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7023100" cy="93091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2FDB43E-88D9-482D-A986-06538DD70FD5}">
  <a:tblStyle styleId="{A2FDB43E-88D9-482D-A986-06538DD70F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6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81" name="Google Shape;81;p11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panorâmica com legenda">
  <p:cSld name="Imagem panorâmica com legenda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88" name="Google Shape;88;p12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997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03" name="Google Shape;103;p1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pt-B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pt-B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2200" u="none" cap="none" strike="noStrik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1154953" y="3848610"/>
            <a:ext cx="8825659" cy="5885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b="0" i="0" sz="3600" cap="none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na de 3">
  <p:cSld name="Coluna de 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5" name="Google Shape;125;p17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7" name="Google Shape;127;p17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17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0" name="Google Shape;130;p17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na de 3 imagens">
  <p:cSld name="Coluna de 3 image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137" name="Google Shape;137;p18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9" name="Google Shape;139;p18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8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141" name="Google Shape;141;p18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43" name="Google Shape;143;p18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8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descr="Um espaço reservado vazio para adicionar uma imagem. Clique no espaço reservado e selecione a imagem que você deseja adicionar" id="145" name="Google Shape;145;p18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224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92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7" name="Google Shape;147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 rot="5400000">
            <a:off x="1450975" y="-368299"/>
            <a:ext cx="5826125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 de citação">
  <p:cSld name="Cartão de nome de citaçã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574801" y="1447800"/>
            <a:ext cx="7999315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574801" y="4953000"/>
            <a:ext cx="7999315" cy="107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0" i="0" sz="18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" name="Google Shape;36;p4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pt-B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2200" u="none" cap="none" strike="noStrik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pt-BR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b="0" i="0" sz="12200" u="none" cap="none" strike="noStrike">
              <a:solidFill>
                <a:srgbClr val="86D1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is conteúd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▶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60"/>
              <a:buChar char="▶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Char char="▶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60"/>
              <a:buChar char="▶"/>
              <a:defRPr sz="12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▶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▶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▶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Char char="▶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Char char="▶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Char char="▶"/>
              <a:defRPr sz="14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25" Type="http://schemas.openxmlformats.org/officeDocument/2006/relationships/theme" Target="../theme/theme1.xm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86D1D8"/>
              </a:buClr>
              <a:buSzPts val="960"/>
              <a:buFont typeface="Noto Sans Symbols"/>
              <a:buChar char="▶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  <p:sldLayoutId id="214748366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ctrTitle"/>
          </p:nvPr>
        </p:nvSpPr>
        <p:spPr>
          <a:xfrm>
            <a:off x="1154954" y="1447800"/>
            <a:ext cx="10146092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pt-BR"/>
              <a:t>Open Game</a:t>
            </a:r>
            <a:endParaRPr/>
          </a:p>
        </p:txBody>
      </p:sp>
      <p:sp>
        <p:nvSpPr>
          <p:cNvPr id="168" name="Google Shape;168;p21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Review Sprint Planning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Product BackLog</a:t>
            </a:r>
            <a:endParaRPr/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2702859" y="119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{A2FDB43E-88D9-482D-A986-06538DD70FD5}</a:tableStyleId>
              </a:tblPr>
              <a:tblGrid>
                <a:gridCol w="2899050"/>
                <a:gridCol w="236875"/>
                <a:gridCol w="225600"/>
                <a:gridCol w="225600"/>
                <a:gridCol w="270725"/>
                <a:gridCol w="236875"/>
                <a:gridCol w="259450"/>
                <a:gridCol w="2436550"/>
              </a:tblGrid>
              <a:tr h="2946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Estórias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Obs</a:t>
                      </a:r>
                      <a:endParaRPr sz="9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7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cliente</a:t>
                      </a:r>
                      <a:b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 quero me cadastrar no</a:t>
                      </a:r>
                      <a:b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sistema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É necessário usar um e-mail válido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864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cliente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 desejo utilizar o meu e-mail cadastrado para fazer login no sistema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67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cliente</a:t>
                      </a:r>
                      <a:b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 desejo solicitar meus pedidos através do sistema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Necessita que cliente esteja logado no sistema.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67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cliente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 desejo visualizar todos os meus pedidos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67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cliente</a:t>
                      </a:r>
                      <a:b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 desejo aprovar ou recusar meu pedido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Caso aprovado será necessário realizar o pagamento.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67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cliente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 desejo realizar o pagamento do meu pedido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6748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 cliente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 desejo ser notificado quando o pagamento for concluído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50100" marB="50100" marR="50100" marL="501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2"/>
          <p:cNvSpPr/>
          <p:nvPr/>
        </p:nvSpPr>
        <p:spPr>
          <a:xfrm>
            <a:off x="3314700" y="198913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100" lIns="914100" spcFirstLastPara="1" rIns="914100" wrap="square" tIns="914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7025127" y="1387496"/>
            <a:ext cx="4132181" cy="4075965"/>
          </a:xfrm>
          <a:prstGeom prst="ellipse">
            <a:avLst/>
          </a:prstGeom>
          <a:solidFill>
            <a:srgbClr val="B7CDD8"/>
          </a:solidFill>
          <a:ln cap="flat" cmpd="sng" w="25400">
            <a:solidFill>
              <a:srgbClr val="800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pt-BR"/>
              <a:t>Arquitetura</a:t>
            </a:r>
            <a:endParaRPr/>
          </a:p>
        </p:txBody>
      </p:sp>
      <p:pic>
        <p:nvPicPr>
          <p:cNvPr id="183" name="Google Shape;1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661" y="2957964"/>
            <a:ext cx="1109779" cy="165908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 txBox="1"/>
          <p:nvPr/>
        </p:nvSpPr>
        <p:spPr>
          <a:xfrm>
            <a:off x="761234" y="2499612"/>
            <a:ext cx="1789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4832" y="1732880"/>
            <a:ext cx="1400530" cy="140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488" y="2801727"/>
            <a:ext cx="1951291" cy="179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02342" y="4301064"/>
            <a:ext cx="1292341" cy="12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7102341" y="5419394"/>
            <a:ext cx="1292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AngularJS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9200258" y="562792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1025" y="4508564"/>
            <a:ext cx="3687526" cy="140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95607" y="1377205"/>
            <a:ext cx="1174761" cy="117476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/>
        </p:nvSpPr>
        <p:spPr>
          <a:xfrm>
            <a:off x="6963003" y="1152983"/>
            <a:ext cx="915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47692" y="3103314"/>
            <a:ext cx="872064" cy="87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78427" y="3245971"/>
            <a:ext cx="1083076" cy="108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8426296">
            <a:off x="5260307" y="2597159"/>
            <a:ext cx="1615490" cy="129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8426296">
            <a:off x="2504967" y="2551506"/>
            <a:ext cx="1593148" cy="127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2373704">
            <a:off x="2210219" y="3923420"/>
            <a:ext cx="1616996" cy="1293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754210">
            <a:off x="5482209" y="3782555"/>
            <a:ext cx="1524775" cy="1219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/>
              <a:t>Review Sprint Planning </a:t>
            </a:r>
            <a:endParaRPr/>
          </a:p>
        </p:txBody>
      </p:sp>
      <p:grpSp>
        <p:nvGrpSpPr>
          <p:cNvPr id="205" name="Google Shape;205;p24"/>
          <p:cNvGrpSpPr/>
          <p:nvPr/>
        </p:nvGrpSpPr>
        <p:grpSpPr>
          <a:xfrm>
            <a:off x="557034" y="1500183"/>
            <a:ext cx="2198451" cy="4902740"/>
            <a:chOff x="999568" y="885217"/>
            <a:chExt cx="2198451" cy="4902740"/>
          </a:xfrm>
        </p:grpSpPr>
        <p:sp>
          <p:nvSpPr>
            <p:cNvPr id="206" name="Google Shape;206;p24"/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>
                <a:gd fmla="val 16667" name="adj"/>
              </a:avLst>
            </a:prstGeom>
            <a:solidFill>
              <a:srgbClr val="B4D7D9">
                <a:alpha val="49803"/>
              </a:srgbClr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1297411" y="1730319"/>
              <a:ext cx="1602769" cy="770561"/>
            </a:xfrm>
            <a:prstGeom prst="roundRect">
              <a:avLst>
                <a:gd fmla="val 16667" name="adj"/>
              </a:avLst>
            </a:prstGeom>
            <a:solidFill>
              <a:srgbClr val="407B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lt1"/>
                  </a:solidFill>
                </a:rPr>
                <a:t>Wireframe</a:t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297410" y="2951306"/>
              <a:ext cx="1602769" cy="770561"/>
            </a:xfrm>
            <a:prstGeom prst="roundRect">
              <a:avLst>
                <a:gd fmla="val 16667" name="adj"/>
              </a:avLst>
            </a:prstGeom>
            <a:solidFill>
              <a:srgbClr val="407B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Plano de negócios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297410" y="4391176"/>
              <a:ext cx="1602900" cy="770700"/>
            </a:xfrm>
            <a:prstGeom prst="roundRect">
              <a:avLst>
                <a:gd fmla="val 16667" name="adj"/>
              </a:avLst>
            </a:prstGeom>
            <a:solidFill>
              <a:srgbClr val="407B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lt1"/>
                  </a:solidFill>
                </a:rPr>
                <a:t>Stories e tabela INVEST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Sprint 0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22/02/2019</a:t>
              </a:r>
              <a:endParaRPr/>
            </a:p>
          </p:txBody>
        </p:sp>
      </p:grpSp>
      <p:grpSp>
        <p:nvGrpSpPr>
          <p:cNvPr id="211" name="Google Shape;211;p24"/>
          <p:cNvGrpSpPr/>
          <p:nvPr/>
        </p:nvGrpSpPr>
        <p:grpSpPr>
          <a:xfrm>
            <a:off x="3373286" y="1500183"/>
            <a:ext cx="2198451" cy="4902740"/>
            <a:chOff x="999568" y="885217"/>
            <a:chExt cx="2198451" cy="4902740"/>
          </a:xfrm>
        </p:grpSpPr>
        <p:sp>
          <p:nvSpPr>
            <p:cNvPr id="212" name="Google Shape;212;p24"/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>
                <a:gd fmla="val 16667" name="adj"/>
              </a:avLst>
            </a:prstGeom>
            <a:solidFill>
              <a:srgbClr val="B4D7D9">
                <a:alpha val="49803"/>
              </a:srgbClr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334804" y="4389783"/>
              <a:ext cx="1602769" cy="770561"/>
            </a:xfrm>
            <a:prstGeom prst="roundRect">
              <a:avLst>
                <a:gd fmla="val 16667" name="adj"/>
              </a:avLst>
            </a:prstGeom>
            <a:solidFill>
              <a:srgbClr val="407B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Codificação da tela de cadastro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356434" y="2950134"/>
              <a:ext cx="1602769" cy="770561"/>
            </a:xfrm>
            <a:prstGeom prst="roundRect">
              <a:avLst>
                <a:gd fmla="val 16667" name="adj"/>
              </a:avLst>
            </a:prstGeom>
            <a:solidFill>
              <a:srgbClr val="407B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chemeClr val="lt1"/>
                  </a:solidFill>
                </a:rPr>
                <a:t>Protótipos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Sprint 1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01/03/2019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4"/>
          <p:cNvSpPr/>
          <p:nvPr/>
        </p:nvSpPr>
        <p:spPr>
          <a:xfrm>
            <a:off x="3690734" y="2345287"/>
            <a:ext cx="1602769" cy="770561"/>
          </a:xfrm>
          <a:prstGeom prst="roundRect">
            <a:avLst>
              <a:gd fmla="val 16667" name="adj"/>
            </a:avLst>
          </a:prstGeom>
          <a:solidFill>
            <a:srgbClr val="407B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Visual Guidelines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4"/>
          <p:cNvGrpSpPr/>
          <p:nvPr/>
        </p:nvGrpSpPr>
        <p:grpSpPr>
          <a:xfrm>
            <a:off x="6151397" y="1500183"/>
            <a:ext cx="2198451" cy="4902740"/>
            <a:chOff x="999568" y="885217"/>
            <a:chExt cx="2198451" cy="4902740"/>
          </a:xfrm>
        </p:grpSpPr>
        <p:sp>
          <p:nvSpPr>
            <p:cNvPr id="218" name="Google Shape;218;p24"/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>
                <a:gd fmla="val 16667" name="adj"/>
              </a:avLst>
            </a:prstGeom>
            <a:solidFill>
              <a:srgbClr val="B4D7D9">
                <a:alpha val="49803"/>
              </a:srgbClr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Sprint 2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15/03/2019</a:t>
              </a:r>
              <a:endParaRPr/>
            </a:p>
          </p:txBody>
        </p:sp>
      </p:grpSp>
      <p:sp>
        <p:nvSpPr>
          <p:cNvPr id="220" name="Google Shape;220;p24"/>
          <p:cNvSpPr/>
          <p:nvPr/>
        </p:nvSpPr>
        <p:spPr>
          <a:xfrm>
            <a:off x="6449237" y="3566274"/>
            <a:ext cx="1602769" cy="770561"/>
          </a:xfrm>
          <a:prstGeom prst="roundRect">
            <a:avLst>
              <a:gd fmla="val 16667" name="adj"/>
            </a:avLst>
          </a:prstGeom>
          <a:solidFill>
            <a:srgbClr val="407B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Codificação da tela faça seu pedido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6449237" y="2345287"/>
            <a:ext cx="1602769" cy="770561"/>
          </a:xfrm>
          <a:prstGeom prst="roundRect">
            <a:avLst>
              <a:gd fmla="val 16667" name="adj"/>
            </a:avLst>
          </a:prstGeom>
          <a:solidFill>
            <a:srgbClr val="407B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Codificação tela de login</a:t>
            </a:r>
            <a:endParaRPr/>
          </a:p>
        </p:txBody>
      </p:sp>
      <p:grpSp>
        <p:nvGrpSpPr>
          <p:cNvPr id="222" name="Google Shape;222;p24"/>
          <p:cNvGrpSpPr/>
          <p:nvPr/>
        </p:nvGrpSpPr>
        <p:grpSpPr>
          <a:xfrm>
            <a:off x="9081832" y="1500183"/>
            <a:ext cx="2198451" cy="4902740"/>
            <a:chOff x="999568" y="885217"/>
            <a:chExt cx="2198451" cy="4902740"/>
          </a:xfrm>
        </p:grpSpPr>
        <p:sp>
          <p:nvSpPr>
            <p:cNvPr id="223" name="Google Shape;223;p24"/>
            <p:cNvSpPr/>
            <p:nvPr/>
          </p:nvSpPr>
          <p:spPr>
            <a:xfrm>
              <a:off x="999568" y="885217"/>
              <a:ext cx="2198451" cy="4902740"/>
            </a:xfrm>
            <a:prstGeom prst="roundRect">
              <a:avLst>
                <a:gd fmla="val 16667" name="adj"/>
              </a:avLst>
            </a:prstGeom>
            <a:solidFill>
              <a:srgbClr val="B4D7D9">
                <a:alpha val="49803"/>
              </a:srgbClr>
            </a:solidFill>
            <a:ln cap="flat" cmpd="sng" w="19050">
              <a:solidFill>
                <a:srgbClr val="7474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1297408" y="1736015"/>
              <a:ext cx="1602769" cy="770561"/>
            </a:xfrm>
            <a:prstGeom prst="roundRect">
              <a:avLst>
                <a:gd fmla="val 16667" name="adj"/>
              </a:avLst>
            </a:prstGeom>
            <a:solidFill>
              <a:srgbClr val="407B7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Revisão STORIES e INVEST</a:t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1372199" y="1007074"/>
              <a:ext cx="15279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Sprint 3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21/03/2019</a:t>
              </a:r>
              <a:endParaRPr/>
            </a:p>
          </p:txBody>
        </p:sp>
      </p:grpSp>
      <p:sp>
        <p:nvSpPr>
          <p:cNvPr id="226" name="Google Shape;226;p24"/>
          <p:cNvSpPr/>
          <p:nvPr/>
        </p:nvSpPr>
        <p:spPr>
          <a:xfrm>
            <a:off x="9454463" y="3565099"/>
            <a:ext cx="1602769" cy="770561"/>
          </a:xfrm>
          <a:prstGeom prst="roundRect">
            <a:avLst>
              <a:gd fmla="val 16667" name="adj"/>
            </a:avLst>
          </a:prstGeom>
          <a:solidFill>
            <a:srgbClr val="407B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Revisão dos códigos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9417068" y="5004749"/>
            <a:ext cx="1602769" cy="770561"/>
          </a:xfrm>
          <a:prstGeom prst="roundRect">
            <a:avLst>
              <a:gd fmla="val 16667" name="adj"/>
            </a:avLst>
          </a:prstGeom>
          <a:solidFill>
            <a:srgbClr val="407B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Revisão das telas funcionais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6449236" y="4999019"/>
            <a:ext cx="1703091" cy="989657"/>
          </a:xfrm>
          <a:prstGeom prst="roundRect">
            <a:avLst>
              <a:gd fmla="val 16667" name="adj"/>
            </a:avLst>
          </a:prstGeom>
          <a:solidFill>
            <a:srgbClr val="407B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Codificação da tela de visualizar pedidos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2096400" y="2094914"/>
            <a:ext cx="79992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</a:pPr>
            <a:r>
              <a:rPr lang="pt-BR"/>
              <a:t>Na OPEN GAME você Imagina e nós Criamos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686782" y="2728735"/>
            <a:ext cx="4818436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pt-BR" sz="8000"/>
              <a:t>Dúvidas?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ratégia de negócios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