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8"/>
  </p:notesMasterIdLst>
  <p:sldIdLst>
    <p:sldId id="256" r:id="rId2"/>
    <p:sldId id="257" r:id="rId3"/>
    <p:sldId id="279" r:id="rId4"/>
    <p:sldId id="278" r:id="rId5"/>
    <p:sldId id="262" r:id="rId6"/>
    <p:sldId id="277" r:id="rId7"/>
  </p:sldIdLst>
  <p:sldSz cx="12192000" cy="6858000"/>
  <p:notesSz cx="7023100" cy="93091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entury Gothic" panose="020B0502020202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43343" cy="46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8132" y="0"/>
            <a:ext cx="3043343" cy="46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42030"/>
            <a:ext cx="3043343" cy="467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1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:notes"/>
          <p:cNvSpPr txBox="1">
            <a:spLocks noGrp="1"/>
          </p:cNvSpPr>
          <p:nvPr>
            <p:ph type="sldNum" idx="12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2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:notes"/>
          <p:cNvSpPr txBox="1">
            <a:spLocks noGrp="1"/>
          </p:cNvSpPr>
          <p:nvPr>
            <p:ph type="sldNum" idx="12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2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:notes"/>
          <p:cNvSpPr txBox="1">
            <a:spLocks noGrp="1"/>
          </p:cNvSpPr>
          <p:nvPr>
            <p:ph type="sldNum" idx="12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1178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3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:notes"/>
          <p:cNvSpPr txBox="1">
            <a:spLocks noGrp="1"/>
          </p:cNvSpPr>
          <p:nvPr>
            <p:ph type="sldNum" idx="12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3" name="Google Shape;323;p13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3:notes"/>
          <p:cNvSpPr txBox="1">
            <a:spLocks noGrp="1"/>
          </p:cNvSpPr>
          <p:nvPr>
            <p:ph type="sldNum" idx="12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0352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24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96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 descr="Um espaço reservado vazio para adicionar uma imagem. Clique no espaço reservado e selecione a imagem que você deseja adicionar"/>
          <p:cNvSpPr>
            <a:spLocks noGrp="1"/>
          </p:cNvSpPr>
          <p:nvPr>
            <p:ph type="pic" idx="2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2240"/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rgbClr val="86D1D8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panorâmica com legenda">
  <p:cSld name="Imagem panorâmica com legenda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 descr="Um espaço reservado vazio para adicionar uma imagem. Clique no espaço reservado e selecione a imagem que você deseja adicionar"/>
          <p:cNvSpPr>
            <a:spLocks noGrp="1"/>
          </p:cNvSpPr>
          <p:nvPr>
            <p:ph type="pic" idx="2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2240"/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rgbClr val="86D1D8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body" idx="1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legenda">
  <p:cSld name="Título e legenda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ção com Legenda">
  <p:cSld name="Citação com Legenda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1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body" idx="2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99720" algn="l">
              <a:spcBef>
                <a:spcPts val="1000"/>
              </a:spcBef>
              <a:spcAft>
                <a:spcPts val="0"/>
              </a:spcAft>
              <a:buSzPts val="1120"/>
              <a:buChar char="▶"/>
              <a:defRPr sz="140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03" name="Google Shape;103;p14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200" b="0" i="0" u="none" strike="noStrike" cap="non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endParaRPr/>
          </a:p>
        </p:txBody>
      </p:sp>
      <p:sp>
        <p:nvSpPr>
          <p:cNvPr id="104" name="Google Shape;104;p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200" b="0" i="0" u="none" strike="noStrike" cap="non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endParaRPr sz="12200" b="0" i="0" u="none" strike="noStrike" cap="none">
              <a:solidFill>
                <a:srgbClr val="86D1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tão de Nome">
  <p:cSld name="Cartão de Nom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dadeiro ou falso">
  <p:cSld name="Verdadeiro ou falso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body" idx="1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body" idx="2"/>
          </p:nvPr>
        </p:nvSpPr>
        <p:spPr>
          <a:xfrm>
            <a:off x="1154953" y="3848610"/>
            <a:ext cx="8825659" cy="588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880"/>
              <a:buNone/>
              <a:defRPr sz="3600" b="0" i="0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una de 3">
  <p:cSld name="Coluna de 3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body" idx="2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25" name="Google Shape;125;p17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6" name="Google Shape;126;p17"/>
          <p:cNvSpPr txBox="1">
            <a:spLocks noGrp="1"/>
          </p:cNvSpPr>
          <p:nvPr>
            <p:ph type="body" idx="3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body" idx="4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28" name="Google Shape;128;p17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9" name="Google Shape;129;p17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una de 3 imagens">
  <p:cSld name="Coluna de 3 imagen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37" name="Google Shape;137;p18" descr="Um espaço reservado vazio para adicionar uma imagem. Clique no espaço reservado e selecione a imagem que você deseja adicionar"/>
          <p:cNvSpPr>
            <a:spLocks noGrp="1"/>
          </p:cNvSpPr>
          <p:nvPr>
            <p:ph type="pic" idx="2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2240"/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rgbClr val="86D1D8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body" idx="3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39" name="Google Shape;139;p18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0" name="Google Shape;140;p18"/>
          <p:cNvSpPr txBox="1">
            <a:spLocks noGrp="1"/>
          </p:cNvSpPr>
          <p:nvPr>
            <p:ph type="body" idx="4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41" name="Google Shape;141;p18" descr="Um espaço reservado vazio para adicionar uma imagem. Clique no espaço reservado e selecione a imagem que você deseja adicionar"/>
          <p:cNvSpPr>
            <a:spLocks noGrp="1"/>
          </p:cNvSpPr>
          <p:nvPr>
            <p:ph type="pic" idx="5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2240"/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rgbClr val="86D1D8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body" idx="6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43" name="Google Shape;143;p18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4" name="Google Shape;144;p18"/>
          <p:cNvSpPr txBox="1">
            <a:spLocks noGrp="1"/>
          </p:cNvSpPr>
          <p:nvPr>
            <p:ph type="body" idx="7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45" name="Google Shape;145;p18" descr="Um espaço reservado vazio para adicionar uma imagem. Clique no espaço reservado e selecione a imagem que você deseja adicionar"/>
          <p:cNvSpPr>
            <a:spLocks noGrp="1"/>
          </p:cNvSpPr>
          <p:nvPr>
            <p:ph type="pic" idx="8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2240"/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rgbClr val="86D1D8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body" idx="9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9"/>
          <p:cNvSpPr txBox="1">
            <a:spLocks noGrp="1"/>
          </p:cNvSpPr>
          <p:nvPr>
            <p:ph type="body" idx="1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53" name="Google Shape;153;p19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>
            <a:spLocks noGrp="1"/>
          </p:cNvSpPr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0"/>
          <p:cNvSpPr txBox="1">
            <a:spLocks noGrp="1"/>
          </p:cNvSpPr>
          <p:nvPr>
            <p:ph type="body" idx="1"/>
          </p:nvPr>
        </p:nvSpPr>
        <p:spPr>
          <a:xfrm rot="5400000">
            <a:off x="1450975" y="-368299"/>
            <a:ext cx="5826125" cy="742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0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tão de nome de citação">
  <p:cSld name="Cartão de nome de citaçã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1574801" y="4953000"/>
            <a:ext cx="7999315" cy="107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0" i="0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36" name="Google Shape;36;p4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200" b="0" i="0" u="none" strike="noStrike" cap="non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endParaRPr sz="12200" b="0" i="0" u="none" strike="noStrike" cap="none">
              <a:solidFill>
                <a:srgbClr val="86D1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200" b="0" i="0" u="none" strike="noStrike" cap="non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endParaRPr sz="12200" b="0" i="0" u="none" strike="noStrike" cap="none">
              <a:solidFill>
                <a:srgbClr val="86D1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is conteúdos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▶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▶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5pPr>
            <a:lvl6pPr marL="2743200" lvl="5" indent="-289560" algn="l">
              <a:spcBef>
                <a:spcPts val="240"/>
              </a:spcBef>
              <a:spcAft>
                <a:spcPts val="0"/>
              </a:spcAft>
              <a:buSzPts val="960"/>
              <a:buChar char="▶"/>
              <a:defRPr sz="1200"/>
            </a:lvl6pPr>
            <a:lvl7pPr marL="3200400" lvl="6" indent="-289560" algn="l">
              <a:spcBef>
                <a:spcPts val="600"/>
              </a:spcBef>
              <a:spcAft>
                <a:spcPts val="0"/>
              </a:spcAft>
              <a:buSzPts val="960"/>
              <a:buChar char="▶"/>
              <a:defRPr sz="1200"/>
            </a:lvl7pPr>
            <a:lvl8pPr marL="3657600" lvl="7" indent="-289559" algn="l">
              <a:spcBef>
                <a:spcPts val="600"/>
              </a:spcBef>
              <a:spcAft>
                <a:spcPts val="0"/>
              </a:spcAft>
              <a:buSzPts val="960"/>
              <a:buChar char="▶"/>
              <a:defRPr sz="1200"/>
            </a:lvl8pPr>
            <a:lvl9pPr marL="4114800" lvl="8" indent="-289559" algn="l">
              <a:spcBef>
                <a:spcPts val="600"/>
              </a:spcBef>
              <a:spcAft>
                <a:spcPts val="600"/>
              </a:spcAft>
              <a:buSzPts val="960"/>
              <a:buChar char="▶"/>
              <a:defRPr sz="120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2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▶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▶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5pPr>
            <a:lvl6pPr marL="2743200" lvl="5" indent="-289560" algn="l">
              <a:spcBef>
                <a:spcPts val="240"/>
              </a:spcBef>
              <a:spcAft>
                <a:spcPts val="0"/>
              </a:spcAft>
              <a:buSzPts val="960"/>
              <a:buChar char="▶"/>
              <a:defRPr sz="1200"/>
            </a:lvl6pPr>
            <a:lvl7pPr marL="3200400" lvl="6" indent="-289560" algn="l">
              <a:spcBef>
                <a:spcPts val="600"/>
              </a:spcBef>
              <a:spcAft>
                <a:spcPts val="0"/>
              </a:spcAft>
              <a:buSzPts val="960"/>
              <a:buChar char="▶"/>
              <a:defRPr sz="1200"/>
            </a:lvl7pPr>
            <a:lvl8pPr marL="3657600" lvl="7" indent="-289559" algn="l">
              <a:spcBef>
                <a:spcPts val="600"/>
              </a:spcBef>
              <a:spcAft>
                <a:spcPts val="0"/>
              </a:spcAft>
              <a:buSzPts val="960"/>
              <a:buChar char="▶"/>
              <a:defRPr sz="1200"/>
            </a:lvl8pPr>
            <a:lvl9pPr marL="4114800" lvl="8" indent="-289559" algn="l">
              <a:spcBef>
                <a:spcPts val="600"/>
              </a:spcBef>
              <a:spcAft>
                <a:spcPts val="600"/>
              </a:spcAft>
              <a:buSzPts val="960"/>
              <a:buChar char="▶"/>
              <a:defRPr sz="12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▶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▶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5pPr>
            <a:lvl6pPr marL="2743200" lvl="5" indent="-289560" algn="l">
              <a:spcBef>
                <a:spcPts val="240"/>
              </a:spcBef>
              <a:spcAft>
                <a:spcPts val="0"/>
              </a:spcAft>
              <a:buSzPts val="960"/>
              <a:buChar char="▶"/>
              <a:defRPr sz="1200"/>
            </a:lvl6pPr>
            <a:lvl7pPr marL="3200400" lvl="6" indent="-289560" algn="l">
              <a:spcBef>
                <a:spcPts val="600"/>
              </a:spcBef>
              <a:spcAft>
                <a:spcPts val="0"/>
              </a:spcAft>
              <a:buSzPts val="960"/>
              <a:buChar char="▶"/>
              <a:defRPr sz="1200"/>
            </a:lvl7pPr>
            <a:lvl8pPr marL="3657600" lvl="7" indent="-289559" algn="l">
              <a:spcBef>
                <a:spcPts val="600"/>
              </a:spcBef>
              <a:spcAft>
                <a:spcPts val="0"/>
              </a:spcAft>
              <a:buSzPts val="960"/>
              <a:buChar char="▶"/>
              <a:defRPr sz="1200"/>
            </a:lvl8pPr>
            <a:lvl9pPr marL="4114800" lvl="8" indent="-289559" algn="l">
              <a:spcBef>
                <a:spcPts val="600"/>
              </a:spcBef>
              <a:spcAft>
                <a:spcPts val="600"/>
              </a:spcAft>
              <a:buSzPts val="960"/>
              <a:buChar char="▶"/>
              <a:defRPr sz="1200"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body" idx="3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4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▶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▶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5pPr>
            <a:lvl6pPr marL="2743200" lvl="5" indent="-289560" algn="l">
              <a:spcBef>
                <a:spcPts val="240"/>
              </a:spcBef>
              <a:spcAft>
                <a:spcPts val="0"/>
              </a:spcAft>
              <a:buSzPts val="960"/>
              <a:buChar char="▶"/>
              <a:defRPr sz="1200"/>
            </a:lvl6pPr>
            <a:lvl7pPr marL="3200400" lvl="6" indent="-289560" algn="l">
              <a:spcBef>
                <a:spcPts val="600"/>
              </a:spcBef>
              <a:spcAft>
                <a:spcPts val="0"/>
              </a:spcAft>
              <a:buSzPts val="960"/>
              <a:buChar char="▶"/>
              <a:defRPr sz="1200"/>
            </a:lvl7pPr>
            <a:lvl8pPr marL="3657600" lvl="7" indent="-289559" algn="l">
              <a:spcBef>
                <a:spcPts val="600"/>
              </a:spcBef>
              <a:spcAft>
                <a:spcPts val="0"/>
              </a:spcAft>
              <a:buSzPts val="960"/>
              <a:buChar char="▶"/>
              <a:defRPr sz="1200"/>
            </a:lvl8pPr>
            <a:lvl9pPr marL="4114800" lvl="8" indent="-289559" algn="l">
              <a:spcBef>
                <a:spcPts val="600"/>
              </a:spcBef>
              <a:spcAft>
                <a:spcPts val="600"/>
              </a:spcAft>
              <a:buSzPts val="960"/>
              <a:buChar char="▶"/>
              <a:defRPr sz="1200"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330200" algn="l">
              <a:spcBef>
                <a:spcPts val="1000"/>
              </a:spcBef>
              <a:spcAft>
                <a:spcPts val="0"/>
              </a:spcAft>
              <a:buSzPts val="1600"/>
              <a:buChar char="▶"/>
              <a:defRPr sz="2000"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 sz="1800"/>
            </a:lvl2pPr>
            <a:lvl3pPr marL="1371600" lvl="2" indent="-309880" algn="l">
              <a:spcBef>
                <a:spcPts val="1000"/>
              </a:spcBef>
              <a:spcAft>
                <a:spcPts val="0"/>
              </a:spcAft>
              <a:buSzPts val="1280"/>
              <a:buChar char="▶"/>
              <a:defRPr sz="1600"/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SzPts val="1120"/>
              <a:buChar char="▶"/>
              <a:defRPr sz="1400"/>
            </a:lvl4pPr>
            <a:lvl5pPr marL="2286000" lvl="4" indent="-299720" algn="l">
              <a:spcBef>
                <a:spcPts val="1000"/>
              </a:spcBef>
              <a:spcAft>
                <a:spcPts val="0"/>
              </a:spcAft>
              <a:buSzPts val="1120"/>
              <a:buChar char="▶"/>
              <a:defRPr sz="1400"/>
            </a:lvl5pPr>
            <a:lvl6pPr marL="2743200" lvl="5" indent="-299720" algn="l">
              <a:spcBef>
                <a:spcPts val="280"/>
              </a:spcBef>
              <a:spcAft>
                <a:spcPts val="0"/>
              </a:spcAft>
              <a:buSzPts val="1120"/>
              <a:buChar char="▶"/>
              <a:defRPr sz="1400"/>
            </a:lvl6pPr>
            <a:lvl7pPr marL="3200400" lvl="6" indent="-299720" algn="l">
              <a:spcBef>
                <a:spcPts val="600"/>
              </a:spcBef>
              <a:spcAft>
                <a:spcPts val="0"/>
              </a:spcAft>
              <a:buSzPts val="1120"/>
              <a:buChar char="▶"/>
              <a:defRPr sz="1400"/>
            </a:lvl7pPr>
            <a:lvl8pPr marL="3657600" lvl="7" indent="-299720" algn="l">
              <a:spcBef>
                <a:spcPts val="600"/>
              </a:spcBef>
              <a:spcAft>
                <a:spcPts val="0"/>
              </a:spcAft>
              <a:buSzPts val="1120"/>
              <a:buChar char="▶"/>
              <a:defRPr sz="1400"/>
            </a:lvl8pPr>
            <a:lvl9pPr marL="4114800" lvl="8" indent="-299720" algn="l">
              <a:spcBef>
                <a:spcPts val="600"/>
              </a:spcBef>
              <a:spcAft>
                <a:spcPts val="600"/>
              </a:spcAft>
              <a:buSzPts val="1120"/>
              <a:buChar char="▶"/>
              <a:defRPr sz="1400"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body" idx="2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1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22">
            <a:alphaModFix/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3">
            <a:alphaModFix/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4">
            <a:alphaModFix/>
          </a:blip>
          <a:srcRect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/>
          <p:cNvPicPr preferRelativeResize="0"/>
          <p:nvPr/>
        </p:nvPicPr>
        <p:blipFill rotWithShape="1">
          <a:blip r:embed="rId25">
            <a:alphaModFix/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02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spcBef>
                <a:spcPts val="24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spcBef>
                <a:spcPts val="6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spcBef>
                <a:spcPts val="6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spcBef>
                <a:spcPts val="600"/>
              </a:spcBef>
              <a:spcAft>
                <a:spcPts val="600"/>
              </a:spcAft>
              <a:buClr>
                <a:srgbClr val="86D1D8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" name="Google Shape;20;p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>
            <a:spLocks noGrp="1"/>
          </p:cNvSpPr>
          <p:nvPr>
            <p:ph type="ctrTitle"/>
          </p:nvPr>
        </p:nvSpPr>
        <p:spPr>
          <a:xfrm>
            <a:off x="1154954" y="1447800"/>
            <a:ext cx="10146092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</a:pPr>
            <a:r>
              <a:rPr lang="pt-BR"/>
              <a:t>Open Game</a:t>
            </a:r>
            <a:endParaRPr/>
          </a:p>
        </p:txBody>
      </p:sp>
      <p:sp>
        <p:nvSpPr>
          <p:cNvPr id="168" name="Google Shape;168;p21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dirty="0"/>
              <a:t>Review Sprint Planning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pt-BR" dirty="0" err="1"/>
              <a:t>Product</a:t>
            </a:r>
            <a:r>
              <a:rPr lang="pt-BR" dirty="0"/>
              <a:t> </a:t>
            </a:r>
            <a:r>
              <a:rPr lang="pt-BR" dirty="0" err="1"/>
              <a:t>BackLog</a:t>
            </a:r>
            <a:endParaRPr dirty="0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CB177CFF-5F2F-459E-B01D-DD8B4BC232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854875"/>
              </p:ext>
            </p:extLst>
          </p:nvPr>
        </p:nvGraphicFramePr>
        <p:xfrm>
          <a:off x="2702859" y="1196788"/>
          <a:ext cx="6790765" cy="5439184"/>
        </p:xfrm>
        <a:graphic>
          <a:graphicData uri="http://schemas.openxmlformats.org/drawingml/2006/table">
            <a:tbl>
              <a:tblPr/>
              <a:tblGrid>
                <a:gridCol w="2899047">
                  <a:extLst>
                    <a:ext uri="{9D8B030D-6E8A-4147-A177-3AD203B41FA5}">
                      <a16:colId xmlns:a16="http://schemas.microsoft.com/office/drawing/2014/main" val="4090640713"/>
                    </a:ext>
                  </a:extLst>
                </a:gridCol>
                <a:gridCol w="236887">
                  <a:extLst>
                    <a:ext uri="{9D8B030D-6E8A-4147-A177-3AD203B41FA5}">
                      <a16:colId xmlns:a16="http://schemas.microsoft.com/office/drawing/2014/main" val="3107750521"/>
                    </a:ext>
                  </a:extLst>
                </a:gridCol>
                <a:gridCol w="225607">
                  <a:extLst>
                    <a:ext uri="{9D8B030D-6E8A-4147-A177-3AD203B41FA5}">
                      <a16:colId xmlns:a16="http://schemas.microsoft.com/office/drawing/2014/main" val="4023331069"/>
                    </a:ext>
                  </a:extLst>
                </a:gridCol>
                <a:gridCol w="225607">
                  <a:extLst>
                    <a:ext uri="{9D8B030D-6E8A-4147-A177-3AD203B41FA5}">
                      <a16:colId xmlns:a16="http://schemas.microsoft.com/office/drawing/2014/main" val="1728371294"/>
                    </a:ext>
                  </a:extLst>
                </a:gridCol>
                <a:gridCol w="270728">
                  <a:extLst>
                    <a:ext uri="{9D8B030D-6E8A-4147-A177-3AD203B41FA5}">
                      <a16:colId xmlns:a16="http://schemas.microsoft.com/office/drawing/2014/main" val="2218933955"/>
                    </a:ext>
                  </a:extLst>
                </a:gridCol>
                <a:gridCol w="236887">
                  <a:extLst>
                    <a:ext uri="{9D8B030D-6E8A-4147-A177-3AD203B41FA5}">
                      <a16:colId xmlns:a16="http://schemas.microsoft.com/office/drawing/2014/main" val="1932227036"/>
                    </a:ext>
                  </a:extLst>
                </a:gridCol>
                <a:gridCol w="259447">
                  <a:extLst>
                    <a:ext uri="{9D8B030D-6E8A-4147-A177-3AD203B41FA5}">
                      <a16:colId xmlns:a16="http://schemas.microsoft.com/office/drawing/2014/main" val="3389630154"/>
                    </a:ext>
                  </a:extLst>
                </a:gridCol>
                <a:gridCol w="2436555">
                  <a:extLst>
                    <a:ext uri="{9D8B030D-6E8A-4147-A177-3AD203B41FA5}">
                      <a16:colId xmlns:a16="http://schemas.microsoft.com/office/drawing/2014/main" val="3865531229"/>
                    </a:ext>
                  </a:extLst>
                </a:gridCol>
              </a:tblGrid>
              <a:tr h="29461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Estórias</a:t>
                      </a:r>
                      <a:endParaRPr lang="pt-BR" sz="900" dirty="0">
                        <a:effectLst/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 b="1" dirty="0">
                          <a:effectLst/>
                          <a:latin typeface="Arial" panose="020B0604020202020204" pitchFamily="34" charset="0"/>
                          <a:ea typeface="+mn-ea"/>
                        </a:rPr>
                        <a:t>I</a:t>
                      </a:r>
                      <a:endParaRPr lang="pt-BR" sz="900" dirty="0">
                        <a:effectLst/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 b="1" dirty="0">
                          <a:effectLst/>
                          <a:latin typeface="Arial" panose="020B0604020202020204" pitchFamily="34" charset="0"/>
                          <a:ea typeface="+mn-ea"/>
                        </a:rPr>
                        <a:t>N</a:t>
                      </a:r>
                      <a:endParaRPr lang="pt-BR" sz="900" dirty="0">
                        <a:effectLst/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Arial" panose="020B0604020202020204" pitchFamily="34" charset="0"/>
                          <a:ea typeface="+mn-ea"/>
                        </a:rPr>
                        <a:t>V</a:t>
                      </a:r>
                      <a:endParaRPr lang="pt-BR" sz="900">
                        <a:effectLst/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 b="1" dirty="0">
                          <a:effectLst/>
                          <a:latin typeface="Arial" panose="020B0604020202020204" pitchFamily="34" charset="0"/>
                          <a:ea typeface="+mn-ea"/>
                        </a:rPr>
                        <a:t>E</a:t>
                      </a:r>
                      <a:endParaRPr lang="pt-BR" sz="900" dirty="0">
                        <a:effectLst/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Arial" panose="020B0604020202020204" pitchFamily="34" charset="0"/>
                          <a:ea typeface="+mn-ea"/>
                        </a:rPr>
                        <a:t>S</a:t>
                      </a:r>
                      <a:endParaRPr lang="pt-BR" sz="900">
                        <a:effectLst/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Arial" panose="020B0604020202020204" pitchFamily="34" charset="0"/>
                          <a:ea typeface="+mn-ea"/>
                        </a:rPr>
                        <a:t>T</a:t>
                      </a:r>
                      <a:endParaRPr lang="pt-BR" sz="900">
                        <a:effectLst/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 dirty="0" err="1">
                          <a:effectLst/>
                          <a:latin typeface="Arial" panose="020B0604020202020204" pitchFamily="34" charset="0"/>
                          <a:ea typeface="+mn-ea"/>
                        </a:rPr>
                        <a:t>Obs</a:t>
                      </a:r>
                      <a:endParaRPr lang="pt-BR" sz="900" dirty="0">
                        <a:effectLst/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963772"/>
                  </a:ext>
                </a:extLst>
              </a:tr>
              <a:tr h="6748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Como cliente</a:t>
                      </a:r>
                      <a:br>
                        <a:rPr lang="pt-BR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</a:br>
                      <a:r>
                        <a:rPr lang="pt-BR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Eu quero me cadastrar no</a:t>
                      </a:r>
                      <a:br>
                        <a:rPr lang="pt-BR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</a:br>
                      <a:r>
                        <a:rPr lang="pt-BR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sistema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X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 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X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X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X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X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É necessário usar um e-mail válido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917645"/>
                  </a:ext>
                </a:extLst>
              </a:tr>
              <a:tr h="8649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Como cliente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Eu desejo utilizar o meu e-mail cadastrado para fazer login no sistema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X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 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X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X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X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X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 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269438"/>
                  </a:ext>
                </a:extLst>
              </a:tr>
              <a:tr h="6748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Como cliente</a:t>
                      </a:r>
                      <a:br>
                        <a:rPr lang="pt-BR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</a:br>
                      <a:r>
                        <a:rPr lang="pt-BR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Eu desejo solicitar meus pedidos através do sistema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 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 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X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X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X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X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Necessita que cliente esteja </a:t>
                      </a:r>
                      <a:r>
                        <a:rPr lang="pt-BR" sz="12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logado</a:t>
                      </a:r>
                      <a:r>
                        <a:rPr lang="pt-BR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 no sistema.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193037"/>
                  </a:ext>
                </a:extLst>
              </a:tr>
              <a:tr h="6748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Como cliente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Eu desejo visualizar todos os meus pedidos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 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 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X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X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 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X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 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969285"/>
                  </a:ext>
                </a:extLst>
              </a:tr>
              <a:tr h="6748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Como cliente</a:t>
                      </a:r>
                      <a:br>
                        <a:rPr lang="pt-BR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</a:br>
                      <a:r>
                        <a:rPr lang="pt-BR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Eu desejo aprovar ou recusar meu pedido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 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 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X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X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 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X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Caso aprovado será necessário realizar o pagamento.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095190"/>
                  </a:ext>
                </a:extLst>
              </a:tr>
              <a:tr h="6748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Como cliente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Eu desejo realizar o pagamento do meu pedido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 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X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X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X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 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X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 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910900"/>
                  </a:ext>
                </a:extLst>
              </a:tr>
              <a:tr h="6748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Como cliente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Eu desejo ser notificado quando o pagamento for concluído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 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X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X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 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 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 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 </a:t>
                      </a:r>
                    </a:p>
                  </a:txBody>
                  <a:tcPr marL="50090" marR="50090" marT="50090" marB="500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041210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18980823-0299-4194-A1CC-368FCE87F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19891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kumimoji="0" lang="pt-BR" altLang="pt-B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lipse 21">
            <a:extLst>
              <a:ext uri="{FF2B5EF4-FFF2-40B4-BE49-F238E27FC236}">
                <a16:creationId xmlns:a16="http://schemas.microsoft.com/office/drawing/2014/main" id="{914F6EE1-ABC5-4CF6-83D0-DE0F94189A9A}"/>
              </a:ext>
            </a:extLst>
          </p:cNvPr>
          <p:cNvSpPr/>
          <p:nvPr/>
        </p:nvSpPr>
        <p:spPr>
          <a:xfrm>
            <a:off x="7025127" y="1387496"/>
            <a:ext cx="4132181" cy="407596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A30E7A-1BF3-4EB6-9B32-ED78B9978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</a:t>
            </a:r>
            <a:endParaRPr lang="en-US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B443AD0-7452-4AFB-A821-CCFD8926A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661" y="2957964"/>
            <a:ext cx="1109779" cy="165908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2D61E69-45C7-4D59-958D-BDC694FBCAC8}"/>
              </a:ext>
            </a:extLst>
          </p:cNvPr>
          <p:cNvSpPr txBox="1"/>
          <p:nvPr/>
        </p:nvSpPr>
        <p:spPr>
          <a:xfrm>
            <a:off x="761234" y="2499612"/>
            <a:ext cx="178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Google Cloud</a:t>
            </a:r>
            <a:endParaRPr lang="en-US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4628BE0-A15E-410E-B0F7-BD772F0B4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832" y="1732880"/>
            <a:ext cx="1400530" cy="140053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8D87965-76C1-4D31-83EF-A7C9D1686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488" y="2801727"/>
            <a:ext cx="1951291" cy="1799203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565CC32D-0A8D-484C-9585-5333714A3B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2342" y="4301064"/>
            <a:ext cx="1292341" cy="1282736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CDFEA352-4C2E-4569-9E1B-0D025A85C1E9}"/>
              </a:ext>
            </a:extLst>
          </p:cNvPr>
          <p:cNvSpPr txBox="1"/>
          <p:nvPr/>
        </p:nvSpPr>
        <p:spPr>
          <a:xfrm>
            <a:off x="7102341" y="5419394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AngularJS</a:t>
            </a:r>
            <a:endParaRPr lang="en-US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83DA1FF-A274-48C7-9DFA-506F1BBA8296}"/>
              </a:ext>
            </a:extLst>
          </p:cNvPr>
          <p:cNvSpPr txBox="1"/>
          <p:nvPr/>
        </p:nvSpPr>
        <p:spPr>
          <a:xfrm>
            <a:off x="9200258" y="5627925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Bootstrap</a:t>
            </a:r>
            <a:endParaRPr lang="en-US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C874928D-1288-4A78-9D37-6C25547CF3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1025" y="4508564"/>
            <a:ext cx="3687526" cy="140053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943F40D2-584A-4CEE-B775-BBD5E25A6B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5607" y="1377205"/>
            <a:ext cx="1174761" cy="1174761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10D89059-415C-48B5-880F-853171D7E916}"/>
              </a:ext>
            </a:extLst>
          </p:cNvPr>
          <p:cNvSpPr txBox="1"/>
          <p:nvPr/>
        </p:nvSpPr>
        <p:spPr>
          <a:xfrm>
            <a:off x="6963003" y="1152983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jQuery</a:t>
            </a:r>
            <a:endParaRPr lang="en-US" dirty="0"/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48B32617-4B86-4631-A0BB-8D6A1AE149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47692" y="3103314"/>
            <a:ext cx="872064" cy="872064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5D48A242-8EA9-4A72-A0AB-517A9D2F20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78427" y="3245971"/>
            <a:ext cx="1083076" cy="1083076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2B398863-454A-4FFE-B256-64511DCA545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3173704">
            <a:off x="5260307" y="2597159"/>
            <a:ext cx="1615490" cy="1292390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D91A8F36-AEF1-4E4D-8E72-FE4D9508958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3173704">
            <a:off x="2504967" y="2551506"/>
            <a:ext cx="1593148" cy="1274517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EFE2E189-E306-4F78-BED2-4FB66F5BC61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3173704" flipH="1" flipV="1">
            <a:off x="2210219" y="3923420"/>
            <a:ext cx="1616996" cy="1293596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1FF01505-D148-4F40-BB9D-13D5F9503F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2554210" flipH="1" flipV="1">
            <a:off x="5482209" y="3782555"/>
            <a:ext cx="1524775" cy="121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143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pt-BR" dirty="0"/>
              <a:t>Review Sprint Planning </a:t>
            </a:r>
            <a:endParaRPr dirty="0"/>
          </a:p>
        </p:txBody>
      </p:sp>
      <p:grpSp>
        <p:nvGrpSpPr>
          <p:cNvPr id="6" name="Group 11">
            <a:extLst>
              <a:ext uri="{FF2B5EF4-FFF2-40B4-BE49-F238E27FC236}">
                <a16:creationId xmlns:a16="http://schemas.microsoft.com/office/drawing/2014/main" id="{4AD1982E-D42B-4785-B7CD-A80D3849EB08}"/>
              </a:ext>
            </a:extLst>
          </p:cNvPr>
          <p:cNvGrpSpPr/>
          <p:nvPr/>
        </p:nvGrpSpPr>
        <p:grpSpPr>
          <a:xfrm>
            <a:off x="557034" y="1500183"/>
            <a:ext cx="2198451" cy="4902740"/>
            <a:chOff x="999568" y="885217"/>
            <a:chExt cx="2198451" cy="4902740"/>
          </a:xfrm>
        </p:grpSpPr>
        <p:sp>
          <p:nvSpPr>
            <p:cNvPr id="7" name="Rounded Rectangle 2">
              <a:extLst>
                <a:ext uri="{FF2B5EF4-FFF2-40B4-BE49-F238E27FC236}">
                  <a16:creationId xmlns:a16="http://schemas.microsoft.com/office/drawing/2014/main" id="{EF75961D-FD09-4E4F-9301-8963CC26029E}"/>
                </a:ext>
              </a:extLst>
            </p:cNvPr>
            <p:cNvSpPr/>
            <p:nvPr/>
          </p:nvSpPr>
          <p:spPr>
            <a:xfrm>
              <a:off x="999568" y="885217"/>
              <a:ext cx="2198451" cy="4902740"/>
            </a:xfrm>
            <a:prstGeom prst="roundRect">
              <a:avLst/>
            </a:prstGeom>
            <a:solidFill>
              <a:srgbClr val="B4D7D9">
                <a:alpha val="50196"/>
              </a:srgbClr>
            </a:solidFill>
            <a:ln w="19050">
              <a:solidFill>
                <a:srgbClr val="74747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ounded Rectangle 3">
              <a:extLst>
                <a:ext uri="{FF2B5EF4-FFF2-40B4-BE49-F238E27FC236}">
                  <a16:creationId xmlns:a16="http://schemas.microsoft.com/office/drawing/2014/main" id="{D84F6CB6-7680-4F2C-9C98-9FA254909647}"/>
                </a:ext>
              </a:extLst>
            </p:cNvPr>
            <p:cNvSpPr/>
            <p:nvPr/>
          </p:nvSpPr>
          <p:spPr>
            <a:xfrm>
              <a:off x="1297411" y="1730319"/>
              <a:ext cx="1602769" cy="770561"/>
            </a:xfrm>
            <a:prstGeom prst="roundRect">
              <a:avLst/>
            </a:prstGeom>
            <a:solidFill>
              <a:srgbClr val="407B7D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Visual Guide Line</a:t>
              </a:r>
            </a:p>
          </p:txBody>
        </p:sp>
        <p:sp>
          <p:nvSpPr>
            <p:cNvPr id="9" name="Rounded Rectangle 6">
              <a:extLst>
                <a:ext uri="{FF2B5EF4-FFF2-40B4-BE49-F238E27FC236}">
                  <a16:creationId xmlns:a16="http://schemas.microsoft.com/office/drawing/2014/main" id="{53156B96-10AA-478B-9E37-2173D56A8AF9}"/>
                </a:ext>
              </a:extLst>
            </p:cNvPr>
            <p:cNvSpPr/>
            <p:nvPr/>
          </p:nvSpPr>
          <p:spPr>
            <a:xfrm>
              <a:off x="1297410" y="2951306"/>
              <a:ext cx="1602769" cy="770561"/>
            </a:xfrm>
            <a:prstGeom prst="roundRect">
              <a:avLst/>
            </a:prstGeom>
            <a:solidFill>
              <a:srgbClr val="407B7D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Plano de </a:t>
              </a:r>
              <a:r>
                <a:rPr lang="en-US" sz="1600" dirty="0" err="1"/>
                <a:t>negócios</a:t>
              </a:r>
              <a:endParaRPr lang="en-US" sz="1600" dirty="0"/>
            </a:p>
          </p:txBody>
        </p:sp>
        <p:sp>
          <p:nvSpPr>
            <p:cNvPr id="10" name="Rounded Rectangle 7">
              <a:extLst>
                <a:ext uri="{FF2B5EF4-FFF2-40B4-BE49-F238E27FC236}">
                  <a16:creationId xmlns:a16="http://schemas.microsoft.com/office/drawing/2014/main" id="{D99B8CB4-3FCC-4A2E-B0C1-15543999C97E}"/>
                </a:ext>
              </a:extLst>
            </p:cNvPr>
            <p:cNvSpPr/>
            <p:nvPr/>
          </p:nvSpPr>
          <p:spPr>
            <a:xfrm>
              <a:off x="1297410" y="4391176"/>
              <a:ext cx="1602769" cy="770561"/>
            </a:xfrm>
            <a:prstGeom prst="roundRect">
              <a:avLst/>
            </a:prstGeom>
            <a:solidFill>
              <a:srgbClr val="407B7D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Protótipo</a:t>
              </a:r>
              <a:endParaRPr lang="en-US" sz="1600" dirty="0"/>
            </a:p>
          </p:txBody>
        </p:sp>
        <p:sp>
          <p:nvSpPr>
            <p:cNvPr id="12" name="TextBox 10">
              <a:extLst>
                <a:ext uri="{FF2B5EF4-FFF2-40B4-BE49-F238E27FC236}">
                  <a16:creationId xmlns:a16="http://schemas.microsoft.com/office/drawing/2014/main" id="{EED5448B-6CC9-4335-9B92-E29AA2C3AC04}"/>
                </a:ext>
              </a:extLst>
            </p:cNvPr>
            <p:cNvSpPr txBox="1"/>
            <p:nvPr/>
          </p:nvSpPr>
          <p:spPr>
            <a:xfrm>
              <a:off x="1372199" y="1007074"/>
              <a:ext cx="15279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Sprint 0</a:t>
              </a:r>
            </a:p>
            <a:p>
              <a:pPr algn="ctr"/>
              <a:r>
                <a:rPr lang="en-US" sz="1400" dirty="0"/>
                <a:t>22/02/2019</a:t>
              </a:r>
            </a:p>
          </p:txBody>
        </p:sp>
      </p:grpSp>
      <p:grpSp>
        <p:nvGrpSpPr>
          <p:cNvPr id="13" name="Group 11">
            <a:extLst>
              <a:ext uri="{FF2B5EF4-FFF2-40B4-BE49-F238E27FC236}">
                <a16:creationId xmlns:a16="http://schemas.microsoft.com/office/drawing/2014/main" id="{5A676907-0FF7-44C6-9D22-79721E4865AF}"/>
              </a:ext>
            </a:extLst>
          </p:cNvPr>
          <p:cNvGrpSpPr/>
          <p:nvPr/>
        </p:nvGrpSpPr>
        <p:grpSpPr>
          <a:xfrm>
            <a:off x="3373286" y="1500183"/>
            <a:ext cx="2198451" cy="4902740"/>
            <a:chOff x="999568" y="885217"/>
            <a:chExt cx="2198451" cy="4902740"/>
          </a:xfrm>
        </p:grpSpPr>
        <p:sp>
          <p:nvSpPr>
            <p:cNvPr id="14" name="Rounded Rectangle 2">
              <a:extLst>
                <a:ext uri="{FF2B5EF4-FFF2-40B4-BE49-F238E27FC236}">
                  <a16:creationId xmlns:a16="http://schemas.microsoft.com/office/drawing/2014/main" id="{033C48AF-E743-4D39-8CB0-809D0ABAFDD1}"/>
                </a:ext>
              </a:extLst>
            </p:cNvPr>
            <p:cNvSpPr/>
            <p:nvPr/>
          </p:nvSpPr>
          <p:spPr>
            <a:xfrm>
              <a:off x="999568" y="885217"/>
              <a:ext cx="2198451" cy="4902740"/>
            </a:xfrm>
            <a:prstGeom prst="roundRect">
              <a:avLst/>
            </a:prstGeom>
            <a:solidFill>
              <a:srgbClr val="B4D7D9">
                <a:alpha val="50196"/>
              </a:srgbClr>
            </a:solidFill>
            <a:ln w="19050">
              <a:solidFill>
                <a:srgbClr val="74747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ounded Rectangle 3">
              <a:extLst>
                <a:ext uri="{FF2B5EF4-FFF2-40B4-BE49-F238E27FC236}">
                  <a16:creationId xmlns:a16="http://schemas.microsoft.com/office/drawing/2014/main" id="{B34CC4E5-D81E-45EB-95D3-283815446AC3}"/>
                </a:ext>
              </a:extLst>
            </p:cNvPr>
            <p:cNvSpPr/>
            <p:nvPr/>
          </p:nvSpPr>
          <p:spPr>
            <a:xfrm>
              <a:off x="1334804" y="4389783"/>
              <a:ext cx="1602769" cy="770561"/>
            </a:xfrm>
            <a:prstGeom prst="roundRect">
              <a:avLst/>
            </a:prstGeom>
            <a:solidFill>
              <a:srgbClr val="407B7D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Codificação da tela de cadastro</a:t>
              </a:r>
              <a:endParaRPr lang="en-US" sz="1600" dirty="0"/>
            </a:p>
          </p:txBody>
        </p:sp>
        <p:sp>
          <p:nvSpPr>
            <p:cNvPr id="17" name="Rounded Rectangle 7">
              <a:extLst>
                <a:ext uri="{FF2B5EF4-FFF2-40B4-BE49-F238E27FC236}">
                  <a16:creationId xmlns:a16="http://schemas.microsoft.com/office/drawing/2014/main" id="{3F753525-BC02-463F-9672-F00A2E12FAC9}"/>
                </a:ext>
              </a:extLst>
            </p:cNvPr>
            <p:cNvSpPr/>
            <p:nvPr/>
          </p:nvSpPr>
          <p:spPr>
            <a:xfrm>
              <a:off x="1356434" y="2950134"/>
              <a:ext cx="1602769" cy="770561"/>
            </a:xfrm>
            <a:prstGeom prst="roundRect">
              <a:avLst/>
            </a:prstGeom>
            <a:solidFill>
              <a:srgbClr val="407B7D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Stories e Tabela INVEST</a:t>
              </a:r>
              <a:endParaRPr lang="en-US" sz="1600" dirty="0"/>
            </a:p>
          </p:txBody>
        </p:sp>
        <p:sp>
          <p:nvSpPr>
            <p:cNvPr id="18" name="TextBox 10">
              <a:extLst>
                <a:ext uri="{FF2B5EF4-FFF2-40B4-BE49-F238E27FC236}">
                  <a16:creationId xmlns:a16="http://schemas.microsoft.com/office/drawing/2014/main" id="{4D2A70F0-6304-4A80-9F88-48E9751C851E}"/>
                </a:ext>
              </a:extLst>
            </p:cNvPr>
            <p:cNvSpPr txBox="1"/>
            <p:nvPr/>
          </p:nvSpPr>
          <p:spPr>
            <a:xfrm>
              <a:off x="1372199" y="1007074"/>
              <a:ext cx="15279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Sprint 1</a:t>
              </a:r>
            </a:p>
            <a:p>
              <a:pPr algn="ctr"/>
              <a:r>
                <a:rPr lang="en-US" sz="1400"/>
                <a:t>01/03/2019</a:t>
              </a:r>
              <a:endParaRPr lang="en-US" sz="1400" dirty="0"/>
            </a:p>
          </p:txBody>
        </p:sp>
      </p:grpSp>
      <p:sp>
        <p:nvSpPr>
          <p:cNvPr id="19" name="Rounded Rectangle 7">
            <a:extLst>
              <a:ext uri="{FF2B5EF4-FFF2-40B4-BE49-F238E27FC236}">
                <a16:creationId xmlns:a16="http://schemas.microsoft.com/office/drawing/2014/main" id="{EA673F69-0B99-4315-91FD-445FE579880F}"/>
              </a:ext>
            </a:extLst>
          </p:cNvPr>
          <p:cNvSpPr/>
          <p:nvPr/>
        </p:nvSpPr>
        <p:spPr>
          <a:xfrm>
            <a:off x="3690734" y="2345287"/>
            <a:ext cx="1602769" cy="770561"/>
          </a:xfrm>
          <a:prstGeom prst="roundRect">
            <a:avLst/>
          </a:prstGeom>
          <a:solidFill>
            <a:srgbClr val="407B7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Design das </a:t>
            </a:r>
            <a:r>
              <a:rPr lang="en-US" sz="1600" dirty="0" err="1"/>
              <a:t>telas</a:t>
            </a:r>
            <a:endParaRPr lang="en-US" sz="1600" dirty="0"/>
          </a:p>
        </p:txBody>
      </p:sp>
      <p:grpSp>
        <p:nvGrpSpPr>
          <p:cNvPr id="21" name="Group 11">
            <a:extLst>
              <a:ext uri="{FF2B5EF4-FFF2-40B4-BE49-F238E27FC236}">
                <a16:creationId xmlns:a16="http://schemas.microsoft.com/office/drawing/2014/main" id="{BA299C65-C305-4BD8-B730-A8D65880C7DF}"/>
              </a:ext>
            </a:extLst>
          </p:cNvPr>
          <p:cNvGrpSpPr/>
          <p:nvPr/>
        </p:nvGrpSpPr>
        <p:grpSpPr>
          <a:xfrm>
            <a:off x="6151397" y="1500183"/>
            <a:ext cx="2198451" cy="4902740"/>
            <a:chOff x="999568" y="885217"/>
            <a:chExt cx="2198451" cy="4902740"/>
          </a:xfrm>
        </p:grpSpPr>
        <p:sp>
          <p:nvSpPr>
            <p:cNvPr id="22" name="Rounded Rectangle 2">
              <a:extLst>
                <a:ext uri="{FF2B5EF4-FFF2-40B4-BE49-F238E27FC236}">
                  <a16:creationId xmlns:a16="http://schemas.microsoft.com/office/drawing/2014/main" id="{4447AA70-935F-44CF-BCE6-5341A1CA0282}"/>
                </a:ext>
              </a:extLst>
            </p:cNvPr>
            <p:cNvSpPr/>
            <p:nvPr/>
          </p:nvSpPr>
          <p:spPr>
            <a:xfrm>
              <a:off x="999568" y="885217"/>
              <a:ext cx="2198451" cy="4902740"/>
            </a:xfrm>
            <a:prstGeom prst="roundRect">
              <a:avLst/>
            </a:prstGeom>
            <a:solidFill>
              <a:srgbClr val="B4D7D9">
                <a:alpha val="50196"/>
              </a:srgbClr>
            </a:solidFill>
            <a:ln w="19050">
              <a:solidFill>
                <a:srgbClr val="74747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10">
              <a:extLst>
                <a:ext uri="{FF2B5EF4-FFF2-40B4-BE49-F238E27FC236}">
                  <a16:creationId xmlns:a16="http://schemas.microsoft.com/office/drawing/2014/main" id="{A72B4899-E167-4E2F-8795-124D1DA0513A}"/>
                </a:ext>
              </a:extLst>
            </p:cNvPr>
            <p:cNvSpPr txBox="1"/>
            <p:nvPr/>
          </p:nvSpPr>
          <p:spPr>
            <a:xfrm>
              <a:off x="1372199" y="1007074"/>
              <a:ext cx="15279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Sprint 2</a:t>
              </a:r>
            </a:p>
            <a:p>
              <a:pPr algn="ctr"/>
              <a:r>
                <a:rPr lang="en-US" dirty="0"/>
                <a:t>15</a:t>
              </a:r>
              <a:r>
                <a:rPr lang="en-US" sz="1400" dirty="0"/>
                <a:t>/03/2019</a:t>
              </a:r>
            </a:p>
          </p:txBody>
        </p:sp>
      </p:grpSp>
      <p:sp>
        <p:nvSpPr>
          <p:cNvPr id="27" name="Rounded Rectangle 3">
            <a:extLst>
              <a:ext uri="{FF2B5EF4-FFF2-40B4-BE49-F238E27FC236}">
                <a16:creationId xmlns:a16="http://schemas.microsoft.com/office/drawing/2014/main" id="{6E75EE08-A2C9-4052-A83C-2E93C2C9FBC8}"/>
              </a:ext>
            </a:extLst>
          </p:cNvPr>
          <p:cNvSpPr/>
          <p:nvPr/>
        </p:nvSpPr>
        <p:spPr>
          <a:xfrm>
            <a:off x="6449237" y="3566274"/>
            <a:ext cx="1602769" cy="770561"/>
          </a:xfrm>
          <a:prstGeom prst="roundRect">
            <a:avLst/>
          </a:prstGeom>
          <a:solidFill>
            <a:srgbClr val="407B7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Codificação</a:t>
            </a:r>
            <a:r>
              <a:rPr lang="en-US" sz="1600" dirty="0"/>
              <a:t> da </a:t>
            </a:r>
            <a:r>
              <a:rPr lang="en-US" sz="1600" dirty="0" err="1"/>
              <a:t>tela</a:t>
            </a:r>
            <a:r>
              <a:rPr lang="en-US" sz="1600" dirty="0"/>
              <a:t> </a:t>
            </a:r>
            <a:r>
              <a:rPr lang="en-US" sz="1600" dirty="0" err="1"/>
              <a:t>faça</a:t>
            </a:r>
            <a:r>
              <a:rPr lang="en-US" sz="1600" dirty="0"/>
              <a:t> </a:t>
            </a:r>
            <a:r>
              <a:rPr lang="en-US" sz="1600" dirty="0" err="1"/>
              <a:t>seu</a:t>
            </a:r>
            <a:r>
              <a:rPr lang="en-US" sz="1600" dirty="0"/>
              <a:t> </a:t>
            </a:r>
            <a:r>
              <a:rPr lang="en-US" sz="1600" dirty="0" err="1"/>
              <a:t>pedido</a:t>
            </a:r>
            <a:endParaRPr lang="en-US" sz="1600" dirty="0"/>
          </a:p>
        </p:txBody>
      </p:sp>
      <p:sp>
        <p:nvSpPr>
          <p:cNvPr id="28" name="Rounded Rectangle 3">
            <a:extLst>
              <a:ext uri="{FF2B5EF4-FFF2-40B4-BE49-F238E27FC236}">
                <a16:creationId xmlns:a16="http://schemas.microsoft.com/office/drawing/2014/main" id="{34B37A83-509C-4AC0-AF6F-D1253B2EF5BD}"/>
              </a:ext>
            </a:extLst>
          </p:cNvPr>
          <p:cNvSpPr/>
          <p:nvPr/>
        </p:nvSpPr>
        <p:spPr>
          <a:xfrm>
            <a:off x="6449237" y="2345287"/>
            <a:ext cx="1602769" cy="770561"/>
          </a:xfrm>
          <a:prstGeom prst="roundRect">
            <a:avLst/>
          </a:prstGeom>
          <a:solidFill>
            <a:srgbClr val="407B7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Codificação</a:t>
            </a:r>
            <a:r>
              <a:rPr lang="en-US" sz="1600" dirty="0"/>
              <a:t> </a:t>
            </a:r>
            <a:r>
              <a:rPr lang="en-US" sz="1600" dirty="0" err="1"/>
              <a:t>tela</a:t>
            </a:r>
            <a:r>
              <a:rPr lang="en-US" sz="1600" dirty="0"/>
              <a:t> de login</a:t>
            </a:r>
          </a:p>
        </p:txBody>
      </p:sp>
      <p:grpSp>
        <p:nvGrpSpPr>
          <p:cNvPr id="29" name="Group 11">
            <a:extLst>
              <a:ext uri="{FF2B5EF4-FFF2-40B4-BE49-F238E27FC236}">
                <a16:creationId xmlns:a16="http://schemas.microsoft.com/office/drawing/2014/main" id="{CCCFB47B-C3F7-4E37-AF34-E7A88B7AA863}"/>
              </a:ext>
            </a:extLst>
          </p:cNvPr>
          <p:cNvGrpSpPr/>
          <p:nvPr/>
        </p:nvGrpSpPr>
        <p:grpSpPr>
          <a:xfrm>
            <a:off x="9081832" y="1500183"/>
            <a:ext cx="2198451" cy="4902740"/>
            <a:chOff x="999568" y="885217"/>
            <a:chExt cx="2198451" cy="4902740"/>
          </a:xfrm>
        </p:grpSpPr>
        <p:sp>
          <p:nvSpPr>
            <p:cNvPr id="30" name="Rounded Rectangle 2">
              <a:extLst>
                <a:ext uri="{FF2B5EF4-FFF2-40B4-BE49-F238E27FC236}">
                  <a16:creationId xmlns:a16="http://schemas.microsoft.com/office/drawing/2014/main" id="{A1EEFDAD-6D10-4B55-B993-4CA4C124F1C8}"/>
                </a:ext>
              </a:extLst>
            </p:cNvPr>
            <p:cNvSpPr/>
            <p:nvPr/>
          </p:nvSpPr>
          <p:spPr>
            <a:xfrm>
              <a:off x="999568" y="885217"/>
              <a:ext cx="2198451" cy="4902740"/>
            </a:xfrm>
            <a:prstGeom prst="roundRect">
              <a:avLst/>
            </a:prstGeom>
            <a:solidFill>
              <a:srgbClr val="B4D7D9">
                <a:alpha val="50196"/>
              </a:srgbClr>
            </a:solidFill>
            <a:ln w="19050">
              <a:solidFill>
                <a:srgbClr val="74747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ounded Rectangle 7">
              <a:extLst>
                <a:ext uri="{FF2B5EF4-FFF2-40B4-BE49-F238E27FC236}">
                  <a16:creationId xmlns:a16="http://schemas.microsoft.com/office/drawing/2014/main" id="{DF413F22-94EF-4E16-8155-3B2BC3D28A04}"/>
                </a:ext>
              </a:extLst>
            </p:cNvPr>
            <p:cNvSpPr/>
            <p:nvPr/>
          </p:nvSpPr>
          <p:spPr>
            <a:xfrm>
              <a:off x="1297408" y="1736015"/>
              <a:ext cx="1602769" cy="770561"/>
            </a:xfrm>
            <a:prstGeom prst="roundRect">
              <a:avLst/>
            </a:prstGeom>
            <a:solidFill>
              <a:srgbClr val="407B7D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Revisão</a:t>
              </a:r>
              <a:r>
                <a:rPr lang="en-US" sz="1600" dirty="0"/>
                <a:t> STORIES e INVEST</a:t>
              </a:r>
            </a:p>
          </p:txBody>
        </p:sp>
        <p:sp>
          <p:nvSpPr>
            <p:cNvPr id="32" name="TextBox 10">
              <a:extLst>
                <a:ext uri="{FF2B5EF4-FFF2-40B4-BE49-F238E27FC236}">
                  <a16:creationId xmlns:a16="http://schemas.microsoft.com/office/drawing/2014/main" id="{1A7AA33A-34CE-43D0-981A-A59DFFA95856}"/>
                </a:ext>
              </a:extLst>
            </p:cNvPr>
            <p:cNvSpPr txBox="1"/>
            <p:nvPr/>
          </p:nvSpPr>
          <p:spPr>
            <a:xfrm>
              <a:off x="1372199" y="1007074"/>
              <a:ext cx="15279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Sprint 3</a:t>
              </a:r>
            </a:p>
            <a:p>
              <a:pPr algn="ctr"/>
              <a:r>
                <a:rPr lang="en-US" sz="1400" dirty="0"/>
                <a:t>21/03/2019</a:t>
              </a:r>
            </a:p>
          </p:txBody>
        </p:sp>
      </p:grpSp>
      <p:sp>
        <p:nvSpPr>
          <p:cNvPr id="33" name="Rounded Rectangle 7">
            <a:extLst>
              <a:ext uri="{FF2B5EF4-FFF2-40B4-BE49-F238E27FC236}">
                <a16:creationId xmlns:a16="http://schemas.microsoft.com/office/drawing/2014/main" id="{1DD89F90-9F80-4BF6-8EC9-1BF466238758}"/>
              </a:ext>
            </a:extLst>
          </p:cNvPr>
          <p:cNvSpPr/>
          <p:nvPr/>
        </p:nvSpPr>
        <p:spPr>
          <a:xfrm>
            <a:off x="9454463" y="3565099"/>
            <a:ext cx="1602769" cy="770561"/>
          </a:xfrm>
          <a:prstGeom prst="roundRect">
            <a:avLst/>
          </a:prstGeom>
          <a:solidFill>
            <a:srgbClr val="407B7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Revisão</a:t>
            </a:r>
            <a:r>
              <a:rPr lang="en-US" sz="1600" dirty="0"/>
              <a:t> dos </a:t>
            </a:r>
            <a:r>
              <a:rPr lang="en-US" sz="1600" dirty="0" err="1"/>
              <a:t>códigos</a:t>
            </a:r>
            <a:endParaRPr lang="en-US" sz="1600" dirty="0"/>
          </a:p>
        </p:txBody>
      </p:sp>
      <p:sp>
        <p:nvSpPr>
          <p:cNvPr id="34" name="Rounded Rectangle 7">
            <a:extLst>
              <a:ext uri="{FF2B5EF4-FFF2-40B4-BE49-F238E27FC236}">
                <a16:creationId xmlns:a16="http://schemas.microsoft.com/office/drawing/2014/main" id="{F4AB250E-AAC2-4B62-9C17-AF2957E0223A}"/>
              </a:ext>
            </a:extLst>
          </p:cNvPr>
          <p:cNvSpPr/>
          <p:nvPr/>
        </p:nvSpPr>
        <p:spPr>
          <a:xfrm>
            <a:off x="9417068" y="5004749"/>
            <a:ext cx="1602769" cy="770561"/>
          </a:xfrm>
          <a:prstGeom prst="roundRect">
            <a:avLst/>
          </a:prstGeom>
          <a:solidFill>
            <a:srgbClr val="407B7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Revisão</a:t>
            </a:r>
            <a:r>
              <a:rPr lang="en-US" sz="1600" dirty="0"/>
              <a:t> das </a:t>
            </a:r>
            <a:r>
              <a:rPr lang="en-US" sz="1600" dirty="0" err="1"/>
              <a:t>telas</a:t>
            </a:r>
            <a:r>
              <a:rPr lang="en-US" sz="1600" dirty="0"/>
              <a:t> </a:t>
            </a:r>
            <a:r>
              <a:rPr lang="en-US" sz="1600" dirty="0" err="1"/>
              <a:t>funcionais</a:t>
            </a:r>
            <a:endParaRPr lang="en-US" sz="1600" dirty="0"/>
          </a:p>
        </p:txBody>
      </p:sp>
      <p:sp>
        <p:nvSpPr>
          <p:cNvPr id="36" name="Rounded Rectangle 3">
            <a:extLst>
              <a:ext uri="{FF2B5EF4-FFF2-40B4-BE49-F238E27FC236}">
                <a16:creationId xmlns:a16="http://schemas.microsoft.com/office/drawing/2014/main" id="{17164037-57A0-4EC4-8CC4-47DC1AAD4DB2}"/>
              </a:ext>
            </a:extLst>
          </p:cNvPr>
          <p:cNvSpPr/>
          <p:nvPr/>
        </p:nvSpPr>
        <p:spPr>
          <a:xfrm>
            <a:off x="6449236" y="4999019"/>
            <a:ext cx="1703091" cy="989657"/>
          </a:xfrm>
          <a:prstGeom prst="roundRect">
            <a:avLst/>
          </a:prstGeom>
          <a:solidFill>
            <a:srgbClr val="407B7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Codificação</a:t>
            </a:r>
            <a:r>
              <a:rPr lang="en-US" sz="1600" dirty="0"/>
              <a:t> da </a:t>
            </a:r>
            <a:r>
              <a:rPr lang="en-US" sz="1600" dirty="0" err="1"/>
              <a:t>tela</a:t>
            </a:r>
            <a:r>
              <a:rPr lang="en-US" sz="1600" dirty="0"/>
              <a:t> de </a:t>
            </a:r>
            <a:r>
              <a:rPr lang="en-US" sz="1600" dirty="0" err="1"/>
              <a:t>visualizar</a:t>
            </a:r>
            <a:r>
              <a:rPr lang="en-US" sz="1600" dirty="0"/>
              <a:t> </a:t>
            </a:r>
            <a:r>
              <a:rPr lang="en-US" sz="1600" dirty="0" err="1"/>
              <a:t>pedidos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65318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>
            <a:spLocks noGrp="1"/>
          </p:cNvSpPr>
          <p:nvPr>
            <p:ph type="title"/>
          </p:nvPr>
        </p:nvSpPr>
        <p:spPr>
          <a:xfrm>
            <a:off x="2096400" y="2094914"/>
            <a:ext cx="799920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rPr lang="pt-BR" dirty="0"/>
              <a:t>Na OPEN GAME você Imagina e nós Criamos 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1"/>
          <p:cNvSpPr txBox="1">
            <a:spLocks noGrp="1"/>
          </p:cNvSpPr>
          <p:nvPr>
            <p:ph type="title"/>
          </p:nvPr>
        </p:nvSpPr>
        <p:spPr>
          <a:xfrm>
            <a:off x="3686782" y="2728735"/>
            <a:ext cx="4818436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pt-BR" sz="8000" dirty="0"/>
              <a:t>Dúvidas?</a:t>
            </a:r>
            <a:endParaRPr sz="8000" dirty="0"/>
          </a:p>
        </p:txBody>
      </p:sp>
    </p:spTree>
    <p:extLst>
      <p:ext uri="{BB962C8B-B14F-4D97-AF65-F5344CB8AC3E}">
        <p14:creationId xmlns:p14="http://schemas.microsoft.com/office/powerpoint/2010/main" val="2688563868"/>
      </p:ext>
    </p:extLst>
  </p:cSld>
  <p:clrMapOvr>
    <a:masterClrMapping/>
  </p:clrMapOvr>
</p:sld>
</file>

<file path=ppt/theme/theme1.xml><?xml version="1.0" encoding="utf-8"?>
<a:theme xmlns:a="http://schemas.openxmlformats.org/drawingml/2006/main" name="Estratégia de negócios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195</Words>
  <Application>Microsoft Office PowerPoint</Application>
  <PresentationFormat>Widescreen</PresentationFormat>
  <Paragraphs>106</Paragraphs>
  <Slides>6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Noto Sans Symbols</vt:lpstr>
      <vt:lpstr>Calibri</vt:lpstr>
      <vt:lpstr>Century Gothic</vt:lpstr>
      <vt:lpstr>Arial</vt:lpstr>
      <vt:lpstr>Estratégia de negócios</vt:lpstr>
      <vt:lpstr>Open Game</vt:lpstr>
      <vt:lpstr>Product BackLog</vt:lpstr>
      <vt:lpstr>Arquitetura</vt:lpstr>
      <vt:lpstr>Review Sprint Planning </vt:lpstr>
      <vt:lpstr>Na OPEN GAME você Imagina e nós Criamos </vt:lpstr>
      <vt:lpstr>Dúvidas?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Game</dc:title>
  <dc:creator>gabriel</dc:creator>
  <cp:lastModifiedBy>Gabriel Guimaraes</cp:lastModifiedBy>
  <cp:revision>30</cp:revision>
  <dcterms:modified xsi:type="dcterms:W3CDTF">2019-03-22T01:27:18Z</dcterms:modified>
</cp:coreProperties>
</file>