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7"/>
  </p:notesMasterIdLst>
  <p:sldIdLst>
    <p:sldId id="256" r:id="rId2"/>
    <p:sldId id="257" r:id="rId3"/>
    <p:sldId id="278" r:id="rId4"/>
    <p:sldId id="262" r:id="rId5"/>
    <p:sldId id="277" r:id="rId6"/>
  </p:sldIdLst>
  <p:sldSz cx="12192000" cy="6858000"/>
  <p:notesSz cx="7023100" cy="93091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17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5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panorâmica com legenda">
  <p:cSld name="Imagem panorâmica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1154953" y="3848610"/>
            <a:ext cx="8825659" cy="58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 i="0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3">
  <p:cSld name="Coluna de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3 imagens">
  <p:cSld name="Coluna de 3 image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8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8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8" descr="Um espaço reservado vazio para adicionar uma imagem. Clique no espaço reservado e selecione a imagem que você deseja adicionar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8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8" descr="Um espaço reservado vazio para adicionar uma imagem. Clique no espaço reservado e selecione a imagem que você deseja adicionar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 rot="5400000">
            <a:off x="1450975" y="-368299"/>
            <a:ext cx="5826125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 de citação">
  <p:cSld name="Cartão de nome de citaçã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574801" y="4953000"/>
            <a:ext cx="7999315" cy="10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marL="2743200" lvl="5" indent="-299720" algn="l">
              <a:spcBef>
                <a:spcPts val="280"/>
              </a:spcBef>
              <a:spcAft>
                <a:spcPts val="0"/>
              </a:spcAft>
              <a:buSzPts val="1120"/>
              <a:buChar char="▶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600"/>
              </a:spcAft>
              <a:buSzPts val="1120"/>
              <a:buChar char="▶"/>
              <a:defRPr sz="14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2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3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4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5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24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10146092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pt-BR"/>
              <a:t>Open Game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Review Sprint Planning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endParaRPr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B177CFF-5F2F-459E-B01D-DD8B4BC23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54875"/>
              </p:ext>
            </p:extLst>
          </p:nvPr>
        </p:nvGraphicFramePr>
        <p:xfrm>
          <a:off x="2702859" y="1196788"/>
          <a:ext cx="6790765" cy="5439184"/>
        </p:xfrm>
        <a:graphic>
          <a:graphicData uri="http://schemas.openxmlformats.org/drawingml/2006/table">
            <a:tbl>
              <a:tblPr/>
              <a:tblGrid>
                <a:gridCol w="2899047">
                  <a:extLst>
                    <a:ext uri="{9D8B030D-6E8A-4147-A177-3AD203B41FA5}">
                      <a16:colId xmlns:a16="http://schemas.microsoft.com/office/drawing/2014/main" val="4090640713"/>
                    </a:ext>
                  </a:extLst>
                </a:gridCol>
                <a:gridCol w="236887">
                  <a:extLst>
                    <a:ext uri="{9D8B030D-6E8A-4147-A177-3AD203B41FA5}">
                      <a16:colId xmlns:a16="http://schemas.microsoft.com/office/drawing/2014/main" val="3107750521"/>
                    </a:ext>
                  </a:extLst>
                </a:gridCol>
                <a:gridCol w="225607">
                  <a:extLst>
                    <a:ext uri="{9D8B030D-6E8A-4147-A177-3AD203B41FA5}">
                      <a16:colId xmlns:a16="http://schemas.microsoft.com/office/drawing/2014/main" val="4023331069"/>
                    </a:ext>
                  </a:extLst>
                </a:gridCol>
                <a:gridCol w="225607">
                  <a:extLst>
                    <a:ext uri="{9D8B030D-6E8A-4147-A177-3AD203B41FA5}">
                      <a16:colId xmlns:a16="http://schemas.microsoft.com/office/drawing/2014/main" val="1728371294"/>
                    </a:ext>
                  </a:extLst>
                </a:gridCol>
                <a:gridCol w="270728">
                  <a:extLst>
                    <a:ext uri="{9D8B030D-6E8A-4147-A177-3AD203B41FA5}">
                      <a16:colId xmlns:a16="http://schemas.microsoft.com/office/drawing/2014/main" val="2218933955"/>
                    </a:ext>
                  </a:extLst>
                </a:gridCol>
                <a:gridCol w="236887">
                  <a:extLst>
                    <a:ext uri="{9D8B030D-6E8A-4147-A177-3AD203B41FA5}">
                      <a16:colId xmlns:a16="http://schemas.microsoft.com/office/drawing/2014/main" val="1932227036"/>
                    </a:ext>
                  </a:extLst>
                </a:gridCol>
                <a:gridCol w="259447">
                  <a:extLst>
                    <a:ext uri="{9D8B030D-6E8A-4147-A177-3AD203B41FA5}">
                      <a16:colId xmlns:a16="http://schemas.microsoft.com/office/drawing/2014/main" val="3389630154"/>
                    </a:ext>
                  </a:extLst>
                </a:gridCol>
                <a:gridCol w="2436555">
                  <a:extLst>
                    <a:ext uri="{9D8B030D-6E8A-4147-A177-3AD203B41FA5}">
                      <a16:colId xmlns:a16="http://schemas.microsoft.com/office/drawing/2014/main" val="3865531229"/>
                    </a:ext>
                  </a:extLst>
                </a:gridCol>
              </a:tblGrid>
              <a:tr h="2946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Estórias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Arial" panose="020B0604020202020204" pitchFamily="34" charset="0"/>
                          <a:ea typeface="+mn-ea"/>
                        </a:rPr>
                        <a:t>I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Arial" panose="020B0604020202020204" pitchFamily="34" charset="0"/>
                          <a:ea typeface="+mn-ea"/>
                        </a:rPr>
                        <a:t>N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Arial" panose="020B0604020202020204" pitchFamily="34" charset="0"/>
                          <a:ea typeface="+mn-ea"/>
                        </a:rPr>
                        <a:t>V</a:t>
                      </a:r>
                      <a:endParaRPr lang="pt-BR" sz="90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Arial" panose="020B0604020202020204" pitchFamily="34" charset="0"/>
                          <a:ea typeface="+mn-ea"/>
                        </a:rPr>
                        <a:t>E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Arial" panose="020B0604020202020204" pitchFamily="34" charset="0"/>
                          <a:ea typeface="+mn-ea"/>
                        </a:rPr>
                        <a:t>S</a:t>
                      </a:r>
                      <a:endParaRPr lang="pt-BR" sz="90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Arial" panose="020B0604020202020204" pitchFamily="34" charset="0"/>
                          <a:ea typeface="+mn-ea"/>
                        </a:rPr>
                        <a:t>T</a:t>
                      </a:r>
                      <a:endParaRPr lang="pt-BR" sz="90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  <a:latin typeface="Arial" panose="020B0604020202020204" pitchFamily="34" charset="0"/>
                          <a:ea typeface="+mn-ea"/>
                        </a:rPr>
                        <a:t>Obs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63772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  <a:b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quero me cadastrar no</a:t>
                      </a:r>
                      <a:b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sistema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É necessário usar um e-mail válido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17645"/>
                  </a:ext>
                </a:extLst>
              </a:tr>
              <a:tr h="864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utilizar o meu e-mail cadastrado para fazer login no sistema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9438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  <a:b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solicitar meus pedidos através do sistema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Necessita que cliente esteja </a:t>
                      </a: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logado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no sistema.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193037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visualizar todos os meus pedidos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69285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  <a:b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aprovar ou recusar meu pedido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Caso aprovado será necessário realizar o pagamento.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95190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realizar o pagamento do meu pedido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10900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ser notificado quando o pagamento for concluído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4121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8980823-0299-4194-A1CC-368FCE87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1989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pt-BR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/>
              <a:t>Review Sprint Planning </a:t>
            </a:r>
            <a:endParaRPr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4AD1982E-D42B-4785-B7CD-A80D3849EB08}"/>
              </a:ext>
            </a:extLst>
          </p:cNvPr>
          <p:cNvGrpSpPr/>
          <p:nvPr/>
        </p:nvGrpSpPr>
        <p:grpSpPr>
          <a:xfrm>
            <a:off x="557034" y="1500183"/>
            <a:ext cx="2198451" cy="4902740"/>
            <a:chOff x="999568" y="885217"/>
            <a:chExt cx="2198451" cy="4902740"/>
          </a:xfrm>
        </p:grpSpPr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EF75961D-FD09-4E4F-9301-8963CC26029E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D84F6CB6-7680-4F2C-9C98-9FA254909647}"/>
                </a:ext>
              </a:extLst>
            </p:cNvPr>
            <p:cNvSpPr/>
            <p:nvPr/>
          </p:nvSpPr>
          <p:spPr>
            <a:xfrm>
              <a:off x="1297411" y="1730319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Visual Guide Line</a:t>
              </a: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53156B96-10AA-478B-9E37-2173D56A8AF9}"/>
                </a:ext>
              </a:extLst>
            </p:cNvPr>
            <p:cNvSpPr/>
            <p:nvPr/>
          </p:nvSpPr>
          <p:spPr>
            <a:xfrm>
              <a:off x="1297410" y="2951306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Plano de </a:t>
              </a:r>
              <a:r>
                <a:rPr lang="en-US" sz="1600" dirty="0" err="1"/>
                <a:t>negócios</a:t>
              </a:r>
              <a:endParaRPr lang="en-US" sz="1600" dirty="0"/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D99B8CB4-3FCC-4A2E-B0C1-15543999C97E}"/>
                </a:ext>
              </a:extLst>
            </p:cNvPr>
            <p:cNvSpPr/>
            <p:nvPr/>
          </p:nvSpPr>
          <p:spPr>
            <a:xfrm>
              <a:off x="1297410" y="4391176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Protótipo</a:t>
              </a:r>
              <a:endParaRPr lang="en-US" sz="1600" dirty="0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EED5448B-6CC9-4335-9B92-E29AA2C3AC04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0</a:t>
              </a:r>
            </a:p>
            <a:p>
              <a:pPr algn="ctr"/>
              <a:r>
                <a:rPr lang="en-US" sz="1400" dirty="0"/>
                <a:t>22/02/2019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676907-0FF7-44C6-9D22-79721E4865AF}"/>
              </a:ext>
            </a:extLst>
          </p:cNvPr>
          <p:cNvGrpSpPr/>
          <p:nvPr/>
        </p:nvGrpSpPr>
        <p:grpSpPr>
          <a:xfrm>
            <a:off x="3373286" y="1500183"/>
            <a:ext cx="2198451" cy="4902740"/>
            <a:chOff x="999568" y="885217"/>
            <a:chExt cx="2198451" cy="4902740"/>
          </a:xfrm>
        </p:grpSpPr>
        <p:sp>
          <p:nvSpPr>
            <p:cNvPr id="14" name="Rounded Rectangle 2">
              <a:extLst>
                <a:ext uri="{FF2B5EF4-FFF2-40B4-BE49-F238E27FC236}">
                  <a16:creationId xmlns:a16="http://schemas.microsoft.com/office/drawing/2014/main" id="{033C48AF-E743-4D39-8CB0-809D0ABAFDD1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B34CC4E5-D81E-45EB-95D3-283815446AC3}"/>
                </a:ext>
              </a:extLst>
            </p:cNvPr>
            <p:cNvSpPr/>
            <p:nvPr/>
          </p:nvSpPr>
          <p:spPr>
            <a:xfrm>
              <a:off x="1334804" y="4389783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Codificação da tela de cadastro</a:t>
              </a:r>
              <a:endParaRPr lang="en-US" sz="1600" dirty="0"/>
            </a:p>
          </p:txBody>
        </p:sp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3F753525-BC02-463F-9672-F00A2E12FAC9}"/>
                </a:ext>
              </a:extLst>
            </p:cNvPr>
            <p:cNvSpPr/>
            <p:nvPr/>
          </p:nvSpPr>
          <p:spPr>
            <a:xfrm>
              <a:off x="1356434" y="2950134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Stories e Tabela INVEST</a:t>
              </a:r>
              <a:endParaRPr lang="en-US" sz="1600" dirty="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4D2A70F0-6304-4A80-9F88-48E9751C851E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Sprint 1</a:t>
              </a:r>
            </a:p>
            <a:p>
              <a:pPr algn="ctr"/>
              <a:r>
                <a:rPr lang="en-US" sz="1400"/>
                <a:t>01/03/2019</a:t>
              </a:r>
              <a:endParaRPr lang="en-US" sz="1400" dirty="0"/>
            </a:p>
          </p:txBody>
        </p:sp>
      </p:grp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EA673F69-0B99-4315-91FD-445FE579880F}"/>
              </a:ext>
            </a:extLst>
          </p:cNvPr>
          <p:cNvSpPr/>
          <p:nvPr/>
        </p:nvSpPr>
        <p:spPr>
          <a:xfrm>
            <a:off x="3690734" y="2345287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 das </a:t>
            </a:r>
            <a:r>
              <a:rPr lang="en-US" sz="1600" dirty="0" err="1"/>
              <a:t>telas</a:t>
            </a:r>
            <a:endParaRPr lang="en-US" sz="1600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A299C65-C305-4BD8-B730-A8D65880C7DF}"/>
              </a:ext>
            </a:extLst>
          </p:cNvPr>
          <p:cNvGrpSpPr/>
          <p:nvPr/>
        </p:nvGrpSpPr>
        <p:grpSpPr>
          <a:xfrm>
            <a:off x="6151397" y="1500183"/>
            <a:ext cx="2198451" cy="4902740"/>
            <a:chOff x="999568" y="885217"/>
            <a:chExt cx="2198451" cy="4902740"/>
          </a:xfrm>
        </p:grpSpPr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4447AA70-935F-44CF-BCE6-5341A1CA0282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A72B4899-E167-4E2F-8795-124D1DA0513A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2</a:t>
              </a:r>
            </a:p>
            <a:p>
              <a:pPr algn="ctr"/>
              <a:r>
                <a:rPr lang="en-US" dirty="0"/>
                <a:t>15</a:t>
              </a:r>
              <a:r>
                <a:rPr lang="en-US" sz="1400" dirty="0"/>
                <a:t>/03/2019</a:t>
              </a:r>
            </a:p>
          </p:txBody>
        </p:sp>
      </p:grp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6E75EE08-A2C9-4052-A83C-2E93C2C9FBC8}"/>
              </a:ext>
            </a:extLst>
          </p:cNvPr>
          <p:cNvSpPr/>
          <p:nvPr/>
        </p:nvSpPr>
        <p:spPr>
          <a:xfrm>
            <a:off x="6449237" y="3566274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Codificação</a:t>
            </a:r>
            <a:r>
              <a:rPr lang="en-US" sz="1600" dirty="0"/>
              <a:t> da </a:t>
            </a:r>
            <a:r>
              <a:rPr lang="en-US" sz="1600" dirty="0" err="1"/>
              <a:t>tela</a:t>
            </a:r>
            <a:r>
              <a:rPr lang="en-US" sz="1600" dirty="0"/>
              <a:t> </a:t>
            </a:r>
            <a:r>
              <a:rPr lang="en-US" sz="1600" dirty="0" err="1"/>
              <a:t>faça</a:t>
            </a:r>
            <a:r>
              <a:rPr lang="en-US" sz="1600" dirty="0"/>
              <a:t>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pedido</a:t>
            </a:r>
            <a:endParaRPr lang="en-US" sz="1600" dirty="0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34B37A83-509C-4AC0-AF6F-D1253B2EF5BD}"/>
              </a:ext>
            </a:extLst>
          </p:cNvPr>
          <p:cNvSpPr/>
          <p:nvPr/>
        </p:nvSpPr>
        <p:spPr>
          <a:xfrm>
            <a:off x="6449237" y="2345287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Codificação</a:t>
            </a:r>
            <a:r>
              <a:rPr lang="en-US" sz="1600" dirty="0"/>
              <a:t> </a:t>
            </a:r>
            <a:r>
              <a:rPr lang="en-US" sz="1600" dirty="0" err="1"/>
              <a:t>tela</a:t>
            </a:r>
            <a:r>
              <a:rPr lang="en-US" sz="1600" dirty="0"/>
              <a:t> de login</a:t>
            </a: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CCCFB47B-C3F7-4E37-AF34-E7A88B7AA863}"/>
              </a:ext>
            </a:extLst>
          </p:cNvPr>
          <p:cNvGrpSpPr/>
          <p:nvPr/>
        </p:nvGrpSpPr>
        <p:grpSpPr>
          <a:xfrm>
            <a:off x="9081832" y="1500183"/>
            <a:ext cx="2198451" cy="4902740"/>
            <a:chOff x="999568" y="885217"/>
            <a:chExt cx="2198451" cy="4902740"/>
          </a:xfrm>
        </p:grpSpPr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A1EEFDAD-6D10-4B55-B993-4CA4C124F1C8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7">
              <a:extLst>
                <a:ext uri="{FF2B5EF4-FFF2-40B4-BE49-F238E27FC236}">
                  <a16:creationId xmlns:a16="http://schemas.microsoft.com/office/drawing/2014/main" id="{DF413F22-94EF-4E16-8155-3B2BC3D28A04}"/>
                </a:ext>
              </a:extLst>
            </p:cNvPr>
            <p:cNvSpPr/>
            <p:nvPr/>
          </p:nvSpPr>
          <p:spPr>
            <a:xfrm>
              <a:off x="1297408" y="1736015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Revisão</a:t>
              </a:r>
              <a:r>
                <a:rPr lang="en-US" sz="1600" dirty="0"/>
                <a:t> STORIES e INVEST</a:t>
              </a:r>
            </a:p>
          </p:txBody>
        </p: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1A7AA33A-34CE-43D0-981A-A59DFFA95856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3</a:t>
              </a:r>
            </a:p>
            <a:p>
              <a:pPr algn="ctr"/>
              <a:r>
                <a:rPr lang="en-US" sz="1400" dirty="0"/>
                <a:t>21/03/2019</a:t>
              </a:r>
            </a:p>
          </p:txBody>
        </p:sp>
      </p:grp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1DD89F90-9F80-4BF6-8EC9-1BF466238758}"/>
              </a:ext>
            </a:extLst>
          </p:cNvPr>
          <p:cNvSpPr/>
          <p:nvPr/>
        </p:nvSpPr>
        <p:spPr>
          <a:xfrm>
            <a:off x="9454463" y="3565099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Revisão</a:t>
            </a:r>
            <a:r>
              <a:rPr lang="en-US" sz="1600" dirty="0"/>
              <a:t> dos </a:t>
            </a:r>
            <a:r>
              <a:rPr lang="en-US" sz="1600" dirty="0" err="1"/>
              <a:t>códigos</a:t>
            </a:r>
            <a:endParaRPr lang="en-US" sz="1600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F4AB250E-AAC2-4B62-9C17-AF2957E0223A}"/>
              </a:ext>
            </a:extLst>
          </p:cNvPr>
          <p:cNvSpPr/>
          <p:nvPr/>
        </p:nvSpPr>
        <p:spPr>
          <a:xfrm>
            <a:off x="9417068" y="5004749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Revisão</a:t>
            </a:r>
            <a:r>
              <a:rPr lang="en-US" sz="1600" dirty="0"/>
              <a:t> das </a:t>
            </a:r>
            <a:r>
              <a:rPr lang="en-US" sz="1600" dirty="0" err="1"/>
              <a:t>telas</a:t>
            </a:r>
            <a:r>
              <a:rPr lang="en-US" sz="1600" dirty="0"/>
              <a:t> </a:t>
            </a:r>
            <a:r>
              <a:rPr lang="en-US" sz="1600" dirty="0" err="1"/>
              <a:t>funcionais</a:t>
            </a:r>
            <a:endParaRPr lang="en-US" sz="1600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17164037-57A0-4EC4-8CC4-47DC1AAD4DB2}"/>
              </a:ext>
            </a:extLst>
          </p:cNvPr>
          <p:cNvSpPr/>
          <p:nvPr/>
        </p:nvSpPr>
        <p:spPr>
          <a:xfrm>
            <a:off x="6449236" y="4999019"/>
            <a:ext cx="1703091" cy="989657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Codificação</a:t>
            </a:r>
            <a:r>
              <a:rPr lang="en-US" sz="1600" dirty="0"/>
              <a:t> da </a:t>
            </a:r>
            <a:r>
              <a:rPr lang="en-US" sz="1600" dirty="0" err="1"/>
              <a:t>tela</a:t>
            </a:r>
            <a:r>
              <a:rPr lang="en-US" sz="1600" dirty="0"/>
              <a:t> de </a:t>
            </a:r>
            <a:r>
              <a:rPr lang="en-US" sz="1600" dirty="0" err="1"/>
              <a:t>visualizar</a:t>
            </a:r>
            <a:r>
              <a:rPr lang="en-US" sz="1600" dirty="0"/>
              <a:t> </a:t>
            </a:r>
            <a:r>
              <a:rPr lang="en-US" sz="1600" dirty="0" err="1"/>
              <a:t>pedidos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53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2096400" y="2094914"/>
            <a:ext cx="7999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pt-BR" dirty="0"/>
              <a:t>Na OPEN GAME você Imagina e nós Criamos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>
            <a:spLocks noGrp="1"/>
          </p:cNvSpPr>
          <p:nvPr>
            <p:ph type="title"/>
          </p:nvPr>
        </p:nvSpPr>
        <p:spPr>
          <a:xfrm>
            <a:off x="3686782" y="2728735"/>
            <a:ext cx="481843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sz="8000" dirty="0"/>
              <a:t>Dúvidas?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688563868"/>
      </p:ext>
    </p:extLst>
  </p:cSld>
  <p:clrMapOvr>
    <a:masterClrMapping/>
  </p:clrMapOvr>
</p:sld>
</file>

<file path=ppt/theme/theme1.xml><?xml version="1.0" encoding="utf-8"?>
<a:theme xmlns:a="http://schemas.openxmlformats.org/drawingml/2006/main" name="Estratégia de negócios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189</Words>
  <Application>Microsoft Office PowerPoint</Application>
  <PresentationFormat>Widescreen</PresentationFormat>
  <Paragraphs>101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Noto Sans Symbols</vt:lpstr>
      <vt:lpstr>Calibri</vt:lpstr>
      <vt:lpstr>Century Gothic</vt:lpstr>
      <vt:lpstr>Estratégia de negócios</vt:lpstr>
      <vt:lpstr>Open Game</vt:lpstr>
      <vt:lpstr>Product BackLog</vt:lpstr>
      <vt:lpstr>Review Sprint Planning </vt:lpstr>
      <vt:lpstr>Na OPEN GAME você Imagina e nós Criamos 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Game</dc:title>
  <dc:creator>gabriel</dc:creator>
  <cp:lastModifiedBy>Gabriel Guimaraes</cp:lastModifiedBy>
  <cp:revision>29</cp:revision>
  <dcterms:modified xsi:type="dcterms:W3CDTF">2019-03-22T00:54:33Z</dcterms:modified>
</cp:coreProperties>
</file>