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5" r:id="rId6"/>
    <p:sldId id="267" r:id="rId7"/>
    <p:sldId id="268" r:id="rId8"/>
    <p:sldId id="269" r:id="rId9"/>
    <p:sldId id="276" r:id="rId10"/>
    <p:sldId id="270" r:id="rId11"/>
    <p:sldId id="271" r:id="rId12"/>
    <p:sldId id="278" r:id="rId13"/>
    <p:sldId id="273" r:id="rId14"/>
    <p:sldId id="277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7" autoAdjust="0"/>
    <p:restoredTop sz="9466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57DE37D-B738-4817-B751-0C1B86D8B665}" type="datetime1">
              <a:rPr lang="es-ES" smtClean="0"/>
              <a:t>07/12/2016</a:t>
            </a:fld>
            <a:endParaRPr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7BB30D9-D505-4352-B274-A1AB529BC646}" type="datetime1">
              <a:rPr lang="es-ES" smtClean="0"/>
              <a:pPr/>
              <a:t>07/12/2016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39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9849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1574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4988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2658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5164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3025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3099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4867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8" name="Rectángulo 1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Rectángulo 19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1773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07/12/2016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810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07/12/2016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5819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07/12/2016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5131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07/12/2016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0822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07/12/2016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9452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B432D-78E7-40AE-81C6-52773394A046}" type="datetime1">
              <a:rPr lang="es-ES" smtClean="0"/>
              <a:pPr/>
              <a:t>07/12/2016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0549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062C603-371F-4D8B-AFB8-8337237C6271}" type="datetime1">
              <a:rPr lang="es-ES" smtClean="0"/>
              <a:pPr algn="r"/>
              <a:t>07/12/2016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3823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AF364E66-D00E-49A9-9E62-AB0485562249}" type="datetime1">
              <a:rPr lang="es-ES" smtClean="0"/>
              <a:pPr algn="r"/>
              <a:t>07/12/2016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15E0-E6C7-48CB-A009-DF16BCB95302}" type="datetime1">
              <a:rPr lang="es-ES" smtClean="0"/>
              <a:pPr/>
              <a:t>07/12/2016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042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0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1BE7-5365-4137-AE14-A7C362FC891C}" type="datetime1">
              <a:rPr lang="es-ES" smtClean="0"/>
              <a:pPr/>
              <a:t>07/12/2016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791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3AA6-4601-4BF7-BD54-99DD2B193FD1}" type="datetime1">
              <a:rPr lang="es-ES" smtClean="0"/>
              <a:pPr/>
              <a:t>07/12/2016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6642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BE58-23DC-4EE9-8158-B69AC44D4A43}" type="datetime1">
              <a:rPr lang="es-ES" smtClean="0"/>
              <a:pPr/>
              <a:t>07/12/2016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121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EBBF-D49B-4842-B69E-CE552000DC09}" type="datetime1">
              <a:rPr lang="es-ES" smtClean="0"/>
              <a:pPr/>
              <a:t>07/12/2016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931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F364E66-D00E-49A9-9E62-AB0485562249}" type="datetime1">
              <a:rPr lang="es-ES" smtClean="0"/>
              <a:pPr algn="r"/>
              <a:t>07/12/2016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269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2E29-7FB2-4284-9496-FE061DBF8A30}" type="datetime1">
              <a:rPr lang="es-ES" smtClean="0"/>
              <a:pPr/>
              <a:t>07/12/2016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8" name="Rectá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600" noProof="0" dirty="0"/>
          </a:p>
        </p:txBody>
      </p:sp>
    </p:spTree>
    <p:extLst>
      <p:ext uri="{BB962C8B-B14F-4D97-AF65-F5344CB8AC3E}">
        <p14:creationId xmlns:p14="http://schemas.microsoft.com/office/powerpoint/2010/main" val="90867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15E0-E6C7-48CB-A009-DF16BCB95302}" type="datetime1">
              <a:rPr lang="es-ES" smtClean="0"/>
              <a:pPr/>
              <a:t>07/12/2016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605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1384" y="620688"/>
            <a:ext cx="10058400" cy="1711037"/>
          </a:xfrm>
        </p:spPr>
        <p:txBody>
          <a:bodyPr rtlCol="0">
            <a:normAutofit fontScale="90000"/>
          </a:bodyPr>
          <a:lstStyle/>
          <a:p>
            <a:r>
              <a:rPr lang="es-ES" b="1" dirty="0"/>
              <a:t>Producción </a:t>
            </a:r>
            <a:r>
              <a:rPr lang="es-ES" b="1" dirty="0" smtClean="0"/>
              <a:t>de Mojarra </a:t>
            </a:r>
            <a:r>
              <a:rPr lang="es-ES" b="1" dirty="0"/>
              <a:t>con el Sistema Biofloc.</a:t>
            </a:r>
            <a:r>
              <a:rPr lang="es-ES" dirty="0"/>
              <a:t>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8100" y="2924944"/>
            <a:ext cx="10801200" cy="3456384"/>
          </a:xfrm>
        </p:spPr>
        <p:txBody>
          <a:bodyPr rtlCol="0">
            <a:noAutofit/>
          </a:bodyPr>
          <a:lstStyle/>
          <a:p>
            <a:pPr rtl="0"/>
            <a:r>
              <a:rPr lang="es-ES" sz="2400" b="1" dirty="0" smtClean="0"/>
              <a:t>Manuel Felipe Buitrago Betancourt.</a:t>
            </a:r>
          </a:p>
          <a:p>
            <a:pPr rtl="0"/>
            <a:r>
              <a:rPr lang="es-ES" sz="2400" b="1" dirty="0" smtClean="0"/>
              <a:t>Cristian </a:t>
            </a:r>
            <a:r>
              <a:rPr lang="es-ES" sz="2400" b="1" dirty="0"/>
              <a:t>Alejandro Calderón Bogotá</a:t>
            </a:r>
            <a:r>
              <a:rPr lang="es-ES" sz="2400" b="1" dirty="0" smtClean="0"/>
              <a:t>.</a:t>
            </a:r>
          </a:p>
          <a:p>
            <a:pPr rtl="0"/>
            <a:r>
              <a:rPr lang="es-ES" sz="2400" b="1" dirty="0" smtClean="0"/>
              <a:t>Indira Tatiana.</a:t>
            </a:r>
            <a:endParaRPr lang="es-ES" sz="2400" b="1" dirty="0"/>
          </a:p>
          <a:p>
            <a:pPr rtl="0"/>
            <a:endParaRPr lang="es-ES" sz="1400" dirty="0"/>
          </a:p>
          <a:p>
            <a:pPr rtl="0"/>
            <a:r>
              <a:rPr lang="es-ES" sz="1400" dirty="0"/>
              <a:t>Simulación Computacional</a:t>
            </a:r>
          </a:p>
          <a:p>
            <a:pPr rtl="0"/>
            <a:r>
              <a:rPr lang="es-ES" sz="1400" dirty="0"/>
              <a:t>Ingeniería de Sistemas</a:t>
            </a:r>
          </a:p>
          <a:p>
            <a:pPr rtl="0"/>
            <a:r>
              <a:rPr lang="es-ES" sz="1400" dirty="0"/>
              <a:t>Facultad de Ciencias Básicas e Ingeniería.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75000"/>
              </a:schemeClr>
            </a:gs>
            <a:gs pos="100000">
              <a:schemeClr val="tx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4000" y="1196752"/>
            <a:ext cx="9601200" cy="1143000"/>
          </a:xfrm>
        </p:spPr>
        <p:txBody>
          <a:bodyPr rtlCol="0">
            <a:noAutofit/>
          </a:bodyPr>
          <a:lstStyle/>
          <a:p>
            <a:r>
              <a:rPr lang="es-ES" sz="4000" b="1" dirty="0">
                <a:solidFill>
                  <a:srgbClr val="FFFF00"/>
                </a:solidFill>
              </a:rPr>
              <a:t>DEMO: Simulación</a:t>
            </a:r>
            <a:br>
              <a:rPr lang="es-ES" sz="4000" b="1" dirty="0">
                <a:solidFill>
                  <a:srgbClr val="FFFF00"/>
                </a:solidFill>
              </a:rPr>
            </a:br>
            <a:endParaRPr lang="es-ES" sz="4000" b="1" dirty="0">
              <a:solidFill>
                <a:srgbClr val="FFFF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04864"/>
            <a:ext cx="8969188" cy="415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61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75000"/>
              </a:schemeClr>
            </a:gs>
            <a:gs pos="100000">
              <a:schemeClr val="tx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4000" y="462979"/>
            <a:ext cx="9601200" cy="1143000"/>
          </a:xfrm>
        </p:spPr>
        <p:txBody>
          <a:bodyPr rtlCol="0">
            <a:noAutofit/>
          </a:bodyPr>
          <a:lstStyle/>
          <a:p>
            <a:r>
              <a:rPr lang="es-ES" sz="4000" b="1" dirty="0">
                <a:solidFill>
                  <a:srgbClr val="FFFF00"/>
                </a:solidFill>
              </a:rPr>
              <a:t>Conclusiones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24000" y="1823120"/>
            <a:ext cx="9601200" cy="4267200"/>
          </a:xfrm>
        </p:spPr>
        <p:txBody>
          <a:bodyPr rtlCol="0">
            <a:norm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Con la simulación se entenderá cómo manejar mejor los recursos de forma manual, </a:t>
            </a:r>
            <a:r>
              <a:rPr lang="es-419" sz="2800" dirty="0">
                <a:solidFill>
                  <a:schemeClr val="bg1"/>
                </a:solidFill>
              </a:rPr>
              <a:t>así optimizar el crecimiento de los peces.</a:t>
            </a:r>
            <a:endParaRPr lang="es-ES" sz="2800" dirty="0">
              <a:solidFill>
                <a:schemeClr val="bg1"/>
              </a:solidFill>
            </a:endParaRPr>
          </a:p>
          <a:p>
            <a:r>
              <a:rPr lang="es-ES" sz="2800" dirty="0">
                <a:solidFill>
                  <a:schemeClr val="bg1"/>
                </a:solidFill>
              </a:rPr>
              <a:t>Al obtener más datos reales en la simulación podemos obtener más resultados con menos rango de error en el pronóstico.</a:t>
            </a:r>
          </a:p>
          <a:p>
            <a:r>
              <a:rPr lang="es-ES" sz="2800" dirty="0">
                <a:solidFill>
                  <a:schemeClr val="bg1"/>
                </a:solidFill>
              </a:rPr>
              <a:t>Una forma de ver como con una herramienta sencilla puede la persona lograr observar su sistema y mostrar resultados sin arriesgas en la vida real.</a:t>
            </a:r>
          </a:p>
        </p:txBody>
      </p:sp>
    </p:spTree>
    <p:extLst>
      <p:ext uri="{BB962C8B-B14F-4D97-AF65-F5344CB8AC3E}">
        <p14:creationId xmlns:p14="http://schemas.microsoft.com/office/powerpoint/2010/main" val="16189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75000"/>
              </a:schemeClr>
            </a:gs>
            <a:gs pos="100000">
              <a:schemeClr val="tx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601200" cy="1143000"/>
          </a:xfrm>
        </p:spPr>
        <p:txBody>
          <a:bodyPr rtlCol="0"/>
          <a:lstStyle/>
          <a:p>
            <a:pPr rtl="0"/>
            <a:r>
              <a:rPr lang="es-ES" sz="5400" b="1" dirty="0">
                <a:solidFill>
                  <a:srgbClr val="FFFF00"/>
                </a:solidFill>
              </a:rPr>
              <a:t>Agenda.</a:t>
            </a:r>
            <a:endParaRPr lang="es-ES" b="1" dirty="0">
              <a:solidFill>
                <a:srgbClr val="FFFF00"/>
              </a:solidFill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>
              <a:buClr>
                <a:schemeClr val="accent2">
                  <a:lumMod val="60000"/>
                  <a:lumOff val="40000"/>
                </a:schemeClr>
              </a:buClr>
            </a:pPr>
            <a:r>
              <a:rPr lang="es-ES" b="1" dirty="0">
                <a:solidFill>
                  <a:schemeClr val="bg1"/>
                </a:solidFill>
              </a:rPr>
              <a:t>¿Qué se va a simular?</a:t>
            </a:r>
          </a:p>
          <a:p>
            <a:pPr rtl="0">
              <a:buClr>
                <a:schemeClr val="accent2">
                  <a:lumMod val="60000"/>
                  <a:lumOff val="40000"/>
                </a:schemeClr>
              </a:buClr>
            </a:pPr>
            <a:r>
              <a:rPr lang="es-ES" b="1" dirty="0">
                <a:solidFill>
                  <a:schemeClr val="bg1"/>
                </a:solidFill>
              </a:rPr>
              <a:t>¿Qué datos se tomó para la simulación?</a:t>
            </a:r>
          </a:p>
          <a:p>
            <a:pPr rtl="0">
              <a:buClr>
                <a:schemeClr val="accent2">
                  <a:lumMod val="60000"/>
                  <a:lumOff val="40000"/>
                </a:schemeClr>
              </a:buClr>
            </a:pPr>
            <a:r>
              <a:rPr lang="es-ES" b="1" dirty="0">
                <a:solidFill>
                  <a:schemeClr val="bg1"/>
                </a:solidFill>
              </a:rPr>
              <a:t>¿Cómo se capturo los datos de los parámetros? </a:t>
            </a:r>
          </a:p>
          <a:p>
            <a:pPr rtl="0">
              <a:buClr>
                <a:schemeClr val="accent2">
                  <a:lumMod val="60000"/>
                  <a:lumOff val="40000"/>
                </a:schemeClr>
              </a:buClr>
            </a:pPr>
            <a:r>
              <a:rPr lang="es-ES" b="1" dirty="0">
                <a:solidFill>
                  <a:schemeClr val="bg1"/>
                </a:solidFill>
              </a:rPr>
              <a:t>Reglas para los resultados de la simulación.</a:t>
            </a:r>
          </a:p>
          <a:p>
            <a:pPr rtl="0">
              <a:buClr>
                <a:schemeClr val="accent2">
                  <a:lumMod val="60000"/>
                  <a:lumOff val="40000"/>
                </a:schemeClr>
              </a:buClr>
            </a:pPr>
            <a:r>
              <a:rPr lang="es-ES" b="1" dirty="0">
                <a:solidFill>
                  <a:schemeClr val="bg1"/>
                </a:solidFill>
              </a:rPr>
              <a:t>DEMO simulación.</a:t>
            </a:r>
          </a:p>
          <a:p>
            <a:pPr rtl="0">
              <a:buClr>
                <a:schemeClr val="accent2">
                  <a:lumMod val="60000"/>
                  <a:lumOff val="40000"/>
                </a:schemeClr>
              </a:buClr>
            </a:pPr>
            <a:r>
              <a:rPr lang="es-ES" b="1" dirty="0">
                <a:solidFill>
                  <a:schemeClr val="bg1"/>
                </a:solidFill>
              </a:rPr>
              <a:t>Conclusiones.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75000"/>
              </a:schemeClr>
            </a:gs>
            <a:gs pos="100000">
              <a:schemeClr val="tx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601200" cy="1143000"/>
          </a:xfrm>
        </p:spPr>
        <p:txBody>
          <a:bodyPr rtlCol="0">
            <a:normAutofit fontScale="90000"/>
          </a:bodyPr>
          <a:lstStyle/>
          <a:p>
            <a:r>
              <a:rPr lang="es-ES" sz="4000" b="1" dirty="0">
                <a:solidFill>
                  <a:srgbClr val="FFFF00"/>
                </a:solidFill>
              </a:rPr>
              <a:t>¿Qué se va a simular?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s-ES" dirty="0">
                <a:solidFill>
                  <a:schemeClr val="bg2">
                    <a:lumMod val="50000"/>
                  </a:schemeClr>
                </a:solidFill>
              </a:rPr>
            </a:b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677334" y="1600201"/>
            <a:ext cx="7290874" cy="4853136"/>
          </a:xfrm>
        </p:spPr>
        <p:txBody>
          <a:bodyPr rtlCol="0">
            <a:normAutofit/>
          </a:bodyPr>
          <a:lstStyle/>
          <a:p>
            <a:pPr marL="0" indent="0" algn="just" rtl="0">
              <a:buClr>
                <a:srgbClr val="FFFF00"/>
              </a:buClr>
              <a:buNone/>
            </a:pPr>
            <a:r>
              <a:rPr lang="es-ES" sz="3600" dirty="0">
                <a:solidFill>
                  <a:schemeClr val="bg1"/>
                </a:solidFill>
              </a:rPr>
              <a:t>Lo que se quiere mostrar en la simulación es la forma de mantener el ambiente del agua en un estado de confort para el pez, pues el pez al estar </a:t>
            </a:r>
            <a:r>
              <a:rPr lang="es-ES" sz="3600" dirty="0" smtClean="0">
                <a:solidFill>
                  <a:schemeClr val="bg1"/>
                </a:solidFill>
              </a:rPr>
              <a:t>en las mejores condiciones para que el pez pueda tener el mayor </a:t>
            </a:r>
            <a:r>
              <a:rPr lang="es-ES" sz="3600" b="1" dirty="0" smtClean="0">
                <a:solidFill>
                  <a:schemeClr val="bg1"/>
                </a:solidFill>
              </a:rPr>
              <a:t>nivel de crecimiento</a:t>
            </a:r>
            <a:r>
              <a:rPr lang="es-ES" sz="3600" dirty="0" smtClean="0">
                <a:solidFill>
                  <a:schemeClr val="bg1"/>
                </a:solidFill>
              </a:rPr>
              <a:t>.</a:t>
            </a:r>
            <a:endParaRPr lang="es-ES" sz="3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2902771"/>
            <a:ext cx="2247996" cy="2247996"/>
          </a:xfrm>
          <a:prstGeom prst="rect">
            <a:avLst/>
          </a:prstGeom>
          <a:solidFill>
            <a:schemeClr val="accent2"/>
          </a:solidFill>
          <a:effectLst>
            <a:glow rad="139700">
              <a:schemeClr val="accent6">
                <a:satMod val="175000"/>
                <a:alpha val="40000"/>
              </a:schemeClr>
            </a:glo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88215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75000"/>
              </a:schemeClr>
            </a:gs>
            <a:gs pos="100000">
              <a:schemeClr val="tx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10188624" cy="1099592"/>
          </a:xfrm>
        </p:spPr>
        <p:txBody>
          <a:bodyPr rtlCol="0">
            <a:normAutofit fontScale="90000"/>
          </a:bodyPr>
          <a:lstStyle/>
          <a:p>
            <a:pPr algn="just">
              <a:buClr>
                <a:schemeClr val="accent2">
                  <a:lumMod val="60000"/>
                  <a:lumOff val="40000"/>
                </a:schemeClr>
              </a:buClr>
            </a:pPr>
            <a:r>
              <a:rPr lang="es-ES" sz="4400" b="1" dirty="0">
                <a:solidFill>
                  <a:srgbClr val="FFFF00"/>
                </a:solidFill>
              </a:rPr>
              <a:t>¿Qué datos se tomó para la simulación?</a:t>
            </a:r>
            <a:endParaRPr lang="es-ES" b="1" dirty="0">
              <a:solidFill>
                <a:srgbClr val="FFFF00"/>
              </a:solidFill>
            </a:endParaRP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 rtl="0">
              <a:buNone/>
            </a:pPr>
            <a:r>
              <a:rPr lang="es-ES" sz="2800" dirty="0">
                <a:solidFill>
                  <a:schemeClr val="bg1"/>
                </a:solidFill>
              </a:rPr>
              <a:t>Los Parámetros que se tienen en cuenta son los siguientes:</a:t>
            </a:r>
          </a:p>
          <a:p>
            <a:pPr>
              <a:buClr>
                <a:srgbClr val="FFFF00"/>
              </a:buClr>
            </a:pPr>
            <a:r>
              <a:rPr lang="es-ES" sz="2800" dirty="0">
                <a:solidFill>
                  <a:schemeClr val="bg1"/>
                </a:solidFill>
              </a:rPr>
              <a:t>Temperatura</a:t>
            </a:r>
          </a:p>
          <a:p>
            <a:pPr>
              <a:buClr>
                <a:srgbClr val="FFFF00"/>
              </a:buClr>
            </a:pPr>
            <a:r>
              <a:rPr lang="es-ES" sz="2800" dirty="0">
                <a:solidFill>
                  <a:schemeClr val="bg1"/>
                </a:solidFill>
              </a:rPr>
              <a:t>Amonio</a:t>
            </a:r>
          </a:p>
          <a:p>
            <a:pPr>
              <a:buClr>
                <a:srgbClr val="FFFF00"/>
              </a:buClr>
            </a:pPr>
            <a:r>
              <a:rPr lang="es-ES" sz="2800" dirty="0">
                <a:solidFill>
                  <a:schemeClr val="bg1"/>
                </a:solidFill>
              </a:rPr>
              <a:t>PH</a:t>
            </a:r>
          </a:p>
          <a:p>
            <a:pPr marL="0" indent="0">
              <a:buClr>
                <a:srgbClr val="FFFF00"/>
              </a:buClr>
              <a:buNone/>
            </a:pPr>
            <a:r>
              <a:rPr lang="es-ES" sz="2800" dirty="0" smtClean="0">
                <a:solidFill>
                  <a:schemeClr val="bg1"/>
                </a:solidFill>
              </a:rPr>
              <a:t>Los datos </a:t>
            </a:r>
            <a:r>
              <a:rPr lang="es-ES" sz="2800" dirty="0">
                <a:solidFill>
                  <a:schemeClr val="bg1"/>
                </a:solidFill>
              </a:rPr>
              <a:t>que se </a:t>
            </a:r>
            <a:r>
              <a:rPr lang="es-ES" sz="2800" dirty="0" smtClean="0">
                <a:solidFill>
                  <a:schemeClr val="bg1"/>
                </a:solidFill>
              </a:rPr>
              <a:t>utilizaron como referencia se recolectaron </a:t>
            </a:r>
            <a:r>
              <a:rPr lang="es-ES" sz="2800" dirty="0">
                <a:solidFill>
                  <a:schemeClr val="bg1"/>
                </a:solidFill>
              </a:rPr>
              <a:t>durante una semana en la granja El </a:t>
            </a:r>
            <a:r>
              <a:rPr lang="es-ES" sz="2800" dirty="0" err="1">
                <a:solidFill>
                  <a:schemeClr val="bg1"/>
                </a:solidFill>
              </a:rPr>
              <a:t>Gualandai</a:t>
            </a:r>
            <a:r>
              <a:rPr lang="es-ES" sz="2800" dirty="0">
                <a:solidFill>
                  <a:schemeClr val="bg1"/>
                </a:solidFill>
              </a:rPr>
              <a:t> de la ciudad de Cumaral – Meta. </a:t>
            </a:r>
          </a:p>
        </p:txBody>
      </p:sp>
    </p:spTree>
    <p:extLst>
      <p:ext uri="{BB962C8B-B14F-4D97-AF65-F5344CB8AC3E}">
        <p14:creationId xmlns:p14="http://schemas.microsoft.com/office/powerpoint/2010/main" val="92684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75000"/>
              </a:schemeClr>
            </a:gs>
            <a:gs pos="100000">
              <a:schemeClr val="tx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601200" cy="1143000"/>
          </a:xfrm>
        </p:spPr>
        <p:txBody>
          <a:bodyPr rtlCol="0">
            <a:noAutofit/>
          </a:bodyPr>
          <a:lstStyle/>
          <a:p>
            <a:pPr algn="just">
              <a:buClr>
                <a:schemeClr val="accent2">
                  <a:lumMod val="60000"/>
                  <a:lumOff val="40000"/>
                </a:schemeClr>
              </a:buClr>
            </a:pPr>
            <a:r>
              <a:rPr lang="es-ES" sz="4000" b="1" dirty="0">
                <a:solidFill>
                  <a:srgbClr val="FFFF00"/>
                </a:solidFill>
              </a:rPr>
              <a:t>¿Cómo se capturó los datos de los parámetros? 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56968" y="2204864"/>
            <a:ext cx="9144000" cy="4267200"/>
          </a:xfrm>
        </p:spPr>
        <p:txBody>
          <a:bodyPr rtlCol="0">
            <a:normAutofit/>
          </a:bodyPr>
          <a:lstStyle/>
          <a:p>
            <a:pPr rtl="0"/>
            <a:r>
              <a:rPr lang="es-ES" sz="4000" dirty="0">
                <a:solidFill>
                  <a:schemeClr val="bg1"/>
                </a:solidFill>
              </a:rPr>
              <a:t>Entre una semana se capturó datos de cada parámetro una vez al día en el rango de  8 am a 12 m del día.</a:t>
            </a:r>
          </a:p>
          <a:p>
            <a:pPr rtl="0"/>
            <a:r>
              <a:rPr lang="es-ES" sz="4000" dirty="0">
                <a:solidFill>
                  <a:schemeClr val="bg1"/>
                </a:solidFill>
              </a:rPr>
              <a:t>Los datos son solo de 1 </a:t>
            </a:r>
            <a:r>
              <a:rPr lang="es-419" sz="4000" dirty="0">
                <a:solidFill>
                  <a:schemeClr val="bg1"/>
                </a:solidFill>
              </a:rPr>
              <a:t>piscina en</a:t>
            </a:r>
            <a:r>
              <a:rPr lang="es-ES" sz="4000" dirty="0">
                <a:solidFill>
                  <a:schemeClr val="bg1"/>
                </a:solidFill>
              </a:rPr>
              <a:t> geomembrana con cultivo de Biofloc.</a:t>
            </a:r>
          </a:p>
        </p:txBody>
      </p:sp>
    </p:spTree>
    <p:extLst>
      <p:ext uri="{BB962C8B-B14F-4D97-AF65-F5344CB8AC3E}">
        <p14:creationId xmlns:p14="http://schemas.microsoft.com/office/powerpoint/2010/main" val="387718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75000"/>
              </a:schemeClr>
            </a:gs>
            <a:gs pos="100000">
              <a:schemeClr val="tx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9696400" y="5582660"/>
            <a:ext cx="2263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Prueba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260649"/>
            <a:ext cx="4896544" cy="286576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785" y="3552772"/>
            <a:ext cx="5020471" cy="295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62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75000"/>
              </a:schemeClr>
            </a:gs>
            <a:gs pos="100000">
              <a:schemeClr val="tx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601200" cy="1143000"/>
          </a:xfrm>
        </p:spPr>
        <p:txBody>
          <a:bodyPr rtlCol="0">
            <a:noAutofit/>
          </a:bodyPr>
          <a:lstStyle/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s-ES" sz="4000" b="1" dirty="0">
                <a:solidFill>
                  <a:srgbClr val="FFFF00"/>
                </a:solidFill>
              </a:rPr>
              <a:t>Alcance de la simulación.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algn="just"/>
            <a:r>
              <a:rPr lang="es-CO" sz="2800" dirty="0">
                <a:solidFill>
                  <a:schemeClr val="bg1"/>
                </a:solidFill>
              </a:rPr>
              <a:t>El rango óptimo de temperatura para el cultivo de mojarras fluctúa entre 28ºC</a:t>
            </a:r>
            <a:r>
              <a:rPr lang="es-ES" sz="2800" dirty="0">
                <a:solidFill>
                  <a:schemeClr val="bg1"/>
                </a:solidFill>
              </a:rPr>
              <a:t> </a:t>
            </a:r>
            <a:r>
              <a:rPr lang="es-CO" sz="2800" dirty="0">
                <a:solidFill>
                  <a:schemeClr val="bg1"/>
                </a:solidFill>
              </a:rPr>
              <a:t>y 32ºC, aunque ésta puede continuarse con una variación de hasta 4°C</a:t>
            </a:r>
            <a:r>
              <a:rPr lang="es-ES" sz="2800" dirty="0">
                <a:solidFill>
                  <a:schemeClr val="bg1"/>
                </a:solidFill>
              </a:rPr>
              <a:t> </a:t>
            </a:r>
            <a:r>
              <a:rPr lang="es-CO" sz="2800" dirty="0">
                <a:solidFill>
                  <a:schemeClr val="bg1"/>
                </a:solidFill>
              </a:rPr>
              <a:t>por debajo de este rango óptimo.</a:t>
            </a:r>
            <a:endParaRPr lang="es-ES" sz="2800" dirty="0">
              <a:solidFill>
                <a:schemeClr val="bg1"/>
              </a:solidFill>
            </a:endParaRPr>
          </a:p>
          <a:p>
            <a:pPr algn="just"/>
            <a:r>
              <a:rPr lang="es-CO" sz="2800" dirty="0">
                <a:solidFill>
                  <a:schemeClr val="bg1"/>
                </a:solidFill>
              </a:rPr>
              <a:t>Cuando los organismos no están en su rango óptimo de temperatura, no rinden productivamente porque disminuyen drásticamente el consumo de alimento. </a:t>
            </a:r>
            <a:endParaRPr lang="es-ES" sz="2800" dirty="0">
              <a:solidFill>
                <a:schemeClr val="bg1"/>
              </a:solidFill>
            </a:endParaRPr>
          </a:p>
          <a:p>
            <a:pPr algn="just"/>
            <a:r>
              <a:rPr lang="es-419" sz="2800" dirty="0">
                <a:solidFill>
                  <a:schemeClr val="bg1"/>
                </a:solidFill>
              </a:rPr>
              <a:t>El amonio o</a:t>
            </a:r>
            <a:r>
              <a:rPr lang="es-CO" sz="2800" dirty="0">
                <a:solidFill>
                  <a:schemeClr val="bg1"/>
                </a:solidFill>
              </a:rPr>
              <a:t>ptimo </a:t>
            </a:r>
            <a:r>
              <a:rPr lang="es-419" sz="2800" dirty="0">
                <a:solidFill>
                  <a:schemeClr val="bg1"/>
                </a:solidFill>
              </a:rPr>
              <a:t>está entre un rango de </a:t>
            </a:r>
            <a:r>
              <a:rPr lang="es-CO" sz="2800" dirty="0">
                <a:solidFill>
                  <a:schemeClr val="bg1"/>
                </a:solidFill>
              </a:rPr>
              <a:t>0.01 ppm a 0.1 ppm si llegan a 2 ppm hay mortalidades</a:t>
            </a:r>
            <a:endParaRPr lang="es-E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00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75000"/>
              </a:schemeClr>
            </a:gs>
            <a:gs pos="100000">
              <a:schemeClr val="tx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704950" y="441518"/>
            <a:ext cx="9144000" cy="4267200"/>
          </a:xfrm>
        </p:spPr>
        <p:txBody>
          <a:bodyPr rtlCol="0">
            <a:noAutofit/>
          </a:bodyPr>
          <a:lstStyle/>
          <a:p>
            <a:pPr algn="just"/>
            <a:r>
              <a:rPr lang="es-419" sz="3200" dirty="0">
                <a:solidFill>
                  <a:schemeClr val="bg1"/>
                </a:solidFill>
              </a:rPr>
              <a:t>Los parámetros de PH óptimo están entre 4 a 11, si los parámetros están fuera de este rango los peces tienden a morir</a:t>
            </a:r>
          </a:p>
          <a:p>
            <a:pPr algn="just"/>
            <a:r>
              <a:rPr lang="es-CO" sz="3200" dirty="0">
                <a:solidFill>
                  <a:schemeClr val="bg1"/>
                </a:solidFill>
              </a:rPr>
              <a:t>si el PH es alto y la temperatura alta hay mortalidades o sea multiplica el efecto de toxicidad del amonio</a:t>
            </a:r>
            <a:endParaRPr lang="es-ES" sz="3200" dirty="0">
              <a:solidFill>
                <a:schemeClr val="bg1"/>
              </a:solidFill>
            </a:endParaRPr>
          </a:p>
          <a:p>
            <a:pPr algn="just"/>
            <a:r>
              <a:rPr lang="es-CO" sz="3200" dirty="0">
                <a:solidFill>
                  <a:schemeClr val="bg1"/>
                </a:solidFill>
              </a:rPr>
              <a:t>los niveles de tolerancia </a:t>
            </a:r>
            <a:r>
              <a:rPr lang="es-419" sz="3200" dirty="0">
                <a:solidFill>
                  <a:schemeClr val="bg1"/>
                </a:solidFill>
              </a:rPr>
              <a:t>e presencia de amonio </a:t>
            </a:r>
            <a:r>
              <a:rPr lang="es-CO" sz="3200" dirty="0">
                <a:solidFill>
                  <a:schemeClr val="bg1"/>
                </a:solidFill>
              </a:rPr>
              <a:t>de la tilapia está entre 0.6 a 2.0</a:t>
            </a:r>
            <a:endParaRPr lang="es-ES" sz="3200" dirty="0">
              <a:solidFill>
                <a:schemeClr val="bg1"/>
              </a:solidFill>
            </a:endParaRPr>
          </a:p>
          <a:p>
            <a:pPr algn="just"/>
            <a:r>
              <a:rPr lang="es-CO" sz="3200" dirty="0">
                <a:solidFill>
                  <a:schemeClr val="bg1"/>
                </a:solidFill>
              </a:rPr>
              <a:t>si hay exceso de amonio causa heridas en los peces: afectando sus órganos, el  metabolismo y subsistencia a enfermedades.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531237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Rangos óptimos de parámetros</a:t>
            </a:r>
            <a:br>
              <a:rPr lang="es-CO" dirty="0" smtClean="0"/>
            </a:b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661005"/>
              </p:ext>
            </p:extLst>
          </p:nvPr>
        </p:nvGraphicFramePr>
        <p:xfrm>
          <a:off x="677334" y="2348880"/>
          <a:ext cx="8596668" cy="40691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4906"/>
                <a:gridCol w="2865881"/>
                <a:gridCol w="2865881"/>
              </a:tblGrid>
              <a:tr h="15569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200">
                          <a:effectLst/>
                        </a:rPr>
                        <a:t>Nombre de parámetro</a:t>
                      </a:r>
                      <a:endParaRPr lang="es-CO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200">
                          <a:effectLst/>
                        </a:rPr>
                        <a:t>Rango mínimo</a:t>
                      </a:r>
                      <a:endParaRPr lang="es-CO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200">
                          <a:effectLst/>
                        </a:rPr>
                        <a:t>Rango máximo </a:t>
                      </a:r>
                      <a:endParaRPr lang="es-CO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555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200">
                          <a:effectLst/>
                        </a:rPr>
                        <a:t>Temperatura</a:t>
                      </a:r>
                      <a:endParaRPr lang="es-CO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200">
                          <a:effectLst/>
                        </a:rPr>
                        <a:t>28 °C</a:t>
                      </a:r>
                      <a:endParaRPr lang="es-CO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200">
                          <a:effectLst/>
                        </a:rPr>
                        <a:t>32 °C</a:t>
                      </a:r>
                      <a:endParaRPr lang="es-CO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82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200">
                          <a:effectLst/>
                        </a:rPr>
                        <a:t>pH</a:t>
                      </a:r>
                      <a:endParaRPr lang="es-CO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200">
                          <a:effectLst/>
                        </a:rPr>
                        <a:t>4</a:t>
                      </a:r>
                      <a:endParaRPr lang="es-CO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200">
                          <a:effectLst/>
                        </a:rPr>
                        <a:t>11</a:t>
                      </a:r>
                      <a:endParaRPr lang="es-CO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82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200">
                          <a:effectLst/>
                        </a:rPr>
                        <a:t>Amonio</a:t>
                      </a:r>
                      <a:endParaRPr lang="es-CO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200">
                          <a:effectLst/>
                        </a:rPr>
                        <a:t>0</a:t>
                      </a:r>
                      <a:endParaRPr lang="es-CO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200" dirty="0">
                          <a:effectLst/>
                        </a:rPr>
                        <a:t>0,5</a:t>
                      </a:r>
                      <a:endParaRPr lang="es-CO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6628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873beb7-5857-4685-be1f-d57550cc96c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4873beb7-5857-4685-be1f-d57550cc96cc"/>
    <ds:schemaRef ds:uri="http://schemas.microsoft.com/office/2006/metadata/propertie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475</Words>
  <Application>Microsoft Office PowerPoint</Application>
  <PresentationFormat>Panorámica</PresentationFormat>
  <Paragraphs>62</Paragraphs>
  <Slides>11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Candara</vt:lpstr>
      <vt:lpstr>Times New Roman</vt:lpstr>
      <vt:lpstr>Trebuchet MS</vt:lpstr>
      <vt:lpstr>Wingdings 3</vt:lpstr>
      <vt:lpstr>Faceta</vt:lpstr>
      <vt:lpstr>Producción de Mojarra con el Sistema Biofloc. </vt:lpstr>
      <vt:lpstr>Agenda.</vt:lpstr>
      <vt:lpstr>¿Qué se va a simular? </vt:lpstr>
      <vt:lpstr>¿Qué datos se tomó para la simulación?</vt:lpstr>
      <vt:lpstr>¿Cómo se capturó los datos de los parámetros? </vt:lpstr>
      <vt:lpstr>Presentación de PowerPoint</vt:lpstr>
      <vt:lpstr>Alcance de la simulación.</vt:lpstr>
      <vt:lpstr>Presentación de PowerPoint</vt:lpstr>
      <vt:lpstr>Rangos óptimos de parámetros </vt:lpstr>
      <vt:lpstr>DEMO: Simulación 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Producción del pez Mojarra con el Sistema Biofloc.</dc:title>
  <dc:creator/>
  <cp:lastModifiedBy/>
  <cp:revision>2</cp:revision>
  <dcterms:created xsi:type="dcterms:W3CDTF">2016-12-05T03:29:57Z</dcterms:created>
  <dcterms:modified xsi:type="dcterms:W3CDTF">2016-12-07T14:16:34Z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