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7" d="100"/>
          <a:sy n="97" d="100"/>
        </p:scale>
        <p:origin x="102"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61269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38348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51239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02426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90668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53130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99460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06259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74874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67509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72217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45767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7/27/2021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82926378"/>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lordlupito/Notebook-Capstone-Project---The-Battle-of-Neighborhoods.git" TargetMode="External"/><Relationship Id="rId1" Type="http://schemas.openxmlformats.org/officeDocument/2006/relationships/slideLayout" Target="../slideLayouts/slideLayout2.xml"/><Relationship Id="rId6" Type="http://schemas.openxmlformats.org/officeDocument/2006/relationships/hyperlink" Target="https://www12.statcan.gc.ca/census-recensement/2016/dp-pd/prof/search-recherche/change-geo.cfm?Lang=E&amp;Geo1=FSA" TargetMode="External"/><Relationship Id="rId5" Type="http://schemas.openxmlformats.org/officeDocument/2006/relationships/hyperlink" Target="https://www12.statcan.gc.ca/census-recensement/2016/dp-pd/hlt-fst/pd-pl/Tables/File.cfm?T=1201&amp;SR=1&amp;RPP=9999&amp;PR=0&amp;CMA=0&amp;CSD=0&amp;S=22&amp;O=A&amp;Lang=Eng&amp;OFT=CSV" TargetMode="External"/><Relationship Id="rId4" Type="http://schemas.openxmlformats.org/officeDocument/2006/relationships/hyperlink" Target="http://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a:xfrm>
            <a:off x="1042219" y="1476324"/>
            <a:ext cx="9144000" cy="2387600"/>
          </a:xfrm>
        </p:spPr>
        <p:txBody>
          <a:bodyPr>
            <a:normAutofit fontScale="90000"/>
          </a:bodyPr>
          <a:lstStyle/>
          <a:p>
            <a:r>
              <a:rPr lang="en-US" b="1" dirty="0"/>
              <a:t>Capstone: Find the 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a:xfrm>
            <a:off x="1337188" y="3975664"/>
            <a:ext cx="9144000" cy="1655762"/>
          </a:xfrm>
        </p:spPr>
        <p:txBody>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3323987"/>
          </a:xfrm>
          <a:prstGeom prst="rect">
            <a:avLst/>
          </a:prstGeom>
          <a:noFill/>
        </p:spPr>
        <p:txBody>
          <a:bodyPr wrap="square" rtlCol="0">
            <a:spAutoFit/>
          </a:bodyPr>
          <a:lstStyle/>
          <a:p>
            <a:r>
              <a:rPr lang="en-CA" b="1" dirty="0"/>
              <a:t>Methodology cont’d:</a:t>
            </a:r>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r>
              <a:rPr lang="en-CA" b="1" dirty="0"/>
              <a:t>3.1 Install </a:t>
            </a:r>
            <a:r>
              <a:rPr lang="en-CA" b="1" dirty="0" err="1"/>
              <a:t>opencage</a:t>
            </a:r>
            <a:r>
              <a:rPr lang="en-CA" b="1" dirty="0"/>
              <a:t> to reverse lookup the coordinates</a:t>
            </a:r>
          </a:p>
          <a:p>
            <a:r>
              <a:rPr lang="en-CA" dirty="0" err="1"/>
              <a:t>Opencage</a:t>
            </a:r>
            <a:r>
              <a:rPr lang="en-CA" dirty="0"/>
              <a:t> allows me to reverse lookup the geo coordinates. </a:t>
            </a:r>
          </a:p>
          <a:p>
            <a:br>
              <a:rPr lang="en-CA" dirty="0"/>
            </a:br>
            <a:r>
              <a:rPr lang="en-CA" b="1" dirty="0"/>
              <a:t>* Key Observation: This is the optimum location for a new Restaurant Supply Store.*</a:t>
            </a:r>
            <a:endParaRPr lang="en-CA" dirty="0"/>
          </a:p>
          <a:p>
            <a:r>
              <a:rPr lang="en-CA" b="1" dirty="0"/>
              <a:t>3.2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a:blip r:embed="rId2"/>
          <a:stretch>
            <a:fillRect/>
          </a:stretch>
        </p:blipFill>
        <p:spPr>
          <a:xfrm>
            <a:off x="920005" y="1509156"/>
            <a:ext cx="10351987" cy="4965103"/>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5816977"/>
          </a:xfrm>
          <a:prstGeom prst="rect">
            <a:avLst/>
          </a:prstGeom>
          <a:noFill/>
        </p:spPr>
        <p:txBody>
          <a:bodyPr wrap="square" rtlCol="0">
            <a:spAutoFit/>
          </a:bodyPr>
          <a:lstStyle/>
          <a:p>
            <a:r>
              <a:rPr lang="en-CA" b="1" dirty="0"/>
              <a:t>Discussion:</a:t>
            </a:r>
          </a:p>
          <a:p>
            <a:r>
              <a:rPr lang="en-CA" b="1" dirty="0"/>
              <a:t>5.1 Explaining the results</a:t>
            </a:r>
          </a:p>
          <a:p>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3046988"/>
          </a:xfrm>
          <a:prstGeom prst="rect">
            <a:avLst/>
          </a:prstGeom>
          <a:noFill/>
        </p:spPr>
        <p:txBody>
          <a:bodyPr wrap="square" rtlCol="0">
            <a:spAutoFit/>
          </a:bodyPr>
          <a:lstStyle/>
          <a:p>
            <a:r>
              <a:rPr lang="en-CA" b="1" dirty="0"/>
              <a:t>Conclusion:</a:t>
            </a:r>
          </a:p>
          <a:p>
            <a:endParaRPr lang="en-CA" b="1" dirty="0"/>
          </a:p>
          <a:p>
            <a:endParaRPr lang="en-CA" b="1" dirty="0"/>
          </a:p>
          <a:p>
            <a:endParaRPr lang="en-CA" b="1" dirty="0"/>
          </a:p>
          <a:p>
            <a:r>
              <a:rPr lang="en-CA" dirty="0"/>
              <a:t>I feel confident with the recommendation I have given my friend as it is backed up with demonstrated data analysis. While nothing can ever be 100% certain he will certainly be better informed than he was prior to asking for my help.</a:t>
            </a:r>
          </a:p>
          <a:p>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1938992"/>
          </a:xfrm>
          <a:prstGeom prst="rect">
            <a:avLst/>
          </a:prstGeom>
          <a:noFill/>
        </p:spPr>
        <p:txBody>
          <a:bodyPr wrap="square" rtlCol="0">
            <a:spAutoFit/>
          </a:bodyPr>
          <a:lstStyle/>
          <a:p>
            <a:r>
              <a:rPr lang="en-CA" dirty="0"/>
              <a:t>A friend of mine who runs a leading Restaurant Supply Store has found out that I am studying data science and has asked for help in trying to determine which neighborhood in Toronto he should open his new store in.</a:t>
            </a:r>
            <a:br>
              <a:rPr lang="en-CA" dirty="0"/>
            </a:br>
            <a:r>
              <a:rPr lang="en-CA" dirty="0"/>
              <a:t>Example Company:</a:t>
            </a:r>
            <a:br>
              <a:rPr lang="en-CA" dirty="0"/>
            </a:br>
            <a:r>
              <a:rPr lang="en-CA" dirty="0">
                <a:hlinkClick r:id="rId2"/>
              </a:rPr>
              <a:t>http://www.bramainc.com/about-brama</a:t>
            </a:r>
            <a:r>
              <a:rPr lang="en-CA" dirty="0"/>
              <a:t> </a:t>
            </a:r>
            <a:br>
              <a:rPr lang="en-CA" dirty="0"/>
            </a:br>
            <a:r>
              <a:rPr lang="en-CA" dirty="0"/>
              <a:t>I begin with an interview with my friend to determine the requirements.</a:t>
            </a:r>
          </a:p>
          <a:p>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830825" y="192202"/>
            <a:ext cx="6019800" cy="571500"/>
          </a:xfrm>
        </p:spPr>
        <p:txBody>
          <a:bodyPr/>
          <a:lstStyle/>
          <a:p>
            <a:r>
              <a:rPr lang="en-CA" dirty="0"/>
              <a:t>Problem Description:</a:t>
            </a:r>
          </a:p>
        </p:txBody>
      </p:sp>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5283250" y="914400"/>
            <a:ext cx="6021388" cy="5029200"/>
          </a:xfrm>
        </p:spPr>
        <p:txBody>
          <a:bodyPr>
            <a:normAutofit fontScale="77500" lnSpcReduction="20000"/>
          </a:bodyPr>
          <a:lstStyle/>
          <a:p>
            <a:pPr algn="l"/>
            <a:r>
              <a:rPr lang="en-CA" dirty="0"/>
              <a:t>Which neighborhood should my friend open his new Restaurant Supply store in Toronto? </a:t>
            </a:r>
            <a:br>
              <a:rPr lang="en-CA" dirty="0"/>
            </a:br>
            <a:r>
              <a:rPr lang="en-CA" dirty="0"/>
              <a:t>He wants to ensure steady and sustainable business.</a:t>
            </a:r>
          </a:p>
          <a:p>
            <a:pPr algn="l"/>
            <a:r>
              <a:rPr lang="en-CA" b="1" dirty="0"/>
              <a:t>Requirements:</a:t>
            </a:r>
            <a:endParaRPr lang="en-CA" dirty="0"/>
          </a:p>
          <a:p>
            <a:pPr algn="l"/>
            <a:r>
              <a:rPr lang="en-CA" b="1" dirty="0"/>
              <a:t>1. Store needs to be strategically located inside the biggest concentration of restaurants in Toronto area.</a:t>
            </a:r>
            <a:endParaRPr lang="en-CA" dirty="0"/>
          </a:p>
          <a:p>
            <a:pPr algn="l"/>
            <a:r>
              <a:rPr lang="en-CA" b="1" dirty="0"/>
              <a:t>2. Confirm any assumption by means of modeling and testing the data. Specifically, visually cluster common restaurants in Toronto by neighborhood.</a:t>
            </a:r>
            <a:endParaRPr lang="en-CA" dirty="0"/>
          </a:p>
          <a:p>
            <a:pPr algn="l"/>
            <a:r>
              <a:rPr lang="en-CA" b="1" dirty="0"/>
              <a:t>3. Additionally determine that a good number people can frequent these restaurants with sustainable frequency inside these neighborhoods.</a:t>
            </a:r>
            <a:endParaRPr lang="en-CA" dirty="0"/>
          </a:p>
          <a:p>
            <a:pPr algn="l"/>
            <a:r>
              <a:rPr lang="en-CA" dirty="0"/>
              <a:t>a.) Is the neighborhood populous?</a:t>
            </a:r>
          </a:p>
          <a:p>
            <a:pPr algn="l"/>
            <a:r>
              <a:rPr lang="en-CA" dirty="0"/>
              <a:t>b.) Is the neighborhood average salary close to the Canadian National Average?</a:t>
            </a:r>
          </a:p>
          <a:p>
            <a:pPr algn="l"/>
            <a:r>
              <a:rPr lang="en-CA" dirty="0"/>
              <a:t>My friend wants to be able to judge which neighborhoods also may be poised to grow in restaurant numbers in coming years.</a:t>
            </a:r>
          </a:p>
          <a:p>
            <a:pPr algn="l"/>
            <a:r>
              <a:rPr lang="en-CA" dirty="0"/>
              <a:t>Locating his new store according to these requirements will ensure the following:</a:t>
            </a:r>
          </a:p>
          <a:p>
            <a:pPr lvl="0" algn="l"/>
            <a:r>
              <a:rPr lang="en-CA" dirty="0"/>
              <a:t>lowest cost for delivery</a:t>
            </a:r>
          </a:p>
          <a:p>
            <a:pPr lvl="0" algn="l"/>
            <a:r>
              <a:rPr lang="en-CA" dirty="0"/>
              <a:t>shortest travel time to his store for his clients</a:t>
            </a:r>
          </a:p>
          <a:p>
            <a:pPr lvl="0" algn="l"/>
            <a:r>
              <a:rPr lang="en-CA" dirty="0"/>
              <a:t>overall lower run costs</a:t>
            </a:r>
          </a:p>
          <a:p>
            <a:pPr lvl="0" algn="l"/>
            <a:r>
              <a:rPr lang="en-CA" dirty="0"/>
              <a:t>increase in overall business</a:t>
            </a:r>
          </a:p>
          <a:p>
            <a:pPr lvl="0" algn="l"/>
            <a:r>
              <a:rPr lang="en-CA" dirty="0"/>
              <a:t>overall greater customer satisfaction</a:t>
            </a:r>
          </a:p>
          <a:p>
            <a:pPr algn="l"/>
            <a:r>
              <a:rPr lang="en-CA" dirty="0"/>
              <a:t> </a:t>
            </a:r>
          </a:p>
          <a:p>
            <a:endParaRPr lang="en-CA"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792565" y="343116"/>
            <a:ext cx="9965635" cy="6494085"/>
          </a:xfrm>
          <a:prstGeom prst="rect">
            <a:avLst/>
          </a:prstGeom>
          <a:noFill/>
        </p:spPr>
        <p:txBody>
          <a:bodyPr wrap="square" rtlCol="0">
            <a:spAutoFit/>
          </a:bodyPr>
          <a:lstStyle/>
          <a:p>
            <a:r>
              <a:rPr lang="en-CA" sz="2000" b="1" dirty="0">
                <a:latin typeface="+mj-lt"/>
                <a:cs typeface="Calibri Light" panose="020F0302020204030204" pitchFamily="34" charset="0"/>
              </a:rPr>
              <a:t>Data:</a:t>
            </a:r>
          </a:p>
          <a:p>
            <a:r>
              <a:rPr lang="en-CA" sz="1200" dirty="0">
                <a:latin typeface="Calibri Light" panose="020F0302020204030204" pitchFamily="34" charset="0"/>
                <a:cs typeface="Calibri Light" panose="020F0302020204030204" pitchFamily="34" charset="0"/>
              </a:rPr>
              <a:t>You can follow along in my Capstone Notebook located here:</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https://github.com/lordlupito/Notebook-Capstone-Project---The-Battle-of-Neighborhoods.git</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dirty="0">
                <a:latin typeface="Calibri Light" panose="020F0302020204030204" pitchFamily="34" charset="0"/>
                <a:cs typeface="Calibri Light" panose="020F0302020204030204" pitchFamily="34" charset="0"/>
              </a:rPr>
              <a:t>Data Wrangling</a:t>
            </a:r>
          </a:p>
          <a:p>
            <a:r>
              <a:rPr lang="en-CA" sz="1200" dirty="0">
                <a:latin typeface="Calibri Light" panose="020F0302020204030204" pitchFamily="34" charset="0"/>
                <a:cs typeface="Calibri Light" panose="020F0302020204030204" pitchFamily="34" charset="0"/>
              </a:rPr>
              <a:t>A lot of hard work went into creating the working data set.</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I had to combine the following disparate data sources. The order of events went like this</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 Load all the Data from all the various sources.</a:t>
            </a:r>
          </a:p>
          <a:p>
            <a:r>
              <a:rPr lang="en-CA" sz="1200" b="1" i="1" dirty="0">
                <a:latin typeface="Calibri Light" panose="020F0302020204030204" pitchFamily="34" charset="0"/>
                <a:cs typeface="Calibri Light" panose="020F0302020204030204" pitchFamily="34" charset="0"/>
              </a:rPr>
              <a:t>1.1 Toronto neighborhoods broken down by postal code</a:t>
            </a:r>
          </a:p>
          <a:p>
            <a:r>
              <a:rPr lang="en-CA" sz="1200" u="sng" dirty="0">
                <a:latin typeface="Calibri Light" panose="020F0302020204030204" pitchFamily="34" charset="0"/>
                <a:cs typeface="Calibri Light" panose="020F0302020204030204" pitchFamily="34" charset="0"/>
                <a:hlinkClick r:id="rId3"/>
              </a:rPr>
              <a:t>https://en.wikipedia.org/wiki/List_of_postal_codes_of_Canada:_M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Here I used </a:t>
            </a:r>
            <a:r>
              <a:rPr lang="en-CA" sz="1200" dirty="0" err="1">
                <a:latin typeface="Calibri Light" panose="020F0302020204030204" pitchFamily="34" charset="0"/>
                <a:cs typeface="Calibri Light" panose="020F0302020204030204" pitchFamily="34" charset="0"/>
              </a:rPr>
              <a:t>BeautifulSoup</a:t>
            </a:r>
            <a:r>
              <a:rPr lang="en-CA" sz="1200" dirty="0">
                <a:latin typeface="Calibri Light" panose="020F0302020204030204" pitchFamily="34" charset="0"/>
                <a:cs typeface="Calibri Light" panose="020F0302020204030204" pitchFamily="34" charset="0"/>
              </a:rPr>
              <a:t> to scrape the wiki page to extract a working list of Toronto Neighborhoods sorted by postal code.</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1.1.1 Load Toronto geospatial coordinates and merge to Toronto Postal Code Data</a:t>
            </a:r>
          </a:p>
          <a:p>
            <a:r>
              <a:rPr lang="en-CA" sz="1200" u="sng" dirty="0">
                <a:latin typeface="Calibri Light" panose="020F0302020204030204" pitchFamily="34" charset="0"/>
                <a:cs typeface="Calibri Light" panose="020F0302020204030204" pitchFamily="34" charset="0"/>
                <a:hlinkClick r:id="rId4"/>
              </a:rPr>
              <a:t>http://cocl.us/Geospatial_data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Next, I joined geo spatial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 Toronto neighborhoods populations broken down by postal code</a:t>
            </a:r>
          </a:p>
          <a:p>
            <a:r>
              <a:rPr lang="en-CA" sz="1200" u="sng" dirty="0">
                <a:latin typeface="Calibri Light" panose="020F0302020204030204" pitchFamily="34" charset="0"/>
                <a:cs typeface="Calibri Light" panose="020F0302020204030204" pitchFamily="34" charset="0"/>
                <a:hlinkClick r:id="rId5"/>
              </a:rPr>
              <a:t>https://www12.statcan.gc.ca/census-recensement/2016/dp-pd/hlt-fst/pd-pl/Tables/File.cfm?T=1201&amp;SR=1&amp;RPP=9999&amp;PR=0&amp;CMA=0&amp;CSD=0&amp;S=22&amp;O=A&amp;Lang=Eng&amp;OFT=CSV</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Use Pandas to grab the 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1.2.1 Merge Toronto Neighbourhood populations data with Toronto Postal Code data</a:t>
            </a:r>
          </a:p>
          <a:p>
            <a:r>
              <a:rPr lang="en-CA" sz="1200" dirty="0">
                <a:latin typeface="Calibri Light" panose="020F0302020204030204" pitchFamily="34" charset="0"/>
                <a:cs typeface="Calibri Light" panose="020F0302020204030204" pitchFamily="34" charset="0"/>
              </a:rPr>
              <a:t>Next, I joined population data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 Toronto neighborhoods average after tax income broken down by postal code</a:t>
            </a:r>
          </a:p>
          <a:p>
            <a:r>
              <a:rPr lang="en-CA" sz="1200" dirty="0">
                <a:latin typeface="Calibri Light" panose="020F0302020204030204" pitchFamily="34" charset="0"/>
                <a:cs typeface="Calibri Light" panose="020F0302020204030204" pitchFamily="34" charset="0"/>
              </a:rPr>
              <a:t>Here we must manually download these from Stats Canada and load them.</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6"/>
              </a:rPr>
              <a:t>https://www12.statcan.gc.ca/census-recensement/2016/dp-pd/prof/search-recherche/change-geo.cfm?Lang=E&amp;Geo1=FSA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to_geo_space.csv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1.3.1 Merge Toronto Neighbourhood income data with Toronto Postal Code data</a:t>
            </a:r>
          </a:p>
          <a:p>
            <a:r>
              <a:rPr lang="en-CA" sz="1200" dirty="0">
                <a:latin typeface="Calibri Light" panose="020F0302020204030204" pitchFamily="34" charset="0"/>
                <a:cs typeface="Calibri Light" panose="020F0302020204030204" pitchFamily="34" charset="0"/>
              </a:rPr>
              <a:t>Next, I joined income data to the Toronto 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At this time I also saved a copy of the data set as my friend had asked for it in his list of requirements.</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TO_Affluence.csv</a:t>
            </a:r>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4708981"/>
          </a:xfrm>
          <a:prstGeom prst="rect">
            <a:avLst/>
          </a:prstGeom>
          <a:noFill/>
        </p:spPr>
        <p:txBody>
          <a:bodyPr wrap="square" rtlCol="0">
            <a:spAutoFit/>
          </a:bodyPr>
          <a:lstStyle/>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1375233"/>
            <a:ext cx="9965635"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endParaRPr lang="en-CA" dirty="0"/>
          </a:p>
          <a:p>
            <a:endParaRPr lang="en-CA" dirty="0"/>
          </a:p>
          <a:p>
            <a:r>
              <a:rPr lang="en-CA" b="1" dirty="0"/>
              <a:t>* Key Observation: And for my project feature similarity means restaurant similarity in Neighborhoods </a:t>
            </a:r>
            <a:endParaRPr lang="en-CA"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384995"/>
          </a:xfrm>
          <a:prstGeom prst="rect">
            <a:avLst/>
          </a:prstGeom>
          <a:noFill/>
        </p:spPr>
        <p:txBody>
          <a:bodyPr wrap="square" rtlCol="0">
            <a:spAutoFit/>
          </a:bodyPr>
          <a:lstStyle/>
          <a:p>
            <a:r>
              <a:rPr lang="en-CA" b="1" dirty="0"/>
              <a:t>Methodology cont’d: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id="{A75311BD-51F6-44E6-97E1-6119D1EEFFBA}"/>
              </a:ext>
            </a:extLst>
          </p:cNvPr>
          <p:cNvPicPr>
            <a:picLocks noChangeAspect="1"/>
          </p:cNvPicPr>
          <p:nvPr/>
        </p:nvPicPr>
        <p:blipFill>
          <a:blip r:embed="rId2"/>
          <a:stretch>
            <a:fillRect/>
          </a:stretch>
        </p:blipFill>
        <p:spPr>
          <a:xfrm>
            <a:off x="1073426" y="1182827"/>
            <a:ext cx="9547682" cy="5043566"/>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a:blip r:embed="rId2"/>
          <a:stretch>
            <a:fillRect/>
          </a:stretch>
        </p:blipFill>
        <p:spPr>
          <a:xfrm>
            <a:off x="1113182" y="2696818"/>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61</TotalTime>
  <Words>1802</Words>
  <Application>Microsoft Office PowerPoint</Application>
  <PresentationFormat>Panorámica</PresentationFormat>
  <Paragraphs>109</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Office Theme</vt:lpstr>
      <vt:lpstr>Capstone: Find the best neighborhood in Toronto to open a Restaurant Supply Store </vt:lpstr>
      <vt:lpstr>Introduction: </vt:lpstr>
      <vt:lpstr>Problem Description: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Usuario</cp:lastModifiedBy>
  <cp:revision>11</cp:revision>
  <dcterms:created xsi:type="dcterms:W3CDTF">2019-01-19T16:30:22Z</dcterms:created>
  <dcterms:modified xsi:type="dcterms:W3CDTF">2021-07-27T21:41:32Z</dcterms:modified>
</cp:coreProperties>
</file>