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e40a30e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ce40a30e2f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e40a30e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ce40a30e2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e40a30e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e40a30e2f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e40a30e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e40a30e2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e40a30e2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ce40a30e2f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e40a30e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ce40a30e2f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40a30e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e40a30e2f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e40a30e2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ce40a30e2f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e40a30e2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e40a30e2f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e40a30e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ce40a30e2f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e40a30e2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ce40a30e2f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e40a30e2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ce40a30e2f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e40a30e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ce40a30e2f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f1ad7745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f1ad774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f1ad7745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f1ad774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f1ad7745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f1ad774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f1ad7745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f1ad774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f1ad77457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f1ad774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e40a30e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ce40a30e2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f1ad77457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6f1ad774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f1ad7745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f1ad774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f1ad7745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f1ad774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f1ad77457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f1ad7745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f1ad77457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f1ad7745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f1ad77457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f1ad7745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f1ad77457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f1ad7745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f1ad77457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f1ad774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e40a30e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ce40a30e2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f1ad77457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f1ad7745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f1ad77457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6f1ad774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e40a30e2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ce40a30e2f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e40a30e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ce40a30e2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40a30e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e40a30e2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40a30e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e40a30e2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40a30e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ce40a30e2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40a30e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ce40a30e2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39.png"/><Relationship Id="rId7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6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6.png"/><Relationship Id="rId4" Type="http://schemas.openxmlformats.org/officeDocument/2006/relationships/image" Target="../media/image6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Relationship Id="rId4" Type="http://schemas.openxmlformats.org/officeDocument/2006/relationships/image" Target="../media/image72.png"/><Relationship Id="rId5" Type="http://schemas.openxmlformats.org/officeDocument/2006/relationships/image" Target="../media/image6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png"/><Relationship Id="rId4" Type="http://schemas.openxmlformats.org/officeDocument/2006/relationships/image" Target="../media/image75.png"/><Relationship Id="rId5" Type="http://schemas.openxmlformats.org/officeDocument/2006/relationships/image" Target="../media/image7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8.png"/><Relationship Id="rId4" Type="http://schemas.openxmlformats.org/officeDocument/2006/relationships/image" Target="../media/image7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Relationship Id="rId4" Type="http://schemas.openxmlformats.org/officeDocument/2006/relationships/image" Target="../media/image69.png"/><Relationship Id="rId5" Type="http://schemas.openxmlformats.org/officeDocument/2006/relationships/image" Target="../media/image7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7.png"/><Relationship Id="rId4" Type="http://schemas.openxmlformats.org/officeDocument/2006/relationships/image" Target="../media/image80.png"/><Relationship Id="rId5" Type="http://schemas.openxmlformats.org/officeDocument/2006/relationships/image" Target="../media/image8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0.png"/><Relationship Id="rId4" Type="http://schemas.openxmlformats.org/officeDocument/2006/relationships/image" Target="../media/image8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Relationship Id="rId4" Type="http://schemas.openxmlformats.org/officeDocument/2006/relationships/image" Target="../media/image8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8.png"/><Relationship Id="rId4" Type="http://schemas.openxmlformats.org/officeDocument/2006/relationships/image" Target="../media/image8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7.png"/><Relationship Id="rId4" Type="http://schemas.openxmlformats.org/officeDocument/2006/relationships/image" Target="../media/image8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7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9.png"/><Relationship Id="rId4" Type="http://schemas.openxmlformats.org/officeDocument/2006/relationships/image" Target="../media/image8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7.png"/><Relationship Id="rId6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PCB Review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55"/>
            <a:ext cx="91440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700"/>
              <a:t>Smoke Detector</a:t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Yougourthene Abbar &amp; Zac Lynn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EGR 536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Dr. Brakora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4/21/2024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(LED1) IN-P32TATRGB</a:t>
            </a:r>
            <a:endParaRPr b="1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800" y="1624400"/>
            <a:ext cx="3039750" cy="1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050" y="2319475"/>
            <a:ext cx="3591225" cy="30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00" y="1690825"/>
            <a:ext cx="42100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50" y="3739225"/>
            <a:ext cx="12763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4200" y="3739225"/>
            <a:ext cx="1809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(J1) 1725656</a:t>
            </a:r>
            <a:endParaRPr b="1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75" y="2362700"/>
            <a:ext cx="3091225" cy="30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" y="1690825"/>
            <a:ext cx="4046898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412" y="3010413"/>
            <a:ext cx="3281175" cy="1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(J2) 1725656</a:t>
            </a:r>
            <a:endParaRPr b="1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5" y="1690825"/>
            <a:ext cx="4046898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6" y="2751275"/>
            <a:ext cx="3150379" cy="2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9902" y="2776338"/>
            <a:ext cx="3527950" cy="2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(J3) 1725656</a:t>
            </a:r>
            <a:endParaRPr b="1"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5" y="1690825"/>
            <a:ext cx="4046898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98" y="2147888"/>
            <a:ext cx="30194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450" y="3041050"/>
            <a:ext cx="3019425" cy="216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(J4) ZX62R-B-5P30</a:t>
            </a:r>
            <a:endParaRPr b="1"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100" y="2752138"/>
            <a:ext cx="1520900" cy="17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" y="1811750"/>
            <a:ext cx="65817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100" y="4704900"/>
            <a:ext cx="2138775" cy="1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26150"/>
            <a:ext cx="4828876" cy="316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15025" y="2358000"/>
            <a:ext cx="1595200" cy="33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9375" y="2752150"/>
            <a:ext cx="1261356" cy="28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10223500" y="3619500"/>
            <a:ext cx="526200" cy="1034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9230723" y="4080800"/>
            <a:ext cx="963000" cy="306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8116250" y="2953550"/>
            <a:ext cx="1016700" cy="4242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6333300" y="4615350"/>
            <a:ext cx="526200" cy="483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181525" y="3343000"/>
            <a:ext cx="526200" cy="483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(J5) 1725656</a:t>
            </a:r>
            <a:endParaRPr b="1"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26" y="2387500"/>
            <a:ext cx="2658875" cy="27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" y="1690825"/>
            <a:ext cx="4046898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600" y="1983750"/>
            <a:ext cx="2743200" cy="344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P1</a:t>
            </a:r>
            <a:endParaRPr b="1"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86400"/>
            <a:ext cx="4181425" cy="29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750" y="1995625"/>
            <a:ext cx="5133104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P2</a:t>
            </a:r>
            <a:endParaRPr b="1" sz="7200"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25" y="1833800"/>
            <a:ext cx="46386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75" y="1857613"/>
            <a:ext cx="38481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P3</a:t>
            </a:r>
            <a:endParaRPr b="1" sz="72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46386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925" y="1843225"/>
            <a:ext cx="5938386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P4</a:t>
            </a:r>
            <a:endParaRPr b="1" sz="7200"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088" y="1395688"/>
            <a:ext cx="2229787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125" y="1690825"/>
            <a:ext cx="3470572" cy="42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411050"/>
            <a:ext cx="10515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500"/>
              <a:t>For each IC, connector, or other significant component in the design, check pinout against datasheet. Append images of the following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1500"/>
              <a:t>Schematic pinout from datasheet and design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1500"/>
              <a:t>Footprint from datasheet and designs showing pin number and dimensions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1500"/>
              <a:t>BOM entry showing part number corresponding correct part and package</a:t>
            </a:r>
            <a:endParaRPr sz="15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500"/>
              <a:t>List components here:</a:t>
            </a:r>
            <a:r>
              <a:rPr lang="en-US" sz="1800"/>
              <a:t> </a:t>
            </a:r>
            <a:endParaRPr sz="1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38200" y="2950375"/>
            <a:ext cx="3909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(U1) STM32L476RGT6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(U2) BME688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(U3) W25X40CL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(U4) CP2102N-A02-GQFN20R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(U5) DA14531MOD-00F01002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(X1) ABS25-32.768KHZ-6-T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(S1) TL3301NF160QG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(LED1) IN-P32TATRGB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(J1) 1725656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(J2) 1725656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720350" y="2950375"/>
            <a:ext cx="40527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(J3) 1725656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(J4) ZX62R-B-5P30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(J5) 1725656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(LS1) CST-931AP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P5</a:t>
            </a:r>
            <a:endParaRPr b="1" sz="7200"/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00" y="1690825"/>
            <a:ext cx="3191217" cy="43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9217" y="1440000"/>
            <a:ext cx="225501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P6</a:t>
            </a:r>
            <a:endParaRPr b="1" sz="7200"/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350" y="2178600"/>
            <a:ext cx="40195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575" y="2353025"/>
            <a:ext cx="42481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(LS1) CST-931AP</a:t>
            </a:r>
            <a:endParaRPr b="1"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938" y="2415975"/>
            <a:ext cx="3308125" cy="27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575" y="2259100"/>
            <a:ext cx="3607250" cy="30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690825"/>
            <a:ext cx="2620825" cy="43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1 (Reference Designs)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each significant IC or other significant component, check the reference design and identify, and explain differences in this design.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List components sub-assemblies here: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(u2) BME688 - Gas Sensor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(u3) </a:t>
            </a:r>
            <a:r>
              <a:rPr lang="en-US"/>
              <a:t>W25X40CLSNIG</a:t>
            </a:r>
            <a:r>
              <a:rPr lang="en-US"/>
              <a:t> - Flash Memory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(u4) CP2102N-A02-GQFN20R - USB/UART Bridge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(u5) DA14531MOD-00F01002 - BLE Module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1 (u2 - BME688 - Gas Sensor)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5" y="1307425"/>
            <a:ext cx="7376108" cy="26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75" y="1128828"/>
            <a:ext cx="4467050" cy="33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525" y="4666979"/>
            <a:ext cx="7429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44"/>
              <a:t>Schematic Check 1 (</a:t>
            </a:r>
            <a:r>
              <a:rPr lang="en-US" sz="3844"/>
              <a:t>u3 - W25X40CLSNIG - Flash Memory</a:t>
            </a:r>
            <a:r>
              <a:rPr lang="en-US" sz="3844"/>
              <a:t>)</a:t>
            </a:r>
            <a:endParaRPr sz="3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488" y="1188375"/>
            <a:ext cx="7713024" cy="34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1413875" y="4970850"/>
            <a:ext cx="94209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just connect SPI pins to MCU and pull Write protect and HOLD high so they are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7"/>
              <a:t>Schematic Check 1 (</a:t>
            </a:r>
            <a:r>
              <a:rPr lang="en-US" sz="3177"/>
              <a:t>u4 - CP2102N-A02-GQFN20R - USB/UART Bridge</a:t>
            </a:r>
            <a:r>
              <a:rPr lang="en-US" sz="3177"/>
              <a:t>)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5" y="1366975"/>
            <a:ext cx="6945725" cy="53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350" y="1300351"/>
            <a:ext cx="4611076" cy="389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 txBox="1"/>
          <p:nvPr/>
        </p:nvSpPr>
        <p:spPr>
          <a:xfrm>
            <a:off x="7247925" y="5190975"/>
            <a:ext cx="48072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use external battery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chagrin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IC in the same way. Instead we Connected VBUS directly to battery charging circuit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Schematic Check 1 (</a:t>
            </a:r>
            <a:r>
              <a:rPr lang="en-US" sz="3100"/>
              <a:t>u5 - DA14531MOD-00F01002 - BLE Module)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 b="0" l="4924" r="0" t="4761"/>
          <a:stretch/>
        </p:blipFill>
        <p:spPr>
          <a:xfrm>
            <a:off x="193475" y="1443650"/>
            <a:ext cx="5968000" cy="33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250" y="1443650"/>
            <a:ext cx="5192325" cy="28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1683300" y="4765875"/>
            <a:ext cx="88254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 out programming pins to a header.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CTS and RTS to debug header but not MCU. Don’t really need this in future.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2 (Level Check)</a:t>
            </a:r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each significant IC or other significant component, check that the levels are within operating parameters.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Check maximum and minimum V</a:t>
            </a:r>
            <a:r>
              <a:rPr baseline="-25000" lang="en-US"/>
              <a:t>DD</a:t>
            </a:r>
            <a:r>
              <a:rPr lang="en-US"/>
              <a:t>, V</a:t>
            </a:r>
            <a:r>
              <a:rPr baseline="-25000" lang="en-US"/>
              <a:t>SS</a:t>
            </a:r>
            <a:r>
              <a:rPr lang="en-US"/>
              <a:t>.  Within operating conditions?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Check maximum and minimum logic levels. Within V</a:t>
            </a:r>
            <a:r>
              <a:rPr baseline="-25000" lang="en-US"/>
              <a:t>IH</a:t>
            </a:r>
            <a:r>
              <a:rPr lang="en-US"/>
              <a:t>, V</a:t>
            </a:r>
            <a:r>
              <a:rPr baseline="-25000" lang="en-US"/>
              <a:t>IL</a:t>
            </a:r>
            <a:r>
              <a:rPr lang="en-US"/>
              <a:t>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Check drive types are compatible (push-pull, open-drain, differential, etc.)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List components sub-assemblies here: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(u1) STM32L476RGT6 - MCU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(u2,u1) BME688 - Gas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(u3,u1) W25X40CLSNIG - Flash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(u4,u1) CP2102N-A02-GQFN20R - USB/UART Bridge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2 (</a:t>
            </a:r>
            <a:r>
              <a:rPr lang="en-US"/>
              <a:t>u1 - STM32L476RGT6 - MCU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0" y="1575325"/>
            <a:ext cx="11747300" cy="1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50" y="2831300"/>
            <a:ext cx="56578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725" y="2831300"/>
            <a:ext cx="5832300" cy="5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/>
        </p:nvSpPr>
        <p:spPr>
          <a:xfrm>
            <a:off x="6265675" y="3661175"/>
            <a:ext cx="56580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VDD comes from battery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3.3v regulator.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VIL/VIH and VOL/VOH here for reference since all other ICs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with u1.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(U1) STM32L476RGT6</a:t>
            </a:r>
            <a:endParaRPr b="1" sz="72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925" y="844225"/>
            <a:ext cx="3826875" cy="32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075" y="1199300"/>
            <a:ext cx="3324575" cy="47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25" y="2509450"/>
            <a:ext cx="2423675" cy="1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5050" y="4182725"/>
            <a:ext cx="2634549" cy="68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5050" y="5385638"/>
            <a:ext cx="2634552" cy="59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56050" y="3944478"/>
            <a:ext cx="572475" cy="230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0150" y="3944476"/>
            <a:ext cx="512050" cy="23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2 (u2 - BME688 - Gas Sensor)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3371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70200"/>
            <a:ext cx="11869799" cy="6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07050"/>
            <a:ext cx="11337125" cy="6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44"/>
              <a:t>Schematic Check 2 (u3 - W25X40CLSNIG - Flash Memory)</a:t>
            </a:r>
            <a:endParaRPr sz="3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1813450"/>
            <a:ext cx="10515600" cy="152701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3"/>
          <p:cNvSpPr txBox="1"/>
          <p:nvPr/>
        </p:nvSpPr>
        <p:spPr>
          <a:xfrm>
            <a:off x="982275" y="3482575"/>
            <a:ext cx="104328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3.3v * 0.3 = 0.99 V = Input 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3.3v * 0.7 = 2.31 V = input high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3.3v - 0.2 = 3.1 V = output high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7"/>
              <a:t>Schematic Check 2 (u4 - CP2102N-A02-GQFN20R - USB/UART Bridge)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371" name="Google Shape;371;p44"/>
          <p:cNvPicPr preferRelativeResize="0"/>
          <p:nvPr/>
        </p:nvPicPr>
        <p:blipFill rotWithShape="1">
          <a:blip r:embed="rId3">
            <a:alphaModFix/>
          </a:blip>
          <a:srcRect b="0" l="0" r="0" t="53675"/>
          <a:stretch/>
        </p:blipFill>
        <p:spPr>
          <a:xfrm>
            <a:off x="1997575" y="1458525"/>
            <a:ext cx="8196850" cy="1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4"/>
          <p:cNvSpPr txBox="1"/>
          <p:nvPr/>
        </p:nvSpPr>
        <p:spPr>
          <a:xfrm>
            <a:off x="3573300" y="4836925"/>
            <a:ext cx="50454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 = 3.3 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863" y="3258775"/>
            <a:ext cx="8054264" cy="12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3 (Serial COMMs)</a:t>
            </a:r>
            <a:endParaRPr/>
          </a:p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838200" y="1411026"/>
            <a:ext cx="105156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476"/>
              <a:t>Check that there are no conflicts on the communication buses, polarities are correct, and signals appropriately marked</a:t>
            </a:r>
            <a:endParaRPr sz="14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MCU pins associated with comm peripheral?</a:t>
            </a:r>
            <a:endParaRPr sz="14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I2C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Pull-up resistors, sized appropriately for bus speed? Show resistors.</a:t>
            </a:r>
            <a:endParaRPr sz="13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Unique address for peripherals on bus? Give addresses.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SPI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Unique CS line for each peripheral? Identify lines and pins.</a:t>
            </a:r>
            <a:endParaRPr sz="13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Are matching resistors recommended? Show datasheet.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UART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RX, TX polarity correct?  Double check and verify in datasheet.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LVDS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Marked differential and impendence controlled.</a:t>
            </a:r>
            <a:endParaRPr sz="13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Are external terminations required? Show termination in datasheet.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USB2.0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D+, D-, marked differential and impedance controlled</a:t>
            </a:r>
            <a:endParaRPr sz="13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Vbus decoupled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USB3.0/USB-C</a:t>
            </a:r>
            <a:endParaRPr sz="1476"/>
          </a:p>
          <a:p>
            <a:pPr indent="-23221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77"/>
              <a:buFont typeface="Noto Sans Symbols"/>
              <a:buChar char="❑"/>
            </a:pPr>
            <a:r>
              <a:rPr lang="en-US" sz="1376"/>
              <a:t>Follows reference design</a:t>
            </a:r>
            <a:endParaRPr sz="1376"/>
          </a:p>
          <a:p>
            <a:pPr indent="-22459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Noto Sans Symbols"/>
              <a:buChar char="❑"/>
            </a:pPr>
            <a:r>
              <a:rPr lang="en-US" sz="1476"/>
              <a:t>List comm buses here: </a:t>
            </a:r>
            <a:endParaRPr sz="1476"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400"/>
              <a:buChar char="❑"/>
            </a:pPr>
            <a:r>
              <a:rPr lang="en-US" sz="1400"/>
              <a:t>(u2) BME688 - Gas Sensor</a:t>
            </a:r>
            <a:endParaRPr sz="1400"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400"/>
              <a:buChar char="❑"/>
            </a:pPr>
            <a:r>
              <a:rPr lang="en-US" sz="1400"/>
              <a:t>(u3) W25X40CLSNIG - Flash Memory</a:t>
            </a:r>
            <a:endParaRPr sz="1400"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400"/>
              <a:buChar char="❑"/>
            </a:pPr>
            <a:r>
              <a:rPr lang="en-US" sz="1400"/>
              <a:t>(u4) CP2102N-A02-GQFN20R - USB/UART Bridge</a:t>
            </a:r>
            <a:endParaRPr sz="1400"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400"/>
              <a:buChar char="❑"/>
            </a:pPr>
            <a:r>
              <a:rPr lang="en-US" sz="1400"/>
              <a:t>(u5) DA14531MOD-00F01002 - BLE Module</a:t>
            </a:r>
            <a:endParaRPr sz="2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  <a:p>
            <a:pPr indent="-13081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t/>
            </a:r>
            <a:endParaRPr sz="90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sz="80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sz="800"/>
          </a:p>
          <a:p>
            <a:pPr indent="-13081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t/>
            </a:r>
            <a:endParaRPr sz="900"/>
          </a:p>
        </p:txBody>
      </p:sp>
      <p:sp>
        <p:nvSpPr>
          <p:cNvPr id="381" name="Google Shape;381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3 (u2 - BME688 - Gas Sensor)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1158575"/>
            <a:ext cx="7749200" cy="28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756175" y="4643450"/>
            <a:ext cx="31998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 0x76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850" y="3443450"/>
            <a:ext cx="5238750" cy="33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/>
          <p:nvPr/>
        </p:nvSpPr>
        <p:spPr>
          <a:xfrm>
            <a:off x="6980050" y="5476875"/>
            <a:ext cx="1652100" cy="4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44"/>
              <a:t>Schematic Check 3 (u3 - W25X40CLSNIG - Flash Memory)</a:t>
            </a:r>
            <a:endParaRPr sz="3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1" y="1143725"/>
            <a:ext cx="8617899" cy="38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850" y="3443450"/>
            <a:ext cx="5238750" cy="33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7"/>
          <p:cNvSpPr/>
          <p:nvPr/>
        </p:nvSpPr>
        <p:spPr>
          <a:xfrm>
            <a:off x="6860975" y="4003475"/>
            <a:ext cx="1726500" cy="53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7"/>
              <a:t>Schematic Check 3 (u4 - CP2102N-A02-GQFN20R - USB/UART Bridge)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 b="0" l="0" r="26112" t="43464"/>
          <a:stretch/>
        </p:blipFill>
        <p:spPr>
          <a:xfrm>
            <a:off x="0" y="1413850"/>
            <a:ext cx="6175126" cy="3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875" y="1955175"/>
            <a:ext cx="5457352" cy="3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8"/>
          <p:cNvSpPr/>
          <p:nvPr/>
        </p:nvSpPr>
        <p:spPr>
          <a:xfrm>
            <a:off x="6340075" y="3021200"/>
            <a:ext cx="2024100" cy="35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Schematic Check 3 (u5 - DA14531MOD-00F01002 - BLE Module)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b="0" l="4928" r="19719" t="32605"/>
          <a:stretch/>
        </p:blipFill>
        <p:spPr>
          <a:xfrm>
            <a:off x="193475" y="1963050"/>
            <a:ext cx="5898924" cy="29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700" y="2371900"/>
            <a:ext cx="5457352" cy="3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9"/>
          <p:cNvSpPr/>
          <p:nvPr/>
        </p:nvSpPr>
        <p:spPr>
          <a:xfrm>
            <a:off x="9629175" y="2917025"/>
            <a:ext cx="16371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4 (Connectors)</a:t>
            </a:r>
            <a:endParaRPr/>
          </a:p>
        </p:txBody>
      </p:sp>
      <p:sp>
        <p:nvSpPr>
          <p:cNvPr id="424" name="Google Shape;424;p50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Check that pins on the connector are correct, within connector specifications, and signals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Connector signals aligns pin-for-pin with mating connector.  Show connector, and mating connector.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Power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Voltages carried on pins do not exceed maximum? (For voltages above 9V)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Currents carried on pins near maximum rating? Show pins with significant current.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Decoupling available? Show capacitors on power lines.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Connectors to external interfaces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TVS Diodes on signal lines? Show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Other ESD suppression available? Show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Shielding connectors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Shielding grounded, otherwise? Show.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List connectors here:</a:t>
            </a:r>
            <a:endParaRPr/>
          </a:p>
          <a:p>
            <a:pPr indent="-194310" lvl="0" marL="228600" rtl="0" algn="l">
              <a:spcBef>
                <a:spcPts val="0"/>
              </a:spcBef>
              <a:spcAft>
                <a:spcPts val="0"/>
              </a:spcAft>
              <a:buSzPct val="56643"/>
              <a:buChar char="❑"/>
            </a:pPr>
            <a:r>
              <a:rPr lang="en-US" sz="3177"/>
              <a:t>(</a:t>
            </a:r>
            <a:r>
              <a:rPr lang="en-US" sz="3177"/>
              <a:t>u4) CP2102N-A02-GQFN20R - USB/UART Bridge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5" name="Google Shape;425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7"/>
              <a:t>Schematic Check 4 (u4 - CP2102N-A02-GQFN20R - USB/UART Bridge)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4"/>
          </a:p>
        </p:txBody>
      </p:sp>
      <p:pic>
        <p:nvPicPr>
          <p:cNvPr id="431" name="Google Shape;431;p51"/>
          <p:cNvPicPr preferRelativeResize="0"/>
          <p:nvPr/>
        </p:nvPicPr>
        <p:blipFill rotWithShape="1">
          <a:blip r:embed="rId3">
            <a:alphaModFix/>
          </a:blip>
          <a:srcRect b="42369" l="0" r="65808" t="2618"/>
          <a:stretch/>
        </p:blipFill>
        <p:spPr>
          <a:xfrm>
            <a:off x="1339500" y="1289750"/>
            <a:ext cx="4271325" cy="53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1"/>
          <p:cNvSpPr txBox="1"/>
          <p:nvPr/>
        </p:nvSpPr>
        <p:spPr>
          <a:xfrm>
            <a:off x="5700125" y="1532925"/>
            <a:ext cx="63102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USB/UART Bridge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VBUS and GND to a screw terminal to connect to battery charger board.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(U2) BME688</a:t>
            </a:r>
            <a:endParaRPr b="1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0" y="1484500"/>
            <a:ext cx="4403450" cy="26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25" y="4321150"/>
            <a:ext cx="1937625" cy="21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613" y="3964900"/>
            <a:ext cx="3729149" cy="275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4775" y="1620575"/>
            <a:ext cx="3050475" cy="338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9975" y="1756625"/>
            <a:ext cx="2186436" cy="2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5 (Power Supplies)</a:t>
            </a:r>
            <a:endParaRPr/>
          </a:p>
        </p:txBody>
      </p:sp>
      <p:sp>
        <p:nvSpPr>
          <p:cNvPr id="439" name="Google Shape;439;p52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Check all switching power ICs for the following: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Are inductors recommended by manufacturer? Note differences.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Input and output capacitance sufficient? Note differences from reference design.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Kelvin Connections are marked?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List power supply ICs here: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(u1) STM32L476RGT6 - MCU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1 (u1 - STM32L476RGT6 - MCU)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338000"/>
            <a:ext cx="78200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50" y="2947725"/>
            <a:ext cx="7351067" cy="34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3"/>
          <p:cNvSpPr/>
          <p:nvPr/>
        </p:nvSpPr>
        <p:spPr>
          <a:xfrm>
            <a:off x="6299050" y="4065050"/>
            <a:ext cx="548100" cy="451500"/>
          </a:xfrm>
          <a:prstGeom prst="mathMultiply">
            <a:avLst>
              <a:gd fmla="val 23520" name="adj1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0925" y="1595175"/>
            <a:ext cx="17811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3"/>
          <p:cNvSpPr txBox="1"/>
          <p:nvPr/>
        </p:nvSpPr>
        <p:spPr>
          <a:xfrm>
            <a:off x="429975" y="3321500"/>
            <a:ext cx="39987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ground not needed in this case so connected to ground.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8MHz oscillator in this case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6 (MCUs)</a:t>
            </a:r>
            <a:endParaRPr/>
          </a:p>
        </p:txBody>
      </p:sp>
      <p:sp>
        <p:nvSpPr>
          <p:cNvPr id="457" name="Google Shape;457;p54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649"/>
              <a:buNone/>
            </a:pPr>
            <a:r>
              <a:rPr lang="en-US" sz="8575"/>
              <a:t>Check all microcontroller Ics for the following:</a:t>
            </a:r>
            <a:endParaRPr sz="8575"/>
          </a:p>
          <a:p>
            <a:pPr indent="-21361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575"/>
              <a:t>Crystals</a:t>
            </a:r>
            <a:endParaRPr sz="85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Check crystal part numbers in BOM.</a:t>
            </a:r>
            <a:endParaRPr sz="81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Crystal has accuracy, voltage rating, impedance, and capacitance recommended by manufacturer.</a:t>
            </a:r>
            <a:endParaRPr sz="81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Verify board capacitor calculation.</a:t>
            </a:r>
            <a:endParaRPr sz="8175"/>
          </a:p>
          <a:p>
            <a:pPr indent="-21361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575"/>
              <a:t>Programming Interface</a:t>
            </a:r>
            <a:endParaRPr sz="85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Show that the programming interface (JTAG, SWD, etc.) is available, accessible, and consistent with reference design.</a:t>
            </a:r>
            <a:endParaRPr sz="8175"/>
          </a:p>
          <a:p>
            <a:pPr indent="-21361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575"/>
              <a:t>Voltage domains.</a:t>
            </a:r>
            <a:endParaRPr sz="85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Verify core voltage conditioning is consistent with reference design whether V</a:t>
            </a:r>
            <a:r>
              <a:rPr baseline="-25000" lang="en-US" sz="8175"/>
              <a:t>CORE</a:t>
            </a:r>
            <a:r>
              <a:rPr lang="en-US" sz="8175"/>
              <a:t> = V</a:t>
            </a:r>
            <a:r>
              <a:rPr baseline="-25000" lang="en-US" sz="8175"/>
              <a:t>IO</a:t>
            </a:r>
            <a:r>
              <a:rPr i="1" lang="en-US" sz="8175"/>
              <a:t> </a:t>
            </a:r>
            <a:r>
              <a:rPr lang="en-US" sz="8175"/>
              <a:t>or not.</a:t>
            </a:r>
            <a:endParaRPr sz="8175"/>
          </a:p>
          <a:p>
            <a:pPr indent="-21361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575"/>
              <a:t>Power-down behavior</a:t>
            </a:r>
            <a:endParaRPr sz="8575"/>
          </a:p>
          <a:p>
            <a:pPr indent="-228853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175"/>
              <a:t>Will pins receive signals when device is powered-down?  Are pins rated for this? </a:t>
            </a:r>
            <a:endParaRPr sz="8175"/>
          </a:p>
          <a:p>
            <a:pPr indent="-21361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8575"/>
              <a:t>List power supply ICs here:</a:t>
            </a:r>
            <a:endParaRPr sz="8575"/>
          </a:p>
          <a:p>
            <a:pPr indent="-234568" lvl="0" marL="228600" rtl="0" algn="l">
              <a:spcBef>
                <a:spcPts val="0"/>
              </a:spcBef>
              <a:spcAft>
                <a:spcPts val="0"/>
              </a:spcAft>
              <a:buSzPct val="88339"/>
              <a:buChar char="❑"/>
            </a:pPr>
            <a:r>
              <a:rPr lang="en-US" sz="8575"/>
              <a:t>(u1) STM32L476RGT6 - MCU</a:t>
            </a:r>
            <a:endParaRPr sz="8575"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58" name="Google Shape;458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7380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78550"/>
            <a:ext cx="302125" cy="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 txBox="1"/>
          <p:nvPr/>
        </p:nvSpPr>
        <p:spPr>
          <a:xfrm>
            <a:off x="4245300" y="5554925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820900"/>
            <a:ext cx="302125" cy="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4"/>
          <p:cNvSpPr txBox="1"/>
          <p:nvPr/>
        </p:nvSpPr>
        <p:spPr>
          <a:xfrm>
            <a:off x="3727500" y="4820950"/>
            <a:ext cx="1915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Always ON</a:t>
            </a:r>
            <a:endParaRPr sz="2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Check 1 (u1 - STM32L476RGT6 - MCU)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401" y="1424012"/>
            <a:ext cx="6551601" cy="37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5113"/>
            <a:ext cx="5640400" cy="359941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5"/>
          <p:cNvSpPr txBox="1"/>
          <p:nvPr/>
        </p:nvSpPr>
        <p:spPr>
          <a:xfrm>
            <a:off x="1839450" y="5145650"/>
            <a:ext cx="85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programming port and RTC crystal circuit. Other pins are use specific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7 (Passives)</a:t>
            </a:r>
            <a:endParaRPr/>
          </a:p>
        </p:txBody>
      </p:sp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838200" y="1411014"/>
            <a:ext cx="10515600" cy="4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Check that the passives are correct in BOM and are rated correctly.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Capacitor voltage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all capacitor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all capacitors whose maximum voltage is more that 50% of the voltage rating. Compare maximum voltage to voltage rating for those parts. If available, include the voltage characteristics from the manufacturer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Inductor Current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the inductor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all switching inductors or power filter inductors and maximum current in design. Compare maximum current to I</a:t>
            </a:r>
            <a:r>
              <a:rPr baseline="-25000" lang="en-US"/>
              <a:t>SAT</a:t>
            </a:r>
            <a:r>
              <a:rPr lang="en-US"/>
              <a:t> and maximum I</a:t>
            </a:r>
            <a:r>
              <a:rPr baseline="-25000" lang="en-US"/>
              <a:t>DC</a:t>
            </a:r>
            <a:r>
              <a:rPr lang="en-US"/>
              <a:t> for those inductor.  If available, include the current characteristic from the manufacturer.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Resistor Power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all resistor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all resistors which have any significant current or high voltage.  Compare maximum power dissipated to P</a:t>
            </a:r>
            <a:r>
              <a:rPr baseline="-25000" lang="en-US"/>
              <a:t>MAX</a:t>
            </a:r>
            <a:r>
              <a:rPr lang="en-US"/>
              <a:t> for those components.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2825"/>
            <a:ext cx="302125" cy="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6"/>
          <p:cNvSpPr txBox="1"/>
          <p:nvPr/>
        </p:nvSpPr>
        <p:spPr>
          <a:xfrm>
            <a:off x="7630825" y="488195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7948875" y="342960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Review 8 (Semicondutors)</a:t>
            </a:r>
            <a:endParaRPr/>
          </a:p>
        </p:txBody>
      </p:sp>
      <p:sp>
        <p:nvSpPr>
          <p:cNvPr id="488" name="Google Shape;488;p57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Check that the passives are correct in BOM and are rated correctly.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FETs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all transistor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Check polarity of transistor, and check against datasheet and footprint.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maximum V</a:t>
            </a:r>
            <a:r>
              <a:rPr baseline="-25000" lang="en-US"/>
              <a:t>DS</a:t>
            </a:r>
            <a:r>
              <a:rPr lang="en-US"/>
              <a:t>, V</a:t>
            </a:r>
            <a:r>
              <a:rPr baseline="-25000" lang="en-US"/>
              <a:t>GS</a:t>
            </a:r>
            <a:r>
              <a:rPr lang="en-US"/>
              <a:t>, I</a:t>
            </a:r>
            <a:r>
              <a:rPr baseline="-25000" lang="en-US"/>
              <a:t>DS</a:t>
            </a:r>
            <a:r>
              <a:rPr lang="en-US"/>
              <a:t>, and ensure maximum ratings not exceeded.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threshold V</a:t>
            </a:r>
            <a:r>
              <a:rPr baseline="-25000" lang="en-US"/>
              <a:t>GS</a:t>
            </a:r>
            <a:r>
              <a:rPr lang="en-US"/>
              <a:t>. Will it turn 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BJTs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all transistor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Check polarity of transistor, and check against datasheet and footprint.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maximum V</a:t>
            </a:r>
            <a:r>
              <a:rPr baseline="-25000" lang="en-US"/>
              <a:t>CE</a:t>
            </a:r>
            <a:r>
              <a:rPr lang="en-US"/>
              <a:t>, V</a:t>
            </a:r>
            <a:r>
              <a:rPr baseline="-25000" lang="en-US"/>
              <a:t>BE</a:t>
            </a:r>
            <a:r>
              <a:rPr lang="en-US"/>
              <a:t>, I</a:t>
            </a:r>
            <a:r>
              <a:rPr baseline="-25000" lang="en-US"/>
              <a:t>CE</a:t>
            </a:r>
            <a:r>
              <a:rPr lang="en-US"/>
              <a:t>, and I</a:t>
            </a:r>
            <a:r>
              <a:rPr baseline="-25000" lang="en-US"/>
              <a:t>BE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Diodes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all diode part numbers are correct in BOM.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Check polarity of the diode, and check against datasheet and footprint.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Identify maximum current, reverse breakdown voltage, and forward voltage.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89" name="Google Shape;489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57"/>
          <p:cNvSpPr txBox="1"/>
          <p:nvPr/>
        </p:nvSpPr>
        <p:spPr>
          <a:xfrm>
            <a:off x="7879275" y="354545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3590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31925"/>
            <a:ext cx="302125" cy="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1 (Mechanical)</a:t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Check that is mechanically correct in outline, connector position, mounting holes,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Board outline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that board shape is consistent requirement or packaging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Mounting 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that mounting holes, mounting hole keep-outs, or other attachment points are consistent with requirement or packaging.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Component clearances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that components are vertically clear in the assembly.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that components are 0.030” from routed edges and at least 0.0120” from scored edges.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Connectors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Verify that the pins of mating connectors correspond.  Show footprints, connector drawings, and assembly diagram to illustrate.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If users can handle, what happens if connector is placed backwards?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99" name="Google Shape;499;p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74025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6480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21225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7525"/>
            <a:ext cx="302125" cy="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2 (Stackup)</a:t>
            </a:r>
            <a:endParaRPr/>
          </a:p>
        </p:txBody>
      </p:sp>
      <p:sp>
        <p:nvSpPr>
          <p:cNvPr id="509" name="Google Shape;509;p59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Check board stack and signal impedances are set correctly.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Board stackup confirmed by manufacturer or is standard stackup.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Dielectric and copper thicknesses correct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Dielectric materials named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Dielectric constants 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Signal impedances are correct and applied in design.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Reference layers correctly assigned.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Differential pairs are tightly-coupled, (gap &lt; substrate thickness).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Drill layers are manufacturable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No skew vias unless using stacked micro-vias.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1" name="Google Shape;5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32625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4110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908575"/>
            <a:ext cx="302125" cy="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2 (Stackup)</a:t>
            </a:r>
            <a:endParaRPr/>
          </a:p>
        </p:txBody>
      </p:sp>
      <p:sp>
        <p:nvSpPr>
          <p:cNvPr id="519" name="Google Shape;519;p60"/>
          <p:cNvSpPr txBox="1"/>
          <p:nvPr>
            <p:ph idx="1" type="body"/>
          </p:nvPr>
        </p:nvSpPr>
        <p:spPr>
          <a:xfrm>
            <a:off x="838200" y="1411014"/>
            <a:ext cx="10515600" cy="4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857375"/>
            <a:ext cx="86201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3 (Placement)</a:t>
            </a:r>
            <a:endParaRPr/>
          </a:p>
        </p:txBody>
      </p:sp>
      <p:sp>
        <p:nvSpPr>
          <p:cNvPr id="527" name="Google Shape;527;p61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Check for best placement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Components placed in locations and orientations to minimize routing length and complexity?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Small decoupling capacitors are placed between feed and pin with proximal ground?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9" name="Google Shape;5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4295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30450"/>
            <a:ext cx="302125" cy="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/>
              <a:t>(U3) W25X40CL</a:t>
            </a:r>
            <a:endParaRPr b="1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950" y="1690825"/>
            <a:ext cx="3589424" cy="248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75" y="4416225"/>
            <a:ext cx="2265950" cy="2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50" y="4080325"/>
            <a:ext cx="6289397" cy="2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00" y="1690825"/>
            <a:ext cx="6113641" cy="20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4 (Minimum Sizes)</a:t>
            </a:r>
            <a:endParaRPr/>
          </a:p>
        </p:txBody>
      </p:sp>
      <p:sp>
        <p:nvSpPr>
          <p:cNvPr id="536" name="Google Shape;536;p62"/>
          <p:cNvSpPr txBox="1"/>
          <p:nvPr>
            <p:ph idx="1" type="body"/>
          </p:nvPr>
        </p:nvSpPr>
        <p:spPr>
          <a:xfrm>
            <a:off x="838200" y="1411014"/>
            <a:ext cx="10515600" cy="4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Makes sure design rules consistent with manufacturer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Vias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Through-hole and buried vias have &lt;10:1 length-to-diameter ratio.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Blind vias have &lt;1:1 length-to-diameter ratio.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Stacked micro-vias follow manufacturer recommendation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(Rigid) Via diameter &gt;0.012” with 0.024” pad unless consulted with manufacturer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(Rigid-Flex) Larger capture pad on flex layers? Include consultation with manufacturer.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(Flex) Via diameter and capture pad consistent with manufacturer capabilities.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Line-and-space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Line-and-space &gt;0.006” unless consulted with manufacturer.  Minimum line and trace is:  &lt;list here&gt;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37" name="Google Shape;537;p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100" y="2294975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901100"/>
            <a:ext cx="302125" cy="30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62"/>
          <p:cNvCxnSpPr/>
          <p:nvPr/>
        </p:nvCxnSpPr>
        <p:spPr>
          <a:xfrm flipH="1" rot="10800000">
            <a:off x="1397700" y="2816100"/>
            <a:ext cx="6077400" cy="19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2"/>
          <p:cNvCxnSpPr/>
          <p:nvPr/>
        </p:nvCxnSpPr>
        <p:spPr>
          <a:xfrm rot="10800000">
            <a:off x="1477650" y="2810375"/>
            <a:ext cx="6077400" cy="19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62"/>
          <p:cNvSpPr txBox="1"/>
          <p:nvPr/>
        </p:nvSpPr>
        <p:spPr>
          <a:xfrm>
            <a:off x="311050" y="337980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5 (Power)</a:t>
            </a:r>
            <a:endParaRPr/>
          </a:p>
        </p:txBody>
      </p:sp>
      <p:sp>
        <p:nvSpPr>
          <p:cNvPr id="548" name="Google Shape;548;p63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Component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DC high-current nets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Prefer regions instead of traces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Redundant vias sticking layers on different regions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DC high-voltage nets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0.0005”/volt clearance to other nets. Note exceptions in component footprints, etc.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Line-and-space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Line-and-space &gt;0.006” unless consulted with manufacturer.  Minimum line and trace is:  &lt;list here&gt;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49" name="Google Shape;549;p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0" name="Google Shape;5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872950"/>
            <a:ext cx="302125" cy="30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63"/>
          <p:cNvCxnSpPr/>
          <p:nvPr/>
        </p:nvCxnSpPr>
        <p:spPr>
          <a:xfrm flipH="1" rot="10800000">
            <a:off x="2215600" y="2445450"/>
            <a:ext cx="6077400" cy="19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63"/>
          <p:cNvCxnSpPr/>
          <p:nvPr/>
        </p:nvCxnSpPr>
        <p:spPr>
          <a:xfrm rot="10800000">
            <a:off x="2215600" y="2396250"/>
            <a:ext cx="6077400" cy="19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63"/>
          <p:cNvSpPr txBox="1"/>
          <p:nvPr/>
        </p:nvSpPr>
        <p:spPr>
          <a:xfrm>
            <a:off x="8976725" y="2530825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6 (Planes and Pours)</a:t>
            </a:r>
            <a:endParaRPr/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Look at planes and pours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Planes and pours not overly obstructed by vias (Swiss cheese)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No dead copper.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Fingers, spikes, small islands removed from reference voltage are suppressed.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&gt;0.20” from routed edge and &gt;0.060” from score center line.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(Flex regions) Planes and pours are hatched.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0" name="Google Shape;560;p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1" name="Google Shape;5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74050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47400"/>
            <a:ext cx="302125" cy="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4"/>
          <p:cNvSpPr txBox="1"/>
          <p:nvPr/>
        </p:nvSpPr>
        <p:spPr>
          <a:xfrm>
            <a:off x="7682550" y="4404775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7 (Signal Integrity)</a:t>
            </a:r>
            <a:endParaRPr/>
          </a:p>
        </p:txBody>
      </p:sp>
      <p:sp>
        <p:nvSpPr>
          <p:cNvPr id="569" name="Google Shape;569;p65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What’s making noise and what is susceptible to it?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List of high-speed or high-current switching nets: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List of analog, high-speed, or otherwise sensitive nets: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Are these signals kept apart?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Avoid unnecessarily long parallel routing.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70" name="Google Shape;570;p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65"/>
          <p:cNvSpPr txBox="1"/>
          <p:nvPr/>
        </p:nvSpPr>
        <p:spPr>
          <a:xfrm>
            <a:off x="9597900" y="3152025"/>
            <a:ext cx="1304100" cy="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4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/A</a:t>
            </a:r>
            <a:endParaRPr sz="4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65"/>
          <p:cNvCxnSpPr/>
          <p:nvPr/>
        </p:nvCxnSpPr>
        <p:spPr>
          <a:xfrm flipH="1" rot="10800000">
            <a:off x="869675" y="1967000"/>
            <a:ext cx="7195500" cy="394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5"/>
          <p:cNvCxnSpPr/>
          <p:nvPr/>
        </p:nvCxnSpPr>
        <p:spPr>
          <a:xfrm rot="10800000">
            <a:off x="1200850" y="2029200"/>
            <a:ext cx="7019700" cy="374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8 (High-speed routing)</a:t>
            </a:r>
            <a:endParaRPr/>
          </a:p>
        </p:txBody>
      </p:sp>
      <p:sp>
        <p:nvSpPr>
          <p:cNvPr id="579" name="Google Shape;579;p66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High-speed lines are isolated and delay-matched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High-speed routing matching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Verify traces width consistent with impedance design rules on layer and region found.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Electrical lengths match (xSignals, spreadsheet, etc.) and compare with requirement.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Coupling and signal integrity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Differential traces remain tightly coupled.  Uncoupled length matching added near source of line mismatch.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Avoid parallel runs with other signal lines.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Identify all high-speed buses here: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80" name="Google Shape;580;p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1" name="Google Shape;581;p66"/>
          <p:cNvCxnSpPr/>
          <p:nvPr/>
        </p:nvCxnSpPr>
        <p:spPr>
          <a:xfrm flipH="1" rot="10800000">
            <a:off x="869675" y="1967000"/>
            <a:ext cx="7195500" cy="394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66"/>
          <p:cNvCxnSpPr/>
          <p:nvPr/>
        </p:nvCxnSpPr>
        <p:spPr>
          <a:xfrm rot="10800000">
            <a:off x="1200850" y="2029200"/>
            <a:ext cx="7019700" cy="374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66"/>
          <p:cNvSpPr txBox="1"/>
          <p:nvPr/>
        </p:nvSpPr>
        <p:spPr>
          <a:xfrm>
            <a:off x="9597900" y="3152025"/>
            <a:ext cx="1304100" cy="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4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 Review 8 (Assembly)</a:t>
            </a:r>
            <a:endParaRPr/>
          </a:p>
        </p:txBody>
      </p:sp>
      <p:sp>
        <p:nvSpPr>
          <p:cNvPr id="589" name="Google Shape;589;p67"/>
          <p:cNvSpPr txBox="1"/>
          <p:nvPr>
            <p:ph idx="1" type="body"/>
          </p:nvPr>
        </p:nvSpPr>
        <p:spPr>
          <a:xfrm>
            <a:off x="838200" y="1411014"/>
            <a:ext cx="10515600" cy="476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High-speed lines are isolated and delay-matched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Solder-paste venting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Large thermal pads have 50% to 60% area coverage.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Contiguous solder footprint no to exceed 0.080”x0.080”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Solder-thieving pads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Thermal relieve, solder-mask-defined pads, selective connection.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Solder mask slivers &gt;0.004” (or other manufacturer spec)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Silk screen legible, not over solder mask openings.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(Two-sided assembly) Heavy components all on one side of board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SMD electrolytic caps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Large inductors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Motors, buzzers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Metalized SMD connectors (coax and similar)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90" name="Google Shape;590;p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33025"/>
            <a:ext cx="302125" cy="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93950"/>
            <a:ext cx="302125" cy="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7"/>
          <p:cNvSpPr txBox="1"/>
          <p:nvPr/>
        </p:nvSpPr>
        <p:spPr>
          <a:xfrm>
            <a:off x="7537600" y="474640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7"/>
          <p:cNvSpPr txBox="1"/>
          <p:nvPr/>
        </p:nvSpPr>
        <p:spPr>
          <a:xfrm>
            <a:off x="9377600" y="2942050"/>
            <a:ext cx="879900" cy="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 sz="3500"/>
              <a:t>(U4) CP2102N-A02-GQFN20R</a:t>
            </a:r>
            <a:endParaRPr b="1" sz="3500"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904" y="1824375"/>
            <a:ext cx="2844700" cy="414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4900" y="3824925"/>
            <a:ext cx="2442600" cy="2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6975" y="1228175"/>
            <a:ext cx="2844699" cy="2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188" y="1397725"/>
            <a:ext cx="4945474" cy="1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975" y="3166225"/>
            <a:ext cx="4871675" cy="360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 sz="3500"/>
              <a:t>(U5) DA14531MOD-00F01002</a:t>
            </a:r>
            <a:endParaRPr b="1" sz="3500"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50" y="2327200"/>
            <a:ext cx="3067300" cy="24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75" y="2124951"/>
            <a:ext cx="4156075" cy="370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544" y="2124950"/>
            <a:ext cx="3163304" cy="35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 sz="3500"/>
              <a:t>(X1) ABS25-32.768KHZ-6-T</a:t>
            </a:r>
            <a:endParaRPr b="1" sz="3500"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551313" y="2470075"/>
            <a:ext cx="3559499" cy="20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30" y="1924938"/>
            <a:ext cx="2227943" cy="30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752" y="2176701"/>
            <a:ext cx="3828925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73" y="5565225"/>
            <a:ext cx="9465124" cy="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Review </a:t>
            </a:r>
            <a:r>
              <a:rPr b="1" lang="en-US" sz="3500"/>
              <a:t>(S1) TL3301NF160QG</a:t>
            </a:r>
            <a:endParaRPr b="1" sz="35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838" y="2666088"/>
            <a:ext cx="2923925" cy="15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3587" y="2589950"/>
            <a:ext cx="3556576" cy="2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25" y="1690825"/>
            <a:ext cx="33432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