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48" r:id="rId2"/>
  </p:sldMasterIdLst>
  <p:notesMasterIdLst>
    <p:notesMasterId r:id="rId18"/>
  </p:notesMasterIdLst>
  <p:sldIdLst>
    <p:sldId id="256" r:id="rId3"/>
    <p:sldId id="261" r:id="rId4"/>
    <p:sldId id="259" r:id="rId5"/>
    <p:sldId id="258" r:id="rId6"/>
    <p:sldId id="257" r:id="rId7"/>
    <p:sldId id="263" r:id="rId8"/>
    <p:sldId id="264" r:id="rId9"/>
    <p:sldId id="265" r:id="rId10"/>
    <p:sldId id="266" r:id="rId11"/>
    <p:sldId id="271" r:id="rId12"/>
    <p:sldId id="267" r:id="rId13"/>
    <p:sldId id="268" r:id="rId14"/>
    <p:sldId id="269" r:id="rId15"/>
    <p:sldId id="270" r:id="rId16"/>
    <p:sldId id="272" r:id="rId1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B24E80-7828-498E-96C2-C9D5B49521E9}" v="52" dt="2022-07-12T14:56:19.896"/>
    <p1510:client id="{352294F8-1DBB-41DB-B253-28FC016F434A}" v="921" dt="2022-07-12T16:32:38.450"/>
    <p1510:client id="{7CA01E52-3DAD-48B9-8C73-252F8B75F9E6}" v="8" dt="2022-07-16T13:34:41.318"/>
    <p1510:client id="{9998ACF2-9690-4459-B7F1-35799F20F4D0}" v="153" dt="2022-07-12T14:46:52.0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3" autoAdjust="0"/>
    <p:restoredTop sz="94660"/>
  </p:normalViewPr>
  <p:slideViewPr>
    <p:cSldViewPr snapToGrid="0">
      <p:cViewPr varScale="1">
        <p:scale>
          <a:sx n="85" d="100"/>
          <a:sy n="85" d="100"/>
        </p:scale>
        <p:origin x="78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A78540-C123-4EA0-8DCD-C26DAA8A0444}" type="datetimeFigureOut">
              <a:t>2023/1/16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63F2E4-818C-4466-BED2-1AC52AFF7E93}" type="slidenum"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24237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ea typeface="新細明體"/>
                <a:cs typeface="Calibri"/>
              </a:rPr>
              <a:t>Indexes</a:t>
            </a:r>
          </a:p>
          <a:p>
            <a:r>
              <a:rPr lang="en-US" altLang="zh-TW" dirty="0">
                <a:ea typeface="新細明體"/>
                <a:cs typeface="Calibri"/>
              </a:rPr>
              <a:t>Read needs indexes</a:t>
            </a:r>
          </a:p>
          <a:p>
            <a:r>
              <a:rPr lang="en-US" altLang="zh-TW" dirty="0">
                <a:ea typeface="新細明體"/>
                <a:cs typeface="Calibri"/>
              </a:rPr>
              <a:t>Write doesn't 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63F2E4-818C-4466-BED2-1AC52AFF7E93}" type="slidenum"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42382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ea typeface="新細明體"/>
              </a:rPr>
              <a:t>REF: https://www.linkedin.com/pulse/saga-pattern-classification-saral-saxena/</a:t>
            </a:r>
            <a:endParaRPr lang="zh-TW" dirty="0">
              <a:ea typeface="新細明體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63F2E4-818C-4466-BED2-1AC52AFF7E93}" type="slidenum">
              <a:rPr lang="en-US" altLang="zh-TW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0292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2023/1/16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4484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2023/1/16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045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2023/1/16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56514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6F54F3-D699-0988-AF61-C3D3CDD90B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23D26A9-F35A-532C-DDC6-60998D9724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0955D08-BC83-0E41-5D7B-266952BD4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E1B55-72F5-45D3-88BA-AF6C2223419E}" type="datetimeFigureOut">
              <a:rPr lang="zh-TW" altLang="en-US" smtClean="0"/>
              <a:t>2023/1/16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3BDC362-BEC4-C230-1E64-138F9AF92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A652C1D-9A21-5A6A-6411-367321140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A7A18-826D-42F7-A96A-872B824F68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15386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72CA73-0F8D-14FD-7AA7-80CF045E4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BD6BA69-B6AC-34FD-4B78-0BFCFB8C6E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D7DE8BD-12A3-8470-26E5-F41A62C69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E1B55-72F5-45D3-88BA-AF6C2223419E}" type="datetimeFigureOut">
              <a:rPr lang="zh-TW" altLang="en-US" smtClean="0"/>
              <a:t>2023/1/16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618B9E7-2495-24E7-852D-0E7A73186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3832ADF-C048-653F-A491-3676B9B6D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A7A18-826D-42F7-A96A-872B824F68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14563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BC918A-95F4-00F6-CA87-996A9BE20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E705656-6550-54ED-1F28-C5FF9CD596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8E0F1B0-6DDA-942B-B5C3-CA55B15F2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E1B55-72F5-45D3-88BA-AF6C2223419E}" type="datetimeFigureOut">
              <a:rPr lang="zh-TW" altLang="en-US" smtClean="0"/>
              <a:t>2023/1/16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ABF9C87-A60A-1FA5-A61A-7125DC73C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D2E4251-013F-2041-6CF9-0F5D14163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A7A18-826D-42F7-A96A-872B824F68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82400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A1EF8A-87E2-D259-91E2-6685E2211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24A27A5-E356-717F-3A21-F491686173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9B33F32-CD26-B003-127A-EF00A0C6EF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98AE199-DD4C-76F5-2BCE-957FA9296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E1B55-72F5-45D3-88BA-AF6C2223419E}" type="datetimeFigureOut">
              <a:rPr lang="zh-TW" altLang="en-US" smtClean="0"/>
              <a:t>2023/1/16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F364703-2A31-CE78-E6BC-E014EC9B1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CC74CD9-011F-DC09-0E3A-2962B1F28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A7A18-826D-42F7-A96A-872B824F68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49362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74C4F1-0B42-2402-145B-13C7F71B6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FC663E6-D471-D5CE-E1F4-5F600A487C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ED5AC2B-3200-FADB-6772-C30ACE2F71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EBE3286A-BEB9-7A14-DAD4-FBC87965F0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349752D6-B9FA-CD97-7D3D-CD02090B43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5667F2F1-2A09-A7C1-BB08-6A67C5056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E1B55-72F5-45D3-88BA-AF6C2223419E}" type="datetimeFigureOut">
              <a:rPr lang="zh-TW" altLang="en-US" smtClean="0"/>
              <a:t>2023/1/16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F4F1526-9C78-454C-FA05-FAD4125A4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8BE3BB79-9D18-158E-F715-A6F2332F0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A7A18-826D-42F7-A96A-872B824F68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46531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984837-9876-F339-6520-A9C31268B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C8995E14-6620-BF04-E836-E3A8AE3F9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E1B55-72F5-45D3-88BA-AF6C2223419E}" type="datetimeFigureOut">
              <a:rPr lang="zh-TW" altLang="en-US" smtClean="0"/>
              <a:t>2023/1/16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CA09ABA3-F0EC-5765-E445-CA28B3F87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1F7CEA7-4882-D5E9-1F72-31307B83E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A7A18-826D-42F7-A96A-872B824F68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34107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2DD8236-123F-DCFF-1E45-0836342E0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E1B55-72F5-45D3-88BA-AF6C2223419E}" type="datetimeFigureOut">
              <a:rPr lang="zh-TW" altLang="en-US" smtClean="0"/>
              <a:t>2023/1/16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38EDA63C-825A-EBB4-5CA4-A0B12E199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B370BDB-EF01-1EDC-C08B-3936A73A3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A7A18-826D-42F7-A96A-872B824F68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44578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BC0116-3D60-3CD8-FF58-6A9CAE0ED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D65FD6D-E596-CB60-91C8-79F6EAB23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3DE91FC-E3EE-8A9A-6AE7-7C1B64ED4E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566F692-AEED-C02F-3892-23840C916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E1B55-72F5-45D3-88BA-AF6C2223419E}" type="datetimeFigureOut">
              <a:rPr lang="zh-TW" altLang="en-US" smtClean="0"/>
              <a:t>2023/1/16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92FC1A5-7F58-1AFE-96A9-549A9F4A5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3F2DFCA-E016-7F86-DE7E-42BE19C61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A7A18-826D-42F7-A96A-872B824F68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9787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2023/1/16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22368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200F29-1686-0503-F3D3-CFD1C71C2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E9A758AD-F25F-C6C7-F151-6499212F62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FA071E8-D4E2-2CD3-A71F-0DECBBC01D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C3B78C9-8898-DA70-0C1E-331B45B7B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E1B55-72F5-45D3-88BA-AF6C2223419E}" type="datetimeFigureOut">
              <a:rPr lang="zh-TW" altLang="en-US" smtClean="0"/>
              <a:t>2023/1/16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0802D60-F217-1B4F-B8AD-FBDFB03F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E87754E-9955-A3AA-997A-29BE9DE66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A7A18-826D-42F7-A96A-872B824F68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005011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3A0910-DFAC-F824-4A91-E088817D4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E39A023-F791-0F52-DFE3-C6ED154118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94359BA-56F1-F922-F971-D6F4CA110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E1B55-72F5-45D3-88BA-AF6C2223419E}" type="datetimeFigureOut">
              <a:rPr lang="zh-TW" altLang="en-US" smtClean="0"/>
              <a:t>2023/1/16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56F0ABC-A93A-6D8D-4020-3694D73DE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486B974-F65A-1C1E-88CF-06CD20AEB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A7A18-826D-42F7-A96A-872B824F68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20174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FB273CA5-EE20-6C22-96AF-902AE44180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CF0DEF7-1A2D-52EC-8EB8-B38FA42B28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EFD8D17-4523-671E-6AE9-2A8C23B19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E1B55-72F5-45D3-88BA-AF6C2223419E}" type="datetimeFigureOut">
              <a:rPr lang="zh-TW" altLang="en-US" smtClean="0"/>
              <a:t>2023/1/16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1D1A1B8-327F-C03F-AD66-77642404D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02CEB3B-EFC5-B620-DAF9-E41FABBBD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A7A18-826D-42F7-A96A-872B824F68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4056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2023/1/16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4042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2023/1/16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7651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2023/1/16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4048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2023/1/16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4656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2023/1/16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0961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2023/1/16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526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2023/1/16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2263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75EF9D-446A-4BA9-9A8F-8795C824CFA3}" type="datetimeFigureOut">
              <a:rPr lang="zh-TW" altLang="en-US" smtClean="0"/>
              <a:t>2023/1/16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1134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8AA6E99C-01F7-11A2-1CC1-3427E136C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38C7B41-3807-1D6E-5367-5094C4D0A1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7197487-AA7D-3652-1C86-A12EF060B5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CE1B55-72F5-45D3-88BA-AF6C2223419E}" type="datetimeFigureOut">
              <a:rPr lang="zh-TW" altLang="en-US" smtClean="0"/>
              <a:t>2023/1/16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D78362F-9FD4-488D-952B-0C479956D6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6784360-6DE0-1D38-FCD4-80DA3006EA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2A7A18-826D-42F7-A96A-872B824F68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6469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9741E43-DA67-4902-A966-C3055EBEFC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F675644C-899B-4714-9696-BB9863B90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299" y="3695245"/>
            <a:ext cx="6325509" cy="3162755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E96FDEA-9753-492A-AC3F-6EEA67430D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1101315" y="4733437"/>
            <a:ext cx="2736866" cy="1981337"/>
          </a:xfrm>
          <a:custGeom>
            <a:avLst/>
            <a:gdLst>
              <a:gd name="connsiteX0" fmla="*/ 0 w 2736866"/>
              <a:gd name="connsiteY0" fmla="*/ 0 h 1981337"/>
              <a:gd name="connsiteX1" fmla="*/ 2736866 w 2736866"/>
              <a:gd name="connsiteY1" fmla="*/ 0 h 1981337"/>
              <a:gd name="connsiteX2" fmla="*/ 2736866 w 2736866"/>
              <a:gd name="connsiteY2" fmla="*/ 1225808 h 1981337"/>
              <a:gd name="connsiteX3" fmla="*/ 1981337 w 2736866"/>
              <a:gd name="connsiteY3" fmla="*/ 1981337 h 198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6866" h="1981337">
                <a:moveTo>
                  <a:pt x="0" y="0"/>
                </a:moveTo>
                <a:lnTo>
                  <a:pt x="2736866" y="0"/>
                </a:lnTo>
                <a:lnTo>
                  <a:pt x="2736866" y="1225808"/>
                </a:lnTo>
                <a:lnTo>
                  <a:pt x="1981337" y="1981337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E0E0C-D349-42F5-9A39-823BED9EB2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414981" y="2376240"/>
            <a:ext cx="2105519" cy="210551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ED9383F1-58F9-4DBA-92D5-9B32E90D3B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7345982" y="3996"/>
            <a:ext cx="6802040" cy="6978466"/>
          </a:xfrm>
          <a:custGeom>
            <a:avLst/>
            <a:gdLst>
              <a:gd name="connsiteX0" fmla="*/ 0 w 6802040"/>
              <a:gd name="connsiteY0" fmla="*/ 1955321 h 6978466"/>
              <a:gd name="connsiteX1" fmla="*/ 1955323 w 6802040"/>
              <a:gd name="connsiteY1" fmla="*/ 0 h 6978466"/>
              <a:gd name="connsiteX2" fmla="*/ 6802040 w 6802040"/>
              <a:gd name="connsiteY2" fmla="*/ 4846718 h 6978466"/>
              <a:gd name="connsiteX3" fmla="*/ 4670292 w 6802040"/>
              <a:gd name="connsiteY3" fmla="*/ 6978466 h 6978466"/>
              <a:gd name="connsiteX4" fmla="*/ 0 w 6802040"/>
              <a:gd name="connsiteY4" fmla="*/ 6978466 h 6978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2040" h="6978466">
                <a:moveTo>
                  <a:pt x="0" y="1955321"/>
                </a:moveTo>
                <a:lnTo>
                  <a:pt x="1955323" y="0"/>
                </a:lnTo>
                <a:lnTo>
                  <a:pt x="6802040" y="4846718"/>
                </a:lnTo>
                <a:lnTo>
                  <a:pt x="4670292" y="6978466"/>
                </a:lnTo>
                <a:lnTo>
                  <a:pt x="0" y="6978466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C01FF70-2FFE-4A99-9E3F-9699B085CA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04916" y="2236992"/>
            <a:ext cx="3717912" cy="371791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25BC6F1-1CC0-4099-9F93-A109CBE351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6856962" y="1316432"/>
            <a:ext cx="4225136" cy="422513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80808"/>
              </a:solidFill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08BE48F6-4887-4180-BF05-D9053DAAB1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6282197" y="753376"/>
            <a:ext cx="5353835" cy="5353835"/>
          </a:xfrm>
          <a:custGeom>
            <a:avLst/>
            <a:gdLst>
              <a:gd name="connsiteX0" fmla="*/ 690506 w 5353835"/>
              <a:gd name="connsiteY0" fmla="*/ 5273742 h 5353835"/>
              <a:gd name="connsiteX1" fmla="*/ 4927602 w 5353835"/>
              <a:gd name="connsiteY1" fmla="*/ 5273742 h 5353835"/>
              <a:gd name="connsiteX2" fmla="*/ 4847509 w 5353835"/>
              <a:gd name="connsiteY2" fmla="*/ 5353835 h 5353835"/>
              <a:gd name="connsiteX3" fmla="*/ 770599 w 5353835"/>
              <a:gd name="connsiteY3" fmla="*/ 5353835 h 5353835"/>
              <a:gd name="connsiteX4" fmla="*/ 422575 w 5353835"/>
              <a:gd name="connsiteY4" fmla="*/ 80093 h 5353835"/>
              <a:gd name="connsiteX5" fmla="*/ 502668 w 5353835"/>
              <a:gd name="connsiteY5" fmla="*/ 0 h 5353835"/>
              <a:gd name="connsiteX6" fmla="*/ 5353835 w 5353835"/>
              <a:gd name="connsiteY6" fmla="*/ 0 h 5353835"/>
              <a:gd name="connsiteX7" fmla="*/ 5353835 w 5353835"/>
              <a:gd name="connsiteY7" fmla="*/ 4847509 h 5353835"/>
              <a:gd name="connsiteX8" fmla="*/ 5273742 w 5353835"/>
              <a:gd name="connsiteY8" fmla="*/ 4927602 h 5353835"/>
              <a:gd name="connsiteX9" fmla="*/ 5273742 w 5353835"/>
              <a:gd name="connsiteY9" fmla="*/ 80093 h 5353835"/>
              <a:gd name="connsiteX10" fmla="*/ 0 w 5353835"/>
              <a:gd name="connsiteY10" fmla="*/ 502667 h 5353835"/>
              <a:gd name="connsiteX11" fmla="*/ 80093 w 5353835"/>
              <a:gd name="connsiteY11" fmla="*/ 422574 h 5353835"/>
              <a:gd name="connsiteX12" fmla="*/ 80093 w 5353835"/>
              <a:gd name="connsiteY12" fmla="*/ 4663329 h 5353835"/>
              <a:gd name="connsiteX13" fmla="*/ 0 w 5353835"/>
              <a:gd name="connsiteY13" fmla="*/ 4583236 h 5353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353835" h="5353835">
                <a:moveTo>
                  <a:pt x="690506" y="5273742"/>
                </a:moveTo>
                <a:lnTo>
                  <a:pt x="4927602" y="5273742"/>
                </a:lnTo>
                <a:lnTo>
                  <a:pt x="4847509" y="5353835"/>
                </a:lnTo>
                <a:lnTo>
                  <a:pt x="770599" y="5353835"/>
                </a:lnTo>
                <a:close/>
                <a:moveTo>
                  <a:pt x="422575" y="80093"/>
                </a:moveTo>
                <a:lnTo>
                  <a:pt x="502668" y="0"/>
                </a:lnTo>
                <a:lnTo>
                  <a:pt x="5353835" y="0"/>
                </a:lnTo>
                <a:lnTo>
                  <a:pt x="5353835" y="4847509"/>
                </a:lnTo>
                <a:lnTo>
                  <a:pt x="5273742" y="4927602"/>
                </a:lnTo>
                <a:lnTo>
                  <a:pt x="5273742" y="80093"/>
                </a:lnTo>
                <a:close/>
                <a:moveTo>
                  <a:pt x="0" y="502667"/>
                </a:moveTo>
                <a:lnTo>
                  <a:pt x="80093" y="422574"/>
                </a:lnTo>
                <a:lnTo>
                  <a:pt x="80093" y="4663329"/>
                </a:lnTo>
                <a:lnTo>
                  <a:pt x="0" y="4583236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26981" y="2452526"/>
            <a:ext cx="4248318" cy="1952947"/>
          </a:xfrm>
          <a:noFill/>
        </p:spPr>
        <p:txBody>
          <a:bodyPr anchor="ctr">
            <a:normAutofit/>
          </a:bodyPr>
          <a:lstStyle/>
          <a:p>
            <a:r>
              <a:rPr lang="zh-TW" altLang="en-US" sz="3600">
                <a:solidFill>
                  <a:srgbClr val="080808"/>
                </a:solidFill>
                <a:ea typeface="新細明體"/>
                <a:cs typeface="Calibri Light"/>
              </a:rPr>
              <a:t>Data Management Patterns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7757565" y="4557900"/>
            <a:ext cx="2442690" cy="915772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sz="2000">
                <a:latin typeface="Calibri Light"/>
                <a:ea typeface="新細明體"/>
                <a:cs typeface="Calibri Light"/>
              </a:rPr>
              <a:t>Microservice Ch</a:t>
            </a:r>
            <a:r>
              <a:rPr lang="en-US" altLang="zh-TW" sz="2000" dirty="0">
                <a:latin typeface="Calibri Light"/>
                <a:ea typeface="新細明體"/>
                <a:cs typeface="Calibri Light"/>
              </a:rPr>
              <a:t>4</a:t>
            </a:r>
            <a:r>
              <a:rPr lang="zh-TW" altLang="en-US" sz="2000">
                <a:latin typeface="Calibri Light"/>
                <a:ea typeface="新細明體"/>
                <a:cs typeface="Calibri Light"/>
              </a:rPr>
              <a:t> </a:t>
            </a:r>
            <a:r>
              <a:rPr lang="zh-TW" sz="2000">
                <a:latin typeface="Calibri Light"/>
                <a:ea typeface="新細明體"/>
                <a:cs typeface="Calibri Light"/>
              </a:rPr>
              <a:t>introduction</a:t>
            </a:r>
            <a:endParaRPr lang="zh-TW" sz="2000">
              <a:ea typeface="新細明體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4D2F742-54E7-4C62-98C5-F8990E2A01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495218" y="523673"/>
            <a:ext cx="1827638" cy="182763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CB9C6D32-02E3-4990-89E8-366D73DEC2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743717" y="-1"/>
            <a:ext cx="2158854" cy="107942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176DD56-124E-424A-869A-5281743F2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922343" y="1584143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129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C8CFA07-C849-4369-D31D-DE190D465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zh-TW" altLang="en-US" sz="3600">
                <a:ea typeface="新細明體"/>
                <a:cs typeface="Calibri Light"/>
              </a:rPr>
              <a:t>Two ways</a:t>
            </a:r>
            <a:endParaRPr lang="zh-TW" altLang="en-US" sz="360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FDF8538-E2B9-377D-105F-3A7239231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>
                <a:latin typeface="Calibri Light"/>
                <a:ea typeface="+mn-lt"/>
                <a:cs typeface="Calibri Light"/>
              </a:rPr>
              <a:t>C</a:t>
            </a:r>
            <a:r>
              <a:rPr lang="zh-TW" sz="2000">
                <a:latin typeface="Calibri Light"/>
                <a:ea typeface="新細明體"/>
                <a:cs typeface="Calibri Light"/>
              </a:rPr>
              <a:t>horeography saga patter</a:t>
            </a:r>
            <a:r>
              <a:rPr lang="en-US" altLang="zh-TW" sz="2000">
                <a:latin typeface="Calibri Light"/>
                <a:ea typeface="新細明體"/>
                <a:cs typeface="Calibri Light"/>
              </a:rPr>
              <a:t>n</a:t>
            </a:r>
            <a:endParaRPr lang="zh-TW" altLang="en-US" sz="2000">
              <a:latin typeface="Calibri" panose="020F0502020204030204"/>
              <a:ea typeface="新細明體"/>
              <a:cs typeface="Calibri" panose="020F0502020204030204"/>
            </a:endParaRPr>
          </a:p>
          <a:p>
            <a:pPr lvl="1"/>
            <a:r>
              <a:rPr lang="en-US" altLang="zh-TW" sz="2000">
                <a:latin typeface="Calibri Light"/>
                <a:ea typeface="新細明體"/>
                <a:cs typeface="Calibri Light"/>
              </a:rPr>
              <a:t>Like Ad-hoc</a:t>
            </a:r>
          </a:p>
          <a:p>
            <a:r>
              <a:rPr lang="en-US" sz="2000">
                <a:latin typeface="Calibri Light"/>
                <a:ea typeface="Calibri Light"/>
                <a:cs typeface="Calibri Light"/>
              </a:rPr>
              <a:t>Orchestration </a:t>
            </a:r>
            <a:r>
              <a:rPr lang="en-US" altLang="zh-TW" sz="2000">
                <a:latin typeface="Calibri Light"/>
                <a:ea typeface="Calibri Light"/>
                <a:cs typeface="Calibri Light"/>
              </a:rPr>
              <a:t>Saga</a:t>
            </a:r>
            <a:r>
              <a:rPr lang="zh-TW" altLang="en-US" sz="2000">
                <a:latin typeface="Calibri Light"/>
                <a:ea typeface="Calibri Light"/>
                <a:cs typeface="Calibri Light"/>
              </a:rPr>
              <a:t> </a:t>
            </a:r>
            <a:r>
              <a:rPr lang="en-US" altLang="zh-TW" sz="2000">
                <a:latin typeface="Calibri Light"/>
                <a:ea typeface="Calibri Light"/>
                <a:cs typeface="Calibri Light"/>
              </a:rPr>
              <a:t>Pattern</a:t>
            </a:r>
            <a:endParaRPr lang="en-US" sz="2000">
              <a:ea typeface="+mn-lt"/>
              <a:cs typeface="+mn-lt"/>
            </a:endParaRPr>
          </a:p>
          <a:p>
            <a:pPr lvl="1"/>
            <a:r>
              <a:rPr lang="en-US" altLang="zh-TW" sz="2000">
                <a:latin typeface="Calibri Light"/>
                <a:ea typeface="Calibri Light"/>
                <a:cs typeface="Calibri Light"/>
              </a:rPr>
              <a:t>A centralized controller that publish and subscribe response</a:t>
            </a:r>
          </a:p>
          <a:p>
            <a:r>
              <a:rPr lang="en-US" altLang="zh-TW" sz="2000">
                <a:latin typeface="Calibri Light"/>
                <a:ea typeface="Calibri Light"/>
                <a:cs typeface="Calibri Light"/>
              </a:rPr>
              <a:t>Pass event through event bus(message queue)</a:t>
            </a:r>
          </a:p>
          <a:p>
            <a:pPr lvl="1"/>
            <a:r>
              <a:rPr lang="en-US" altLang="zh-TW" sz="2000">
                <a:latin typeface="Calibri Light"/>
                <a:ea typeface="Calibri Light"/>
                <a:cs typeface="Calibri Light"/>
              </a:rPr>
              <a:t>So here is where the event sourcing is applied.</a:t>
            </a:r>
          </a:p>
          <a:p>
            <a:endParaRPr lang="zh-TW" sz="2000">
              <a:latin typeface="Calibri Light"/>
              <a:ea typeface="新細明體"/>
              <a:cs typeface="Calibri Light"/>
            </a:endParaRPr>
          </a:p>
          <a:p>
            <a:endParaRPr lang="zh-TW" altLang="en-US" sz="2000">
              <a:ea typeface="新細明體"/>
              <a:cs typeface="Calibri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9787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08F30B5F-5E5B-6E0A-A17B-90090F012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Choreography saga pattern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500217E1-DDD6-5145-68A4-9C213F0A1C26}"/>
              </a:ext>
            </a:extLst>
          </p:cNvPr>
          <p:cNvSpPr txBox="1"/>
          <p:nvPr/>
        </p:nvSpPr>
        <p:spPr>
          <a:xfrm>
            <a:off x="643469" y="1782981"/>
            <a:ext cx="4008384" cy="439398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TW" altLang="en-US" sz="2000"/>
              <a:t>按一下以新增文字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42" name="Isosceles Triangle 41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2" name="圖片 12">
            <a:extLst>
              <a:ext uri="{FF2B5EF4-FFF2-40B4-BE49-F238E27FC236}">
                <a16:creationId xmlns:a16="http://schemas.microsoft.com/office/drawing/2014/main" id="{D380FAEC-A9C0-1246-2374-82685C96EC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669943" y="1782981"/>
            <a:ext cx="5503965" cy="4361892"/>
          </a:xfrm>
          <a:prstGeom prst="rect">
            <a:avLst/>
          </a:prstGeom>
        </p:spPr>
      </p:pic>
      <p:grpSp>
        <p:nvGrpSpPr>
          <p:cNvPr id="45" name="Group 44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Isosceles Triangle 46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981397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08F30B5F-5E5B-6E0A-A17B-90090F012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altLang="zh-TW" sz="3600">
                <a:ea typeface="+mj-lt"/>
                <a:cs typeface="+mj-lt"/>
              </a:rPr>
              <a:t>C</a:t>
            </a:r>
            <a:r>
              <a:rPr lang="zh-TW" sz="3600">
                <a:ea typeface="+mj-lt"/>
                <a:cs typeface="+mj-lt"/>
              </a:rPr>
              <a:t>horeography saga pattern</a:t>
            </a:r>
            <a:endParaRPr lang="zh-TW" sz="360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1EF3807-B0A1-CBE9-D258-FFB064A095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</p:spPr>
        <p:txBody>
          <a:bodyPr>
            <a:normAutofit/>
          </a:bodyPr>
          <a:lstStyle/>
          <a:p>
            <a:endParaRPr lang="en-US" sz="200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圖片 6">
            <a:extLst>
              <a:ext uri="{FF2B5EF4-FFF2-40B4-BE49-F238E27FC236}">
                <a16:creationId xmlns:a16="http://schemas.microsoft.com/office/drawing/2014/main" id="{2D0CF2BB-D534-A2C7-6BDA-0CA2E38EDF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8355" y="1782981"/>
            <a:ext cx="5287141" cy="4361892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113284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08F30B5F-5E5B-6E0A-A17B-90090F012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>
                <a:ea typeface="+mj-lt"/>
                <a:cs typeface="+mj-lt"/>
              </a:rPr>
              <a:t>Orchestration </a:t>
            </a:r>
            <a:r>
              <a:rPr lang="en-US" altLang="zh-TW" sz="3600">
                <a:ea typeface="+mj-lt"/>
                <a:cs typeface="+mj-lt"/>
              </a:rPr>
              <a:t>S</a:t>
            </a:r>
            <a:r>
              <a:rPr lang="zh-TW" sz="3600">
                <a:ea typeface="+mj-lt"/>
                <a:cs typeface="+mj-lt"/>
              </a:rPr>
              <a:t>aga </a:t>
            </a:r>
            <a:r>
              <a:rPr lang="en-US" altLang="zh-TW" sz="3600">
                <a:ea typeface="+mj-lt"/>
                <a:cs typeface="+mj-lt"/>
              </a:rPr>
              <a:t>P</a:t>
            </a:r>
            <a:r>
              <a:rPr lang="zh-TW" sz="3600">
                <a:ea typeface="+mj-lt"/>
                <a:cs typeface="+mj-lt"/>
              </a:rPr>
              <a:t>attern</a:t>
            </a:r>
            <a:endParaRPr lang="zh-TW" sz="3600">
              <a:ea typeface="新細明體"/>
              <a:cs typeface="Calibri Light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5BD7E08-292E-7299-8A79-371DFD19F8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</p:spPr>
        <p:txBody>
          <a:bodyPr>
            <a:normAutofit/>
          </a:bodyPr>
          <a:lstStyle/>
          <a:p>
            <a:endParaRPr lang="en-US" sz="200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圖片 4">
            <a:extLst>
              <a:ext uri="{FF2B5EF4-FFF2-40B4-BE49-F238E27FC236}">
                <a16:creationId xmlns:a16="http://schemas.microsoft.com/office/drawing/2014/main" id="{4078BD47-DB95-1235-87B0-451210CDBB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7377" y="1782981"/>
            <a:ext cx="6209098" cy="4361892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355984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08F30B5F-5E5B-6E0A-A17B-90090F012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altLang="zh-TW" sz="3600">
                <a:ea typeface="+mj-lt"/>
                <a:cs typeface="+mj-lt"/>
              </a:rPr>
              <a:t>Orchestration</a:t>
            </a:r>
            <a:r>
              <a:rPr lang="en-US" sz="3600">
                <a:ea typeface="+mj-lt"/>
                <a:cs typeface="+mj-lt"/>
              </a:rPr>
              <a:t> </a:t>
            </a:r>
            <a:r>
              <a:rPr lang="en-US" altLang="zh-TW" sz="3600">
                <a:ea typeface="+mj-lt"/>
                <a:cs typeface="+mj-lt"/>
              </a:rPr>
              <a:t>S</a:t>
            </a:r>
            <a:r>
              <a:rPr lang="zh-TW" sz="3600">
                <a:ea typeface="+mj-lt"/>
                <a:cs typeface="+mj-lt"/>
              </a:rPr>
              <a:t>aga</a:t>
            </a:r>
            <a:r>
              <a:rPr lang="zh-TW" altLang="en-US" sz="3600">
                <a:ea typeface="+mj-lt"/>
                <a:cs typeface="+mj-lt"/>
              </a:rPr>
              <a:t> </a:t>
            </a:r>
            <a:r>
              <a:rPr lang="en-US" altLang="zh-TW" sz="3600">
                <a:ea typeface="+mj-lt"/>
                <a:cs typeface="+mj-lt"/>
              </a:rPr>
              <a:t>P</a:t>
            </a:r>
            <a:r>
              <a:rPr lang="zh-TW" sz="3600">
                <a:ea typeface="+mj-lt"/>
                <a:cs typeface="+mj-lt"/>
              </a:rPr>
              <a:t>attern</a:t>
            </a:r>
            <a:endParaRPr lang="zh-TW" altLang="en-US" sz="3600">
              <a:ea typeface="+mj-lt"/>
              <a:cs typeface="+mj-lt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61DD8E9-8CA3-5AED-0149-C9B5E5FCAB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</p:spPr>
        <p:txBody>
          <a:bodyPr>
            <a:normAutofit/>
          </a:bodyPr>
          <a:lstStyle/>
          <a:p>
            <a:endParaRPr lang="en-US" sz="200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圖片 6">
            <a:extLst>
              <a:ext uri="{FF2B5EF4-FFF2-40B4-BE49-F238E27FC236}">
                <a16:creationId xmlns:a16="http://schemas.microsoft.com/office/drawing/2014/main" id="{8168DD13-B6C5-92DA-0CEB-4FC8A77354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5320" y="1908183"/>
            <a:ext cx="6253212" cy="4111487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912248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6386CF19-37E5-9DFF-C235-328D49BE3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642" y="2353641"/>
            <a:ext cx="5782716" cy="21507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TW" sz="3600" dirty="0">
                <a:solidFill>
                  <a:srgbClr val="080808"/>
                </a:solidFill>
                <a:ea typeface="新細明體"/>
                <a:cs typeface="Calibri Light"/>
              </a:rPr>
              <a:t>Q&amp;A</a:t>
            </a:r>
            <a:endParaRPr lang="en-US" altLang="zh-TW" sz="3600" kern="1200" dirty="0">
              <a:solidFill>
                <a:srgbClr val="080808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773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CA139C39-B185-8F8F-CE9B-E78D0FADE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pPr algn="ctr"/>
            <a:r>
              <a:rPr lang="zh-TW" sz="3600">
                <a:solidFill>
                  <a:srgbClr val="080808"/>
                </a:solidFill>
                <a:cs typeface="Calibri Light"/>
              </a:rPr>
              <a:t>Data Management Patterns</a:t>
            </a:r>
            <a:endParaRPr lang="zh-TW" sz="3600">
              <a:ea typeface="+mj-lt"/>
              <a:cs typeface="+mj-lt"/>
            </a:endParaRPr>
          </a:p>
          <a:p>
            <a:endParaRPr lang="zh-TW" altLang="en-US" sz="3600" dirty="0">
              <a:ea typeface="新細明體"/>
              <a:cs typeface="Calibri Ligh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8FCE1B3-90B6-545B-34F0-CB7BC2BF94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TW" sz="2000" dirty="0">
                <a:ea typeface="新細明體"/>
              </a:rPr>
              <a:t>The pattern to communicate between services</a:t>
            </a:r>
          </a:p>
          <a:p>
            <a:r>
              <a:rPr lang="en-US" altLang="zh-TW" sz="2000" dirty="0">
                <a:ea typeface="新細明體"/>
              </a:rPr>
              <a:t>Make the whole system scalable</a:t>
            </a:r>
            <a:endParaRPr lang="en-US" altLang="zh-TW" sz="2000" dirty="0">
              <a:ea typeface="新細明體"/>
              <a:cs typeface="Calibri"/>
            </a:endParaRPr>
          </a:p>
          <a:p>
            <a:endParaRPr lang="en-US" altLang="zh-TW" sz="2000" dirty="0">
              <a:ea typeface="新細明體"/>
              <a:cs typeface="Calibri"/>
            </a:endParaRPr>
          </a:p>
          <a:p>
            <a:r>
              <a:rPr lang="en-US" sz="2000" dirty="0">
                <a:ea typeface="+mn-lt"/>
                <a:cs typeface="+mn-lt"/>
              </a:rPr>
              <a:t>CQRS</a:t>
            </a:r>
          </a:p>
          <a:p>
            <a:r>
              <a:rPr lang="en-US" sz="2000" dirty="0">
                <a:ea typeface="+mn-lt"/>
                <a:cs typeface="+mn-lt"/>
              </a:rPr>
              <a:t>Event sourcing</a:t>
            </a:r>
          </a:p>
          <a:p>
            <a:r>
              <a:rPr lang="en-US" sz="2000" dirty="0">
                <a:ea typeface="+mn-lt"/>
                <a:cs typeface="+mn-lt"/>
              </a:rPr>
              <a:t>Saga pattern</a:t>
            </a:r>
            <a:endParaRPr lang="en-US" dirty="0"/>
          </a:p>
          <a:p>
            <a:endParaRPr lang="zh-TW" altLang="en-US" sz="2000">
              <a:cs typeface="Calibri" panose="020F0502020204030204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217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D989468F-940B-76C7-985E-1D39E535B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altLang="zh-TW" sz="3600"/>
              <a:t>CQRS</a:t>
            </a:r>
            <a:endParaRPr lang="zh-TW" altLang="en-US" sz="360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4697BB0-A109-257C-12B7-5B2C41483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en-US" altLang="zh-TW" sz="2000"/>
              <a:t>Command Query Responsibility Segregation</a:t>
            </a:r>
          </a:p>
          <a:p>
            <a:pPr lvl="1"/>
            <a:r>
              <a:rPr lang="en-US" altLang="zh-TW" sz="2000"/>
              <a:t>Split system to command part and query part</a:t>
            </a:r>
          </a:p>
          <a:p>
            <a:pPr lvl="2"/>
            <a:r>
              <a:rPr lang="en-US" altLang="zh-TW" dirty="0"/>
              <a:t>Query data and send command to update data</a:t>
            </a:r>
            <a:endParaRPr lang="zh-TW" alt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357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3B12D00B-8E5F-1446-B843-340157A90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zh-TW" altLang="en-US" sz="3600">
                <a:ea typeface="新細明體"/>
                <a:cs typeface="Calibri Light"/>
              </a:rPr>
              <a:t>Traditional modeling</a:t>
            </a:r>
            <a:endParaRPr lang="zh-TW" altLang="en-US" sz="360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A807950-BD9B-0FF4-3527-BC0D75E429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TW" sz="2000" dirty="0">
                <a:ea typeface="新細明體"/>
              </a:rPr>
              <a:t>One DB and one model</a:t>
            </a:r>
          </a:p>
          <a:p>
            <a:r>
              <a:rPr lang="en-US" altLang="zh-TW" sz="2000" dirty="0">
                <a:ea typeface="新細明體"/>
                <a:cs typeface="Calibri"/>
              </a:rPr>
              <a:t>A model can have both read and write actions</a:t>
            </a:r>
          </a:p>
          <a:p>
            <a:pPr lvl="1"/>
            <a:r>
              <a:rPr lang="en-US" altLang="zh-TW" sz="1600" dirty="0">
                <a:ea typeface="新細明體"/>
                <a:cs typeface="Calibri"/>
              </a:rPr>
              <a:t>When you do read most of the time, you might need only parts of the model.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圖片 4">
            <a:extLst>
              <a:ext uri="{FF2B5EF4-FFF2-40B4-BE49-F238E27FC236}">
                <a16:creationId xmlns:a16="http://schemas.microsoft.com/office/drawing/2014/main" id="{97A83CBE-AC55-B50E-8365-B476F712CE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5320" y="2955597"/>
            <a:ext cx="6253212" cy="2016659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43660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20CA2321-2ADB-738D-BC9D-4CF84173C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altLang="zh-TW" sz="3600"/>
              <a:t>How does CQRS do</a:t>
            </a:r>
            <a:endParaRPr lang="zh-TW" altLang="en-US" sz="360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9B89CF2-B7E8-3A3A-1F20-28A6E479F5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cs typeface="Calibri"/>
              </a:rPr>
              <a:t>Now command and query are separated</a:t>
            </a:r>
          </a:p>
          <a:p>
            <a:r>
              <a:rPr lang="en-US" sz="2000" dirty="0">
                <a:cs typeface="Calibri"/>
              </a:rPr>
              <a:t>You can scale one part up without affecting the other one</a:t>
            </a:r>
          </a:p>
          <a:p>
            <a:pPr lvl="1"/>
            <a:r>
              <a:rPr lang="en-US" sz="2000" dirty="0">
                <a:cs typeface="Calibri"/>
              </a:rPr>
              <a:t>Usually reading requests are more than updating.</a:t>
            </a:r>
          </a:p>
          <a:p>
            <a:r>
              <a:rPr lang="en-US" sz="2400" dirty="0">
                <a:cs typeface="Calibri"/>
              </a:rPr>
              <a:t>Benefits</a:t>
            </a:r>
          </a:p>
          <a:p>
            <a:pPr lvl="1"/>
            <a:r>
              <a:rPr lang="en-US" altLang="zh-TW" sz="1600" dirty="0">
                <a:ea typeface="新細明體"/>
                <a:cs typeface="Calibri"/>
              </a:rPr>
              <a:t>Scale</a:t>
            </a:r>
            <a:r>
              <a:rPr lang="zh-TW" altLang="en-US" sz="1600" dirty="0">
                <a:ea typeface="新細明體"/>
                <a:cs typeface="Calibri"/>
              </a:rPr>
              <a:t> </a:t>
            </a:r>
            <a:r>
              <a:rPr lang="en-US" altLang="zh-TW" sz="1600" dirty="0">
                <a:ea typeface="新細明體"/>
                <a:cs typeface="Calibri"/>
              </a:rPr>
              <a:t>up</a:t>
            </a:r>
            <a:r>
              <a:rPr lang="zh-TW" altLang="en-US" sz="1600" dirty="0">
                <a:ea typeface="新細明體"/>
                <a:cs typeface="Calibri"/>
              </a:rPr>
              <a:t> </a:t>
            </a:r>
            <a:r>
              <a:rPr lang="en-US" altLang="zh-TW" sz="1600" dirty="0">
                <a:ea typeface="新細明體"/>
                <a:cs typeface="Calibri"/>
              </a:rPr>
              <a:t>one</a:t>
            </a:r>
            <a:r>
              <a:rPr lang="zh-TW" altLang="en-US" sz="1600" dirty="0">
                <a:ea typeface="新細明體"/>
                <a:cs typeface="Calibri"/>
              </a:rPr>
              <a:t> </a:t>
            </a:r>
            <a:r>
              <a:rPr lang="en-US" altLang="zh-TW" sz="1600" dirty="0">
                <a:ea typeface="新細明體"/>
                <a:cs typeface="Calibri"/>
              </a:rPr>
              <a:t>part</a:t>
            </a:r>
            <a:endParaRPr lang="zh-TW" altLang="en-US" sz="1600" dirty="0">
              <a:ea typeface="新細明體"/>
              <a:cs typeface="+mn-lt"/>
            </a:endParaRPr>
          </a:p>
          <a:p>
            <a:pPr lvl="1"/>
            <a:r>
              <a:rPr lang="en-US" altLang="zh-TW" sz="1600" dirty="0">
                <a:ea typeface="新細明體"/>
                <a:cs typeface="Calibri"/>
              </a:rPr>
              <a:t>Fine</a:t>
            </a:r>
            <a:r>
              <a:rPr lang="zh-TW" altLang="en-US" sz="1600" dirty="0">
                <a:ea typeface="新細明體"/>
                <a:cs typeface="Calibri"/>
              </a:rPr>
              <a:t> </a:t>
            </a:r>
            <a:r>
              <a:rPr lang="en-US" altLang="zh-TW" sz="1600" dirty="0">
                <a:ea typeface="新細明體"/>
                <a:cs typeface="Calibri"/>
              </a:rPr>
              <a:t>tune</a:t>
            </a:r>
            <a:r>
              <a:rPr lang="zh-TW" altLang="en-US" sz="1600" dirty="0">
                <a:ea typeface="新細明體"/>
                <a:cs typeface="Calibri"/>
              </a:rPr>
              <a:t> </a:t>
            </a:r>
            <a:r>
              <a:rPr lang="en-US" altLang="zh-TW" sz="1600" dirty="0">
                <a:ea typeface="新細明體"/>
                <a:cs typeface="Calibri"/>
              </a:rPr>
              <a:t>indexes</a:t>
            </a:r>
            <a:endParaRPr lang="en-US" sz="1600" dirty="0">
              <a:ea typeface="新細明體"/>
              <a:cs typeface="+mn-lt"/>
            </a:endParaRPr>
          </a:p>
          <a:p>
            <a:pPr lvl="1"/>
            <a:r>
              <a:rPr lang="en-US" altLang="zh-TW" sz="1600" dirty="0">
                <a:ea typeface="新細明體"/>
                <a:cs typeface="Calibri"/>
              </a:rPr>
              <a:t>Better</a:t>
            </a:r>
            <a:r>
              <a:rPr lang="zh-TW" altLang="en-US" sz="1600" dirty="0">
                <a:ea typeface="新細明體"/>
                <a:cs typeface="Calibri"/>
              </a:rPr>
              <a:t> </a:t>
            </a:r>
            <a:r>
              <a:rPr lang="en-US" altLang="zh-TW" sz="1600" dirty="0">
                <a:ea typeface="新細明體"/>
                <a:cs typeface="Calibri"/>
              </a:rPr>
              <a:t>modeling</a:t>
            </a:r>
            <a:endParaRPr lang="en-US" sz="1600" dirty="0">
              <a:ea typeface="新細明體"/>
              <a:cs typeface="+mn-lt"/>
            </a:endParaRPr>
          </a:p>
          <a:p>
            <a:pPr lvl="1"/>
            <a:r>
              <a:rPr lang="en-US" altLang="zh-TW" sz="1600" dirty="0">
                <a:ea typeface="新細明體"/>
                <a:cs typeface="Calibri"/>
              </a:rPr>
              <a:t>Permission</a:t>
            </a:r>
            <a:r>
              <a:rPr lang="zh-TW" altLang="en-US" sz="1600" dirty="0">
                <a:ea typeface="新細明體"/>
                <a:cs typeface="Calibri"/>
              </a:rPr>
              <a:t> </a:t>
            </a:r>
            <a:r>
              <a:rPr lang="en-US" altLang="zh-TW" sz="1600" dirty="0">
                <a:ea typeface="新細明體"/>
                <a:cs typeface="Calibri"/>
              </a:rPr>
              <a:t>control</a:t>
            </a:r>
            <a:endParaRPr lang="en-US" sz="1600" dirty="0">
              <a:ea typeface="新細明體"/>
              <a:cs typeface="Calibri"/>
            </a:endParaRPr>
          </a:p>
        </p:txBody>
      </p:sp>
      <p:grpSp>
        <p:nvGrpSpPr>
          <p:cNvPr id="17" name="Group 20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" name="圖片 3">
            <a:extLst>
              <a:ext uri="{FF2B5EF4-FFF2-40B4-BE49-F238E27FC236}">
                <a16:creationId xmlns:a16="http://schemas.microsoft.com/office/drawing/2014/main" id="{5D6C223F-3EEB-F5D1-BE7E-82A97FC950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1946" y="2564506"/>
            <a:ext cx="6896149" cy="2477373"/>
          </a:xfrm>
          <a:prstGeom prst="rect">
            <a:avLst/>
          </a:prstGeom>
        </p:spPr>
      </p:pic>
      <p:grpSp>
        <p:nvGrpSpPr>
          <p:cNvPr id="18" name="Group 24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07999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5125EF5-B12C-B95E-63CA-67BBABB39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zh-TW" altLang="en-US" sz="3600">
                <a:ea typeface="新細明體"/>
                <a:cs typeface="Calibri Light"/>
              </a:rPr>
              <a:t>Event sourcing</a:t>
            </a:r>
            <a:endParaRPr lang="zh-TW" altLang="en-US" sz="360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9E728D2-290C-78CC-E366-4631847F7B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zh-TW" altLang="en-US" sz="2000">
                <a:ea typeface="新細明體"/>
                <a:cs typeface="Calibri"/>
              </a:rPr>
              <a:t>It defines an approach where all changes that are made to an entity, are stored as a sequence of immutable events to an event store.</a:t>
            </a:r>
          </a:p>
          <a:p>
            <a:r>
              <a:rPr lang="zh-TW" altLang="en-US" sz="2000">
                <a:ea typeface="新細明體"/>
                <a:cs typeface="Calibri"/>
              </a:rPr>
              <a:t>Whenever the state of entiy is changed, a new event is created and appened to the event list.</a:t>
            </a:r>
          </a:p>
          <a:p>
            <a:r>
              <a:rPr lang="zh-TW" altLang="en-US" sz="2000">
                <a:ea typeface="新細明體"/>
                <a:cs typeface="Calibri"/>
              </a:rPr>
              <a:t>"Event" is the fact that represent the fact happens to the system.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688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1EC5C1C-41EE-6A4D-1518-35EB8B586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zh-TW" altLang="en-US" sz="3600">
                <a:ea typeface="新細明體"/>
                <a:cs typeface="Calibri Light"/>
              </a:rPr>
              <a:t>Event sourcing</a:t>
            </a:r>
            <a:endParaRPr lang="zh-TW" altLang="en-US" sz="3600"/>
          </a:p>
        </p:txBody>
      </p:sp>
      <p:grpSp>
        <p:nvGrpSpPr>
          <p:cNvPr id="9" name="Group 12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圖片 4">
            <a:extLst>
              <a:ext uri="{FF2B5EF4-FFF2-40B4-BE49-F238E27FC236}">
                <a16:creationId xmlns:a16="http://schemas.microsoft.com/office/drawing/2014/main" id="{448CDB06-9DB2-F8E3-D999-A9D7C9BEA7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070" y="2031628"/>
            <a:ext cx="9694118" cy="4067004"/>
          </a:xfrm>
          <a:prstGeom prst="rect">
            <a:avLst/>
          </a:prstGeom>
        </p:spPr>
      </p:pic>
      <p:grpSp>
        <p:nvGrpSpPr>
          <p:cNvPr id="10" name="Group 16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8306595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5125EF5-B12C-B95E-63CA-67BBABB39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zh-TW" altLang="en-US" sz="3600">
                <a:ea typeface="新細明體"/>
                <a:cs typeface="Calibri Light"/>
              </a:rPr>
              <a:t>Event sourcing</a:t>
            </a:r>
            <a:endParaRPr lang="zh-TW" altLang="en-US" sz="360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9E728D2-290C-78CC-E366-4631847F7B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z="2000">
                <a:ea typeface="新細明體"/>
                <a:cs typeface="Calibri"/>
              </a:rPr>
              <a:t>You can think event as a git commit</a:t>
            </a:r>
          </a:p>
          <a:p>
            <a:pPr lvl="1"/>
            <a:r>
              <a:rPr lang="zh-TW" altLang="en-US" sz="1600">
                <a:ea typeface="新細明體"/>
                <a:cs typeface="Calibri"/>
              </a:rPr>
              <a:t>Log every single step</a:t>
            </a:r>
          </a:p>
          <a:p>
            <a:pPr lvl="1"/>
            <a:r>
              <a:rPr lang="zh-TW" altLang="en-US" sz="1600">
                <a:ea typeface="新細明體"/>
                <a:cs typeface="Calibri"/>
              </a:rPr>
              <a:t>It can be used in multiple read database</a:t>
            </a:r>
          </a:p>
          <a:p>
            <a:pPr lvl="1"/>
            <a:r>
              <a:rPr lang="zh-TW" altLang="en-US" sz="1600">
                <a:ea typeface="新細明體"/>
                <a:cs typeface="Calibri"/>
              </a:rPr>
              <a:t>It can revert or reproduce data to certain state easily</a:t>
            </a:r>
            <a:endParaRPr lang="zh-TW" altLang="en-US" sz="1600" dirty="0">
              <a:ea typeface="新細明體"/>
              <a:cs typeface="Calibri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339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C1D228CA-08BE-AB6E-1DED-591BF3CD2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zh-TW" altLang="en-US" sz="3600">
                <a:ea typeface="新細明體"/>
                <a:cs typeface="Calibri Light"/>
              </a:rPr>
              <a:t>Saga pattern</a:t>
            </a:r>
            <a:endParaRPr lang="zh-TW" altLang="en-US" sz="360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D5186A6-5061-9FDA-1037-B14AF32ABE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zh-TW" altLang="en-US" sz="2000">
                <a:ea typeface="新細明體"/>
                <a:cs typeface="Calibri"/>
              </a:rPr>
              <a:t>What if a request refer data from mulitple micro services/DBs?</a:t>
            </a:r>
          </a:p>
          <a:p>
            <a:pPr lvl="1"/>
            <a:r>
              <a:rPr lang="zh-TW" altLang="en-US" sz="2000">
                <a:ea typeface="新細明體"/>
                <a:cs typeface="Calibri"/>
              </a:rPr>
              <a:t>Distributed transaction</a:t>
            </a:r>
          </a:p>
          <a:p>
            <a:pPr lvl="2"/>
            <a:r>
              <a:rPr lang="zh-TW" altLang="en-US">
                <a:ea typeface="新細明體"/>
                <a:cs typeface="Calibri"/>
              </a:rPr>
              <a:t>Like single DB transcation, distributed transaction still complies ACID</a:t>
            </a:r>
            <a:endParaRPr lang="zh-TW" altLang="en-US" dirty="0">
              <a:ea typeface="新細明體"/>
              <a:cs typeface="Calibri"/>
            </a:endParaRPr>
          </a:p>
          <a:p>
            <a:r>
              <a:rPr lang="zh-TW" altLang="en-US" sz="2000">
                <a:ea typeface="新細明體"/>
                <a:cs typeface="Calibri"/>
              </a:rPr>
              <a:t>A saga pattern can be defined as a sequence of local transcations(Events). Where each microservices execute one or more transactions locally, and then publish an event to trigger the next transcation(s) at the next service.</a:t>
            </a:r>
          </a:p>
          <a:p>
            <a:pPr lvl="1"/>
            <a:r>
              <a:rPr lang="zh-TW" altLang="en-US" sz="2000">
                <a:ea typeface="新細明體"/>
                <a:cs typeface="Calibri"/>
              </a:rPr>
              <a:t>What if it failed? Do compensation transcations to revert everything</a:t>
            </a:r>
          </a:p>
          <a:p>
            <a:endParaRPr lang="zh-TW" altLang="en-US" sz="2000">
              <a:ea typeface="新細明體"/>
              <a:cs typeface="Calibri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2342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寬螢幕</PresentationFormat>
  <Paragraphs>0</Paragraphs>
  <Slides>15</Slides>
  <Notes>2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15</vt:i4>
      </vt:variant>
    </vt:vector>
  </HeadingPairs>
  <TitlesOfParts>
    <vt:vector size="17" baseType="lpstr">
      <vt:lpstr>Office 佈景主題</vt:lpstr>
      <vt:lpstr>Office 佈景主題</vt:lpstr>
      <vt:lpstr>Data Management Patterns</vt:lpstr>
      <vt:lpstr>Data Management Patterns </vt:lpstr>
      <vt:lpstr>CQRS</vt:lpstr>
      <vt:lpstr>Traditional modeling</vt:lpstr>
      <vt:lpstr>How does CQRS do</vt:lpstr>
      <vt:lpstr>Event sourcing</vt:lpstr>
      <vt:lpstr>Event sourcing</vt:lpstr>
      <vt:lpstr>Event sourcing</vt:lpstr>
      <vt:lpstr>Saga pattern</vt:lpstr>
      <vt:lpstr>Two ways</vt:lpstr>
      <vt:lpstr>Choreography saga pattern</vt:lpstr>
      <vt:lpstr>Choreography saga pattern</vt:lpstr>
      <vt:lpstr>Orchestration Saga Pattern</vt:lpstr>
      <vt:lpstr>Orchestration Saga Pattern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/>
  <cp:lastModifiedBy/>
  <cp:revision>207</cp:revision>
  <dcterms:created xsi:type="dcterms:W3CDTF">2022-07-12T14:21:32Z</dcterms:created>
  <dcterms:modified xsi:type="dcterms:W3CDTF">2023-01-16T16:13:48Z</dcterms:modified>
</cp:coreProperties>
</file>