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6" r:id="rId4"/>
    <p:sldId id="273" r:id="rId5"/>
    <p:sldId id="257" r:id="rId6"/>
    <p:sldId id="267" r:id="rId7"/>
    <p:sldId id="265" r:id="rId8"/>
    <p:sldId id="272" r:id="rId9"/>
    <p:sldId id="274" r:id="rId10"/>
    <p:sldId id="275" r:id="rId11"/>
    <p:sldId id="276" r:id="rId12"/>
    <p:sldId id="277" r:id="rId13"/>
    <p:sldId id="281" r:id="rId14"/>
    <p:sldId id="278" r:id="rId15"/>
    <p:sldId id="279" r:id="rId16"/>
    <p:sldId id="280" r:id="rId17"/>
    <p:sldId id="271" r:id="rId18"/>
    <p:sldId id="270" r:id="rId19"/>
    <p:sldId id="269" r:id="rId20"/>
    <p:sldId id="260" r:id="rId21"/>
    <p:sldId id="261" r:id="rId22"/>
    <p:sldId id="263" r:id="rId23"/>
    <p:sldId id="264" r:id="rId24"/>
    <p:sldId id="262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8E3B9-E905-40F3-9B88-9E7489F31002}" v="342" dt="2023-01-01T15:20:30.699"/>
    <p1510:client id="{7B7EA43E-F395-4089-9BF9-5498FA71E805}" v="590" dt="2022-12-28T16:50:52.424"/>
    <p1510:client id="{B8FF6B60-3F38-4D4D-8A1F-85CE8631D3A0}" v="734" dt="2023-01-15T15:46:16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000">
                <a:solidFill>
                  <a:srgbClr val="080808"/>
                </a:solidFill>
                <a:ea typeface="新細明體"/>
                <a:cs typeface="Calibri"/>
              </a:rPr>
              <a:t>CYLai IESD-0B</a:t>
            </a:r>
            <a:endParaRPr lang="zh-TW" altLang="en-US" sz="2000">
              <a:solidFill>
                <a:srgbClr val="080808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3600">
                <a:solidFill>
                  <a:srgbClr val="080808"/>
                </a:solidFill>
                <a:ea typeface="新細明體"/>
                <a:cs typeface="Calibri Light"/>
              </a:rPr>
              <a:t>Communication between microservices</a:t>
            </a:r>
            <a:endParaRPr lang="zh-TW" alt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8D390-D824-8CAB-29ED-8837AE2A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Async communication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6BB16B-7776-2AC0-BA33-0C0DA1F3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NOT the async http call in js</a:t>
            </a:r>
          </a:p>
          <a:p>
            <a:r>
              <a:rPr lang="zh-TW" altLang="en-US">
                <a:ea typeface="新細明體"/>
                <a:cs typeface="Calibri"/>
              </a:rPr>
              <a:t>Fire and Forget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Does't wait for reponse</a:t>
            </a:r>
          </a:p>
          <a:p>
            <a:r>
              <a:rPr lang="zh-TW" altLang="en-US">
                <a:ea typeface="新細明體"/>
                <a:cs typeface="Calibri"/>
              </a:rPr>
              <a:t>When to use?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A service command another one to do something and the first service doesn't take care about the result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5275532D-59F8-C8C5-1191-C9782DC8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906" y="4804918"/>
            <a:ext cx="4950031" cy="149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3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61714-B632-60F2-2E65-A9C3B552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cs typeface="Calibri Light"/>
              </a:rPr>
              <a:t>Async communication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D3864-16E6-8896-435F-E52CE921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07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7BCD0-5B0C-C638-91DE-57B33B8C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B52C43BF-83A6-E0D1-C470-2A59BD3F1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243" y="1825625"/>
            <a:ext cx="6039513" cy="4351338"/>
          </a:xfrm>
        </p:spPr>
      </p:pic>
    </p:spTree>
    <p:extLst>
      <p:ext uri="{BB962C8B-B14F-4D97-AF65-F5344CB8AC3E}">
        <p14:creationId xmlns:p14="http://schemas.microsoft.com/office/powerpoint/2010/main" val="340510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917A1-6359-9A2F-C613-FAC1CE08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Short summary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9F0FCC-F865-C0AD-47B9-B2982524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We can apply different approach in our system</a:t>
            </a:r>
            <a:endParaRPr lang="zh-TW" altLang="en-US">
              <a:ea typeface="新細明體" panose="02020500000000000000" pitchFamily="18" charset="-120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Querying data, creating data, and etc. can apply different pattern</a:t>
            </a:r>
          </a:p>
          <a:p>
            <a:r>
              <a:rPr lang="zh-TW" altLang="en-US">
                <a:ea typeface="新細明體"/>
                <a:cs typeface="Calibri"/>
              </a:rPr>
              <a:t>CQRS and event driven bus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156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9FB5F-838B-1015-F302-6FF9D7AE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CQRS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F8F20F-032C-C411-4394-5D130515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0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8145E-216A-F962-5A8D-9AC75B25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Calibri"/>
                <a:cs typeface="Calibri"/>
              </a:rPr>
              <a:t>event driven bus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22265F-61DF-D58E-C73C-4F50A814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4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7B0B04-856C-CC95-2B68-89D1C792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800" kern="1200">
                <a:latin typeface="+mj-lt"/>
                <a:ea typeface="+mj-ea"/>
                <a:cs typeface="+mj-cs"/>
              </a:rPr>
              <a:t>Downside of sync communication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ACE8833-B468-8EE7-C299-76461837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cs typeface="Calibri"/>
              </a:rPr>
              <a:t>The more services involved in the system, </a:t>
            </a:r>
            <a:r>
              <a:rPr lang="en-US" sz="2200">
                <a:cs typeface="Calibri"/>
              </a:rPr>
              <a:t>the less availability.</a:t>
            </a:r>
            <a:endParaRPr lang="en-US" sz="220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21ED09C0-9AE2-579D-0B00-843BA205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25923"/>
            <a:ext cx="6903720" cy="26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1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3BD258-0262-A10B-2659-B5D1D9A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sz="3800">
                <a:ea typeface="新細明體"/>
                <a:cs typeface="Calibri Light"/>
              </a:rPr>
              <a:t>Synchrous</a:t>
            </a:r>
            <a:br>
              <a:rPr lang="zh-TW" sz="3800" dirty="0">
                <a:ea typeface="新細明體"/>
                <a:cs typeface="Calibri Light"/>
              </a:rPr>
            </a:br>
            <a:r>
              <a:rPr lang="zh-TW" sz="3800">
                <a:ea typeface="新細明體"/>
                <a:cs typeface="Calibri Light"/>
              </a:rPr>
              <a:t>RPI</a:t>
            </a:r>
            <a:endParaRPr lang="zh-TW" sz="3800">
              <a:ea typeface="+mj-lt"/>
              <a:cs typeface="+mj-lt"/>
            </a:endParaRP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4">
            <a:extLst>
              <a:ext uri="{FF2B5EF4-FFF2-40B4-BE49-F238E27FC236}">
                <a16:creationId xmlns:a16="http://schemas.microsoft.com/office/drawing/2014/main" id="{CDB62912-9F2D-45E0-1A2F-6DD9720E7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zh-TW" sz="2200">
                <a:cs typeface="Calibri"/>
              </a:rPr>
              <a:t>Sync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way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to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communicate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with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Server</a:t>
            </a:r>
            <a:endParaRPr lang="zh-TW" altLang="en-US" sz="2200">
              <a:ea typeface="+mn-lt"/>
              <a:cs typeface="+mn-lt"/>
            </a:endParaRPr>
          </a:p>
          <a:p>
            <a:pPr lvl="1"/>
            <a:r>
              <a:rPr lang="en-US" altLang="zh-TW" sz="2200">
                <a:cs typeface="Calibri"/>
              </a:rPr>
              <a:t>REST</a:t>
            </a:r>
            <a:endParaRPr lang="zh-TW" altLang="en-US" sz="2200">
              <a:ea typeface="+mn-lt"/>
              <a:cs typeface="+mn-lt"/>
            </a:endParaRPr>
          </a:p>
          <a:p>
            <a:pPr lvl="1"/>
            <a:r>
              <a:rPr lang="en-US" altLang="zh-TW" sz="2200">
                <a:cs typeface="Calibri"/>
              </a:rPr>
              <a:t>GPRC</a:t>
            </a:r>
            <a:endParaRPr lang="zh-TW" altLang="en-US" sz="2200">
              <a:ea typeface="+mn-lt"/>
              <a:cs typeface="+mn-lt"/>
            </a:endParaRPr>
          </a:p>
          <a:p>
            <a:r>
              <a:rPr lang="en-US" altLang="zh-TW" sz="2200">
                <a:cs typeface="Calibri"/>
              </a:rPr>
              <a:t>RPI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proxy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in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between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client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and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server</a:t>
            </a:r>
            <a:endParaRPr lang="zh-TW" altLang="en-US" sz="2200">
              <a:ea typeface="+mn-lt"/>
              <a:cs typeface="+mn-lt"/>
            </a:endParaRPr>
          </a:p>
          <a:p>
            <a:pPr lvl="1"/>
            <a:r>
              <a:rPr lang="en-US" altLang="zh-TW" sz="2200">
                <a:cs typeface="Calibri"/>
              </a:rPr>
              <a:t>Using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unified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protocol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to</a:t>
            </a:r>
            <a:r>
              <a:rPr lang="zh-TW" sz="2200">
                <a:cs typeface="Calibri"/>
              </a:rPr>
              <a:t> </a:t>
            </a:r>
            <a:r>
              <a:rPr lang="en-US" altLang="zh-TW" sz="2200">
                <a:cs typeface="Calibri"/>
              </a:rPr>
              <a:t>communicate</a:t>
            </a:r>
            <a:endParaRPr lang="zh-TW" altLang="en-US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BCCEE478-4C57-65EA-0675-6E6BE5105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52811"/>
            <a:ext cx="6903720" cy="39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0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3BD258-0262-A10B-2659-B5D1D9A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zh-TW" sz="5400">
                <a:ea typeface="新細明體"/>
                <a:cs typeface="+mj-lt"/>
              </a:rPr>
              <a:t>Issuse of </a:t>
            </a:r>
            <a:r>
              <a:rPr lang="en-US" altLang="zh-TW" sz="5400">
                <a:ea typeface="新細明體"/>
                <a:cs typeface="+mj-lt"/>
              </a:rPr>
              <a:t>REST</a:t>
            </a:r>
            <a:endParaRPr lang="zh-TW" altLang="en-US" sz="5400">
              <a:ea typeface="新細明體"/>
              <a:cs typeface="Calibri Light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BD1D99-4B40-9623-7D1B-A427C04D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zh-TW" sz="2200">
                <a:ea typeface="+mn-lt"/>
                <a:cs typeface="+mn-lt"/>
              </a:rPr>
              <a:t>REST resources are usually oriented around business objects, such as Consumer and</a:t>
            </a:r>
            <a:r>
              <a:rPr lang="zh-TW" altLang="en-US" sz="2200">
                <a:ea typeface="+mn-lt"/>
                <a:cs typeface="+mn-lt"/>
              </a:rPr>
              <a:t> </a:t>
            </a:r>
            <a:r>
              <a:rPr lang="zh-TW" sz="2200">
                <a:ea typeface="+mn-lt"/>
                <a:cs typeface="+mn-lt"/>
              </a:rPr>
              <a:t>Order.</a:t>
            </a:r>
            <a:endParaRPr lang="zh-TW" altLang="en-US" sz="2200">
              <a:ea typeface="+mn-lt"/>
              <a:cs typeface="+mn-lt"/>
            </a:endParaRPr>
          </a:p>
          <a:p>
            <a:endParaRPr lang="zh-TW" altLang="en-US" sz="2200">
              <a:ea typeface="+mn-lt"/>
              <a:cs typeface="+mn-lt"/>
            </a:endParaRPr>
          </a:p>
          <a:p>
            <a:r>
              <a:rPr lang="en-US" altLang="zh-TW" sz="2200">
                <a:ea typeface="+mn-lt"/>
                <a:cs typeface="+mn-lt"/>
              </a:rPr>
              <a:t>A</a:t>
            </a:r>
            <a:r>
              <a:rPr lang="zh-TW" sz="2200">
                <a:ea typeface="+mn-lt"/>
                <a:cs typeface="+mn-lt"/>
              </a:rPr>
              <a:t> common problem when designing a REST API is how to </a:t>
            </a:r>
            <a:r>
              <a:rPr lang="en-US" altLang="zh-TW" sz="2200">
                <a:ea typeface="+mn-lt"/>
                <a:cs typeface="+mn-lt"/>
              </a:rPr>
              <a:t>enable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>
                <a:ea typeface="+mn-lt"/>
                <a:cs typeface="+mn-lt"/>
              </a:rPr>
              <a:t>the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>
                <a:ea typeface="+mn-lt"/>
                <a:cs typeface="+mn-lt"/>
              </a:rPr>
              <a:t>client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>
                <a:ea typeface="+mn-lt"/>
                <a:cs typeface="+mn-lt"/>
              </a:rPr>
              <a:t>to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 b="1">
                <a:ea typeface="+mn-lt"/>
                <a:cs typeface="+mn-lt"/>
              </a:rPr>
              <a:t>retrieve</a:t>
            </a:r>
            <a:r>
              <a:rPr lang="zh-TW" sz="2200" b="1">
                <a:ea typeface="+mn-lt"/>
                <a:cs typeface="+mn-lt"/>
              </a:rPr>
              <a:t> </a:t>
            </a:r>
            <a:r>
              <a:rPr lang="en-US" altLang="zh-TW" sz="2200" b="1">
                <a:ea typeface="+mn-lt"/>
                <a:cs typeface="+mn-lt"/>
              </a:rPr>
              <a:t>multiple</a:t>
            </a:r>
            <a:r>
              <a:rPr lang="zh-TW" sz="2200" b="1">
                <a:ea typeface="+mn-lt"/>
                <a:cs typeface="+mn-lt"/>
              </a:rPr>
              <a:t> </a:t>
            </a:r>
            <a:r>
              <a:rPr lang="en-US" altLang="zh-TW" sz="2200" b="1">
                <a:ea typeface="+mn-lt"/>
                <a:cs typeface="+mn-lt"/>
              </a:rPr>
              <a:t>related</a:t>
            </a:r>
            <a:r>
              <a:rPr lang="zh-TW" sz="2200" b="1">
                <a:ea typeface="+mn-lt"/>
                <a:cs typeface="+mn-lt"/>
              </a:rPr>
              <a:t> </a:t>
            </a:r>
            <a:r>
              <a:rPr lang="en-US" altLang="zh-TW" sz="2200" b="1">
                <a:ea typeface="+mn-lt"/>
                <a:cs typeface="+mn-lt"/>
              </a:rPr>
              <a:t>objects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>
                <a:ea typeface="+mn-lt"/>
                <a:cs typeface="+mn-lt"/>
              </a:rPr>
              <a:t>in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>
                <a:ea typeface="+mn-lt"/>
                <a:cs typeface="+mn-lt"/>
              </a:rPr>
              <a:t>a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>
                <a:ea typeface="+mn-lt"/>
                <a:cs typeface="+mn-lt"/>
              </a:rPr>
              <a:t>single</a:t>
            </a:r>
            <a:r>
              <a:rPr lang="zh-TW" sz="2200">
                <a:ea typeface="+mn-lt"/>
                <a:cs typeface="+mn-lt"/>
              </a:rPr>
              <a:t> </a:t>
            </a:r>
            <a:r>
              <a:rPr lang="en-US" altLang="zh-TW" sz="2200">
                <a:ea typeface="+mn-lt"/>
                <a:cs typeface="+mn-lt"/>
              </a:rPr>
              <a:t>request.</a:t>
            </a:r>
            <a:endParaRPr lang="zh-TW" altLang="en-US" sz="2200">
              <a:ea typeface="+mn-lt"/>
              <a:cs typeface="+mn-lt"/>
            </a:endParaRPr>
          </a:p>
          <a:p>
            <a:endParaRPr lang="en-US" altLang="zh-TW" sz="2200">
              <a:ea typeface="新細明體"/>
              <a:cs typeface="Calibri"/>
            </a:endParaRPr>
          </a:p>
          <a:p>
            <a:r>
              <a:rPr lang="en-US" altLang="zh-TW" sz="2200">
                <a:ea typeface="新細明體"/>
                <a:cs typeface="Calibri"/>
              </a:rPr>
              <a:t>This issue </a:t>
            </a:r>
            <a:r>
              <a:rPr lang="en-US" sz="2200">
                <a:ea typeface="+mn-lt"/>
                <a:cs typeface="+mn-lt"/>
              </a:rPr>
              <a:t>led to the increasing popularity of alternative API technologies such as </a:t>
            </a:r>
            <a:r>
              <a:rPr lang="en-US" sz="2200" b="1">
                <a:ea typeface="+mn-lt"/>
                <a:cs typeface="+mn-lt"/>
              </a:rPr>
              <a:t>GraphQL and Falcor</a:t>
            </a:r>
            <a:endParaRPr lang="en-US" altLang="zh-TW" sz="2200" b="1">
              <a:ea typeface="新細明體"/>
              <a:cs typeface="Calibri"/>
            </a:endParaRPr>
          </a:p>
          <a:p>
            <a:endParaRPr lang="zh-TW" altLang="en-US" sz="22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91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AD2A85-9B0D-3ECC-A32C-52B4F70E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>
                <a:ea typeface="新細明體"/>
                <a:cs typeface="Calibri Light"/>
              </a:rPr>
              <a:t>Communications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2215A-0E46-6EA9-FCB0-2757433B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200">
                <a:ea typeface="新細明體"/>
                <a:cs typeface="Calibri"/>
              </a:rPr>
              <a:t>Client-to-Server commnunication</a:t>
            </a:r>
          </a:p>
          <a:p>
            <a:r>
              <a:rPr lang="zh-TW" altLang="en-US" sz="3200">
                <a:ea typeface="新細明體"/>
                <a:cs typeface="Calibri"/>
              </a:rPr>
              <a:t>Event driven communication</a:t>
            </a:r>
            <a:endParaRPr lang="zh-TW" altLang="en-US" sz="3200">
              <a:ea typeface="新細明體" panose="02020500000000000000" pitchFamily="18" charset="-120"/>
              <a:cs typeface="Calibri"/>
            </a:endParaRPr>
          </a:p>
          <a:p>
            <a:r>
              <a:rPr lang="zh-TW" altLang="en-US" sz="3200">
                <a:ea typeface="新細明體"/>
                <a:cs typeface="Calibri"/>
              </a:rPr>
              <a:t>Message commnunication</a:t>
            </a:r>
            <a:endParaRPr lang="zh-TW" altLang="en-US" sz="3200" dirty="0">
              <a:ea typeface="新細明體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A82E1-828C-1D33-362A-647CB1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What is Micro service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B806D-1D63-5ABB-E4F5-BEF0B3F3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10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6B234-EF47-2126-A62F-F487C148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zh-TW">
                <a:latin typeface="Calibri"/>
                <a:cs typeface="Calibri"/>
              </a:rPr>
              <a:t>Client-to-Server commnunication</a:t>
            </a:r>
            <a:endParaRPr lang="en-US" alt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FC9B8-C5C1-D92C-4928-93F9F395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API Gateway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An entry point from client to micro services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Act like a reverse proxy that route requests to the desired micro service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Why API Gateway?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1509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5375D-BD68-84E8-10CA-9DE97518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Service-to-Service communication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E710C-4F03-7869-3184-47895C9A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Async and Event driven bus</a:t>
            </a:r>
          </a:p>
          <a:p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318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5375D-BD68-84E8-10CA-9DE97518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Datamanagement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E710C-4F03-7869-3184-47895C9A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Async and Event driven bus</a:t>
            </a:r>
          </a:p>
          <a:p>
            <a:r>
              <a:rPr lang="zh-TW" altLang="en-US">
                <a:ea typeface="新細明體"/>
                <a:cs typeface="Calibri"/>
              </a:rPr>
              <a:t>CQRS Pattern(</a:t>
            </a:r>
            <a:r>
              <a:rPr lang="zh-TW">
                <a:ea typeface="+mn-lt"/>
                <a:cs typeface="+mn-lt"/>
              </a:rPr>
              <a:t>Command Query Responsibility Segregation</a:t>
            </a:r>
            <a:r>
              <a:rPr lang="zh-TW" altLang="en-US">
                <a:ea typeface="新細明體"/>
                <a:cs typeface="Calibri"/>
              </a:rPr>
              <a:t>)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Event sourcing pattern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SAGA pattern</a:t>
            </a:r>
          </a:p>
        </p:txBody>
      </p:sp>
    </p:spTree>
    <p:extLst>
      <p:ext uri="{BB962C8B-B14F-4D97-AF65-F5344CB8AC3E}">
        <p14:creationId xmlns:p14="http://schemas.microsoft.com/office/powerpoint/2010/main" val="3565723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17B9D-0BFB-09CB-A52E-5BE08B97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Turn to the DSC services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187967-3ED3-A1FE-A7A3-74631885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Perhaps we 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15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CABAC-5FF2-4C76-EBBE-F895B28F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cs typeface="Calibri Light"/>
              </a:rPr>
              <a:t>What is Micro service</a:t>
            </a:r>
            <a:endParaRPr lang="zh-TW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37A19C-9DBA-A5F0-D163-687E13A7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Monolith to micro service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9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373E629-FE06-8820-8068-4051D427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>
                <a:ea typeface="新細明體"/>
                <a:cs typeface="Calibri Light"/>
              </a:rPr>
              <a:t>Some Principles Regarding Micro service</a:t>
            </a:r>
            <a:endParaRPr lang="zh-TW" altLang="en-US" sz="36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3A7997-83BE-8BFA-D19B-04B1CF5F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Each Microsrvices should only be responsible for a single function or process</a:t>
            </a:r>
          </a:p>
          <a:p>
            <a:r>
              <a:rPr lang="zh-TW" altLang="en-US" sz="2000">
                <a:ea typeface="新細明體"/>
                <a:cs typeface="Calibri"/>
              </a:rPr>
              <a:t>Microservices shouldn't share code or data</a:t>
            </a:r>
          </a:p>
          <a:p>
            <a:r>
              <a:rPr lang="zh-TW" altLang="en-US" sz="2000">
                <a:ea typeface="新細明體"/>
                <a:cs typeface="Calibri"/>
              </a:rPr>
              <a:t>Independence and autonomy are more important than code re-usability.</a:t>
            </a:r>
            <a:endParaRPr lang="zh-TW" altLang="en-US" sz="2000" dirty="0">
              <a:ea typeface="新細明體"/>
              <a:cs typeface="Calibri"/>
            </a:endParaRPr>
          </a:p>
          <a:p>
            <a:pPr lvl="1"/>
            <a:r>
              <a:rPr lang="zh-TW" altLang="en-US" sz="1600">
                <a:ea typeface="新細明體"/>
                <a:cs typeface="Calibri"/>
              </a:rPr>
              <a:t>Plan more, code less</a:t>
            </a:r>
            <a:endParaRPr lang="zh-TW" altLang="en-US" sz="1600" dirty="0">
              <a:ea typeface="新細明體"/>
              <a:cs typeface="Calibri"/>
            </a:endParaRPr>
          </a:p>
          <a:p>
            <a:r>
              <a:rPr lang="zh-TW" sz="2000">
                <a:latin typeface="Calibri Light"/>
                <a:ea typeface="新細明體"/>
                <a:cs typeface="Calibri Light"/>
              </a:rPr>
              <a:t>Anti-Pattern</a:t>
            </a:r>
            <a:endParaRPr lang="zh-TW" sz="200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1200" dirty="0">
                <a:ea typeface="+mn-lt"/>
                <a:cs typeface="Calibri"/>
              </a:rPr>
              <a:t>Everything should be micro EXCEPT the DB.</a:t>
            </a:r>
            <a:endParaRPr lang="en-US" altLang="zh-TW" sz="120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1200" dirty="0">
                <a:ea typeface="+mn-lt"/>
                <a:cs typeface="Calibri"/>
              </a:rPr>
              <a:t>Microservice will magically solve poor development practices.</a:t>
            </a:r>
            <a:endParaRPr lang="en-US" altLang="zh-TW" sz="120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1200" dirty="0">
                <a:ea typeface="+mn-lt"/>
                <a:cs typeface="Calibri"/>
              </a:rPr>
              <a:t>There's no need for coordination between dev. teams.</a:t>
            </a:r>
            <a:endParaRPr lang="en-US" altLang="zh-TW" sz="120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TW" sz="1200" dirty="0">
                <a:ea typeface="+mn-lt"/>
                <a:cs typeface="Calibri"/>
              </a:rPr>
              <a:t>Making the technologies behind the microservices your key focus.</a:t>
            </a:r>
            <a:endParaRPr lang="en-US" altLang="zh-TW" sz="1200">
              <a:ea typeface="+mn-lt"/>
              <a:cs typeface="+mn-lt"/>
            </a:endParaRPr>
          </a:p>
          <a:p>
            <a:pPr lvl="1"/>
            <a:endParaRPr lang="zh-TW" altLang="en-US" sz="1600" dirty="0">
              <a:ea typeface="新細明體"/>
              <a:cs typeface="Calibri"/>
            </a:endParaRPr>
          </a:p>
          <a:p>
            <a:endParaRPr lang="zh-TW" altLang="en-US" sz="2000" dirty="0">
              <a:ea typeface="新細明體"/>
              <a:cs typeface="Calibri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8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5237F-1F50-A1AA-BDE9-E5B61F99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Example of communication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6C912-C6F4-C2FA-7819-F725B477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Query all customer from Hsinchu with their total order number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Customer service and order service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Two data bases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The result are composed by two sources</a:t>
            </a: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0E03C475-0A94-BF8D-8E2C-B58CE49F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3547727"/>
            <a:ext cx="8854044" cy="306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6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85DE9-3C2A-CF16-C85E-6E072A2C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IPC – Inter Process Communication</a:t>
            </a:r>
            <a:endParaRPr lang="zh-TW" alt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6A1D2A8-CAC1-BBD3-4098-CA41F9F1B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531" y="2925278"/>
            <a:ext cx="7419975" cy="1914525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0423D26-A3A7-9BD6-36EF-5991136299B7}"/>
              </a:ext>
            </a:extLst>
          </p:cNvPr>
          <p:cNvSpPr txBox="1"/>
          <p:nvPr/>
        </p:nvSpPr>
        <p:spPr>
          <a:xfrm>
            <a:off x="1221180" y="1973284"/>
            <a:ext cx="73943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TW" dirty="0">
                <a:ea typeface="新細明體"/>
              </a:rPr>
              <a:t>Efficient communication between services is crucial </a:t>
            </a:r>
            <a:endParaRPr lang="zh-TW" altLang="en-US" dirty="0">
              <a:ea typeface="新細明體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TW" dirty="0">
                <a:ea typeface="新細明體"/>
              </a:rPr>
              <a:t>It’s important to choose the correct communication pattern</a:t>
            </a:r>
            <a:endParaRPr lang="en-US" dirty="0">
              <a:ea typeface="新細明體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4B01CE-B23A-0A31-C5B7-4F58EBB25846}"/>
              </a:ext>
            </a:extLst>
          </p:cNvPr>
          <p:cNvSpPr txBox="1"/>
          <p:nvPr/>
        </p:nvSpPr>
        <p:spPr>
          <a:xfrm>
            <a:off x="1270660" y="5199413"/>
            <a:ext cx="5345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zh-TW">
                <a:latin typeface="Arial"/>
                <a:ea typeface="新細明體"/>
                <a:cs typeface="Arial"/>
              </a:rPr>
              <a:t>NOT the async http call</a:t>
            </a:r>
            <a:r>
              <a:rPr lang="zh-TW" altLang="en-US">
                <a:latin typeface="Arial"/>
                <a:ea typeface="新細明體"/>
                <a:cs typeface="Arial"/>
              </a:rPr>
              <a:t> lik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e</a:t>
            </a:r>
            <a:r>
              <a:rPr lang="zh-TW" altLang="en-US" dirty="0">
                <a:latin typeface="Arial"/>
                <a:ea typeface="新細明體"/>
                <a:cs typeface="Arial"/>
              </a:rPr>
              <a:t> </a:t>
            </a:r>
            <a:r>
              <a:rPr lang="en-US" altLang="en-US" dirty="0">
                <a:latin typeface="Arial"/>
                <a:ea typeface="新細明體"/>
                <a:cs typeface="Arial"/>
              </a:rPr>
              <a:t>we</a:t>
            </a:r>
            <a:r>
              <a:rPr lang="zh-TW" altLang="en-US" dirty="0">
                <a:latin typeface="Arial"/>
                <a:ea typeface="新細明體"/>
                <a:cs typeface="Arial"/>
              </a:rPr>
              <a:t> </a:t>
            </a:r>
            <a:r>
              <a:rPr lang="en-US" altLang="en-US" dirty="0">
                <a:latin typeface="Arial"/>
                <a:ea typeface="新細明體"/>
                <a:cs typeface="Arial"/>
              </a:rPr>
              <a:t>used</a:t>
            </a:r>
            <a:r>
              <a:rPr lang="zh-TW" altLang="en-US" dirty="0">
                <a:latin typeface="Arial"/>
                <a:ea typeface="新細明體"/>
                <a:cs typeface="Arial"/>
              </a:rPr>
              <a:t> </a:t>
            </a:r>
            <a:r>
              <a:rPr lang="en-US" altLang="en-US" dirty="0">
                <a:latin typeface="Arial"/>
                <a:ea typeface="新細明體"/>
                <a:cs typeface="Arial"/>
              </a:rPr>
              <a:t>in</a:t>
            </a:r>
            <a:r>
              <a:rPr lang="zh-TW" altLang="en-US">
                <a:latin typeface="Arial"/>
                <a:ea typeface="新細明體"/>
                <a:cs typeface="Arial"/>
              </a:rPr>
              <a:t> ja</a:t>
            </a:r>
            <a:r>
              <a:rPr lang="en-US" altLang="zh-TW" dirty="0" err="1">
                <a:latin typeface="Arial"/>
                <a:ea typeface="新細明體"/>
                <a:cs typeface="Arial"/>
              </a:rPr>
              <a:t>v</a:t>
            </a:r>
            <a:r>
              <a:rPr lang="en-US" altLang="en-US" dirty="0" err="1">
                <a:latin typeface="Arial"/>
                <a:ea typeface="新細明體"/>
                <a:cs typeface="Arial"/>
              </a:rPr>
              <a:t>ascript</a:t>
            </a:r>
            <a:r>
              <a:rPr lang="zh-TW">
                <a:latin typeface="Arial"/>
                <a:ea typeface="新細明體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38560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2292B-3822-2E6E-50EA-72CF820B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Sync communication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3F5F33-BC09-3EF9-3396-0C967062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Pros</a:t>
            </a:r>
            <a:endParaRPr lang="zh-TW" altLang="en-US">
              <a:ea typeface="新細明體" panose="02020500000000000000" pitchFamily="18" charset="-120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Immediate response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Error handling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Easy to implement</a:t>
            </a:r>
          </a:p>
          <a:p>
            <a:r>
              <a:rPr lang="zh-TW" altLang="en-US">
                <a:ea typeface="新細明體"/>
                <a:cs typeface="Calibri"/>
              </a:rPr>
              <a:t>Cons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Performances</a:t>
            </a:r>
          </a:p>
          <a:p>
            <a:pPr lvl="1"/>
            <a:r>
              <a:rPr lang="en-US" altLang="zh-TW" dirty="0">
                <a:ea typeface="+mn-lt"/>
                <a:cs typeface="+mn-lt"/>
              </a:rPr>
              <a:t>C</a:t>
            </a:r>
            <a:r>
              <a:rPr lang="zh-TW">
                <a:ea typeface="+mn-lt"/>
                <a:cs typeface="+mn-lt"/>
              </a:rPr>
              <a:t>ascaded</a:t>
            </a:r>
            <a:r>
              <a:rPr lang="zh-TW">
                <a:ea typeface="新細明體"/>
                <a:cs typeface="Calibri"/>
              </a:rPr>
              <a:t> </a:t>
            </a:r>
            <a:r>
              <a:rPr lang="en-US" altLang="zh-TW" dirty="0">
                <a:ea typeface="新細明體"/>
                <a:cs typeface="Calibri"/>
              </a:rPr>
              <a:t>waiting</a:t>
            </a:r>
            <a:r>
              <a:rPr lang="zh-TW">
                <a:ea typeface="新細明體"/>
                <a:cs typeface="Calibri"/>
              </a:rPr>
              <a:t> </a:t>
            </a:r>
            <a:r>
              <a:rPr lang="zh-TW" altLang="en-US">
                <a:ea typeface="新細明體"/>
                <a:cs typeface="Calibri"/>
              </a:rPr>
              <a:t>issue</a:t>
            </a:r>
          </a:p>
          <a:p>
            <a:pPr marL="457200" lvl="1" indent="0">
              <a:buNone/>
            </a:pP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30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003D5-6DA6-85D5-85E8-04291171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cs typeface="Calibri Light"/>
              </a:rPr>
              <a:t>Sync communication</a:t>
            </a:r>
            <a:endParaRPr lang="zh-TW">
              <a:ea typeface="+mj-lt"/>
              <a:cs typeface="+mj-lt"/>
            </a:endParaRP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82855F35-CD0E-DB53-499E-1CE49A0EC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187" y="2033443"/>
            <a:ext cx="6016198" cy="4351338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55CA6DC-A3B1-7AB3-B4A5-E309CC51D308}"/>
              </a:ext>
            </a:extLst>
          </p:cNvPr>
          <p:cNvSpPr txBox="1"/>
          <p:nvPr/>
        </p:nvSpPr>
        <p:spPr>
          <a:xfrm>
            <a:off x="989610" y="2216727"/>
            <a:ext cx="4504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Each service directly connect to the others</a:t>
            </a:r>
            <a:endParaRPr lang="zh-TW" altLang="en-US">
              <a:ea typeface="新細明體" panose="02020500000000000000" pitchFamily="18" charset="-120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What if service D is changed (like URL)?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98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7A47C-CD8E-E32F-CABA-19DABDDC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4B6A4573-B154-06D6-1706-2B3828754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174" y="2953296"/>
            <a:ext cx="4795652" cy="2194956"/>
          </a:xfrm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F4DA3F21-F485-B562-6778-3878B10F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92" y="2610743"/>
            <a:ext cx="5434940" cy="26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1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25" baseType="lpstr">
      <vt:lpstr>Office 佈景主題</vt:lpstr>
      <vt:lpstr>Office 佈景主題</vt:lpstr>
      <vt:lpstr>Communication between microservices</vt:lpstr>
      <vt:lpstr>What is Micro service</vt:lpstr>
      <vt:lpstr>What is Micro service</vt:lpstr>
      <vt:lpstr>Some Principles Regarding Micro service</vt:lpstr>
      <vt:lpstr>Example of communication</vt:lpstr>
      <vt:lpstr>IPC – Inter Process Communication</vt:lpstr>
      <vt:lpstr>Sync communication</vt:lpstr>
      <vt:lpstr>Sync communication</vt:lpstr>
      <vt:lpstr>PowerPoint 簡報</vt:lpstr>
      <vt:lpstr>Async communication</vt:lpstr>
      <vt:lpstr>Async communication</vt:lpstr>
      <vt:lpstr>PowerPoint 簡報</vt:lpstr>
      <vt:lpstr>Short summary</vt:lpstr>
      <vt:lpstr>CQRS</vt:lpstr>
      <vt:lpstr>event driven bus</vt:lpstr>
      <vt:lpstr>Downside of sync communication</vt:lpstr>
      <vt:lpstr>Synchrous RPI</vt:lpstr>
      <vt:lpstr>Issuse of REST</vt:lpstr>
      <vt:lpstr>Communications</vt:lpstr>
      <vt:lpstr>Client-to-Server commnunication</vt:lpstr>
      <vt:lpstr>Service-to-Service communication</vt:lpstr>
      <vt:lpstr>Datamanagement</vt:lpstr>
      <vt:lpstr>Turn to the DSC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276</cp:revision>
  <dcterms:created xsi:type="dcterms:W3CDTF">2022-12-28T16:19:58Z</dcterms:created>
  <dcterms:modified xsi:type="dcterms:W3CDTF">2023-01-15T16:00:19Z</dcterms:modified>
</cp:coreProperties>
</file>