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300" r:id="rId5"/>
    <p:sldId id="301" r:id="rId6"/>
    <p:sldId id="302" r:id="rId7"/>
    <p:sldId id="305" r:id="rId8"/>
    <p:sldId id="303" r:id="rId9"/>
    <p:sldId id="304" r:id="rId10"/>
    <p:sldId id="258" r:id="rId11"/>
    <p:sldId id="260" r:id="rId12"/>
    <p:sldId id="306" r:id="rId13"/>
    <p:sldId id="293" r:id="rId14"/>
    <p:sldId id="271" r:id="rId15"/>
    <p:sldId id="307" r:id="rId16"/>
    <p:sldId id="272" r:id="rId17"/>
    <p:sldId id="273" r:id="rId18"/>
    <p:sldId id="308" r:id="rId19"/>
    <p:sldId id="274" r:id="rId20"/>
    <p:sldId id="309" r:id="rId21"/>
    <p:sldId id="275" r:id="rId22"/>
    <p:sldId id="276" r:id="rId23"/>
    <p:sldId id="310" r:id="rId24"/>
    <p:sldId id="277" r:id="rId25"/>
    <p:sldId id="311" r:id="rId26"/>
    <p:sldId id="262" r:id="rId27"/>
    <p:sldId id="259" r:id="rId28"/>
    <p:sldId id="312" r:id="rId29"/>
    <p:sldId id="295" r:id="rId30"/>
    <p:sldId id="313" r:id="rId31"/>
    <p:sldId id="278" r:id="rId32"/>
    <p:sldId id="298" r:id="rId33"/>
    <p:sldId id="314" r:id="rId34"/>
    <p:sldId id="297" r:id="rId35"/>
    <p:sldId id="299" r:id="rId36"/>
    <p:sldId id="280" r:id="rId37"/>
    <p:sldId id="281" r:id="rId38"/>
    <p:sldId id="315" r:id="rId39"/>
    <p:sldId id="282" r:id="rId40"/>
    <p:sldId id="284" r:id="rId41"/>
    <p:sldId id="294" r:id="rId42"/>
    <p:sldId id="279" r:id="rId43"/>
    <p:sldId id="285" r:id="rId44"/>
    <p:sldId id="316" r:id="rId45"/>
    <p:sldId id="287" r:id="rId46"/>
    <p:sldId id="289" r:id="rId47"/>
    <p:sldId id="286" r:id="rId48"/>
    <p:sldId id="283" r:id="rId49"/>
    <p:sldId id="288" r:id="rId50"/>
    <p:sldId id="317" r:id="rId51"/>
    <p:sldId id="266" r:id="rId52"/>
    <p:sldId id="263" r:id="rId53"/>
    <p:sldId id="264" r:id="rId54"/>
    <p:sldId id="267" r:id="rId55"/>
    <p:sldId id="268" r:id="rId56"/>
    <p:sldId id="269" r:id="rId57"/>
    <p:sldId id="318" r:id="rId58"/>
    <p:sldId id="270" r:id="rId59"/>
    <p:sldId id="261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10295E-D111-8F40-BB4A-93A5B2833918}">
          <p14:sldIdLst>
            <p14:sldId id="256"/>
            <p14:sldId id="257"/>
            <p14:sldId id="265"/>
          </p14:sldIdLst>
        </p14:section>
        <p14:section name="System Tables" id="{4F1FB462-AB81-6646-AC68-4B8B4B2E21F3}">
          <p14:sldIdLst>
            <p14:sldId id="300"/>
            <p14:sldId id="301"/>
            <p14:sldId id="302"/>
            <p14:sldId id="305"/>
            <p14:sldId id="303"/>
            <p14:sldId id="304"/>
          </p14:sldIdLst>
        </p14:section>
        <p14:section name="DBA scripts" id="{CFBAC981-1013-5D4B-A860-630217E3C0C7}">
          <p14:sldIdLst>
            <p14:sldId id="258"/>
            <p14:sldId id="260"/>
            <p14:sldId id="306"/>
            <p14:sldId id="293"/>
            <p14:sldId id="271"/>
            <p14:sldId id="307"/>
            <p14:sldId id="272"/>
            <p14:sldId id="273"/>
            <p14:sldId id="308"/>
            <p14:sldId id="274"/>
            <p14:sldId id="309"/>
            <p14:sldId id="275"/>
            <p14:sldId id="276"/>
            <p14:sldId id="310"/>
            <p14:sldId id="277"/>
            <p14:sldId id="311"/>
          </p14:sldIdLst>
        </p14:section>
        <p14:section name="DBA Views" id="{92061588-3D0D-0C45-A10F-0ADBE31F6D69}">
          <p14:sldIdLst>
            <p14:sldId id="262"/>
            <p14:sldId id="259"/>
            <p14:sldId id="312"/>
            <p14:sldId id="295"/>
            <p14:sldId id="313"/>
            <p14:sldId id="278"/>
            <p14:sldId id="298"/>
            <p14:sldId id="314"/>
            <p14:sldId id="297"/>
            <p14:sldId id="299"/>
            <p14:sldId id="280"/>
            <p14:sldId id="281"/>
            <p14:sldId id="315"/>
            <p14:sldId id="282"/>
            <p14:sldId id="284"/>
            <p14:sldId id="294"/>
            <p14:sldId id="279"/>
            <p14:sldId id="285"/>
            <p14:sldId id="316"/>
            <p14:sldId id="287"/>
            <p14:sldId id="289"/>
            <p14:sldId id="286"/>
            <p14:sldId id="283"/>
            <p14:sldId id="288"/>
            <p14:sldId id="317"/>
          </p14:sldIdLst>
        </p14:section>
        <p14:section name="DBA Tools" id="{12867553-85B0-B144-B03C-6140D45AC1BC}">
          <p14:sldIdLst>
            <p14:sldId id="266"/>
            <p14:sldId id="263"/>
            <p14:sldId id="264"/>
            <p14:sldId id="267"/>
            <p14:sldId id="268"/>
            <p14:sldId id="269"/>
            <p14:sldId id="318"/>
            <p14:sldId id="270"/>
          </p14:sldIdLst>
        </p14:section>
        <p14:section name="FAQ &amp; Appendix" id="{C2D1F429-DBBA-294E-9978-400E6CB6D3EC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DA42-92B5-1D49-92D5-B7E83BC80E94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58BE-DB0E-AB4E-9C39-AED83615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3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DA42-92B5-1D49-92D5-B7E83BC80E94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58BE-DB0E-AB4E-9C39-AED83615FAB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DA_ProServ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16" y="5909707"/>
            <a:ext cx="2212684" cy="9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9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DA42-92B5-1D49-92D5-B7E83BC80E94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58BE-DB0E-AB4E-9C39-AED83615FAB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DA_ProServ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16" y="5909707"/>
            <a:ext cx="2212684" cy="9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1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DA42-92B5-1D49-92D5-B7E83BC80E94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58BE-DB0E-AB4E-9C39-AED83615FAB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DA_ProServ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16" y="5909707"/>
            <a:ext cx="2212684" cy="9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5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DA42-92B5-1D49-92D5-B7E83BC80E94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58BE-DB0E-AB4E-9C39-AED83615FAB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DA_ProServ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16" y="5909707"/>
            <a:ext cx="2212684" cy="9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7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DA42-92B5-1D49-92D5-B7E83BC80E94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58BE-DB0E-AB4E-9C39-AED83615FAB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DA_ProServ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16" y="5909707"/>
            <a:ext cx="2212684" cy="9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DA42-92B5-1D49-92D5-B7E83BC80E94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58BE-DB0E-AB4E-9C39-AED83615FAB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BDA_ProServ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16" y="5909707"/>
            <a:ext cx="2212684" cy="9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7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DA42-92B5-1D49-92D5-B7E83BC80E94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58BE-DB0E-AB4E-9C39-AED83615FAB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BDA_ProServ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16" y="5909707"/>
            <a:ext cx="2212684" cy="9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1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DA42-92B5-1D49-92D5-B7E83BC80E94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58BE-DB0E-AB4E-9C39-AED83615FAB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BDA_ProServ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16" y="5909707"/>
            <a:ext cx="2212684" cy="9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5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DA42-92B5-1D49-92D5-B7E83BC80E94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58BE-DB0E-AB4E-9C39-AED83615FAB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DA_ProServ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16" y="5909707"/>
            <a:ext cx="2212684" cy="9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4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DA42-92B5-1D49-92D5-B7E83BC80E94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58BE-DB0E-AB4E-9C39-AED83615FAB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DA_ProServ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16" y="5909707"/>
            <a:ext cx="2212684" cy="9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3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6DA42-92B5-1D49-92D5-B7E83BC80E94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058BE-DB0E-AB4E-9C39-AED83615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9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redshift/latest/dg/welcome.html" TargetMode="External"/><Relationship Id="rId4" Type="http://schemas.openxmlformats.org/officeDocument/2006/relationships/hyperlink" Target="https://github.com/awslabs/amazon-redshift-util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redshift/latest/dg/c_analyzing-table-design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redshift/latest/dg/t_Compressing_data_on_disk.html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DA_ProSer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7" y="374484"/>
            <a:ext cx="6997293" cy="2998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15541"/>
            <a:ext cx="7772400" cy="1470025"/>
          </a:xfrm>
        </p:spPr>
        <p:txBody>
          <a:bodyPr/>
          <a:lstStyle/>
          <a:p>
            <a:r>
              <a:rPr lang="en-US" dirty="0" smtClean="0"/>
              <a:t>Redshift DBA Commands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1371600" y="5171316"/>
            <a:ext cx="6400800" cy="1752600"/>
          </a:xfrm>
        </p:spPr>
        <p:txBody>
          <a:bodyPr/>
          <a:lstStyle/>
          <a:p>
            <a:r>
              <a:rPr lang="en-US" dirty="0" smtClean="0"/>
              <a:t>Version 1.0</a:t>
            </a:r>
          </a:p>
          <a:p>
            <a:r>
              <a:rPr lang="en-US" dirty="0" smtClean="0"/>
              <a:t>8 July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8658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DBA Scripts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for running diagnostics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3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top_queries.sql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the top 50 most time consuming statements in the last 7 </a:t>
            </a:r>
            <a:r>
              <a:rPr lang="en-US" dirty="0" smtClean="0"/>
              <a:t>days</a:t>
            </a:r>
          </a:p>
          <a:p>
            <a:r>
              <a:rPr lang="en-US" dirty="0" smtClean="0"/>
              <a:t>Only “select” queries </a:t>
            </a:r>
          </a:p>
          <a:p>
            <a:pPr lvl="1"/>
            <a:r>
              <a:rPr lang="en-US" dirty="0" smtClean="0"/>
              <a:t>Change comments in SQL for more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b="1" dirty="0" err="1" smtClean="0"/>
              <a:t>n_qry</a:t>
            </a:r>
            <a:r>
              <a:rPr lang="en-US" dirty="0" smtClean="0"/>
              <a:t>: Number </a:t>
            </a:r>
            <a:r>
              <a:rPr lang="en-US" dirty="0"/>
              <a:t>of Queries with same SQL </a:t>
            </a:r>
            <a:r>
              <a:rPr lang="en-US" dirty="0" smtClean="0"/>
              <a:t>text</a:t>
            </a:r>
          </a:p>
          <a:p>
            <a:pPr lvl="1"/>
            <a:r>
              <a:rPr lang="en-US" dirty="0" err="1" smtClean="0"/>
              <a:t>qrytext</a:t>
            </a:r>
            <a:r>
              <a:rPr lang="en-US" dirty="0" smtClean="0"/>
              <a:t>: First </a:t>
            </a:r>
            <a:r>
              <a:rPr lang="en-US" dirty="0"/>
              <a:t>80 Characters of the query SQL</a:t>
            </a:r>
          </a:p>
          <a:p>
            <a:pPr lvl="1"/>
            <a:r>
              <a:rPr lang="en-US" dirty="0"/>
              <a:t>min/max/</a:t>
            </a:r>
            <a:r>
              <a:rPr lang="en-US" dirty="0" err="1" smtClean="0"/>
              <a:t>avg</a:t>
            </a:r>
            <a:r>
              <a:rPr lang="en-US" dirty="0" smtClean="0"/>
              <a:t>: Min</a:t>
            </a:r>
            <a:r>
              <a:rPr lang="en-US" dirty="0"/>
              <a:t>/Max/</a:t>
            </a:r>
            <a:r>
              <a:rPr lang="en-US" dirty="0" err="1"/>
              <a:t>Avg</a:t>
            </a:r>
            <a:r>
              <a:rPr lang="en-US" dirty="0"/>
              <a:t> Execution time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7-08 at 15.24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9144000" cy="140676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top_queries.sql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3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top_queries.sql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Insides:</a:t>
            </a:r>
          </a:p>
          <a:p>
            <a:pPr lvl="1"/>
            <a:r>
              <a:rPr lang="en-US" dirty="0" smtClean="0"/>
              <a:t>Check </a:t>
            </a:r>
            <a:r>
              <a:rPr lang="en-US" dirty="0" smtClean="0"/>
              <a:t>if “analyze compression” takes a lot of </a:t>
            </a:r>
            <a:r>
              <a:rPr lang="en-US" dirty="0" smtClean="0"/>
              <a:t>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2644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perf_alerts.sql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Return top occurrences of </a:t>
            </a:r>
            <a:r>
              <a:rPr lang="en-US" dirty="0" smtClean="0"/>
              <a:t>alerts (join </a:t>
            </a:r>
            <a:r>
              <a:rPr lang="en-US" dirty="0"/>
              <a:t>with table </a:t>
            </a:r>
            <a:r>
              <a:rPr lang="en-US" dirty="0" smtClean="0"/>
              <a:t>scans)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Table: Name </a:t>
            </a:r>
            <a:r>
              <a:rPr lang="en-US" dirty="0"/>
              <a:t>of the table where the alert happened, when applicable</a:t>
            </a:r>
          </a:p>
          <a:p>
            <a:pPr lvl="1"/>
            <a:r>
              <a:rPr lang="en-US" dirty="0" smtClean="0"/>
              <a:t>minutes: Number </a:t>
            </a:r>
            <a:r>
              <a:rPr lang="en-US" dirty="0"/>
              <a:t>of minutes spent doing the action. Not available for all </a:t>
            </a:r>
            <a:r>
              <a:rPr lang="en-US" dirty="0" smtClean="0"/>
              <a:t>alerts</a:t>
            </a:r>
            <a:endParaRPr lang="en-US" dirty="0"/>
          </a:p>
          <a:p>
            <a:pPr lvl="1"/>
            <a:r>
              <a:rPr lang="en-US" dirty="0"/>
              <a:t>rows: </a:t>
            </a:r>
            <a:r>
              <a:rPr lang="en-US" dirty="0" smtClean="0"/>
              <a:t>Number </a:t>
            </a:r>
            <a:r>
              <a:rPr lang="en-US" dirty="0"/>
              <a:t>for rows of the scan/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bcast</a:t>
            </a:r>
            <a:endParaRPr lang="en-US" dirty="0"/>
          </a:p>
          <a:p>
            <a:pPr lvl="1"/>
            <a:r>
              <a:rPr lang="en-US" dirty="0" smtClean="0"/>
              <a:t>Event: What </a:t>
            </a:r>
            <a:r>
              <a:rPr lang="en-US" dirty="0"/>
              <a:t>is the Alerted Event</a:t>
            </a:r>
          </a:p>
          <a:p>
            <a:pPr lvl="1"/>
            <a:r>
              <a:rPr lang="en-US" b="1" dirty="0" smtClean="0"/>
              <a:t>Solution</a:t>
            </a:r>
            <a:r>
              <a:rPr lang="en-US" dirty="0" smtClean="0"/>
              <a:t>: Proposed </a:t>
            </a:r>
            <a:r>
              <a:rPr lang="en-US" dirty="0"/>
              <a:t>Solution to avoid the alert (and performance issue) in </a:t>
            </a:r>
            <a:r>
              <a:rPr lang="en-US" dirty="0" smtClean="0"/>
              <a:t>the </a:t>
            </a:r>
            <a:r>
              <a:rPr lang="en-US" dirty="0"/>
              <a:t>future</a:t>
            </a:r>
          </a:p>
          <a:p>
            <a:pPr lvl="1"/>
            <a:r>
              <a:rPr lang="en-US" b="1" dirty="0" smtClean="0"/>
              <a:t>Count</a:t>
            </a:r>
            <a:r>
              <a:rPr lang="en-US" dirty="0" smtClean="0"/>
              <a:t>: Number </a:t>
            </a:r>
            <a:r>
              <a:rPr lang="en-US" dirty="0"/>
              <a:t>of </a:t>
            </a:r>
            <a:r>
              <a:rPr lang="en-US" dirty="0" smtClean="0"/>
              <a:t>occurrences </a:t>
            </a:r>
            <a:r>
              <a:rPr lang="en-US" dirty="0"/>
              <a:t>of the alert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7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perf_alerts.sql</a:t>
            </a:r>
            <a:endParaRPr lang="en-US" dirty="0"/>
          </a:p>
        </p:txBody>
      </p:sp>
      <p:pic>
        <p:nvPicPr>
          <p:cNvPr id="5" name="Picture 4" descr="Screen Shot 2015-07-08 at 15.26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9144000" cy="7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7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filter_used.sql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Return filter applied to tables on scans.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aid on choosing </a:t>
            </a:r>
            <a:r>
              <a:rPr lang="en-US" dirty="0" smtClean="0"/>
              <a:t>sort key</a:t>
            </a:r>
            <a:endParaRPr lang="en-US" dirty="0" smtClean="0"/>
          </a:p>
          <a:p>
            <a:r>
              <a:rPr lang="en-US" dirty="0"/>
              <a:t>Use the </a:t>
            </a:r>
            <a:r>
              <a:rPr lang="en-US" dirty="0" err="1"/>
              <a:t>perm_table_name</a:t>
            </a:r>
            <a:r>
              <a:rPr lang="en-US" dirty="0"/>
              <a:t> </a:t>
            </a:r>
            <a:r>
              <a:rPr lang="en-US" dirty="0" smtClean="0"/>
              <a:t>filter </a:t>
            </a:r>
            <a:r>
              <a:rPr lang="en-US" dirty="0"/>
              <a:t>to narrow the results</a:t>
            </a:r>
            <a:endParaRPr lang="en-US" dirty="0" smtClean="0"/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Table: Table </a:t>
            </a:r>
            <a:r>
              <a:rPr lang="en-US" dirty="0"/>
              <a:t>Name</a:t>
            </a:r>
          </a:p>
          <a:p>
            <a:pPr lvl="1"/>
            <a:r>
              <a:rPr lang="en-US" dirty="0" smtClean="0"/>
              <a:t>Filter: Text </a:t>
            </a:r>
            <a:r>
              <a:rPr lang="en-US" dirty="0"/>
              <a:t>of the filter from explain plan</a:t>
            </a:r>
          </a:p>
          <a:p>
            <a:pPr lvl="1"/>
            <a:r>
              <a:rPr lang="en-US" b="1" dirty="0" err="1" smtClean="0"/>
              <a:t>Secs</a:t>
            </a:r>
            <a:r>
              <a:rPr lang="en-US" dirty="0" smtClean="0"/>
              <a:t>: Number </a:t>
            </a:r>
            <a:r>
              <a:rPr lang="en-US" dirty="0"/>
              <a:t>of seconds spend </a:t>
            </a:r>
            <a:r>
              <a:rPr lang="en-US" dirty="0" smtClean="0"/>
              <a:t>scanning </a:t>
            </a:r>
            <a:r>
              <a:rPr lang="en-US" dirty="0"/>
              <a:t>the table</a:t>
            </a:r>
          </a:p>
          <a:p>
            <a:pPr lvl="1"/>
            <a:r>
              <a:rPr lang="en-US" b="1" dirty="0" err="1" smtClean="0"/>
              <a:t>Num</a:t>
            </a:r>
            <a:r>
              <a:rPr lang="en-US" dirty="0" smtClean="0"/>
              <a:t>: Number </a:t>
            </a:r>
            <a:r>
              <a:rPr lang="en-US" dirty="0"/>
              <a:t>of times that filter </a:t>
            </a:r>
            <a:r>
              <a:rPr lang="en-US" dirty="0" smtClean="0"/>
              <a:t>occurred</a:t>
            </a:r>
            <a:endParaRPr lang="en-US" dirty="0"/>
          </a:p>
          <a:p>
            <a:pPr lvl="1"/>
            <a:r>
              <a:rPr lang="en-US" dirty="0" smtClean="0"/>
              <a:t>Query: Latest </a:t>
            </a:r>
            <a:r>
              <a:rPr lang="en-US" dirty="0"/>
              <a:t>query id of a query that used that filter on that table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41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commit_stats.sql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Shows information on consumption of cluster resources through COMMIT </a:t>
            </a:r>
            <a:r>
              <a:rPr lang="en-US" dirty="0" smtClean="0"/>
              <a:t>statements from last 2 days == Commit queue statistics</a:t>
            </a:r>
          </a:p>
          <a:p>
            <a:r>
              <a:rPr lang="en-US" dirty="0"/>
              <a:t>showing largest queue length and queue time first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err="1"/>
              <a:t>startqueue</a:t>
            </a:r>
            <a:r>
              <a:rPr lang="en-US" dirty="0"/>
              <a:t>: </a:t>
            </a:r>
            <a:r>
              <a:rPr lang="en-US" dirty="0" smtClean="0"/>
              <a:t>Time </a:t>
            </a:r>
            <a:r>
              <a:rPr lang="en-US" dirty="0"/>
              <a:t>when the </a:t>
            </a:r>
            <a:r>
              <a:rPr lang="en-US" dirty="0" err="1"/>
              <a:t>queueing</a:t>
            </a:r>
            <a:r>
              <a:rPr lang="en-US" dirty="0"/>
              <a:t> started</a:t>
            </a:r>
          </a:p>
          <a:p>
            <a:pPr lvl="1"/>
            <a:r>
              <a:rPr lang="en-US" dirty="0"/>
              <a:t>node: </a:t>
            </a:r>
            <a:r>
              <a:rPr lang="en-US" dirty="0" smtClean="0"/>
              <a:t>Node </a:t>
            </a:r>
            <a:r>
              <a:rPr lang="en-US" dirty="0"/>
              <a:t>where the queue started.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number between 0 and # nodes might indicate a issue with a </a:t>
            </a:r>
            <a:r>
              <a:rPr lang="en-US" dirty="0" smtClean="0"/>
              <a:t>node. </a:t>
            </a:r>
            <a:r>
              <a:rPr lang="en-US" dirty="0"/>
              <a:t>Usually -1 (leader)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b="1" dirty="0" err="1"/>
              <a:t>queue_time</a:t>
            </a:r>
            <a:r>
              <a:rPr lang="en-US" dirty="0"/>
              <a:t>: </a:t>
            </a:r>
            <a:r>
              <a:rPr lang="en-US" dirty="0" smtClean="0"/>
              <a:t>Queue </a:t>
            </a:r>
            <a:r>
              <a:rPr lang="en-US" dirty="0"/>
              <a:t>time in </a:t>
            </a:r>
            <a:r>
              <a:rPr lang="en-US" dirty="0" err="1"/>
              <a:t>miliseconds</a:t>
            </a:r>
            <a:endParaRPr lang="en-US" dirty="0"/>
          </a:p>
          <a:p>
            <a:pPr lvl="1"/>
            <a:r>
              <a:rPr lang="en-US" dirty="0" err="1"/>
              <a:t>commit_time</a:t>
            </a:r>
            <a:r>
              <a:rPr lang="en-US" dirty="0"/>
              <a:t>: </a:t>
            </a:r>
            <a:r>
              <a:rPr lang="en-US" dirty="0" smtClean="0"/>
              <a:t>Commit </a:t>
            </a:r>
            <a:r>
              <a:rPr lang="en-US" dirty="0"/>
              <a:t>time in </a:t>
            </a:r>
            <a:r>
              <a:rPr lang="en-US" dirty="0" err="1"/>
              <a:t>miliseconds</a:t>
            </a:r>
            <a:endParaRPr lang="en-US" dirty="0"/>
          </a:p>
          <a:p>
            <a:pPr lvl="1"/>
            <a:r>
              <a:rPr lang="en-US" dirty="0" err="1" smtClean="0"/>
              <a:t>Queuelen</a:t>
            </a:r>
            <a:r>
              <a:rPr lang="en-US" dirty="0" smtClean="0"/>
              <a:t>: Number </a:t>
            </a:r>
            <a:r>
              <a:rPr lang="en-US" dirty="0"/>
              <a:t>of transactions in the queue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83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commit_stats.sql</a:t>
            </a:r>
            <a:endParaRPr lang="en-US" dirty="0"/>
          </a:p>
        </p:txBody>
      </p:sp>
      <p:pic>
        <p:nvPicPr>
          <p:cNvPr id="4" name="Picture 3" descr="Screen Shot 2015-07-08 at 15.27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1930400"/>
            <a:ext cx="54356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74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current_session_info.sql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Query showing information about sessions with currently running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err="1" smtClean="0"/>
              <a:t>pid</a:t>
            </a:r>
            <a:endParaRPr lang="en-US" dirty="0" smtClean="0"/>
          </a:p>
          <a:p>
            <a:pPr lvl="1"/>
            <a:r>
              <a:rPr lang="en-US" dirty="0" smtClean="0"/>
              <a:t>DB </a:t>
            </a:r>
            <a:r>
              <a:rPr lang="en-US" dirty="0" smtClean="0"/>
              <a:t>name</a:t>
            </a:r>
          </a:p>
          <a:p>
            <a:pPr lvl="1"/>
            <a:r>
              <a:rPr lang="en-US" dirty="0" err="1" smtClean="0"/>
              <a:t>s_start</a:t>
            </a:r>
            <a:r>
              <a:rPr lang="en-US" dirty="0" smtClean="0"/>
              <a:t>: Session start time</a:t>
            </a:r>
          </a:p>
          <a:p>
            <a:pPr lvl="1"/>
            <a:r>
              <a:rPr lang="en-US" dirty="0" err="1" smtClean="0"/>
              <a:t>q_start</a:t>
            </a:r>
            <a:r>
              <a:rPr lang="en-US" dirty="0" smtClean="0"/>
              <a:t>: start time of query</a:t>
            </a:r>
            <a:endParaRPr lang="en-US" dirty="0" smtClean="0"/>
          </a:p>
          <a:p>
            <a:pPr lvl="1"/>
            <a:r>
              <a:rPr lang="en-US" dirty="0" smtClean="0"/>
              <a:t>Query: query Id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DA_ProSer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16" y="5909707"/>
            <a:ext cx="2212684" cy="94829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Redshift Documentation</a:t>
            </a:r>
          </a:p>
          <a:p>
            <a:pPr lvl="1"/>
            <a:r>
              <a:rPr lang="en-US" dirty="0">
                <a:hlinkClick r:id="rId3"/>
              </a:rPr>
              <a:t>http://docs.aws.amazon.com/redshift/latest/mgmt/welcome.html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://docs.aws.amazon.com/redshift/latest/dg/</a:t>
            </a:r>
            <a:r>
              <a:rPr lang="en-US" dirty="0" smtClean="0">
                <a:hlinkClick r:id="rId3"/>
              </a:rPr>
              <a:t>welcome.html</a:t>
            </a:r>
            <a:endParaRPr lang="en-US" dirty="0" smtClean="0"/>
          </a:p>
          <a:p>
            <a:r>
              <a:rPr lang="en-US" dirty="0" smtClean="0"/>
              <a:t>Amazon Redshift </a:t>
            </a:r>
            <a:r>
              <a:rPr lang="en-US" dirty="0" err="1" smtClean="0"/>
              <a:t>Utils</a:t>
            </a:r>
            <a:r>
              <a:rPr lang="en-US" dirty="0" smtClean="0"/>
              <a:t>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https://github.com/awslabs/amazon-redshift-</a:t>
            </a:r>
            <a:r>
              <a:rPr lang="en-US" dirty="0" smtClean="0">
                <a:hlinkClick r:id="rId4"/>
              </a:rPr>
              <a:t>utils</a:t>
            </a:r>
            <a:endParaRPr lang="en-US" dirty="0" smtClean="0"/>
          </a:p>
          <a:p>
            <a:pPr lvl="1"/>
            <a:r>
              <a:rPr lang="en-US" dirty="0" smtClean="0"/>
              <a:t>Using version from July 3, 2015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4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current_session_info.sql</a:t>
            </a:r>
            <a:endParaRPr lang="en-US" dirty="0"/>
          </a:p>
        </p:txBody>
      </p:sp>
      <p:pic>
        <p:nvPicPr>
          <p:cNvPr id="4" name="Picture 3" descr="Screen Shot 2015-07-08 at 15.29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2959100"/>
            <a:ext cx="61341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1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missing_table_stats.sql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shows EXPLAIN plans which flagged "missing statistics" on the underlying </a:t>
            </a:r>
            <a:r>
              <a:rPr lang="en-US" dirty="0" smtClean="0"/>
              <a:t>tables</a:t>
            </a:r>
          </a:p>
          <a:p>
            <a:r>
              <a:rPr lang="en-US" dirty="0" smtClean="0"/>
              <a:t>Indicator for running analyze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92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queuing_queries.sql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Query showing queries which are waiting on a WLM Query </a:t>
            </a:r>
            <a:r>
              <a:rPr lang="en-US" dirty="0" smtClean="0"/>
              <a:t>Slot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Query id</a:t>
            </a:r>
          </a:p>
          <a:p>
            <a:pPr lvl="1"/>
            <a:r>
              <a:rPr lang="en-US" dirty="0" err="1" smtClean="0"/>
              <a:t>querytxt</a:t>
            </a:r>
            <a:endParaRPr lang="en-US" dirty="0" smtClean="0"/>
          </a:p>
          <a:p>
            <a:pPr lvl="1"/>
            <a:r>
              <a:rPr lang="en-US" dirty="0" smtClean="0"/>
              <a:t>#</a:t>
            </a:r>
            <a:r>
              <a:rPr lang="en-US" dirty="0" smtClean="0"/>
              <a:t>slots</a:t>
            </a:r>
          </a:p>
          <a:p>
            <a:pPr lvl="1"/>
            <a:r>
              <a:rPr lang="en-US" dirty="0" smtClean="0"/>
              <a:t>Query start time</a:t>
            </a:r>
            <a:endParaRPr lang="en-US" dirty="0" smtClean="0"/>
          </a:p>
          <a:p>
            <a:pPr lvl="1"/>
            <a:r>
              <a:rPr lang="en-US" dirty="0" smtClean="0"/>
              <a:t>Queue time in </a:t>
            </a:r>
            <a:r>
              <a:rPr lang="en-US" dirty="0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Execution time in </a:t>
            </a:r>
            <a:r>
              <a:rPr lang="en-US" dirty="0" smtClean="0"/>
              <a:t>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30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queuing_queries.sql</a:t>
            </a:r>
            <a:r>
              <a:rPr lang="en-US" dirty="0"/>
              <a:t> </a:t>
            </a:r>
          </a:p>
        </p:txBody>
      </p:sp>
      <p:pic>
        <p:nvPicPr>
          <p:cNvPr id="4" name="Picture 3" descr="Screen Shot 2015-07-08 at 15.31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9600"/>
            <a:ext cx="914400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98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table_info.sql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Return Table storage information (size, skew,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Compare </a:t>
            </a:r>
            <a:r>
              <a:rPr lang="en-US" dirty="0"/>
              <a:t>with this: </a:t>
            </a:r>
            <a:r>
              <a:rPr lang="en-US" dirty="0">
                <a:hlinkClick r:id="rId2"/>
              </a:rPr>
              <a:t>http://docs.aws.amazon.com/redshift/latest/dg/c_analyzing-table-</a:t>
            </a:r>
            <a:r>
              <a:rPr lang="en-US" dirty="0" smtClean="0">
                <a:hlinkClick r:id="rId2"/>
              </a:rPr>
              <a:t>design.html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/>
              <a:t>schema: </a:t>
            </a:r>
            <a:r>
              <a:rPr lang="en-US" dirty="0" smtClean="0"/>
              <a:t>Schema </a:t>
            </a:r>
            <a:r>
              <a:rPr lang="en-US" dirty="0"/>
              <a:t>name</a:t>
            </a:r>
          </a:p>
          <a:p>
            <a:pPr lvl="1"/>
            <a:r>
              <a:rPr lang="en-US" dirty="0"/>
              <a:t>Table: </a:t>
            </a:r>
            <a:r>
              <a:rPr lang="en-US" dirty="0" smtClean="0"/>
              <a:t>Table </a:t>
            </a:r>
            <a:r>
              <a:rPr lang="en-US" dirty="0"/>
              <a:t>name</a:t>
            </a:r>
          </a:p>
          <a:p>
            <a:pPr lvl="1"/>
            <a:r>
              <a:rPr lang="en-US" dirty="0" err="1" smtClean="0"/>
              <a:t>tableid</a:t>
            </a:r>
            <a:r>
              <a:rPr lang="en-US" dirty="0"/>
              <a:t>: </a:t>
            </a:r>
            <a:r>
              <a:rPr lang="en-US" dirty="0" smtClean="0"/>
              <a:t>Table </a:t>
            </a:r>
            <a:r>
              <a:rPr lang="en-US" dirty="0"/>
              <a:t>id</a:t>
            </a:r>
          </a:p>
          <a:p>
            <a:pPr lvl="1"/>
            <a:r>
              <a:rPr lang="en-US" dirty="0" err="1"/>
              <a:t>DistKey</a:t>
            </a:r>
            <a:r>
              <a:rPr lang="en-US" dirty="0"/>
              <a:t>: </a:t>
            </a:r>
            <a:r>
              <a:rPr lang="en-US" dirty="0" smtClean="0"/>
              <a:t>Distribution </a:t>
            </a:r>
            <a:r>
              <a:rPr lang="en-US" dirty="0"/>
              <a:t>Key </a:t>
            </a:r>
            <a:endParaRPr lang="en-US" dirty="0" smtClean="0"/>
          </a:p>
          <a:p>
            <a:pPr lvl="1"/>
            <a:r>
              <a:rPr lang="en-US" b="1" dirty="0" smtClean="0"/>
              <a:t>Skew</a:t>
            </a:r>
            <a:r>
              <a:rPr lang="en-US" dirty="0" smtClean="0"/>
              <a:t>: Table </a:t>
            </a:r>
            <a:r>
              <a:rPr lang="en-US" dirty="0"/>
              <a:t>Skew. Proportion between largest slice and smallest slice (null for </a:t>
            </a:r>
            <a:r>
              <a:rPr lang="en-US" dirty="0" err="1"/>
              <a:t>diststyle</a:t>
            </a:r>
            <a:r>
              <a:rPr lang="en-US" dirty="0"/>
              <a:t> ALL)</a:t>
            </a:r>
          </a:p>
          <a:p>
            <a:pPr lvl="1"/>
            <a:r>
              <a:rPr lang="en-US" dirty="0" err="1"/>
              <a:t>Sortkey</a:t>
            </a:r>
            <a:r>
              <a:rPr lang="en-US" dirty="0"/>
              <a:t>: </a:t>
            </a:r>
            <a:r>
              <a:rPr lang="en-US" dirty="0" smtClean="0"/>
              <a:t>First </a:t>
            </a:r>
            <a:r>
              <a:rPr lang="en-US" dirty="0"/>
              <a:t>column of </a:t>
            </a:r>
            <a:r>
              <a:rPr lang="en-US" dirty="0" err="1"/>
              <a:t>Sortkey</a:t>
            </a:r>
            <a:endParaRPr lang="en-US" dirty="0"/>
          </a:p>
          <a:p>
            <a:pPr lvl="1"/>
            <a:r>
              <a:rPr lang="en-US" dirty="0"/>
              <a:t>#SKs: </a:t>
            </a:r>
            <a:r>
              <a:rPr lang="en-US" dirty="0" smtClean="0"/>
              <a:t>Number </a:t>
            </a:r>
            <a:r>
              <a:rPr lang="en-US" dirty="0"/>
              <a:t>of columns in the compound </a:t>
            </a:r>
            <a:r>
              <a:rPr lang="en-US" dirty="0" err="1"/>
              <a:t>sortkey</a:t>
            </a:r>
            <a:endParaRPr lang="en-US" dirty="0"/>
          </a:p>
          <a:p>
            <a:pPr lvl="1"/>
            <a:r>
              <a:rPr lang="en-US" dirty="0" smtClean="0"/>
              <a:t>Rows: Number </a:t>
            </a:r>
            <a:r>
              <a:rPr lang="en-US" dirty="0"/>
              <a:t>of rows</a:t>
            </a:r>
          </a:p>
          <a:p>
            <a:pPr lvl="1"/>
            <a:r>
              <a:rPr lang="en-US" b="1" dirty="0" err="1"/>
              <a:t>mbytes</a:t>
            </a:r>
            <a:r>
              <a:rPr lang="en-US" dirty="0"/>
              <a:t>: </a:t>
            </a:r>
            <a:r>
              <a:rPr lang="en-US" dirty="0" smtClean="0"/>
              <a:t>Size </a:t>
            </a:r>
            <a:r>
              <a:rPr lang="en-US" dirty="0"/>
              <a:t>of the table in Megabytes</a:t>
            </a:r>
          </a:p>
          <a:p>
            <a:pPr lvl="1"/>
            <a:r>
              <a:rPr lang="en-US" dirty="0" err="1"/>
              <a:t>Enc</a:t>
            </a:r>
            <a:r>
              <a:rPr lang="en-US" dirty="0"/>
              <a:t>: </a:t>
            </a:r>
            <a:r>
              <a:rPr lang="en-US" dirty="0" smtClean="0"/>
              <a:t>Y </a:t>
            </a:r>
            <a:r>
              <a:rPr lang="en-US" dirty="0"/>
              <a:t>if the table has at least one compressed column, N otherwise</a:t>
            </a:r>
          </a:p>
          <a:p>
            <a:pPr lvl="1"/>
            <a:r>
              <a:rPr lang="en-US" b="1" dirty="0" err="1"/>
              <a:t>pct_of_total</a:t>
            </a:r>
            <a:r>
              <a:rPr lang="en-US" dirty="0"/>
              <a:t>: </a:t>
            </a:r>
            <a:r>
              <a:rPr lang="en-US" dirty="0" smtClean="0"/>
              <a:t>Size </a:t>
            </a:r>
            <a:r>
              <a:rPr lang="en-US" dirty="0"/>
              <a:t>of the table in proportion to the cluster size</a:t>
            </a:r>
          </a:p>
          <a:p>
            <a:pPr lvl="1"/>
            <a:r>
              <a:rPr lang="en-US" dirty="0" err="1"/>
              <a:t>pct_stats_off</a:t>
            </a:r>
            <a:r>
              <a:rPr lang="en-US" dirty="0"/>
              <a:t>: </a:t>
            </a:r>
            <a:r>
              <a:rPr lang="en-US" dirty="0" smtClean="0"/>
              <a:t>Measure </a:t>
            </a:r>
            <a:r>
              <a:rPr lang="en-US" dirty="0"/>
              <a:t>of staleness of table statistics (real size versus size recorded in stats)</a:t>
            </a:r>
          </a:p>
          <a:p>
            <a:pPr lvl="1"/>
            <a:r>
              <a:rPr lang="en-US" b="1" dirty="0" err="1" smtClean="0"/>
              <a:t>pct_unsorted</a:t>
            </a:r>
            <a:r>
              <a:rPr lang="en-US" dirty="0" smtClean="0"/>
              <a:t>: Proportion </a:t>
            </a:r>
            <a:r>
              <a:rPr lang="en-US" dirty="0"/>
              <a:t>of unsorted rows compared to total </a:t>
            </a:r>
            <a:r>
              <a:rPr lang="en-US" dirty="0" smtClean="0"/>
              <a:t>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table_info.sql</a:t>
            </a:r>
            <a:endParaRPr lang="en-US" dirty="0"/>
          </a:p>
        </p:txBody>
      </p:sp>
      <p:pic>
        <p:nvPicPr>
          <p:cNvPr id="4" name="Picture 3" descr="Screen Shot 2015-07-08 at 15.32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3400"/>
            <a:ext cx="9144000" cy="6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88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DBA views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views for daily admin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44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v_check_data_distribution.sql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to get data distribution across </a:t>
            </a:r>
            <a:r>
              <a:rPr lang="en-US" dirty="0" smtClean="0"/>
              <a:t>slices</a:t>
            </a:r>
          </a:p>
          <a:p>
            <a:r>
              <a:rPr lang="en-US" dirty="0" smtClean="0"/>
              <a:t>More detailed view for </a:t>
            </a:r>
            <a:r>
              <a:rPr lang="en-US" dirty="0" err="1"/>
              <a:t>table_info.sql</a:t>
            </a:r>
            <a:endParaRPr lang="en-US" dirty="0" smtClean="0"/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err="1" smtClean="0"/>
              <a:t>rowcount_on_slice</a:t>
            </a:r>
            <a:endParaRPr lang="en-US" dirty="0" smtClean="0"/>
          </a:p>
          <a:p>
            <a:pPr lvl="1"/>
            <a:r>
              <a:rPr lang="en-US" dirty="0" err="1" smtClean="0"/>
              <a:t>total_rowcount</a:t>
            </a:r>
            <a:endParaRPr lang="en-US" dirty="0" smtClean="0"/>
          </a:p>
          <a:p>
            <a:pPr lvl="1"/>
            <a:r>
              <a:rPr lang="en-US" dirty="0" err="1"/>
              <a:t>distrib_pct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4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v_view_dependency.sql</a:t>
            </a:r>
            <a:endParaRPr lang="en-US" dirty="0"/>
          </a:p>
        </p:txBody>
      </p:sp>
      <p:pic>
        <p:nvPicPr>
          <p:cNvPr id="4" name="Picture 3" descr="Screen Shot 2015-07-08 at 15.35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700"/>
            <a:ext cx="9144000" cy="25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4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v_space_used_per_tbl.sql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View to get pull space used per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This tells you if you should run a “vacuum” 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err="1" smtClean="0"/>
              <a:t>Tablename</a:t>
            </a:r>
            <a:endParaRPr lang="en-US" dirty="0" smtClean="0"/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#rows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unsorted_rows</a:t>
            </a:r>
            <a:endParaRPr lang="en-US" dirty="0" smtClean="0"/>
          </a:p>
          <a:p>
            <a:pPr lvl="1"/>
            <a:r>
              <a:rPr lang="en-US" dirty="0" err="1" smtClean="0"/>
              <a:t>Pct_unsorted</a:t>
            </a:r>
            <a:r>
              <a:rPr lang="en-US" dirty="0" smtClean="0"/>
              <a:t>: &gt;20% -&gt; run </a:t>
            </a:r>
            <a:r>
              <a:rPr lang="en-US" dirty="0" smtClean="0"/>
              <a:t>vacuum</a:t>
            </a:r>
          </a:p>
          <a:p>
            <a:pPr lvl="1"/>
            <a:r>
              <a:rPr lang="en-US" b="1" dirty="0" smtClean="0"/>
              <a:t>recommendations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6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Tables &amp; Views</a:t>
            </a:r>
            <a:endParaRPr lang="en-US" dirty="0" smtClean="0"/>
          </a:p>
          <a:p>
            <a:r>
              <a:rPr lang="en-US" dirty="0" smtClean="0"/>
              <a:t>DBA Scripts</a:t>
            </a:r>
          </a:p>
          <a:p>
            <a:r>
              <a:rPr lang="en-US" dirty="0" smtClean="0"/>
              <a:t>DBA Views</a:t>
            </a:r>
          </a:p>
          <a:p>
            <a:r>
              <a:rPr lang="en-US" dirty="0" smtClean="0"/>
              <a:t>DBA Tools</a:t>
            </a:r>
          </a:p>
          <a:p>
            <a:pPr lvl="1"/>
            <a:r>
              <a:rPr lang="en-US" dirty="0" smtClean="0"/>
              <a:t>Encoding Utility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51747" y="4864561"/>
            <a:ext cx="84808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Best Practice – work together with your DBA and execute Scripts and Views directly on your Redshift cluster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Warning: Encoding utility can change your data structure!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358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v_space_used_per_tbl.sql</a:t>
            </a:r>
            <a:endParaRPr lang="en-US" dirty="0"/>
          </a:p>
        </p:txBody>
      </p:sp>
      <p:pic>
        <p:nvPicPr>
          <p:cNvPr id="4" name="Picture 3" descr="Screen Shot 2015-07-08 at 15.36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6200"/>
            <a:ext cx="9144000" cy="16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59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v_constraint_dependency.sql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to get the the foreign key constraints between </a:t>
            </a:r>
            <a:r>
              <a:rPr lang="en-US" dirty="0" smtClean="0"/>
              <a:t>tables</a:t>
            </a:r>
          </a:p>
          <a:p>
            <a:r>
              <a:rPr lang="en-US" dirty="0" err="1" smtClean="0"/>
              <a:t>Outptut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src_objectname</a:t>
            </a:r>
            <a:endParaRPr lang="en-US" dirty="0" smtClean="0"/>
          </a:p>
          <a:p>
            <a:pPr lvl="1"/>
            <a:r>
              <a:rPr lang="en-US" dirty="0" err="1" smtClean="0"/>
              <a:t>dependent_objectname</a:t>
            </a:r>
            <a:endParaRPr lang="en-US" dirty="0" smtClean="0"/>
          </a:p>
          <a:p>
            <a:pPr lvl="1"/>
            <a:r>
              <a:rPr lang="en-US" dirty="0" err="1" smtClean="0"/>
              <a:t>constraint_name</a:t>
            </a:r>
            <a:r>
              <a:rPr lang="en-US" dirty="0" smtClean="0"/>
              <a:t>: foreign / primary</a:t>
            </a:r>
          </a:p>
        </p:txBody>
      </p:sp>
    </p:spTree>
    <p:extLst>
      <p:ext uri="{BB962C8B-B14F-4D97-AF65-F5344CB8AC3E}">
        <p14:creationId xmlns:p14="http://schemas.microsoft.com/office/powerpoint/2010/main" val="2844769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v_view_dependency.sql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to get the names of the views that are dependent other tables/</a:t>
            </a:r>
            <a:r>
              <a:rPr lang="en-US" dirty="0" smtClean="0"/>
              <a:t>views</a:t>
            </a:r>
          </a:p>
          <a:p>
            <a:r>
              <a:rPr lang="en-US" dirty="0" err="1" smtClean="0"/>
              <a:t>Outptut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src_objectname</a:t>
            </a:r>
            <a:endParaRPr lang="en-US" dirty="0"/>
          </a:p>
          <a:p>
            <a:pPr lvl="1"/>
            <a:r>
              <a:rPr lang="en-US" dirty="0" err="1" smtClean="0"/>
              <a:t>dependent_objectname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83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v_view_dependency.sql</a:t>
            </a:r>
            <a:endParaRPr lang="en-US" dirty="0"/>
          </a:p>
        </p:txBody>
      </p:sp>
      <p:pic>
        <p:nvPicPr>
          <p:cNvPr id="4" name="Picture 3" descr="Screen Shot 2015-07-08 at 15.38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9500"/>
            <a:ext cx="9144000" cy="21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68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v_object_dependency.sql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view to merge the different dependency views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Depends on </a:t>
            </a:r>
            <a:r>
              <a:rPr lang="en-US" dirty="0" err="1" smtClean="0"/>
              <a:t>admin.v_view_dependency</a:t>
            </a:r>
            <a:r>
              <a:rPr lang="en-US" dirty="0" smtClean="0"/>
              <a:t> and </a:t>
            </a:r>
            <a:r>
              <a:rPr lang="en-US" dirty="0" err="1" smtClean="0"/>
              <a:t>v_constraint_dependency.sql</a:t>
            </a:r>
            <a:r>
              <a:rPr lang="en-US" dirty="0" smtClean="0"/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2368203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DBA </a:t>
            </a:r>
            <a:r>
              <a:rPr lang="en-US" dirty="0" smtClean="0"/>
              <a:t>views – Create DDLs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6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v_generate_schema_ddl.sql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/>
              <a:t>to get the DDL for schemas.</a:t>
            </a:r>
          </a:p>
        </p:txBody>
      </p:sp>
    </p:spTree>
    <p:extLst>
      <p:ext uri="{BB962C8B-B14F-4D97-AF65-F5344CB8AC3E}">
        <p14:creationId xmlns:p14="http://schemas.microsoft.com/office/powerpoint/2010/main" val="835235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v_generate_tbl_ddl.sql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to get the DDL for a </a:t>
            </a:r>
            <a:r>
              <a:rPr lang="en-US" dirty="0" smtClean="0"/>
              <a:t>table. This </a:t>
            </a:r>
            <a:r>
              <a:rPr lang="en-US" dirty="0"/>
              <a:t>will contain the </a:t>
            </a:r>
            <a:r>
              <a:rPr lang="en-US" dirty="0" err="1"/>
              <a:t>distkey</a:t>
            </a:r>
            <a:r>
              <a:rPr lang="en-US" dirty="0"/>
              <a:t>, </a:t>
            </a:r>
            <a:r>
              <a:rPr lang="en-US" dirty="0" err="1"/>
              <a:t>sortkey</a:t>
            </a:r>
            <a:r>
              <a:rPr lang="en-US" dirty="0"/>
              <a:t>, </a:t>
            </a:r>
            <a:r>
              <a:rPr lang="en-US" dirty="0" smtClean="0"/>
              <a:t>constraints, not null and defaults.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8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v_generate_tbl_ddl.sql</a:t>
            </a:r>
            <a:endParaRPr lang="en-US" dirty="0"/>
          </a:p>
        </p:txBody>
      </p:sp>
      <p:pic>
        <p:nvPicPr>
          <p:cNvPr id="4" name="Picture 3" descr="Screen Shot 2015-07-08 at 15.40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10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27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v_generate_unload_copy_cmd.sql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to get that will generate unload and copy commands for an </a:t>
            </a:r>
            <a:r>
              <a:rPr lang="en-US" dirty="0" smtClean="0"/>
              <a:t>object (all tables).  </a:t>
            </a:r>
            <a:endParaRPr lang="en-US" dirty="0"/>
          </a:p>
          <a:p>
            <a:r>
              <a:rPr lang="en-US" dirty="0"/>
              <a:t>After </a:t>
            </a:r>
            <a:r>
              <a:rPr lang="en-US" dirty="0" smtClean="0"/>
              <a:t>running the </a:t>
            </a:r>
            <a:r>
              <a:rPr lang="en-US" dirty="0"/>
              <a:t>view the user will need to fill in what filter to use in the UNLOAD query if </a:t>
            </a:r>
            <a:r>
              <a:rPr lang="en-US" dirty="0" smtClean="0"/>
              <a:t>any (</a:t>
            </a:r>
            <a:r>
              <a:rPr lang="en-US" dirty="0"/>
              <a:t>--WHERE </a:t>
            </a:r>
            <a:r>
              <a:rPr lang="en-US" dirty="0" err="1"/>
              <a:t>audit_id</a:t>
            </a:r>
            <a:r>
              <a:rPr lang="en-US" dirty="0"/>
              <a:t> &gt; ___</a:t>
            </a:r>
            <a:r>
              <a:rPr lang="en-US" dirty="0" err="1"/>
              <a:t>auditid</a:t>
            </a:r>
            <a:r>
              <a:rPr lang="en-US" dirty="0"/>
              <a:t>___), the bucket location (__</a:t>
            </a:r>
            <a:r>
              <a:rPr lang="en-US" dirty="0" err="1"/>
              <a:t>bucketname</a:t>
            </a:r>
            <a:r>
              <a:rPr lang="en-US" dirty="0"/>
              <a:t>__) and the </a:t>
            </a:r>
            <a:r>
              <a:rPr lang="en-US" dirty="0" smtClean="0"/>
              <a:t>AWS </a:t>
            </a:r>
            <a:r>
              <a:rPr lang="en-US" dirty="0"/>
              <a:t>credentials (__</a:t>
            </a:r>
            <a:r>
              <a:rPr lang="en-US" dirty="0" err="1"/>
              <a:t>creds_here</a:t>
            </a:r>
            <a:r>
              <a:rPr lang="en-US" dirty="0"/>
              <a:t>__).</a:t>
            </a:r>
          </a:p>
        </p:txBody>
      </p:sp>
    </p:spTree>
    <p:extLst>
      <p:ext uri="{BB962C8B-B14F-4D97-AF65-F5344CB8AC3E}">
        <p14:creationId xmlns:p14="http://schemas.microsoft.com/office/powerpoint/2010/main" val="154926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Tables &amp; Views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about system tables &amp;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383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v_generate_view_ddl.sql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to get the DDL for a view.</a:t>
            </a:r>
          </a:p>
        </p:txBody>
      </p:sp>
    </p:spTree>
    <p:extLst>
      <p:ext uri="{BB962C8B-B14F-4D97-AF65-F5344CB8AC3E}">
        <p14:creationId xmlns:p14="http://schemas.microsoft.com/office/powerpoint/2010/main" val="1101556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DBA </a:t>
            </a:r>
            <a:r>
              <a:rPr lang="en-US" dirty="0" smtClean="0"/>
              <a:t>views For User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65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v_generate_group_ddl.sql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View to get the DDL for a group.</a:t>
            </a:r>
          </a:p>
        </p:txBody>
      </p:sp>
    </p:spTree>
    <p:extLst>
      <p:ext uri="{BB962C8B-B14F-4D97-AF65-F5344CB8AC3E}">
        <p14:creationId xmlns:p14="http://schemas.microsoft.com/office/powerpoint/2010/main" val="29443248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v_get_obj_priv_by_user.sql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View to get the table/views that a user has access to </a:t>
            </a:r>
            <a:endParaRPr lang="en-US" dirty="0" smtClean="0"/>
          </a:p>
          <a:p>
            <a:r>
              <a:rPr lang="en-US" dirty="0" smtClean="0"/>
              <a:t>Useful </a:t>
            </a:r>
            <a:r>
              <a:rPr lang="en-US" dirty="0"/>
              <a:t>to audit your permissions</a:t>
            </a:r>
            <a:r>
              <a:rPr lang="en-US" dirty="0" smtClean="0"/>
              <a:t>!</a:t>
            </a:r>
          </a:p>
          <a:p>
            <a:r>
              <a:rPr lang="en-US" dirty="0" smtClean="0"/>
              <a:t>Tables / views without permission will not be listed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Table / View name</a:t>
            </a:r>
          </a:p>
          <a:p>
            <a:pPr lvl="1"/>
            <a:r>
              <a:rPr lang="en-US" dirty="0" err="1" smtClean="0"/>
              <a:t>Sel</a:t>
            </a:r>
            <a:r>
              <a:rPr lang="en-US" dirty="0" smtClean="0"/>
              <a:t> / Ins / </a:t>
            </a:r>
            <a:r>
              <a:rPr lang="en-US" dirty="0" err="1" smtClean="0"/>
              <a:t>upd</a:t>
            </a:r>
            <a:r>
              <a:rPr lang="en-US" dirty="0" smtClean="0"/>
              <a:t> / del / ref: true / false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80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v_get_obj_priv_by_user.sql</a:t>
            </a:r>
            <a:endParaRPr lang="en-US" dirty="0"/>
          </a:p>
        </p:txBody>
      </p:sp>
      <p:pic>
        <p:nvPicPr>
          <p:cNvPr id="4" name="Picture 3" descr="Screen Shot 2015-07-08 at 15.4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460500"/>
            <a:ext cx="73279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46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v_get_tbl_priv_by_user.sql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to get the tables that a user has access </a:t>
            </a:r>
            <a:r>
              <a:rPr lang="en-US" dirty="0" smtClean="0"/>
              <a:t>to</a:t>
            </a:r>
          </a:p>
          <a:p>
            <a:r>
              <a:rPr lang="en-US" dirty="0"/>
              <a:t>Useful to audit your permissions</a:t>
            </a:r>
            <a:r>
              <a:rPr lang="en-US" dirty="0" smtClean="0"/>
              <a:t>!</a:t>
            </a:r>
          </a:p>
          <a:p>
            <a:r>
              <a:rPr lang="en-US" dirty="0" smtClean="0"/>
              <a:t>Same as </a:t>
            </a:r>
            <a:r>
              <a:rPr lang="en-US" dirty="0" err="1" smtClean="0"/>
              <a:t>v_get_obj_priv_by_user.sql</a:t>
            </a:r>
            <a:endParaRPr lang="en-US" dirty="0" smtClean="0"/>
          </a:p>
          <a:p>
            <a:pPr lvl="1"/>
            <a:r>
              <a:rPr lang="en-US" dirty="0" smtClean="0"/>
              <a:t>Only for tables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76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v_get_view_priv_by_user.sql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to get the views that a user has access to </a:t>
            </a:r>
            <a:endParaRPr lang="en-US" dirty="0" smtClean="0"/>
          </a:p>
          <a:p>
            <a:r>
              <a:rPr lang="en-US" dirty="0"/>
              <a:t>Useful to audit your permissions!</a:t>
            </a:r>
          </a:p>
          <a:p>
            <a:r>
              <a:rPr lang="en-US" dirty="0"/>
              <a:t>Same as </a:t>
            </a:r>
            <a:r>
              <a:rPr lang="en-US" dirty="0" err="1"/>
              <a:t>v_get_obj_priv_by_user.sql</a:t>
            </a:r>
            <a:endParaRPr lang="en-US" dirty="0"/>
          </a:p>
          <a:p>
            <a:pPr lvl="1"/>
            <a:r>
              <a:rPr lang="en-US" dirty="0"/>
              <a:t>Only for </a:t>
            </a:r>
            <a:r>
              <a:rPr lang="en-US" dirty="0" smtClean="0"/>
              <a:t>views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03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v_get_schema_priv_by_user.sql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to get the schema that a user has access to </a:t>
            </a:r>
            <a:endParaRPr lang="en-US" dirty="0" smtClean="0"/>
          </a:p>
          <a:p>
            <a:r>
              <a:rPr lang="en-US" dirty="0"/>
              <a:t>Useful to audit your permissions!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User </a:t>
            </a:r>
          </a:p>
          <a:p>
            <a:pPr lvl="1"/>
            <a:r>
              <a:rPr lang="en-US" dirty="0" smtClean="0"/>
              <a:t>Schema name</a:t>
            </a:r>
          </a:p>
          <a:p>
            <a:pPr lvl="1"/>
            <a:r>
              <a:rPr lang="en-US" dirty="0" err="1" smtClean="0"/>
              <a:t>Cre</a:t>
            </a:r>
            <a:r>
              <a:rPr lang="en-US" dirty="0" smtClean="0"/>
              <a:t> / </a:t>
            </a:r>
            <a:r>
              <a:rPr lang="en-US" dirty="0" err="1" smtClean="0"/>
              <a:t>usg</a:t>
            </a:r>
            <a:r>
              <a:rPr lang="en-US" dirty="0" smtClean="0"/>
              <a:t>: true / false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30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v_generate_user_object_permissions.sql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to get the DDL for a users permissions to tables and views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09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v_get_users_in_group.sql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to get all users in a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Group name</a:t>
            </a:r>
          </a:p>
          <a:p>
            <a:pPr lvl="1"/>
            <a:r>
              <a:rPr lang="en-US" dirty="0" smtClean="0"/>
              <a:t>users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3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Tables &amp; Views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 </a:t>
            </a:r>
            <a:r>
              <a:rPr lang="en-US" dirty="0"/>
              <a:t>information about how the system is </a:t>
            </a:r>
            <a:r>
              <a:rPr lang="en-US" dirty="0" smtClean="0"/>
              <a:t>functioning</a:t>
            </a:r>
          </a:p>
          <a:p>
            <a:r>
              <a:rPr lang="en-US" dirty="0" smtClean="0"/>
              <a:t>Can be queried as any other table / view</a:t>
            </a:r>
          </a:p>
          <a:p>
            <a:r>
              <a:rPr lang="en-US" dirty="0" smtClean="0"/>
              <a:t>Are not included in </a:t>
            </a:r>
            <a:r>
              <a:rPr lang="en-US" dirty="0" smtClean="0"/>
              <a:t>snapshots</a:t>
            </a:r>
          </a:p>
          <a:p>
            <a:r>
              <a:rPr lang="en-US" dirty="0"/>
              <a:t>There are two classes of visibility for data in system tables and views: </a:t>
            </a:r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/>
              <a:t>visible </a:t>
            </a:r>
            <a:endParaRPr lang="en-US" dirty="0" smtClean="0"/>
          </a:p>
          <a:p>
            <a:pPr lvl="1"/>
            <a:r>
              <a:rPr lang="en-US" dirty="0" smtClean="0"/>
              <a:t>super user visible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46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v_get_users_in_group.sql</a:t>
            </a:r>
            <a:r>
              <a:rPr lang="en-US" dirty="0"/>
              <a:t> </a:t>
            </a:r>
          </a:p>
        </p:txBody>
      </p:sp>
      <p:pic>
        <p:nvPicPr>
          <p:cNvPr id="4" name="Picture 3" descr="Screen Shot 2015-07-08 at 15.43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946400"/>
            <a:ext cx="85090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018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DBA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 &amp; code for optimizing DBA’s Redshift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76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Encoding Utility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Analyze and optimize encoding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64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Redshift Column Encoding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Encoding specifies which algorithm is used to compress data within a </a:t>
            </a:r>
            <a:r>
              <a:rPr lang="en-US" dirty="0" smtClean="0"/>
              <a:t>column</a:t>
            </a:r>
          </a:p>
          <a:p>
            <a:pPr lvl="1"/>
            <a:r>
              <a:rPr lang="en-US" dirty="0">
                <a:hlinkClick r:id="rId2"/>
              </a:rPr>
              <a:t>http://docs.aws.amazon.com/redshift/latest/dg/</a:t>
            </a:r>
            <a:r>
              <a:rPr lang="en-US" dirty="0" smtClean="0">
                <a:hlinkClick r:id="rId2"/>
              </a:rPr>
              <a:t>t_Compressing_data_on_disk.html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any aspects influence best choice: data type, # discrete values, …</a:t>
            </a:r>
          </a:p>
          <a:p>
            <a:r>
              <a:rPr lang="en-US" dirty="0"/>
              <a:t>correct Column </a:t>
            </a:r>
            <a:r>
              <a:rPr lang="en-US" dirty="0" smtClean="0"/>
              <a:t>Encoding improves performance</a:t>
            </a:r>
          </a:p>
          <a:p>
            <a:r>
              <a:rPr lang="en-US" dirty="0" smtClean="0"/>
              <a:t>COPY automatically chooses Column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27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Redshift Column Encoding 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Analyzes already loaded data</a:t>
            </a:r>
          </a:p>
          <a:p>
            <a:r>
              <a:rPr lang="en-US" dirty="0" smtClean="0"/>
              <a:t>Uses ANALYZE COMPRESSION command</a:t>
            </a:r>
          </a:p>
          <a:p>
            <a:r>
              <a:rPr lang="en-US" dirty="0" smtClean="0"/>
              <a:t>Can convert your Column Encoding structure</a:t>
            </a:r>
          </a:p>
          <a:p>
            <a:pPr lvl="1"/>
            <a:r>
              <a:rPr lang="en-US" dirty="0" smtClean="0"/>
              <a:t>Will copy data into new Column Encoding optimized table</a:t>
            </a:r>
          </a:p>
          <a:p>
            <a:r>
              <a:rPr lang="en-US" dirty="0" smtClean="0"/>
              <a:t>Based on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275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Redshift Column Encoding </a:t>
            </a:r>
            <a:r>
              <a:rPr lang="en-US" dirty="0" smtClean="0"/>
              <a:t>Utility -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-</a:t>
            </a:r>
            <a:r>
              <a:rPr lang="en-US" dirty="0"/>
              <a:t>-</a:t>
            </a:r>
            <a:r>
              <a:rPr lang="en-US" dirty="0" err="1"/>
              <a:t>db</a:t>
            </a:r>
            <a:r>
              <a:rPr lang="en-US" dirty="0"/>
              <a:t>             </a:t>
            </a:r>
            <a:r>
              <a:rPr lang="en-US" dirty="0" smtClean="0"/>
              <a:t>		- </a:t>
            </a:r>
            <a:r>
              <a:rPr lang="en-US" dirty="0"/>
              <a:t>The Database to Use</a:t>
            </a:r>
          </a:p>
          <a:p>
            <a:r>
              <a:rPr lang="en-US" dirty="0" smtClean="0"/>
              <a:t>-</a:t>
            </a:r>
            <a:r>
              <a:rPr lang="en-US" dirty="0"/>
              <a:t>-</a:t>
            </a:r>
            <a:r>
              <a:rPr lang="en-US" dirty="0" err="1"/>
              <a:t>db</a:t>
            </a:r>
            <a:r>
              <a:rPr lang="en-US" dirty="0"/>
              <a:t>-user       </a:t>
            </a:r>
            <a:r>
              <a:rPr lang="en-US" dirty="0" smtClean="0"/>
              <a:t>		- </a:t>
            </a:r>
            <a:r>
              <a:rPr lang="en-US" dirty="0"/>
              <a:t>The Database User to connect to</a:t>
            </a:r>
          </a:p>
          <a:p>
            <a:r>
              <a:rPr lang="en-US" dirty="0" smtClean="0"/>
              <a:t>-</a:t>
            </a:r>
            <a:r>
              <a:rPr lang="en-US" dirty="0"/>
              <a:t>-</a:t>
            </a:r>
            <a:r>
              <a:rPr lang="en-US" dirty="0" err="1"/>
              <a:t>db</a:t>
            </a:r>
            <a:r>
              <a:rPr lang="en-US" dirty="0"/>
              <a:t>-host       	</a:t>
            </a:r>
            <a:r>
              <a:rPr lang="en-US" dirty="0" smtClean="0"/>
              <a:t>	- </a:t>
            </a:r>
            <a:r>
              <a:rPr lang="en-US" dirty="0"/>
              <a:t>The Cluster endpoint</a:t>
            </a:r>
          </a:p>
          <a:p>
            <a:r>
              <a:rPr lang="en-US" dirty="0" smtClean="0"/>
              <a:t>-</a:t>
            </a:r>
            <a:r>
              <a:rPr lang="en-US" dirty="0"/>
              <a:t>-</a:t>
            </a:r>
            <a:r>
              <a:rPr lang="en-US" dirty="0" err="1"/>
              <a:t>db</a:t>
            </a:r>
            <a:r>
              <a:rPr lang="en-US" dirty="0"/>
              <a:t>-port        </a:t>
            </a:r>
            <a:r>
              <a:rPr lang="en-US" dirty="0" smtClean="0"/>
              <a:t>	- </a:t>
            </a:r>
            <a:r>
              <a:rPr lang="en-US" dirty="0"/>
              <a:t>The Cluster endpoint port (default 5439)</a:t>
            </a:r>
          </a:p>
          <a:p>
            <a:r>
              <a:rPr lang="en-US" dirty="0" smtClean="0"/>
              <a:t>-</a:t>
            </a:r>
            <a:r>
              <a:rPr lang="en-US" dirty="0"/>
              <a:t>-analyze-schema </a:t>
            </a:r>
            <a:r>
              <a:rPr lang="en-US" dirty="0" smtClean="0"/>
              <a:t>	- </a:t>
            </a:r>
            <a:r>
              <a:rPr lang="en-US" dirty="0"/>
              <a:t>The Schema to be Analyzed (default public)</a:t>
            </a:r>
          </a:p>
          <a:p>
            <a:r>
              <a:rPr lang="en-US" dirty="0" smtClean="0"/>
              <a:t>-</a:t>
            </a:r>
            <a:r>
              <a:rPr lang="en-US" dirty="0"/>
              <a:t>-analyze-table </a:t>
            </a:r>
            <a:r>
              <a:rPr lang="en-US" dirty="0" smtClean="0"/>
              <a:t>	- </a:t>
            </a:r>
            <a:r>
              <a:rPr lang="en-US" dirty="0"/>
              <a:t>A specific table to be Analyzed, if --analyze-schema is not desired</a:t>
            </a:r>
          </a:p>
          <a:p>
            <a:r>
              <a:rPr lang="en-US" dirty="0" smtClean="0"/>
              <a:t>-</a:t>
            </a:r>
            <a:r>
              <a:rPr lang="en-US" dirty="0"/>
              <a:t>-target-schema  </a:t>
            </a:r>
            <a:r>
              <a:rPr lang="en-US" dirty="0" smtClean="0"/>
              <a:t>	- </a:t>
            </a:r>
            <a:r>
              <a:rPr lang="en-US" dirty="0"/>
              <a:t>Name of a Schema into which the newly </a:t>
            </a:r>
            <a:r>
              <a:rPr lang="en-US" dirty="0" err="1"/>
              <a:t>optimised</a:t>
            </a:r>
            <a:r>
              <a:rPr lang="en-US" dirty="0"/>
              <a:t> tables and data should be created, rather than in place</a:t>
            </a:r>
          </a:p>
          <a:p>
            <a:r>
              <a:rPr lang="en-US" dirty="0" smtClean="0"/>
              <a:t>-</a:t>
            </a:r>
            <a:r>
              <a:rPr lang="en-US" dirty="0"/>
              <a:t>-threads        </a:t>
            </a:r>
            <a:r>
              <a:rPr lang="en-US" dirty="0" smtClean="0"/>
              <a:t>	- </a:t>
            </a:r>
            <a:r>
              <a:rPr lang="en-US" dirty="0"/>
              <a:t>The number of concurrent connections to use during analysis (default 2)</a:t>
            </a:r>
          </a:p>
          <a:p>
            <a:r>
              <a:rPr lang="en-US" dirty="0" smtClean="0"/>
              <a:t>-</a:t>
            </a:r>
            <a:r>
              <a:rPr lang="en-US" dirty="0"/>
              <a:t>-output-file    </a:t>
            </a:r>
            <a:r>
              <a:rPr lang="en-US" dirty="0" smtClean="0"/>
              <a:t>	- </a:t>
            </a:r>
            <a:r>
              <a:rPr lang="en-US" dirty="0"/>
              <a:t>The full path to the output file to be generated</a:t>
            </a:r>
          </a:p>
          <a:p>
            <a:r>
              <a:rPr lang="en-US" dirty="0" smtClean="0"/>
              <a:t>-</a:t>
            </a:r>
            <a:r>
              <a:rPr lang="en-US" dirty="0"/>
              <a:t>-debug          </a:t>
            </a:r>
            <a:r>
              <a:rPr lang="en-US" dirty="0" smtClean="0"/>
              <a:t>	- </a:t>
            </a:r>
            <a:r>
              <a:rPr lang="en-US" dirty="0"/>
              <a:t>Generate Debug Output including SQL Statements being run</a:t>
            </a:r>
          </a:p>
          <a:p>
            <a:r>
              <a:rPr lang="en-US" dirty="0" smtClean="0"/>
              <a:t>-</a:t>
            </a:r>
            <a:r>
              <a:rPr lang="en-US" dirty="0"/>
              <a:t>-do-execute    </a:t>
            </a:r>
            <a:r>
              <a:rPr lang="en-US" dirty="0" smtClean="0"/>
              <a:t>	- </a:t>
            </a:r>
            <a:r>
              <a:rPr lang="en-US" dirty="0"/>
              <a:t>Run the compression encoding </a:t>
            </a:r>
            <a:r>
              <a:rPr lang="en-US" dirty="0" err="1"/>
              <a:t>optimisation</a:t>
            </a:r>
            <a:endParaRPr lang="en-US" dirty="0"/>
          </a:p>
          <a:p>
            <a:r>
              <a:rPr lang="en-US" dirty="0" smtClean="0"/>
              <a:t>-</a:t>
            </a:r>
            <a:r>
              <a:rPr lang="en-US" dirty="0"/>
              <a:t>-slot-count    </a:t>
            </a:r>
            <a:r>
              <a:rPr lang="en-US" dirty="0" smtClean="0"/>
              <a:t>	- </a:t>
            </a:r>
            <a:r>
              <a:rPr lang="en-US" dirty="0"/>
              <a:t>Modify the </a:t>
            </a:r>
            <a:r>
              <a:rPr lang="en-US" dirty="0" err="1"/>
              <a:t>wlm_query_slot_count</a:t>
            </a:r>
            <a:r>
              <a:rPr lang="en-US" dirty="0"/>
              <a:t> from the default of 1</a:t>
            </a:r>
          </a:p>
          <a:p>
            <a:r>
              <a:rPr lang="en-US" dirty="0" smtClean="0"/>
              <a:t>-</a:t>
            </a:r>
            <a:r>
              <a:rPr lang="en-US" dirty="0"/>
              <a:t>-ignore-errors  </a:t>
            </a:r>
            <a:r>
              <a:rPr lang="en-US" dirty="0" smtClean="0"/>
              <a:t>	- </a:t>
            </a:r>
            <a:r>
              <a:rPr lang="en-US" dirty="0"/>
              <a:t>Ignore errors raised in threads when running and continue processing</a:t>
            </a:r>
          </a:p>
          <a:p>
            <a:r>
              <a:rPr lang="en-US" dirty="0" smtClean="0"/>
              <a:t>-</a:t>
            </a:r>
            <a:r>
              <a:rPr lang="en-US" dirty="0"/>
              <a:t>-force          </a:t>
            </a:r>
            <a:r>
              <a:rPr lang="en-US" dirty="0" smtClean="0"/>
              <a:t>		- </a:t>
            </a:r>
            <a:r>
              <a:rPr lang="en-US" dirty="0"/>
              <a:t>Force table migration even if the table already has Column Encoding applied</a:t>
            </a:r>
          </a:p>
          <a:p>
            <a:r>
              <a:rPr lang="en-US" dirty="0" smtClean="0"/>
              <a:t>-</a:t>
            </a:r>
            <a:r>
              <a:rPr lang="en-US" dirty="0"/>
              <a:t>-drop-old-data  </a:t>
            </a:r>
            <a:r>
              <a:rPr lang="en-US" dirty="0" smtClean="0"/>
              <a:t>	- </a:t>
            </a:r>
            <a:r>
              <a:rPr lang="en-US" dirty="0"/>
              <a:t>Drop the old version of the data table, rather than </a:t>
            </a:r>
            <a:r>
              <a:rPr lang="en-US" dirty="0" smtClean="0"/>
              <a:t>renaming</a:t>
            </a:r>
          </a:p>
          <a:p>
            <a:r>
              <a:rPr lang="en-US" dirty="0"/>
              <a:t>--</a:t>
            </a:r>
            <a:r>
              <a:rPr lang="en-US" dirty="0" err="1"/>
              <a:t>comprows</a:t>
            </a:r>
            <a:r>
              <a:rPr lang="en-US" dirty="0"/>
              <a:t>       </a:t>
            </a:r>
            <a:r>
              <a:rPr lang="en-US" dirty="0" smtClean="0"/>
              <a:t>	- </a:t>
            </a:r>
            <a:r>
              <a:rPr lang="en-US" dirty="0"/>
              <a:t>Set the number of rows to use for Compression </a:t>
            </a:r>
            <a:r>
              <a:rPr lang="en-US" dirty="0" smtClean="0"/>
              <a:t>Encoding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88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Redshift Column Encoding Utility -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analyze-schema-</a:t>
            </a:r>
            <a:r>
              <a:rPr lang="en-US" dirty="0" err="1"/>
              <a:t>compression.py</a:t>
            </a:r>
            <a:r>
              <a:rPr lang="en-US" dirty="0"/>
              <a:t> --</a:t>
            </a:r>
            <a:r>
              <a:rPr lang="en-US" dirty="0" err="1"/>
              <a:t>db</a:t>
            </a:r>
            <a:r>
              <a:rPr lang="en-US" dirty="0"/>
              <a:t> demo --</a:t>
            </a:r>
            <a:r>
              <a:rPr lang="en-US" dirty="0" err="1"/>
              <a:t>db</a:t>
            </a:r>
            <a:r>
              <a:rPr lang="en-US" dirty="0"/>
              <a:t>-user </a:t>
            </a:r>
            <a:r>
              <a:rPr lang="en-US" dirty="0" err="1"/>
              <a:t>markus</a:t>
            </a:r>
            <a:r>
              <a:rPr lang="en-US" dirty="0"/>
              <a:t> --</a:t>
            </a:r>
            <a:r>
              <a:rPr lang="en-US" dirty="0" err="1"/>
              <a:t>db</a:t>
            </a:r>
            <a:r>
              <a:rPr lang="en-US" dirty="0"/>
              <a:t>-host </a:t>
            </a:r>
            <a:r>
              <a:rPr lang="en-US" dirty="0" smtClean="0"/>
              <a:t>demo.XXX.eu</a:t>
            </a:r>
            <a:r>
              <a:rPr lang="en-US" dirty="0"/>
              <a:t>-west-1.redshift.amazonaws.com --analyze-table flights --output-file </a:t>
            </a:r>
            <a:r>
              <a:rPr lang="en-US" dirty="0" err="1" smtClean="0"/>
              <a:t>out.txt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733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7-08 at 15.5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0"/>
            <a:ext cx="7387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188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Redshift Column Encoding Utility </a:t>
            </a:r>
            <a:r>
              <a:rPr lang="en-US" dirty="0" smtClean="0"/>
              <a:t>– Install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easy_install</a:t>
            </a:r>
            <a:r>
              <a:rPr lang="en-US" dirty="0"/>
              <a:t> pip</a:t>
            </a:r>
          </a:p>
          <a:p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postgresql-devel</a:t>
            </a:r>
            <a:r>
              <a:rPr lang="en-US" dirty="0"/>
              <a:t> </a:t>
            </a:r>
            <a:r>
              <a:rPr lang="en-US" dirty="0" err="1"/>
              <a:t>gcc</a:t>
            </a:r>
            <a:r>
              <a:rPr lang="en-US" dirty="0"/>
              <a:t> python-</a:t>
            </a:r>
            <a:r>
              <a:rPr lang="en-US" dirty="0" err="1"/>
              <a:t>devel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pip install </a:t>
            </a:r>
            <a:r>
              <a:rPr lang="en-US" dirty="0" err="1"/>
              <a:t>PyGreSQL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239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pic>
        <p:nvPicPr>
          <p:cNvPr id="8" name="Picture 7" descr="BDA_ProSer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7" y="374484"/>
            <a:ext cx="6997293" cy="299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9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types of System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STL</a:t>
            </a:r>
          </a:p>
          <a:p>
            <a:pPr lvl="1"/>
            <a:r>
              <a:rPr lang="en-US" dirty="0"/>
              <a:t>generated from logs that have been persisted to disk to provide a history of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contain </a:t>
            </a:r>
            <a:r>
              <a:rPr lang="en-US" dirty="0"/>
              <a:t>only 2-5 day of log history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keep log history copy to other table or export to </a:t>
            </a:r>
            <a:r>
              <a:rPr lang="en-US" dirty="0" smtClean="0"/>
              <a:t>S3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r>
              <a:rPr lang="en-US" dirty="0" smtClean="0"/>
              <a:t>STL_ERROR</a:t>
            </a:r>
          </a:p>
          <a:p>
            <a:pPr lvl="1"/>
            <a:r>
              <a:rPr lang="en-US" dirty="0" smtClean="0"/>
              <a:t>records </a:t>
            </a:r>
            <a:r>
              <a:rPr lang="en-US" dirty="0"/>
              <a:t>all errors that occur while running </a:t>
            </a:r>
            <a:r>
              <a:rPr lang="en-US" dirty="0" smtClean="0"/>
              <a:t>queries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3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System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STV</a:t>
            </a:r>
          </a:p>
          <a:p>
            <a:pPr lvl="1"/>
            <a:r>
              <a:rPr lang="en-US" dirty="0"/>
              <a:t>virtual tables that contain snapshots of the current system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r>
              <a:rPr lang="en-US" dirty="0" smtClean="0"/>
              <a:t>STV_SESSIONS</a:t>
            </a:r>
          </a:p>
          <a:p>
            <a:pPr lvl="1"/>
            <a:r>
              <a:rPr lang="en-US" dirty="0" smtClean="0"/>
              <a:t>views </a:t>
            </a:r>
            <a:r>
              <a:rPr lang="en-US" dirty="0"/>
              <a:t>information about the active user sessions for Amazon </a:t>
            </a:r>
            <a:r>
              <a:rPr lang="en-US" dirty="0" smtClean="0"/>
              <a:t>Redshift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7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 views contain a subset of data found in several of the STL and STV system </a:t>
            </a:r>
            <a:r>
              <a:rPr lang="en-US" dirty="0" smtClean="0"/>
              <a:t>tables</a:t>
            </a:r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views provide quicker and easier access to commonly queried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r>
              <a:rPr lang="en-US" dirty="0" smtClean="0"/>
              <a:t>SVV_TABLE_INFO</a:t>
            </a:r>
          </a:p>
          <a:p>
            <a:pPr lvl="1"/>
            <a:r>
              <a:rPr lang="en-US" dirty="0" smtClean="0"/>
              <a:t>shows </a:t>
            </a:r>
            <a:r>
              <a:rPr lang="en-US" dirty="0"/>
              <a:t>summary information for tables in the </a:t>
            </a:r>
            <a:r>
              <a:rPr lang="en-US" dirty="0" smtClean="0"/>
              <a:t>database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6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Catalog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catalogs store schema metadata, such as information about tables and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System </a:t>
            </a:r>
            <a:r>
              <a:rPr lang="en-US" dirty="0"/>
              <a:t>catalog tables have a PG </a:t>
            </a:r>
            <a:r>
              <a:rPr lang="en-US" dirty="0" smtClean="0"/>
              <a:t>prefix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r>
              <a:rPr lang="en-US" dirty="0" smtClean="0"/>
              <a:t>PG_TABLE_DEF</a:t>
            </a:r>
          </a:p>
          <a:p>
            <a:pPr lvl="1"/>
            <a:r>
              <a:rPr lang="en-US" dirty="0" smtClean="0"/>
              <a:t>stores </a:t>
            </a:r>
            <a:r>
              <a:rPr lang="en-US" dirty="0"/>
              <a:t>information about table </a:t>
            </a:r>
            <a:r>
              <a:rPr lang="en-US" dirty="0" smtClean="0"/>
              <a:t>columns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18254"/>
      </p:ext>
    </p:extLst>
  </p:cSld>
  <p:clrMapOvr>
    <a:masterClrMapping/>
  </p:clrMapOvr>
</p:sld>
</file>

<file path=ppt/theme/theme1.xml><?xml version="1.0" encoding="utf-8"?>
<a:theme xmlns:a="http://schemas.openxmlformats.org/drawingml/2006/main" name="Proserv_B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Proserv_BDA.potx</Template>
  <TotalTime>809</TotalTime>
  <Words>1463</Words>
  <Application>Microsoft Macintosh PowerPoint</Application>
  <PresentationFormat>On-screen Show (4:3)</PresentationFormat>
  <Paragraphs>271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Proserv_BDA</vt:lpstr>
      <vt:lpstr>Redshift DBA Commands</vt:lpstr>
      <vt:lpstr>Resources</vt:lpstr>
      <vt:lpstr>Agenda</vt:lpstr>
      <vt:lpstr>System Tables &amp; Views</vt:lpstr>
      <vt:lpstr>System Tables &amp; Views</vt:lpstr>
      <vt:lpstr>Two types of System Tables</vt:lpstr>
      <vt:lpstr>Two types of System Tables</vt:lpstr>
      <vt:lpstr>System Views</vt:lpstr>
      <vt:lpstr>System Catalog Tables</vt:lpstr>
      <vt:lpstr>DBA Scripts</vt:lpstr>
      <vt:lpstr>top_queries.sql</vt:lpstr>
      <vt:lpstr>top_queries.sql</vt:lpstr>
      <vt:lpstr>top_queries.sql</vt:lpstr>
      <vt:lpstr>perf_alerts.sql</vt:lpstr>
      <vt:lpstr>perf_alerts.sql</vt:lpstr>
      <vt:lpstr>filter_used.sql</vt:lpstr>
      <vt:lpstr>commit_stats.sql</vt:lpstr>
      <vt:lpstr>commit_stats.sql</vt:lpstr>
      <vt:lpstr>current_session_info.sql</vt:lpstr>
      <vt:lpstr>current_session_info.sql</vt:lpstr>
      <vt:lpstr>missing_table_stats.sql</vt:lpstr>
      <vt:lpstr>queuing_queries.sql </vt:lpstr>
      <vt:lpstr>queuing_queries.sql </vt:lpstr>
      <vt:lpstr>table_info.sql</vt:lpstr>
      <vt:lpstr>table_info.sql</vt:lpstr>
      <vt:lpstr>DBA views</vt:lpstr>
      <vt:lpstr>v_check_data_distribution.sql</vt:lpstr>
      <vt:lpstr>v_view_dependency.sql</vt:lpstr>
      <vt:lpstr>v_space_used_per_tbl.sql</vt:lpstr>
      <vt:lpstr>v_space_used_per_tbl.sql</vt:lpstr>
      <vt:lpstr>v_constraint_dependency.sql</vt:lpstr>
      <vt:lpstr>v_view_dependency.sql</vt:lpstr>
      <vt:lpstr>v_view_dependency.sql</vt:lpstr>
      <vt:lpstr>v_object_dependency.sql</vt:lpstr>
      <vt:lpstr>DBA views – Create DDLs</vt:lpstr>
      <vt:lpstr>v_generate_schema_ddl.sql </vt:lpstr>
      <vt:lpstr>v_generate_tbl_ddl.sql</vt:lpstr>
      <vt:lpstr>v_generate_tbl_ddl.sql</vt:lpstr>
      <vt:lpstr>v_generate_unload_copy_cmd.sql</vt:lpstr>
      <vt:lpstr>v_generate_view_ddl.sql </vt:lpstr>
      <vt:lpstr>DBA views For User Management</vt:lpstr>
      <vt:lpstr>v_generate_group_ddl.sql</vt:lpstr>
      <vt:lpstr>v_get_obj_priv_by_user.sql</vt:lpstr>
      <vt:lpstr>v_get_obj_priv_by_user.sql</vt:lpstr>
      <vt:lpstr>v_get_tbl_priv_by_user.sql</vt:lpstr>
      <vt:lpstr>v_get_view_priv_by_user.sql</vt:lpstr>
      <vt:lpstr>v_get_schema_priv_by_user.sql</vt:lpstr>
      <vt:lpstr>v_generate_user_object_permissions.sql</vt:lpstr>
      <vt:lpstr>v_get_users_in_group.sql </vt:lpstr>
      <vt:lpstr>v_get_users_in_group.sql </vt:lpstr>
      <vt:lpstr>DBA Tools</vt:lpstr>
      <vt:lpstr>Column Encoding Utility</vt:lpstr>
      <vt:lpstr>Redshift Column Encoding</vt:lpstr>
      <vt:lpstr>Redshift Column Encoding Utility</vt:lpstr>
      <vt:lpstr>Redshift Column Encoding Utility - Arguments</vt:lpstr>
      <vt:lpstr>Redshift Column Encoding Utility - Example</vt:lpstr>
      <vt:lpstr>PowerPoint Presentation</vt:lpstr>
      <vt:lpstr>Redshift Column Encoding Utility – Install Notes</vt:lpstr>
      <vt:lpstr>FAQ</vt:lpstr>
    </vt:vector>
  </TitlesOfParts>
  <Company>Amazon.com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Ben-Alta</dc:creator>
  <cp:lastModifiedBy>Schmidberger Markus</cp:lastModifiedBy>
  <cp:revision>44</cp:revision>
  <dcterms:created xsi:type="dcterms:W3CDTF">2014-10-27T21:32:26Z</dcterms:created>
  <dcterms:modified xsi:type="dcterms:W3CDTF">2015-07-08T13:57:02Z</dcterms:modified>
</cp:coreProperties>
</file>