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4400" y="1454150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 baseline="0">
                <a:solidFill>
                  <a:schemeClr val="tx1"/>
                </a:solidFill>
                <a:latin typeface="Arial Black" charset="0"/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28800" y="3286125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l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宋体" charset="0"/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7013" y="188913"/>
            <a:ext cx="2835804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343019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2832100" y="188913"/>
            <a:ext cx="9120717" cy="6397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2209800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zh-CN" sz="7200" kern="120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0"/>
              </a:rPr>
              <a:t>Linux</a:t>
            </a:r>
            <a:r>
              <a:rPr lang="zh-CN" altLang="en-US" sz="7200" kern="120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0"/>
              </a:rPr>
              <a:t>手机助手</a:t>
            </a:r>
            <a:endParaRPr lang="zh-CN" altLang="en-US" sz="7200" kern="120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4354830" y="3420745"/>
            <a:ext cx="6400800" cy="1752600"/>
          </a:xfrm>
        </p:spPr>
        <p:txBody>
          <a:bodyPr/>
          <a:p>
            <a:pPr defTabSz="914400">
              <a:buNone/>
            </a:pPr>
            <a:r>
              <a:rPr lang="en-US" altLang="zh-CN" sz="3200" kern="1200" baseline="0" err="1">
                <a:latin typeface="Arial" charset="0"/>
                <a:ea typeface="宋体" charset="0"/>
              </a:rPr>
              <a:t>——AndroidHelper</a:t>
            </a:r>
            <a:endParaRPr lang="en-US" altLang="zh-CN" sz="3200" kern="1200" baseline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pic>
        <p:nvPicPr>
          <p:cNvPr id="5" name="图片 4" descr="2016-01-27 15:24:1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79565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70530"/>
            <a:ext cx="254000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/home/geshi/图片/2016-01-27 15:24:21屏幕截图.png</a:t>
            </a:r>
            <a:endParaRPr lang="zh-CN" altLang="en-US"/>
          </a:p>
        </p:txBody>
      </p:sp>
      <p:pic>
        <p:nvPicPr>
          <p:cNvPr id="5" name="图片 4" descr="2016-01-27 15:24:21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82867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5:41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86169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70530"/>
            <a:ext cx="254000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/home/geshi/图片/2016-01-27 15:25:54屏幕截图.png</a:t>
            </a:r>
            <a:endParaRPr lang="zh-CN" altLang="en-US"/>
          </a:p>
        </p:txBody>
      </p:sp>
      <p:pic>
        <p:nvPicPr>
          <p:cNvPr id="5" name="图片 4" descr="2016-01-27 15:25:5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84518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6:21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86169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8:33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927100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70530"/>
            <a:ext cx="254000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/home/geshi/图片/2016-01-27 15:28:14屏幕截图.png</a:t>
            </a:r>
            <a:endParaRPr lang="zh-CN" altLang="en-US"/>
          </a:p>
        </p:txBody>
      </p:sp>
      <p:pic>
        <p:nvPicPr>
          <p:cNvPr id="6" name="图片 5" descr="2016-01-27 15:28:1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910590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2" y="1025192"/>
            <a:ext cx="9144000" cy="5315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332656"/>
            <a:ext cx="446449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APP</a:t>
            </a:r>
            <a:r>
              <a:rPr lang="zh-CN" altLang="en-US" sz="28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信息获取与卸载安装</a:t>
            </a:r>
            <a:endParaRPr lang="zh-CN" altLang="en-US" sz="2800" b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495" y="1125855"/>
            <a:ext cx="10493375" cy="375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en-US" altLang="zh-CN" sz="2400" b="1"/>
              <a:t>.</a:t>
            </a:r>
            <a:r>
              <a:rPr lang="zh-CN" altLang="en-US" sz="2400" b="1"/>
              <a:t>链接手机</a:t>
            </a:r>
            <a:r>
              <a:rPr lang="zh-CN" altLang="en-US" sz="2800" smtClean="0"/>
              <a:t>按钮</a:t>
            </a:r>
            <a:endParaRPr lang="zh-CN" altLang="en-US" sz="2800" smtClean="0"/>
          </a:p>
          <a:p>
            <a:r>
              <a:rPr lang="zh-CN" altLang="en-US" sz="2400" smtClean="0"/>
              <a:t>直接调用</a:t>
            </a:r>
            <a:r>
              <a:rPr lang="en-US" altLang="zh-CN" sz="2400" smtClean="0"/>
              <a:t>dp.sh</a:t>
            </a:r>
            <a:r>
              <a:rPr lang="zh-CN" altLang="en-US" sz="2800" smtClean="0"/>
              <a:t>，在一直执行以下操作：</a:t>
            </a:r>
            <a:endParaRPr lang="zh-CN" altLang="en-US" sz="2800" smtClean="0"/>
          </a:p>
          <a:p>
            <a:r>
              <a:rPr lang="en-US" altLang="zh-CN" sz="2400" smtClean="0"/>
              <a:t>a.</a:t>
            </a:r>
            <a:r>
              <a:rPr lang="zh-CN" altLang="en-US" sz="2400" smtClean="0"/>
              <a:t>链接</a:t>
            </a:r>
            <a:r>
              <a:rPr lang="zh-CN" altLang="en-US" sz="2400"/>
              <a:t>时安装</a:t>
            </a:r>
            <a:r>
              <a:rPr lang="en-US" altLang="zh-CN" sz="2400" smtClean="0"/>
              <a:t>app</a:t>
            </a:r>
            <a:endParaRPr lang="en-US" altLang="zh-CN" sz="2800" smtClean="0"/>
          </a:p>
          <a:p>
            <a:r>
              <a:rPr lang="en-US" altLang="zh-CN" sz="2400" smtClean="0"/>
              <a:t>b.</a:t>
            </a:r>
            <a:r>
              <a:rPr lang="zh-CN" altLang="en-US" sz="2400" smtClean="0"/>
              <a:t>生成手机</a:t>
            </a:r>
            <a:r>
              <a:rPr lang="zh-CN" altLang="en-US" sz="2400"/>
              <a:t>信息列表</a:t>
            </a:r>
            <a:r>
              <a:rPr lang="en-US" altLang="zh-CN" sz="2400"/>
              <a:t>(sysinfo.sh)</a:t>
            </a:r>
            <a:r>
              <a:rPr lang="zh-CN" altLang="en-US" sz="2800" smtClean="0"/>
              <a:t>，</a:t>
            </a:r>
            <a:endParaRPr lang="zh-CN" altLang="en-US" sz="2800" smtClean="0"/>
          </a:p>
          <a:p>
            <a:r>
              <a:rPr lang="en-US" altLang="zh-CN" sz="2400" smtClean="0"/>
              <a:t>c.</a:t>
            </a:r>
            <a:r>
              <a:rPr lang="zh-CN" altLang="en-US" sz="2400" smtClean="0"/>
              <a:t>反馈</a:t>
            </a:r>
            <a:r>
              <a:rPr lang="zh-CN" altLang="en-US" sz="2400"/>
              <a:t>手机信息到页面</a:t>
            </a:r>
            <a:r>
              <a:rPr lang="en-US" altLang="zh-CN" sz="2400"/>
              <a:t>(readsys.sh)</a:t>
            </a:r>
            <a:r>
              <a:rPr lang="zh-CN" altLang="en-US" sz="2800" smtClean="0"/>
              <a:t>，</a:t>
            </a:r>
            <a:endParaRPr lang="zh-CN" altLang="en-US" sz="3200" smtClean="0"/>
          </a:p>
          <a:p>
            <a:r>
              <a:rPr lang="en-US" altLang="zh-CN" sz="2400" smtClean="0"/>
              <a:t>d.</a:t>
            </a:r>
            <a:r>
              <a:rPr lang="zh-CN" altLang="en-US" sz="2400"/>
              <a:t>生成</a:t>
            </a:r>
            <a:r>
              <a:rPr lang="zh-CN" altLang="en-US" sz="2400" smtClean="0"/>
              <a:t>已</a:t>
            </a:r>
            <a:r>
              <a:rPr lang="zh-CN" altLang="en-US" sz="2400"/>
              <a:t>安装应用列表</a:t>
            </a:r>
            <a:r>
              <a:rPr lang="en-US" altLang="zh-CN" sz="2400"/>
              <a:t>(appinfo.sh)</a:t>
            </a:r>
            <a:r>
              <a:rPr lang="zh-CN" altLang="en-US" sz="2800" smtClean="0"/>
              <a:t>，</a:t>
            </a:r>
            <a:r>
              <a:rPr lang="zh-CN" altLang="en-US" sz="2400"/>
              <a:t>调用</a:t>
            </a:r>
            <a:r>
              <a:rPr lang="en-US" altLang="zh-CN" sz="2400"/>
              <a:t>imalabel.sh</a:t>
            </a:r>
            <a:r>
              <a:rPr lang="zh-CN" altLang="en-US" sz="2400"/>
              <a:t>获取应用图标和应用名使用</a:t>
            </a:r>
            <a:r>
              <a:rPr lang="en-US" altLang="zh-CN" sz="2400"/>
              <a:t>response.py</a:t>
            </a:r>
            <a:r>
              <a:rPr lang="zh-CN" altLang="en-US" sz="2400"/>
              <a:t>将获取的加密后的图片编码还原成</a:t>
            </a:r>
            <a:r>
              <a:rPr lang="zh-CN" altLang="en-US" sz="2800" smtClean="0"/>
              <a:t>图片</a:t>
            </a:r>
            <a:endParaRPr lang="zh-CN" altLang="en-US" sz="3200" smtClean="0"/>
          </a:p>
          <a:p>
            <a:r>
              <a:rPr lang="en-US" altLang="zh-CN" sz="2400" smtClean="0"/>
              <a:t>e.</a:t>
            </a:r>
            <a:r>
              <a:rPr lang="zh-CN" altLang="en-US" sz="2400" smtClean="0"/>
              <a:t>生成未</a:t>
            </a:r>
            <a:r>
              <a:rPr lang="zh-CN" altLang="en-US" sz="2400"/>
              <a:t>安装应用的列表</a:t>
            </a:r>
            <a:r>
              <a:rPr lang="en-US" altLang="zh-CN" sz="2400"/>
              <a:t>(uninfo.sh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endParaRPr lang="en-US" altLang="zh-CN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110" y="1014730"/>
            <a:ext cx="10094595" cy="503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 b="1"/>
              <a:t>安装</a:t>
            </a:r>
            <a:r>
              <a:rPr lang="zh-CN" altLang="en-US" b="1" smtClean="0"/>
              <a:t>按钮</a:t>
            </a:r>
            <a:r>
              <a:rPr lang="zh-CN" altLang="en-US" smtClean="0"/>
              <a:t>，反馈</a:t>
            </a:r>
            <a:r>
              <a:rPr lang="zh-CN" altLang="en-US"/>
              <a:t>未安装应用列表信息到</a:t>
            </a:r>
            <a:r>
              <a:rPr lang="zh-CN" altLang="en-US" smtClean="0"/>
              <a:t>页面（</a:t>
            </a:r>
            <a:r>
              <a:rPr lang="en-US" altLang="zh-CN" smtClean="0"/>
              <a:t>appstore.sh</a:t>
            </a:r>
            <a:r>
              <a:rPr lang="zh-CN" altLang="en-US" smtClean="0"/>
              <a:t>）</a:t>
            </a:r>
            <a:endParaRPr lang="en-US" altLang="zh-CN"/>
          </a:p>
          <a:p>
            <a:r>
              <a:rPr lang="zh-CN" altLang="en-US"/>
              <a:t>内置安装按钮</a:t>
            </a:r>
            <a:endParaRPr lang="zh-CN" altLang="en-US"/>
          </a:p>
          <a:p>
            <a:r>
              <a:rPr lang="zh-CN" altLang="en-US"/>
              <a:t>获取页面传递的应用</a:t>
            </a:r>
            <a:r>
              <a:rPr lang="en-US" altLang="zh-CN"/>
              <a:t>apk</a:t>
            </a:r>
            <a:r>
              <a:rPr lang="zh-CN" altLang="en-US"/>
              <a:t>名字安装应用到手机</a:t>
            </a:r>
            <a:r>
              <a:rPr lang="en-US" altLang="zh-CN" smtClean="0"/>
              <a:t>install.sh</a:t>
            </a:r>
            <a:r>
              <a:rPr lang="zh-CN" altLang="en-US" smtClean="0"/>
              <a:t>，更新</a:t>
            </a:r>
            <a:r>
              <a:rPr lang="en-US" altLang="zh-CN" smtClean="0"/>
              <a:t>usrlist</a:t>
            </a:r>
            <a:r>
              <a:rPr lang="zh-CN" altLang="en-US" smtClean="0"/>
              <a:t>，调用</a:t>
            </a:r>
            <a:r>
              <a:rPr lang="en-US" altLang="zh-CN" smtClean="0"/>
              <a:t>appstore.sh</a:t>
            </a:r>
            <a:r>
              <a:rPr lang="zh-CN" altLang="en-US" smtClean="0"/>
              <a:t>刷新界面，调用</a:t>
            </a:r>
            <a:r>
              <a:rPr lang="en-US" altLang="zh-CN" smtClean="0"/>
              <a:t>appinfo.sh</a:t>
            </a:r>
            <a:r>
              <a:rPr lang="zh-CN" altLang="en-US" smtClean="0"/>
              <a:t>更新</a:t>
            </a:r>
            <a:r>
              <a:rPr lang="en-US" altLang="zh-CN" smtClean="0"/>
              <a:t>appinfo</a:t>
            </a:r>
            <a:r>
              <a:rPr lang="zh-CN" altLang="en-US" smtClean="0"/>
              <a:t>列表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从本地安装应用</a:t>
            </a:r>
            <a:endParaRPr lang="zh-CN" altLang="en-US"/>
          </a:p>
          <a:p>
            <a:r>
              <a:rPr lang="zh-CN" altLang="en-US"/>
              <a:t>获取本地</a:t>
            </a:r>
            <a:r>
              <a:rPr lang="en-US" altLang="zh-CN"/>
              <a:t>apk</a:t>
            </a:r>
            <a:r>
              <a:rPr lang="zh-CN" altLang="en-US"/>
              <a:t>的路径安装应用到手机</a:t>
            </a:r>
            <a:r>
              <a:rPr lang="en-US" altLang="zh-CN" smtClean="0"/>
              <a:t>installlocal.sh</a:t>
            </a:r>
            <a:r>
              <a:rPr lang="zh-CN" altLang="en-US" smtClean="0"/>
              <a:t>，</a:t>
            </a:r>
            <a:r>
              <a:rPr lang="zh-CN" altLang="en-US"/>
              <a:t>调用</a:t>
            </a:r>
            <a:r>
              <a:rPr lang="en-US" altLang="zh-CN"/>
              <a:t>appinfo.sh</a:t>
            </a:r>
            <a:r>
              <a:rPr lang="zh-CN" altLang="en-US"/>
              <a:t>更新</a:t>
            </a:r>
            <a:r>
              <a:rPr lang="en-US" altLang="zh-CN"/>
              <a:t>appinfo</a:t>
            </a:r>
            <a:r>
              <a:rPr lang="zh-CN" altLang="en-US"/>
              <a:t>列表</a:t>
            </a:r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/>
              <a:t>.</a:t>
            </a:r>
            <a:r>
              <a:rPr lang="zh-CN" altLang="en-US" b="1"/>
              <a:t>卸载按钮</a:t>
            </a:r>
            <a:endParaRPr lang="zh-CN" altLang="en-US" b="1"/>
          </a:p>
          <a:p>
            <a:r>
              <a:rPr lang="zh-CN" altLang="en-US"/>
              <a:t>反馈已安装应用列表信息到页面</a:t>
            </a:r>
            <a:r>
              <a:rPr lang="en-US" altLang="zh-CN"/>
              <a:t>readapp.sh</a:t>
            </a:r>
            <a:endParaRPr lang="en-US" altLang="zh-CN"/>
          </a:p>
          <a:p>
            <a:r>
              <a:rPr lang="zh-CN" altLang="en-US"/>
              <a:t>卸载按钮</a:t>
            </a:r>
            <a:endParaRPr lang="zh-CN" altLang="en-US"/>
          </a:p>
          <a:p>
            <a:r>
              <a:rPr lang="zh-CN" altLang="en-US"/>
              <a:t>获取页面传递的包名，卸载应用</a:t>
            </a:r>
            <a:r>
              <a:rPr lang="en-US" altLang="zh-CN" smtClean="0"/>
              <a:t>uninstall.sh</a:t>
            </a:r>
            <a:r>
              <a:rPr lang="zh-CN" altLang="en-US" smtClean="0"/>
              <a:t>，</a:t>
            </a:r>
            <a:r>
              <a:rPr lang="zh-CN" altLang="en-US"/>
              <a:t>调用</a:t>
            </a:r>
            <a:r>
              <a:rPr lang="en-US" altLang="zh-CN"/>
              <a:t>appinfo.sh</a:t>
            </a:r>
            <a:r>
              <a:rPr lang="zh-CN" altLang="en-US"/>
              <a:t>更新</a:t>
            </a:r>
            <a:r>
              <a:rPr lang="en-US" altLang="zh-CN"/>
              <a:t>appinfo</a:t>
            </a:r>
            <a:r>
              <a:rPr lang="zh-CN" altLang="en-US" smtClean="0"/>
              <a:t>列表，调用</a:t>
            </a:r>
            <a:r>
              <a:rPr lang="en-US" altLang="zh-CN" smtClean="0"/>
              <a:t>readapp.sh</a:t>
            </a:r>
            <a:r>
              <a:rPr lang="zh-CN" altLang="en-US" smtClean="0"/>
              <a:t>，刷新页面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导出按钮</a:t>
            </a:r>
            <a:endParaRPr lang="zh-CN" altLang="en-US"/>
          </a:p>
          <a:p>
            <a:r>
              <a:rPr lang="zh-CN" altLang="en-US"/>
              <a:t>获取页面传递的包名和导出路径，导出应用到指定路径</a:t>
            </a:r>
            <a:r>
              <a:rPr lang="en-US" altLang="zh-CN"/>
              <a:t>apkexport.sh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调研分析</a:t>
            </a:r>
            <a:endParaRPr lang="zh-CN" altLang="en-US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 dirty="0"/>
              <a:t>		  </a:t>
            </a:r>
            <a:r>
              <a:rPr lang="zh-CN" altLang="en-US" dirty="0"/>
              <a:t>先后使用了豌豆荚、</a:t>
            </a:r>
            <a:r>
              <a:rPr lang="en-US" altLang="zh-CN" dirty="0"/>
              <a:t>360</a:t>
            </a:r>
            <a:r>
              <a:rPr lang="zh-CN" altLang="en-US" dirty="0"/>
              <a:t>手机助手、</a:t>
            </a:r>
            <a:r>
              <a:rPr lang="en-US" altLang="zh-CN" dirty="0"/>
              <a:t>91</a:t>
            </a:r>
            <a:r>
              <a:rPr lang="zh-CN" altLang="en-US" dirty="0"/>
              <a:t>助手等目前市场上主流的手机助手，明确了手机助手应具备的几项基本功能：链接手机，获取手机基本信息，应用管理，多媒体（通讯录、短信、音频视频图片等）管理，于是就这几个功能开始进行软件的设计。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79600" y="297180"/>
            <a:ext cx="8572500" cy="6353175"/>
            <a:chOff x="2960" y="468"/>
            <a:chExt cx="13500" cy="10005"/>
          </a:xfrm>
        </p:grpSpPr>
        <p:sp>
          <p:nvSpPr>
            <p:cNvPr id="3074" name="圆角矩形 1"/>
            <p:cNvSpPr/>
            <p:nvPr/>
          </p:nvSpPr>
          <p:spPr>
            <a:xfrm>
              <a:off x="2965" y="835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75" name="文本框 2"/>
            <p:cNvSpPr txBox="1"/>
            <p:nvPr/>
          </p:nvSpPr>
          <p:spPr>
            <a:xfrm>
              <a:off x="3195" y="1090"/>
              <a:ext cx="158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图片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76" name="右箭头 11"/>
            <p:cNvSpPr/>
            <p:nvPr/>
          </p:nvSpPr>
          <p:spPr>
            <a:xfrm>
              <a:off x="5005" y="1063"/>
              <a:ext cx="1525" cy="680"/>
            </a:xfrm>
            <a:prstGeom prst="rightArrow">
              <a:avLst>
                <a:gd name="adj1" fmla="val 50000"/>
                <a:gd name="adj2" fmla="val 50096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77" name="文本框 12"/>
            <p:cNvSpPr txBox="1"/>
            <p:nvPr/>
          </p:nvSpPr>
          <p:spPr>
            <a:xfrm>
              <a:off x="5118" y="608"/>
              <a:ext cx="1717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点击</a:t>
              </a:r>
              <a:endParaRPr lang="zh-CN" altLang="en-US" b="1" dirty="0">
                <a:latin typeface="Arial" charset="0"/>
                <a:ea typeface="宋体" charset="0"/>
              </a:endParaRPr>
            </a:p>
          </p:txBody>
        </p:sp>
        <p:sp>
          <p:nvSpPr>
            <p:cNvPr id="3078" name="圆角矩形 13"/>
            <p:cNvSpPr/>
            <p:nvPr/>
          </p:nvSpPr>
          <p:spPr>
            <a:xfrm>
              <a:off x="6480" y="948"/>
              <a:ext cx="1765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79" name="文本框 14"/>
            <p:cNvSpPr txBox="1"/>
            <p:nvPr/>
          </p:nvSpPr>
          <p:spPr>
            <a:xfrm>
              <a:off x="6425" y="1205"/>
              <a:ext cx="200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photo.cgi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0" name="圆角矩形 15"/>
            <p:cNvSpPr/>
            <p:nvPr/>
          </p:nvSpPr>
          <p:spPr>
            <a:xfrm>
              <a:off x="14080" y="468"/>
              <a:ext cx="2380" cy="85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1" name="文本框 18"/>
            <p:cNvSpPr txBox="1"/>
            <p:nvPr/>
          </p:nvSpPr>
          <p:spPr>
            <a:xfrm>
              <a:off x="14530" y="1288"/>
              <a:ext cx="1440" cy="66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eaVert" wrap="square" anchor="t">
              <a:spAutoFit/>
            </a:bodyPr>
            <a:p>
              <a:pPr lvl="0" algn="ctr"/>
              <a:r>
                <a:rPr lang="zh-CN" altLang="en-US" sz="4800" dirty="0">
                  <a:solidFill>
                    <a:schemeClr val="accent2"/>
                  </a:solidFill>
                  <a:latin typeface="Arial" charset="0"/>
                  <a:ea typeface="宋体" charset="0"/>
                </a:rPr>
                <a:t>手机助手</a:t>
              </a:r>
              <a:endParaRPr lang="zh-CN" altLang="en-US" sz="4800" dirty="0">
                <a:solidFill>
                  <a:schemeClr val="accent2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3082" name="左箭头 19"/>
            <p:cNvSpPr/>
            <p:nvPr/>
          </p:nvSpPr>
          <p:spPr>
            <a:xfrm>
              <a:off x="12398" y="1060"/>
              <a:ext cx="1697" cy="680"/>
            </a:xfrm>
            <a:prstGeom prst="leftArrow">
              <a:avLst>
                <a:gd name="adj1" fmla="val 50000"/>
                <a:gd name="adj2" fmla="val 49984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3" name="文本框 20"/>
            <p:cNvSpPr txBox="1"/>
            <p:nvPr/>
          </p:nvSpPr>
          <p:spPr>
            <a:xfrm>
              <a:off x="12830" y="720"/>
              <a:ext cx="1260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通信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4" name="圆角矩形 22"/>
            <p:cNvSpPr/>
            <p:nvPr/>
          </p:nvSpPr>
          <p:spPr>
            <a:xfrm>
              <a:off x="10223" y="948"/>
              <a:ext cx="2232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5" name="文本框 24"/>
            <p:cNvSpPr txBox="1"/>
            <p:nvPr/>
          </p:nvSpPr>
          <p:spPr>
            <a:xfrm>
              <a:off x="10133" y="1213"/>
              <a:ext cx="287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sz="1400" dirty="0">
                  <a:latin typeface="Arial" charset="0"/>
                  <a:ea typeface="宋体" charset="0"/>
                </a:rPr>
                <a:t>photo_tmp.cgi</a:t>
              </a:r>
              <a:endParaRPr lang="en-US" altLang="x-none" sz="1400" dirty="0">
                <a:latin typeface="Arial" charset="0"/>
                <a:ea typeface="宋体" charset="0"/>
              </a:endParaRPr>
            </a:p>
          </p:txBody>
        </p:sp>
        <p:sp>
          <p:nvSpPr>
            <p:cNvPr id="3086" name="左箭头 25"/>
            <p:cNvSpPr/>
            <p:nvPr/>
          </p:nvSpPr>
          <p:spPr>
            <a:xfrm>
              <a:off x="8280" y="1060"/>
              <a:ext cx="1920" cy="700"/>
            </a:xfrm>
            <a:prstGeom prst="leftArrow">
              <a:avLst>
                <a:gd name="adj1" fmla="val 50000"/>
                <a:gd name="adj2" fmla="val 49879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7" name="文本框 26"/>
            <p:cNvSpPr txBox="1"/>
            <p:nvPr/>
          </p:nvSpPr>
          <p:spPr>
            <a:xfrm>
              <a:off x="8520" y="608"/>
              <a:ext cx="193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信息处理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8" name="圆角矩形 27"/>
            <p:cNvSpPr/>
            <p:nvPr/>
          </p:nvSpPr>
          <p:spPr>
            <a:xfrm>
              <a:off x="2960" y="4208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89" name="文本框 28"/>
            <p:cNvSpPr txBox="1"/>
            <p:nvPr/>
          </p:nvSpPr>
          <p:spPr>
            <a:xfrm>
              <a:off x="3190" y="4463"/>
              <a:ext cx="158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音乐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0" name="右箭头 29"/>
            <p:cNvSpPr/>
            <p:nvPr/>
          </p:nvSpPr>
          <p:spPr>
            <a:xfrm>
              <a:off x="5000" y="4435"/>
              <a:ext cx="1525" cy="680"/>
            </a:xfrm>
            <a:prstGeom prst="rightArrow">
              <a:avLst>
                <a:gd name="adj1" fmla="val 50000"/>
                <a:gd name="adj2" fmla="val 50096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1" name="文本框 30"/>
            <p:cNvSpPr txBox="1"/>
            <p:nvPr/>
          </p:nvSpPr>
          <p:spPr>
            <a:xfrm>
              <a:off x="5113" y="3980"/>
              <a:ext cx="1717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点击</a:t>
              </a:r>
              <a:endParaRPr lang="zh-CN" altLang="en-US" b="1" dirty="0">
                <a:latin typeface="Arial" charset="0"/>
                <a:ea typeface="宋体" charset="0"/>
              </a:endParaRPr>
            </a:p>
          </p:txBody>
        </p:sp>
        <p:sp>
          <p:nvSpPr>
            <p:cNvPr id="3092" name="圆角矩形 31"/>
            <p:cNvSpPr/>
            <p:nvPr/>
          </p:nvSpPr>
          <p:spPr>
            <a:xfrm>
              <a:off x="6475" y="4320"/>
              <a:ext cx="1765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3" name="文本框 32"/>
            <p:cNvSpPr txBox="1"/>
            <p:nvPr/>
          </p:nvSpPr>
          <p:spPr>
            <a:xfrm>
              <a:off x="6420" y="4575"/>
              <a:ext cx="200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music.cgi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4" name="左箭头 33"/>
            <p:cNvSpPr/>
            <p:nvPr/>
          </p:nvSpPr>
          <p:spPr>
            <a:xfrm>
              <a:off x="12393" y="4433"/>
              <a:ext cx="1697" cy="680"/>
            </a:xfrm>
            <a:prstGeom prst="leftArrow">
              <a:avLst>
                <a:gd name="adj1" fmla="val 50000"/>
                <a:gd name="adj2" fmla="val 49984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5" name="文本框 34"/>
            <p:cNvSpPr txBox="1"/>
            <p:nvPr/>
          </p:nvSpPr>
          <p:spPr>
            <a:xfrm>
              <a:off x="12825" y="4093"/>
              <a:ext cx="1260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通信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6" name="圆角矩形 35"/>
            <p:cNvSpPr/>
            <p:nvPr/>
          </p:nvSpPr>
          <p:spPr>
            <a:xfrm>
              <a:off x="10218" y="4320"/>
              <a:ext cx="2232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7" name="文本框 36"/>
            <p:cNvSpPr txBox="1"/>
            <p:nvPr/>
          </p:nvSpPr>
          <p:spPr>
            <a:xfrm>
              <a:off x="10130" y="4585"/>
              <a:ext cx="276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sz="1400" dirty="0">
                  <a:latin typeface="Arial" charset="0"/>
                  <a:ea typeface="宋体" charset="0"/>
                </a:rPr>
                <a:t>music_tmp.cgi</a:t>
              </a:r>
              <a:endParaRPr lang="en-US" altLang="x-none" sz="1400" dirty="0">
                <a:latin typeface="Arial" charset="0"/>
                <a:ea typeface="宋体" charset="0"/>
              </a:endParaRPr>
            </a:p>
          </p:txBody>
        </p:sp>
        <p:sp>
          <p:nvSpPr>
            <p:cNvPr id="3098" name="左箭头 37"/>
            <p:cNvSpPr/>
            <p:nvPr/>
          </p:nvSpPr>
          <p:spPr>
            <a:xfrm>
              <a:off x="8275" y="4433"/>
              <a:ext cx="1920" cy="697"/>
            </a:xfrm>
            <a:prstGeom prst="leftArrow">
              <a:avLst>
                <a:gd name="adj1" fmla="val 50000"/>
                <a:gd name="adj2" fmla="val 50058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099" name="文本框 38"/>
            <p:cNvSpPr txBox="1"/>
            <p:nvPr/>
          </p:nvSpPr>
          <p:spPr>
            <a:xfrm>
              <a:off x="8515" y="3980"/>
              <a:ext cx="193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信息处理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0" name="圆角矩形 39"/>
            <p:cNvSpPr/>
            <p:nvPr/>
          </p:nvSpPr>
          <p:spPr>
            <a:xfrm>
              <a:off x="2965" y="7525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1" name="文本框 40"/>
            <p:cNvSpPr txBox="1"/>
            <p:nvPr/>
          </p:nvSpPr>
          <p:spPr>
            <a:xfrm>
              <a:off x="3195" y="7780"/>
              <a:ext cx="158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视屏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2" name="右箭头 41"/>
            <p:cNvSpPr/>
            <p:nvPr/>
          </p:nvSpPr>
          <p:spPr>
            <a:xfrm>
              <a:off x="5005" y="7753"/>
              <a:ext cx="1525" cy="680"/>
            </a:xfrm>
            <a:prstGeom prst="rightArrow">
              <a:avLst>
                <a:gd name="adj1" fmla="val 50000"/>
                <a:gd name="adj2" fmla="val 50096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3" name="文本框 42"/>
            <p:cNvSpPr txBox="1"/>
            <p:nvPr/>
          </p:nvSpPr>
          <p:spPr>
            <a:xfrm>
              <a:off x="5118" y="7298"/>
              <a:ext cx="1717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点击</a:t>
              </a:r>
              <a:endParaRPr lang="zh-CN" altLang="en-US" b="1" dirty="0">
                <a:latin typeface="Arial" charset="0"/>
                <a:ea typeface="宋体" charset="0"/>
              </a:endParaRPr>
            </a:p>
          </p:txBody>
        </p:sp>
        <p:sp>
          <p:nvSpPr>
            <p:cNvPr id="3104" name="圆角矩形 43"/>
            <p:cNvSpPr/>
            <p:nvPr/>
          </p:nvSpPr>
          <p:spPr>
            <a:xfrm>
              <a:off x="6480" y="7638"/>
              <a:ext cx="1765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5" name="文本框 44"/>
            <p:cNvSpPr txBox="1"/>
            <p:nvPr/>
          </p:nvSpPr>
          <p:spPr>
            <a:xfrm>
              <a:off x="6425" y="7895"/>
              <a:ext cx="200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video.cgi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6" name="左箭头 45"/>
            <p:cNvSpPr/>
            <p:nvPr/>
          </p:nvSpPr>
          <p:spPr>
            <a:xfrm>
              <a:off x="12398" y="7750"/>
              <a:ext cx="1697" cy="680"/>
            </a:xfrm>
            <a:prstGeom prst="leftArrow">
              <a:avLst>
                <a:gd name="adj1" fmla="val 50000"/>
                <a:gd name="adj2" fmla="val 49984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7" name="文本框 46"/>
            <p:cNvSpPr txBox="1"/>
            <p:nvPr/>
          </p:nvSpPr>
          <p:spPr>
            <a:xfrm>
              <a:off x="12830" y="7410"/>
              <a:ext cx="1260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通信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8" name="圆角矩形 47"/>
            <p:cNvSpPr/>
            <p:nvPr/>
          </p:nvSpPr>
          <p:spPr>
            <a:xfrm>
              <a:off x="10223" y="7638"/>
              <a:ext cx="2232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09" name="文本框 48"/>
            <p:cNvSpPr txBox="1"/>
            <p:nvPr/>
          </p:nvSpPr>
          <p:spPr>
            <a:xfrm>
              <a:off x="10135" y="7903"/>
              <a:ext cx="2643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sz="1400" dirty="0">
                  <a:latin typeface="Arial" charset="0"/>
                  <a:ea typeface="宋体" charset="0"/>
                </a:rPr>
                <a:t>video_tmp.cgi</a:t>
              </a:r>
              <a:endParaRPr lang="en-US" altLang="x-none" sz="1400" dirty="0">
                <a:latin typeface="Arial" charset="0"/>
                <a:ea typeface="宋体" charset="0"/>
              </a:endParaRPr>
            </a:p>
          </p:txBody>
        </p:sp>
        <p:sp>
          <p:nvSpPr>
            <p:cNvPr id="3110" name="左箭头 49"/>
            <p:cNvSpPr/>
            <p:nvPr/>
          </p:nvSpPr>
          <p:spPr>
            <a:xfrm>
              <a:off x="8280" y="7750"/>
              <a:ext cx="1920" cy="700"/>
            </a:xfrm>
            <a:prstGeom prst="leftArrow">
              <a:avLst>
                <a:gd name="adj1" fmla="val 50000"/>
                <a:gd name="adj2" fmla="val 49879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1" name="文本框 50"/>
            <p:cNvSpPr txBox="1"/>
            <p:nvPr/>
          </p:nvSpPr>
          <p:spPr>
            <a:xfrm>
              <a:off x="8520" y="7298"/>
              <a:ext cx="193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信息处理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2" name="下箭头 3"/>
            <p:cNvSpPr/>
            <p:nvPr/>
          </p:nvSpPr>
          <p:spPr>
            <a:xfrm>
              <a:off x="7045" y="1970"/>
              <a:ext cx="680" cy="770"/>
            </a:xfrm>
            <a:prstGeom prst="downArrow">
              <a:avLst>
                <a:gd name="adj1" fmla="val 50000"/>
                <a:gd name="adj2" fmla="val 49865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3" name="圆角矩形 4"/>
            <p:cNvSpPr/>
            <p:nvPr/>
          </p:nvSpPr>
          <p:spPr>
            <a:xfrm>
              <a:off x="6365" y="2763"/>
              <a:ext cx="2043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4" name="文本框 5"/>
            <p:cNvSpPr txBox="1"/>
            <p:nvPr/>
          </p:nvSpPr>
          <p:spPr>
            <a:xfrm>
              <a:off x="7590" y="2070"/>
              <a:ext cx="3598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export_photo.cgi</a:t>
              </a:r>
              <a:endParaRPr lang="en-US" altLang="x-none" dirty="0">
                <a:latin typeface="Arial" charset="0"/>
                <a:ea typeface="宋体" charset="0"/>
              </a:endParaRPr>
            </a:p>
          </p:txBody>
        </p:sp>
        <p:sp>
          <p:nvSpPr>
            <p:cNvPr id="3115" name="文本框 6"/>
            <p:cNvSpPr txBox="1"/>
            <p:nvPr/>
          </p:nvSpPr>
          <p:spPr>
            <a:xfrm>
              <a:off x="6695" y="2980"/>
              <a:ext cx="148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导出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6" name="下箭头 7"/>
            <p:cNvSpPr/>
            <p:nvPr/>
          </p:nvSpPr>
          <p:spPr>
            <a:xfrm>
              <a:off x="6943" y="5380"/>
              <a:ext cx="680" cy="770"/>
            </a:xfrm>
            <a:prstGeom prst="downArrow">
              <a:avLst>
                <a:gd name="adj1" fmla="val 50000"/>
                <a:gd name="adj2" fmla="val 49865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7" name="圆角矩形 8"/>
            <p:cNvSpPr/>
            <p:nvPr/>
          </p:nvSpPr>
          <p:spPr>
            <a:xfrm>
              <a:off x="6263" y="6173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18" name="文本框 9"/>
            <p:cNvSpPr txBox="1"/>
            <p:nvPr/>
          </p:nvSpPr>
          <p:spPr>
            <a:xfrm>
              <a:off x="7485" y="5480"/>
              <a:ext cx="3590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export_music.cgi</a:t>
              </a:r>
              <a:endParaRPr lang="en-US" altLang="x-none" dirty="0">
                <a:latin typeface="Arial" charset="0"/>
                <a:ea typeface="宋体" charset="0"/>
              </a:endParaRPr>
            </a:p>
          </p:txBody>
        </p:sp>
        <p:sp>
          <p:nvSpPr>
            <p:cNvPr id="3119" name="文本框 10"/>
            <p:cNvSpPr txBox="1"/>
            <p:nvPr/>
          </p:nvSpPr>
          <p:spPr>
            <a:xfrm>
              <a:off x="6593" y="6390"/>
              <a:ext cx="148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导出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20" name="下箭头 16"/>
            <p:cNvSpPr/>
            <p:nvPr/>
          </p:nvSpPr>
          <p:spPr>
            <a:xfrm>
              <a:off x="6933" y="8660"/>
              <a:ext cx="680" cy="770"/>
            </a:xfrm>
            <a:prstGeom prst="downArrow">
              <a:avLst>
                <a:gd name="adj1" fmla="val 50000"/>
                <a:gd name="adj2" fmla="val 49865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21" name="圆角矩形 17"/>
            <p:cNvSpPr/>
            <p:nvPr/>
          </p:nvSpPr>
          <p:spPr>
            <a:xfrm>
              <a:off x="6253" y="9453"/>
              <a:ext cx="2042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3122" name="文本框 21"/>
            <p:cNvSpPr txBox="1"/>
            <p:nvPr/>
          </p:nvSpPr>
          <p:spPr>
            <a:xfrm>
              <a:off x="7448" y="8803"/>
              <a:ext cx="3627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export_video.cgi</a:t>
              </a:r>
              <a:endParaRPr lang="en-US" altLang="x-none" dirty="0">
                <a:latin typeface="Arial" charset="0"/>
                <a:ea typeface="宋体" charset="0"/>
              </a:endParaRPr>
            </a:p>
          </p:txBody>
        </p:sp>
        <p:sp>
          <p:nvSpPr>
            <p:cNvPr id="3123" name="文本框 23"/>
            <p:cNvSpPr txBox="1"/>
            <p:nvPr/>
          </p:nvSpPr>
          <p:spPr>
            <a:xfrm>
              <a:off x="6583" y="9670"/>
              <a:ext cx="148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导出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992630" y="603250"/>
            <a:ext cx="8497570" cy="5405120"/>
            <a:chOff x="3138" y="950"/>
            <a:chExt cx="13382" cy="8512"/>
          </a:xfrm>
        </p:grpSpPr>
        <p:sp>
          <p:nvSpPr>
            <p:cNvPr id="4098" name="圆角矩形 15"/>
            <p:cNvSpPr/>
            <p:nvPr/>
          </p:nvSpPr>
          <p:spPr>
            <a:xfrm>
              <a:off x="14138" y="950"/>
              <a:ext cx="2382" cy="85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099" name="文本框 18"/>
            <p:cNvSpPr txBox="1"/>
            <p:nvPr/>
          </p:nvSpPr>
          <p:spPr>
            <a:xfrm>
              <a:off x="14590" y="1770"/>
              <a:ext cx="1440" cy="66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eaVert" wrap="square" anchor="t">
              <a:spAutoFit/>
            </a:bodyPr>
            <a:p>
              <a:pPr lvl="0" algn="ctr"/>
              <a:r>
                <a:rPr lang="zh-CN" altLang="en-US" sz="4800" dirty="0">
                  <a:solidFill>
                    <a:schemeClr val="accent2"/>
                  </a:solidFill>
                  <a:latin typeface="Arial" charset="0"/>
                  <a:ea typeface="宋体" charset="0"/>
                </a:rPr>
                <a:t>手机助手</a:t>
              </a:r>
              <a:endParaRPr lang="zh-CN" altLang="en-US" sz="4800" dirty="0">
                <a:solidFill>
                  <a:schemeClr val="accent2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100" name="圆角矩形 27"/>
            <p:cNvSpPr/>
            <p:nvPr/>
          </p:nvSpPr>
          <p:spPr>
            <a:xfrm>
              <a:off x="3138" y="2793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1" name="文本框 28"/>
            <p:cNvSpPr txBox="1"/>
            <p:nvPr/>
          </p:nvSpPr>
          <p:spPr>
            <a:xfrm>
              <a:off x="3368" y="3048"/>
              <a:ext cx="158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短信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2" name="右箭头 29"/>
            <p:cNvSpPr/>
            <p:nvPr/>
          </p:nvSpPr>
          <p:spPr>
            <a:xfrm>
              <a:off x="5178" y="3020"/>
              <a:ext cx="1525" cy="680"/>
            </a:xfrm>
            <a:prstGeom prst="rightArrow">
              <a:avLst>
                <a:gd name="adj1" fmla="val 50000"/>
                <a:gd name="adj2" fmla="val 50096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3" name="文本框 30"/>
            <p:cNvSpPr txBox="1"/>
            <p:nvPr/>
          </p:nvSpPr>
          <p:spPr>
            <a:xfrm>
              <a:off x="5290" y="2565"/>
              <a:ext cx="1718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点击</a:t>
              </a:r>
              <a:endParaRPr lang="zh-CN" altLang="en-US" b="1" dirty="0">
                <a:latin typeface="Arial" charset="0"/>
                <a:ea typeface="宋体" charset="0"/>
              </a:endParaRPr>
            </a:p>
          </p:txBody>
        </p:sp>
        <p:sp>
          <p:nvSpPr>
            <p:cNvPr id="4104" name="圆角矩形 31"/>
            <p:cNvSpPr/>
            <p:nvPr/>
          </p:nvSpPr>
          <p:spPr>
            <a:xfrm>
              <a:off x="6653" y="2905"/>
              <a:ext cx="1765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5" name="文本框 32"/>
            <p:cNvSpPr txBox="1"/>
            <p:nvPr/>
          </p:nvSpPr>
          <p:spPr>
            <a:xfrm>
              <a:off x="6598" y="3160"/>
              <a:ext cx="200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msg.cgi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6" name="左箭头 33"/>
            <p:cNvSpPr/>
            <p:nvPr/>
          </p:nvSpPr>
          <p:spPr>
            <a:xfrm>
              <a:off x="12558" y="3133"/>
              <a:ext cx="1575" cy="680"/>
            </a:xfrm>
            <a:prstGeom prst="leftArrow">
              <a:avLst>
                <a:gd name="adj1" fmla="val 50000"/>
                <a:gd name="adj2" fmla="val 49958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7" name="文本框 34"/>
            <p:cNvSpPr txBox="1"/>
            <p:nvPr/>
          </p:nvSpPr>
          <p:spPr>
            <a:xfrm>
              <a:off x="12888" y="2793"/>
              <a:ext cx="126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通信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8" name="圆角矩形 35"/>
            <p:cNvSpPr/>
            <p:nvPr/>
          </p:nvSpPr>
          <p:spPr>
            <a:xfrm>
              <a:off x="10395" y="2905"/>
              <a:ext cx="2233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09" name="文本框 36"/>
            <p:cNvSpPr txBox="1"/>
            <p:nvPr/>
          </p:nvSpPr>
          <p:spPr>
            <a:xfrm>
              <a:off x="10305" y="3170"/>
              <a:ext cx="210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sz="1400" dirty="0">
                  <a:latin typeface="Arial" charset="0"/>
                  <a:ea typeface="宋体" charset="0"/>
                </a:rPr>
                <a:t>msg_tmp.cgi</a:t>
              </a:r>
              <a:endParaRPr lang="en-US" altLang="x-none" sz="1400" dirty="0">
                <a:latin typeface="Arial" charset="0"/>
                <a:ea typeface="宋体" charset="0"/>
              </a:endParaRPr>
            </a:p>
          </p:txBody>
        </p:sp>
        <p:sp>
          <p:nvSpPr>
            <p:cNvPr id="4110" name="左箭头 37"/>
            <p:cNvSpPr/>
            <p:nvPr/>
          </p:nvSpPr>
          <p:spPr>
            <a:xfrm>
              <a:off x="8453" y="3018"/>
              <a:ext cx="1920" cy="697"/>
            </a:xfrm>
            <a:prstGeom prst="leftArrow">
              <a:avLst>
                <a:gd name="adj1" fmla="val 50000"/>
                <a:gd name="adj2" fmla="val 50058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11" name="文本框 38"/>
            <p:cNvSpPr txBox="1"/>
            <p:nvPr/>
          </p:nvSpPr>
          <p:spPr>
            <a:xfrm>
              <a:off x="8693" y="2565"/>
              <a:ext cx="193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信息处理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12" name="下箭头 5"/>
            <p:cNvSpPr/>
            <p:nvPr/>
          </p:nvSpPr>
          <p:spPr>
            <a:xfrm>
              <a:off x="7105" y="3925"/>
              <a:ext cx="795" cy="150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13" name="竖卷形 6"/>
            <p:cNvSpPr/>
            <p:nvPr/>
          </p:nvSpPr>
          <p:spPr>
            <a:xfrm>
              <a:off x="4383" y="5400"/>
              <a:ext cx="6237" cy="3063"/>
            </a:xfrm>
            <a:prstGeom prst="verticalScroll">
              <a:avLst>
                <a:gd name="adj" fmla="val 12500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4114" name="文本框 7"/>
            <p:cNvSpPr txBox="1"/>
            <p:nvPr/>
          </p:nvSpPr>
          <p:spPr>
            <a:xfrm>
              <a:off x="4953" y="5985"/>
              <a:ext cx="4875" cy="23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联系人</a:t>
              </a:r>
              <a:endParaRPr lang="zh-CN" altLang="en-US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号码</a:t>
              </a:r>
              <a:endParaRPr lang="zh-CN" altLang="en-US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内容</a:t>
              </a:r>
              <a:endParaRPr lang="zh-CN" altLang="en-US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时间</a:t>
              </a:r>
              <a:endParaRPr lang="zh-CN" altLang="en-US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类型</a:t>
              </a:r>
              <a:r>
                <a:rPr lang="en-US" altLang="x-none" dirty="0">
                  <a:latin typeface="Arial" charset="0"/>
                  <a:ea typeface="宋体" charset="0"/>
                </a:rPr>
                <a:t>(</a:t>
              </a:r>
              <a:r>
                <a:rPr lang="zh-CN" altLang="en-US" dirty="0">
                  <a:latin typeface="Arial" charset="0"/>
                  <a:ea typeface="宋体" charset="0"/>
                </a:rPr>
                <a:t>接收</a:t>
              </a:r>
              <a:r>
                <a:rPr lang="en-US" altLang="x-none" dirty="0">
                  <a:latin typeface="Arial" charset="0"/>
                  <a:ea typeface="宋体" charset="0"/>
                </a:rPr>
                <a:t>,</a:t>
              </a:r>
              <a:r>
                <a:rPr lang="zh-CN" altLang="en-US" dirty="0">
                  <a:latin typeface="Arial" charset="0"/>
                  <a:ea typeface="宋体" charset="0"/>
                </a:rPr>
                <a:t>发送</a:t>
              </a:r>
              <a:r>
                <a:rPr lang="en-US" altLang="x-none" dirty="0">
                  <a:latin typeface="Arial" charset="0"/>
                  <a:ea typeface="宋体" charset="0"/>
                </a:rPr>
                <a:t>,</a:t>
              </a:r>
              <a:r>
                <a:rPr lang="zh-CN" altLang="en-US" dirty="0">
                  <a:latin typeface="Arial" charset="0"/>
                  <a:ea typeface="宋体" charset="0"/>
                </a:rPr>
                <a:t>草稿</a:t>
              </a:r>
              <a:r>
                <a:rPr lang="en-US" altLang="x-none" dirty="0">
                  <a:latin typeface="Arial" charset="0"/>
                  <a:ea typeface="宋体" charset="0"/>
                </a:rPr>
                <a:t>)</a:t>
              </a:r>
              <a:endParaRPr lang="en-US" altLang="x-none" dirty="0">
                <a:latin typeface="Arial" charset="0"/>
                <a:ea typeface="宋体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992630" y="368300"/>
            <a:ext cx="8497570" cy="5988050"/>
            <a:chOff x="3138" y="580"/>
            <a:chExt cx="13382" cy="9430"/>
          </a:xfrm>
        </p:grpSpPr>
        <p:sp>
          <p:nvSpPr>
            <p:cNvPr id="5122" name="圆角矩形 15"/>
            <p:cNvSpPr/>
            <p:nvPr/>
          </p:nvSpPr>
          <p:spPr>
            <a:xfrm>
              <a:off x="14138" y="950"/>
              <a:ext cx="2382" cy="85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23" name="文本框 18"/>
            <p:cNvSpPr txBox="1"/>
            <p:nvPr/>
          </p:nvSpPr>
          <p:spPr>
            <a:xfrm>
              <a:off x="14590" y="1770"/>
              <a:ext cx="1440" cy="66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eaVert" wrap="square" anchor="t">
              <a:spAutoFit/>
            </a:bodyPr>
            <a:p>
              <a:pPr lvl="0" algn="ctr"/>
              <a:r>
                <a:rPr lang="zh-CN" altLang="en-US" sz="4800" dirty="0">
                  <a:solidFill>
                    <a:schemeClr val="accent2"/>
                  </a:solidFill>
                  <a:latin typeface="Arial" charset="0"/>
                  <a:ea typeface="宋体" charset="0"/>
                </a:rPr>
                <a:t>手机助手</a:t>
              </a:r>
              <a:endParaRPr lang="zh-CN" altLang="en-US" sz="4800" dirty="0">
                <a:solidFill>
                  <a:schemeClr val="accent2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5124" name="圆角矩形 27"/>
            <p:cNvSpPr/>
            <p:nvPr/>
          </p:nvSpPr>
          <p:spPr>
            <a:xfrm>
              <a:off x="3138" y="2793"/>
              <a:ext cx="2040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25" name="文本框 28"/>
            <p:cNvSpPr txBox="1"/>
            <p:nvPr/>
          </p:nvSpPr>
          <p:spPr>
            <a:xfrm>
              <a:off x="3368" y="3048"/>
              <a:ext cx="158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联系人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26" name="右箭头 29"/>
            <p:cNvSpPr/>
            <p:nvPr/>
          </p:nvSpPr>
          <p:spPr>
            <a:xfrm>
              <a:off x="5178" y="3020"/>
              <a:ext cx="1525" cy="680"/>
            </a:xfrm>
            <a:prstGeom prst="rightArrow">
              <a:avLst>
                <a:gd name="adj1" fmla="val 50000"/>
                <a:gd name="adj2" fmla="val 50096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27" name="文本框 30"/>
            <p:cNvSpPr txBox="1"/>
            <p:nvPr/>
          </p:nvSpPr>
          <p:spPr>
            <a:xfrm>
              <a:off x="5290" y="2565"/>
              <a:ext cx="1718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点击</a:t>
              </a:r>
              <a:endParaRPr lang="zh-CN" altLang="en-US" b="1" dirty="0">
                <a:latin typeface="Arial" charset="0"/>
                <a:ea typeface="宋体" charset="0"/>
              </a:endParaRPr>
            </a:p>
          </p:txBody>
        </p:sp>
        <p:sp>
          <p:nvSpPr>
            <p:cNvPr id="5128" name="圆角矩形 31"/>
            <p:cNvSpPr/>
            <p:nvPr/>
          </p:nvSpPr>
          <p:spPr>
            <a:xfrm>
              <a:off x="6653" y="2905"/>
              <a:ext cx="1765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29" name="文本框 32"/>
            <p:cNvSpPr txBox="1"/>
            <p:nvPr/>
          </p:nvSpPr>
          <p:spPr>
            <a:xfrm>
              <a:off x="6598" y="3160"/>
              <a:ext cx="200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dirty="0">
                  <a:latin typeface="Arial" charset="0"/>
                  <a:ea typeface="宋体" charset="0"/>
                </a:rPr>
                <a:t>check.cgi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0" name="左箭头 33"/>
            <p:cNvSpPr/>
            <p:nvPr/>
          </p:nvSpPr>
          <p:spPr>
            <a:xfrm>
              <a:off x="12558" y="3133"/>
              <a:ext cx="1575" cy="680"/>
            </a:xfrm>
            <a:prstGeom prst="leftArrow">
              <a:avLst>
                <a:gd name="adj1" fmla="val 50000"/>
                <a:gd name="adj2" fmla="val 49958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1" name="文本框 34"/>
            <p:cNvSpPr txBox="1"/>
            <p:nvPr/>
          </p:nvSpPr>
          <p:spPr>
            <a:xfrm>
              <a:off x="12888" y="2678"/>
              <a:ext cx="126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通信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2" name="圆角矩形 35"/>
            <p:cNvSpPr/>
            <p:nvPr/>
          </p:nvSpPr>
          <p:spPr>
            <a:xfrm>
              <a:off x="10395" y="2905"/>
              <a:ext cx="2233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3" name="文本框 36"/>
            <p:cNvSpPr txBox="1"/>
            <p:nvPr/>
          </p:nvSpPr>
          <p:spPr>
            <a:xfrm>
              <a:off x="10395" y="3135"/>
              <a:ext cx="272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  <a:sym typeface="Arial" charset="0"/>
                </a:rPr>
                <a:t>con_per.sh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4" name="左箭头 37"/>
            <p:cNvSpPr/>
            <p:nvPr/>
          </p:nvSpPr>
          <p:spPr>
            <a:xfrm>
              <a:off x="8453" y="3018"/>
              <a:ext cx="1920" cy="697"/>
            </a:xfrm>
            <a:prstGeom prst="leftArrow">
              <a:avLst>
                <a:gd name="adj1" fmla="val 50000"/>
                <a:gd name="adj2" fmla="val 50058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5" name="文本框 38"/>
            <p:cNvSpPr txBox="1"/>
            <p:nvPr/>
          </p:nvSpPr>
          <p:spPr>
            <a:xfrm>
              <a:off x="8693" y="2565"/>
              <a:ext cx="1935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b="1" dirty="0">
                  <a:latin typeface="Arial" charset="0"/>
                  <a:ea typeface="宋体" charset="0"/>
                </a:rPr>
                <a:t>信息处理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6" name="下箭头 1"/>
            <p:cNvSpPr/>
            <p:nvPr/>
          </p:nvSpPr>
          <p:spPr>
            <a:xfrm>
              <a:off x="7218" y="3925"/>
              <a:ext cx="682" cy="1703"/>
            </a:xfrm>
            <a:prstGeom prst="downArrow">
              <a:avLst>
                <a:gd name="adj1" fmla="val 50000"/>
                <a:gd name="adj2" fmla="val 49924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7" name="圆角矩形 12"/>
            <p:cNvSpPr/>
            <p:nvPr/>
          </p:nvSpPr>
          <p:spPr>
            <a:xfrm>
              <a:off x="10453" y="580"/>
              <a:ext cx="2042" cy="1020"/>
            </a:xfrm>
            <a:prstGeom prst="roundRect">
              <a:avLst>
                <a:gd name="adj" fmla="val 1833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38" name="文本框 13"/>
            <p:cNvSpPr txBox="1"/>
            <p:nvPr/>
          </p:nvSpPr>
          <p:spPr>
            <a:xfrm>
              <a:off x="10395" y="865"/>
              <a:ext cx="2213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x-none" sz="1400" dirty="0">
                  <a:latin typeface="Arial" charset="0"/>
                  <a:ea typeface="宋体" charset="0"/>
                </a:rPr>
                <a:t>response1.py</a:t>
              </a:r>
              <a:endParaRPr lang="en-US" altLang="x-none" sz="1400" dirty="0">
                <a:latin typeface="Arial" charset="0"/>
                <a:ea typeface="宋体" charset="0"/>
              </a:endParaRPr>
            </a:p>
          </p:txBody>
        </p:sp>
        <p:sp>
          <p:nvSpPr>
            <p:cNvPr id="5139" name="文本框 14"/>
            <p:cNvSpPr txBox="1"/>
            <p:nvPr/>
          </p:nvSpPr>
          <p:spPr>
            <a:xfrm>
              <a:off x="11528" y="1998"/>
              <a:ext cx="226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处理头像</a:t>
              </a:r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40" name="横卷形 16"/>
            <p:cNvSpPr/>
            <p:nvPr/>
          </p:nvSpPr>
          <p:spPr>
            <a:xfrm>
              <a:off x="4383" y="5060"/>
              <a:ext cx="7130" cy="495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  <p:sp>
          <p:nvSpPr>
            <p:cNvPr id="5141" name="文本框 17"/>
            <p:cNvSpPr txBox="1"/>
            <p:nvPr/>
          </p:nvSpPr>
          <p:spPr>
            <a:xfrm>
              <a:off x="6650" y="6020"/>
              <a:ext cx="5785" cy="23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添加联系人：</a:t>
              </a:r>
              <a:r>
                <a:rPr lang="en-US" altLang="x-none" dirty="0">
                  <a:latin typeface="Arial" charset="0"/>
                  <a:ea typeface="宋体" charset="0"/>
                </a:rPr>
                <a:t>add.cgi</a:t>
              </a:r>
              <a:endParaRPr lang="en-US" altLang="x-none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修改联系人：</a:t>
              </a:r>
              <a:r>
                <a:rPr lang="en-US" altLang="x-none" dirty="0">
                  <a:latin typeface="Arial" charset="0"/>
                  <a:ea typeface="宋体" charset="0"/>
                </a:rPr>
                <a:t>modify.cgi</a:t>
              </a:r>
              <a:endParaRPr lang="en-US" altLang="x-none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删除联系人：</a:t>
              </a:r>
              <a:r>
                <a:rPr lang="en-US" altLang="x-none" dirty="0">
                  <a:latin typeface="Arial" charset="0"/>
                  <a:ea typeface="宋体" charset="0"/>
                </a:rPr>
                <a:t>delete.cgi</a:t>
              </a:r>
              <a:endParaRPr lang="en-US" altLang="x-none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备份联系人：</a:t>
              </a:r>
              <a:r>
                <a:rPr lang="en-US" altLang="x-none" dirty="0">
                  <a:latin typeface="Arial" charset="0"/>
                  <a:ea typeface="宋体" charset="0"/>
                </a:rPr>
                <a:t>back.cgi</a:t>
              </a:r>
              <a:endParaRPr lang="en-US" altLang="x-none" dirty="0">
                <a:latin typeface="Arial" charset="0"/>
                <a:ea typeface="宋体" charset="0"/>
              </a:endParaRPr>
            </a:p>
            <a:p>
              <a:pPr lvl="0"/>
              <a:r>
                <a:rPr lang="zh-CN" altLang="en-US" dirty="0">
                  <a:latin typeface="Arial" charset="0"/>
                  <a:ea typeface="宋体" charset="0"/>
                </a:rPr>
                <a:t>恢复联系人：</a:t>
              </a:r>
              <a:r>
                <a:rPr lang="en-US" altLang="x-none" dirty="0">
                  <a:latin typeface="Arial" charset="0"/>
                  <a:ea typeface="宋体" charset="0"/>
                </a:rPr>
                <a:t>recv.cgi</a:t>
              </a:r>
              <a:endParaRPr lang="en-US" altLang="x-none" dirty="0">
                <a:latin typeface="Arial" charset="0"/>
                <a:ea typeface="宋体" charset="0"/>
              </a:endParaRPr>
            </a:p>
          </p:txBody>
        </p:sp>
        <p:sp>
          <p:nvSpPr>
            <p:cNvPr id="5142" name="下箭头 19"/>
            <p:cNvSpPr/>
            <p:nvPr/>
          </p:nvSpPr>
          <p:spPr>
            <a:xfrm>
              <a:off x="11188" y="1658"/>
              <a:ext cx="452" cy="1247"/>
            </a:xfrm>
            <a:prstGeom prst="downArrow">
              <a:avLst>
                <a:gd name="adj1" fmla="val 50000"/>
                <a:gd name="adj2" fmla="val 50173"/>
              </a:avLst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lvl="0" algn="ctr"/>
              <a:endParaRPr lang="zh-CN" altLang="en-US" dirty="0">
                <a:latin typeface="Arial" charset="0"/>
                <a:ea typeface="宋体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75860" y="2968625"/>
            <a:ext cx="224028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x-none" altLang="zh-CN" sz="5400">
                <a:ln/>
                <a:solidFill>
                  <a:schemeClr val="accent4"/>
                </a:solidFill>
                <a:effectLst/>
              </a:rPr>
              <a:t>谢谢！</a:t>
            </a:r>
            <a:endParaRPr lang="x-none" altLang="zh-CN" sz="540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1993265" y="1046480"/>
            <a:ext cx="8229600" cy="6172200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由于实训要求使用</a:t>
            </a:r>
            <a:r>
              <a:rPr lang="en-US" altLang="zh-CN" sz="2400" dirty="0"/>
              <a:t>Apache</a:t>
            </a:r>
            <a:r>
              <a:rPr lang="zh-CN" altLang="en-US" sz="2400" dirty="0"/>
              <a:t>服务器，通过</a:t>
            </a:r>
            <a:r>
              <a:rPr lang="en-US" altLang="zh-CN" sz="2400" dirty="0"/>
              <a:t>CGI</a:t>
            </a:r>
            <a:r>
              <a:rPr lang="zh-CN" altLang="en-US" sz="2400" dirty="0"/>
              <a:t>进行前后台的交互，使用</a:t>
            </a:r>
            <a:r>
              <a:rPr lang="en-US" altLang="zh-CN" sz="2400" dirty="0"/>
              <a:t>HTML5</a:t>
            </a:r>
            <a:r>
              <a:rPr lang="zh-CN" altLang="en-US" sz="2400" dirty="0"/>
              <a:t>进行前台的编写，所以软件的基本框架如下：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CGI</a:t>
            </a:r>
            <a:r>
              <a:rPr lang="zh-CN" altLang="en-US" sz="2400" dirty="0"/>
              <a:t>脚本</a:t>
            </a:r>
            <a:r>
              <a:rPr lang="en-US" altLang="zh-CN" sz="2400" dirty="0"/>
              <a:t>——Apache</a:t>
            </a:r>
            <a:r>
              <a:rPr lang="zh-CN" altLang="en-US" sz="2400" dirty="0"/>
              <a:t>服务器</a:t>
            </a:r>
            <a:r>
              <a:rPr lang="en-US" altLang="zh-CN" sz="2400" dirty="0"/>
              <a:t>——HTML5</a:t>
            </a:r>
            <a:r>
              <a:rPr lang="zh-CN" altLang="en-US" sz="2400" dirty="0"/>
              <a:t>前端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		其中</a:t>
            </a:r>
            <a:r>
              <a:rPr lang="en-US" altLang="zh-CN" sz="2400" dirty="0"/>
              <a:t>CGI</a:t>
            </a:r>
            <a:r>
              <a:rPr lang="zh-CN" altLang="en-US" sz="2400" dirty="0"/>
              <a:t>脚本主要使用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脚本以及</a:t>
            </a:r>
            <a:r>
              <a:rPr lang="en-US" altLang="zh-CN" sz="2400" dirty="0"/>
              <a:t>python</a:t>
            </a:r>
            <a:r>
              <a:rPr lang="zh-CN" altLang="en-US" sz="2400" dirty="0"/>
              <a:t>脚本通过</a:t>
            </a:r>
            <a:r>
              <a:rPr lang="en-US" altLang="zh-CN" sz="2400" err="1"/>
              <a:t>adb</a:t>
            </a:r>
            <a:r>
              <a:rPr lang="zh-CN" altLang="en-US" sz="2400" dirty="0"/>
              <a:t>实现软件的基本功能。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		但在实际编程中，发现直接使用</a:t>
            </a:r>
            <a:r>
              <a:rPr lang="en-US" altLang="zh-CN" sz="2400" err="1"/>
              <a:t>adb</a:t>
            </a:r>
            <a:r>
              <a:rPr lang="zh-CN" altLang="en-US" sz="2400" dirty="0"/>
              <a:t>实现的功能存在很大的兼容性问题，并不能通用，所以学习主流手机助手，使用</a:t>
            </a:r>
            <a:r>
              <a:rPr lang="en-US" altLang="zh-CN" sz="2400" dirty="0"/>
              <a:t>APP</a:t>
            </a:r>
            <a:r>
              <a:rPr lang="zh-CN" altLang="en-US" sz="2400" dirty="0"/>
              <a:t>来进行手机相应信息的获取，最终，基本框架如下：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240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APP——CGI</a:t>
            </a:r>
            <a:r>
              <a:rPr lang="zh-CN" altLang="en-US" sz="2400" dirty="0"/>
              <a:t>脚本</a:t>
            </a:r>
            <a:r>
              <a:rPr lang="en-US" altLang="zh-CN" sz="2400" dirty="0"/>
              <a:t>——Apache</a:t>
            </a:r>
            <a:r>
              <a:rPr lang="zh-CN" altLang="en-US" sz="2400" dirty="0"/>
              <a:t>服务器</a:t>
            </a:r>
            <a:r>
              <a:rPr lang="en-US" altLang="zh-CN" sz="2400" dirty="0"/>
              <a:t>——HTML5</a:t>
            </a:r>
            <a:r>
              <a:rPr lang="zh-CN" altLang="en-US" sz="2400" dirty="0"/>
              <a:t>前端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文本框 10243"/>
          <p:cNvSpPr txBox="1"/>
          <p:nvPr/>
        </p:nvSpPr>
        <p:spPr>
          <a:xfrm>
            <a:off x="853440" y="1115695"/>
            <a:ext cx="10668000" cy="4754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dirty="0">
                <a:latin typeface="Arial" charset="0"/>
                <a:ea typeface="宋体" charset="0"/>
              </a:rPr>
              <a:t>安卓端（下简称为</a:t>
            </a:r>
            <a:r>
              <a:rPr lang="en-US" altLang="zh-CN" sz="3600" dirty="0">
                <a:latin typeface="Arial" charset="0"/>
                <a:ea typeface="宋体" charset="0"/>
              </a:rPr>
              <a:t>app</a:t>
            </a:r>
            <a:r>
              <a:rPr lang="zh-CN" altLang="en-US" sz="3600" dirty="0">
                <a:latin typeface="Arial" charset="0"/>
                <a:ea typeface="宋体" charset="0"/>
              </a:rPr>
              <a:t>）主要通过一个后台运行的</a:t>
            </a:r>
            <a:r>
              <a:rPr lang="en-US" altLang="zh-CN" sz="3600" dirty="0">
                <a:latin typeface="Arial" charset="0"/>
                <a:ea typeface="宋体" charset="0"/>
              </a:rPr>
              <a:t>Service</a:t>
            </a:r>
            <a:r>
              <a:rPr lang="zh-CN" altLang="en-US" sz="3600" dirty="0">
                <a:latin typeface="Arial" charset="0"/>
                <a:ea typeface="宋体" charset="0"/>
              </a:rPr>
              <a:t>和</a:t>
            </a:r>
            <a:r>
              <a:rPr lang="en-US" altLang="zh-CN" sz="3600" dirty="0">
                <a:latin typeface="Arial" charset="0"/>
                <a:ea typeface="宋体" charset="0"/>
              </a:rPr>
              <a:t>PC</a:t>
            </a:r>
            <a:r>
              <a:rPr lang="zh-CN" altLang="en-US" sz="3600" dirty="0">
                <a:latin typeface="Arial" charset="0"/>
                <a:ea typeface="宋体" charset="0"/>
              </a:rPr>
              <a:t>端的</a:t>
            </a:r>
            <a:r>
              <a:rPr lang="en-US" altLang="zh-CN" sz="3600" dirty="0">
                <a:latin typeface="Arial" charset="0"/>
                <a:ea typeface="宋体" charset="0"/>
              </a:rPr>
              <a:t>CGI(</a:t>
            </a:r>
            <a:r>
              <a:rPr lang="zh-CN" altLang="en-US" sz="3600" dirty="0">
                <a:latin typeface="Arial" charset="0"/>
                <a:ea typeface="宋体" charset="0"/>
              </a:rPr>
              <a:t>下简称为</a:t>
            </a:r>
            <a:r>
              <a:rPr lang="en-US" altLang="zh-CN" sz="3600" dirty="0">
                <a:latin typeface="Arial" charset="0"/>
                <a:ea typeface="宋体" charset="0"/>
              </a:rPr>
              <a:t>PC)</a:t>
            </a:r>
            <a:r>
              <a:rPr lang="zh-CN" altLang="en-US" sz="3600" dirty="0">
                <a:latin typeface="Arial" charset="0"/>
                <a:ea typeface="宋体" charset="0"/>
              </a:rPr>
              <a:t>进行</a:t>
            </a:r>
            <a:r>
              <a:rPr lang="en-US" altLang="zh-CN" sz="3600" dirty="0">
                <a:latin typeface="Arial" charset="0"/>
                <a:ea typeface="宋体" charset="0"/>
              </a:rPr>
              <a:t>SOCKET</a:t>
            </a:r>
            <a:r>
              <a:rPr lang="zh-CN" altLang="en-US" sz="3600" dirty="0">
                <a:latin typeface="Arial" charset="0"/>
                <a:ea typeface="宋体" charset="0"/>
              </a:rPr>
              <a:t>通信。</a:t>
            </a:r>
            <a:endParaRPr lang="zh-CN" altLang="en-US" sz="3600" dirty="0">
              <a:latin typeface="Arial" charset="0"/>
              <a:ea typeface="宋体" charset="0"/>
            </a:endParaRPr>
          </a:p>
          <a:p>
            <a:pPr lvl="0">
              <a:spcBef>
                <a:spcPct val="50000"/>
              </a:spcBef>
            </a:pPr>
            <a:r>
              <a:rPr lang="en-US" altLang="zh-CN" sz="3600" dirty="0">
                <a:latin typeface="Arial" charset="0"/>
                <a:ea typeface="宋体" charset="0"/>
              </a:rPr>
              <a:t>PC</a:t>
            </a:r>
            <a:r>
              <a:rPr lang="zh-CN" altLang="en-US" sz="3600" dirty="0">
                <a:latin typeface="Arial" charset="0"/>
                <a:ea typeface="宋体" charset="0"/>
              </a:rPr>
              <a:t>作为</a:t>
            </a:r>
            <a:r>
              <a:rPr lang="en-US" altLang="zh-CN" sz="3600" dirty="0">
                <a:latin typeface="Arial" charset="0"/>
                <a:ea typeface="宋体" charset="0"/>
              </a:rPr>
              <a:t>SOCKET</a:t>
            </a:r>
            <a:r>
              <a:rPr lang="zh-CN" altLang="en-US" sz="3600" dirty="0">
                <a:latin typeface="Arial" charset="0"/>
                <a:ea typeface="宋体" charset="0"/>
              </a:rPr>
              <a:t>的客户端，</a:t>
            </a:r>
            <a:r>
              <a:rPr lang="en-US" altLang="zh-CN" sz="3600" dirty="0">
                <a:latin typeface="Arial" charset="0"/>
                <a:ea typeface="宋体" charset="0"/>
              </a:rPr>
              <a:t>app</a:t>
            </a:r>
            <a:r>
              <a:rPr lang="zh-CN" altLang="en-US" sz="3600" dirty="0">
                <a:latin typeface="Arial" charset="0"/>
                <a:ea typeface="宋体" charset="0"/>
              </a:rPr>
              <a:t>作为服务端。</a:t>
            </a:r>
            <a:endParaRPr lang="zh-CN" altLang="en-US" sz="3600" dirty="0">
              <a:latin typeface="Arial" charset="0"/>
              <a:ea typeface="宋体" charset="0"/>
            </a:endParaRPr>
          </a:p>
          <a:p>
            <a:pPr lvl="0">
              <a:spcBef>
                <a:spcPct val="50000"/>
              </a:spcBef>
            </a:pPr>
            <a:r>
              <a:rPr lang="en-US" altLang="zh-CN" sz="3600" dirty="0">
                <a:latin typeface="Arial" charset="0"/>
                <a:ea typeface="宋体" charset="0"/>
              </a:rPr>
              <a:t>PC</a:t>
            </a:r>
            <a:r>
              <a:rPr lang="zh-CN" altLang="en-US" sz="3600" dirty="0">
                <a:latin typeface="Arial" charset="0"/>
                <a:ea typeface="宋体" charset="0"/>
              </a:rPr>
              <a:t>发送请求，</a:t>
            </a:r>
            <a:r>
              <a:rPr lang="en-US" altLang="zh-CN" sz="3600" dirty="0">
                <a:latin typeface="Arial" charset="0"/>
                <a:ea typeface="宋体" charset="0"/>
              </a:rPr>
              <a:t>app</a:t>
            </a:r>
            <a:r>
              <a:rPr lang="zh-CN" altLang="en-US" sz="3600" dirty="0">
                <a:latin typeface="Arial" charset="0"/>
                <a:ea typeface="宋体" charset="0"/>
              </a:rPr>
              <a:t>进行响应，回复所需要的信息，实现程序的基本功能。</a:t>
            </a:r>
            <a:endParaRPr lang="zh-CN" altLang="en-US" sz="3600" dirty="0">
              <a:latin typeface="Arial" charset="0"/>
              <a:ea typeface="宋体" charset="0"/>
            </a:endParaRPr>
          </a:p>
          <a:p>
            <a:pPr lvl="0">
              <a:spcBef>
                <a:spcPct val="50000"/>
              </a:spcBef>
            </a:pPr>
            <a:r>
              <a:rPr lang="zh-CN" altLang="en-US" sz="3600" dirty="0">
                <a:latin typeface="Arial" charset="0"/>
                <a:ea typeface="宋体" charset="0"/>
              </a:rPr>
              <a:t>如此设计，使得程序的兼容性大大提高。</a:t>
            </a:r>
            <a:endParaRPr lang="zh-CN" altLang="en-US" sz="36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3:0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829310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2:4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960120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3:1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910590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3:48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803275"/>
            <a:ext cx="9165590" cy="5871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软件截图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6-01-27 15:23:58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894715"/>
            <a:ext cx="9618980" cy="5790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友好合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Kingsoft Office WPP</Application>
  <PresentationFormat>宽屏</PresentationFormat>
  <Paragraphs>176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友好合作</vt:lpstr>
      <vt:lpstr>Linux手机助手</vt:lpstr>
      <vt:lpstr>调研分析</vt:lpstr>
      <vt:lpstr>PowerPoint 演示文稿</vt:lpstr>
      <vt:lpstr>PowerPoint 演示文稿</vt:lpstr>
      <vt:lpstr>PowerPoint 演示文稿</vt:lpstr>
      <vt:lpstr>PowerPoint 演示文稿</vt:lpstr>
      <vt:lpstr>软件截图</vt:lpstr>
      <vt:lpstr>软件截图</vt:lpstr>
      <vt:lpstr>软件截图</vt:lpstr>
      <vt:lpstr>软件截图</vt:lpstr>
      <vt:lpstr>软件截图</vt:lpstr>
      <vt:lpstr>软件截图</vt:lpstr>
      <vt:lpstr>软件截图</vt:lpstr>
      <vt:lpstr>软件截图</vt:lpstr>
      <vt:lpstr>软件截图</vt:lpstr>
      <vt:lpstr>软件截图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geshi</dc:creator>
  <cp:lastModifiedBy>geshi</cp:lastModifiedBy>
  <cp:revision>25</cp:revision>
  <dcterms:created xsi:type="dcterms:W3CDTF">2016-01-27T07:36:32Z</dcterms:created>
  <dcterms:modified xsi:type="dcterms:W3CDTF">2016-01-27T07:36:32Z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