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7" r:id="rId10"/>
    <p:sldId id="268"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ining Fu" initials="HF" lastIdx="4" clrIdx="0">
    <p:extLst>
      <p:ext uri="{19B8F6BF-5375-455C-9EA6-DF929625EA0E}">
        <p15:presenceInfo xmlns:p15="http://schemas.microsoft.com/office/powerpoint/2012/main" userId="e40f5991e40c7f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00" autoAdjust="0"/>
    <p:restoredTop sz="94660"/>
  </p:normalViewPr>
  <p:slideViewPr>
    <p:cSldViewPr snapToGrid="0">
      <p:cViewPr>
        <p:scale>
          <a:sx n="97" d="100"/>
          <a:sy n="97" d="100"/>
        </p:scale>
        <p:origin x="6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4T20:37:20.827" idx="2">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3640-B05B-49A5-AE09-49B81F50ED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6C120E-8D68-4037-9BEB-45BC0581E0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BAB4F2-5D25-463B-93A1-CEF89420F345}"/>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5" name="Footer Placeholder 4">
            <a:extLst>
              <a:ext uri="{FF2B5EF4-FFF2-40B4-BE49-F238E27FC236}">
                <a16:creationId xmlns:a16="http://schemas.microsoft.com/office/drawing/2014/main" id="{AA59662C-6DA0-4518-A20C-AA5409ECE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67F9A-DE20-4418-BEA9-498D9849E0FA}"/>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216656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8B87-6733-4C7D-AA12-EBAE8364BC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4F81CC-0E9B-4162-8977-94E068508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05669-554A-4290-9251-F9293190A091}"/>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5" name="Footer Placeholder 4">
            <a:extLst>
              <a:ext uri="{FF2B5EF4-FFF2-40B4-BE49-F238E27FC236}">
                <a16:creationId xmlns:a16="http://schemas.microsoft.com/office/drawing/2014/main" id="{A95E5927-296C-4359-86C9-A54DF916E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4D443-7AA3-444C-BC91-25B10F400AB1}"/>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220156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87439-04D0-4BA9-B0CA-25F6908E17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DFE46F-7AE6-4B46-AFA6-379E743F08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DC1E2-8E30-423F-9590-E0EA235E7B06}"/>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5" name="Footer Placeholder 4">
            <a:extLst>
              <a:ext uri="{FF2B5EF4-FFF2-40B4-BE49-F238E27FC236}">
                <a16:creationId xmlns:a16="http://schemas.microsoft.com/office/drawing/2014/main" id="{A222FEF5-42DE-47B8-9E24-654E5C063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37A1A-B15E-4F6E-901E-F4B1026C3DD9}"/>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402759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1200-47A0-4FF2-A640-AD5F089F8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46AFB-D983-4C6E-B7C4-586553EFC2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2C1AF-4D0F-408F-8BE5-8A2FFA09902F}"/>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5" name="Footer Placeholder 4">
            <a:extLst>
              <a:ext uri="{FF2B5EF4-FFF2-40B4-BE49-F238E27FC236}">
                <a16:creationId xmlns:a16="http://schemas.microsoft.com/office/drawing/2014/main" id="{2B831549-5FBB-4D4E-9165-F5BC21094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A31BC-C44E-4202-BCFF-6BE7A8B56751}"/>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288946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B1DC-BC3C-4564-BBAE-2405592EA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35A5F9-AE4B-45A7-AB95-01AB73BEC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217F2-0D2B-4613-83BA-3B047BCD6557}"/>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5" name="Footer Placeholder 4">
            <a:extLst>
              <a:ext uri="{FF2B5EF4-FFF2-40B4-BE49-F238E27FC236}">
                <a16:creationId xmlns:a16="http://schemas.microsoft.com/office/drawing/2014/main" id="{D6FE5FCA-8D20-48A6-A168-47CCCC0BD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1CB9A-A256-47CC-B8EF-9C6E92CFC765}"/>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15353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70A0-48B5-4F07-85A1-10C71215C4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11E621-799B-44CF-BD36-61DF7478F8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011B4B-8298-4720-AE22-347969DE2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6078FA-565F-49C6-9BEB-42E5230EB888}"/>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6" name="Footer Placeholder 5">
            <a:extLst>
              <a:ext uri="{FF2B5EF4-FFF2-40B4-BE49-F238E27FC236}">
                <a16:creationId xmlns:a16="http://schemas.microsoft.com/office/drawing/2014/main" id="{DA210176-C159-4E1B-A1E1-228056C88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DA934-2949-4701-8356-5AE96C5720B2}"/>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103054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ED74-A33A-41E5-B74E-82E38FE72B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AB3D60-5BA9-447A-8F10-A77387F1C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800A21-A102-4E21-ACEB-CF5DC3D0BE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85BE96-E4E8-4071-9C86-430C78CFE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2A224-7F31-447D-98B0-C90F498F1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E7D413-8C35-44B9-966E-97491F07CBF6}"/>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8" name="Footer Placeholder 7">
            <a:extLst>
              <a:ext uri="{FF2B5EF4-FFF2-40B4-BE49-F238E27FC236}">
                <a16:creationId xmlns:a16="http://schemas.microsoft.com/office/drawing/2014/main" id="{7FD4E68E-FDBC-427D-9EF2-E503E3980A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E8E11D-8776-4A3B-9780-5EDEDF6D5537}"/>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220394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807BA-7E8D-49C2-8759-B6309664D4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10A5A4-0026-499F-9841-BCF8224E1921}"/>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4" name="Footer Placeholder 3">
            <a:extLst>
              <a:ext uri="{FF2B5EF4-FFF2-40B4-BE49-F238E27FC236}">
                <a16:creationId xmlns:a16="http://schemas.microsoft.com/office/drawing/2014/main" id="{EAEA508C-3D7D-4DB6-AAE7-8D19DC762D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9DFE10-1EEC-4DBD-97AA-DA1702D65F68}"/>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86748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C496A-C6A7-4ACF-BA66-3F0DDD0065C5}"/>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3" name="Footer Placeholder 2">
            <a:extLst>
              <a:ext uri="{FF2B5EF4-FFF2-40B4-BE49-F238E27FC236}">
                <a16:creationId xmlns:a16="http://schemas.microsoft.com/office/drawing/2014/main" id="{AE062A61-2AA9-4168-9927-033B9C901F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126A85-ABB5-41EC-82C9-FD93B6612C81}"/>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229913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AFB8-243E-41EE-A261-356C633D5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571792-EB9B-43FB-91C9-93B751361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8E9C92-1D04-490D-8954-A60B0EF3D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3352D-24E8-4DD4-8CD5-E36A03E1EA7A}"/>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6" name="Footer Placeholder 5">
            <a:extLst>
              <a:ext uri="{FF2B5EF4-FFF2-40B4-BE49-F238E27FC236}">
                <a16:creationId xmlns:a16="http://schemas.microsoft.com/office/drawing/2014/main" id="{C52FCC94-4246-49F6-9B39-ADE682E78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1C128-4DE5-4B4E-8697-D016F0F31FEE}"/>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372726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D275-D54E-4017-A176-22AA7270F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105C64-E703-44DA-B0B4-F425E3BF3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DB228C-B184-44FB-BB11-873C84B22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E455D1-1E30-45FA-A987-86DE90F1D264}"/>
              </a:ext>
            </a:extLst>
          </p:cNvPr>
          <p:cNvSpPr>
            <a:spLocks noGrp="1"/>
          </p:cNvSpPr>
          <p:nvPr>
            <p:ph type="dt" sz="half" idx="10"/>
          </p:nvPr>
        </p:nvSpPr>
        <p:spPr/>
        <p:txBody>
          <a:bodyPr/>
          <a:lstStyle/>
          <a:p>
            <a:fld id="{EB6FDFC1-DBEC-4396-94F7-AE125D267BD6}" type="datetimeFigureOut">
              <a:rPr lang="en-US" smtClean="0"/>
              <a:t>10/14/2019</a:t>
            </a:fld>
            <a:endParaRPr lang="en-US"/>
          </a:p>
        </p:txBody>
      </p:sp>
      <p:sp>
        <p:nvSpPr>
          <p:cNvPr id="6" name="Footer Placeholder 5">
            <a:extLst>
              <a:ext uri="{FF2B5EF4-FFF2-40B4-BE49-F238E27FC236}">
                <a16:creationId xmlns:a16="http://schemas.microsoft.com/office/drawing/2014/main" id="{93BFDA97-8666-42F9-AA57-4817BF76FC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0C4A22-2F1D-432E-AADA-4C895321BFE2}"/>
              </a:ext>
            </a:extLst>
          </p:cNvPr>
          <p:cNvSpPr>
            <a:spLocks noGrp="1"/>
          </p:cNvSpPr>
          <p:nvPr>
            <p:ph type="sldNum" sz="quarter" idx="12"/>
          </p:nvPr>
        </p:nvSpPr>
        <p:spPr/>
        <p:txBody>
          <a:bodyPr/>
          <a:lstStyle/>
          <a:p>
            <a:fld id="{E7AA15D5-A645-4612-9908-66F2E16B5A45}" type="slidenum">
              <a:rPr lang="en-US" smtClean="0"/>
              <a:t>‹#›</a:t>
            </a:fld>
            <a:endParaRPr lang="en-US"/>
          </a:p>
        </p:txBody>
      </p:sp>
    </p:spTree>
    <p:extLst>
      <p:ext uri="{BB962C8B-B14F-4D97-AF65-F5344CB8AC3E}">
        <p14:creationId xmlns:p14="http://schemas.microsoft.com/office/powerpoint/2010/main" val="4163378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5A9E6-6198-49F1-8308-9554780E8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02E3B3-2C43-45DD-B526-0E3360A64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FC810-4020-45D8-BB9B-3AFBF74DD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FDFC1-DBEC-4396-94F7-AE125D267BD6}" type="datetimeFigureOut">
              <a:rPr lang="en-US" smtClean="0"/>
              <a:t>10/14/2019</a:t>
            </a:fld>
            <a:endParaRPr lang="en-US"/>
          </a:p>
        </p:txBody>
      </p:sp>
      <p:sp>
        <p:nvSpPr>
          <p:cNvPr id="5" name="Footer Placeholder 4">
            <a:extLst>
              <a:ext uri="{FF2B5EF4-FFF2-40B4-BE49-F238E27FC236}">
                <a16:creationId xmlns:a16="http://schemas.microsoft.com/office/drawing/2014/main" id="{27D97FE7-E38B-4E89-A9A7-1538DFACD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DF7602-A787-46EB-BD11-234A65B8D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A15D5-A645-4612-9908-66F2E16B5A45}" type="slidenum">
              <a:rPr lang="en-US" smtClean="0"/>
              <a:t>‹#›</a:t>
            </a:fld>
            <a:endParaRPr lang="en-US"/>
          </a:p>
        </p:txBody>
      </p:sp>
    </p:spTree>
    <p:extLst>
      <p:ext uri="{BB962C8B-B14F-4D97-AF65-F5344CB8AC3E}">
        <p14:creationId xmlns:p14="http://schemas.microsoft.com/office/powerpoint/2010/main" val="298873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3204B6D-2280-47D2-B4A0-9CFBA8782D99}"/>
              </a:ext>
            </a:extLst>
          </p:cNvPr>
          <p:cNvSpPr>
            <a:spLocks noGrp="1"/>
          </p:cNvSpPr>
          <p:nvPr>
            <p:ph type="ctrTitle"/>
          </p:nvPr>
        </p:nvSpPr>
        <p:spPr>
          <a:xfrm>
            <a:off x="6585576" y="466665"/>
            <a:ext cx="4805996" cy="3504700"/>
          </a:xfrm>
          <a:solidFill>
            <a:schemeClr val="accent2">
              <a:lumMod val="40000"/>
              <a:lumOff val="60000"/>
            </a:schemeClr>
          </a:solidFill>
          <a:ln>
            <a:solidFill>
              <a:srgbClr val="FF0000"/>
            </a:solidFill>
          </a:ln>
        </p:spPr>
        <p:txBody>
          <a:bodyPr anchor="t">
            <a:normAutofit fontScale="90000"/>
          </a:bodyPr>
          <a:lstStyle/>
          <a:p>
            <a:r>
              <a:rPr lang="en-US" sz="4400" b="1" dirty="0">
                <a:solidFill>
                  <a:srgbClr val="002060"/>
                </a:solidFill>
              </a:rPr>
              <a:t>Web Scraping Project</a:t>
            </a:r>
            <a:br>
              <a:rPr lang="en-US" sz="4400" dirty="0">
                <a:solidFill>
                  <a:srgbClr val="002060"/>
                </a:solidFill>
              </a:rPr>
            </a:br>
            <a:br>
              <a:rPr lang="en-US" sz="4400" dirty="0">
                <a:solidFill>
                  <a:srgbClr val="002060"/>
                </a:solidFill>
              </a:rPr>
            </a:br>
            <a:r>
              <a:rPr lang="en-US" sz="5300" dirty="0">
                <a:solidFill>
                  <a:srgbClr val="002060"/>
                </a:solidFill>
              </a:rPr>
              <a:t>Best Buy</a:t>
            </a:r>
            <a:br>
              <a:rPr lang="en-US" sz="4400" dirty="0">
                <a:solidFill>
                  <a:srgbClr val="002060"/>
                </a:solidFill>
              </a:rPr>
            </a:br>
            <a:br>
              <a:rPr lang="en-US" sz="4400" dirty="0">
                <a:solidFill>
                  <a:srgbClr val="002060"/>
                </a:solidFill>
              </a:rPr>
            </a:br>
            <a:r>
              <a:rPr lang="en-US" sz="4400" b="1" dirty="0">
                <a:solidFill>
                  <a:srgbClr val="002060"/>
                </a:solidFill>
              </a:rPr>
              <a:t>Data Analysis: Refrigerator</a:t>
            </a:r>
          </a:p>
        </p:txBody>
      </p:sp>
      <p:sp>
        <p:nvSpPr>
          <p:cNvPr id="3" name="Subtitle 2">
            <a:extLst>
              <a:ext uri="{FF2B5EF4-FFF2-40B4-BE49-F238E27FC236}">
                <a16:creationId xmlns:a16="http://schemas.microsoft.com/office/drawing/2014/main" id="{0B36D657-68D0-4616-BD07-39C05D4190EB}"/>
              </a:ext>
            </a:extLst>
          </p:cNvPr>
          <p:cNvSpPr>
            <a:spLocks noGrp="1"/>
          </p:cNvSpPr>
          <p:nvPr>
            <p:ph type="subTitle" idx="1"/>
          </p:nvPr>
        </p:nvSpPr>
        <p:spPr>
          <a:xfrm>
            <a:off x="6585881" y="5152327"/>
            <a:ext cx="4805691" cy="669663"/>
          </a:xfrm>
          <a:solidFill>
            <a:schemeClr val="accent2">
              <a:lumMod val="40000"/>
              <a:lumOff val="60000"/>
            </a:schemeClr>
          </a:solidFill>
          <a:ln>
            <a:solidFill>
              <a:srgbClr val="002060"/>
            </a:solidFill>
          </a:ln>
        </p:spPr>
        <p:txBody>
          <a:bodyPr anchor="b">
            <a:noAutofit/>
          </a:bodyPr>
          <a:lstStyle/>
          <a:p>
            <a:r>
              <a:rPr lang="en-US" sz="1800" dirty="0">
                <a:solidFill>
                  <a:schemeClr val="accent1">
                    <a:lumMod val="75000"/>
                  </a:schemeClr>
                </a:solidFill>
              </a:rPr>
              <a:t>By </a:t>
            </a:r>
          </a:p>
          <a:p>
            <a:r>
              <a:rPr lang="en-US" sz="1800" dirty="0">
                <a:solidFill>
                  <a:schemeClr val="accent1">
                    <a:lumMod val="75000"/>
                  </a:schemeClr>
                </a:solidFill>
              </a:rPr>
              <a:t>Haining, Fu</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51F7D7A4-46E5-4F64-AF43-7EF4D04AE859}"/>
              </a:ext>
            </a:extLst>
          </p:cNvPr>
          <p:cNvPicPr/>
          <p:nvPr/>
        </p:nvPicPr>
        <p:blipFill rotWithShape="1">
          <a:blip r:embed="rId3" cstate="print">
            <a:alphaModFix/>
            <a:extLst>
              <a:ext uri="{28A0092B-C50C-407E-A947-70E740481C1C}">
                <a14:useLocalDpi xmlns:a14="http://schemas.microsoft.com/office/drawing/2010/main" val="0"/>
              </a:ext>
            </a:extLst>
          </a:blip>
          <a:srcRect l="10536" r="35585" b="-2"/>
          <a:stretch/>
        </p:blipFill>
        <p:spPr bwMode="auto">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p:spPr>
      </p:pic>
    </p:spTree>
    <p:extLst>
      <p:ext uri="{BB962C8B-B14F-4D97-AF65-F5344CB8AC3E}">
        <p14:creationId xmlns:p14="http://schemas.microsoft.com/office/powerpoint/2010/main" val="297275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0098-BDF1-4D8A-8D9C-955E83D58E6E}"/>
              </a:ext>
            </a:extLst>
          </p:cNvPr>
          <p:cNvSpPr>
            <a:spLocks noGrp="1"/>
          </p:cNvSpPr>
          <p:nvPr>
            <p:ph type="title"/>
          </p:nvPr>
        </p:nvSpPr>
        <p:spPr>
          <a:xfrm>
            <a:off x="838200" y="1410929"/>
            <a:ext cx="10375490" cy="279759"/>
          </a:xfrm>
        </p:spPr>
        <p:txBody>
          <a:bodyPr>
            <a:normAutofit fontScale="90000"/>
          </a:bodyPr>
          <a:lstStyle/>
          <a:p>
            <a:r>
              <a:rPr lang="en-US" dirty="0"/>
              <a:t>As showed on the graph, we can see the ratings and number of reviews shows a positive relationship. Therefore the assumption is incorrect.   </a:t>
            </a:r>
          </a:p>
        </p:txBody>
      </p:sp>
      <p:pic>
        <p:nvPicPr>
          <p:cNvPr id="4" name="Content Placeholder 3">
            <a:extLst>
              <a:ext uri="{FF2B5EF4-FFF2-40B4-BE49-F238E27FC236}">
                <a16:creationId xmlns:a16="http://schemas.microsoft.com/office/drawing/2014/main" id="{733280E5-5B57-4F6E-A17B-CB3977ED2DED}"/>
              </a:ext>
            </a:extLst>
          </p:cNvPr>
          <p:cNvPicPr>
            <a:picLocks noGrp="1" noChangeAspect="1"/>
          </p:cNvPicPr>
          <p:nvPr>
            <p:ph idx="1"/>
          </p:nvPr>
        </p:nvPicPr>
        <p:blipFill>
          <a:blip r:embed="rId2"/>
          <a:stretch>
            <a:fillRect/>
          </a:stretch>
        </p:blipFill>
        <p:spPr>
          <a:xfrm>
            <a:off x="3465871" y="2836032"/>
            <a:ext cx="4728560" cy="3114789"/>
          </a:xfrm>
          <a:prstGeom prst="rect">
            <a:avLst/>
          </a:prstGeom>
        </p:spPr>
      </p:pic>
    </p:spTree>
    <p:extLst>
      <p:ext uri="{BB962C8B-B14F-4D97-AF65-F5344CB8AC3E}">
        <p14:creationId xmlns:p14="http://schemas.microsoft.com/office/powerpoint/2010/main" val="232293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20000"/>
              <a:lumOff val="8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Future Work</a:t>
            </a:r>
          </a:p>
        </p:txBody>
      </p:sp>
      <p:sp>
        <p:nvSpPr>
          <p:cNvPr id="5" name="Rectangle 4">
            <a:extLst>
              <a:ext uri="{FF2B5EF4-FFF2-40B4-BE49-F238E27FC236}">
                <a16:creationId xmlns:a16="http://schemas.microsoft.com/office/drawing/2014/main" id="{A7CC3CB7-ADE8-401B-B0BB-B5F5676AC9BF}"/>
              </a:ext>
            </a:extLst>
          </p:cNvPr>
          <p:cNvSpPr/>
          <p:nvPr/>
        </p:nvSpPr>
        <p:spPr>
          <a:xfrm>
            <a:off x="847164" y="1791120"/>
            <a:ext cx="10690412" cy="453796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dirty="0">
                <a:solidFill>
                  <a:srgbClr val="002060"/>
                </a:solidFill>
              </a:rPr>
              <a:t>1. With my </a:t>
            </a:r>
          </a:p>
          <a:p>
            <a:pPr lvl="0"/>
            <a:r>
              <a:rPr lang="en-US" dirty="0">
                <a:solidFill>
                  <a:srgbClr val="002060"/>
                </a:solidFill>
              </a:rPr>
              <a:t>2.</a:t>
            </a:r>
          </a:p>
          <a:p>
            <a:pPr lvl="0"/>
            <a:r>
              <a:rPr lang="en-US" dirty="0">
                <a:solidFill>
                  <a:srgbClr val="002060"/>
                </a:solidFill>
              </a:rPr>
              <a:t>3.</a:t>
            </a:r>
          </a:p>
          <a:p>
            <a:pPr lvl="0"/>
            <a:r>
              <a:rPr lang="en-US" dirty="0">
                <a:solidFill>
                  <a:srgbClr val="002060"/>
                </a:solidFill>
              </a:rPr>
              <a:t>4.</a:t>
            </a:r>
          </a:p>
          <a:p>
            <a:pPr lvl="0"/>
            <a:endParaRPr lang="en-US" dirty="0">
              <a:solidFill>
                <a:srgbClr val="002060"/>
              </a:solidFill>
            </a:endParaRPr>
          </a:p>
          <a:p>
            <a:pPr lvl="0"/>
            <a:endParaRPr lang="en-US" dirty="0"/>
          </a:p>
        </p:txBody>
      </p:sp>
    </p:spTree>
    <p:extLst>
      <p:ext uri="{BB962C8B-B14F-4D97-AF65-F5344CB8AC3E}">
        <p14:creationId xmlns:p14="http://schemas.microsoft.com/office/powerpoint/2010/main" val="2162039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CC3CB7-ADE8-401B-B0BB-B5F5676AC9BF}"/>
              </a:ext>
            </a:extLst>
          </p:cNvPr>
          <p:cNvSpPr/>
          <p:nvPr/>
        </p:nvSpPr>
        <p:spPr>
          <a:xfrm>
            <a:off x="838201" y="349624"/>
            <a:ext cx="10690412" cy="59435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7000" dirty="0">
              <a:solidFill>
                <a:srgbClr val="002060"/>
              </a:solidFill>
            </a:endParaRPr>
          </a:p>
          <a:p>
            <a:pPr lvl="0" algn="ctr"/>
            <a:endParaRPr lang="en-US" sz="7000" dirty="0">
              <a:solidFill>
                <a:srgbClr val="002060"/>
              </a:solidFill>
            </a:endParaRPr>
          </a:p>
          <a:p>
            <a:pPr lvl="0" algn="ctr"/>
            <a:r>
              <a:rPr lang="en-US" sz="7000" dirty="0">
                <a:solidFill>
                  <a:srgbClr val="002060"/>
                </a:solidFill>
              </a:rPr>
              <a:t>Q&amp;A</a:t>
            </a:r>
          </a:p>
          <a:p>
            <a:pPr lvl="0"/>
            <a:endParaRPr lang="en-US" dirty="0">
              <a:solidFill>
                <a:srgbClr val="002060"/>
              </a:solidFill>
            </a:endParaRPr>
          </a:p>
          <a:p>
            <a:pPr lvl="0"/>
            <a:endParaRPr lang="en-US" dirty="0"/>
          </a:p>
        </p:txBody>
      </p:sp>
      <p:sp>
        <p:nvSpPr>
          <p:cNvPr id="4" name="Title 1">
            <a:extLst>
              <a:ext uri="{FF2B5EF4-FFF2-40B4-BE49-F238E27FC236}">
                <a16:creationId xmlns:a16="http://schemas.microsoft.com/office/drawing/2014/main" id="{67F446AA-0F48-45A3-A735-E857FC56335A}"/>
              </a:ext>
            </a:extLst>
          </p:cNvPr>
          <p:cNvSpPr txBox="1">
            <a:spLocks/>
          </p:cNvSpPr>
          <p:nvPr/>
        </p:nvSpPr>
        <p:spPr>
          <a:xfrm>
            <a:off x="1983441" y="1521570"/>
            <a:ext cx="8684559" cy="880971"/>
          </a:xfrm>
          <a:prstGeom prst="rect">
            <a:avLst/>
          </a:prstGeom>
          <a:solidFill>
            <a:srgbClr val="C00000"/>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Thank you for your attention</a:t>
            </a:r>
          </a:p>
        </p:txBody>
      </p:sp>
    </p:spTree>
    <p:extLst>
      <p:ext uri="{BB962C8B-B14F-4D97-AF65-F5344CB8AC3E}">
        <p14:creationId xmlns:p14="http://schemas.microsoft.com/office/powerpoint/2010/main" val="97788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FFC1B-7887-4DA0-B5A2-210399A352FA}"/>
              </a:ext>
            </a:extLst>
          </p:cNvPr>
          <p:cNvSpPr>
            <a:spLocks noGrp="1"/>
          </p:cNvSpPr>
          <p:nvPr>
            <p:ph type="title"/>
          </p:nvPr>
        </p:nvSpPr>
        <p:spPr>
          <a:xfrm>
            <a:off x="838200" y="365125"/>
            <a:ext cx="10520082" cy="1325563"/>
          </a:xfrm>
          <a:solidFill>
            <a:schemeClr val="accent1">
              <a:lumMod val="60000"/>
              <a:lumOff val="40000"/>
            </a:schemeClr>
          </a:solidFill>
          <a:ln>
            <a:solidFill>
              <a:schemeClr val="accent1">
                <a:lumMod val="75000"/>
              </a:schemeClr>
            </a:solidFill>
          </a:ln>
        </p:spPr>
        <p:txBody>
          <a:bodyPr/>
          <a:lstStyle/>
          <a:p>
            <a:pPr algn="ctr"/>
            <a:r>
              <a:rPr lang="en-US" b="1" dirty="0"/>
              <a:t>Overview</a:t>
            </a:r>
          </a:p>
        </p:txBody>
      </p:sp>
      <p:sp>
        <p:nvSpPr>
          <p:cNvPr id="4" name="Rectangle 3">
            <a:extLst>
              <a:ext uri="{FF2B5EF4-FFF2-40B4-BE49-F238E27FC236}">
                <a16:creationId xmlns:a16="http://schemas.microsoft.com/office/drawing/2014/main" id="{CF817B8C-781F-4348-93BC-53915D9F0120}"/>
              </a:ext>
            </a:extLst>
          </p:cNvPr>
          <p:cNvSpPr/>
          <p:nvPr/>
        </p:nvSpPr>
        <p:spPr>
          <a:xfrm>
            <a:off x="4195482" y="1990164"/>
            <a:ext cx="3801035"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thaiDist"/>
            <a:r>
              <a:rPr lang="en-US" dirty="0">
                <a:solidFill>
                  <a:srgbClr val="002060"/>
                </a:solidFill>
              </a:rPr>
              <a:t>Best Buy is the largest specialty retailer in the United States consumer electronics retail industry.  </a:t>
            </a:r>
          </a:p>
          <a:p>
            <a:pPr algn="ctr"/>
            <a:endParaRPr lang="en-US" dirty="0"/>
          </a:p>
        </p:txBody>
      </p:sp>
      <p:sp>
        <p:nvSpPr>
          <p:cNvPr id="5" name="Rectangle 4">
            <a:extLst>
              <a:ext uri="{FF2B5EF4-FFF2-40B4-BE49-F238E27FC236}">
                <a16:creationId xmlns:a16="http://schemas.microsoft.com/office/drawing/2014/main" id="{A693D0A3-C424-4599-AC65-D355B5A736A5}"/>
              </a:ext>
            </a:extLst>
          </p:cNvPr>
          <p:cNvSpPr/>
          <p:nvPr/>
        </p:nvSpPr>
        <p:spPr>
          <a:xfrm>
            <a:off x="4195482" y="3624168"/>
            <a:ext cx="3801035"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thaiDist"/>
            <a:r>
              <a:rPr lang="en-US" dirty="0">
                <a:solidFill>
                  <a:srgbClr val="002060"/>
                </a:solidFill>
              </a:rPr>
              <a:t>Founded by Richard M. Schulze and James Wheeler in 1966</a:t>
            </a:r>
            <a:r>
              <a:rPr lang="en-US" baseline="30000" dirty="0">
                <a:solidFill>
                  <a:srgbClr val="002060"/>
                </a:solidFill>
              </a:rPr>
              <a:t> </a:t>
            </a:r>
            <a:r>
              <a:rPr lang="en-US" dirty="0">
                <a:solidFill>
                  <a:srgbClr val="002060"/>
                </a:solidFill>
              </a:rPr>
              <a:t>as an audio specialty store called Sound of Music. </a:t>
            </a:r>
          </a:p>
          <a:p>
            <a:pPr algn="ctr"/>
            <a:endParaRPr lang="en-US" dirty="0"/>
          </a:p>
        </p:txBody>
      </p:sp>
      <p:sp>
        <p:nvSpPr>
          <p:cNvPr id="6" name="Rectangle 5">
            <a:extLst>
              <a:ext uri="{FF2B5EF4-FFF2-40B4-BE49-F238E27FC236}">
                <a16:creationId xmlns:a16="http://schemas.microsoft.com/office/drawing/2014/main" id="{046C4042-AF66-44EE-863E-972894020DCC}"/>
              </a:ext>
            </a:extLst>
          </p:cNvPr>
          <p:cNvSpPr/>
          <p:nvPr/>
        </p:nvSpPr>
        <p:spPr>
          <a:xfrm>
            <a:off x="4195482" y="5258172"/>
            <a:ext cx="3801035"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thaiDist"/>
            <a:r>
              <a:rPr lang="en-US" dirty="0">
                <a:solidFill>
                  <a:srgbClr val="002060"/>
                </a:solidFill>
              </a:rPr>
              <a:t>In 1983, it was re-branded under its current name with an emphasis placed on consumer electronics.</a:t>
            </a:r>
          </a:p>
          <a:p>
            <a:pPr algn="ctr"/>
            <a:endParaRPr lang="en-US" dirty="0"/>
          </a:p>
        </p:txBody>
      </p:sp>
      <p:sp>
        <p:nvSpPr>
          <p:cNvPr id="11" name="Arrow: Down 10">
            <a:extLst>
              <a:ext uri="{FF2B5EF4-FFF2-40B4-BE49-F238E27FC236}">
                <a16:creationId xmlns:a16="http://schemas.microsoft.com/office/drawing/2014/main" id="{952C1944-26CB-4516-9A7B-BD789134DC23}"/>
              </a:ext>
            </a:extLst>
          </p:cNvPr>
          <p:cNvSpPr/>
          <p:nvPr/>
        </p:nvSpPr>
        <p:spPr>
          <a:xfrm>
            <a:off x="5909983" y="3367881"/>
            <a:ext cx="233082" cy="204133"/>
          </a:xfrm>
          <a:prstGeom prst="downArrow">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47083300-C25A-4022-844C-852C22623BC7}"/>
              </a:ext>
            </a:extLst>
          </p:cNvPr>
          <p:cNvSpPr/>
          <p:nvPr/>
        </p:nvSpPr>
        <p:spPr>
          <a:xfrm>
            <a:off x="5914463" y="5001885"/>
            <a:ext cx="233082" cy="204133"/>
          </a:xfrm>
          <a:prstGeom prst="downArrow">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51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40000"/>
              <a:lumOff val="6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My Research</a:t>
            </a:r>
          </a:p>
        </p:txBody>
      </p:sp>
      <p:sp>
        <p:nvSpPr>
          <p:cNvPr id="5" name="Rectangle 4">
            <a:extLst>
              <a:ext uri="{FF2B5EF4-FFF2-40B4-BE49-F238E27FC236}">
                <a16:creationId xmlns:a16="http://schemas.microsoft.com/office/drawing/2014/main" id="{A7CC3CB7-ADE8-401B-B0BB-B5F5676AC9BF}"/>
              </a:ext>
            </a:extLst>
          </p:cNvPr>
          <p:cNvSpPr/>
          <p:nvPr/>
        </p:nvSpPr>
        <p:spPr>
          <a:xfrm>
            <a:off x="847164" y="1804333"/>
            <a:ext cx="4984376" cy="173915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thaiDist"/>
            <a:r>
              <a:rPr lang="en-US" dirty="0">
                <a:solidFill>
                  <a:srgbClr val="002060"/>
                </a:solidFill>
              </a:rPr>
              <a:t>Best Buy is one of the largest kitchen appliance retailers throughout the US. I am curious about how brands, number of reviews, ratings and styles affect the refrigerators’ prices move. I used scrape to scrape all the information I need for every single refrigerator.</a:t>
            </a:r>
          </a:p>
        </p:txBody>
      </p:sp>
      <p:sp>
        <p:nvSpPr>
          <p:cNvPr id="6" name="Rectangle 5">
            <a:extLst>
              <a:ext uri="{FF2B5EF4-FFF2-40B4-BE49-F238E27FC236}">
                <a16:creationId xmlns:a16="http://schemas.microsoft.com/office/drawing/2014/main" id="{3501A1B5-C793-4C62-9152-8D5C60FA0662}"/>
              </a:ext>
            </a:extLst>
          </p:cNvPr>
          <p:cNvSpPr/>
          <p:nvPr/>
        </p:nvSpPr>
        <p:spPr>
          <a:xfrm>
            <a:off x="838200" y="3720352"/>
            <a:ext cx="4966449" cy="502024"/>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rPr>
              <a:t>Questions</a:t>
            </a:r>
          </a:p>
        </p:txBody>
      </p:sp>
      <p:sp>
        <p:nvSpPr>
          <p:cNvPr id="7" name="Rectangle 6">
            <a:extLst>
              <a:ext uri="{FF2B5EF4-FFF2-40B4-BE49-F238E27FC236}">
                <a16:creationId xmlns:a16="http://schemas.microsoft.com/office/drawing/2014/main" id="{FDD4ABF0-885F-434E-AFED-90E2CC53D2A0}"/>
              </a:ext>
            </a:extLst>
          </p:cNvPr>
          <p:cNvSpPr/>
          <p:nvPr/>
        </p:nvSpPr>
        <p:spPr>
          <a:xfrm>
            <a:off x="847164" y="4294093"/>
            <a:ext cx="4984376" cy="2348754"/>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n-US" dirty="0">
                <a:solidFill>
                  <a:srgbClr val="002060"/>
                </a:solidFill>
              </a:rPr>
              <a:t>What’s the most important factor influence the variation of the price?</a:t>
            </a:r>
          </a:p>
          <a:p>
            <a:pPr marL="742950" lvl="1" indent="-285750">
              <a:buFont typeface="Arial" panose="020B0604020202020204" pitchFamily="34" charset="0"/>
              <a:buChar char="•"/>
            </a:pPr>
            <a:r>
              <a:rPr lang="en-US" dirty="0">
                <a:solidFill>
                  <a:srgbClr val="002060"/>
                </a:solidFill>
              </a:rPr>
              <a:t>Prices vs brands?</a:t>
            </a:r>
          </a:p>
          <a:p>
            <a:pPr marL="742950" lvl="1" indent="-285750">
              <a:buFont typeface="Arial" panose="020B0604020202020204" pitchFamily="34" charset="0"/>
              <a:buChar char="•"/>
            </a:pPr>
            <a:r>
              <a:rPr lang="en-US" dirty="0">
                <a:solidFill>
                  <a:srgbClr val="002060"/>
                </a:solidFill>
              </a:rPr>
              <a:t>Prices vs number of reviews?</a:t>
            </a:r>
          </a:p>
          <a:p>
            <a:pPr marL="742950" lvl="1" indent="-285750">
              <a:buFont typeface="Arial" panose="020B0604020202020204" pitchFamily="34" charset="0"/>
              <a:buChar char="•"/>
            </a:pPr>
            <a:r>
              <a:rPr lang="en-US" dirty="0">
                <a:solidFill>
                  <a:srgbClr val="002060"/>
                </a:solidFill>
              </a:rPr>
              <a:t>Prices bs ratings?</a:t>
            </a:r>
          </a:p>
          <a:p>
            <a:pPr marL="742950" lvl="1" indent="-285750">
              <a:buFont typeface="Arial" panose="020B0604020202020204" pitchFamily="34" charset="0"/>
              <a:buChar char="•"/>
            </a:pPr>
            <a:r>
              <a:rPr lang="en-US" dirty="0">
                <a:solidFill>
                  <a:srgbClr val="002060"/>
                </a:solidFill>
              </a:rPr>
              <a:t>Prices vs style?</a:t>
            </a:r>
          </a:p>
          <a:p>
            <a:pPr marL="285750" lvl="0" indent="-285750">
              <a:buFont typeface="Arial" panose="020B0604020202020204" pitchFamily="34" charset="0"/>
              <a:buChar char="•"/>
            </a:pPr>
            <a:r>
              <a:rPr lang="en-US" dirty="0">
                <a:solidFill>
                  <a:srgbClr val="002060"/>
                </a:solidFill>
              </a:rPr>
              <a:t>Do higher number of reviews cause the lower ratings?</a:t>
            </a:r>
          </a:p>
        </p:txBody>
      </p:sp>
      <p:sp>
        <p:nvSpPr>
          <p:cNvPr id="11" name="Rectangle 10">
            <a:extLst>
              <a:ext uri="{FF2B5EF4-FFF2-40B4-BE49-F238E27FC236}">
                <a16:creationId xmlns:a16="http://schemas.microsoft.com/office/drawing/2014/main" id="{741CDC5F-B390-407A-89DC-D08E7DEC5583}"/>
              </a:ext>
            </a:extLst>
          </p:cNvPr>
          <p:cNvSpPr/>
          <p:nvPr/>
        </p:nvSpPr>
        <p:spPr>
          <a:xfrm>
            <a:off x="6360462" y="1804333"/>
            <a:ext cx="4966449" cy="502024"/>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lumMod val="10000"/>
                  </a:schemeClr>
                </a:solidFill>
              </a:rPr>
              <a:t>Method</a:t>
            </a:r>
          </a:p>
        </p:txBody>
      </p:sp>
      <p:sp>
        <p:nvSpPr>
          <p:cNvPr id="12" name="Rectangle 11">
            <a:extLst>
              <a:ext uri="{FF2B5EF4-FFF2-40B4-BE49-F238E27FC236}">
                <a16:creationId xmlns:a16="http://schemas.microsoft.com/office/drawing/2014/main" id="{12974F88-1054-4FDE-8BC1-5B757C281ADB}"/>
              </a:ext>
            </a:extLst>
          </p:cNvPr>
          <p:cNvSpPr/>
          <p:nvPr/>
        </p:nvSpPr>
        <p:spPr>
          <a:xfrm>
            <a:off x="6373904" y="2509650"/>
            <a:ext cx="4984376" cy="413319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rPr>
              <a:t>To get the data on each product, I created a spider in </a:t>
            </a:r>
            <a:r>
              <a:rPr lang="en-US" dirty="0" err="1">
                <a:solidFill>
                  <a:srgbClr val="002060"/>
                </a:solidFill>
              </a:rPr>
              <a:t>scrapy</a:t>
            </a:r>
            <a:r>
              <a:rPr lang="en-US" dirty="0">
                <a:solidFill>
                  <a:srgbClr val="002060"/>
                </a:solidFill>
              </a:rPr>
              <a:t>, the spider will go through each result page which shows 24 products per page. Spider will also go into individual product page to extract the data I need. I extracted 1000+ products after the spider went through the loop.</a:t>
            </a:r>
          </a:p>
          <a:p>
            <a:r>
              <a:rPr lang="en-US" dirty="0">
                <a:solidFill>
                  <a:srgbClr val="002060"/>
                </a:solidFill>
              </a:rPr>
              <a:t> </a:t>
            </a:r>
          </a:p>
          <a:p>
            <a:r>
              <a:rPr lang="en-US" dirty="0">
                <a:solidFill>
                  <a:srgbClr val="002060"/>
                </a:solidFill>
              </a:rPr>
              <a:t>For each refrigerator I found the following factors for my analysis:</a:t>
            </a:r>
          </a:p>
          <a:p>
            <a:pPr marL="285750" lvl="0" indent="-285750">
              <a:buFont typeface="Arial" panose="020B0604020202020204" pitchFamily="34" charset="0"/>
              <a:buChar char="•"/>
            </a:pPr>
            <a:r>
              <a:rPr lang="en-US" dirty="0">
                <a:solidFill>
                  <a:srgbClr val="002060"/>
                </a:solidFill>
              </a:rPr>
              <a:t>Brand</a:t>
            </a:r>
          </a:p>
          <a:p>
            <a:pPr marL="285750" lvl="0" indent="-285750">
              <a:buFont typeface="Arial" panose="020B0604020202020204" pitchFamily="34" charset="0"/>
              <a:buChar char="•"/>
            </a:pPr>
            <a:r>
              <a:rPr lang="en-US" dirty="0">
                <a:solidFill>
                  <a:srgbClr val="002060"/>
                </a:solidFill>
              </a:rPr>
              <a:t>Number of reviews</a:t>
            </a:r>
          </a:p>
          <a:p>
            <a:pPr marL="285750" lvl="0" indent="-285750">
              <a:buFont typeface="Arial" panose="020B0604020202020204" pitchFamily="34" charset="0"/>
              <a:buChar char="•"/>
            </a:pPr>
            <a:r>
              <a:rPr lang="en-US" dirty="0">
                <a:solidFill>
                  <a:srgbClr val="002060"/>
                </a:solidFill>
              </a:rPr>
              <a:t>Ratings</a:t>
            </a:r>
          </a:p>
          <a:p>
            <a:pPr marL="285750" lvl="0" indent="-285750">
              <a:buFont typeface="Arial" panose="020B0604020202020204" pitchFamily="34" charset="0"/>
              <a:buChar char="•"/>
            </a:pPr>
            <a:r>
              <a:rPr lang="en-US" dirty="0">
                <a:solidFill>
                  <a:srgbClr val="002060"/>
                </a:solidFill>
              </a:rPr>
              <a:t>Product description			</a:t>
            </a:r>
          </a:p>
          <a:p>
            <a:pPr marL="285750" lvl="0" indent="-285750">
              <a:buFont typeface="Arial" panose="020B0604020202020204" pitchFamily="34" charset="0"/>
              <a:buChar char="•"/>
            </a:pPr>
            <a:r>
              <a:rPr lang="en-US" dirty="0">
                <a:solidFill>
                  <a:srgbClr val="002060"/>
                </a:solidFill>
              </a:rPr>
              <a:t>Style </a:t>
            </a:r>
          </a:p>
        </p:txBody>
      </p:sp>
    </p:spTree>
    <p:extLst>
      <p:ext uri="{BB962C8B-B14F-4D97-AF65-F5344CB8AC3E}">
        <p14:creationId xmlns:p14="http://schemas.microsoft.com/office/powerpoint/2010/main" val="113131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40000"/>
              <a:lumOff val="6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Data Cleaning</a:t>
            </a:r>
          </a:p>
        </p:txBody>
      </p:sp>
      <p:sp>
        <p:nvSpPr>
          <p:cNvPr id="5" name="Rectangle 4">
            <a:extLst>
              <a:ext uri="{FF2B5EF4-FFF2-40B4-BE49-F238E27FC236}">
                <a16:creationId xmlns:a16="http://schemas.microsoft.com/office/drawing/2014/main" id="{A7CC3CB7-ADE8-401B-B0BB-B5F5676AC9BF}"/>
              </a:ext>
            </a:extLst>
          </p:cNvPr>
          <p:cNvSpPr/>
          <p:nvPr/>
        </p:nvSpPr>
        <p:spPr>
          <a:xfrm>
            <a:off x="847164" y="1791119"/>
            <a:ext cx="10690412" cy="173915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thaiDist"/>
            <a:r>
              <a:rPr lang="en-US" sz="1400" dirty="0">
                <a:solidFill>
                  <a:srgbClr val="002060"/>
                </a:solidFill>
              </a:rPr>
              <a:t>It took me a couple of hours to scrape all the data I need.  The majority of the raw data I grabbed from the websites is not in a workable form. Since I have a tremendous difficulty to grab the style category. I decided to extract the “style” column from the “product description”. See the screenshot below. </a:t>
            </a:r>
            <a:r>
              <a:rPr lang="en-US" sz="1400" dirty="0" err="1">
                <a:solidFill>
                  <a:srgbClr val="002060"/>
                </a:solidFill>
              </a:rPr>
              <a:t>product_description</a:t>
            </a:r>
            <a:r>
              <a:rPr lang="en-US" sz="1400" dirty="0">
                <a:solidFill>
                  <a:srgbClr val="002060"/>
                </a:solidFill>
              </a:rPr>
              <a:t> column contains many useful information, such as the style of each refrigerator. I created a new style column by using regular expression by filter through all the words. That probably is the biggest challenge through the entire cleaning process. After get the new style column, there were still many </a:t>
            </a:r>
            <a:r>
              <a:rPr lang="en-US" sz="1400" dirty="0" err="1">
                <a:solidFill>
                  <a:srgbClr val="002060"/>
                </a:solidFill>
              </a:rPr>
              <a:t>NaN</a:t>
            </a:r>
            <a:r>
              <a:rPr lang="en-US" sz="1400" dirty="0">
                <a:solidFill>
                  <a:srgbClr val="002060"/>
                </a:solidFill>
              </a:rPr>
              <a:t> value in different columns. </a:t>
            </a:r>
            <a:r>
              <a:rPr lang="en-US" sz="1400" dirty="0" err="1">
                <a:solidFill>
                  <a:srgbClr val="002060"/>
                </a:solidFill>
              </a:rPr>
              <a:t>Dropna</a:t>
            </a:r>
            <a:r>
              <a:rPr lang="en-US" sz="1400" dirty="0">
                <a:solidFill>
                  <a:srgbClr val="002060"/>
                </a:solidFill>
              </a:rPr>
              <a:t> is the method to filter through all the data. Eventually I retrieved a completed workable form data. However, the number of rows reduced to 662 rows</a:t>
            </a:r>
          </a:p>
        </p:txBody>
      </p:sp>
      <p:sp>
        <p:nvSpPr>
          <p:cNvPr id="6" name="Rectangle 5">
            <a:extLst>
              <a:ext uri="{FF2B5EF4-FFF2-40B4-BE49-F238E27FC236}">
                <a16:creationId xmlns:a16="http://schemas.microsoft.com/office/drawing/2014/main" id="{3501A1B5-C793-4C62-9152-8D5C60FA0662}"/>
              </a:ext>
            </a:extLst>
          </p:cNvPr>
          <p:cNvSpPr/>
          <p:nvPr/>
        </p:nvSpPr>
        <p:spPr>
          <a:xfrm>
            <a:off x="847164" y="3776335"/>
            <a:ext cx="10690412" cy="502024"/>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75000"/>
                  </a:schemeClr>
                </a:solidFill>
              </a:rPr>
              <a:t>Result Table</a:t>
            </a:r>
          </a:p>
        </p:txBody>
      </p:sp>
      <p:pic>
        <p:nvPicPr>
          <p:cNvPr id="8" name="Picture 7">
            <a:extLst>
              <a:ext uri="{FF2B5EF4-FFF2-40B4-BE49-F238E27FC236}">
                <a16:creationId xmlns:a16="http://schemas.microsoft.com/office/drawing/2014/main" id="{6B4D0F1A-C57F-4CD7-BE22-DEF4C48AA6FD}"/>
              </a:ext>
            </a:extLst>
          </p:cNvPr>
          <p:cNvPicPr/>
          <p:nvPr/>
        </p:nvPicPr>
        <p:blipFill rotWithShape="1">
          <a:blip r:embed="rId2" cstate="print">
            <a:extLst>
              <a:ext uri="{28A0092B-C50C-407E-A947-70E740481C1C}">
                <a14:useLocalDpi xmlns:a14="http://schemas.microsoft.com/office/drawing/2010/main" val="0"/>
              </a:ext>
            </a:extLst>
          </a:blip>
          <a:srcRect r="8044"/>
          <a:stretch/>
        </p:blipFill>
        <p:spPr bwMode="auto">
          <a:xfrm>
            <a:off x="1272987" y="4385050"/>
            <a:ext cx="9838765" cy="21974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109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60000"/>
              <a:lumOff val="4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Conclusion</a:t>
            </a:r>
          </a:p>
        </p:txBody>
      </p:sp>
      <p:sp>
        <p:nvSpPr>
          <p:cNvPr id="5" name="Rectangle 4">
            <a:extLst>
              <a:ext uri="{FF2B5EF4-FFF2-40B4-BE49-F238E27FC236}">
                <a16:creationId xmlns:a16="http://schemas.microsoft.com/office/drawing/2014/main" id="{A7CC3CB7-ADE8-401B-B0BB-B5F5676AC9BF}"/>
              </a:ext>
            </a:extLst>
          </p:cNvPr>
          <p:cNvSpPr/>
          <p:nvPr/>
        </p:nvSpPr>
        <p:spPr>
          <a:xfrm>
            <a:off x="847164" y="1791120"/>
            <a:ext cx="10690412" cy="43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dirty="0">
                <a:solidFill>
                  <a:srgbClr val="002060"/>
                </a:solidFill>
              </a:rPr>
              <a:t>1.) Check the relationship between brand and price by visualizing those 2 variables</a:t>
            </a:r>
            <a:r>
              <a:rPr lang="en-US" dirty="0"/>
              <a:t>.</a:t>
            </a:r>
          </a:p>
        </p:txBody>
      </p:sp>
      <p:pic>
        <p:nvPicPr>
          <p:cNvPr id="7" name="Picture 6">
            <a:extLst>
              <a:ext uri="{FF2B5EF4-FFF2-40B4-BE49-F238E27FC236}">
                <a16:creationId xmlns:a16="http://schemas.microsoft.com/office/drawing/2014/main" id="{62765A56-5252-42CB-9859-A606D7A7C8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341" y="2223248"/>
            <a:ext cx="7744404" cy="4044202"/>
          </a:xfrm>
          <a:prstGeom prst="rect">
            <a:avLst/>
          </a:prstGeom>
          <a:noFill/>
          <a:ln>
            <a:noFill/>
          </a:ln>
        </p:spPr>
      </p:pic>
      <p:sp>
        <p:nvSpPr>
          <p:cNvPr id="2" name="Rectangle 1">
            <a:extLst>
              <a:ext uri="{FF2B5EF4-FFF2-40B4-BE49-F238E27FC236}">
                <a16:creationId xmlns:a16="http://schemas.microsoft.com/office/drawing/2014/main" id="{7E00E50B-35CE-47F8-BF36-19B0D08BF549}"/>
              </a:ext>
            </a:extLst>
          </p:cNvPr>
          <p:cNvSpPr/>
          <p:nvPr/>
        </p:nvSpPr>
        <p:spPr>
          <a:xfrm>
            <a:off x="8233521" y="2655376"/>
            <a:ext cx="3035114" cy="2131417"/>
          </a:xfrm>
          <a:prstGeom prst="rect">
            <a:avLst/>
          </a:prstGeom>
          <a:solidFill>
            <a:schemeClr val="accent2">
              <a:lumMod val="20000"/>
              <a:lumOff val="80000"/>
            </a:schemeClr>
          </a:solidFill>
          <a:ln>
            <a:solidFill>
              <a:srgbClr val="FF0000"/>
            </a:solidFill>
          </a:ln>
        </p:spPr>
        <p:txBody>
          <a:bodyPr wrap="square">
            <a:spAutoFit/>
          </a:bodyPr>
          <a:lstStyle/>
          <a:p>
            <a:pPr marL="285750" indent="-285750" algn="thaiDist">
              <a:lnSpc>
                <a:spcPct val="107000"/>
              </a:lnSpc>
              <a:spcAft>
                <a:spcPts val="800"/>
              </a:spcAft>
              <a:buFont typeface="Wingdings" panose="05000000000000000000" pitchFamily="2" charset="2"/>
              <a:buChar char="§"/>
            </a:pPr>
            <a:r>
              <a:rPr lang="en-US" sz="1400" b="1" dirty="0">
                <a:solidFill>
                  <a:srgbClr val="222222"/>
                </a:solidFill>
                <a:latin typeface="Calibri Light" panose="020F0302020204030204" pitchFamily="34" charset="0"/>
                <a:ea typeface="DengXian" panose="02010600030101010101" pitchFamily="2" charset="-122"/>
                <a:cs typeface="Cordia New" panose="020B0304020202020204" pitchFamily="34" charset="-34"/>
              </a:rPr>
              <a:t>Brand has a significant impact on the price variation. </a:t>
            </a:r>
          </a:p>
          <a:p>
            <a:pPr marL="285750" indent="-285750" algn="thaiDist">
              <a:lnSpc>
                <a:spcPct val="107000"/>
              </a:lnSpc>
              <a:spcAft>
                <a:spcPts val="800"/>
              </a:spcAft>
              <a:buFont typeface="Wingdings" panose="05000000000000000000" pitchFamily="2" charset="2"/>
              <a:buChar char="§"/>
            </a:pPr>
            <a:r>
              <a:rPr lang="en-US" sz="1400" b="1" dirty="0">
                <a:solidFill>
                  <a:srgbClr val="222222"/>
                </a:solidFill>
                <a:latin typeface="Calibri Light" panose="020F0302020204030204" pitchFamily="34" charset="0"/>
                <a:ea typeface="DengXian" panose="02010600030101010101" pitchFamily="2" charset="-122"/>
                <a:cs typeface="Cordia New" panose="020B0304020202020204" pitchFamily="34" charset="-34"/>
              </a:rPr>
              <a:t>For example. “Viking” only manufactures customized high-end refrigerators. </a:t>
            </a:r>
          </a:p>
          <a:p>
            <a:pPr marL="285750" indent="-285750" algn="thaiDist">
              <a:lnSpc>
                <a:spcPct val="107000"/>
              </a:lnSpc>
              <a:spcAft>
                <a:spcPts val="800"/>
              </a:spcAft>
              <a:buFont typeface="Wingdings" panose="05000000000000000000" pitchFamily="2" charset="2"/>
              <a:buChar char="§"/>
            </a:pPr>
            <a:r>
              <a:rPr lang="en-US" sz="1400" b="1" dirty="0">
                <a:solidFill>
                  <a:srgbClr val="222222"/>
                </a:solidFill>
                <a:latin typeface="Calibri Light" panose="020F0302020204030204" pitchFamily="34" charset="0"/>
                <a:ea typeface="DengXian" panose="02010600030101010101" pitchFamily="2" charset="-122"/>
                <a:cs typeface="Cordia New" panose="020B0304020202020204" pitchFamily="34" charset="-34"/>
              </a:rPr>
              <a:t>Most of price for “Viking” are over $10,000. Therefore, brand is key factor influence the prices.</a:t>
            </a:r>
            <a:endParaRPr lang="en-US" sz="1200" b="1" dirty="0">
              <a:effectLst/>
              <a:latin typeface="Calibri" panose="020F0502020204030204" pitchFamily="34" charset="0"/>
              <a:ea typeface="DengXian" panose="02010600030101010101" pitchFamily="2" charset="-122"/>
              <a:cs typeface="Cordia New" panose="020B0304020202020204" pitchFamily="34" charset="-34"/>
            </a:endParaRPr>
          </a:p>
        </p:txBody>
      </p:sp>
      <p:sp>
        <p:nvSpPr>
          <p:cNvPr id="3" name="Rectangle 2">
            <a:extLst>
              <a:ext uri="{FF2B5EF4-FFF2-40B4-BE49-F238E27FC236}">
                <a16:creationId xmlns:a16="http://schemas.microsoft.com/office/drawing/2014/main" id="{0ECF4B58-2CD5-4D04-8A89-64B9CEB4A675}"/>
              </a:ext>
            </a:extLst>
          </p:cNvPr>
          <p:cNvSpPr/>
          <p:nvPr/>
        </p:nvSpPr>
        <p:spPr>
          <a:xfrm>
            <a:off x="1622612" y="2312894"/>
            <a:ext cx="349623" cy="3218330"/>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15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40000"/>
              <a:lumOff val="6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Conclusion</a:t>
            </a:r>
          </a:p>
        </p:txBody>
      </p:sp>
      <p:sp>
        <p:nvSpPr>
          <p:cNvPr id="5" name="Rectangle 4">
            <a:extLst>
              <a:ext uri="{FF2B5EF4-FFF2-40B4-BE49-F238E27FC236}">
                <a16:creationId xmlns:a16="http://schemas.microsoft.com/office/drawing/2014/main" id="{A7CC3CB7-ADE8-401B-B0BB-B5F5676AC9BF}"/>
              </a:ext>
            </a:extLst>
          </p:cNvPr>
          <p:cNvSpPr/>
          <p:nvPr/>
        </p:nvSpPr>
        <p:spPr>
          <a:xfrm>
            <a:off x="847164" y="1791120"/>
            <a:ext cx="10690412" cy="43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2060"/>
                </a:solidFill>
              </a:rPr>
              <a:t>2.) Relationship between number of reviews and prices.</a:t>
            </a:r>
          </a:p>
          <a:p>
            <a:pPr lvl="0"/>
            <a:endParaRPr lang="en-US" dirty="0"/>
          </a:p>
        </p:txBody>
      </p:sp>
      <p:pic>
        <p:nvPicPr>
          <p:cNvPr id="8" name="Picture 7">
            <a:extLst>
              <a:ext uri="{FF2B5EF4-FFF2-40B4-BE49-F238E27FC236}">
                <a16:creationId xmlns:a16="http://schemas.microsoft.com/office/drawing/2014/main" id="{484CB52A-33A6-4C72-93F5-1D62FAE1CBB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624" y="2223248"/>
            <a:ext cx="11082635" cy="4554071"/>
          </a:xfrm>
          <a:prstGeom prst="rect">
            <a:avLst/>
          </a:prstGeom>
          <a:noFill/>
          <a:ln>
            <a:noFill/>
          </a:ln>
        </p:spPr>
      </p:pic>
      <p:sp>
        <p:nvSpPr>
          <p:cNvPr id="9" name="Rectangle 8">
            <a:extLst>
              <a:ext uri="{FF2B5EF4-FFF2-40B4-BE49-F238E27FC236}">
                <a16:creationId xmlns:a16="http://schemas.microsoft.com/office/drawing/2014/main" id="{83CF49E7-1FDA-44FB-871C-FF0237F11292}"/>
              </a:ext>
            </a:extLst>
          </p:cNvPr>
          <p:cNvSpPr/>
          <p:nvPr/>
        </p:nvSpPr>
        <p:spPr>
          <a:xfrm>
            <a:off x="7686674" y="2599378"/>
            <a:ext cx="3035114" cy="1900905"/>
          </a:xfrm>
          <a:prstGeom prst="rect">
            <a:avLst/>
          </a:prstGeom>
          <a:solidFill>
            <a:schemeClr val="accent2">
              <a:lumMod val="60000"/>
              <a:lumOff val="40000"/>
            </a:schemeClr>
          </a:solidFill>
        </p:spPr>
        <p:txBody>
          <a:bodyPr wrap="square">
            <a:spAutoFit/>
          </a:bodyPr>
          <a:lstStyle/>
          <a:p>
            <a:pPr marL="285750" indent="-285750" algn="thaiDist">
              <a:lnSpc>
                <a:spcPct val="107000"/>
              </a:lnSpc>
              <a:spcAft>
                <a:spcPts val="800"/>
              </a:spcAft>
              <a:buFont typeface="Wingdings" panose="05000000000000000000" pitchFamily="2" charset="2"/>
              <a:buChar char="§"/>
            </a:pPr>
            <a:r>
              <a:rPr lang="en-US" sz="1400" dirty="0"/>
              <a:t>The price and number of reviews has an inverse relationship. </a:t>
            </a:r>
          </a:p>
          <a:p>
            <a:pPr marL="285750" indent="-285750" algn="thaiDist">
              <a:lnSpc>
                <a:spcPct val="107000"/>
              </a:lnSpc>
              <a:spcAft>
                <a:spcPts val="800"/>
              </a:spcAft>
              <a:buFont typeface="Wingdings" panose="05000000000000000000" pitchFamily="2" charset="2"/>
              <a:buChar char="§"/>
            </a:pPr>
            <a:r>
              <a:rPr lang="en-US" sz="1400" b="1" dirty="0">
                <a:solidFill>
                  <a:srgbClr val="222222"/>
                </a:solidFill>
                <a:latin typeface="Calibri Light" panose="020F0302020204030204" pitchFamily="34" charset="0"/>
                <a:ea typeface="DengXian" panose="02010600030101010101" pitchFamily="2" charset="-122"/>
                <a:cs typeface="Cordia New" panose="020B0304020202020204" pitchFamily="34" charset="-34"/>
              </a:rPr>
              <a:t> </a:t>
            </a:r>
            <a:r>
              <a:rPr lang="en-US" sz="1400" dirty="0"/>
              <a:t>Less reviews on a product have higher price of the product.</a:t>
            </a:r>
            <a:endParaRPr lang="en-US" sz="1400" b="1" dirty="0">
              <a:solidFill>
                <a:srgbClr val="222222"/>
              </a:solidFill>
              <a:latin typeface="Calibri Light" panose="020F0302020204030204" pitchFamily="34" charset="0"/>
              <a:ea typeface="DengXian" panose="02010600030101010101" pitchFamily="2" charset="-122"/>
              <a:cs typeface="Cordia New" panose="020B0304020202020204" pitchFamily="34" charset="-34"/>
            </a:endParaRPr>
          </a:p>
          <a:p>
            <a:pPr marL="285750" indent="-285750" algn="thaiDist">
              <a:lnSpc>
                <a:spcPct val="107000"/>
              </a:lnSpc>
              <a:spcAft>
                <a:spcPts val="800"/>
              </a:spcAft>
              <a:buFont typeface="Wingdings" panose="05000000000000000000" pitchFamily="2" charset="2"/>
              <a:buChar char="§"/>
            </a:pPr>
            <a:r>
              <a:rPr lang="en-US" sz="1400" dirty="0"/>
              <a:t>Not necessarily true that the variation of the prices is based on the number of reviews.</a:t>
            </a:r>
            <a:endParaRPr lang="en-US" sz="1200" b="1" dirty="0">
              <a:effectLst/>
              <a:latin typeface="Calibri" panose="020F0502020204030204" pitchFamily="34" charset="0"/>
              <a:ea typeface="DengXian" panose="02010600030101010101" pitchFamily="2" charset="-122"/>
              <a:cs typeface="Cordia New" panose="020B0304020202020204" pitchFamily="34" charset="-34"/>
            </a:endParaRPr>
          </a:p>
        </p:txBody>
      </p:sp>
    </p:spTree>
    <p:extLst>
      <p:ext uri="{BB962C8B-B14F-4D97-AF65-F5344CB8AC3E}">
        <p14:creationId xmlns:p14="http://schemas.microsoft.com/office/powerpoint/2010/main" val="311682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40000"/>
              <a:lumOff val="6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5" name="Rectangle 4">
            <a:extLst>
              <a:ext uri="{FF2B5EF4-FFF2-40B4-BE49-F238E27FC236}">
                <a16:creationId xmlns:a16="http://schemas.microsoft.com/office/drawing/2014/main" id="{A7CC3CB7-ADE8-401B-B0BB-B5F5676AC9BF}"/>
              </a:ext>
            </a:extLst>
          </p:cNvPr>
          <p:cNvSpPr/>
          <p:nvPr/>
        </p:nvSpPr>
        <p:spPr>
          <a:xfrm>
            <a:off x="847164" y="1791120"/>
            <a:ext cx="10690412" cy="432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dirty="0">
                <a:solidFill>
                  <a:srgbClr val="002060"/>
                </a:solidFill>
              </a:rPr>
              <a:t>3.) Relationship between ratings and prices</a:t>
            </a:r>
          </a:p>
          <a:p>
            <a:pPr lvl="0"/>
            <a:endParaRPr lang="en-US" dirty="0"/>
          </a:p>
        </p:txBody>
      </p:sp>
      <p:pic>
        <p:nvPicPr>
          <p:cNvPr id="6" name="Picture 5">
            <a:extLst>
              <a:ext uri="{FF2B5EF4-FFF2-40B4-BE49-F238E27FC236}">
                <a16:creationId xmlns:a16="http://schemas.microsoft.com/office/drawing/2014/main" id="{DDC6B386-A445-4D0C-9E86-3097A3BD35E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9400" y="2223248"/>
            <a:ext cx="9913199" cy="4278339"/>
          </a:xfrm>
          <a:prstGeom prst="rect">
            <a:avLst/>
          </a:prstGeom>
          <a:noFill/>
          <a:ln>
            <a:noFill/>
          </a:ln>
        </p:spPr>
      </p:pic>
      <p:sp>
        <p:nvSpPr>
          <p:cNvPr id="2" name="Rectangle 1">
            <a:extLst>
              <a:ext uri="{FF2B5EF4-FFF2-40B4-BE49-F238E27FC236}">
                <a16:creationId xmlns:a16="http://schemas.microsoft.com/office/drawing/2014/main" id="{5B24706E-A92D-4F33-8A96-704B512C92F1}"/>
              </a:ext>
            </a:extLst>
          </p:cNvPr>
          <p:cNvSpPr/>
          <p:nvPr/>
        </p:nvSpPr>
        <p:spPr>
          <a:xfrm>
            <a:off x="6422231" y="2413328"/>
            <a:ext cx="357260" cy="3507181"/>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A48F520-7F26-4C1D-8101-D0102B3425AB}"/>
              </a:ext>
            </a:extLst>
          </p:cNvPr>
          <p:cNvSpPr/>
          <p:nvPr/>
        </p:nvSpPr>
        <p:spPr>
          <a:xfrm>
            <a:off x="1907969" y="2566665"/>
            <a:ext cx="430306" cy="3082037"/>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3CF49E7-1FDA-44FB-871C-FF0237F11292}"/>
              </a:ext>
            </a:extLst>
          </p:cNvPr>
          <p:cNvSpPr/>
          <p:nvPr/>
        </p:nvSpPr>
        <p:spPr>
          <a:xfrm>
            <a:off x="7621106" y="2566665"/>
            <a:ext cx="2910045" cy="1464159"/>
          </a:xfrm>
          <a:prstGeom prst="rect">
            <a:avLst/>
          </a:prstGeom>
          <a:solidFill>
            <a:schemeClr val="accent2">
              <a:lumMod val="60000"/>
              <a:lumOff val="40000"/>
            </a:schemeClr>
          </a:solidFill>
        </p:spPr>
        <p:txBody>
          <a:bodyPr wrap="square">
            <a:spAutoFit/>
          </a:bodyPr>
          <a:lstStyle/>
          <a:p>
            <a:pPr marL="285750" indent="-285750">
              <a:buFont typeface="Wingdings" panose="05000000000000000000" pitchFamily="2" charset="2"/>
              <a:buChar char="§"/>
            </a:pPr>
            <a:r>
              <a:rPr lang="en-US" dirty="0"/>
              <a:t>No relationship between ratings and prices. </a:t>
            </a:r>
          </a:p>
          <a:p>
            <a:pPr marL="285750" indent="-285750">
              <a:buFont typeface="Wingdings" panose="05000000000000000000" pitchFamily="2" charset="2"/>
              <a:buChar char="§"/>
            </a:pPr>
            <a:r>
              <a:rPr lang="en-US" dirty="0"/>
              <a:t>Ratings will not affect the price range for each product.</a:t>
            </a:r>
          </a:p>
        </p:txBody>
      </p:sp>
    </p:spTree>
    <p:extLst>
      <p:ext uri="{BB962C8B-B14F-4D97-AF65-F5344CB8AC3E}">
        <p14:creationId xmlns:p14="http://schemas.microsoft.com/office/powerpoint/2010/main" val="368763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F446AA-0F48-45A3-A735-E857FC56335A}"/>
              </a:ext>
            </a:extLst>
          </p:cNvPr>
          <p:cNvSpPr txBox="1">
            <a:spLocks/>
          </p:cNvSpPr>
          <p:nvPr/>
        </p:nvSpPr>
        <p:spPr>
          <a:xfrm>
            <a:off x="838201" y="275477"/>
            <a:ext cx="10699375" cy="1325563"/>
          </a:xfrm>
          <a:prstGeom prst="rect">
            <a:avLst/>
          </a:prstGeom>
          <a:solidFill>
            <a:schemeClr val="accent1">
              <a:lumMod val="40000"/>
              <a:lumOff val="60000"/>
            </a:schemeClr>
          </a:solidFill>
          <a:ln>
            <a:solidFill>
              <a:schemeClr val="accent1">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Conclusion</a:t>
            </a:r>
          </a:p>
        </p:txBody>
      </p:sp>
      <p:sp>
        <p:nvSpPr>
          <p:cNvPr id="5" name="Rectangle 4">
            <a:extLst>
              <a:ext uri="{FF2B5EF4-FFF2-40B4-BE49-F238E27FC236}">
                <a16:creationId xmlns:a16="http://schemas.microsoft.com/office/drawing/2014/main" id="{A7CC3CB7-ADE8-401B-B0BB-B5F5676AC9BF}"/>
              </a:ext>
            </a:extLst>
          </p:cNvPr>
          <p:cNvSpPr/>
          <p:nvPr/>
        </p:nvSpPr>
        <p:spPr>
          <a:xfrm>
            <a:off x="872613" y="1781287"/>
            <a:ext cx="10699375" cy="337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dirty="0">
                <a:solidFill>
                  <a:srgbClr val="002060"/>
                </a:solidFill>
              </a:rPr>
              <a:t>4.) Relationship between style and price</a:t>
            </a:r>
          </a:p>
          <a:p>
            <a:pPr lvl="0"/>
            <a:r>
              <a:rPr lang="en-US" dirty="0"/>
              <a:t>the website. Therefore we cannot conclude that any relationship between the price and style.</a:t>
            </a:r>
          </a:p>
        </p:txBody>
      </p:sp>
      <p:pic>
        <p:nvPicPr>
          <p:cNvPr id="7" name="Picture 6">
            <a:extLst>
              <a:ext uri="{FF2B5EF4-FFF2-40B4-BE49-F238E27FC236}">
                <a16:creationId xmlns:a16="http://schemas.microsoft.com/office/drawing/2014/main" id="{2E0D30F1-7DFA-4C0F-9756-397A0900DA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852" y="2649894"/>
            <a:ext cx="6831564" cy="3876645"/>
          </a:xfrm>
          <a:prstGeom prst="rect">
            <a:avLst/>
          </a:prstGeom>
          <a:noFill/>
          <a:ln>
            <a:noFill/>
          </a:ln>
        </p:spPr>
      </p:pic>
      <p:pic>
        <p:nvPicPr>
          <p:cNvPr id="2" name="Picture 1">
            <a:extLst>
              <a:ext uri="{FF2B5EF4-FFF2-40B4-BE49-F238E27FC236}">
                <a16:creationId xmlns:a16="http://schemas.microsoft.com/office/drawing/2014/main" id="{60FFFC37-EC4F-4CEF-9275-1342A09CBD8C}"/>
              </a:ext>
            </a:extLst>
          </p:cNvPr>
          <p:cNvPicPr>
            <a:picLocks noChangeAspect="1"/>
          </p:cNvPicPr>
          <p:nvPr/>
        </p:nvPicPr>
        <p:blipFill>
          <a:blip r:embed="rId3"/>
          <a:stretch>
            <a:fillRect/>
          </a:stretch>
        </p:blipFill>
        <p:spPr>
          <a:xfrm>
            <a:off x="7051301" y="2717054"/>
            <a:ext cx="4486275" cy="1647825"/>
          </a:xfrm>
          <a:prstGeom prst="rect">
            <a:avLst/>
          </a:prstGeom>
        </p:spPr>
      </p:pic>
      <p:sp>
        <p:nvSpPr>
          <p:cNvPr id="8" name="Rectangle 7">
            <a:extLst>
              <a:ext uri="{FF2B5EF4-FFF2-40B4-BE49-F238E27FC236}">
                <a16:creationId xmlns:a16="http://schemas.microsoft.com/office/drawing/2014/main" id="{6DE09F9C-AB4C-40C1-AF27-B71EF4F56D0F}"/>
              </a:ext>
            </a:extLst>
          </p:cNvPr>
          <p:cNvSpPr/>
          <p:nvPr/>
        </p:nvSpPr>
        <p:spPr>
          <a:xfrm>
            <a:off x="6710516" y="4444181"/>
            <a:ext cx="5220929" cy="1578894"/>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r>
              <a:rPr lang="en-US" sz="1610" dirty="0">
                <a:solidFill>
                  <a:srgbClr val="222222"/>
                </a:solidFill>
                <a:latin typeface="Calibri Light" panose="020F0302020204030204" pitchFamily="34" charset="0"/>
                <a:ea typeface="DengXian" panose="02010600030101010101" pitchFamily="2" charset="-122"/>
              </a:rPr>
              <a:t>As we can see on the graph,</a:t>
            </a:r>
            <a:r>
              <a:rPr lang="en-US" sz="1610" spc="10" dirty="0">
                <a:solidFill>
                  <a:srgbClr val="000000"/>
                </a:solidFill>
                <a:latin typeface="Calibri Light" panose="020F0302020204030204" pitchFamily="34" charset="0"/>
                <a:ea typeface="DengXian" panose="02010600030101010101" pitchFamily="2" charset="-122"/>
              </a:rPr>
              <a:t> with different styles, we do see prices are increasing, however, the graph on the right shows us the sample size of each different style. Average prices of compact style are more than $2,500, but only 2 samples are provided through the website. Therefore we cannot conclude that any relationship between the price and style.</a:t>
            </a:r>
            <a:endParaRPr lang="en-US" sz="1610" dirty="0"/>
          </a:p>
        </p:txBody>
      </p:sp>
    </p:spTree>
    <p:extLst>
      <p:ext uri="{BB962C8B-B14F-4D97-AF65-F5344CB8AC3E}">
        <p14:creationId xmlns:p14="http://schemas.microsoft.com/office/powerpoint/2010/main" val="390078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BA60-CAAF-403B-89B6-80CD09E0E39D}"/>
              </a:ext>
            </a:extLst>
          </p:cNvPr>
          <p:cNvSpPr>
            <a:spLocks noGrp="1"/>
          </p:cNvSpPr>
          <p:nvPr>
            <p:ph type="title"/>
          </p:nvPr>
        </p:nvSpPr>
        <p:spPr>
          <a:xfrm>
            <a:off x="1120876" y="698090"/>
            <a:ext cx="10530349" cy="1504335"/>
          </a:xfr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a:t>Do higher number reviews cause the lower ratings?</a:t>
            </a:r>
            <a:br>
              <a:rPr lang="en-US" dirty="0"/>
            </a:br>
            <a:endParaRPr lang="en-US" dirty="0"/>
          </a:p>
        </p:txBody>
      </p:sp>
      <p:pic>
        <p:nvPicPr>
          <p:cNvPr id="4" name="Content Placeholder 3">
            <a:extLst>
              <a:ext uri="{FF2B5EF4-FFF2-40B4-BE49-F238E27FC236}">
                <a16:creationId xmlns:a16="http://schemas.microsoft.com/office/drawing/2014/main" id="{99358517-C5BF-470B-96AA-268C26458838}"/>
              </a:ext>
            </a:extLst>
          </p:cNvPr>
          <p:cNvPicPr>
            <a:picLocks noGrp="1" noChangeAspect="1"/>
          </p:cNvPicPr>
          <p:nvPr>
            <p:ph idx="1"/>
          </p:nvPr>
        </p:nvPicPr>
        <p:blipFill>
          <a:blip r:embed="rId2"/>
          <a:stretch>
            <a:fillRect/>
          </a:stretch>
        </p:blipFill>
        <p:spPr>
          <a:xfrm>
            <a:off x="2148347" y="2246100"/>
            <a:ext cx="8224685" cy="4351343"/>
          </a:xfrm>
          <a:prstGeom prst="rect">
            <a:avLst/>
          </a:prstGeom>
        </p:spPr>
      </p:pic>
    </p:spTree>
    <p:extLst>
      <p:ext uri="{BB962C8B-B14F-4D97-AF65-F5344CB8AC3E}">
        <p14:creationId xmlns:p14="http://schemas.microsoft.com/office/powerpoint/2010/main" val="1232407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640</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Web Scraping Project  Best Buy  Data Analysis: Refrigerator</vt:lpstr>
      <vt:lpstr>Overview</vt:lpstr>
      <vt:lpstr>PowerPoint Presentation</vt:lpstr>
      <vt:lpstr>PowerPoint Presentation</vt:lpstr>
      <vt:lpstr>PowerPoint Presentation</vt:lpstr>
      <vt:lpstr>PowerPoint Presentation</vt:lpstr>
      <vt:lpstr>PowerPoint Presentation</vt:lpstr>
      <vt:lpstr>PowerPoint Presentation</vt:lpstr>
      <vt:lpstr>Do higher number reviews cause the lower ratings? </vt:lpstr>
      <vt:lpstr>As showed on the graph, we can see the ratings and number of reviews shows a positive relationship. Therefore the assumption is incorrect.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Project  Best Buy  Data Analysis: Refrigerator</dc:title>
  <dc:creator>Charoenpong Songdechakraiwut</dc:creator>
  <cp:lastModifiedBy>Haining Fu</cp:lastModifiedBy>
  <cp:revision>18</cp:revision>
  <dcterms:created xsi:type="dcterms:W3CDTF">2019-10-14T23:24:34Z</dcterms:created>
  <dcterms:modified xsi:type="dcterms:W3CDTF">2019-10-15T03:35:37Z</dcterms:modified>
</cp:coreProperties>
</file>