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Desai" userId="fd415ba5bf973816" providerId="LiveId" clId="{048A6313-7410-4224-85EB-ECA10F85FFCA}"/>
    <pc:docChg chg="custSel addSld modSld">
      <pc:chgData name="Sahil Desai" userId="fd415ba5bf973816" providerId="LiveId" clId="{048A6313-7410-4224-85EB-ECA10F85FFCA}" dt="2020-06-24T21:22:42.906" v="186" actId="1076"/>
      <pc:docMkLst>
        <pc:docMk/>
      </pc:docMkLst>
      <pc:sldChg chg="modSp mod">
        <pc:chgData name="Sahil Desai" userId="fd415ba5bf973816" providerId="LiveId" clId="{048A6313-7410-4224-85EB-ECA10F85FFCA}" dt="2020-06-24T21:15:45.802" v="0" actId="313"/>
        <pc:sldMkLst>
          <pc:docMk/>
          <pc:sldMk cId="478586307" sldId="258"/>
        </pc:sldMkLst>
        <pc:spChg chg="mod">
          <ac:chgData name="Sahil Desai" userId="fd415ba5bf973816" providerId="LiveId" clId="{048A6313-7410-4224-85EB-ECA10F85FFCA}" dt="2020-06-24T21:15:45.802" v="0" actId="313"/>
          <ac:spMkLst>
            <pc:docMk/>
            <pc:sldMk cId="478586307" sldId="258"/>
            <ac:spMk id="3" creationId="{1B8448A4-5929-4CF5-A639-AA648FC6725B}"/>
          </ac:spMkLst>
        </pc:spChg>
      </pc:sldChg>
      <pc:sldChg chg="modSp mod">
        <pc:chgData name="Sahil Desai" userId="fd415ba5bf973816" providerId="LiveId" clId="{048A6313-7410-4224-85EB-ECA10F85FFCA}" dt="2020-06-24T21:21:57.900" v="175" actId="313"/>
        <pc:sldMkLst>
          <pc:docMk/>
          <pc:sldMk cId="2431466523" sldId="262"/>
        </pc:sldMkLst>
        <pc:spChg chg="mod">
          <ac:chgData name="Sahil Desai" userId="fd415ba5bf973816" providerId="LiveId" clId="{048A6313-7410-4224-85EB-ECA10F85FFCA}" dt="2020-06-24T21:21:57.900" v="175" actId="313"/>
          <ac:spMkLst>
            <pc:docMk/>
            <pc:sldMk cId="2431466523" sldId="262"/>
            <ac:spMk id="3" creationId="{BB6711CD-609A-4D10-A2A0-5CBF68DE340A}"/>
          </ac:spMkLst>
        </pc:spChg>
      </pc:sldChg>
      <pc:sldChg chg="delSp modSp new mod">
        <pc:chgData name="Sahil Desai" userId="fd415ba5bf973816" providerId="LiveId" clId="{048A6313-7410-4224-85EB-ECA10F85FFCA}" dt="2020-06-24T21:22:42.906" v="186" actId="1076"/>
        <pc:sldMkLst>
          <pc:docMk/>
          <pc:sldMk cId="681894887" sldId="263"/>
        </pc:sldMkLst>
        <pc:spChg chg="mod">
          <ac:chgData name="Sahil Desai" userId="fd415ba5bf973816" providerId="LiveId" clId="{048A6313-7410-4224-85EB-ECA10F85FFCA}" dt="2020-06-24T21:22:42.906" v="186" actId="1076"/>
          <ac:spMkLst>
            <pc:docMk/>
            <pc:sldMk cId="681894887" sldId="263"/>
            <ac:spMk id="2" creationId="{6A37DEF7-63D0-4684-812A-9EDF5155F37A}"/>
          </ac:spMkLst>
        </pc:spChg>
        <pc:spChg chg="del">
          <ac:chgData name="Sahil Desai" userId="fd415ba5bf973816" providerId="LiveId" clId="{048A6313-7410-4224-85EB-ECA10F85FFCA}" dt="2020-06-24T21:22:34.594" v="178" actId="478"/>
          <ac:spMkLst>
            <pc:docMk/>
            <pc:sldMk cId="681894887" sldId="263"/>
            <ac:spMk id="3" creationId="{A644ECF2-CA28-43B1-95A5-247CEF23F82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mple.wikipedia.org/wiki/Category:Suburbs_of_Chicago,_Illino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D776-176E-4164-B8C1-6CD31E783B8E}"/>
              </a:ext>
            </a:extLst>
          </p:cNvPr>
          <p:cNvSpPr>
            <a:spLocks noGrp="1"/>
          </p:cNvSpPr>
          <p:nvPr>
            <p:ph type="ctrTitle"/>
          </p:nvPr>
        </p:nvSpPr>
        <p:spPr/>
        <p:txBody>
          <a:bodyPr/>
          <a:lstStyle/>
          <a:p>
            <a:r>
              <a:rPr lang="en-US" dirty="0"/>
              <a:t>Coursera capstone</a:t>
            </a:r>
          </a:p>
        </p:txBody>
      </p:sp>
      <p:sp>
        <p:nvSpPr>
          <p:cNvPr id="3" name="Subtitle 2">
            <a:extLst>
              <a:ext uri="{FF2B5EF4-FFF2-40B4-BE49-F238E27FC236}">
                <a16:creationId xmlns:a16="http://schemas.microsoft.com/office/drawing/2014/main" id="{0FF24521-B6EB-41A5-AC11-0D1CDDB2A636}"/>
              </a:ext>
            </a:extLst>
          </p:cNvPr>
          <p:cNvSpPr>
            <a:spLocks noGrp="1"/>
          </p:cNvSpPr>
          <p:nvPr>
            <p:ph type="subTitle" idx="1"/>
          </p:nvPr>
        </p:nvSpPr>
        <p:spPr/>
        <p:txBody>
          <a:bodyPr/>
          <a:lstStyle/>
          <a:p>
            <a:r>
              <a:rPr lang="en-US" dirty="0"/>
              <a:t>Sahil Desai</a:t>
            </a:r>
          </a:p>
        </p:txBody>
      </p:sp>
      <p:sp>
        <p:nvSpPr>
          <p:cNvPr id="4" name="TextBox 3">
            <a:extLst>
              <a:ext uri="{FF2B5EF4-FFF2-40B4-BE49-F238E27FC236}">
                <a16:creationId xmlns:a16="http://schemas.microsoft.com/office/drawing/2014/main" id="{BF23C584-01D7-4622-9A3D-1CD24E00738A}"/>
              </a:ext>
            </a:extLst>
          </p:cNvPr>
          <p:cNvSpPr txBox="1"/>
          <p:nvPr/>
        </p:nvSpPr>
        <p:spPr>
          <a:xfrm>
            <a:off x="1119673" y="2481943"/>
            <a:ext cx="4124131" cy="369332"/>
          </a:xfrm>
          <a:prstGeom prst="rect">
            <a:avLst/>
          </a:prstGeom>
          <a:noFill/>
        </p:spPr>
        <p:txBody>
          <a:bodyPr wrap="square" rtlCol="0">
            <a:spAutoFit/>
          </a:bodyPr>
          <a:lstStyle/>
          <a:p>
            <a:r>
              <a:rPr lang="en-US" dirty="0"/>
              <a:t>Opening a Gym a Chicago</a:t>
            </a:r>
          </a:p>
        </p:txBody>
      </p:sp>
    </p:spTree>
    <p:extLst>
      <p:ext uri="{BB962C8B-B14F-4D97-AF65-F5344CB8AC3E}">
        <p14:creationId xmlns:p14="http://schemas.microsoft.com/office/powerpoint/2010/main" val="4125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EFBB-5D35-4889-B351-D4AEB204842C}"/>
              </a:ext>
            </a:extLst>
          </p:cNvPr>
          <p:cNvSpPr>
            <a:spLocks noGrp="1"/>
          </p:cNvSpPr>
          <p:nvPr>
            <p:ph type="title"/>
          </p:nvPr>
        </p:nvSpPr>
        <p:spPr>
          <a:xfrm>
            <a:off x="685800" y="189722"/>
            <a:ext cx="10131425" cy="1456267"/>
          </a:xfrm>
        </p:spPr>
        <p:txBody>
          <a:bodyPr/>
          <a:lstStyle/>
          <a:p>
            <a:r>
              <a:rPr lang="en-US" dirty="0"/>
              <a:t>Business Problem</a:t>
            </a:r>
          </a:p>
        </p:txBody>
      </p:sp>
      <p:sp>
        <p:nvSpPr>
          <p:cNvPr id="3" name="Content Placeholder 2">
            <a:extLst>
              <a:ext uri="{FF2B5EF4-FFF2-40B4-BE49-F238E27FC236}">
                <a16:creationId xmlns:a16="http://schemas.microsoft.com/office/drawing/2014/main" id="{FA380D24-E139-4D4C-A719-8B8374154909}"/>
              </a:ext>
            </a:extLst>
          </p:cNvPr>
          <p:cNvSpPr>
            <a:spLocks noGrp="1"/>
          </p:cNvSpPr>
          <p:nvPr>
            <p:ph idx="1"/>
          </p:nvPr>
        </p:nvSpPr>
        <p:spPr>
          <a:xfrm>
            <a:off x="685800" y="1352937"/>
            <a:ext cx="10131425" cy="1237861"/>
          </a:xfrm>
        </p:spPr>
        <p:txBody>
          <a:bodyPr>
            <a:normAutofit/>
          </a:bodyPr>
          <a:lstStyle/>
          <a:p>
            <a:r>
              <a:rPr lang="en-US" dirty="0"/>
              <a:t>Location of the gym will be one of the deciding factors in determining opening success</a:t>
            </a:r>
          </a:p>
          <a:p>
            <a:r>
              <a:rPr lang="en-US" dirty="0"/>
              <a:t>Objective: To analyze and select the best suburbs or neighborhoods in Chicago</a:t>
            </a:r>
          </a:p>
          <a:p>
            <a:r>
              <a:rPr lang="en-US" dirty="0"/>
              <a:t>Find an area where gyms are not available, and avoid areas that have too many gyms</a:t>
            </a:r>
          </a:p>
        </p:txBody>
      </p:sp>
      <p:sp>
        <p:nvSpPr>
          <p:cNvPr id="4" name="TextBox 3">
            <a:extLst>
              <a:ext uri="{FF2B5EF4-FFF2-40B4-BE49-F238E27FC236}">
                <a16:creationId xmlns:a16="http://schemas.microsoft.com/office/drawing/2014/main" id="{BE87178A-B4BF-4ABF-902E-C662D44B340B}"/>
              </a:ext>
            </a:extLst>
          </p:cNvPr>
          <p:cNvSpPr txBox="1"/>
          <p:nvPr/>
        </p:nvSpPr>
        <p:spPr>
          <a:xfrm>
            <a:off x="1122719" y="3315480"/>
            <a:ext cx="9694506" cy="1569660"/>
          </a:xfrm>
          <a:prstGeom prst="rect">
            <a:avLst/>
          </a:prstGeom>
          <a:noFill/>
        </p:spPr>
        <p:txBody>
          <a:bodyPr wrap="square" rtlCol="0">
            <a:spAutoFit/>
          </a:bodyPr>
          <a:lstStyle/>
          <a:p>
            <a:pPr algn="ctr"/>
            <a:r>
              <a:rPr lang="en-US" sz="3200" u="sng" dirty="0"/>
              <a:t>Business Question</a:t>
            </a:r>
          </a:p>
          <a:p>
            <a:pPr algn="ctr"/>
            <a:r>
              <a:rPr lang="en-US" sz="3200" dirty="0"/>
              <a:t>Where would be the best area to build a new gym in Chicago as an aspiring gym owner?</a:t>
            </a:r>
          </a:p>
        </p:txBody>
      </p:sp>
    </p:spTree>
    <p:extLst>
      <p:ext uri="{BB962C8B-B14F-4D97-AF65-F5344CB8AC3E}">
        <p14:creationId xmlns:p14="http://schemas.microsoft.com/office/powerpoint/2010/main" val="372762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02EF-602A-4920-BA2B-715124470392}"/>
              </a:ext>
            </a:extLst>
          </p:cNvPr>
          <p:cNvSpPr>
            <a:spLocks noGrp="1"/>
          </p:cNvSpPr>
          <p:nvPr>
            <p:ph type="title"/>
          </p:nvPr>
        </p:nvSpPr>
        <p:spPr>
          <a:xfrm>
            <a:off x="685801" y="344541"/>
            <a:ext cx="10131425" cy="1456267"/>
          </a:xfrm>
        </p:spPr>
        <p:txBody>
          <a:bodyPr/>
          <a:lstStyle/>
          <a:p>
            <a:r>
              <a:rPr lang="en-US" dirty="0"/>
              <a:t>Data requirements</a:t>
            </a:r>
          </a:p>
        </p:txBody>
      </p:sp>
      <p:sp>
        <p:nvSpPr>
          <p:cNvPr id="3" name="Content Placeholder 2">
            <a:extLst>
              <a:ext uri="{FF2B5EF4-FFF2-40B4-BE49-F238E27FC236}">
                <a16:creationId xmlns:a16="http://schemas.microsoft.com/office/drawing/2014/main" id="{1B8448A4-5929-4CF5-A639-AA648FC6725B}"/>
              </a:ext>
            </a:extLst>
          </p:cNvPr>
          <p:cNvSpPr>
            <a:spLocks noGrp="1"/>
          </p:cNvSpPr>
          <p:nvPr>
            <p:ph idx="1"/>
          </p:nvPr>
        </p:nvSpPr>
        <p:spPr>
          <a:xfrm>
            <a:off x="685801" y="1800808"/>
            <a:ext cx="10131425" cy="1788368"/>
          </a:xfrm>
        </p:spPr>
        <p:txBody>
          <a:bodyPr/>
          <a:lstStyle/>
          <a:p>
            <a:r>
              <a:rPr lang="en-US" dirty="0"/>
              <a:t>Neighborhoods/Suburbs in Chicago</a:t>
            </a:r>
          </a:p>
          <a:p>
            <a:r>
              <a:rPr lang="en-US" dirty="0"/>
              <a:t>Latitude and Longitude coordinates of each neighborhood that is </a:t>
            </a:r>
            <a:r>
              <a:rPr lang="en-US" dirty="0" err="1"/>
              <a:t>webscraped</a:t>
            </a:r>
            <a:endParaRPr lang="en-US" dirty="0"/>
          </a:p>
          <a:p>
            <a:r>
              <a:rPr lang="en-US" dirty="0"/>
              <a:t>Venue data with emphasis on gyms</a:t>
            </a:r>
          </a:p>
        </p:txBody>
      </p:sp>
      <p:sp>
        <p:nvSpPr>
          <p:cNvPr id="4" name="TextBox 3">
            <a:extLst>
              <a:ext uri="{FF2B5EF4-FFF2-40B4-BE49-F238E27FC236}">
                <a16:creationId xmlns:a16="http://schemas.microsoft.com/office/drawing/2014/main" id="{9E1334DB-1034-46F7-A74D-CF1ABB240165}"/>
              </a:ext>
            </a:extLst>
          </p:cNvPr>
          <p:cNvSpPr txBox="1"/>
          <p:nvPr/>
        </p:nvSpPr>
        <p:spPr>
          <a:xfrm>
            <a:off x="839755" y="4096139"/>
            <a:ext cx="9843796" cy="1200329"/>
          </a:xfrm>
          <a:prstGeom prst="rect">
            <a:avLst/>
          </a:prstGeom>
          <a:noFill/>
        </p:spPr>
        <p:txBody>
          <a:bodyPr wrap="square" rtlCol="0">
            <a:spAutoFit/>
          </a:bodyPr>
          <a:lstStyle/>
          <a:p>
            <a:pPr algn="ctr"/>
            <a:r>
              <a:rPr lang="en-US" dirty="0"/>
              <a:t>Data Source</a:t>
            </a:r>
          </a:p>
          <a:p>
            <a:pPr marL="285750" indent="-285750">
              <a:buFont typeface="Arial" panose="020B0604020202020204" pitchFamily="34" charset="0"/>
              <a:buChar char="•"/>
            </a:pPr>
            <a:r>
              <a:rPr lang="en-US" dirty="0"/>
              <a:t>Wikipedia page </a:t>
            </a:r>
            <a:r>
              <a:rPr lang="en-US" u="sng" dirty="0">
                <a:hlinkClick r:id="rId2"/>
              </a:rPr>
              <a:t>https://simple.wikipedia.org/wiki/Category:Suburbs_of_Chicago,_Illinois</a:t>
            </a:r>
            <a:endParaRPr lang="en-US" u="sng" dirty="0"/>
          </a:p>
          <a:p>
            <a:pPr marL="285750" indent="-285750">
              <a:buFont typeface="Arial" panose="020B0604020202020204" pitchFamily="34" charset="0"/>
              <a:buChar char="•"/>
            </a:pPr>
            <a:r>
              <a:rPr lang="en-US" dirty="0"/>
              <a:t>Foursquare to make API calls and retrieve needed venue data</a:t>
            </a:r>
          </a:p>
          <a:p>
            <a:pPr marL="285750" indent="-285750">
              <a:buFont typeface="Arial" panose="020B0604020202020204" pitchFamily="34" charset="0"/>
              <a:buChar char="•"/>
            </a:pPr>
            <a:r>
              <a:rPr lang="en-US" dirty="0"/>
              <a:t>Geocoder package to get coordinates</a:t>
            </a:r>
          </a:p>
        </p:txBody>
      </p:sp>
    </p:spTree>
    <p:extLst>
      <p:ext uri="{BB962C8B-B14F-4D97-AF65-F5344CB8AC3E}">
        <p14:creationId xmlns:p14="http://schemas.microsoft.com/office/powerpoint/2010/main" val="47858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6C0D-8416-450D-A638-8606F402D12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4A727B3-DAED-44FF-94ED-AA8C74E56824}"/>
              </a:ext>
            </a:extLst>
          </p:cNvPr>
          <p:cNvSpPr>
            <a:spLocks noGrp="1"/>
          </p:cNvSpPr>
          <p:nvPr>
            <p:ph idx="1"/>
          </p:nvPr>
        </p:nvSpPr>
        <p:spPr/>
        <p:txBody>
          <a:bodyPr/>
          <a:lstStyle/>
          <a:p>
            <a:r>
              <a:rPr lang="en-US" dirty="0" err="1"/>
              <a:t>Webscrape</a:t>
            </a:r>
            <a:r>
              <a:rPr lang="en-US" dirty="0"/>
              <a:t> off Wikipedia page to get list of neighborhoods</a:t>
            </a:r>
          </a:p>
          <a:p>
            <a:r>
              <a:rPr lang="en-US" dirty="0"/>
              <a:t>Get the latitude and longitude coordinates for each neighborhood using Geocoder</a:t>
            </a:r>
          </a:p>
          <a:p>
            <a:r>
              <a:rPr lang="en-US" dirty="0"/>
              <a:t>Use Foursquare to make API calls for venue data</a:t>
            </a:r>
          </a:p>
          <a:p>
            <a:r>
              <a:rPr lang="en-US" dirty="0"/>
              <a:t>Grouping data by neighborhood and taking average frequency of each venue occurrence in neighborhoods</a:t>
            </a:r>
          </a:p>
          <a:p>
            <a:r>
              <a:rPr lang="en-US" dirty="0"/>
              <a:t>Filter venue category for gyms</a:t>
            </a:r>
          </a:p>
          <a:p>
            <a:r>
              <a:rPr lang="en-US" dirty="0"/>
              <a:t>Perform unsupervised learning algorithm k-means-clustering for analysis</a:t>
            </a:r>
          </a:p>
          <a:p>
            <a:r>
              <a:rPr lang="en-US" dirty="0"/>
              <a:t>Visualize clusters using Folium</a:t>
            </a:r>
          </a:p>
          <a:p>
            <a:endParaRPr lang="en-US" dirty="0"/>
          </a:p>
        </p:txBody>
      </p:sp>
    </p:spTree>
    <p:extLst>
      <p:ext uri="{BB962C8B-B14F-4D97-AF65-F5344CB8AC3E}">
        <p14:creationId xmlns:p14="http://schemas.microsoft.com/office/powerpoint/2010/main" val="195229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F006-B569-4E72-9060-38F2712E6AEE}"/>
              </a:ext>
            </a:extLst>
          </p:cNvPr>
          <p:cNvSpPr>
            <a:spLocks noGrp="1"/>
          </p:cNvSpPr>
          <p:nvPr>
            <p:ph type="title"/>
          </p:nvPr>
        </p:nvSpPr>
        <p:spPr>
          <a:xfrm>
            <a:off x="7865806" y="643463"/>
            <a:ext cx="3706762" cy="1608124"/>
          </a:xfrm>
        </p:spPr>
        <p:txBody>
          <a:bodyPr>
            <a:normAutofit/>
          </a:bodyPr>
          <a:lstStyle/>
          <a:p>
            <a:r>
              <a:rPr lang="en-US" dirty="0"/>
              <a:t>Results</a:t>
            </a:r>
          </a:p>
        </p:txBody>
      </p:sp>
      <p:pic>
        <p:nvPicPr>
          <p:cNvPr id="4" name="Picture 3">
            <a:extLst>
              <a:ext uri="{FF2B5EF4-FFF2-40B4-BE49-F238E27FC236}">
                <a16:creationId xmlns:a16="http://schemas.microsoft.com/office/drawing/2014/main" id="{61374F41-4B5D-46A4-81E6-C3A5A276B855}"/>
              </a:ext>
            </a:extLst>
          </p:cNvPr>
          <p:cNvPicPr>
            <a:picLocks noChangeAspect="1"/>
          </p:cNvPicPr>
          <p:nvPr/>
        </p:nvPicPr>
        <p:blipFill rotWithShape="1">
          <a:blip r:embed="rId3"/>
          <a:srcRect l="16616" r="29420" b="1"/>
          <a:stretch/>
        </p:blipFill>
        <p:spPr>
          <a:xfrm>
            <a:off x="20" y="975"/>
            <a:ext cx="7708470" cy="6858000"/>
          </a:xfrm>
          <a:prstGeom prst="rect">
            <a:avLst/>
          </a:prstGeom>
        </p:spPr>
      </p:pic>
      <p:sp>
        <p:nvSpPr>
          <p:cNvPr id="3" name="Content Placeholder 2">
            <a:extLst>
              <a:ext uri="{FF2B5EF4-FFF2-40B4-BE49-F238E27FC236}">
                <a16:creationId xmlns:a16="http://schemas.microsoft.com/office/drawing/2014/main" id="{DFD5AEA8-EC85-4451-AE26-52D1C05BAD8F}"/>
              </a:ext>
            </a:extLst>
          </p:cNvPr>
          <p:cNvSpPr>
            <a:spLocks noGrp="1"/>
          </p:cNvSpPr>
          <p:nvPr>
            <p:ph idx="1"/>
          </p:nvPr>
        </p:nvSpPr>
        <p:spPr>
          <a:xfrm>
            <a:off x="7865806" y="2251587"/>
            <a:ext cx="3706762" cy="3972232"/>
          </a:xfrm>
        </p:spPr>
        <p:txBody>
          <a:bodyPr>
            <a:normAutofit/>
          </a:bodyPr>
          <a:lstStyle/>
          <a:p>
            <a:pPr marL="0" indent="0">
              <a:lnSpc>
                <a:spcPct val="90000"/>
              </a:lnSpc>
              <a:buNone/>
            </a:pPr>
            <a:r>
              <a:rPr lang="en-US" sz="1500"/>
              <a:t>Categorized neighborhoods into 5 clusters</a:t>
            </a:r>
          </a:p>
          <a:p>
            <a:pPr lvl="0">
              <a:lnSpc>
                <a:spcPct val="90000"/>
              </a:lnSpc>
            </a:pPr>
            <a:r>
              <a:rPr lang="en-US" sz="1500"/>
              <a:t>Cluster 0: Neighborhood with no number of shopping malls (red)</a:t>
            </a:r>
          </a:p>
          <a:p>
            <a:pPr lvl="0">
              <a:lnSpc>
                <a:spcPct val="90000"/>
              </a:lnSpc>
            </a:pPr>
            <a:r>
              <a:rPr lang="en-US" sz="1500"/>
              <a:t>Cluster 1: Neighborhood with moderate concentration of shopping malls (blue)</a:t>
            </a:r>
          </a:p>
          <a:p>
            <a:pPr lvl="0">
              <a:lnSpc>
                <a:spcPct val="90000"/>
              </a:lnSpc>
            </a:pPr>
            <a:r>
              <a:rPr lang="en-US" sz="1500"/>
              <a:t>Cluster 2: Neighborhood with high concentration of shopping malls (light blue)</a:t>
            </a:r>
          </a:p>
          <a:p>
            <a:pPr lvl="0">
              <a:lnSpc>
                <a:spcPct val="90000"/>
              </a:lnSpc>
            </a:pPr>
            <a:r>
              <a:rPr lang="en-US" sz="1500"/>
              <a:t>Cluster 3 Neighborhood with moderate concentration of shopping malls (light green)</a:t>
            </a:r>
          </a:p>
          <a:p>
            <a:pPr lvl="0">
              <a:lnSpc>
                <a:spcPct val="90000"/>
              </a:lnSpc>
            </a:pPr>
            <a:r>
              <a:rPr lang="en-US" sz="1500"/>
              <a:t>Cluster 4 Neighborhood with low concentration of shopping malls (green)</a:t>
            </a:r>
          </a:p>
          <a:p>
            <a:pPr>
              <a:lnSpc>
                <a:spcPct val="90000"/>
              </a:lnSpc>
              <a:buFont typeface="Wingdings" panose="05000000000000000000" pitchFamily="2" charset="2"/>
              <a:buChar char="Ø"/>
            </a:pPr>
            <a:endParaRPr lang="en-US" sz="1500"/>
          </a:p>
        </p:txBody>
      </p:sp>
    </p:spTree>
    <p:extLst>
      <p:ext uri="{BB962C8B-B14F-4D97-AF65-F5344CB8AC3E}">
        <p14:creationId xmlns:p14="http://schemas.microsoft.com/office/powerpoint/2010/main" val="120382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2F5D-10FF-4D6D-9C04-25159647F20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BC8D1B9-C0DA-4A52-81E0-AD4E2F0017D8}"/>
              </a:ext>
            </a:extLst>
          </p:cNvPr>
          <p:cNvSpPr>
            <a:spLocks noGrp="1"/>
          </p:cNvSpPr>
          <p:nvPr>
            <p:ph idx="1"/>
          </p:nvPr>
        </p:nvSpPr>
        <p:spPr/>
        <p:txBody>
          <a:bodyPr/>
          <a:lstStyle/>
          <a:p>
            <a:r>
              <a:rPr lang="en-US" dirty="0"/>
              <a:t>Cluster 0 takes a heavy portion of the neighborhoods and is widely scattered across near inner city and outer suburbs. However, I interpreted this to be inaccurate as many of these areas are close to other clusters. Foursquare didn’t have any gym data over locations in this cluster unfortunately.</a:t>
            </a:r>
          </a:p>
          <a:p>
            <a:r>
              <a:rPr lang="en-US" dirty="0"/>
              <a:t>Clusters 1 and 3 which have moderate amount of gyms and would remotely difficult to open a gym there</a:t>
            </a:r>
          </a:p>
          <a:p>
            <a:r>
              <a:rPr lang="en-US" dirty="0"/>
              <a:t>. Cluster 2 is the smallest and has most gyms out of any cluster</a:t>
            </a:r>
          </a:p>
          <a:p>
            <a:r>
              <a:rPr lang="en-US" dirty="0"/>
              <a:t>. Cluster 4 has low amount of gyms</a:t>
            </a:r>
          </a:p>
        </p:txBody>
      </p:sp>
    </p:spTree>
    <p:extLst>
      <p:ext uri="{BB962C8B-B14F-4D97-AF65-F5344CB8AC3E}">
        <p14:creationId xmlns:p14="http://schemas.microsoft.com/office/powerpoint/2010/main" val="7848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F209-E197-439A-93C8-8C8897C172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B6711CD-609A-4D10-A2A0-5CBF68DE340A}"/>
              </a:ext>
            </a:extLst>
          </p:cNvPr>
          <p:cNvSpPr>
            <a:spLocks noGrp="1"/>
          </p:cNvSpPr>
          <p:nvPr>
            <p:ph idx="1"/>
          </p:nvPr>
        </p:nvSpPr>
        <p:spPr/>
        <p:txBody>
          <a:bodyPr/>
          <a:lstStyle/>
          <a:p>
            <a:pPr marL="0" indent="0">
              <a:buNone/>
            </a:pPr>
            <a:r>
              <a:rPr lang="en-US" dirty="0"/>
              <a:t>In this project, we have gone through the process of identifying the business problem, specifying the data required, extracting and preparing the data, performing unsupervised machine learning by clustering the data into 5 clusters based on their similarities, and lastly providing recommendations to the relevant stakeholders (gym contractors, gym owners, property developers etc.) regarding the best locations to open a new gym. I would have liked my API call to capture more information about Chicago venues that were categorized as gyms, because I had a large cluster unrealistically portray a big part of the city not having gyms. But based off my findings, we still found clusters that had high and low competition. As to answer the business question that was raised in the introduction section, the answer proposed by this project is: The neighborhoods in cluster 4 are the most preferred locations to open a new gym. The findings of this project will help those to make an informed decision on choosing high potential locations while avoiding over competitive areas in opening a new gym.</a:t>
            </a:r>
          </a:p>
          <a:p>
            <a:pPr marL="0" indent="0">
              <a:buNone/>
            </a:pPr>
            <a:endParaRPr lang="en-US" dirty="0"/>
          </a:p>
        </p:txBody>
      </p:sp>
    </p:spTree>
    <p:extLst>
      <p:ext uri="{BB962C8B-B14F-4D97-AF65-F5344CB8AC3E}">
        <p14:creationId xmlns:p14="http://schemas.microsoft.com/office/powerpoint/2010/main" val="243146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DEF7-63D0-4684-812A-9EDF5155F37A}"/>
              </a:ext>
            </a:extLst>
          </p:cNvPr>
          <p:cNvSpPr>
            <a:spLocks noGrp="1"/>
          </p:cNvSpPr>
          <p:nvPr>
            <p:ph type="title"/>
          </p:nvPr>
        </p:nvSpPr>
        <p:spPr>
          <a:xfrm>
            <a:off x="1030287" y="2615682"/>
            <a:ext cx="10131425" cy="1456267"/>
          </a:xfrm>
        </p:spPr>
        <p:txBody>
          <a:bodyPr/>
          <a:lstStyle/>
          <a:p>
            <a:pPr algn="ctr"/>
            <a:r>
              <a:rPr lang="en-US" dirty="0"/>
              <a:t>THE END</a:t>
            </a:r>
          </a:p>
        </p:txBody>
      </p:sp>
    </p:spTree>
    <p:extLst>
      <p:ext uri="{BB962C8B-B14F-4D97-AF65-F5344CB8AC3E}">
        <p14:creationId xmlns:p14="http://schemas.microsoft.com/office/powerpoint/2010/main" val="681894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14</TotalTime>
  <Words>561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Celestial</vt:lpstr>
      <vt:lpstr>Coursera capstone</vt:lpstr>
      <vt:lpstr>Business Problem</vt:lpstr>
      <vt:lpstr>Data requirements</vt:lpstr>
      <vt:lpstr>Methodology</vt:lpstr>
      <vt:lpstr>Results</vt:lpstr>
      <vt:lpstr>Discussion</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Sahil Desai</dc:creator>
  <cp:lastModifiedBy>Sahil Desai</cp:lastModifiedBy>
  <cp:revision>2</cp:revision>
  <dcterms:created xsi:type="dcterms:W3CDTF">2020-06-24T21:08:25Z</dcterms:created>
  <dcterms:modified xsi:type="dcterms:W3CDTF">2020-06-24T21:22:44Z</dcterms:modified>
</cp:coreProperties>
</file>