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61" r:id="rId4"/>
    <p:sldId id="262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0AC5-9227-4C54-99B0-8332FC1BE5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141F7-D908-40C1-AE1C-48F8CDD36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1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DEBC-9008-6ABC-B5A6-50AEB2317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0C7A3-AA6B-2C01-BE1A-0F555209B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B2ED-9555-0100-CF45-A896C70D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339-C5D8-40AB-93C1-585560DD7FF3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37C8-16CC-0A11-8BEF-7102E954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B5DA-44D1-53C6-67CC-751D04E9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EB16-B158-D9D7-0AEA-099C282C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1CABD-3562-EE1C-2807-42150F65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533B-C644-55E3-461D-9118A297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CCF-4743-432E-9465-6D67BAD61F3B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D735-A89D-8BB2-50E0-8C418CC8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D114-9BBF-2D78-DEDC-148F556D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8CA11-8318-9269-C947-0AB9E201B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A5BA-5D12-CB07-39C8-389FBB422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A2FD-878A-3CEA-3BAE-4275F0BE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1A97-6262-40DC-8B02-098B4D34F645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4B55-9113-22D6-C5C7-4BBA0BEF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4B7C-5E04-3503-AA35-8FF8C920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46EB-49C2-7B8A-CF07-2F1B919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A9B2-BADC-5C98-B1A6-60856F79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BCCF-093B-7313-3C61-70BF67DA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5171-E72B-468B-B6A1-7BA0DA678DDB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B015E-4BF9-383D-8149-BAE31AEA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F19F-A895-971E-9937-5F1D4F45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3BAB-CFA2-D77B-6537-78F6D534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CF35-3EA5-436B-88A3-2B3F2D5D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F2B1-3C2D-9CB1-03B3-ADC35248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B3F8-7853-462C-AD5B-53502C4173B2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25D4-9801-EBAE-A706-C43A9535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CE0D-65C4-124C-6A6E-67152D9F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D21C-1C14-EF47-DC45-8E9F74F3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0B29-8BAD-910D-95C5-8C42DF72C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0EBA4-3366-AC41-6B24-F4359193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7808-8833-F1FE-4624-897938D8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EBC-BF87-4701-B57A-5BDFE018E204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34B67-4C0E-E016-62D6-34CC607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C1D4-96C0-F180-B5FC-8B3D967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530F-9FD1-28E8-495E-E358ECC2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E2FB-DB3B-A7B0-0FC4-7ECD6578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63EDD-9735-8123-7544-9362CB7B9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2BCC9-B817-3B75-3802-869B5F500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31B8D-3B1D-8A02-2FAA-DA5869D1A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52064-99AE-51D1-B5E0-350AC4E9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86E9-82B4-44B0-982F-35210C31D322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427F9-D495-ACE3-14F7-A96DEB88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73619-5C32-823B-668C-AD7BEAA7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9FB4-2616-8E79-1F78-DC5A1C15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28A73-2838-6D96-4E69-76C7912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76FF-35AD-4649-97C5-2CD8F5A77D59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6BBE6-D404-E23E-1D20-CFCC643C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84407-E221-7E1A-DF67-AC7F8E7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381FA-A9AD-D9C6-B19B-7BE75819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E044-1D03-4790-8FF7-4A4E5AA39C76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7CE21-3A4E-7B81-0623-18E668A2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661B3-2688-24D2-4E53-1E8CD805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3B0F-449D-C2AA-3ACC-82F41809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5C7A-40C0-178F-7568-654E1476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778AF-B235-2BD1-CD59-FCA66F9C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2A095-A183-508D-4C3F-78E84E46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0D5-D13A-4A0A-909C-0E0E7F72BFFB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DDE1A-6252-D282-E9DA-50388693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CDEB0-43E9-4B20-A3C8-344D279F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297A-0BB2-D50E-3B5E-5364AFB4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605A1-3D76-735C-3A80-FF8C97367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69499-F11C-563B-2E58-7D7E0261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32381-648D-3815-FEEB-87AC90C8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B-7DB4-4FEF-A67D-159167215656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A598-2F0B-1A5A-42D3-2E930FD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822FA-58DE-F1D6-0F4B-3E87FF83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C6E2B-7C97-A97E-9403-8FF20903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642A9-355F-D001-FF42-55F79EBD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A86C-AB29-21FD-8FDE-FD39025CC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665C-145B-42CC-9129-9E9385A6BA07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C53D-A14D-2EB1-DF04-47FCC89D2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230D-D99B-43DF-ADDE-F1505237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3CE3-CAC5-450C-BD73-7E4080F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11.xls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12.xls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Excel_Worksheet13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14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7A6C4-43E0-DD6C-7954-F24301E4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ROCK BUSTER DATA DICTIONARY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7308C2FF-B912-2B09-A2B8-06BD7A231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1"/>
          <a:stretch/>
        </p:blipFill>
        <p:spPr>
          <a:xfrm>
            <a:off x="4502428" y="841776"/>
            <a:ext cx="7225748" cy="51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5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235BE-9992-2CB7-B85A-86BEC711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6F3CE2-E0E7-0D06-0037-77F22C55A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827931"/>
              </p:ext>
            </p:extLst>
          </p:nvPr>
        </p:nvGraphicFramePr>
        <p:xfrm>
          <a:off x="4461999" y="478712"/>
          <a:ext cx="71723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2810151" progId="Excel.Sheet.12">
                  <p:embed/>
                </p:oleObj>
              </mc:Choice>
              <mc:Fallback>
                <p:oleObj name="Worksheet" r:id="rId2" imgW="7172234" imgH="28101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61999" y="478712"/>
                        <a:ext cx="7172325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68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Film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EB521-F579-BB13-C7A1-8337670C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17E396-130F-D728-27AD-3BDA88D01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00515"/>
              </p:ext>
            </p:extLst>
          </p:nvPr>
        </p:nvGraphicFramePr>
        <p:xfrm>
          <a:off x="4461999" y="478712"/>
          <a:ext cx="71723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4010123" progId="Excel.Sheet.12">
                  <p:embed/>
                </p:oleObj>
              </mc:Choice>
              <mc:Fallback>
                <p:oleObj name="Worksheet" r:id="rId2" imgW="7172234" imgH="40101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61999" y="478712"/>
                        <a:ext cx="7172325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1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Film Actor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BA25E-5CDB-7404-613F-609B7992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B45E8C-B61F-7195-DC09-16815C753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33873"/>
              </p:ext>
            </p:extLst>
          </p:nvPr>
        </p:nvGraphicFramePr>
        <p:xfrm>
          <a:off x="4601043" y="478712"/>
          <a:ext cx="717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209446" progId="Excel.Sheet.12">
                  <p:embed/>
                </p:oleObj>
              </mc:Choice>
              <mc:Fallback>
                <p:oleObj name="Worksheet" r:id="rId2" imgW="7172234" imgH="12094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01043" y="478712"/>
                        <a:ext cx="717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1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Film Category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98B5B-8390-3690-DC81-4AB8626E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42C470-68C6-DBEC-4586-5278EBADB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431419"/>
              </p:ext>
            </p:extLst>
          </p:nvPr>
        </p:nvGraphicFramePr>
        <p:xfrm>
          <a:off x="4562472" y="478712"/>
          <a:ext cx="71723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409535" progId="Excel.Sheet.12">
                  <p:embed/>
                </p:oleObj>
              </mc:Choice>
              <mc:Fallback>
                <p:oleObj name="Worksheet" r:id="rId2" imgW="7172234" imgH="14095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2472" y="478712"/>
                        <a:ext cx="7172325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64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Inventory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5D1ED-97DC-58B6-7BDD-99223B7F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E949FE2-E772-3927-51B9-03A8FA7A0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91150"/>
              </p:ext>
            </p:extLst>
          </p:nvPr>
        </p:nvGraphicFramePr>
        <p:xfrm>
          <a:off x="4581757" y="396185"/>
          <a:ext cx="71723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609623" progId="Excel.Sheet.12">
                  <p:embed/>
                </p:oleObj>
              </mc:Choice>
              <mc:Fallback>
                <p:oleObj name="Worksheet" r:id="rId2" imgW="7172234" imgH="16096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1757" y="396185"/>
                        <a:ext cx="7172325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97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599AD-9E1D-9C1A-A77E-1F1B631B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03E31D6-89B4-AC49-26F8-783CE0891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08179"/>
              </p:ext>
            </p:extLst>
          </p:nvPr>
        </p:nvGraphicFramePr>
        <p:xfrm>
          <a:off x="4562472" y="478712"/>
          <a:ext cx="717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209446" progId="Excel.Sheet.12">
                  <p:embed/>
                </p:oleObj>
              </mc:Choice>
              <mc:Fallback>
                <p:oleObj name="Worksheet" r:id="rId2" imgW="7172234" imgH="12094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2472" y="478712"/>
                        <a:ext cx="717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68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Payment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1C160-A859-2D1B-7E12-54049575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FF634F-E388-CC72-10DE-D3EA8AE25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99177"/>
              </p:ext>
            </p:extLst>
          </p:nvPr>
        </p:nvGraphicFramePr>
        <p:xfrm>
          <a:off x="4870988" y="478712"/>
          <a:ext cx="717232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2409975" progId="Excel.Sheet.12">
                  <p:embed/>
                </p:oleObj>
              </mc:Choice>
              <mc:Fallback>
                <p:oleObj name="Worksheet" r:id="rId2" imgW="7172234" imgH="24099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0988" y="478712"/>
                        <a:ext cx="7172325" cy="240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89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Staff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982B7-8CB0-9E60-5C35-E75EA4E7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E3C821-970C-64C2-F0E4-A75B67A9C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789263"/>
              </p:ext>
            </p:extLst>
          </p:nvPr>
        </p:nvGraphicFramePr>
        <p:xfrm>
          <a:off x="4870988" y="478712"/>
          <a:ext cx="71723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2610063" progId="Excel.Sheet.12">
                  <p:embed/>
                </p:oleObj>
              </mc:Choice>
              <mc:Fallback>
                <p:oleObj name="Worksheet" r:id="rId2" imgW="7172234" imgH="26100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0988" y="478712"/>
                        <a:ext cx="7172325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15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B3A630-BEA7-8A28-4F25-2297AE33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259588-4BE3-E8FD-F3CF-5D3CF8563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67193"/>
              </p:ext>
            </p:extLst>
          </p:nvPr>
        </p:nvGraphicFramePr>
        <p:xfrm>
          <a:off x="4562472" y="595589"/>
          <a:ext cx="71723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409535" progId="Excel.Sheet.12">
                  <p:embed/>
                </p:oleObj>
              </mc:Choice>
              <mc:Fallback>
                <p:oleObj name="Worksheet" r:id="rId2" imgW="7172234" imgH="14095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2472" y="595589"/>
                        <a:ext cx="7172325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76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Table Of Contents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ADC580-FAEB-B263-943E-12497B93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800" dirty="0"/>
              <a:t>Table of Contents</a:t>
            </a:r>
          </a:p>
          <a:p>
            <a:r>
              <a:rPr lang="en-US" sz="800" dirty="0"/>
              <a:t>Entity Relationship Diagram …………………………………………………………………………………………….………….1</a:t>
            </a:r>
          </a:p>
          <a:p>
            <a:r>
              <a:rPr lang="en-US" sz="800" dirty="0"/>
              <a:t>Facts Table</a:t>
            </a:r>
          </a:p>
          <a:p>
            <a:r>
              <a:rPr lang="en-US" sz="800" dirty="0"/>
              <a:t>Rental ………………………………………………………………………………………………………………….….……..2</a:t>
            </a:r>
          </a:p>
          <a:p>
            <a:r>
              <a:rPr lang="en-US" sz="800" dirty="0"/>
              <a:t>Dimension Tables</a:t>
            </a:r>
          </a:p>
          <a:p>
            <a:r>
              <a:rPr lang="en-US" sz="800" dirty="0"/>
              <a:t>Actor ……………………………………………………………………………………………………………….…….…. 3</a:t>
            </a:r>
          </a:p>
          <a:p>
            <a:r>
              <a:rPr lang="en-US" sz="800" dirty="0"/>
              <a:t>Address………………………………………………………………………………………………………………….….. 4</a:t>
            </a:r>
          </a:p>
          <a:p>
            <a:r>
              <a:rPr lang="en-US" sz="800" dirty="0"/>
              <a:t>Category ……………………………………………………………………………………………………………………….. 5</a:t>
            </a:r>
          </a:p>
          <a:p>
            <a:r>
              <a:rPr lang="en-US" sz="800" dirty="0"/>
              <a:t>City………………………………………………………………………………………………………………….. 6</a:t>
            </a:r>
          </a:p>
          <a:p>
            <a:r>
              <a:rPr lang="en-US" sz="800" dirty="0"/>
              <a:t>Country ………………………………………………………………………………………………………………………. 7</a:t>
            </a:r>
          </a:p>
          <a:p>
            <a:r>
              <a:rPr lang="en-US" sz="800" dirty="0"/>
              <a:t>Customer ………………………………………………………………………………………………………….………………….. 8</a:t>
            </a:r>
          </a:p>
          <a:p>
            <a:r>
              <a:rPr lang="en-US" sz="800" dirty="0"/>
              <a:t>Film……………………………………………………………………………………………………………………..….……9</a:t>
            </a:r>
          </a:p>
          <a:p>
            <a:r>
              <a:rPr lang="en-US" sz="800" dirty="0"/>
              <a:t>Film Actor ……………………………………………………………………………………………………………………………..10</a:t>
            </a:r>
          </a:p>
          <a:p>
            <a:r>
              <a:rPr lang="en-US" sz="800" dirty="0"/>
              <a:t>Film Category ……………………………………………………………………………………………………………………………..11</a:t>
            </a:r>
          </a:p>
          <a:p>
            <a:r>
              <a:rPr lang="en-US" sz="800" dirty="0"/>
              <a:t>Inventory ………………………………………………………………………………………………………………………..12</a:t>
            </a:r>
          </a:p>
          <a:p>
            <a:r>
              <a:rPr lang="en-US" sz="800" dirty="0"/>
              <a:t>Language ………………………………………………………………………………………………………………………...13</a:t>
            </a:r>
          </a:p>
          <a:p>
            <a:r>
              <a:rPr lang="en-US" sz="800" dirty="0"/>
              <a:t>Payment ………………………………………………………………………………………………………………………14</a:t>
            </a:r>
          </a:p>
          <a:p>
            <a:r>
              <a:rPr lang="en-US" sz="800" dirty="0"/>
              <a:t>Staff ……………………………………………………………………………………………………………………………...15</a:t>
            </a:r>
          </a:p>
          <a:p>
            <a:r>
              <a:rPr lang="en-US" sz="800" dirty="0"/>
              <a:t>Store…………………………………………………………………………………………………………………………16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127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43EA65-5572-A340-E30D-0ADECB5B1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06437"/>
            <a:ext cx="7225748" cy="424512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84A500-18D5-0AE0-AB6E-E523200D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583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Rental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8EFD9AD-9EC8-5706-7E33-A996C3351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64908"/>
              </p:ext>
            </p:extLst>
          </p:nvPr>
        </p:nvGraphicFramePr>
        <p:xfrm>
          <a:off x="4530145" y="376535"/>
          <a:ext cx="717232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2409975" progId="Excel.Sheet.12">
                  <p:embed/>
                </p:oleObj>
              </mc:Choice>
              <mc:Fallback>
                <p:oleObj name="Worksheet" r:id="rId2" imgW="7172234" imgH="24099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30145" y="376535"/>
                        <a:ext cx="7172325" cy="240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8CF16-3070-0E66-B67F-944DA931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08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Actor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C583C-BCFF-76C7-B857-1EB7F56A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8C8B0E-CE14-BCEA-D70F-2E1906B0A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380270"/>
              </p:ext>
            </p:extLst>
          </p:nvPr>
        </p:nvGraphicFramePr>
        <p:xfrm>
          <a:off x="4495808" y="433044"/>
          <a:ext cx="717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209446" progId="Excel.Sheet.12">
                  <p:embed/>
                </p:oleObj>
              </mc:Choice>
              <mc:Fallback>
                <p:oleObj name="Worksheet" r:id="rId2" imgW="7172234" imgH="12094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8" y="433044"/>
                        <a:ext cx="717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82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Address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DCEC4-F26B-D9A0-F782-0AB65969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CDD08B-E861-1D5E-E5DB-D26930F1F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51387"/>
              </p:ext>
            </p:extLst>
          </p:nvPr>
        </p:nvGraphicFramePr>
        <p:xfrm>
          <a:off x="4562472" y="274431"/>
          <a:ext cx="717232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2409975" progId="Excel.Sheet.12">
                  <p:embed/>
                </p:oleObj>
              </mc:Choice>
              <mc:Fallback>
                <p:oleObj name="Worksheet" r:id="rId2" imgW="7172234" imgH="24099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2472" y="274431"/>
                        <a:ext cx="7172325" cy="240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3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Category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8ECC1-9A21-5DB1-1165-F02B84D0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77ADC27-5F9F-0546-C046-1087057DA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324048"/>
              </p:ext>
            </p:extLst>
          </p:nvPr>
        </p:nvGraphicFramePr>
        <p:xfrm>
          <a:off x="4581757" y="287476"/>
          <a:ext cx="71723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409535" progId="Excel.Sheet.12">
                  <p:embed/>
                </p:oleObj>
              </mc:Choice>
              <mc:Fallback>
                <p:oleObj name="Worksheet" r:id="rId2" imgW="7172234" imgH="14095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1757" y="287476"/>
                        <a:ext cx="7172325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0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City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037D2-4D28-954B-EB4C-4DAA6865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470D23-FC67-4778-3E4C-5085F2726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35120"/>
              </p:ext>
            </p:extLst>
          </p:nvPr>
        </p:nvGraphicFramePr>
        <p:xfrm>
          <a:off x="4461999" y="478712"/>
          <a:ext cx="717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209446" progId="Excel.Sheet.12">
                  <p:embed/>
                </p:oleObj>
              </mc:Choice>
              <mc:Fallback>
                <p:oleObj name="Worksheet" r:id="rId2" imgW="7172234" imgH="12094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61999" y="478712"/>
                        <a:ext cx="717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16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493CE-2FD9-FFAE-9384-F7F4FB1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Country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2A837-EA16-48DA-DA9A-125F2461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96E9DA-4A77-BCDE-D1E2-0BDF811F8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8440"/>
              </p:ext>
            </p:extLst>
          </p:nvPr>
        </p:nvGraphicFramePr>
        <p:xfrm>
          <a:off x="4562472" y="478712"/>
          <a:ext cx="717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2234" imgH="1209446" progId="Excel.Sheet.12">
                  <p:embed/>
                </p:oleObj>
              </mc:Choice>
              <mc:Fallback>
                <p:oleObj name="Worksheet" r:id="rId2" imgW="7172234" imgH="12094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2472" y="478712"/>
                        <a:ext cx="717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91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259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Worksheet</vt:lpstr>
      <vt:lpstr>ROCK BUSTER DATA DICTIONARY </vt:lpstr>
      <vt:lpstr>Table Of Contents </vt:lpstr>
      <vt:lpstr>Entity Relationship Diagram </vt:lpstr>
      <vt:lpstr>Fact Table:  Rental </vt:lpstr>
      <vt:lpstr>Dimension Table:  Actor  </vt:lpstr>
      <vt:lpstr>Dimension Table:  Address </vt:lpstr>
      <vt:lpstr>Dimension Table:  Category  </vt:lpstr>
      <vt:lpstr>Dimension Table:  City   </vt:lpstr>
      <vt:lpstr>Dimension Table:  Country    </vt:lpstr>
      <vt:lpstr>Dimension Table:  Customer     </vt:lpstr>
      <vt:lpstr>Dimension Table:  Film      </vt:lpstr>
      <vt:lpstr>Dimension Table:  Film Actor       </vt:lpstr>
      <vt:lpstr>Dimension Table:  Film Category        </vt:lpstr>
      <vt:lpstr>Dimension Table:  Inventory         </vt:lpstr>
      <vt:lpstr>Dimension Table:  Language          </vt:lpstr>
      <vt:lpstr>Dimension Table:  Payment           </vt:lpstr>
      <vt:lpstr>Dimension Table:  Staff            </vt:lpstr>
      <vt:lpstr>Dimension Table:  Store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Susan Abrams</dc:creator>
  <cp:lastModifiedBy>Abrams, Josh R</cp:lastModifiedBy>
  <cp:revision>10</cp:revision>
  <dcterms:created xsi:type="dcterms:W3CDTF">2022-09-27T15:13:11Z</dcterms:created>
  <dcterms:modified xsi:type="dcterms:W3CDTF">2022-11-21T17:39:24Z</dcterms:modified>
</cp:coreProperties>
</file>