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73" r:id="rId3"/>
    <p:sldId id="264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88" r:id="rId18"/>
    <p:sldId id="266" r:id="rId19"/>
    <p:sldId id="267" r:id="rId20"/>
    <p:sldId id="268" r:id="rId21"/>
    <p:sldId id="269" r:id="rId22"/>
    <p:sldId id="284" r:id="rId23"/>
    <p:sldId id="27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o Domenichetti" initials="LD" lastIdx="1" clrIdx="0">
    <p:extLst>
      <p:ext uri="{19B8F6BF-5375-455C-9EA6-DF929625EA0E}">
        <p15:presenceInfo xmlns:p15="http://schemas.microsoft.com/office/powerpoint/2012/main" userId="db7517482ec90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89500" autoAdjust="0"/>
  </p:normalViewPr>
  <p:slideViewPr>
    <p:cSldViewPr snapToGrid="0">
      <p:cViewPr varScale="1">
        <p:scale>
          <a:sx n="64" d="100"/>
          <a:sy n="64" d="100"/>
        </p:scale>
        <p:origin x="59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0BFBA-A0ED-4DA3-A9B5-72916C157AE0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7BCA0-7A46-4AC5-8B4A-F113FEF086F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5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vogliamo utilizzare ioni radioattivi, dovremo utilizzare questi come proiettili, data la loro breve vita media!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42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</a:t>
            </a:r>
            <a:r>
              <a:rPr lang="it-IT" dirty="0" err="1"/>
              <a:t>ToF</a:t>
            </a:r>
            <a:r>
              <a:rPr lang="it-IT" dirty="0"/>
              <a:t> + silicon)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Numb</a:t>
            </a:r>
            <a:r>
              <a:rPr lang="it-IT" dirty="0"/>
              <a:t> of </a:t>
            </a:r>
            <a:r>
              <a:rPr lang="it-IT" dirty="0" err="1"/>
              <a:t>scattered</a:t>
            </a:r>
            <a:r>
              <a:rPr lang="it-IT" dirty="0"/>
              <a:t> </a:t>
            </a:r>
            <a:r>
              <a:rPr lang="it-IT" dirty="0" err="1"/>
              <a:t>particles</a:t>
            </a:r>
            <a:r>
              <a:rPr lang="it-IT" dirty="0"/>
              <a:t> </a:t>
            </a:r>
            <a:r>
              <a:rPr lang="en-GB" dirty="0"/>
              <a:t>if acceptance of the reaction detector is large (valid approx. if Coulomb elastic cross section is dominant over all others)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7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2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05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ote 1">
            <a:extLst>
              <a:ext uri="{FF2B5EF4-FFF2-40B4-BE49-F238E27FC236}">
                <a16:creationId xmlns:a16="http://schemas.microsoft.com/office/drawing/2014/main" id="{847507DE-BAB6-4852-A8C1-CCB1E0289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11Be: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excited</a:t>
            </a:r>
            <a:r>
              <a:rPr lang="it-IT" dirty="0"/>
              <a:t> state ½+ , </a:t>
            </a:r>
            <a:r>
              <a:rPr lang="it-IT" dirty="0" err="1"/>
              <a:t>gs</a:t>
            </a:r>
            <a:r>
              <a:rPr lang="it-IT" dirty="0"/>
              <a:t> ½-. From </a:t>
            </a:r>
            <a:r>
              <a:rPr lang="it-IT" dirty="0" err="1"/>
              <a:t>excitation</a:t>
            </a:r>
            <a:r>
              <a:rPr lang="it-IT" dirty="0"/>
              <a:t> cross </a:t>
            </a:r>
            <a:r>
              <a:rPr lang="it-IT" dirty="0" err="1"/>
              <a:t>section</a:t>
            </a:r>
            <a:r>
              <a:rPr lang="it-IT" dirty="0"/>
              <a:t>, one </a:t>
            </a:r>
            <a:r>
              <a:rPr lang="it-IT" dirty="0" err="1"/>
              <a:t>calculates</a:t>
            </a:r>
            <a:r>
              <a:rPr lang="it-IT" dirty="0"/>
              <a:t> the B(E1) from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. 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approaches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W&amp;A theory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explain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. None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 to </a:t>
            </a:r>
            <a:r>
              <a:rPr lang="it-IT" dirty="0" err="1"/>
              <a:t>reproduce</a:t>
            </a:r>
            <a:r>
              <a:rPr lang="it-IT" dirty="0"/>
              <a:t> a </a:t>
            </a:r>
            <a:r>
              <a:rPr lang="it-IT" dirty="0" err="1"/>
              <a:t>compatible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the BNL </a:t>
            </a:r>
            <a:r>
              <a:rPr lang="it-IT" dirty="0" err="1"/>
              <a:t>measurement</a:t>
            </a:r>
            <a:endParaRPr lang="it-IT" dirty="0"/>
          </a:p>
          <a:p>
            <a:r>
              <a:rPr lang="it-IT" dirty="0"/>
              <a:t>75% </a:t>
            </a:r>
            <a:r>
              <a:rPr lang="it-IT" dirty="0" err="1"/>
              <a:t>correction</a:t>
            </a:r>
            <a:r>
              <a:rPr lang="it-IT" dirty="0"/>
              <a:t> for photo </a:t>
            </a:r>
            <a:r>
              <a:rPr lang="it-IT" dirty="0" err="1"/>
              <a:t>absorption</a:t>
            </a:r>
            <a:r>
              <a:rPr lang="it-IT" dirty="0"/>
              <a:t> in the target (</a:t>
            </a:r>
            <a:r>
              <a:rPr lang="it-IT" dirty="0" err="1"/>
              <a:t>Au</a:t>
            </a:r>
            <a:r>
              <a:rPr lang="it-IT" dirty="0"/>
              <a:t>)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ote 1">
            <a:extLst>
              <a:ext uri="{FF2B5EF4-FFF2-40B4-BE49-F238E27FC236}">
                <a16:creationId xmlns:a16="http://schemas.microsoft.com/office/drawing/2014/main" id="{847507DE-BAB6-4852-A8C1-CCB1E0289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IoI</a:t>
            </a:r>
            <a:r>
              <a:rPr lang="it-IT" dirty="0"/>
              <a:t> due to filling of vf7/2 </a:t>
            </a:r>
            <a:r>
              <a:rPr lang="it-IT" dirty="0" err="1"/>
              <a:t>orbital</a:t>
            </a:r>
            <a:r>
              <a:rPr lang="it-IT" dirty="0"/>
              <a:t>: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deformed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032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ote 1">
            <a:extLst>
              <a:ext uri="{FF2B5EF4-FFF2-40B4-BE49-F238E27FC236}">
                <a16:creationId xmlns:a16="http://schemas.microsoft.com/office/drawing/2014/main" id="{847507DE-BAB6-4852-A8C1-CCB1E0289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Fine to check with </a:t>
            </a:r>
            <a:r>
              <a:rPr lang="it-IT" dirty="0" err="1"/>
              <a:t>projectiles</a:t>
            </a:r>
            <a:r>
              <a:rPr lang="it-IT" dirty="0"/>
              <a:t> </a:t>
            </a:r>
            <a:r>
              <a:rPr lang="it-IT" dirty="0" err="1"/>
              <a:t>gammas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targets </a:t>
            </a:r>
            <a:r>
              <a:rPr lang="it-IT" dirty="0" err="1"/>
              <a:t>ones</a:t>
            </a:r>
            <a:r>
              <a:rPr lang="it-IT" dirty="0"/>
              <a:t>. </a:t>
            </a:r>
          </a:p>
          <a:p>
            <a:r>
              <a:rPr lang="it-IT" dirty="0"/>
              <a:t>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target’s</a:t>
            </a:r>
            <a:r>
              <a:rPr lang="it-IT" dirty="0"/>
              <a:t> are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rest</a:t>
            </a:r>
            <a:r>
              <a:rPr lang="it-IT" dirty="0"/>
              <a:t> and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undergo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doppler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projectile</a:t>
            </a:r>
            <a:r>
              <a:rPr lang="it-IT" dirty="0"/>
              <a:t> gamma do! So, </a:t>
            </a:r>
            <a:r>
              <a:rPr lang="it-IT" dirty="0" err="1"/>
              <a:t>better</a:t>
            </a:r>
            <a:r>
              <a:rPr lang="it-IT" dirty="0"/>
              <a:t> to check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from the </a:t>
            </a:r>
            <a:r>
              <a:rPr lang="it-IT" dirty="0" err="1"/>
              <a:t>projectile</a:t>
            </a:r>
            <a:r>
              <a:rPr lang="it-IT" dirty="0"/>
              <a:t> side,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radioactive</a:t>
            </a:r>
            <a:r>
              <a:rPr lang="it-IT" dirty="0"/>
              <a:t> </a:t>
            </a:r>
            <a:r>
              <a:rPr lang="it-IT" dirty="0" err="1"/>
              <a:t>ions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projectiles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targets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19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ote 1">
            <a:extLst>
              <a:ext uri="{FF2B5EF4-FFF2-40B4-BE49-F238E27FC236}">
                <a16:creationId xmlns:a16="http://schemas.microsoft.com/office/drawing/2014/main" id="{847507DE-BAB6-4852-A8C1-CCB1E0289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IoI</a:t>
            </a:r>
            <a:r>
              <a:rPr lang="it-IT" dirty="0"/>
              <a:t> due to filling of vf7/2 </a:t>
            </a:r>
            <a:r>
              <a:rPr lang="it-IT" dirty="0" err="1"/>
              <a:t>orbital</a:t>
            </a:r>
            <a:r>
              <a:rPr lang="it-IT" dirty="0"/>
              <a:t>: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deformed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509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ote 1">
            <a:extLst>
              <a:ext uri="{FF2B5EF4-FFF2-40B4-BE49-F238E27FC236}">
                <a16:creationId xmlns:a16="http://schemas.microsoft.com/office/drawing/2014/main" id="{847507DE-BAB6-4852-A8C1-CCB1E0289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IoI</a:t>
            </a:r>
            <a:r>
              <a:rPr lang="it-IT" dirty="0"/>
              <a:t> due to filling of vf7/2 </a:t>
            </a:r>
            <a:r>
              <a:rPr lang="it-IT" dirty="0" err="1"/>
              <a:t>orbital</a:t>
            </a:r>
            <a:r>
              <a:rPr lang="it-IT" dirty="0"/>
              <a:t>: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deformed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59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Production of </a:t>
            </a:r>
            <a:r>
              <a:rPr lang="it-IT" dirty="0" err="1"/>
              <a:t>beams</a:t>
            </a:r>
            <a:r>
              <a:rPr lang="it-IT" dirty="0"/>
              <a:t> far from </a:t>
            </a:r>
            <a:r>
              <a:rPr lang="it-IT" dirty="0" err="1"/>
              <a:t>stability</a:t>
            </a:r>
            <a:r>
              <a:rPr lang="it-IT" dirty="0"/>
              <a:t> </a:t>
            </a:r>
            <a:r>
              <a:rPr lang="it-IT" dirty="0" err="1"/>
              <a:t>decreases</a:t>
            </a:r>
            <a:r>
              <a:rPr lang="it-IT" dirty="0"/>
              <a:t> by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 with </a:t>
            </a:r>
            <a:r>
              <a:rPr lang="it-IT" dirty="0" err="1"/>
              <a:t>farer</a:t>
            </a:r>
            <a:r>
              <a:rPr lang="it-IT" dirty="0"/>
              <a:t> nuclei from </a:t>
            </a:r>
            <a:r>
              <a:rPr lang="it-IT" dirty="0" err="1"/>
              <a:t>stability</a:t>
            </a:r>
            <a:r>
              <a:rPr lang="it-IT" dirty="0"/>
              <a:t>. And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beam</a:t>
            </a:r>
            <a:r>
              <a:rPr lang="it-IT" dirty="0"/>
              <a:t> time by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95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Production of </a:t>
            </a:r>
            <a:r>
              <a:rPr lang="it-IT" dirty="0" err="1"/>
              <a:t>beams</a:t>
            </a:r>
            <a:r>
              <a:rPr lang="it-IT" dirty="0"/>
              <a:t> far from </a:t>
            </a:r>
            <a:r>
              <a:rPr lang="it-IT" dirty="0" err="1"/>
              <a:t>stability</a:t>
            </a:r>
            <a:r>
              <a:rPr lang="it-IT" dirty="0"/>
              <a:t> </a:t>
            </a:r>
            <a:r>
              <a:rPr lang="it-IT" dirty="0" err="1"/>
              <a:t>decreases</a:t>
            </a:r>
            <a:r>
              <a:rPr lang="it-IT" dirty="0"/>
              <a:t> by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 with </a:t>
            </a:r>
            <a:r>
              <a:rPr lang="it-IT" dirty="0" err="1"/>
              <a:t>farer</a:t>
            </a:r>
            <a:r>
              <a:rPr lang="it-IT" dirty="0"/>
              <a:t> nuclei from </a:t>
            </a:r>
            <a:r>
              <a:rPr lang="it-IT" dirty="0" err="1"/>
              <a:t>stability</a:t>
            </a:r>
            <a:r>
              <a:rPr lang="it-IT" dirty="0"/>
              <a:t>. And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beam</a:t>
            </a:r>
            <a:r>
              <a:rPr lang="it-IT" dirty="0"/>
              <a:t> time by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6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Production of </a:t>
            </a:r>
            <a:r>
              <a:rPr lang="it-IT" dirty="0" err="1"/>
              <a:t>beams</a:t>
            </a:r>
            <a:r>
              <a:rPr lang="it-IT" dirty="0"/>
              <a:t> far from </a:t>
            </a:r>
            <a:r>
              <a:rPr lang="it-IT" dirty="0" err="1"/>
              <a:t>stability</a:t>
            </a:r>
            <a:r>
              <a:rPr lang="it-IT" dirty="0"/>
              <a:t> </a:t>
            </a:r>
            <a:r>
              <a:rPr lang="it-IT" dirty="0" err="1"/>
              <a:t>decreases</a:t>
            </a:r>
            <a:r>
              <a:rPr lang="it-IT" dirty="0"/>
              <a:t> by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 with </a:t>
            </a:r>
            <a:r>
              <a:rPr lang="it-IT" dirty="0" err="1"/>
              <a:t>farer</a:t>
            </a:r>
            <a:r>
              <a:rPr lang="it-IT" dirty="0"/>
              <a:t> nuclei from </a:t>
            </a:r>
            <a:r>
              <a:rPr lang="it-IT" dirty="0" err="1"/>
              <a:t>stability</a:t>
            </a:r>
            <a:r>
              <a:rPr lang="it-IT" dirty="0"/>
              <a:t>. And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beam</a:t>
            </a:r>
            <a:r>
              <a:rPr lang="it-IT" dirty="0"/>
              <a:t> time by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0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the formula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terms</a:t>
            </a:r>
            <a:r>
              <a:rPr lang="it-IT" dirty="0"/>
              <a:t>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5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0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90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7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7BCA0-7A46-4AC5-8B4A-F113FEF086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61563A-CEF5-4E83-9CCD-C997B82899FB}"/>
              </a:ext>
            </a:extLst>
          </p:cNvPr>
          <p:cNvSpPr txBox="1"/>
          <p:nvPr/>
        </p:nvSpPr>
        <p:spPr>
          <a:xfrm>
            <a:off x="1573441" y="1213009"/>
            <a:ext cx="90451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Testing the </a:t>
            </a:r>
            <a:r>
              <a:rPr lang="it-IT" sz="4000" dirty="0" err="1"/>
              <a:t>Structure</a:t>
            </a:r>
            <a:r>
              <a:rPr lang="it-IT" sz="4000" dirty="0"/>
              <a:t> of </a:t>
            </a:r>
            <a:r>
              <a:rPr lang="it-IT" sz="4000" dirty="0" err="1"/>
              <a:t>Exotic</a:t>
            </a:r>
            <a:r>
              <a:rPr lang="it-IT" sz="4000" dirty="0"/>
              <a:t> Nuclei via Coulomb </a:t>
            </a:r>
            <a:r>
              <a:rPr lang="it-IT" sz="4000" dirty="0" err="1"/>
              <a:t>Excitation</a:t>
            </a:r>
            <a:r>
              <a:rPr lang="it-IT" sz="4000" dirty="0"/>
              <a:t> of </a:t>
            </a:r>
            <a:r>
              <a:rPr lang="it-IT" sz="4000" dirty="0" err="1"/>
              <a:t>Radioactive</a:t>
            </a:r>
            <a:r>
              <a:rPr lang="it-IT" sz="4000" dirty="0"/>
              <a:t> Ion </a:t>
            </a:r>
            <a:r>
              <a:rPr lang="it-IT" sz="4000" dirty="0" err="1"/>
              <a:t>Beams</a:t>
            </a:r>
            <a:r>
              <a:rPr lang="it-IT" sz="4000" dirty="0"/>
              <a:t> </a:t>
            </a:r>
            <a:r>
              <a:rPr lang="it-IT" sz="4000" dirty="0" err="1"/>
              <a:t>at</a:t>
            </a:r>
            <a:r>
              <a:rPr lang="it-IT" sz="4000" dirty="0"/>
              <a:t> Intermediate Energies</a:t>
            </a:r>
          </a:p>
          <a:p>
            <a:pPr algn="ctr"/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1D0AAE-E884-4B4B-93AC-4F0A0FA6E42B}"/>
              </a:ext>
            </a:extLst>
          </p:cNvPr>
          <p:cNvSpPr txBox="1"/>
          <p:nvPr/>
        </p:nvSpPr>
        <p:spPr>
          <a:xfrm>
            <a:off x="1475617" y="3429000"/>
            <a:ext cx="63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T. </a:t>
            </a:r>
            <a:r>
              <a:rPr lang="it-IT" dirty="0" err="1"/>
              <a:t>Glasmacher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83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316047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Examples</a:t>
            </a:r>
            <a:r>
              <a:rPr lang="it-IT" sz="3600" dirty="0"/>
              <a:t> of </a:t>
            </a:r>
            <a:r>
              <a:rPr lang="it-IT" sz="3600" dirty="0" err="1"/>
              <a:t>spectra</a:t>
            </a:r>
            <a:r>
              <a:rPr lang="it-IT" sz="3600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DC2E11-2231-4D4F-9804-5FDB6935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5" y="1080385"/>
            <a:ext cx="6326919" cy="50857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E8DB9D-ABBD-4FB8-AFEE-6944C57115BA}"/>
              </a:ext>
            </a:extLst>
          </p:cNvPr>
          <p:cNvSpPr txBox="1"/>
          <p:nvPr/>
        </p:nvSpPr>
        <p:spPr>
          <a:xfrm>
            <a:off x="3030894" y="2352266"/>
            <a:ext cx="5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Lab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91B491-FA78-456A-AC07-3521BF059C24}"/>
              </a:ext>
            </a:extLst>
          </p:cNvPr>
          <p:cNvSpPr txBox="1"/>
          <p:nvPr/>
        </p:nvSpPr>
        <p:spPr>
          <a:xfrm>
            <a:off x="2996391" y="4466013"/>
            <a:ext cx="62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Proj</a:t>
            </a:r>
            <a:endParaRPr lang="en-GB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F81C93-7A58-49E7-8329-E12C32F0176E}"/>
              </a:ext>
            </a:extLst>
          </p:cNvPr>
          <p:cNvSpPr txBox="1"/>
          <p:nvPr/>
        </p:nvSpPr>
        <p:spPr>
          <a:xfrm>
            <a:off x="5712015" y="2352266"/>
            <a:ext cx="56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Lab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31CC79-1DF8-4DED-A00C-9E4804814BD2}"/>
              </a:ext>
            </a:extLst>
          </p:cNvPr>
          <p:cNvSpPr txBox="1"/>
          <p:nvPr/>
        </p:nvSpPr>
        <p:spPr>
          <a:xfrm>
            <a:off x="5712015" y="4466013"/>
            <a:ext cx="62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Proj</a:t>
            </a:r>
            <a:endParaRPr lang="en-GB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D7CAE9-98A5-40DB-B763-648E78B83EEF}"/>
              </a:ext>
            </a:extLst>
          </p:cNvPr>
          <p:cNvSpPr txBox="1"/>
          <p:nvPr/>
        </p:nvSpPr>
        <p:spPr>
          <a:xfrm>
            <a:off x="5546035" y="513550"/>
            <a:ext cx="45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65.2 MeV/A </a:t>
            </a:r>
            <a:r>
              <a:rPr lang="it-IT" baseline="30000" dirty="0"/>
              <a:t>52</a:t>
            </a:r>
            <a:r>
              <a:rPr lang="it-IT" dirty="0"/>
              <a:t>Fe on </a:t>
            </a:r>
            <a:r>
              <a:rPr lang="it-IT" baseline="30000" dirty="0"/>
              <a:t>197</a:t>
            </a:r>
            <a:r>
              <a:rPr lang="it-IT" dirty="0"/>
              <a:t>Au (257.7 mg/cm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6B5B39-3BF5-44B3-AE43-E3BD1A5C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536" y="1084906"/>
            <a:ext cx="2281602" cy="163069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ACD4901-A3F8-458C-8CF9-3C5AD5EF4455}"/>
              </a:ext>
            </a:extLst>
          </p:cNvPr>
          <p:cNvSpPr txBox="1"/>
          <p:nvPr/>
        </p:nvSpPr>
        <p:spPr>
          <a:xfrm>
            <a:off x="9478346" y="2727757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DE5BD22-23AF-4EED-B0EA-185C80EAAAD3}"/>
              </a:ext>
            </a:extLst>
          </p:cNvPr>
          <p:cNvSpPr txBox="1"/>
          <p:nvPr/>
        </p:nvSpPr>
        <p:spPr>
          <a:xfrm>
            <a:off x="6755304" y="3160747"/>
            <a:ext cx="549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Lab: </a:t>
            </a:r>
            <a:r>
              <a:rPr lang="it-IT" dirty="0" err="1">
                <a:solidFill>
                  <a:srgbClr val="FFFF00"/>
                </a:solidFill>
              </a:rPr>
              <a:t>sharp</a:t>
            </a:r>
            <a:r>
              <a:rPr lang="it-IT" dirty="0">
                <a:solidFill>
                  <a:srgbClr val="FFFF00"/>
                </a:solidFill>
              </a:rPr>
              <a:t> 7/2</a:t>
            </a:r>
            <a:r>
              <a:rPr lang="it-IT" baseline="30000" dirty="0">
                <a:solidFill>
                  <a:srgbClr val="FFFF00"/>
                </a:solidFill>
              </a:rPr>
              <a:t>+</a:t>
            </a:r>
            <a:r>
              <a:rPr lang="it-IT" dirty="0">
                <a:solidFill>
                  <a:srgbClr val="FFFF00"/>
                </a:solidFill>
              </a:rPr>
              <a:t> -&gt; </a:t>
            </a:r>
            <a:r>
              <a:rPr lang="it-IT" dirty="0" err="1">
                <a:solidFill>
                  <a:srgbClr val="FFFF00"/>
                </a:solidFill>
              </a:rPr>
              <a:t>g.s</a:t>
            </a:r>
            <a:r>
              <a:rPr lang="it-IT" dirty="0">
                <a:solidFill>
                  <a:srgbClr val="FFFF00"/>
                </a:solidFill>
              </a:rPr>
              <a:t>. </a:t>
            </a:r>
            <a:r>
              <a:rPr lang="it-IT" dirty="0" err="1">
                <a:solidFill>
                  <a:srgbClr val="FFFF00"/>
                </a:solidFill>
              </a:rPr>
              <a:t>transition</a:t>
            </a:r>
            <a:r>
              <a:rPr lang="it-IT" dirty="0">
                <a:solidFill>
                  <a:srgbClr val="FFFF00"/>
                </a:solidFill>
              </a:rPr>
              <a:t> in the target</a:t>
            </a:r>
          </a:p>
          <a:p>
            <a:r>
              <a:rPr lang="it-IT" dirty="0">
                <a:solidFill>
                  <a:srgbClr val="FFFF00"/>
                </a:solidFill>
              </a:rPr>
              <a:t>	 Broad </a:t>
            </a:r>
            <a:r>
              <a:rPr lang="it-IT" dirty="0" err="1">
                <a:solidFill>
                  <a:srgbClr val="FFFF00"/>
                </a:solidFill>
              </a:rPr>
              <a:t>photopeaks</a:t>
            </a:r>
            <a:r>
              <a:rPr lang="it-IT" dirty="0">
                <a:solidFill>
                  <a:srgbClr val="FFFF00"/>
                </a:solidFill>
              </a:rPr>
              <a:t> for </a:t>
            </a:r>
            <a:r>
              <a:rPr lang="it-IT" dirty="0" err="1">
                <a:solidFill>
                  <a:srgbClr val="FFFF00"/>
                </a:solidFill>
              </a:rPr>
              <a:t>proj</a:t>
            </a:r>
            <a:r>
              <a:rPr lang="it-IT" dirty="0">
                <a:solidFill>
                  <a:srgbClr val="FFFF00"/>
                </a:solidFill>
              </a:rPr>
              <a:t>. </a:t>
            </a:r>
            <a:r>
              <a:rPr lang="it-IT" dirty="0" err="1">
                <a:solidFill>
                  <a:srgbClr val="FFFF00"/>
                </a:solidFill>
              </a:rPr>
              <a:t>transitions</a:t>
            </a:r>
            <a:endParaRPr lang="it-IT" dirty="0">
              <a:solidFill>
                <a:srgbClr val="FFFF00"/>
              </a:solidFill>
            </a:endParaRPr>
          </a:p>
          <a:p>
            <a:r>
              <a:rPr lang="it-IT" dirty="0">
                <a:solidFill>
                  <a:srgbClr val="FFFF00"/>
                </a:solidFill>
              </a:rPr>
              <a:t>	 37° </a:t>
            </a:r>
            <a:r>
              <a:rPr lang="it-IT" baseline="30000" dirty="0">
                <a:solidFill>
                  <a:srgbClr val="FFFF00"/>
                </a:solidFill>
              </a:rPr>
              <a:t>52</a:t>
            </a:r>
            <a:r>
              <a:rPr lang="it-IT" dirty="0">
                <a:solidFill>
                  <a:srgbClr val="FFFF00"/>
                </a:solidFill>
              </a:rPr>
              <a:t>Fe 849keV </a:t>
            </a:r>
            <a:r>
              <a:rPr lang="it-IT" dirty="0" err="1">
                <a:solidFill>
                  <a:srgbClr val="FFFF00"/>
                </a:solidFill>
              </a:rPr>
              <a:t>transition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at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higher</a:t>
            </a:r>
            <a:r>
              <a:rPr lang="it-IT" dirty="0">
                <a:solidFill>
                  <a:srgbClr val="FFFF00"/>
                </a:solidFill>
              </a:rPr>
              <a:t> energies</a:t>
            </a:r>
          </a:p>
          <a:p>
            <a:r>
              <a:rPr lang="it-IT" dirty="0">
                <a:solidFill>
                  <a:srgbClr val="FFFF00"/>
                </a:solidFill>
              </a:rPr>
              <a:t>	 (</a:t>
            </a:r>
            <a:r>
              <a:rPr lang="it-IT" dirty="0" err="1">
                <a:solidFill>
                  <a:srgbClr val="FFFF00"/>
                </a:solidFill>
              </a:rPr>
              <a:t>com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forward</a:t>
            </a:r>
            <a:r>
              <a:rPr lang="it-IT" dirty="0">
                <a:solidFill>
                  <a:srgbClr val="FFFF00"/>
                </a:solidFill>
              </a:rPr>
              <a:t> angle) and </a:t>
            </a:r>
            <a:r>
              <a:rPr lang="it-IT" dirty="0" err="1">
                <a:solidFill>
                  <a:srgbClr val="FFFF00"/>
                </a:solidFill>
              </a:rPr>
              <a:t>lower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at</a:t>
            </a:r>
            <a:r>
              <a:rPr lang="it-IT" dirty="0">
                <a:solidFill>
                  <a:srgbClr val="FFFF00"/>
                </a:solidFill>
              </a:rPr>
              <a:t> 90° (</a:t>
            </a:r>
            <a:r>
              <a:rPr lang="it-IT" dirty="0" err="1">
                <a:solidFill>
                  <a:srgbClr val="FFFF00"/>
                </a:solidFill>
              </a:rPr>
              <a:t>backward</a:t>
            </a:r>
            <a:r>
              <a:rPr lang="it-IT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8F02748-4590-447C-A536-A4830BDFE058}"/>
              </a:ext>
            </a:extLst>
          </p:cNvPr>
          <p:cNvSpPr txBox="1"/>
          <p:nvPr/>
        </p:nvSpPr>
        <p:spPr>
          <a:xfrm>
            <a:off x="6834816" y="4580081"/>
            <a:ext cx="5357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Proj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sharp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it-IT" baseline="30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52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Fe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transitions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broad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target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ones</a:t>
            </a:r>
            <a:endParaRPr lang="it-IT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	 37°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visible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it-IT" dirty="0">
                <a:solidFill>
                  <a:srgbClr val="92D050"/>
                </a:solidFill>
              </a:rPr>
              <a:t>Compton </a:t>
            </a:r>
            <a:r>
              <a:rPr lang="it-IT" dirty="0" err="1">
                <a:solidFill>
                  <a:srgbClr val="92D050"/>
                </a:solidFill>
              </a:rPr>
              <a:t>edge</a:t>
            </a:r>
            <a:r>
              <a:rPr lang="it-IT" dirty="0">
                <a:solidFill>
                  <a:srgbClr val="92D050"/>
                </a:solidFill>
              </a:rPr>
              <a:t> </a:t>
            </a:r>
            <a:r>
              <a:rPr lang="it-IT" dirty="0" err="1">
                <a:solidFill>
                  <a:srgbClr val="92D050"/>
                </a:solidFill>
              </a:rPr>
              <a:t>photopeak</a:t>
            </a:r>
            <a:endParaRPr lang="en-GB" dirty="0">
              <a:solidFill>
                <a:srgbClr val="92D050"/>
              </a:solidFill>
            </a:endParaRPr>
          </a:p>
          <a:p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	 90° less pronounced: lower energy and thus 	 	 lower Compton cross section</a:t>
            </a:r>
            <a:endParaRPr lang="it-IT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9C90658-237D-4EBA-B3ED-28AB253013C6}"/>
              </a:ext>
            </a:extLst>
          </p:cNvPr>
          <p:cNvSpPr/>
          <p:nvPr/>
        </p:nvSpPr>
        <p:spPr>
          <a:xfrm>
            <a:off x="1421296" y="4570142"/>
            <a:ext cx="427382" cy="64604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C6ECEEB-DAE4-40CE-9051-52A123D0F499}"/>
              </a:ext>
            </a:extLst>
          </p:cNvPr>
          <p:cNvSpPr txBox="1"/>
          <p:nvPr/>
        </p:nvSpPr>
        <p:spPr>
          <a:xfrm>
            <a:off x="867027" y="6211355"/>
            <a:ext cx="467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Simulated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response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functions</a:t>
            </a:r>
            <a:r>
              <a:rPr lang="it-IT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+ </a:t>
            </a:r>
            <a:r>
              <a:rPr lang="it-IT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bkg</a:t>
            </a:r>
            <a:endParaRPr lang="en-GB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485DEE9-A996-4CAB-8D75-DF00305BC958}"/>
              </a:ext>
            </a:extLst>
          </p:cNvPr>
          <p:cNvCxnSpPr>
            <a:cxnSpLocks/>
          </p:cNvCxnSpPr>
          <p:nvPr/>
        </p:nvCxnSpPr>
        <p:spPr>
          <a:xfrm flipV="1">
            <a:off x="1928191" y="5700897"/>
            <a:ext cx="0" cy="38576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2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C66CA7-5AC4-4BEF-B688-5637B2A089D9}"/>
                  </a:ext>
                </a:extLst>
              </p:cNvPr>
              <p:cNvSpPr txBox="1"/>
              <p:nvPr/>
            </p:nvSpPr>
            <p:spPr>
              <a:xfrm>
                <a:off x="1450019" y="1278758"/>
                <a:ext cx="2997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𝑏𝑒𝑎𝑚</m:t>
                          </m:r>
                        </m:sub>
                      </m:sSub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C66CA7-5AC4-4BEF-B688-5637B2A0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19" y="1278758"/>
                <a:ext cx="299752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B7C6A7D-CDAD-4C86-8337-DE8E8780417D}"/>
                  </a:ext>
                </a:extLst>
              </p:cNvPr>
              <p:cNvSpPr txBox="1"/>
              <p:nvPr/>
            </p:nvSpPr>
            <p:spPr>
              <a:xfrm>
                <a:off x="2969063" y="507525"/>
                <a:ext cx="6253874" cy="794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𝑟𝑒𝑎𝑐𝑡𝑖𝑜𝑛𝑠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𝑏𝑒𝑎𝑚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B7C6A7D-CDAD-4C86-8337-DE8E87804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063" y="507525"/>
                <a:ext cx="6253874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6FC104C-AB0C-48C9-8076-1E2B4C327701}"/>
                  </a:ext>
                </a:extLst>
              </p:cNvPr>
              <p:cNvSpPr txBox="1"/>
              <p:nvPr/>
            </p:nvSpPr>
            <p:spPr>
              <a:xfrm>
                <a:off x="739591" y="2262529"/>
                <a:ext cx="441837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92D050"/>
                    </a:solidFill>
                  </a:rPr>
                  <a:t>Detector </a:t>
                </a:r>
                <a:r>
                  <a:rPr lang="it-IT" dirty="0" err="1"/>
                  <a:t>depends</a:t>
                </a:r>
                <a:r>
                  <a:rPr lang="it-IT" dirty="0"/>
                  <a:t> on </a:t>
                </a:r>
                <a:r>
                  <a:rPr lang="it-IT" dirty="0" err="1"/>
                  <a:t>beam</a:t>
                </a:r>
                <a:r>
                  <a:rPr lang="it-IT" dirty="0"/>
                  <a:t> rate, </a:t>
                </a:r>
                <a:r>
                  <a:rPr lang="it-IT" dirty="0" err="1"/>
                  <a:t>secondary</a:t>
                </a:r>
                <a:r>
                  <a:rPr lang="it-IT" dirty="0"/>
                  <a:t> </a:t>
                </a:r>
                <a:r>
                  <a:rPr lang="it-IT" dirty="0" err="1"/>
                  <a:t>beam</a:t>
                </a:r>
                <a:r>
                  <a:rPr lang="it-IT" dirty="0"/>
                  <a:t> </a:t>
                </a:r>
                <a:r>
                  <a:rPr lang="it-IT" dirty="0" err="1"/>
                  <a:t>purity</a:t>
                </a:r>
                <a:r>
                  <a:rPr lang="it-IT" dirty="0"/>
                  <a:t> and </a:t>
                </a:r>
                <a:r>
                  <a:rPr lang="it-IT" dirty="0" err="1"/>
                  <a:t>composition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ow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beam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rates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beam</a:t>
                </a:r>
                <a:r>
                  <a:rPr lang="it-IT" dirty="0">
                    <a:solidFill>
                      <a:srgbClr val="92D050"/>
                    </a:solidFill>
                  </a:rPr>
                  <a:t> cocktail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solidFill>
                      <a:srgbClr val="92D050"/>
                    </a:solidFill>
                  </a:rPr>
                  <a:t>Different</a:t>
                </a:r>
                <a:r>
                  <a:rPr lang="it-IT" dirty="0">
                    <a:solidFill>
                      <a:srgbClr val="92D050"/>
                    </a:solidFill>
                  </a:rPr>
                  <a:t> energy </a:t>
                </a:r>
                <a:r>
                  <a:rPr lang="it-IT" dirty="0" err="1">
                    <a:solidFill>
                      <a:srgbClr val="92D050"/>
                    </a:solidFill>
                  </a:rPr>
                  <a:t>loss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path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/>
                  <a:t>in </a:t>
                </a:r>
                <a:r>
                  <a:rPr lang="it-IT" dirty="0" err="1"/>
                  <a:t>order</a:t>
                </a:r>
                <a:r>
                  <a:rPr lang="it-IT" dirty="0"/>
                  <a:t> to </a:t>
                </a:r>
                <a:r>
                  <a:rPr lang="it-IT" dirty="0" err="1"/>
                  <a:t>identify</a:t>
                </a:r>
                <a:r>
                  <a:rPr lang="it-IT" dirty="0"/>
                  <a:t>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impinging</a:t>
                </a:r>
                <a:r>
                  <a:rPr lang="it-IT" dirty="0"/>
                  <a:t> on to the target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𝑏𝑒𝑎𝑚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92D050"/>
                    </a:solidFill>
                  </a:rPr>
                  <a:t> taken as the number of identified and scattered beam particles</a:t>
                </a:r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6FC104C-AB0C-48C9-8076-1E2B4C32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1" y="2262529"/>
                <a:ext cx="4418378" cy="3139321"/>
              </a:xfrm>
              <a:prstGeom prst="rect">
                <a:avLst/>
              </a:prstGeom>
              <a:blipFill>
                <a:blip r:embed="rId5"/>
                <a:stretch>
                  <a:fillRect l="-828" t="-971" r="-2207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4B9D69-3194-44CA-91A7-ACC049E6BAD4}"/>
                  </a:ext>
                </a:extLst>
              </p:cNvPr>
              <p:cNvSpPr txBox="1"/>
              <p:nvPr/>
            </p:nvSpPr>
            <p:spPr>
              <a:xfrm>
                <a:off x="6308075" y="2262530"/>
                <a:ext cx="45352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92D050"/>
                    </a:solidFill>
                  </a:rPr>
                  <a:t>Thickness </a:t>
                </a:r>
                <a:r>
                  <a:rPr lang="it-IT" i="1" dirty="0">
                    <a:solidFill>
                      <a:srgbClr val="92D050"/>
                    </a:solidFill>
                  </a:rPr>
                  <a:t>d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/>
                  <a:t>and</a:t>
                </a:r>
                <a:r>
                  <a:rPr lang="it-IT" dirty="0">
                    <a:solidFill>
                      <a:srgbClr val="92D050"/>
                    </a:solidFill>
                  </a:rPr>
                  <a:t> volume </a:t>
                </a:r>
                <a:r>
                  <a:rPr lang="it-IT" dirty="0" err="1">
                    <a:solidFill>
                      <a:srgbClr val="92D050"/>
                    </a:solidFill>
                  </a:rPr>
                  <a:t>density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it-IT" b="0" dirty="0">
                  <a:solidFill>
                    <a:srgbClr val="92D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Relative position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sz="1800" dirty="0"/>
                  <a:t>-</a:t>
                </a:r>
                <a:r>
                  <a:rPr lang="it-IT" sz="1800" dirty="0" err="1"/>
                  <a:t>ray</a:t>
                </a:r>
                <a:r>
                  <a:rPr lang="en-GB" dirty="0"/>
                  <a:t> detectors for the Doppler reconstruction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Isotopic composition to check </a:t>
                </a:r>
                <a:r>
                  <a:rPr lang="en-GB" dirty="0">
                    <a:solidFill>
                      <a:srgbClr val="92D050"/>
                    </a:solidFill>
                  </a:rPr>
                  <a:t>Coulomb excitation of the isotopes in the target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sz="1800" dirty="0"/>
                  <a:t>-</a:t>
                </a:r>
                <a:r>
                  <a:rPr lang="it-IT" sz="1800" dirty="0" err="1"/>
                  <a:t>ray</a:t>
                </a:r>
                <a:r>
                  <a:rPr lang="en-GB" dirty="0"/>
                  <a:t> from projectile and target not close to each other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4B9D69-3194-44CA-91A7-ACC049E6B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075" y="2262530"/>
                <a:ext cx="4535234" cy="2862322"/>
              </a:xfrm>
              <a:prstGeom prst="rect">
                <a:avLst/>
              </a:prstGeom>
              <a:blipFill>
                <a:blip r:embed="rId6"/>
                <a:stretch>
                  <a:fillRect l="-941" t="-1277" r="-1344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8F6F908-8924-435B-899E-C3AE9C1DF35F}"/>
                  </a:ext>
                </a:extLst>
              </p:cNvPr>
              <p:cNvSpPr txBox="1"/>
              <p:nvPr/>
            </p:nvSpPr>
            <p:spPr>
              <a:xfrm>
                <a:off x="7617437" y="1348089"/>
                <a:ext cx="1916509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8F6F908-8924-435B-899E-C3AE9C1D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37" y="1348089"/>
                <a:ext cx="1916509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99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C66CA7-5AC4-4BEF-B688-5637B2A089D9}"/>
                  </a:ext>
                </a:extLst>
              </p:cNvPr>
              <p:cNvSpPr txBox="1"/>
              <p:nvPr/>
            </p:nvSpPr>
            <p:spPr>
              <a:xfrm>
                <a:off x="749970" y="276290"/>
                <a:ext cx="10033986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it-IT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600" dirty="0"/>
                  <a:t>consideration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C66CA7-5AC4-4BEF-B688-5637B2A0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70" y="276290"/>
                <a:ext cx="10033986" cy="691408"/>
              </a:xfrm>
              <a:prstGeom prst="rect">
                <a:avLst/>
              </a:prstGeom>
              <a:blipFill>
                <a:blip r:embed="rId3"/>
                <a:stretch>
                  <a:fillRect t="-14035" b="-24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B7C6A7D-CDAD-4C86-8337-DE8E8780417D}"/>
                  </a:ext>
                </a:extLst>
              </p:cNvPr>
              <p:cNvSpPr txBox="1"/>
              <p:nvPr/>
            </p:nvSpPr>
            <p:spPr>
              <a:xfrm>
                <a:off x="6335802" y="316046"/>
                <a:ext cx="5106228" cy="618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𝑟𝑒𝑎𝑐𝑡𝑖𝑜𝑛𝑠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𝑏𝑒𝑎𝑚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B7C6A7D-CDAD-4C86-8337-DE8E87804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802" y="316046"/>
                <a:ext cx="5106228" cy="618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21D5AAC-9D7D-4D60-88D0-57F1DA29D84E}"/>
                  </a:ext>
                </a:extLst>
              </p:cNvPr>
              <p:cNvSpPr txBox="1"/>
              <p:nvPr/>
            </p:nvSpPr>
            <p:spPr>
              <a:xfrm>
                <a:off x="749625" y="1819923"/>
                <a:ext cx="97388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Calculated from </a:t>
                </a:r>
                <a:r>
                  <a:rPr lang="it-IT" dirty="0">
                    <a:solidFill>
                      <a:srgbClr val="92D050"/>
                    </a:solidFill>
                  </a:rPr>
                  <a:t>thickness </a:t>
                </a:r>
                <a:r>
                  <a:rPr lang="it-IT" i="1" dirty="0">
                    <a:solidFill>
                      <a:srgbClr val="92D050"/>
                    </a:solidFill>
                  </a:rPr>
                  <a:t>d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/>
                  <a:t>and</a:t>
                </a:r>
                <a:r>
                  <a:rPr lang="it-IT" dirty="0">
                    <a:solidFill>
                      <a:srgbClr val="92D050"/>
                    </a:solidFill>
                  </a:rPr>
                  <a:t> volume </a:t>
                </a:r>
                <a:r>
                  <a:rPr lang="it-IT" dirty="0" err="1">
                    <a:solidFill>
                      <a:srgbClr val="92D050"/>
                    </a:solidFill>
                  </a:rPr>
                  <a:t>density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>
                    <a:solidFill>
                      <a:srgbClr val="92D050"/>
                    </a:solidFill>
                  </a:rPr>
                  <a:t> </a:t>
                </a:r>
                <a:r>
                  <a:rPr lang="en-GB" dirty="0"/>
                  <a:t>when foils are used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target relative position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sz="1800" dirty="0"/>
                  <a:t>-</a:t>
                </a:r>
                <a:r>
                  <a:rPr lang="it-IT" sz="1800" dirty="0" err="1"/>
                  <a:t>ray</a:t>
                </a:r>
                <a:r>
                  <a:rPr lang="en-GB" dirty="0"/>
                  <a:t> detectors must be known for the Doppler reconstruction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Knowledge of the isotopic composition is useful to determine the </a:t>
                </a:r>
                <a:r>
                  <a:rPr lang="en-GB" dirty="0">
                    <a:solidFill>
                      <a:srgbClr val="92D050"/>
                    </a:solidFill>
                  </a:rPr>
                  <a:t>Coulomb excitation cross section of the isotopes in the target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Target are chosen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1" u="sng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sz="1800" u="sng" dirty="0"/>
                  <a:t>-</a:t>
                </a:r>
                <a:r>
                  <a:rPr lang="it-IT" sz="1800" u="sng" dirty="0" err="1"/>
                  <a:t>ray</a:t>
                </a:r>
                <a:r>
                  <a:rPr lang="en-GB" u="sng" dirty="0"/>
                  <a:t> from projectile and target are not close to each other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21D5AAC-9D7D-4D60-88D0-57F1DA29D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5" y="1819923"/>
                <a:ext cx="9738804" cy="1477328"/>
              </a:xfrm>
              <a:prstGeom prst="rect">
                <a:avLst/>
              </a:prstGeom>
              <a:blipFill>
                <a:blip r:embed="rId5"/>
                <a:stretch>
                  <a:fillRect l="-438" t="-2893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8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49970" y="276290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Theoretical</a:t>
            </a:r>
            <a:r>
              <a:rPr lang="it-IT" sz="3600" dirty="0"/>
              <a:t> </a:t>
            </a:r>
            <a:r>
              <a:rPr lang="it-IT" sz="3600" dirty="0" err="1"/>
              <a:t>approaches</a:t>
            </a:r>
            <a:endParaRPr lang="it-IT" sz="3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A047044-E4D6-4A85-98F6-C2C448A9307E}"/>
                  </a:ext>
                </a:extLst>
              </p:cNvPr>
              <p:cNvSpPr txBox="1"/>
              <p:nvPr/>
            </p:nvSpPr>
            <p:spPr>
              <a:xfrm>
                <a:off x="577048" y="1225118"/>
                <a:ext cx="10706469" cy="251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Intermediate energies: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important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relativistic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correction</a:t>
                </a:r>
                <a:endParaRPr lang="it-IT" b="1" dirty="0">
                  <a:solidFill>
                    <a:srgbClr val="92D050"/>
                  </a:solidFill>
                </a:endParaRPr>
              </a:p>
              <a:p>
                <a:endParaRPr lang="it-IT" b="1" dirty="0"/>
              </a:p>
              <a:p>
                <a:r>
                  <a:rPr lang="it-IT" b="1" dirty="0" err="1"/>
                  <a:t>Winther</a:t>
                </a:r>
                <a:r>
                  <a:rPr lang="it-IT" b="1" dirty="0"/>
                  <a:t> and </a:t>
                </a:r>
                <a:r>
                  <a:rPr lang="it-IT" b="1" dirty="0" err="1"/>
                  <a:t>Alder</a:t>
                </a:r>
                <a:r>
                  <a:rPr lang="it-IT" dirty="0"/>
                  <a:t> – semi-</a:t>
                </a:r>
                <a:r>
                  <a:rPr lang="it-IT" dirty="0" err="1"/>
                  <a:t>classical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(1979)</a:t>
                </a:r>
              </a:p>
              <a:p>
                <a:r>
                  <a:rPr lang="it-IT" b="1" dirty="0"/>
                  <a:t>First </a:t>
                </a:r>
                <a:r>
                  <a:rPr lang="it-IT" b="1" dirty="0" err="1"/>
                  <a:t>order</a:t>
                </a:r>
                <a:r>
                  <a:rPr lang="it-IT" b="1" dirty="0"/>
                  <a:t> target </a:t>
                </a:r>
                <a:r>
                  <a:rPr lang="it-IT" b="1" dirty="0" err="1"/>
                  <a:t>recoil</a:t>
                </a:r>
                <a:r>
                  <a:rPr lang="it-IT" b="1" dirty="0"/>
                  <a:t> </a:t>
                </a:r>
                <a:r>
                  <a:rPr lang="it-IT" b="1" dirty="0" err="1"/>
                  <a:t>deviation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solidFill>
                      <a:srgbClr val="FF0000"/>
                    </a:solidFill>
                  </a:rPr>
                  <a:t>impact </a:t>
                </a:r>
                <a:r>
                  <a:rPr lang="it-IT" dirty="0" err="1">
                    <a:solidFill>
                      <a:srgbClr val="FF0000"/>
                    </a:solidFill>
                  </a:rPr>
                  <a:t>parameter</a:t>
                </a:r>
                <a:r>
                  <a:rPr lang="it-IT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it-IT" dirty="0"/>
                  <a:t>              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it-IT" dirty="0"/>
                  <a:t>    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𝑝𝑟𝑜𝑗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/>
                  <a:t>  </a:t>
                </a:r>
              </a:p>
              <a:p>
                <a:r>
                  <a:rPr lang="it-IT" dirty="0"/>
                  <a:t>Cross </a:t>
                </a:r>
                <a:r>
                  <a:rPr lang="it-IT" dirty="0" err="1"/>
                  <a:t>section</a:t>
                </a:r>
                <a:r>
                  <a:rPr lang="it-IT" dirty="0"/>
                  <a:t> </a:t>
                </a:r>
                <a:r>
                  <a:rPr lang="it-IT" dirty="0" err="1"/>
                  <a:t>decomposed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the sum of the </a:t>
                </a:r>
                <a:r>
                  <a:rPr lang="it-IT" dirty="0" err="1">
                    <a:solidFill>
                      <a:srgbClr val="92D050"/>
                    </a:solidFill>
                  </a:rPr>
                  <a:t>allowed</a:t>
                </a:r>
                <a:r>
                  <a:rPr lang="it-IT" dirty="0">
                    <a:solidFill>
                      <a:srgbClr val="92D050"/>
                    </a:solidFill>
                  </a:rPr>
                  <a:t> multipole </a:t>
                </a:r>
                <a:r>
                  <a:rPr lang="it-IT" dirty="0" err="1">
                    <a:solidFill>
                      <a:srgbClr val="92D050"/>
                    </a:solidFill>
                  </a:rPr>
                  <a:t>matrix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element</a:t>
                </a:r>
                <a:r>
                  <a:rPr lang="it-IT" dirty="0"/>
                  <a:t> </a:t>
                </a:r>
                <a:r>
                  <a:rPr lang="it-IT" dirty="0" err="1"/>
                  <a:t>characteristic</a:t>
                </a:r>
                <a:r>
                  <a:rPr lang="it-IT" dirty="0"/>
                  <a:t> of the </a:t>
                </a:r>
                <a:r>
                  <a:rPr lang="it-IT" dirty="0" err="1"/>
                  <a:t>electromagnetic</a:t>
                </a:r>
                <a:r>
                  <a:rPr lang="it-IT" dirty="0"/>
                  <a:t> </a:t>
                </a:r>
                <a:r>
                  <a:rPr lang="it-IT" dirty="0" err="1"/>
                  <a:t>decay</a:t>
                </a:r>
                <a:r>
                  <a:rPr lang="it-IT" dirty="0"/>
                  <a:t> of the </a:t>
                </a:r>
                <a:r>
                  <a:rPr lang="it-IT" dirty="0" err="1"/>
                  <a:t>nuclear</a:t>
                </a:r>
                <a:r>
                  <a:rPr lang="it-IT" dirty="0"/>
                  <a:t> state |f &gt; to |i &gt;: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𝜋𝜆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𝜋𝜆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is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directly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related</a:t>
                </a:r>
                <a:r>
                  <a:rPr lang="it-IT" dirty="0">
                    <a:solidFill>
                      <a:srgbClr val="92D050"/>
                    </a:solidFill>
                  </a:rPr>
                  <a:t> to the </a:t>
                </a:r>
                <a:r>
                  <a:rPr lang="it-IT" dirty="0" err="1">
                    <a:solidFill>
                      <a:srgbClr val="92D050"/>
                    </a:solidFill>
                  </a:rPr>
                  <a:t>reduced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transition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probability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𝜋𝜆</m:t>
                    </m:r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rgbClr val="92D050"/>
                  </a:solidFill>
                </a:endParaRPr>
              </a:p>
              <a:p>
                <a:r>
                  <a:rPr lang="it-IT" dirty="0"/>
                  <a:t>   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A047044-E4D6-4A85-98F6-C2C448A93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1225118"/>
                <a:ext cx="10706469" cy="2517933"/>
              </a:xfrm>
              <a:prstGeom prst="rect">
                <a:avLst/>
              </a:prstGeom>
              <a:blipFill>
                <a:blip r:embed="rId3"/>
                <a:stretch>
                  <a:fillRect l="-513" t="-1453" b="-4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5EFB16-FF8E-4FE0-AA33-E73F32C40AC0}"/>
              </a:ext>
            </a:extLst>
          </p:cNvPr>
          <p:cNvSpPr txBox="1"/>
          <p:nvPr/>
        </p:nvSpPr>
        <p:spPr>
          <a:xfrm>
            <a:off x="577047" y="3743051"/>
            <a:ext cx="10706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 err="1"/>
              <a:t>Weizsacher</a:t>
            </a:r>
            <a:r>
              <a:rPr lang="it-IT" b="1" dirty="0"/>
              <a:t>-Williams </a:t>
            </a:r>
            <a:r>
              <a:rPr lang="it-IT" b="1" dirty="0" err="1"/>
              <a:t>method</a:t>
            </a:r>
            <a:r>
              <a:rPr lang="it-IT" b="1" dirty="0"/>
              <a:t> </a:t>
            </a:r>
            <a:r>
              <a:rPr lang="it-IT" dirty="0"/>
              <a:t>(1934) : Coulomb </a:t>
            </a:r>
            <a:r>
              <a:rPr lang="it-IT" dirty="0" err="1"/>
              <a:t>excitation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>
                <a:solidFill>
                  <a:srgbClr val="92D050"/>
                </a:solidFill>
              </a:rPr>
              <a:t>absorption</a:t>
            </a:r>
            <a:r>
              <a:rPr lang="it-IT" dirty="0">
                <a:solidFill>
                  <a:srgbClr val="92D050"/>
                </a:solidFill>
              </a:rPr>
              <a:t> of </a:t>
            </a:r>
            <a:r>
              <a:rPr lang="it-IT" dirty="0" err="1">
                <a:solidFill>
                  <a:srgbClr val="92D050"/>
                </a:solidFill>
              </a:rPr>
              <a:t>virtual</a:t>
            </a:r>
            <a:r>
              <a:rPr lang="it-IT" dirty="0">
                <a:solidFill>
                  <a:srgbClr val="92D050"/>
                </a:solidFill>
              </a:rPr>
              <a:t> </a:t>
            </a:r>
            <a:r>
              <a:rPr lang="it-IT" dirty="0" err="1">
                <a:solidFill>
                  <a:srgbClr val="92D050"/>
                </a:solidFill>
              </a:rPr>
              <a:t>photons</a:t>
            </a:r>
            <a:r>
              <a:rPr lang="it-IT" dirty="0">
                <a:solidFill>
                  <a:srgbClr val="92D050"/>
                </a:solidFill>
              </a:rPr>
              <a:t> </a:t>
            </a:r>
            <a:r>
              <a:rPr lang="it-IT" dirty="0" err="1"/>
              <a:t>produced</a:t>
            </a:r>
            <a:r>
              <a:rPr lang="it-IT" dirty="0"/>
              <a:t> by </a:t>
            </a:r>
            <a:r>
              <a:rPr lang="it-IT" dirty="0" err="1"/>
              <a:t>relativistically</a:t>
            </a:r>
            <a:r>
              <a:rPr lang="it-IT" dirty="0"/>
              <a:t> </a:t>
            </a:r>
            <a:r>
              <a:rPr lang="it-IT" dirty="0" err="1"/>
              <a:t>charged</a:t>
            </a:r>
            <a:r>
              <a:rPr lang="it-IT" dirty="0"/>
              <a:t> </a:t>
            </a:r>
            <a:r>
              <a:rPr lang="it-IT" dirty="0" err="1"/>
              <a:t>particles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Bertulani</a:t>
            </a:r>
            <a:r>
              <a:rPr lang="it-IT" dirty="0"/>
              <a:t> and </a:t>
            </a:r>
            <a:r>
              <a:rPr lang="it-IT" dirty="0" err="1"/>
              <a:t>collaborators</a:t>
            </a:r>
            <a:r>
              <a:rPr lang="it-IT" dirty="0"/>
              <a:t> : </a:t>
            </a:r>
            <a:r>
              <a:rPr lang="it-IT" b="1" dirty="0"/>
              <a:t>quantum theory leads to minor </a:t>
            </a:r>
            <a:r>
              <a:rPr lang="it-IT" b="1" dirty="0" err="1"/>
              <a:t>modifications</a:t>
            </a:r>
            <a:r>
              <a:rPr lang="it-IT" dirty="0"/>
              <a:t>. </a:t>
            </a:r>
          </a:p>
          <a:p>
            <a:r>
              <a:rPr lang="it-IT" dirty="0"/>
              <a:t>(</a:t>
            </a:r>
            <a:r>
              <a:rPr lang="it-IT" dirty="0" err="1"/>
              <a:t>Significant</a:t>
            </a:r>
            <a:r>
              <a:rPr lang="it-IT" dirty="0"/>
              <a:t> in some </a:t>
            </a:r>
            <a:r>
              <a:rPr lang="it-IT" dirty="0" err="1"/>
              <a:t>cases</a:t>
            </a:r>
            <a:r>
              <a:rPr lang="it-IT" dirty="0"/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2108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49970" y="276290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baseline="30000" dirty="0"/>
              <a:t>11</a:t>
            </a:r>
            <a:r>
              <a:rPr lang="it-IT" sz="3600" b="1" dirty="0"/>
              <a:t>Be </a:t>
            </a:r>
            <a:r>
              <a:rPr lang="it-IT" sz="3600" dirty="0" err="1"/>
              <a:t>Neutron</a:t>
            </a:r>
            <a:r>
              <a:rPr lang="it-IT" sz="3600" dirty="0"/>
              <a:t>-Halo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6F9F83-E299-4C7E-8D13-8769877A3FB2}"/>
              </a:ext>
            </a:extLst>
          </p:cNvPr>
          <p:cNvSpPr txBox="1"/>
          <p:nvPr/>
        </p:nvSpPr>
        <p:spPr>
          <a:xfrm>
            <a:off x="271227" y="1988420"/>
            <a:ext cx="5162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</a:rPr>
              <a:t>1983: </a:t>
            </a:r>
            <a:r>
              <a:rPr lang="it-IT" dirty="0" err="1">
                <a:solidFill>
                  <a:srgbClr val="92D050"/>
                </a:solidFill>
              </a:rPr>
              <a:t>Lifetime</a:t>
            </a:r>
            <a:r>
              <a:rPr lang="it-IT" dirty="0">
                <a:solidFill>
                  <a:srgbClr val="92D050"/>
                </a:solidFill>
              </a:rPr>
              <a:t> </a:t>
            </a:r>
            <a:r>
              <a:rPr lang="it-IT" dirty="0" err="1">
                <a:solidFill>
                  <a:srgbClr val="92D050"/>
                </a:solidFill>
              </a:rPr>
              <a:t>measurement</a:t>
            </a:r>
            <a:endParaRPr lang="it-IT" dirty="0">
              <a:solidFill>
                <a:srgbClr val="92D05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1995: Coulomb </a:t>
            </a:r>
            <a:r>
              <a:rPr lang="it-IT" dirty="0" err="1">
                <a:solidFill>
                  <a:srgbClr val="FF0000"/>
                </a:solidFill>
              </a:rPr>
              <a:t>Excitation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	</a:t>
            </a:r>
            <a:r>
              <a:rPr lang="it-IT" dirty="0"/>
              <a:t> B(E1) from </a:t>
            </a:r>
            <a:r>
              <a:rPr lang="it-IT" dirty="0" err="1"/>
              <a:t>Winther</a:t>
            </a:r>
            <a:r>
              <a:rPr lang="it-IT" dirty="0"/>
              <a:t> and </a:t>
            </a:r>
            <a:r>
              <a:rPr lang="it-IT" dirty="0" err="1"/>
              <a:t>Alder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en-GB" dirty="0">
                <a:solidFill>
                  <a:srgbClr val="FFFF00"/>
                </a:solidFill>
              </a:rPr>
              <a:t>2007: Coulomb Excitation</a:t>
            </a:r>
          </a:p>
          <a:p>
            <a:r>
              <a:rPr lang="en-GB" dirty="0">
                <a:solidFill>
                  <a:srgbClr val="FFFF00"/>
                </a:solidFill>
              </a:rPr>
              <a:t>          </a:t>
            </a:r>
            <a:r>
              <a:rPr lang="en-GB" dirty="0"/>
              <a:t>B(E1) from quantum mechanical description         	  of Coulomb excitation with coupling to the   	  continuum.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88C887-9B19-4996-B376-A8315DAF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74" y="1074053"/>
            <a:ext cx="6345461" cy="470989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83A5EFAB-0526-4F17-8675-02D609271555}"/>
              </a:ext>
            </a:extLst>
          </p:cNvPr>
          <p:cNvSpPr/>
          <p:nvPr/>
        </p:nvSpPr>
        <p:spPr>
          <a:xfrm>
            <a:off x="6678706" y="1916365"/>
            <a:ext cx="1004047" cy="9971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1EE9B17-44F6-443A-9AAE-1D3F4B0BC027}"/>
              </a:ext>
            </a:extLst>
          </p:cNvPr>
          <p:cNvSpPr/>
          <p:nvPr/>
        </p:nvSpPr>
        <p:spPr>
          <a:xfrm>
            <a:off x="8606104" y="3576580"/>
            <a:ext cx="1004047" cy="997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2F18695-19FC-49D0-B04C-8538B86118CA}"/>
              </a:ext>
            </a:extLst>
          </p:cNvPr>
          <p:cNvSpPr/>
          <p:nvPr/>
        </p:nvSpPr>
        <p:spPr>
          <a:xfrm>
            <a:off x="8104082" y="2169459"/>
            <a:ext cx="1004046" cy="111196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3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49970" y="276290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baseline="30000" dirty="0"/>
              <a:t>30,32,34</a:t>
            </a:r>
            <a:r>
              <a:rPr lang="it-IT" sz="3600" b="1" dirty="0"/>
              <a:t>Mg </a:t>
            </a:r>
            <a:r>
              <a:rPr lang="it-IT" sz="3600" dirty="0"/>
              <a:t>Island of </a:t>
            </a:r>
            <a:r>
              <a:rPr lang="it-IT" sz="3600" dirty="0" err="1"/>
              <a:t>inversion</a:t>
            </a:r>
            <a:endParaRPr lang="it-IT" sz="3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6A19F8-43A0-4080-9814-0A929578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2" y="1259535"/>
            <a:ext cx="5312626" cy="43389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0A0AB2-C85F-4207-BFF2-78D75D083011}"/>
              </a:ext>
            </a:extLst>
          </p:cNvPr>
          <p:cNvSpPr txBox="1"/>
          <p:nvPr/>
        </p:nvSpPr>
        <p:spPr>
          <a:xfrm>
            <a:off x="749970" y="1595718"/>
            <a:ext cx="520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Experimental</a:t>
            </a:r>
            <a:r>
              <a:rPr lang="it-IT" dirty="0"/>
              <a:t> data </a:t>
            </a:r>
            <a:r>
              <a:rPr lang="it-IT" dirty="0" err="1"/>
              <a:t>understood</a:t>
            </a:r>
            <a:r>
              <a:rPr lang="it-IT" dirty="0"/>
              <a:t> with intruder </a:t>
            </a:r>
            <a:r>
              <a:rPr lang="it-IT" dirty="0" err="1"/>
              <a:t>configurations</a:t>
            </a:r>
            <a:r>
              <a:rPr lang="it-IT" dirty="0"/>
              <a:t> in ground and </a:t>
            </a:r>
            <a:r>
              <a:rPr lang="it-IT" dirty="0" err="1"/>
              <a:t>excited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4435C8-69D7-44C0-AA21-714FD6F2D603}"/>
                  </a:ext>
                </a:extLst>
              </p:cNvPr>
              <p:cNvSpPr txBox="1"/>
              <p:nvPr/>
            </p:nvSpPr>
            <p:spPr>
              <a:xfrm>
                <a:off x="743662" y="3077597"/>
                <a:ext cx="53126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>
                    <a:solidFill>
                      <a:srgbClr val="FF0000"/>
                    </a:solidFill>
                  </a:rPr>
                  <a:t>Difference</a:t>
                </a:r>
                <a:r>
                  <a:rPr lang="it-IT" dirty="0">
                    <a:solidFill>
                      <a:srgbClr val="FF0000"/>
                    </a:solidFill>
                  </a:rPr>
                  <a:t> in </a:t>
                </a:r>
                <a:r>
                  <a:rPr lang="it-IT" baseline="30000" dirty="0">
                    <a:solidFill>
                      <a:srgbClr val="FF0000"/>
                    </a:solidFill>
                  </a:rPr>
                  <a:t>32</a:t>
                </a:r>
                <a:r>
                  <a:rPr lang="it-IT" dirty="0">
                    <a:solidFill>
                      <a:srgbClr val="FF0000"/>
                    </a:solidFill>
                  </a:rPr>
                  <a:t>Mg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understood</a:t>
                </a:r>
                <a:endParaRPr lang="it-IT" dirty="0"/>
              </a:p>
              <a:p>
                <a:r>
                  <a:rPr lang="it-IT" dirty="0"/>
                  <a:t>GANIL </a:t>
                </a:r>
                <a:r>
                  <a:rPr lang="it-IT" dirty="0" err="1"/>
                  <a:t>result</a:t>
                </a:r>
                <a:r>
                  <a:rPr lang="it-IT" dirty="0"/>
                  <a:t>: </a:t>
                </a:r>
                <a:r>
                  <a:rPr lang="it-IT" dirty="0" err="1"/>
                  <a:t>very</a:t>
                </a:r>
                <a:r>
                  <a:rPr lang="it-IT" dirty="0"/>
                  <a:t> large </a:t>
                </a:r>
                <a:r>
                  <a:rPr lang="it-IT" dirty="0" err="1"/>
                  <a:t>deformation</a:t>
                </a:r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sz="1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 = 0.61(3))*</a:t>
                </a:r>
              </a:p>
              <a:p>
                <a:endParaRPr lang="it-IT" dirty="0"/>
              </a:p>
              <a:p>
                <a:r>
                  <a:rPr lang="it-IT" dirty="0" err="1">
                    <a:solidFill>
                      <a:srgbClr val="92D050"/>
                    </a:solidFill>
                  </a:rPr>
                  <a:t>Measurement</a:t>
                </a:r>
                <a:r>
                  <a:rPr lang="it-IT" dirty="0">
                    <a:solidFill>
                      <a:srgbClr val="92D050"/>
                    </a:solidFill>
                  </a:rPr>
                  <a:t> in </a:t>
                </a:r>
                <a:r>
                  <a:rPr lang="it-IT" baseline="30000" dirty="0">
                    <a:solidFill>
                      <a:srgbClr val="92D050"/>
                    </a:solidFill>
                  </a:rPr>
                  <a:t>30</a:t>
                </a:r>
                <a:r>
                  <a:rPr lang="it-IT" dirty="0">
                    <a:solidFill>
                      <a:srgbClr val="92D050"/>
                    </a:solidFill>
                  </a:rPr>
                  <a:t>Mg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in agreement</a:t>
                </a:r>
              </a:p>
              <a:p>
                <a:r>
                  <a:rPr lang="it-IT" dirty="0"/>
                  <a:t>MSU </a:t>
                </a:r>
                <a:r>
                  <a:rPr lang="it-IT" dirty="0" err="1"/>
                  <a:t>agrees</a:t>
                </a:r>
                <a:r>
                  <a:rPr lang="it-IT" dirty="0"/>
                  <a:t> with </a:t>
                </a:r>
                <a:r>
                  <a:rPr lang="it-IT" dirty="0" err="1"/>
                  <a:t>recent</a:t>
                </a:r>
                <a:r>
                  <a:rPr lang="it-IT" dirty="0"/>
                  <a:t> REX-</a:t>
                </a:r>
                <a:r>
                  <a:rPr lang="it-IT" dirty="0" err="1"/>
                  <a:t>isolde</a:t>
                </a:r>
                <a:r>
                  <a:rPr lang="it-IT" dirty="0"/>
                  <a:t> </a:t>
                </a:r>
                <a:r>
                  <a:rPr lang="it-IT" dirty="0" err="1"/>
                  <a:t>measurement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4435C8-69D7-44C0-AA21-714FD6F2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2" y="3077597"/>
                <a:ext cx="5312626" cy="1754326"/>
              </a:xfrm>
              <a:prstGeom prst="rect">
                <a:avLst/>
              </a:prstGeom>
              <a:blipFill>
                <a:blip r:embed="rId4"/>
                <a:stretch>
                  <a:fillRect l="-1033" t="-2083" r="-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11">
            <a:extLst>
              <a:ext uri="{FF2B5EF4-FFF2-40B4-BE49-F238E27FC236}">
                <a16:creationId xmlns:a16="http://schemas.microsoft.com/office/drawing/2014/main" id="{08ABE838-D748-4CA8-85C4-D060AB5F158B}"/>
              </a:ext>
            </a:extLst>
          </p:cNvPr>
          <p:cNvSpPr/>
          <p:nvPr/>
        </p:nvSpPr>
        <p:spPr>
          <a:xfrm>
            <a:off x="9215704" y="1945341"/>
            <a:ext cx="851661" cy="855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CA2CEDB-D18E-4BF9-A619-85CD149E82FB}"/>
              </a:ext>
            </a:extLst>
          </p:cNvPr>
          <p:cNvSpPr/>
          <p:nvPr/>
        </p:nvSpPr>
        <p:spPr>
          <a:xfrm>
            <a:off x="7682754" y="2675014"/>
            <a:ext cx="618564" cy="57021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1FF8A9-3432-4F45-8875-C5B98AF0B661}"/>
              </a:ext>
            </a:extLst>
          </p:cNvPr>
          <p:cNvSpPr txBox="1"/>
          <p:nvPr/>
        </p:nvSpPr>
        <p:spPr>
          <a:xfrm>
            <a:off x="355522" y="6120045"/>
            <a:ext cx="33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</a:t>
            </a:r>
            <a:r>
              <a:rPr lang="it-IT" sz="1200" dirty="0" err="1"/>
              <a:t>rotational</a:t>
            </a:r>
            <a:r>
              <a:rPr lang="it-IT" sz="1200" dirty="0"/>
              <a:t> model </a:t>
            </a:r>
            <a:r>
              <a:rPr lang="it-IT" sz="1200" dirty="0" err="1"/>
              <a:t>interpretation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5497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49970" y="276290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Technique </a:t>
            </a:r>
            <a:r>
              <a:rPr lang="it-IT" sz="3600" dirty="0" err="1"/>
              <a:t>accuracy</a:t>
            </a:r>
            <a:endParaRPr lang="it-IT" sz="3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F6B874-8955-4503-AB63-F5698257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46" y="1150664"/>
            <a:ext cx="8332308" cy="367050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AECA67-F58F-4986-ADCE-74B9E299D29A}"/>
              </a:ext>
            </a:extLst>
          </p:cNvPr>
          <p:cNvSpPr txBox="1"/>
          <p:nvPr/>
        </p:nvSpPr>
        <p:spPr>
          <a:xfrm>
            <a:off x="1826645" y="5018453"/>
            <a:ext cx="411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Int. Energy Coulomb </a:t>
            </a:r>
            <a:r>
              <a:rPr lang="it-IT" dirty="0" err="1"/>
              <a:t>excitation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with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observables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DFDF7C1-FBF7-4B4F-AC01-13CE65E14C7C}"/>
              </a:ext>
            </a:extLst>
          </p:cNvPr>
          <p:cNvSpPr txBox="1"/>
          <p:nvPr/>
        </p:nvSpPr>
        <p:spPr>
          <a:xfrm>
            <a:off x="6472516" y="5135467"/>
            <a:ext cx="328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Total </a:t>
            </a:r>
            <a:r>
              <a:rPr lang="it-IT" dirty="0" err="1"/>
              <a:t>measured-adopted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0705B2F-91FB-4E72-8B8D-A199F4E9D6B3}"/>
              </a:ext>
            </a:extLst>
          </p:cNvPr>
          <p:cNvSpPr txBox="1"/>
          <p:nvPr/>
        </p:nvSpPr>
        <p:spPr>
          <a:xfrm>
            <a:off x="9760024" y="4996966"/>
            <a:ext cx="797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2D050"/>
                </a:solidFill>
              </a:rPr>
              <a:t>6%</a:t>
            </a:r>
            <a:endParaRPr lang="en-GB" sz="3200" dirty="0">
              <a:solidFill>
                <a:srgbClr val="92D05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6E07F3-3116-4F72-8F2B-534806EC3DC0}"/>
              </a:ext>
            </a:extLst>
          </p:cNvPr>
          <p:cNvSpPr txBox="1"/>
          <p:nvPr/>
        </p:nvSpPr>
        <p:spPr>
          <a:xfrm>
            <a:off x="6472516" y="5901919"/>
            <a:ext cx="328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aseline="30000" dirty="0"/>
              <a:t>26</a:t>
            </a:r>
            <a:r>
              <a:rPr lang="it-IT" dirty="0"/>
              <a:t>Mg </a:t>
            </a:r>
            <a:r>
              <a:rPr lang="it-IT" dirty="0" err="1"/>
              <a:t>Coulex</a:t>
            </a:r>
            <a:r>
              <a:rPr lang="it-IT" dirty="0"/>
              <a:t> </a:t>
            </a:r>
            <a:r>
              <a:rPr lang="it-IT" dirty="0" err="1"/>
              <a:t>measured-adopted</a:t>
            </a:r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C93DA5-6521-4F0F-9135-8AD22092F206}"/>
              </a:ext>
            </a:extLst>
          </p:cNvPr>
          <p:cNvSpPr txBox="1"/>
          <p:nvPr/>
        </p:nvSpPr>
        <p:spPr>
          <a:xfrm>
            <a:off x="9760024" y="5785106"/>
            <a:ext cx="797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2D050"/>
                </a:solidFill>
              </a:rPr>
              <a:t>3%</a:t>
            </a:r>
            <a:endParaRPr lang="en-GB" sz="3200" dirty="0">
              <a:solidFill>
                <a:srgbClr val="92D05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27BA26-10C8-41FB-92B0-49B314903E5F}"/>
              </a:ext>
            </a:extLst>
          </p:cNvPr>
          <p:cNvSpPr txBox="1"/>
          <p:nvPr/>
        </p:nvSpPr>
        <p:spPr>
          <a:xfrm>
            <a:off x="1826645" y="5892827"/>
            <a:ext cx="328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aseline="30000" dirty="0"/>
              <a:t>26</a:t>
            </a:r>
            <a:r>
              <a:rPr lang="it-IT" dirty="0"/>
              <a:t>Mg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measured-adopted</a:t>
            </a:r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3485AAC-EE14-4D15-A3C0-EFDE08A4BBFE}"/>
              </a:ext>
            </a:extLst>
          </p:cNvPr>
          <p:cNvSpPr txBox="1"/>
          <p:nvPr/>
        </p:nvSpPr>
        <p:spPr>
          <a:xfrm>
            <a:off x="5114153" y="5791233"/>
            <a:ext cx="1071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</a:rPr>
              <a:t>23%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49970" y="276290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Outlook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93AC1A-F083-4DA4-A782-B3DD0F27AE9A}"/>
              </a:ext>
            </a:extLst>
          </p:cNvPr>
          <p:cNvSpPr txBox="1"/>
          <p:nvPr/>
        </p:nvSpPr>
        <p:spPr>
          <a:xfrm>
            <a:off x="601759" y="1859339"/>
            <a:ext cx="10330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Intermediate-energy Coulomb </a:t>
            </a:r>
            <a:r>
              <a:rPr lang="it-IT" dirty="0" err="1"/>
              <a:t>excitation</a:t>
            </a:r>
            <a:r>
              <a:rPr lang="it-IT" dirty="0"/>
              <a:t> </a:t>
            </a:r>
            <a:r>
              <a:rPr lang="it-IT" dirty="0" err="1"/>
              <a:t>employed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major RIB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Transition</a:t>
            </a:r>
            <a:r>
              <a:rPr lang="it-IT" dirty="0"/>
              <a:t> rate </a:t>
            </a:r>
            <a:r>
              <a:rPr lang="it-IT" dirty="0" err="1"/>
              <a:t>measurement</a:t>
            </a:r>
            <a:r>
              <a:rPr lang="it-IT" dirty="0"/>
              <a:t> with </a:t>
            </a:r>
            <a:r>
              <a:rPr lang="it-IT" dirty="0" err="1"/>
              <a:t>beam</a:t>
            </a:r>
            <a:r>
              <a:rPr lang="it-IT" dirty="0"/>
              <a:t> rates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>
                <a:solidFill>
                  <a:srgbClr val="92D050"/>
                </a:solidFill>
              </a:rPr>
              <a:t>3 </a:t>
            </a:r>
            <a:r>
              <a:rPr lang="it-IT" dirty="0" err="1">
                <a:solidFill>
                  <a:srgbClr val="92D050"/>
                </a:solidFill>
              </a:rPr>
              <a:t>atoms</a:t>
            </a:r>
            <a:r>
              <a:rPr lang="it-IT" dirty="0">
                <a:solidFill>
                  <a:srgbClr val="92D050"/>
                </a:solidFill>
              </a:rPr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Next generation </a:t>
            </a:r>
            <a:r>
              <a:rPr lang="el-GR" dirty="0"/>
              <a:t>γ-</a:t>
            </a:r>
            <a:r>
              <a:rPr lang="en-GB" dirty="0"/>
              <a:t>ray detectors (AGATA): </a:t>
            </a:r>
            <a:r>
              <a:rPr lang="en-GB" dirty="0">
                <a:solidFill>
                  <a:srgbClr val="92D050"/>
                </a:solidFill>
              </a:rPr>
              <a:t>strong sensitivity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Relativistic kinematics and correct treatment of Coulomb trajectories  - </a:t>
            </a:r>
            <a:r>
              <a:rPr lang="en-GB" dirty="0">
                <a:solidFill>
                  <a:srgbClr val="92D050"/>
                </a:solidFill>
              </a:rPr>
              <a:t>Improved analysis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35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81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9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Domenichetti Lorenzo,  19-2-2021, Nuclear Physics</a:t>
            </a:r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316047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Coulomb </a:t>
            </a:r>
            <a:r>
              <a:rPr lang="it-IT" sz="3600" dirty="0" err="1"/>
              <a:t>Excitation</a:t>
            </a:r>
            <a:endParaRPr lang="it-IT" sz="3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07E753-128C-478F-9484-E50D7F24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4" y="1833339"/>
            <a:ext cx="4458322" cy="3191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77DEF24-D52D-444F-A1B3-FFAF9E183C57}"/>
                  </a:ext>
                </a:extLst>
              </p:cNvPr>
              <p:cNvSpPr txBox="1"/>
              <p:nvPr/>
            </p:nvSpPr>
            <p:spPr>
              <a:xfrm>
                <a:off x="6096000" y="2136338"/>
                <a:ext cx="570715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92D050"/>
                    </a:solidFill>
                  </a:rPr>
                  <a:t>Large impact </a:t>
                </a:r>
                <a:r>
                  <a:rPr lang="it-IT" dirty="0" err="1">
                    <a:solidFill>
                      <a:srgbClr val="92D050"/>
                    </a:solidFill>
                  </a:rPr>
                  <a:t>parameter</a:t>
                </a:r>
                <a:r>
                  <a:rPr lang="it-IT" dirty="0">
                    <a:solidFill>
                      <a:srgbClr val="92D050"/>
                    </a:solidFill>
                  </a:rPr>
                  <a:t> b </a:t>
                </a:r>
                <a:r>
                  <a:rPr lang="it-IT" dirty="0"/>
                  <a:t>(no </a:t>
                </a:r>
                <a:r>
                  <a:rPr lang="it-IT" dirty="0" err="1"/>
                  <a:t>nuclear</a:t>
                </a:r>
                <a:r>
                  <a:rPr lang="it-IT" dirty="0"/>
                  <a:t> </a:t>
                </a:r>
                <a:r>
                  <a:rPr lang="it-IT" dirty="0" err="1"/>
                  <a:t>contributuion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Projectile</a:t>
                </a:r>
                <a:r>
                  <a:rPr lang="it-IT" dirty="0"/>
                  <a:t> and target </a:t>
                </a:r>
                <a:r>
                  <a:rPr lang="it-IT" dirty="0" err="1"/>
                  <a:t>excite</a:t>
                </a:r>
                <a:r>
                  <a:rPr lang="it-IT" dirty="0"/>
                  <a:t> </a:t>
                </a:r>
                <a:r>
                  <a:rPr lang="it-IT" dirty="0" err="1"/>
                  <a:t>themselves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pass </a:t>
                </a:r>
                <a:r>
                  <a:rPr lang="it-IT" dirty="0" err="1"/>
                  <a:t>trough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other’s</a:t>
                </a:r>
                <a:r>
                  <a:rPr lang="it-IT" dirty="0"/>
                  <a:t> </a:t>
                </a:r>
                <a:r>
                  <a:rPr lang="it-IT" dirty="0" err="1"/>
                  <a:t>electric</a:t>
                </a:r>
                <a:r>
                  <a:rPr lang="it-IT" dirty="0"/>
                  <a:t> fields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If</a:t>
                </a:r>
                <a:r>
                  <a:rPr lang="it-IT" dirty="0"/>
                  <a:t> the </a:t>
                </a:r>
                <a:r>
                  <a:rPr lang="it-IT" dirty="0" err="1"/>
                  <a:t>excitation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a </a:t>
                </a:r>
                <a:r>
                  <a:rPr lang="it-IT" dirty="0" err="1"/>
                  <a:t>bound</a:t>
                </a:r>
                <a:r>
                  <a:rPr lang="it-IT" dirty="0"/>
                  <a:t> </a:t>
                </a:r>
                <a:r>
                  <a:rPr lang="it-IT" dirty="0" err="1"/>
                  <a:t>excited</a:t>
                </a:r>
                <a:r>
                  <a:rPr lang="it-IT" dirty="0"/>
                  <a:t> state, a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rgbClr val="92D050"/>
                    </a:solidFill>
                  </a:rPr>
                  <a:t>-</a:t>
                </a:r>
                <a:r>
                  <a:rPr lang="it-IT" dirty="0" err="1">
                    <a:solidFill>
                      <a:srgbClr val="92D050"/>
                    </a:solidFill>
                  </a:rPr>
                  <a:t>ray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is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emitted</a:t>
                </a:r>
                <a:r>
                  <a:rPr lang="it-IT" dirty="0"/>
                  <a:t> in </a:t>
                </a:r>
                <a:r>
                  <a:rPr lang="it-IT" dirty="0" err="1"/>
                  <a:t>close</a:t>
                </a:r>
                <a:r>
                  <a:rPr lang="it-IT" dirty="0"/>
                  <a:t> </a:t>
                </a:r>
                <a:r>
                  <a:rPr lang="it-IT" dirty="0" err="1"/>
                  <a:t>proximity</a:t>
                </a:r>
                <a:r>
                  <a:rPr lang="it-IT" dirty="0"/>
                  <a:t> to the target and can be </a:t>
                </a:r>
                <a:r>
                  <a:rPr lang="it-IT" dirty="0" err="1"/>
                  <a:t>detected</a:t>
                </a:r>
                <a:r>
                  <a:rPr lang="it-IT" dirty="0"/>
                  <a:t> in </a:t>
                </a:r>
                <a:r>
                  <a:rPr lang="it-IT" dirty="0" err="1"/>
                  <a:t>coincidence</a:t>
                </a:r>
                <a:r>
                  <a:rPr lang="it-IT" dirty="0"/>
                  <a:t> with the </a:t>
                </a:r>
                <a:r>
                  <a:rPr lang="it-IT" dirty="0" err="1"/>
                  <a:t>scattered</a:t>
                </a:r>
                <a:r>
                  <a:rPr lang="it-IT" dirty="0"/>
                  <a:t> </a:t>
                </a:r>
                <a:r>
                  <a:rPr lang="it-IT" dirty="0" err="1"/>
                  <a:t>beam</a:t>
                </a:r>
                <a:r>
                  <a:rPr lang="it-IT" dirty="0"/>
                  <a:t> </a:t>
                </a:r>
                <a:r>
                  <a:rPr lang="it-IT" dirty="0" err="1"/>
                  <a:t>particle</a:t>
                </a:r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77DEF24-D52D-444F-A1B3-FFAF9E183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36338"/>
                <a:ext cx="5707153" cy="2585323"/>
              </a:xfrm>
              <a:prstGeom prst="rect">
                <a:avLst/>
              </a:prstGeom>
              <a:blipFill>
                <a:blip r:embed="rId4"/>
                <a:stretch>
                  <a:fillRect l="-641" t="-1176" b="-2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3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78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49970" y="276290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baseline="30000" dirty="0"/>
              <a:t>30,32,34</a:t>
            </a:r>
            <a:r>
              <a:rPr lang="it-IT" sz="3600" b="1" dirty="0"/>
              <a:t>Mg Island of </a:t>
            </a:r>
            <a:r>
              <a:rPr lang="it-IT" sz="3600" b="1" dirty="0" err="1"/>
              <a:t>inversion</a:t>
            </a:r>
            <a:endParaRPr lang="it-IT" sz="36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1D212D-CAA5-4CB1-AE1F-6571B876CAB2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F864EC7-E2EC-4888-8C71-BCBB46374272}"/>
                  </a:ext>
                </a:extLst>
              </p:cNvPr>
              <p:cNvSpPr txBox="1"/>
              <p:nvPr/>
            </p:nvSpPr>
            <p:spPr>
              <a:xfrm>
                <a:off x="815788" y="2344793"/>
                <a:ext cx="5683624" cy="1799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/>
              </a:p>
              <a:p>
                <a:r>
                  <a:rPr lang="it-IT" b="1" dirty="0"/>
                  <a:t>Large </a:t>
                </a:r>
                <a:r>
                  <a:rPr lang="it-IT" b="1" dirty="0" err="1"/>
                  <a:t>measured</a:t>
                </a:r>
                <a:r>
                  <a:rPr lang="it-IT" b="1" dirty="0"/>
                  <a:t> B(E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b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b="1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it-IT" b="1" dirty="0"/>
                  <a:t>) in </a:t>
                </a:r>
                <a:r>
                  <a:rPr lang="it-IT" b="1" baseline="30000" dirty="0"/>
                  <a:t>32</a:t>
                </a:r>
                <a:r>
                  <a:rPr lang="it-IT" b="1" dirty="0"/>
                  <a:t>Mg </a:t>
                </a:r>
                <a:r>
                  <a:rPr lang="it-IT" dirty="0" err="1"/>
                  <a:t>successfully</a:t>
                </a:r>
                <a:r>
                  <a:rPr lang="it-IT" dirty="0"/>
                  <a:t> </a:t>
                </a:r>
                <a:r>
                  <a:rPr lang="it-IT" dirty="0" err="1"/>
                  <a:t>explained</a:t>
                </a:r>
                <a:r>
                  <a:rPr lang="it-IT" dirty="0"/>
                  <a:t> by shell model </a:t>
                </a:r>
                <a:r>
                  <a:rPr lang="it-IT" dirty="0" err="1"/>
                  <a:t>calculations</a:t>
                </a:r>
                <a:r>
                  <a:rPr lang="it-IT" dirty="0"/>
                  <a:t> (RIKEN)</a:t>
                </a:r>
              </a:p>
              <a:p>
                <a:endParaRPr lang="it-IT" dirty="0"/>
              </a:p>
              <a:p>
                <a:r>
                  <a:rPr lang="it-IT" dirty="0" err="1"/>
                  <a:t>Measurement</a:t>
                </a:r>
                <a:r>
                  <a:rPr lang="it-IT" dirty="0"/>
                  <a:t> @MSU: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feeding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/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dirty="0"/>
                  <a:t> via 1,426keV </a:t>
                </a:r>
                <a:r>
                  <a:rPr lang="el-GR" dirty="0"/>
                  <a:t>γ-</a:t>
                </a:r>
                <a:r>
                  <a:rPr lang="en-GB" dirty="0"/>
                  <a:t>ray*. </a:t>
                </a:r>
                <a:r>
                  <a:rPr lang="en-GB" dirty="0" err="1"/>
                  <a:t>Observerd</a:t>
                </a:r>
                <a:r>
                  <a:rPr lang="en-GB" dirty="0"/>
                  <a:t> or not?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F864EC7-E2EC-4888-8C71-BCBB4637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8" y="2344793"/>
                <a:ext cx="5683624" cy="1799082"/>
              </a:xfrm>
              <a:prstGeom prst="rect">
                <a:avLst/>
              </a:prstGeom>
              <a:blipFill>
                <a:blip r:embed="rId3"/>
                <a:stretch>
                  <a:fillRect l="-966"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F05F6E77-DB97-45AB-BA45-84C0F91F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32" y="1166721"/>
            <a:ext cx="5201699" cy="4338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4441FB8-C596-4967-8328-8681C613683A}"/>
                  </a:ext>
                </a:extLst>
              </p:cNvPr>
              <p:cNvSpPr txBox="1"/>
              <p:nvPr/>
            </p:nvSpPr>
            <p:spPr>
              <a:xfrm>
                <a:off x="355522" y="6120045"/>
                <a:ext cx="33020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Such </a:t>
                </a:r>
                <a:r>
                  <a:rPr lang="el-GR" sz="1200" dirty="0"/>
                  <a:t>γ-</a:t>
                </a:r>
                <a:r>
                  <a:rPr lang="en-GB" sz="1200" dirty="0"/>
                  <a:t>ray</a:t>
                </a:r>
                <a:r>
                  <a:rPr lang="it-IT" sz="1200" dirty="0"/>
                  <a:t> </a:t>
                </a:r>
                <a:r>
                  <a:rPr lang="it-IT" sz="1200" dirty="0" err="1"/>
                  <a:t>was</a:t>
                </a:r>
                <a:r>
                  <a:rPr lang="it-IT" sz="1200" dirty="0"/>
                  <a:t> </a:t>
                </a:r>
                <a:r>
                  <a:rPr lang="it-IT" sz="1200" dirty="0" err="1"/>
                  <a:t>observed</a:t>
                </a:r>
                <a:r>
                  <a:rPr lang="it-IT" sz="1200" dirty="0"/>
                  <a:t> </a:t>
                </a:r>
                <a:r>
                  <a:rPr lang="it-IT" sz="1200" dirty="0" err="1"/>
                  <a:t>also</a:t>
                </a:r>
                <a:r>
                  <a:rPr lang="it-IT" sz="1200" dirty="0"/>
                  <a:t> in </a:t>
                </a:r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sz="1200" dirty="0"/>
                  <a:t>-</a:t>
                </a:r>
                <a:r>
                  <a:rPr lang="it-IT" sz="1200" dirty="0" err="1"/>
                  <a:t>decay</a:t>
                </a:r>
                <a:r>
                  <a:rPr lang="it-IT" sz="1200" dirty="0"/>
                  <a:t> studies of 32Na, an </a:t>
                </a:r>
                <a:r>
                  <a:rPr lang="it-IT" sz="1200" dirty="0" err="1"/>
                  <a:t>other</a:t>
                </a:r>
                <a:r>
                  <a:rPr lang="it-IT" sz="1200" dirty="0"/>
                  <a:t> </a:t>
                </a:r>
                <a:r>
                  <a:rPr lang="it-IT" sz="1200" dirty="0" err="1"/>
                  <a:t>IoI</a:t>
                </a:r>
                <a:r>
                  <a:rPr lang="it-IT" sz="1200" dirty="0"/>
                  <a:t> </a:t>
                </a:r>
                <a:r>
                  <a:rPr lang="it-IT" sz="1200" dirty="0" err="1"/>
                  <a:t>nucleus</a:t>
                </a:r>
                <a:endParaRPr lang="en-GB" sz="1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4441FB8-C596-4967-8328-8681C613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2" y="6120045"/>
                <a:ext cx="3302078" cy="461665"/>
              </a:xfrm>
              <a:prstGeom prst="rect">
                <a:avLst/>
              </a:prstGeom>
              <a:blipFill>
                <a:blip r:embed="rId5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987CB-3F5D-4F41-BDC9-E0AC025178DA}"/>
              </a:ext>
            </a:extLst>
          </p:cNvPr>
          <p:cNvSpPr txBox="1"/>
          <p:nvPr/>
        </p:nvSpPr>
        <p:spPr>
          <a:xfrm>
            <a:off x="923365" y="1166721"/>
            <a:ext cx="384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Ground state </a:t>
            </a:r>
            <a:r>
              <a:rPr lang="it-IT" dirty="0" err="1"/>
              <a:t>configurations</a:t>
            </a:r>
            <a:r>
              <a:rPr lang="it-IT" dirty="0"/>
              <a:t> of </a:t>
            </a:r>
            <a:r>
              <a:rPr lang="it-IT" sz="1800" baseline="30000" dirty="0"/>
              <a:t>32-34</a:t>
            </a:r>
            <a:r>
              <a:rPr lang="it-IT" sz="1800" dirty="0"/>
              <a:t>Mg</a:t>
            </a:r>
            <a:r>
              <a:rPr lang="it-IT" dirty="0"/>
              <a:t> </a:t>
            </a:r>
            <a:r>
              <a:rPr lang="it-IT" dirty="0" err="1"/>
              <a:t>dominated</a:t>
            </a:r>
            <a:r>
              <a:rPr lang="it-IT" dirty="0"/>
              <a:t> by intruder </a:t>
            </a:r>
            <a:r>
              <a:rPr lang="it-IT" dirty="0" err="1"/>
              <a:t>configurations</a:t>
            </a:r>
            <a:r>
              <a:rPr lang="it-IT" dirty="0"/>
              <a:t>: </a:t>
            </a:r>
            <a:r>
              <a:rPr lang="it-IT" dirty="0" err="1"/>
              <a:t>IoI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07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292963"/>
            <a:ext cx="10033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(da tagliare)</a:t>
            </a:r>
            <a:r>
              <a:rPr lang="it-IT" sz="3600" dirty="0" err="1"/>
              <a:t>Why</a:t>
            </a:r>
            <a:r>
              <a:rPr lang="it-IT" sz="3600" dirty="0"/>
              <a:t> do </a:t>
            </a:r>
            <a:r>
              <a:rPr lang="it-IT" sz="3600" dirty="0" err="1"/>
              <a:t>we</a:t>
            </a:r>
            <a:r>
              <a:rPr lang="it-IT" sz="3600" dirty="0"/>
              <a:t> </a:t>
            </a:r>
            <a:r>
              <a:rPr lang="it-IT" sz="3600" dirty="0" err="1"/>
              <a:t>need</a:t>
            </a:r>
            <a:r>
              <a:rPr lang="it-IT" sz="3600" dirty="0"/>
              <a:t> new </a:t>
            </a:r>
            <a:r>
              <a:rPr lang="it-IT" sz="3600" dirty="0" err="1"/>
              <a:t>experimental</a:t>
            </a:r>
            <a:r>
              <a:rPr lang="it-IT" sz="3600" dirty="0"/>
              <a:t> techniques?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6E613C-47FB-49C2-B533-EAF8A902426D}"/>
              </a:ext>
            </a:extLst>
          </p:cNvPr>
          <p:cNvSpPr txBox="1"/>
          <p:nvPr/>
        </p:nvSpPr>
        <p:spPr>
          <a:xfrm>
            <a:off x="710214" y="1661205"/>
            <a:ext cx="107694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Nowadays</a:t>
            </a:r>
            <a:r>
              <a:rPr lang="it-IT" sz="2000" dirty="0"/>
              <a:t>, </a:t>
            </a:r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large </a:t>
            </a:r>
            <a:r>
              <a:rPr lang="it-IT" sz="2000" dirty="0" err="1"/>
              <a:t>availability</a:t>
            </a:r>
            <a:r>
              <a:rPr lang="it-IT" sz="2000" dirty="0"/>
              <a:t> of </a:t>
            </a:r>
            <a:r>
              <a:rPr lang="it-IT" sz="2000" dirty="0" err="1"/>
              <a:t>RIBs</a:t>
            </a:r>
            <a:r>
              <a:rPr lang="it-IT" sz="2000" dirty="0"/>
              <a:t> in </a:t>
            </a:r>
            <a:r>
              <a:rPr lang="it-IT" sz="2000" dirty="0" err="1"/>
              <a:t>dedicated</a:t>
            </a:r>
            <a:r>
              <a:rPr lang="it-IT" sz="2000" dirty="0"/>
              <a:t> facilities.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The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issue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the </a:t>
            </a:r>
            <a:r>
              <a:rPr lang="it-IT" sz="2000" dirty="0" err="1"/>
              <a:t>beam</a:t>
            </a:r>
            <a:r>
              <a:rPr lang="it-IT" sz="2000" dirty="0"/>
              <a:t> rate,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usually</a:t>
            </a:r>
            <a:r>
              <a:rPr lang="it-IT" sz="2000" dirty="0"/>
              <a:t> </a:t>
            </a:r>
            <a:r>
              <a:rPr lang="it-IT" sz="2000" dirty="0" err="1"/>
              <a:t>decreases</a:t>
            </a:r>
            <a:r>
              <a:rPr lang="it-IT" sz="2000" dirty="0"/>
              <a:t> by </a:t>
            </a:r>
            <a:r>
              <a:rPr lang="it-IT" sz="2000" dirty="0" err="1"/>
              <a:t>orders</a:t>
            </a:r>
            <a:r>
              <a:rPr lang="it-IT" sz="2000" dirty="0"/>
              <a:t> of </a:t>
            </a:r>
            <a:r>
              <a:rPr lang="it-IT" sz="2000" dirty="0" err="1"/>
              <a:t>magnitude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adding</a:t>
            </a:r>
            <a:r>
              <a:rPr lang="it-IT" sz="2000" dirty="0"/>
              <a:t> a </a:t>
            </a:r>
            <a:r>
              <a:rPr lang="it-IT" sz="2000" dirty="0" err="1"/>
              <a:t>nucleon</a:t>
            </a:r>
            <a:r>
              <a:rPr lang="it-IT" sz="2000" dirty="0"/>
              <a:t> far from </a:t>
            </a:r>
            <a:r>
              <a:rPr lang="it-IT" sz="2000" dirty="0" err="1"/>
              <a:t>stability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.. And of </a:t>
            </a:r>
            <a:r>
              <a:rPr lang="it-IT" sz="2000" dirty="0" err="1"/>
              <a:t>course</a:t>
            </a:r>
            <a:r>
              <a:rPr lang="it-IT" sz="2000" dirty="0"/>
              <a:t>, </a:t>
            </a:r>
            <a:r>
              <a:rPr lang="it-IT" sz="2000" dirty="0" err="1"/>
              <a:t>increasing</a:t>
            </a:r>
            <a:r>
              <a:rPr lang="it-IT" sz="2000" dirty="0"/>
              <a:t> the </a:t>
            </a:r>
            <a:r>
              <a:rPr lang="it-IT" sz="2000" dirty="0" err="1"/>
              <a:t>beam</a:t>
            </a:r>
            <a:r>
              <a:rPr lang="it-IT" sz="2000" dirty="0"/>
              <a:t> time by </a:t>
            </a:r>
            <a:r>
              <a:rPr lang="it-IT" sz="2000" dirty="0" err="1"/>
              <a:t>orders</a:t>
            </a:r>
            <a:r>
              <a:rPr lang="it-IT" sz="2000" dirty="0"/>
              <a:t> of </a:t>
            </a:r>
            <a:r>
              <a:rPr lang="it-IT" sz="2000" dirty="0" err="1"/>
              <a:t>magnitude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a </a:t>
            </a:r>
            <a:r>
              <a:rPr lang="it-IT" sz="2000" dirty="0" err="1"/>
              <a:t>feasible</a:t>
            </a:r>
            <a:r>
              <a:rPr lang="it-IT" sz="2000" dirty="0"/>
              <a:t> </a:t>
            </a:r>
            <a:r>
              <a:rPr lang="it-IT" sz="2000" dirty="0" err="1"/>
              <a:t>opportunity</a:t>
            </a:r>
            <a:r>
              <a:rPr lang="it-IT" sz="2000" dirty="0"/>
              <a:t>!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Thus</a:t>
            </a:r>
            <a:r>
              <a:rPr lang="it-IT" sz="2000" dirty="0"/>
              <a:t>, new </a:t>
            </a:r>
            <a:r>
              <a:rPr lang="it-IT" sz="2000" dirty="0" err="1"/>
              <a:t>experimental</a:t>
            </a:r>
            <a:r>
              <a:rPr lang="it-IT" sz="2000" dirty="0"/>
              <a:t> techniques </a:t>
            </a:r>
            <a:r>
              <a:rPr lang="it-IT" sz="2000" dirty="0" err="1"/>
              <a:t>have</a:t>
            </a:r>
            <a:r>
              <a:rPr lang="it-IT" sz="2000" dirty="0"/>
              <a:t> to be </a:t>
            </a:r>
            <a:r>
              <a:rPr lang="it-IT" sz="2000" dirty="0" err="1"/>
              <a:t>developed</a:t>
            </a:r>
            <a:r>
              <a:rPr lang="it-IT" sz="2000" dirty="0"/>
              <a:t>. </a:t>
            </a:r>
          </a:p>
          <a:p>
            <a:r>
              <a:rPr lang="it-IT" sz="2000" dirty="0"/>
              <a:t>The one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work with the </a:t>
            </a:r>
            <a:r>
              <a:rPr lang="it-IT" sz="2000" dirty="0" err="1">
                <a:solidFill>
                  <a:srgbClr val="92D050"/>
                </a:solidFill>
              </a:rPr>
              <a:t>lowest</a:t>
            </a:r>
            <a:r>
              <a:rPr lang="it-IT" sz="2000" dirty="0">
                <a:solidFill>
                  <a:srgbClr val="92D050"/>
                </a:solidFill>
              </a:rPr>
              <a:t> </a:t>
            </a:r>
            <a:r>
              <a:rPr lang="it-IT" sz="2000" dirty="0" err="1">
                <a:solidFill>
                  <a:srgbClr val="92D050"/>
                </a:solidFill>
              </a:rPr>
              <a:t>beam</a:t>
            </a:r>
            <a:r>
              <a:rPr lang="it-IT" sz="2000" dirty="0">
                <a:solidFill>
                  <a:srgbClr val="92D050"/>
                </a:solidFill>
              </a:rPr>
              <a:t> rates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the </a:t>
            </a:r>
            <a:r>
              <a:rPr lang="it-IT" sz="2000" dirty="0" err="1"/>
              <a:t>furthers</a:t>
            </a:r>
            <a:r>
              <a:rPr lang="it-IT" sz="2000" dirty="0"/>
              <a:t> </a:t>
            </a:r>
            <a:r>
              <a:rPr lang="it-IT" sz="2000" dirty="0" err="1"/>
              <a:t>scientific</a:t>
            </a:r>
            <a:r>
              <a:rPr lang="it-IT" sz="2000" dirty="0"/>
              <a:t> </a:t>
            </a:r>
            <a:r>
              <a:rPr lang="it-IT" sz="2000" dirty="0" err="1"/>
              <a:t>reach</a:t>
            </a:r>
            <a:endParaRPr lang="en-GB" sz="20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414C72-924F-49AC-8492-B5F01EB379D4}"/>
              </a:ext>
            </a:extLst>
          </p:cNvPr>
          <p:cNvSpPr/>
          <p:nvPr/>
        </p:nvSpPr>
        <p:spPr>
          <a:xfrm>
            <a:off x="377687" y="1811245"/>
            <a:ext cx="198783" cy="17658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DD3C7B1-6B1C-4B48-A8C5-E26378425BE6}"/>
              </a:ext>
            </a:extLst>
          </p:cNvPr>
          <p:cNvSpPr/>
          <p:nvPr/>
        </p:nvSpPr>
        <p:spPr>
          <a:xfrm>
            <a:off x="377687" y="4870175"/>
            <a:ext cx="198783" cy="17658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84DD70B-FF20-43A1-8DF4-46C608ECB62D}"/>
              </a:ext>
            </a:extLst>
          </p:cNvPr>
          <p:cNvSpPr/>
          <p:nvPr/>
        </p:nvSpPr>
        <p:spPr>
          <a:xfrm>
            <a:off x="377687" y="2809652"/>
            <a:ext cx="198783" cy="176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3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4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292963"/>
            <a:ext cx="63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Coulex</a:t>
            </a:r>
            <a:r>
              <a:rPr lang="it-IT" sz="3600" dirty="0"/>
              <a:t> with </a:t>
            </a:r>
            <a:r>
              <a:rPr lang="it-IT" sz="3600" dirty="0" err="1"/>
              <a:t>RIBs</a:t>
            </a:r>
            <a:endParaRPr lang="it-IT" sz="3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2F4AD1-66A8-4EF5-B2F6-215CF3EF540D}"/>
              </a:ext>
            </a:extLst>
          </p:cNvPr>
          <p:cNvSpPr txBox="1"/>
          <p:nvPr/>
        </p:nvSpPr>
        <p:spPr>
          <a:xfrm>
            <a:off x="710212" y="1166842"/>
            <a:ext cx="6942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 </a:t>
            </a:r>
            <a:r>
              <a:rPr lang="it-IT" dirty="0" err="1"/>
              <a:t>enriching</a:t>
            </a:r>
            <a:r>
              <a:rPr lang="it-IT" dirty="0"/>
              <a:t> the knowledge on nuclei, </a:t>
            </a:r>
            <a:r>
              <a:rPr lang="it-IT" dirty="0" err="1"/>
              <a:t>many</a:t>
            </a:r>
            <a:r>
              <a:rPr lang="it-IT" dirty="0"/>
              <a:t> facilities </a:t>
            </a:r>
            <a:r>
              <a:rPr lang="it-IT" dirty="0" err="1"/>
              <a:t>dedicated</a:t>
            </a:r>
            <a:r>
              <a:rPr lang="it-IT" dirty="0"/>
              <a:t> to the production of </a:t>
            </a:r>
            <a:r>
              <a:rPr lang="it-IT" dirty="0" err="1"/>
              <a:t>radioactive</a:t>
            </a:r>
            <a:r>
              <a:rPr lang="it-IT" dirty="0"/>
              <a:t> nuclei are </a:t>
            </a:r>
            <a:r>
              <a:rPr lang="it-IT" dirty="0" err="1"/>
              <a:t>today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or </a:t>
            </a:r>
            <a:r>
              <a:rPr lang="it-IT" dirty="0" err="1"/>
              <a:t>actually</a:t>
            </a:r>
            <a:r>
              <a:rPr lang="it-IT" dirty="0"/>
              <a:t> under </a:t>
            </a:r>
            <a:r>
              <a:rPr lang="it-IT" dirty="0" err="1"/>
              <a:t>developement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C9A366-BCE0-407B-B400-AC848A5F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1166842"/>
            <a:ext cx="4023360" cy="11435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E2268C-F543-4513-BF99-C28921CB7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4" y="2310420"/>
            <a:ext cx="3338003" cy="215953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7FC4A8-AC66-4F9C-A84E-5EE9605DEDA6}"/>
              </a:ext>
            </a:extLst>
          </p:cNvPr>
          <p:cNvSpPr txBox="1"/>
          <p:nvPr/>
        </p:nvSpPr>
        <p:spPr>
          <a:xfrm>
            <a:off x="4975342" y="2857580"/>
            <a:ext cx="565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Experimenters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new and </a:t>
            </a:r>
            <a:r>
              <a:rPr lang="it-IT" dirty="0" err="1"/>
              <a:t>efficient</a:t>
            </a:r>
            <a:r>
              <a:rPr lang="it-IT" dirty="0"/>
              <a:t> techniques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observables</a:t>
            </a:r>
            <a:r>
              <a:rPr lang="it-IT" dirty="0"/>
              <a:t> with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beam</a:t>
            </a:r>
            <a:r>
              <a:rPr lang="it-IT" dirty="0"/>
              <a:t> rates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0505CE-2CBD-4385-BE12-8DA34EC9C396}"/>
              </a:ext>
            </a:extLst>
          </p:cNvPr>
          <p:cNvSpPr txBox="1"/>
          <p:nvPr/>
        </p:nvSpPr>
        <p:spPr>
          <a:xfrm>
            <a:off x="710213" y="4825317"/>
            <a:ext cx="1027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presentation we review the status of </a:t>
            </a:r>
            <a:r>
              <a:rPr lang="en-GB" dirty="0">
                <a:solidFill>
                  <a:srgbClr val="92D050"/>
                </a:solidFill>
              </a:rPr>
              <a:t>Coulomb excitation at intermediate energies. </a:t>
            </a:r>
          </a:p>
          <a:p>
            <a:r>
              <a:rPr lang="en-GB" dirty="0"/>
              <a:t>This technique allows measurement up to orders of </a:t>
            </a:r>
            <a:r>
              <a:rPr lang="en-GB" dirty="0">
                <a:solidFill>
                  <a:srgbClr val="FF0000"/>
                </a:solidFill>
              </a:rPr>
              <a:t>particle/s!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6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316047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History of </a:t>
            </a:r>
            <a:r>
              <a:rPr lang="it-IT" sz="3600" dirty="0" err="1"/>
              <a:t>Coulex</a:t>
            </a:r>
            <a:r>
              <a:rPr lang="it-IT" sz="3600" dirty="0"/>
              <a:t> in a </a:t>
            </a:r>
            <a:r>
              <a:rPr lang="it-IT" sz="3600" dirty="0" err="1"/>
              <a:t>nutshell</a:t>
            </a:r>
            <a:endParaRPr lang="it-IT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6E613C-47FB-49C2-B533-EAF8A902426D}"/>
                  </a:ext>
                </a:extLst>
              </p:cNvPr>
              <p:cNvSpPr txBox="1"/>
              <p:nvPr/>
            </p:nvSpPr>
            <p:spPr>
              <a:xfrm>
                <a:off x="710214" y="1253701"/>
                <a:ext cx="1076948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1950s: </a:t>
                </a:r>
              </a:p>
              <a:p>
                <a:r>
                  <a:rPr lang="it-IT" sz="2000" dirty="0"/>
                  <a:t>Studies of </a:t>
                </a:r>
                <a:r>
                  <a:rPr lang="it-IT" sz="2000" dirty="0" err="1"/>
                  <a:t>electromagnetic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transition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strenghts</a:t>
                </a:r>
                <a:r>
                  <a:rPr lang="it-IT" sz="2000" dirty="0"/>
                  <a:t> with </a:t>
                </a:r>
                <a:r>
                  <a:rPr lang="it-IT" sz="2000" dirty="0" err="1"/>
                  <a:t>stable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beams</a:t>
                </a:r>
                <a:r>
                  <a:rPr lang="it-IT" sz="2000" dirty="0"/>
                  <a:t> and targets. </a:t>
                </a:r>
                <a:r>
                  <a:rPr lang="it-IT" sz="2000" dirty="0" err="1"/>
                  <a:t>Typically</a:t>
                </a:r>
                <a:r>
                  <a:rPr lang="it-IT" sz="2000" dirty="0"/>
                  <a:t>, energies </a:t>
                </a:r>
                <a:r>
                  <a:rPr lang="it-IT" sz="2000" dirty="0" err="1"/>
                  <a:t>were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below</a:t>
                </a:r>
                <a:r>
                  <a:rPr lang="it-IT" sz="2000" dirty="0"/>
                  <a:t> the Coulomb </a:t>
                </a:r>
                <a:r>
                  <a:rPr lang="it-IT" sz="2000" dirty="0" err="1"/>
                  <a:t>barrier</a:t>
                </a:r>
                <a:r>
                  <a:rPr lang="it-IT" sz="2000" dirty="0"/>
                  <a:t>.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1991, @University of Notre Dame:</a:t>
                </a:r>
              </a:p>
              <a:p>
                <a:r>
                  <a:rPr lang="it-IT" sz="2000" baseline="30000" dirty="0"/>
                  <a:t>8</a:t>
                </a:r>
                <a:r>
                  <a:rPr lang="it-IT" sz="2000" dirty="0"/>
                  <a:t>Li </a:t>
                </a:r>
                <a:r>
                  <a:rPr lang="it-IT" sz="2000" dirty="0" err="1"/>
                  <a:t>beam</a:t>
                </a:r>
                <a:r>
                  <a:rPr lang="it-IT" sz="2000" dirty="0"/>
                  <a:t> off a </a:t>
                </a:r>
                <a:r>
                  <a:rPr lang="it-IT" sz="2000" baseline="30000" dirty="0" err="1"/>
                  <a:t>nat</a:t>
                </a:r>
                <a:r>
                  <a:rPr lang="it-IT" sz="2000" dirty="0" err="1"/>
                  <a:t>Ni</a:t>
                </a:r>
                <a:r>
                  <a:rPr lang="it-IT" sz="2000" dirty="0"/>
                  <a:t> (1.1 mg/cm</a:t>
                </a:r>
                <a:r>
                  <a:rPr lang="it-IT" sz="2000" baseline="30000" dirty="0"/>
                  <a:t>2</a:t>
                </a:r>
                <a:r>
                  <a:rPr lang="it-IT" sz="2000" dirty="0"/>
                  <a:t>) </a:t>
                </a:r>
                <a:r>
                  <a:rPr lang="it-IT" sz="2000" dirty="0" err="1"/>
                  <a:t>at</a:t>
                </a:r>
                <a:r>
                  <a:rPr lang="it-IT" sz="2000" dirty="0"/>
                  <a:t> a </a:t>
                </a:r>
                <a:r>
                  <a:rPr lang="it-IT" sz="2000" dirty="0" err="1"/>
                  <a:t>beam</a:t>
                </a:r>
                <a:r>
                  <a:rPr lang="it-IT" sz="2000" dirty="0"/>
                  <a:t> energy of 14.6 MeV. </a:t>
                </a:r>
              </a:p>
              <a:p>
                <a:r>
                  <a:rPr lang="it-IT" sz="2000" dirty="0" err="1"/>
                  <a:t>Excited</a:t>
                </a:r>
                <a:r>
                  <a:rPr lang="it-IT" sz="2000" dirty="0"/>
                  <a:t> </a:t>
                </a:r>
                <a:r>
                  <a:rPr lang="it-IT" sz="2000" baseline="30000" dirty="0"/>
                  <a:t>8</a:t>
                </a:r>
                <a:r>
                  <a:rPr lang="it-IT" sz="2000" dirty="0"/>
                  <a:t>Li nuclei </a:t>
                </a:r>
                <a:r>
                  <a:rPr lang="it-IT" sz="2000" dirty="0" err="1"/>
                  <a:t>were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detected</a:t>
                </a:r>
                <a:r>
                  <a:rPr lang="it-IT" sz="2000" dirty="0"/>
                  <a:t> in a position-sensitive silicon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sz="2000" dirty="0"/>
                  <a:t>E/E detector, with an energy </a:t>
                </a:r>
                <a:r>
                  <a:rPr lang="it-IT" sz="2000" dirty="0" err="1"/>
                  <a:t>uncertainty</a:t>
                </a:r>
                <a:r>
                  <a:rPr lang="it-IT" sz="2000" dirty="0"/>
                  <a:t> of 400-500 </a:t>
                </a:r>
                <a:r>
                  <a:rPr lang="it-IT" sz="2000" dirty="0" err="1"/>
                  <a:t>keV</a:t>
                </a:r>
                <a:r>
                  <a:rPr lang="it-IT" sz="2000" dirty="0"/>
                  <a:t>. 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1992, @JAERI:</a:t>
                </a:r>
              </a:p>
              <a:p>
                <a:r>
                  <a:rPr lang="it-IT" sz="2000" baseline="30000" dirty="0"/>
                  <a:t>76</a:t>
                </a:r>
                <a:r>
                  <a:rPr lang="it-IT" sz="2000" dirty="0"/>
                  <a:t>Kr 237MeV </a:t>
                </a:r>
                <a:r>
                  <a:rPr lang="it-IT" sz="2000" dirty="0" err="1"/>
                  <a:t>beam</a:t>
                </a:r>
                <a:r>
                  <a:rPr lang="it-IT" sz="2000" dirty="0"/>
                  <a:t> off a </a:t>
                </a:r>
                <a:r>
                  <a:rPr lang="it-IT" sz="2000" baseline="30000" dirty="0"/>
                  <a:t>208</a:t>
                </a:r>
                <a:r>
                  <a:rPr lang="it-IT" sz="2000" dirty="0"/>
                  <a:t>Pb target (2.0 mg/cm2). </a:t>
                </a:r>
              </a:p>
              <a:p>
                <a:r>
                  <a:rPr lang="it-IT" sz="2000" dirty="0" err="1"/>
                  <a:t>Deexcitation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2000" dirty="0"/>
                  <a:t>-</a:t>
                </a:r>
                <a:r>
                  <a:rPr lang="it-IT" sz="2000" dirty="0" err="1"/>
                  <a:t>rays</a:t>
                </a:r>
                <a:r>
                  <a:rPr lang="it-IT" sz="2000" dirty="0"/>
                  <a:t> (2+      </a:t>
                </a:r>
                <a:r>
                  <a:rPr lang="it-IT" sz="2000" dirty="0" err="1"/>
                  <a:t>g.s</a:t>
                </a:r>
                <a:r>
                  <a:rPr lang="it-IT" sz="2000" dirty="0"/>
                  <a:t>.) </a:t>
                </a:r>
                <a:r>
                  <a:rPr lang="it-IT" sz="2000" dirty="0" err="1"/>
                  <a:t>were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detected</a:t>
                </a:r>
                <a:r>
                  <a:rPr lang="it-IT" sz="2000" dirty="0"/>
                  <a:t> in </a:t>
                </a:r>
                <a:r>
                  <a:rPr lang="it-IT" sz="2000" dirty="0" err="1"/>
                  <a:t>four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germanium</a:t>
                </a:r>
                <a:r>
                  <a:rPr lang="it-IT" sz="2000" dirty="0"/>
                  <a:t> detectors.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6E613C-47FB-49C2-B533-EAF8A9024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4" y="1253701"/>
                <a:ext cx="10769482" cy="3785652"/>
              </a:xfrm>
              <a:prstGeom prst="rect">
                <a:avLst/>
              </a:prstGeom>
              <a:blipFill>
                <a:blip r:embed="rId3"/>
                <a:stretch>
                  <a:fillRect l="-623" t="-966" b="-1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5B4D70B-9021-4D4C-AD87-C0ED526AE879}"/>
              </a:ext>
            </a:extLst>
          </p:cNvPr>
          <p:cNvCxnSpPr/>
          <p:nvPr/>
        </p:nvCxnSpPr>
        <p:spPr>
          <a:xfrm>
            <a:off x="3389243" y="4820478"/>
            <a:ext cx="298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316047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Why</a:t>
            </a:r>
            <a:r>
              <a:rPr lang="it-IT" sz="3600" dirty="0"/>
              <a:t> intermediate energies?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6BF417B-67B8-4755-9B1B-F01302532FF0}"/>
                  </a:ext>
                </a:extLst>
              </p:cNvPr>
              <p:cNvSpPr txBox="1"/>
              <p:nvPr/>
            </p:nvSpPr>
            <p:spPr>
              <a:xfrm>
                <a:off x="710214" y="1242679"/>
                <a:ext cx="10033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Large </a:t>
                </a:r>
                <a:r>
                  <a:rPr lang="it-IT" dirty="0" err="1"/>
                  <a:t>beam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r>
                  <a:rPr lang="it-IT" dirty="0"/>
                  <a:t> (</a:t>
                </a:r>
                <a:r>
                  <a:rPr lang="it-IT" i="1" dirty="0"/>
                  <a:t>v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it-IT" dirty="0"/>
                  <a:t>0.25-0.65c - 30-300 MeV/</a:t>
                </a:r>
                <a:r>
                  <a:rPr lang="it-IT" dirty="0" err="1"/>
                  <a:t>nucleon</a:t>
                </a:r>
                <a:r>
                  <a:rPr lang="it-IT" dirty="0"/>
                  <a:t>) </a:t>
                </a:r>
                <a:r>
                  <a:rPr lang="it-IT" dirty="0" err="1"/>
                  <a:t>allows</a:t>
                </a:r>
                <a:r>
                  <a:rPr lang="it-IT" dirty="0"/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beam</a:t>
                </a:r>
                <a:r>
                  <a:rPr lang="it-IT" dirty="0">
                    <a:solidFill>
                      <a:srgbClr val="92D050"/>
                    </a:solidFill>
                  </a:rPr>
                  <a:t> tracking and tagging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     </a:t>
                </a:r>
                <a:r>
                  <a:rPr lang="it-IT" dirty="0" err="1">
                    <a:solidFill>
                      <a:srgbClr val="92D050"/>
                    </a:solidFill>
                  </a:rPr>
                  <a:t>Backgroung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reduction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/>
                  <a:t>and cocktails of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isotopes</a:t>
                </a:r>
                <a:r>
                  <a:rPr lang="it-IT" dirty="0"/>
                  <a:t> with </a:t>
                </a:r>
                <a:r>
                  <a:rPr lang="it-IT" dirty="0" err="1"/>
                  <a:t>similar</a:t>
                </a:r>
                <a:r>
                  <a:rPr lang="it-IT" dirty="0"/>
                  <a:t> </a:t>
                </a:r>
                <a:r>
                  <a:rPr lang="it-IT" dirty="0" err="1"/>
                  <a:t>rigidities</a:t>
                </a:r>
                <a:r>
                  <a:rPr lang="it-IT" dirty="0"/>
                  <a:t> </a:t>
                </a:r>
                <a:r>
                  <a:rPr lang="it-IT" dirty="0" err="1"/>
                  <a:t>allowed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solidFill>
                      <a:srgbClr val="92D050"/>
                    </a:solidFill>
                  </a:rPr>
                  <a:t>Thick</a:t>
                </a:r>
                <a:r>
                  <a:rPr lang="it-IT" dirty="0">
                    <a:solidFill>
                      <a:srgbClr val="92D050"/>
                    </a:solidFill>
                  </a:rPr>
                  <a:t> targets </a:t>
                </a:r>
                <a:r>
                  <a:rPr lang="it-IT" dirty="0"/>
                  <a:t>(100-1000 times Coulomb </a:t>
                </a:r>
                <a:r>
                  <a:rPr lang="it-IT" dirty="0" err="1"/>
                  <a:t>barrier</a:t>
                </a:r>
                <a:r>
                  <a:rPr lang="it-IT" dirty="0"/>
                  <a:t> energies’) and in-</a:t>
                </a:r>
                <a:r>
                  <a:rPr lang="it-IT" dirty="0" err="1"/>
                  <a:t>beam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ray</a:t>
                </a:r>
                <a:r>
                  <a:rPr lang="it-IT" dirty="0"/>
                  <a:t> </a:t>
                </a:r>
                <a:r>
                  <a:rPr lang="it-IT" dirty="0" err="1"/>
                  <a:t>experiments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6BF417B-67B8-4755-9B1B-F0130253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4" y="1242679"/>
                <a:ext cx="10033986" cy="1200329"/>
              </a:xfrm>
              <a:prstGeom prst="rect">
                <a:avLst/>
              </a:prstGeom>
              <a:blipFill>
                <a:blip r:embed="rId3"/>
                <a:stretch>
                  <a:fillRect l="-425" t="-3553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F3585C-31F1-437E-92DC-AEE07FD9FE2B}"/>
                  </a:ext>
                </a:extLst>
              </p:cNvPr>
              <p:cNvSpPr txBox="1"/>
              <p:nvPr/>
            </p:nvSpPr>
            <p:spPr>
              <a:xfrm>
                <a:off x="2512943" y="3399183"/>
                <a:ext cx="7166113" cy="102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𝑟𝑒𝑎𝑐𝑡𝑖𝑜𝑛𝑠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𝑏𝑒𝑎𝑚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F3585C-31F1-437E-92DC-AEE07FD9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43" y="3399183"/>
                <a:ext cx="7166113" cy="102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46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316047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Coulomb </a:t>
            </a:r>
            <a:r>
              <a:rPr lang="it-IT" sz="3600" dirty="0" err="1"/>
              <a:t>Excitation</a:t>
            </a:r>
            <a:r>
              <a:rPr lang="it-IT" sz="3600" dirty="0"/>
              <a:t> cross </a:t>
            </a:r>
            <a:r>
              <a:rPr lang="it-IT" sz="3600" dirty="0" err="1"/>
              <a:t>section</a:t>
            </a:r>
            <a:endParaRPr lang="it-IT" sz="3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E61191-A6A1-4330-8CCB-E8D1E4E6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4" y="1878496"/>
            <a:ext cx="5599751" cy="352740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A5DB50-54E8-436C-8955-E2D026F73585}"/>
              </a:ext>
            </a:extLst>
          </p:cNvPr>
          <p:cNvSpPr txBox="1"/>
          <p:nvPr/>
        </p:nvSpPr>
        <p:spPr>
          <a:xfrm>
            <a:off x="6740822" y="2274838"/>
            <a:ext cx="4740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</a:rPr>
              <a:t>Ex: </a:t>
            </a:r>
            <a:r>
              <a:rPr lang="it-IT" baseline="30000" dirty="0">
                <a:solidFill>
                  <a:srgbClr val="92D050"/>
                </a:solidFill>
              </a:rPr>
              <a:t>40</a:t>
            </a:r>
            <a:r>
              <a:rPr lang="it-IT" dirty="0">
                <a:solidFill>
                  <a:srgbClr val="92D050"/>
                </a:solidFill>
              </a:rPr>
              <a:t>S </a:t>
            </a:r>
            <a:r>
              <a:rPr lang="it-IT" dirty="0" err="1">
                <a:solidFill>
                  <a:srgbClr val="92D050"/>
                </a:solidFill>
              </a:rPr>
              <a:t>beam</a:t>
            </a:r>
            <a:r>
              <a:rPr lang="it-IT" dirty="0">
                <a:solidFill>
                  <a:srgbClr val="92D050"/>
                </a:solidFill>
              </a:rPr>
              <a:t> </a:t>
            </a:r>
            <a:r>
              <a:rPr lang="it-IT" dirty="0"/>
              <a:t>on </a:t>
            </a:r>
            <a:r>
              <a:rPr lang="it-IT" dirty="0" err="1"/>
              <a:t>gold</a:t>
            </a:r>
            <a:r>
              <a:rPr lang="it-IT" dirty="0"/>
              <a:t> target</a:t>
            </a:r>
          </a:p>
          <a:p>
            <a:endParaRPr lang="it-IT" dirty="0"/>
          </a:p>
          <a:p>
            <a:r>
              <a:rPr lang="en-GB" dirty="0"/>
              <a:t>Cross sections are shown for a </a:t>
            </a:r>
            <a:r>
              <a:rPr lang="en-GB" dirty="0">
                <a:solidFill>
                  <a:srgbClr val="92D050"/>
                </a:solidFill>
              </a:rPr>
              <a:t>low-lying collective 2+ state</a:t>
            </a:r>
            <a:r>
              <a:rPr lang="en-GB" dirty="0"/>
              <a:t>, the giant quadrupole resonance, and for the giant dipole resonance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case, low energies </a:t>
            </a:r>
            <a:r>
              <a:rPr lang="it-IT" dirty="0" err="1"/>
              <a:t>beams</a:t>
            </a:r>
            <a:r>
              <a:rPr lang="it-IT" dirty="0"/>
              <a:t> are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suited</a:t>
            </a:r>
            <a:r>
              <a:rPr lang="it-IT" dirty="0"/>
              <a:t> to study  low </a:t>
            </a:r>
            <a:r>
              <a:rPr lang="it-IT" dirty="0" err="1"/>
              <a:t>lying</a:t>
            </a:r>
            <a:r>
              <a:rPr lang="it-IT" dirty="0"/>
              <a:t> </a:t>
            </a:r>
            <a:r>
              <a:rPr lang="it-IT" dirty="0" err="1"/>
              <a:t>collective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7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316047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How to </a:t>
            </a:r>
            <a:r>
              <a:rPr lang="it-IT" sz="3600" dirty="0" err="1"/>
              <a:t>exclude</a:t>
            </a:r>
            <a:r>
              <a:rPr lang="it-IT" sz="3600" dirty="0"/>
              <a:t> </a:t>
            </a:r>
            <a:r>
              <a:rPr lang="it-IT" sz="3600" dirty="0" err="1"/>
              <a:t>nuclear</a:t>
            </a:r>
            <a:r>
              <a:rPr lang="it-IT" sz="3600" dirty="0"/>
              <a:t> </a:t>
            </a:r>
            <a:r>
              <a:rPr lang="it-IT" sz="3600" dirty="0" err="1"/>
              <a:t>contribution</a:t>
            </a:r>
            <a:r>
              <a:rPr lang="it-IT" sz="3600" dirty="0"/>
              <a:t>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FFDD3B-EE26-45EA-A5FA-F171CEE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8" y="1822648"/>
            <a:ext cx="5586113" cy="3212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CA09934-AF29-4D7C-8182-30AFB872CB76}"/>
                  </a:ext>
                </a:extLst>
              </p:cNvPr>
              <p:cNvSpPr txBox="1"/>
              <p:nvPr/>
            </p:nvSpPr>
            <p:spPr>
              <a:xfrm>
                <a:off x="6251675" y="1822648"/>
                <a:ext cx="5586113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Requiring </a:t>
                </a:r>
                <a:r>
                  <a:rPr lang="it-IT" dirty="0">
                    <a:solidFill>
                      <a:srgbClr val="92D050"/>
                    </a:solidFill>
                  </a:rPr>
                  <a:t>forward </a:t>
                </a:r>
                <a:r>
                  <a:rPr lang="it-IT" dirty="0" err="1">
                    <a:solidFill>
                      <a:srgbClr val="92D050"/>
                    </a:solidFill>
                  </a:rPr>
                  <a:t>projectile</a:t>
                </a:r>
                <a:r>
                  <a:rPr lang="it-IT" dirty="0">
                    <a:solidFill>
                      <a:srgbClr val="92D050"/>
                    </a:solidFill>
                  </a:rPr>
                  <a:t> scattering </a:t>
                </a:r>
                <a:r>
                  <a:rPr lang="it-IT" dirty="0" err="1">
                    <a:solidFill>
                      <a:srgbClr val="92D050"/>
                    </a:solidFill>
                  </a:rPr>
                  <a:t>angles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</m:t>
                        </m:r>
                      </m:sup>
                    </m:sSubSup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Ensuring </a:t>
                </a:r>
                <a:r>
                  <a:rPr lang="en-GB" dirty="0">
                    <a:solidFill>
                      <a:srgbClr val="92D050"/>
                    </a:solidFill>
                  </a:rPr>
                  <a:t>charge and mass of the reaction product </a:t>
                </a:r>
                <a:r>
                  <a:rPr lang="en-GB" dirty="0"/>
                  <a:t>are identical to that of the projectile.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CA09934-AF29-4D7C-8182-30AFB872C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75" y="1822648"/>
                <a:ext cx="5586113" cy="928267"/>
              </a:xfrm>
              <a:prstGeom prst="rect">
                <a:avLst/>
              </a:prstGeom>
              <a:blipFill>
                <a:blip r:embed="rId4"/>
                <a:stretch>
                  <a:fillRect l="-873" t="-3289" b="-9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AC60B7-F0B4-4ADF-A3F2-7B818492427E}"/>
              </a:ext>
            </a:extLst>
          </p:cNvPr>
          <p:cNvSpPr txBox="1"/>
          <p:nvPr/>
        </p:nvSpPr>
        <p:spPr>
          <a:xfrm>
            <a:off x="6329192" y="3254703"/>
            <a:ext cx="543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The optical model </a:t>
            </a:r>
            <a:r>
              <a:rPr lang="it-IT" dirty="0" err="1"/>
              <a:t>calculation</a:t>
            </a:r>
            <a:r>
              <a:rPr lang="it-IT" dirty="0"/>
              <a:t>* in the figure shows the </a:t>
            </a:r>
            <a:r>
              <a:rPr lang="it-IT" dirty="0" err="1"/>
              <a:t>domincance</a:t>
            </a:r>
            <a:r>
              <a:rPr lang="it-IT" dirty="0"/>
              <a:t> of the Coulomb </a:t>
            </a:r>
            <a:r>
              <a:rPr lang="it-IT" dirty="0" err="1"/>
              <a:t>excitation</a:t>
            </a:r>
            <a:r>
              <a:rPr lang="it-IT" dirty="0"/>
              <a:t> cross </a:t>
            </a:r>
            <a:r>
              <a:rPr lang="it-IT" dirty="0" err="1"/>
              <a:t>section</a:t>
            </a:r>
            <a:r>
              <a:rPr lang="it-IT" dirty="0"/>
              <a:t> over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contributions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small scattering </a:t>
            </a:r>
            <a:r>
              <a:rPr lang="it-IT" dirty="0" err="1"/>
              <a:t>angles</a:t>
            </a:r>
            <a:r>
              <a:rPr lang="it-IT" dirty="0"/>
              <a:t>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154DBF-6945-4648-8786-DF1EFCF3242B}"/>
              </a:ext>
            </a:extLst>
          </p:cNvPr>
          <p:cNvSpPr txBox="1"/>
          <p:nvPr/>
        </p:nvSpPr>
        <p:spPr>
          <a:xfrm>
            <a:off x="431728" y="5325163"/>
            <a:ext cx="543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*Optical model parameters from the </a:t>
            </a:r>
            <a:r>
              <a:rPr lang="en-GB" sz="1200" baseline="30000" dirty="0"/>
              <a:t>40</a:t>
            </a:r>
            <a:r>
              <a:rPr lang="en-GB" sz="1200" dirty="0"/>
              <a:t>Ar + </a:t>
            </a:r>
            <a:r>
              <a:rPr lang="en-GB" sz="1200" baseline="30000" dirty="0"/>
              <a:t>208</a:t>
            </a:r>
            <a:r>
              <a:rPr lang="en-GB" sz="1200" dirty="0"/>
              <a:t>Pb reaction at 41 MeV/nucleon were used to calculate the cross sections. 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76669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658FBA-F428-4E1D-93A8-CF3B11ABC391}"/>
              </a:ext>
            </a:extLst>
          </p:cNvPr>
          <p:cNvSpPr txBox="1"/>
          <p:nvPr/>
        </p:nvSpPr>
        <p:spPr>
          <a:xfrm>
            <a:off x="6652778" y="64688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Domenichetti Lorenzo,  19-2-2021,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  <a:p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C66CA7-5AC4-4BEF-B688-5637B2A089D9}"/>
              </a:ext>
            </a:extLst>
          </p:cNvPr>
          <p:cNvSpPr txBox="1"/>
          <p:nvPr/>
        </p:nvSpPr>
        <p:spPr>
          <a:xfrm>
            <a:off x="710214" y="316047"/>
            <a:ext cx="100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Multiple low-</a:t>
            </a:r>
            <a:r>
              <a:rPr lang="it-IT" sz="3600" dirty="0" err="1"/>
              <a:t>lying</a:t>
            </a:r>
            <a:r>
              <a:rPr lang="it-IT" sz="3600" dirty="0"/>
              <a:t> </a:t>
            </a:r>
            <a:r>
              <a:rPr lang="it-IT" sz="3600" dirty="0" err="1"/>
              <a:t>states</a:t>
            </a:r>
            <a:r>
              <a:rPr lang="it-IT" sz="3600" dirty="0"/>
              <a:t> </a:t>
            </a:r>
            <a:r>
              <a:rPr lang="it-IT" sz="3600" dirty="0" err="1"/>
              <a:t>population</a:t>
            </a:r>
            <a:endParaRPr lang="it-IT" sz="3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4AE88CB-ACCD-431A-A653-842D7DC1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53" y="1157668"/>
            <a:ext cx="8649907" cy="3429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289055-3485-408B-9B63-9CD7B40777AD}"/>
                  </a:ext>
                </a:extLst>
              </p:cNvPr>
              <p:cNvSpPr txBox="1"/>
              <p:nvPr/>
            </p:nvSpPr>
            <p:spPr>
              <a:xfrm>
                <a:off x="1123121" y="4777002"/>
                <a:ext cx="2882349" cy="177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a) </a:t>
                </a:r>
                <a:r>
                  <a:rPr lang="it-IT" dirty="0" err="1"/>
                  <a:t>Desidered</a:t>
                </a:r>
                <a:r>
                  <a:rPr lang="it-IT" dirty="0"/>
                  <a:t> </a:t>
                </a:r>
                <a:r>
                  <a:rPr lang="it-IT" dirty="0" err="1"/>
                  <a:t>process</a:t>
                </a:r>
                <a:r>
                  <a:rPr lang="it-IT" dirty="0"/>
                  <a:t> in </a:t>
                </a:r>
                <a:r>
                  <a:rPr lang="it-IT" dirty="0" err="1"/>
                  <a:t>which</a:t>
                </a:r>
                <a:r>
                  <a:rPr lang="it-IT" dirty="0"/>
                  <a:t> a </a:t>
                </a:r>
                <a:r>
                  <a:rPr lang="it-IT" dirty="0" err="1"/>
                  <a:t>nucleus</a:t>
                </a:r>
                <a:r>
                  <a:rPr lang="it-IT" dirty="0"/>
                  <a:t> in the </a:t>
                </a:r>
                <a:r>
                  <a:rPr lang="it-IT" dirty="0" err="1"/>
                  <a:t>g.s</a:t>
                </a:r>
                <a:r>
                  <a:rPr lang="it-IT" dirty="0"/>
                  <a:t>. in </a:t>
                </a:r>
                <a:r>
                  <a:rPr lang="it-IT" dirty="0" err="1"/>
                  <a:t>excited</a:t>
                </a:r>
                <a:r>
                  <a:rPr lang="it-IT" dirty="0"/>
                  <a:t> to the |</a:t>
                </a:r>
                <a14:m>
                  <m:oMath xmlns:m="http://schemas.openxmlformats.org/officeDocument/2006/math">
                    <m:r>
                      <a:rPr lang="it-IT" b="0" i="1" spc="30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pc="300" dirty="0"/>
                  <a:t>&gt; </a:t>
                </a:r>
                <a:r>
                  <a:rPr lang="it-IT" dirty="0"/>
                  <a:t>state.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ray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rgbClr val="92D050"/>
                    </a:solidFill>
                  </a:rPr>
                  <a:t>yield </a:t>
                </a:r>
                <a:r>
                  <a:rPr lang="it-IT" dirty="0" err="1">
                    <a:solidFill>
                      <a:srgbClr val="92D050"/>
                    </a:solidFill>
                  </a:rPr>
                  <a:t>proportional</a:t>
                </a:r>
                <a:r>
                  <a:rPr lang="it-IT" dirty="0">
                    <a:solidFill>
                      <a:srgbClr val="92D050"/>
                    </a:solidFill>
                  </a:rPr>
                  <a:t> to cross </a:t>
                </a:r>
                <a:r>
                  <a:rPr lang="it-IT" dirty="0" err="1">
                    <a:solidFill>
                      <a:srgbClr val="92D050"/>
                    </a:solidFill>
                  </a:rPr>
                  <a:t>section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289055-3485-408B-9B63-9CD7B4077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1" y="4777002"/>
                <a:ext cx="2882349" cy="1776577"/>
              </a:xfrm>
              <a:prstGeom prst="rect">
                <a:avLst/>
              </a:prstGeom>
              <a:blipFill>
                <a:blip r:embed="rId4"/>
                <a:stretch>
                  <a:fillRect l="-1691" t="-2062" r="-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2951312-0D1A-4B2A-A4B4-B5B0A340B940}"/>
                  </a:ext>
                </a:extLst>
              </p:cNvPr>
              <p:cNvSpPr txBox="1"/>
              <p:nvPr/>
            </p:nvSpPr>
            <p:spPr>
              <a:xfrm>
                <a:off x="4207564" y="4777002"/>
                <a:ext cx="31076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b)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&gt; </a:t>
                </a:r>
                <a:r>
                  <a:rPr lang="it-IT" dirty="0" err="1"/>
                  <a:t>population</a:t>
                </a:r>
                <a:r>
                  <a:rPr lang="it-IT" dirty="0"/>
                  <a:t>. In </a:t>
                </a:r>
                <a:r>
                  <a:rPr lang="it-IT" dirty="0" err="1"/>
                  <a:t>this</a:t>
                </a:r>
                <a:r>
                  <a:rPr lang="it-IT" dirty="0"/>
                  <a:t> case,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dirty="0">
                    <a:solidFill>
                      <a:srgbClr val="92D050"/>
                    </a:solidFill>
                  </a:rPr>
                  <a:t>-</a:t>
                </a:r>
                <a:r>
                  <a:rPr lang="it-IT" dirty="0" err="1">
                    <a:solidFill>
                      <a:srgbClr val="92D050"/>
                    </a:solidFill>
                  </a:rPr>
                  <a:t>ray</a:t>
                </a:r>
                <a:r>
                  <a:rPr lang="it-IT" dirty="0">
                    <a:solidFill>
                      <a:srgbClr val="92D050"/>
                    </a:solidFill>
                  </a:rPr>
                  <a:t> yield must be </a:t>
                </a:r>
                <a:r>
                  <a:rPr lang="it-IT" dirty="0" err="1">
                    <a:solidFill>
                      <a:srgbClr val="92D050"/>
                    </a:solidFill>
                  </a:rPr>
                  <a:t>subtracted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/>
                  <a:t>to deduce the </a:t>
                </a:r>
                <a:r>
                  <a:rPr lang="it-IT" dirty="0" err="1"/>
                  <a:t>proper</a:t>
                </a:r>
                <a:r>
                  <a:rPr lang="it-IT" dirty="0"/>
                  <a:t> Coulomb </a:t>
                </a:r>
                <a:r>
                  <a:rPr lang="it-IT" dirty="0" err="1"/>
                  <a:t>excitation</a:t>
                </a:r>
                <a:r>
                  <a:rPr lang="it-IT" dirty="0"/>
                  <a:t> cross </a:t>
                </a:r>
                <a:r>
                  <a:rPr lang="it-IT" dirty="0" err="1"/>
                  <a:t>section</a:t>
                </a:r>
                <a:r>
                  <a:rPr lang="it-IT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2951312-0D1A-4B2A-A4B4-B5B0A340B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64" y="4777002"/>
                <a:ext cx="3107636" cy="1477328"/>
              </a:xfrm>
              <a:prstGeom prst="rect">
                <a:avLst/>
              </a:prstGeom>
              <a:blipFill>
                <a:blip r:embed="rId5"/>
                <a:stretch>
                  <a:fillRect l="-1569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493437-230E-49F6-97F3-8217FE0E2EA8}"/>
              </a:ext>
            </a:extLst>
          </p:cNvPr>
          <p:cNvSpPr txBox="1"/>
          <p:nvPr/>
        </p:nvSpPr>
        <p:spPr>
          <a:xfrm>
            <a:off x="7315200" y="477700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c) </a:t>
            </a:r>
            <a:r>
              <a:rPr lang="en-GB" dirty="0"/>
              <a:t>Excitations above the particle separation threshold lead to the breakup of the projectile. They are </a:t>
            </a:r>
            <a:r>
              <a:rPr lang="en-GB" dirty="0">
                <a:solidFill>
                  <a:srgbClr val="92D050"/>
                </a:solidFill>
              </a:rPr>
              <a:t>excluded from the analysis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52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C66CA7-5AC4-4BEF-B688-5637B2A089D9}"/>
                  </a:ext>
                </a:extLst>
              </p:cNvPr>
              <p:cNvSpPr txBox="1"/>
              <p:nvPr/>
            </p:nvSpPr>
            <p:spPr>
              <a:xfrm>
                <a:off x="710214" y="316047"/>
                <a:ext cx="100339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36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sz="3600" dirty="0"/>
                  <a:t>-</a:t>
                </a:r>
                <a:r>
                  <a:rPr lang="it-IT" sz="3600" dirty="0" err="1"/>
                  <a:t>ray</a:t>
                </a:r>
                <a:r>
                  <a:rPr lang="it-IT" sz="3600" dirty="0"/>
                  <a:t> </a:t>
                </a:r>
                <a:r>
                  <a:rPr lang="it-IT" sz="3600" dirty="0" err="1"/>
                  <a:t>spectrum</a:t>
                </a:r>
                <a:r>
                  <a:rPr lang="it-IT" sz="3600" dirty="0"/>
                  <a:t> </a:t>
                </a:r>
                <a:r>
                  <a:rPr lang="it-IT" sz="3600" dirty="0" err="1"/>
                  <a:t>correction</a:t>
                </a:r>
                <a:endParaRPr lang="it-IT" sz="36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C66CA7-5AC4-4BEF-B688-5637B2A0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4" y="316047"/>
                <a:ext cx="10033986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6E696E9-C87B-44D6-A7B1-73F1FAD64BF8}"/>
                  </a:ext>
                </a:extLst>
              </p:cNvPr>
              <p:cNvSpPr txBox="1"/>
              <p:nvPr/>
            </p:nvSpPr>
            <p:spPr>
              <a:xfrm>
                <a:off x="615792" y="1397675"/>
                <a:ext cx="102228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Detectors: limited </a:t>
                </a:r>
                <a:r>
                  <a:rPr lang="it-IT" dirty="0" err="1"/>
                  <a:t>solid</a:t>
                </a:r>
                <a:r>
                  <a:rPr lang="it-IT" dirty="0"/>
                  <a:t> angle - energy </a:t>
                </a:r>
                <a:r>
                  <a:rPr lang="it-IT" dirty="0" err="1"/>
                  <a:t>dependent</a:t>
                </a:r>
                <a:r>
                  <a:rPr lang="it-IT" dirty="0"/>
                  <a:t> </a:t>
                </a:r>
                <a:r>
                  <a:rPr lang="it-IT" dirty="0" err="1"/>
                  <a:t>efficiency</a:t>
                </a:r>
                <a:r>
                  <a:rPr lang="it-IT" dirty="0"/>
                  <a:t> - </a:t>
                </a:r>
                <a:r>
                  <a:rPr lang="it-IT" dirty="0">
                    <a:solidFill>
                      <a:srgbClr val="92D050"/>
                    </a:solidFill>
                  </a:rPr>
                  <a:t>Doppler shift </a:t>
                </a:r>
                <a:r>
                  <a:rPr lang="it-IT" dirty="0"/>
                  <a:t>of the </a:t>
                </a:r>
                <a:r>
                  <a:rPr lang="it-IT" dirty="0" err="1"/>
                  <a:t>projectile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sz="1800" dirty="0"/>
                  <a:t>-</a:t>
                </a:r>
                <a:r>
                  <a:rPr lang="it-IT" dirty="0" err="1"/>
                  <a:t>rays</a:t>
                </a:r>
                <a:endParaRPr lang="it-IT" dirty="0"/>
              </a:p>
              <a:p>
                <a:endParaRPr lang="it-IT" dirty="0"/>
              </a:p>
              <a:p>
                <a:r>
                  <a:rPr lang="it-IT" dirty="0" err="1">
                    <a:solidFill>
                      <a:srgbClr val="92D050"/>
                    </a:solidFill>
                  </a:rPr>
                  <a:t>Noise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reduction</a:t>
                </a:r>
                <a:r>
                  <a:rPr lang="it-IT" dirty="0">
                    <a:solidFill>
                      <a:srgbClr val="92D050"/>
                    </a:solidFill>
                  </a:rPr>
                  <a:t> from </a:t>
                </a:r>
                <a:r>
                  <a:rPr lang="it-IT" dirty="0" err="1">
                    <a:solidFill>
                      <a:srgbClr val="92D050"/>
                    </a:solidFill>
                  </a:rPr>
                  <a:t>coincidences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sz="1800" dirty="0"/>
                  <a:t>-</a:t>
                </a:r>
                <a:r>
                  <a:rPr lang="it-IT" dirty="0" err="1"/>
                  <a:t>rays</a:t>
                </a:r>
                <a:r>
                  <a:rPr lang="it-IT" dirty="0"/>
                  <a:t> and </a:t>
                </a:r>
                <a:r>
                  <a:rPr lang="it-IT" dirty="0" err="1"/>
                  <a:t>projectile</a:t>
                </a:r>
                <a:r>
                  <a:rPr lang="it-IT" dirty="0"/>
                  <a:t> </a:t>
                </a:r>
                <a:r>
                  <a:rPr lang="it-IT" dirty="0" err="1"/>
                  <a:t>measurement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6E696E9-C87B-44D6-A7B1-73F1FAD6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2" y="1397675"/>
                <a:ext cx="10222829" cy="923330"/>
              </a:xfrm>
              <a:prstGeom prst="rect">
                <a:avLst/>
              </a:prstGeom>
              <a:blipFill>
                <a:blip r:embed="rId4"/>
                <a:stretch>
                  <a:fillRect l="-477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4A70B3B-CD4A-48F1-AF78-2653469F758E}"/>
                  </a:ext>
                </a:extLst>
              </p:cNvPr>
              <p:cNvSpPr txBox="1"/>
              <p:nvPr/>
            </p:nvSpPr>
            <p:spPr>
              <a:xfrm>
                <a:off x="3570921" y="2643971"/>
                <a:ext cx="1639956" cy="40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𝑙𝑎𝑏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spectrum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4A70B3B-CD4A-48F1-AF78-2653469F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21" y="2643971"/>
                <a:ext cx="1639956" cy="404341"/>
              </a:xfrm>
              <a:prstGeom prst="rect">
                <a:avLst/>
              </a:prstGeom>
              <a:blipFill>
                <a:blip r:embed="rId5"/>
                <a:stretch>
                  <a:fillRect t="-7576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A8EDFF-9A54-485C-90AF-B3E5575B0109}"/>
              </a:ext>
            </a:extLst>
          </p:cNvPr>
          <p:cNvSpPr txBox="1"/>
          <p:nvPr/>
        </p:nvSpPr>
        <p:spPr>
          <a:xfrm>
            <a:off x="165608" y="2863646"/>
            <a:ext cx="334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Two </a:t>
            </a:r>
            <a:r>
              <a:rPr lang="it-IT" dirty="0" err="1"/>
              <a:t>spectra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571D72D-9C79-4041-9B32-C5A5C2742A63}"/>
                  </a:ext>
                </a:extLst>
              </p:cNvPr>
              <p:cNvSpPr txBox="1"/>
              <p:nvPr/>
            </p:nvSpPr>
            <p:spPr>
              <a:xfrm>
                <a:off x="3518452" y="3248510"/>
                <a:ext cx="1804606" cy="452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𝑝𝑟𝑜𝑗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spectrum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571D72D-9C79-4041-9B32-C5A5C274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52" y="3248510"/>
                <a:ext cx="1804606" cy="452368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0AAA612-0BD8-4A60-B4E3-339915F1F5A3}"/>
                  </a:ext>
                </a:extLst>
              </p:cNvPr>
              <p:cNvSpPr txBox="1"/>
              <p:nvPr/>
            </p:nvSpPr>
            <p:spPr>
              <a:xfrm>
                <a:off x="6368858" y="3213501"/>
                <a:ext cx="4827103" cy="156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latter</a:t>
                </a:r>
                <a:r>
                  <a:rPr lang="it-IT" dirty="0"/>
                  <a:t> </a:t>
                </a:r>
                <a:r>
                  <a:rPr lang="it-IT" dirty="0" err="1"/>
                  <a:t>requires</a:t>
                </a:r>
                <a:r>
                  <a:rPr lang="it-IT" dirty="0"/>
                  <a:t> a doppler shift on an event-by-event </a:t>
                </a:r>
                <a:r>
                  <a:rPr lang="it-IT" dirty="0" err="1"/>
                  <a:t>basis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the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it-IT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𝑒𝑚𝑖𝑠𝑠𝑖𝑜𝑛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𝑙𝑎𝑏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it-IT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it-IT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𝑙𝑎𝑏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it-IT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𝑒𝑚𝑖𝑠𝑠𝑖𝑜𝑛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𝑙𝑎𝑏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0AAA612-0BD8-4A60-B4E3-339915F1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58" y="3213501"/>
                <a:ext cx="4827103" cy="1562415"/>
              </a:xfrm>
              <a:prstGeom prst="rect">
                <a:avLst/>
              </a:prstGeom>
              <a:blipFill>
                <a:blip r:embed="rId8"/>
                <a:stretch>
                  <a:fillRect l="-1136" t="-1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E144FEB-10C2-4DFA-8C2D-C6FA87D2E94F}"/>
              </a:ext>
            </a:extLst>
          </p:cNvPr>
          <p:cNvCxnSpPr>
            <a:cxnSpLocks/>
          </p:cNvCxnSpPr>
          <p:nvPr/>
        </p:nvCxnSpPr>
        <p:spPr>
          <a:xfrm flipV="1">
            <a:off x="2822712" y="2844169"/>
            <a:ext cx="748209" cy="204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2D645EB-4C56-48D6-B11B-CBD198372D2B}"/>
              </a:ext>
            </a:extLst>
          </p:cNvPr>
          <p:cNvCxnSpPr>
            <a:cxnSpLocks/>
          </p:cNvCxnSpPr>
          <p:nvPr/>
        </p:nvCxnSpPr>
        <p:spPr>
          <a:xfrm>
            <a:off x="2822712" y="3060756"/>
            <a:ext cx="695740" cy="35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DFCD7FC-0960-4123-8BDE-29F9F7C47D7F}"/>
                  </a:ext>
                </a:extLst>
              </p:cNvPr>
              <p:cNvSpPr txBox="1"/>
              <p:nvPr/>
            </p:nvSpPr>
            <p:spPr>
              <a:xfrm>
                <a:off x="615792" y="4976114"/>
                <a:ext cx="733010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it-IT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𝑙𝑎𝑏</m:t>
                        </m:r>
                      </m:sup>
                    </m:sSup>
                    <m:r>
                      <a:rPr lang="it-IT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it-IT" dirty="0">
                    <a:solidFill>
                      <a:srgbClr val="FFFF00"/>
                    </a:solidFill>
                  </a:rPr>
                  <a:t>Angle between scattered projectile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dirty="0">
                    <a:solidFill>
                      <a:srgbClr val="FFFF00"/>
                    </a:solidFill>
                  </a:rPr>
                  <a:t>-</a:t>
                </a:r>
                <a:r>
                  <a:rPr lang="it-IT" dirty="0" err="1">
                    <a:solidFill>
                      <a:srgbClr val="FFFF00"/>
                    </a:solidFill>
                  </a:rPr>
                  <a:t>ray</a:t>
                </a:r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DFCD7FC-0960-4123-8BDE-29F9F7C4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2" y="4976114"/>
                <a:ext cx="7330108" cy="374270"/>
              </a:xfrm>
              <a:prstGeom prst="rect">
                <a:avLst/>
              </a:prstGeom>
              <a:blipFill>
                <a:blip r:embed="rId9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41240FD-DCA5-46B9-869E-E8F24C6BE397}"/>
                  </a:ext>
                </a:extLst>
              </p:cNvPr>
              <p:cNvSpPr txBox="1"/>
              <p:nvPr/>
            </p:nvSpPr>
            <p:spPr>
              <a:xfrm>
                <a:off x="615792" y="5436356"/>
                <a:ext cx="5675678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𝑒𝑚𝑖𝑠𝑠𝑖𝑜𝑛</m:t>
                        </m:r>
                      </m:sub>
                      <m:sup>
                        <m:r>
                          <a:rPr lang="it-IT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𝑙𝑎𝑏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92D050"/>
                    </a:solidFill>
                  </a:rPr>
                  <a:t>:</a:t>
                </a:r>
                <a:r>
                  <a:rPr lang="en-GB" dirty="0"/>
                  <a:t> </a:t>
                </a:r>
                <a:r>
                  <a:rPr lang="it-IT" dirty="0">
                    <a:solidFill>
                      <a:srgbClr val="92D050"/>
                    </a:solidFill>
                  </a:rPr>
                  <a:t>Velocity of </a:t>
                </a:r>
                <a:r>
                  <a:rPr lang="it-IT" dirty="0" err="1">
                    <a:solidFill>
                      <a:srgbClr val="92D050"/>
                    </a:solidFill>
                  </a:rPr>
                  <a:t>projectile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at</a:t>
                </a:r>
                <a:r>
                  <a:rPr lang="it-IT" dirty="0">
                    <a:solidFill>
                      <a:srgbClr val="92D050"/>
                    </a:solidFill>
                  </a:rPr>
                  <a:t> time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it-IT" dirty="0">
                    <a:solidFill>
                      <a:srgbClr val="92D050"/>
                    </a:solidFill>
                  </a:rPr>
                  <a:t>-</a:t>
                </a:r>
                <a:r>
                  <a:rPr lang="it-IT" dirty="0" err="1">
                    <a:solidFill>
                      <a:srgbClr val="92D050"/>
                    </a:solidFill>
                  </a:rPr>
                  <a:t>ray</a:t>
                </a:r>
                <a:r>
                  <a:rPr lang="it-IT" dirty="0">
                    <a:solidFill>
                      <a:srgbClr val="FFFF0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emission</a:t>
                </a:r>
                <a:r>
                  <a:rPr lang="it-IT" dirty="0">
                    <a:solidFill>
                      <a:srgbClr val="92D050"/>
                    </a:solidFill>
                  </a:rPr>
                  <a:t> 		 (</a:t>
                </a:r>
                <a:r>
                  <a:rPr lang="it-IT" dirty="0" err="1">
                    <a:solidFill>
                      <a:srgbClr val="92D050"/>
                    </a:solidFill>
                  </a:rPr>
                  <a:t>usually</a:t>
                </a:r>
                <a:r>
                  <a:rPr lang="it-IT" dirty="0">
                    <a:solidFill>
                      <a:srgbClr val="92D050"/>
                    </a:solidFill>
                  </a:rPr>
                  <a:t> </a:t>
                </a:r>
                <a:r>
                  <a:rPr lang="it-IT" dirty="0" err="1">
                    <a:solidFill>
                      <a:srgbClr val="92D050"/>
                    </a:solidFill>
                  </a:rPr>
                  <a:t>mid</a:t>
                </a:r>
                <a:r>
                  <a:rPr lang="it-IT" dirty="0">
                    <a:solidFill>
                      <a:srgbClr val="92D050"/>
                    </a:solidFill>
                  </a:rPr>
                  <a:t>-target) </a:t>
                </a:r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41240FD-DCA5-46B9-869E-E8F24C6B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2" y="5436356"/>
                <a:ext cx="5675678" cy="668581"/>
              </a:xfrm>
              <a:prstGeom prst="rect">
                <a:avLst/>
              </a:prstGeom>
              <a:blipFill>
                <a:blip r:embed="rId10"/>
                <a:stretch>
                  <a:fillRect l="-322" t="-2752" r="-644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280A85C-21EE-41E8-9A5C-B090976E09D7}"/>
              </a:ext>
            </a:extLst>
          </p:cNvPr>
          <p:cNvSpPr txBox="1"/>
          <p:nvPr/>
        </p:nvSpPr>
        <p:spPr>
          <a:xfrm>
            <a:off x="8721911" y="6541953"/>
            <a:ext cx="3533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Domenichetti Lorenzo,  19-2-2021, </a:t>
            </a:r>
            <a:r>
              <a:rPr lang="it-IT" sz="1200" dirty="0" err="1"/>
              <a:t>Nuclear</a:t>
            </a:r>
            <a:r>
              <a:rPr lang="it-IT" sz="1200" dirty="0"/>
              <a:t> </a:t>
            </a:r>
            <a:r>
              <a:rPr lang="it-IT" sz="1200" dirty="0" err="1"/>
              <a:t>Physics</a:t>
            </a:r>
            <a:endParaRPr lang="it-IT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06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1367</TotalTime>
  <Words>1821</Words>
  <Application>Microsoft Office PowerPoint</Application>
  <PresentationFormat>Widescreen</PresentationFormat>
  <Paragraphs>217</Paragraphs>
  <Slides>24</Slides>
  <Notes>18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Calisto MT</vt:lpstr>
      <vt:lpstr>Cambria Math</vt:lpstr>
      <vt:lpstr>Wingdings 2</vt:lpstr>
      <vt:lpstr>Ardesia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Domenichetti</dc:creator>
  <cp:lastModifiedBy>Lorenzo Domenichetti</cp:lastModifiedBy>
  <cp:revision>52</cp:revision>
  <dcterms:created xsi:type="dcterms:W3CDTF">2021-02-14T09:46:13Z</dcterms:created>
  <dcterms:modified xsi:type="dcterms:W3CDTF">2021-07-16T17:20:38Z</dcterms:modified>
</cp:coreProperties>
</file>