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84" r:id="rId5"/>
    <p:sldId id="270" r:id="rId6"/>
    <p:sldId id="308" r:id="rId7"/>
    <p:sldId id="321" r:id="rId8"/>
    <p:sldId id="316" r:id="rId9"/>
    <p:sldId id="319" r:id="rId10"/>
    <p:sldId id="278" r:id="rId11"/>
    <p:sldId id="322" r:id="rId12"/>
    <p:sldId id="323" r:id="rId13"/>
    <p:sldId id="325" r:id="rId14"/>
    <p:sldId id="324" r:id="rId15"/>
    <p:sldId id="3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30" autoAdjust="0"/>
  </p:normalViewPr>
  <p:slideViewPr>
    <p:cSldViewPr snapToGrid="0">
      <p:cViewPr varScale="1">
        <p:scale>
          <a:sx n="78" d="100"/>
          <a:sy n="78" d="100"/>
        </p:scale>
        <p:origin x="18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64A4-A31C-45C8-A344-1D4723EE8F17}" type="datetimeFigureOut">
              <a:rPr lang="en-GB" smtClean="0"/>
              <a:t>14/06/2019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BB60A-17D5-4B79-BBA3-7761A96A01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95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BB60A-17D5-4B79-BBA3-7761A96A01B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74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Direct Anonymous Attestation, or DAA, is an anonymous digital signature scheme that has strong privacy features and authentication.</a:t>
            </a:r>
          </a:p>
          <a:p>
            <a:r>
              <a:rPr lang="en-GB" dirty="0"/>
              <a:t>In particular the properties are User-controlled anonymity where the user decides if they want to be anonymous, and user-controlled traceability where the user again can choose if message signatures can be linked.</a:t>
            </a:r>
          </a:p>
          <a:p>
            <a:r>
              <a:rPr lang="en-GB" dirty="0"/>
              <a:t>DAA was originally designed for the TPM providing strong hardware backed attestation.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BB60A-17D5-4B79-BBA3-7761A96A01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0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are a number of other proofs for DAA that show the mathematical correctness of ZKP.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BB60A-17D5-4B79-BBA3-7761A96A01B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7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BB60A-17D5-4B79-BBA3-7761A96A01B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37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BB60A-17D5-4B79-BBA3-7761A96A01B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51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BB60A-17D5-4B79-BBA3-7761A96A01B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44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BEFB-6628-493F-956D-8E1DFD18B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6B8BE-261A-45F2-A636-ECF721D17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1A44-8BDA-4189-BAA4-8BD1A936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E917-D7B8-48DD-8735-6B01FC5F5634}" type="datetime1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A8C0-1B97-4611-8869-CBB1B47F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580C-A68E-4711-825D-4B5FBA1E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0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94EF-C98E-4060-9323-C75DEE64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57747-0445-437B-B594-D13F3BEEE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1E8F5-A5F6-4A38-AC3C-F8735A53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41E60-E647-4EEB-A354-A5587986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7D2E-BE96-4D73-9A6C-CACBDC93EBB8}" type="datetime1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41135-7286-425E-88D4-ED3B0408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F038-5000-4566-B32A-FD6E04B6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2" descr="http://www.railalliance.co.uk/wp-content/uploads/2017/08/logo-1.png">
            <a:extLst>
              <a:ext uri="{FF2B5EF4-FFF2-40B4-BE49-F238E27FC236}">
                <a16:creationId xmlns:a16="http://schemas.microsoft.com/office/drawing/2014/main" id="{05BBEE24-BE63-44C5-A4E1-6B75624CB9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485" y="230188"/>
            <a:ext cx="846630" cy="6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00AF62-D95F-4899-AA6A-11E166E29B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64" y="994803"/>
            <a:ext cx="923072" cy="3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8CD6-1E43-4998-B51B-115CDC6A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9BDDC-3E5B-4765-B61D-FA0B7184E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CEB6-C51A-4F35-811B-1C5B689A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9A3A-4F2A-400C-9C9C-DFC77DA02F71}" type="datetime1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6AB11-CB4D-4313-9334-6E3FFED0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D706A-F66A-4A79-A306-10636FB9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0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34A80-E2AC-4C00-BD3E-AE09F350E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6FB19-40A3-46DE-BCA0-26A364AD8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D695D-1588-4E81-9000-6BEB61F0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7996-8E74-4858-8048-6111F028AED0}" type="datetime1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C860-5969-42F9-B6AA-334AEB7C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B571-8929-46BD-8B69-04F9B349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94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ECAB-4897-4EDF-9CBD-78FBB054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E5D7-E162-4DE0-9376-5EA051EE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AEF2-F400-4E48-A346-82E9B769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2BA7-7C4C-4B7B-881B-9559C4A6D214}" type="datetime1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2436-FF23-4BE3-8CD9-C8540525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D427-4E04-43EB-B49A-741257BB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http://www.railalliance.co.uk/wp-content/uploads/2017/08/logo-1.png">
            <a:extLst>
              <a:ext uri="{FF2B5EF4-FFF2-40B4-BE49-F238E27FC236}">
                <a16:creationId xmlns:a16="http://schemas.microsoft.com/office/drawing/2014/main" id="{7E3EB7D4-7BC2-4E1F-B978-C959671FEF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485" y="230188"/>
            <a:ext cx="846630" cy="6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4057F-A735-48DE-82BB-4D02642C71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64" y="994803"/>
            <a:ext cx="923072" cy="3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ECAB-4897-4EDF-9CBD-78FBB054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6E5D7-E162-4DE0-9376-5EA051EE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AEF2-F400-4E48-A346-82E9B769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72BA7-7C4C-4B7B-881B-9559C4A6D214}" type="datetime1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2436-FF23-4BE3-8CD9-C8540525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D427-4E04-43EB-B49A-741257BB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0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5336-EBD7-4C3F-AA82-64A36AA0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D017C-9DC5-4C5E-B2C2-1525ABCC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DB35-6CF0-4384-BBB1-F4D70BF1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E4D9-2E17-4A93-B008-7F9970B837CE}" type="datetime1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4EFF-5C5F-4889-96C9-77608974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A6E66-9ACB-45CD-A4AF-ED33A001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76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C294-3882-4B91-8CDB-42DB7A56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8659-B3D3-4A1F-871E-012FB8D80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541BF-552A-49EE-B662-508356B7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FFBCD-FDBE-43F0-B7B6-EB971D03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3A2B-B60B-4AA1-96C1-4CE49FECA384}" type="datetime1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0E86-2249-4259-96AB-6FF917A9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69721-5185-4191-A0CF-1DA256EF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2" descr="http://www.railalliance.co.uk/wp-content/uploads/2017/08/logo-1.png">
            <a:extLst>
              <a:ext uri="{FF2B5EF4-FFF2-40B4-BE49-F238E27FC236}">
                <a16:creationId xmlns:a16="http://schemas.microsoft.com/office/drawing/2014/main" id="{274927BA-E4F9-4708-9F5A-72ACA57F8F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485" y="230188"/>
            <a:ext cx="846630" cy="6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A9CDA-AC28-4853-B066-E652685E7B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64" y="994803"/>
            <a:ext cx="923072" cy="3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3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5FA7-ABAA-417F-A28A-D7870D0E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0FD3C-C473-4B1D-A5DD-86E8615B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B42E3-38F4-4519-84E4-8D2212C61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BF7EE-1DF9-4FF7-8123-10AF1DF00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13D36-B3F9-479E-83A4-B491AE78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5B4B4-945C-4FBF-8536-DFAE6F2D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F470-8E03-437B-9A82-3A968D7FA13E}" type="datetime1">
              <a:rPr lang="en-GB" smtClean="0"/>
              <a:t>14/06/2019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DAE6B-1C85-4E64-A2D2-ECF0DADE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2D9B1-C5D3-4CEC-94B8-C275BCFC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2" descr="http://www.railalliance.co.uk/wp-content/uploads/2017/08/logo-1.png">
            <a:extLst>
              <a:ext uri="{FF2B5EF4-FFF2-40B4-BE49-F238E27FC236}">
                <a16:creationId xmlns:a16="http://schemas.microsoft.com/office/drawing/2014/main" id="{7B6DA515-C25B-4CAA-897E-17E3CCB57E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485" y="230188"/>
            <a:ext cx="846630" cy="6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C7AE3-7784-43D0-9384-0B952A6C42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64" y="994803"/>
            <a:ext cx="923072" cy="3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954-4C81-4848-BAC9-C45A7E00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F38C1-E3BB-460E-BC2E-DC78804F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618F3-3C5A-4338-B8AF-25AE9350C23E}" type="datetime1">
              <a:rPr lang="en-GB" smtClean="0"/>
              <a:t>14/06/2019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DEC31-B726-422F-A36F-885BD97A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8FA26-6D07-4000-B6D1-5DD6A023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http://www.railalliance.co.uk/wp-content/uploads/2017/08/logo-1.png">
            <a:extLst>
              <a:ext uri="{FF2B5EF4-FFF2-40B4-BE49-F238E27FC236}">
                <a16:creationId xmlns:a16="http://schemas.microsoft.com/office/drawing/2014/main" id="{345FA6DC-41F3-4814-9F8C-F91EEB7AC3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485" y="230188"/>
            <a:ext cx="846630" cy="6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EF9836-B5FF-4D27-A5A2-42899633F5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64" y="994803"/>
            <a:ext cx="923072" cy="3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6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4398B-7A23-43CE-940C-BC6A2388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B718-38EF-4956-8E02-97AF4B216A76}" type="datetime1">
              <a:rPr lang="en-GB" smtClean="0"/>
              <a:t>14/06/2019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67152-ACC4-4BB9-BC07-9585D0C8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A687F-BFB7-4F1D-A390-3B46AC08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2" descr="http://www.railalliance.co.uk/wp-content/uploads/2017/08/logo-1.png">
            <a:extLst>
              <a:ext uri="{FF2B5EF4-FFF2-40B4-BE49-F238E27FC236}">
                <a16:creationId xmlns:a16="http://schemas.microsoft.com/office/drawing/2014/main" id="{5A3F9CC7-FB58-47FD-AABA-15BB9BD8F4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485" y="230188"/>
            <a:ext cx="846630" cy="6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B66AE-35A1-49AC-BA45-FAEF712A44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64" y="994803"/>
            <a:ext cx="923072" cy="3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2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2A2D-5063-4EBE-BE30-4859643D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71C9-D6B8-4EF2-90FB-A49E32833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8FCB0-BBB3-45D8-81A6-1A536A457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33944-5FF7-4F16-8AAE-DD9A52A9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A383-F0B3-4BC5-A2C1-F1AAADE2DBE9}" type="datetime1">
              <a:rPr lang="en-GB" smtClean="0"/>
              <a:t>14/06/2019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39D03-727F-4871-B86C-2C222284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71EF7-4934-4548-A9E3-FF88ABA7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2" descr="http://www.railalliance.co.uk/wp-content/uploads/2017/08/logo-1.png">
            <a:extLst>
              <a:ext uri="{FF2B5EF4-FFF2-40B4-BE49-F238E27FC236}">
                <a16:creationId xmlns:a16="http://schemas.microsoft.com/office/drawing/2014/main" id="{37B97261-ADBC-4AE7-B5A8-31F7D8B5B6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485" y="230188"/>
            <a:ext cx="846630" cy="68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C1B11-7330-48ED-96F6-E0E74E720A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64" y="994803"/>
            <a:ext cx="923072" cy="3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ACFA8-5E06-426D-BCF6-D5468AEC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5307-C453-46C4-B973-F2179933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0DC99-C5FE-47CE-B425-C02FDBFAF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2FBBC-F164-424E-A7F4-FEAA181A89F1}" type="datetime1">
              <a:rPr lang="en-GB" smtClean="0"/>
              <a:t>14/06/2019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8605D-7BDD-478E-B652-C10647F63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0929B-53EB-4E11-9874-F60C65B0D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83E2-7712-47C8-A02F-37E4A6882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30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://etmooc.org/hub/tag/edtech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://etmooc.org/hub/tag/edtec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20.jp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hyperlink" Target="http://www.freestockphotos.biz/stockphoto/1208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hyperlink" Target="http://www.pngall.com/red-cross-mark-png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hyperlink" Target="http://www.freestockphotos.biz/stockphoto/1208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11.png"/><Relationship Id="rId15" Type="http://schemas.openxmlformats.org/officeDocument/2006/relationships/hyperlink" Target="https://goo.gl/srqeQk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1471-97C4-46C3-868F-3F8950F1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734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b="1" i="1" dirty="0"/>
              <a:t>A Symbolic Analysis of ECC-based Direct Anonymous Attestation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60C2E-7E45-4E8D-8D60-4861992E7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236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b="1" u="sng" dirty="0"/>
              <a:t>Jorden Whitefield</a:t>
            </a:r>
            <a:r>
              <a:rPr lang="en-GB" dirty="0"/>
              <a:t>, </a:t>
            </a:r>
            <a:r>
              <a:rPr lang="en-GB" dirty="0" err="1"/>
              <a:t>Liqun</a:t>
            </a:r>
            <a:r>
              <a:rPr lang="en-GB" dirty="0"/>
              <a:t> Chen, Ralf </a:t>
            </a:r>
            <a:r>
              <a:rPr lang="en-GB" dirty="0" err="1"/>
              <a:t>Sasse</a:t>
            </a:r>
            <a:r>
              <a:rPr lang="en-GB" dirty="0"/>
              <a:t>, Steve Schneider,</a:t>
            </a:r>
            <a:br>
              <a:rPr lang="en-GB" dirty="0"/>
            </a:br>
            <a:r>
              <a:rPr lang="en-GB" dirty="0"/>
              <a:t>Helen Treharne, Stephan </a:t>
            </a:r>
            <a:r>
              <a:rPr lang="en-GB" dirty="0" err="1"/>
              <a:t>Wesemeyer</a:t>
            </a:r>
            <a:endParaRPr lang="en-GB" dirty="0"/>
          </a:p>
          <a:p>
            <a:r>
              <a:rPr lang="en-GB" sz="2200" dirty="0"/>
              <a:t>Surrey Centre for Cyber Security, University of Surrey</a:t>
            </a:r>
            <a:br>
              <a:rPr lang="en-GB" sz="2200" dirty="0"/>
            </a:br>
            <a:r>
              <a:rPr lang="en-GB" sz="2200" dirty="0"/>
              <a:t>Department of Computer Science, ETH Zurich</a:t>
            </a:r>
          </a:p>
          <a:p>
            <a:r>
              <a:rPr lang="en-GB" sz="2200" dirty="0"/>
              <a:t>17 June 2019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593F42-E504-4BB6-AA76-68037F4241C9}"/>
              </a:ext>
            </a:extLst>
          </p:cNvPr>
          <p:cNvCxnSpPr/>
          <p:nvPr/>
        </p:nvCxnSpPr>
        <p:spPr>
          <a:xfrm>
            <a:off x="906236" y="2930292"/>
            <a:ext cx="101563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railalliance.co.uk/wp-content/uploads/2017/08/logo-1.png">
            <a:extLst>
              <a:ext uri="{FF2B5EF4-FFF2-40B4-BE49-F238E27FC236}">
                <a16:creationId xmlns:a16="http://schemas.microsoft.com/office/drawing/2014/main" id="{535C26A3-D5A0-4D0F-BA36-21F592AF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922" y="4563282"/>
            <a:ext cx="2250499" cy="182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69C788-16FE-4D03-8870-29FD7020D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81" y="5052075"/>
            <a:ext cx="2529134" cy="8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8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0B29-D19B-43EC-8B4D-F0814AD9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Privacy Properties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A0158D-89BD-480F-A2F3-05E6B3854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59" y="1418041"/>
            <a:ext cx="7676682" cy="47915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0C48B-AC54-470A-A5EC-BFB07B29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10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2A78D0-0F86-4E33-A0ED-04C4F92569EE}"/>
              </a:ext>
            </a:extLst>
          </p:cNvPr>
          <p:cNvSpPr/>
          <p:nvPr/>
        </p:nvSpPr>
        <p:spPr>
          <a:xfrm>
            <a:off x="2257659" y="2953407"/>
            <a:ext cx="7676682" cy="5885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4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8CAA4-61CD-4D37-82D1-4771A5FF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11</a:t>
            </a:fld>
            <a:endParaRPr lang="en-GB"/>
          </a:p>
        </p:txBody>
      </p:sp>
      <p:pic>
        <p:nvPicPr>
          <p:cNvPr id="5" name="Google Shape;966;p49">
            <a:extLst>
              <a:ext uri="{FF2B5EF4-FFF2-40B4-BE49-F238E27FC236}">
                <a16:creationId xmlns:a16="http://schemas.microsoft.com/office/drawing/2014/main" id="{7073F08D-968D-44BA-8308-B97BD787768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944066" y="249005"/>
            <a:ext cx="890692" cy="959685"/>
          </a:xfrm>
          <a:prstGeom prst="rect">
            <a:avLst/>
          </a:prstGeom>
          <a:ln>
            <a:noFill/>
          </a:ln>
        </p:spPr>
      </p:pic>
      <p:pic>
        <p:nvPicPr>
          <p:cNvPr id="8" name="Google Shape;996;p49">
            <a:extLst>
              <a:ext uri="{FF2B5EF4-FFF2-40B4-BE49-F238E27FC236}">
                <a16:creationId xmlns:a16="http://schemas.microsoft.com/office/drawing/2014/main" id="{277BDD4E-D94E-4EAD-BA92-D401B720749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14906" y="489770"/>
            <a:ext cx="795240" cy="718920"/>
          </a:xfrm>
          <a:prstGeom prst="rect">
            <a:avLst/>
          </a:prstGeom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762D560-016C-458E-8CBA-6B8EA3F82E20}"/>
              </a:ext>
            </a:extLst>
          </p:cNvPr>
          <p:cNvGrpSpPr/>
          <p:nvPr/>
        </p:nvGrpSpPr>
        <p:grpSpPr>
          <a:xfrm>
            <a:off x="10285194" y="249005"/>
            <a:ext cx="1068606" cy="1001585"/>
            <a:chOff x="8418786" y="1626001"/>
            <a:chExt cx="1068606" cy="1001585"/>
          </a:xfrm>
        </p:grpSpPr>
        <p:pic>
          <p:nvPicPr>
            <p:cNvPr id="9" name="Google Shape;972;p49">
              <a:extLst>
                <a:ext uri="{FF2B5EF4-FFF2-40B4-BE49-F238E27FC236}">
                  <a16:creationId xmlns:a16="http://schemas.microsoft.com/office/drawing/2014/main" id="{EABB5059-7817-4599-B22B-C161A7374764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8418786" y="1775160"/>
              <a:ext cx="882174" cy="8524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oogle Shape;974;p49">
              <a:extLst>
                <a:ext uri="{FF2B5EF4-FFF2-40B4-BE49-F238E27FC236}">
                  <a16:creationId xmlns:a16="http://schemas.microsoft.com/office/drawing/2014/main" id="{31C5D8B2-EDFE-4176-90E3-67EBACD8CD07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8859873" y="1626001"/>
              <a:ext cx="627519" cy="60635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oogle Shape;976;p49">
              <a:extLst>
                <a:ext uri="{FF2B5EF4-FFF2-40B4-BE49-F238E27FC236}">
                  <a16:creationId xmlns:a16="http://schemas.microsoft.com/office/drawing/2014/main" id="{C2C0C1BE-A60C-47F9-83C9-27525C8D9E64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8859873" y="2057559"/>
              <a:ext cx="452560" cy="349602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A87A10-606E-4663-8315-BFA3561BEEE9}"/>
              </a:ext>
            </a:extLst>
          </p:cNvPr>
          <p:cNvCxnSpPr>
            <a:stCxn id="5" idx="2"/>
          </p:cNvCxnSpPr>
          <p:nvPr/>
        </p:nvCxnSpPr>
        <p:spPr>
          <a:xfrm>
            <a:off x="4389412" y="1208690"/>
            <a:ext cx="0" cy="472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4A5C92-13BD-4D7D-BA08-36FE9F178E00}"/>
              </a:ext>
            </a:extLst>
          </p:cNvPr>
          <p:cNvCxnSpPr/>
          <p:nvPr/>
        </p:nvCxnSpPr>
        <p:spPr>
          <a:xfrm>
            <a:off x="1412526" y="1208689"/>
            <a:ext cx="0" cy="472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6D129E-BC6F-49B6-9B39-BBD646C1004E}"/>
              </a:ext>
            </a:extLst>
          </p:cNvPr>
          <p:cNvCxnSpPr/>
          <p:nvPr/>
        </p:nvCxnSpPr>
        <p:spPr>
          <a:xfrm>
            <a:off x="10726281" y="1250590"/>
            <a:ext cx="0" cy="472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6B9204-3070-400B-BD15-EE83C88DFF5A}"/>
              </a:ext>
            </a:extLst>
          </p:cNvPr>
          <p:cNvSpPr/>
          <p:nvPr/>
        </p:nvSpPr>
        <p:spPr>
          <a:xfrm>
            <a:off x="4058336" y="5938344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231D6D-166A-4D60-B89F-1192E078CDB6}"/>
              </a:ext>
            </a:extLst>
          </p:cNvPr>
          <p:cNvSpPr/>
          <p:nvPr/>
        </p:nvSpPr>
        <p:spPr>
          <a:xfrm>
            <a:off x="1081450" y="5938344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368E-83D3-4604-BC30-BFDDC99490E5}"/>
              </a:ext>
            </a:extLst>
          </p:cNvPr>
          <p:cNvSpPr/>
          <p:nvPr/>
        </p:nvSpPr>
        <p:spPr>
          <a:xfrm>
            <a:off x="10391639" y="5925994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C9601E-8226-41B6-86E7-7C2AFFB89D8B}"/>
              </a:ext>
            </a:extLst>
          </p:cNvPr>
          <p:cNvCxnSpPr/>
          <p:nvPr/>
        </p:nvCxnSpPr>
        <p:spPr>
          <a:xfrm flipH="1">
            <a:off x="4389412" y="1702676"/>
            <a:ext cx="63333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4836CE-7189-43E2-84ED-99301AA4640B}"/>
              </a:ext>
            </a:extLst>
          </p:cNvPr>
          <p:cNvCxnSpPr>
            <a:cxnSpLocks/>
          </p:cNvCxnSpPr>
          <p:nvPr/>
        </p:nvCxnSpPr>
        <p:spPr>
          <a:xfrm flipH="1">
            <a:off x="1412527" y="1702676"/>
            <a:ext cx="29768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0802A7-65FD-4DC7-A25E-C8F209A0D166}"/>
              </a:ext>
            </a:extLst>
          </p:cNvPr>
          <p:cNvCxnSpPr/>
          <p:nvPr/>
        </p:nvCxnSpPr>
        <p:spPr>
          <a:xfrm>
            <a:off x="1412526" y="2990336"/>
            <a:ext cx="2976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D722B6-1961-4541-9916-8F294F76611E}"/>
              </a:ext>
            </a:extLst>
          </p:cNvPr>
          <p:cNvCxnSpPr>
            <a:cxnSpLocks/>
          </p:cNvCxnSpPr>
          <p:nvPr/>
        </p:nvCxnSpPr>
        <p:spPr>
          <a:xfrm>
            <a:off x="4389412" y="2990336"/>
            <a:ext cx="63333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E49A4A-5A7E-4CE3-9F63-1C233C0F0E50}"/>
              </a:ext>
            </a:extLst>
          </p:cNvPr>
          <p:cNvCxnSpPr/>
          <p:nvPr/>
        </p:nvCxnSpPr>
        <p:spPr>
          <a:xfrm flipH="1">
            <a:off x="4389411" y="4314071"/>
            <a:ext cx="63333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A52D54-5AC9-49D3-B558-028214E6CB58}"/>
              </a:ext>
            </a:extLst>
          </p:cNvPr>
          <p:cNvCxnSpPr>
            <a:cxnSpLocks/>
          </p:cNvCxnSpPr>
          <p:nvPr/>
        </p:nvCxnSpPr>
        <p:spPr>
          <a:xfrm flipH="1">
            <a:off x="1412526" y="4314071"/>
            <a:ext cx="29768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E914A9-E559-419B-9C4D-1EB9336046A5}"/>
              </a:ext>
            </a:extLst>
          </p:cNvPr>
          <p:cNvCxnSpPr/>
          <p:nvPr/>
        </p:nvCxnSpPr>
        <p:spPr>
          <a:xfrm>
            <a:off x="1412526" y="5391666"/>
            <a:ext cx="2976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oogle Shape;994;p49">
            <a:extLst>
              <a:ext uri="{FF2B5EF4-FFF2-40B4-BE49-F238E27FC236}">
                <a16:creationId xmlns:a16="http://schemas.microsoft.com/office/drawing/2014/main" id="{060E4A77-FF1B-4A23-9E95-BE436CFCDF4E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6949439" y="3916451"/>
            <a:ext cx="795240" cy="79524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BA3DD-5A8D-4C29-9D18-F1CE83871B77}"/>
              </a:ext>
            </a:extLst>
          </p:cNvPr>
          <p:cNvSpPr txBox="1"/>
          <p:nvPr/>
        </p:nvSpPr>
        <p:spPr>
          <a:xfrm>
            <a:off x="6693060" y="4850378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A, B, C |}</a:t>
            </a:r>
            <a:r>
              <a:rPr lang="en-GB" dirty="0" err="1"/>
              <a:t>PK</a:t>
            </a:r>
            <a:r>
              <a:rPr lang="en-GB" baseline="-25000" dirty="0" err="1"/>
              <a:t>EKps</a:t>
            </a:r>
            <a:endParaRPr lang="en-GB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A4FECB-4B36-4149-A4F8-E45A12485357}"/>
              </a:ext>
            </a:extLst>
          </p:cNvPr>
          <p:cNvSpPr txBox="1"/>
          <p:nvPr/>
        </p:nvSpPr>
        <p:spPr>
          <a:xfrm>
            <a:off x="1897921" y="5035044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A, B, C, D</a:t>
            </a:r>
            <a:endParaRPr lang="en-GB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9B18A2-3986-43B1-9AC8-74464CA3010D}"/>
              </a:ext>
            </a:extLst>
          </p:cNvPr>
          <p:cNvSpPr txBox="1"/>
          <p:nvPr/>
        </p:nvSpPr>
        <p:spPr>
          <a:xfrm>
            <a:off x="6553017" y="1249857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</a:t>
            </a:r>
            <a:r>
              <a:rPr lang="en-GB" dirty="0" err="1"/>
              <a:t>n</a:t>
            </a:r>
            <a:r>
              <a:rPr lang="en-GB" baseline="-25000" dirty="0" err="1"/>
              <a:t>I</a:t>
            </a:r>
            <a:r>
              <a:rPr lang="en-GB" dirty="0"/>
              <a:t>, km |}</a:t>
            </a:r>
            <a:r>
              <a:rPr lang="en-GB" dirty="0" err="1"/>
              <a:t>PK</a:t>
            </a:r>
            <a:r>
              <a:rPr lang="en-GB" baseline="-25000" dirty="0" err="1"/>
              <a:t>EKps</a:t>
            </a:r>
            <a:endParaRPr lang="en-GB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C7F27B-C3CE-4492-BCFF-9C49E4FF2A36}"/>
              </a:ext>
            </a:extLst>
          </p:cNvPr>
          <p:cNvSpPr txBox="1"/>
          <p:nvPr/>
        </p:nvSpPr>
        <p:spPr>
          <a:xfrm>
            <a:off x="1853614" y="1253074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</a:t>
            </a:r>
            <a:r>
              <a:rPr lang="en-GB" dirty="0" err="1"/>
              <a:t>n</a:t>
            </a:r>
            <a:r>
              <a:rPr lang="en-GB" baseline="-25000" dirty="0" err="1"/>
              <a:t>I</a:t>
            </a:r>
            <a:r>
              <a:rPr lang="en-GB" dirty="0"/>
              <a:t>, km |}</a:t>
            </a:r>
            <a:r>
              <a:rPr lang="en-GB" dirty="0" err="1"/>
              <a:t>PK</a:t>
            </a:r>
            <a:r>
              <a:rPr lang="en-GB" baseline="-25000" dirty="0" err="1"/>
              <a:t>EKps</a:t>
            </a:r>
            <a:endParaRPr lang="en-GB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CCDCA-6DE7-4F2E-8B2A-DF4BEE6ADE13}"/>
              </a:ext>
            </a:extLst>
          </p:cNvPr>
          <p:cNvSpPr txBox="1"/>
          <p:nvPr/>
        </p:nvSpPr>
        <p:spPr>
          <a:xfrm>
            <a:off x="265280" y="1884841"/>
            <a:ext cx="22944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(tsk, Q2) DAA key-pair</a:t>
            </a:r>
          </a:p>
          <a:p>
            <a:pPr algn="ctr"/>
            <a:r>
              <a:rPr lang="en-GB" dirty="0" err="1"/>
              <a:t>v,w</a:t>
            </a:r>
            <a:endParaRPr lang="en-GB" dirty="0"/>
          </a:p>
          <a:p>
            <a:pPr algn="ctr"/>
            <a:r>
              <a:rPr lang="el-GR" dirty="0"/>
              <a:t>Γ</a:t>
            </a:r>
            <a:r>
              <a:rPr lang="en-GB" dirty="0"/>
              <a:t> = MAC(Q2,v,w)</a:t>
            </a:r>
            <a:r>
              <a:rPr lang="en-GB" baseline="-25000" dirty="0"/>
              <a:t>km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17257-CA52-4597-951F-8E3E3A785FA0}"/>
              </a:ext>
            </a:extLst>
          </p:cNvPr>
          <p:cNvSpPr txBox="1"/>
          <p:nvPr/>
        </p:nvSpPr>
        <p:spPr>
          <a:xfrm>
            <a:off x="2430200" y="2544275"/>
            <a:ext cx="1618014" cy="36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Q2, v, w,</a:t>
            </a:r>
            <a:r>
              <a:rPr lang="el-GR" dirty="0"/>
              <a:t> Γ</a:t>
            </a:r>
            <a:r>
              <a:rPr lang="en-GB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DCEDE-A297-40A4-B561-53A059DF7451}"/>
              </a:ext>
            </a:extLst>
          </p:cNvPr>
          <p:cNvSpPr txBox="1"/>
          <p:nvPr/>
        </p:nvSpPr>
        <p:spPr>
          <a:xfrm>
            <a:off x="6747057" y="2519254"/>
            <a:ext cx="1618014" cy="36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Q2, v, w,</a:t>
            </a:r>
            <a:r>
              <a:rPr lang="el-GR" dirty="0"/>
              <a:t> Γ</a:t>
            </a:r>
            <a:r>
              <a:rPr lang="en-GB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CF46C5-9FD9-4CF5-8AC3-FFDB58F430C0}"/>
              </a:ext>
            </a:extLst>
          </p:cNvPr>
          <p:cNvSpPr txBox="1"/>
          <p:nvPr/>
        </p:nvSpPr>
        <p:spPr>
          <a:xfrm>
            <a:off x="9468505" y="3212296"/>
            <a:ext cx="250841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Verify MAC</a:t>
            </a:r>
          </a:p>
          <a:p>
            <a:pPr algn="ctr"/>
            <a:r>
              <a:rPr lang="en-GB" dirty="0"/>
              <a:t>Compute v’ = v</a:t>
            </a:r>
          </a:p>
          <a:p>
            <a:pPr algn="ctr"/>
            <a:r>
              <a:rPr lang="en-GB" dirty="0"/>
              <a:t>Generate DAA credential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D61BE5-17A2-4615-ABE3-F2E88ED4C040}"/>
              </a:ext>
            </a:extLst>
          </p:cNvPr>
          <p:cNvSpPr txBox="1"/>
          <p:nvPr/>
        </p:nvSpPr>
        <p:spPr>
          <a:xfrm>
            <a:off x="1937972" y="3889898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A, B, C |}</a:t>
            </a:r>
            <a:r>
              <a:rPr lang="en-GB" dirty="0" err="1"/>
              <a:t>PK</a:t>
            </a:r>
            <a:r>
              <a:rPr lang="en-GB" baseline="-25000" dirty="0" err="1"/>
              <a:t>EKps</a:t>
            </a:r>
            <a:endParaRPr lang="en-GB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BC2ACA-4C18-4E5B-A992-DD12D191CDB1}"/>
              </a:ext>
            </a:extLst>
          </p:cNvPr>
          <p:cNvSpPr txBox="1"/>
          <p:nvPr/>
        </p:nvSpPr>
        <p:spPr>
          <a:xfrm>
            <a:off x="507808" y="4536834"/>
            <a:ext cx="180000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 D </a:t>
            </a:r>
          </a:p>
          <a:p>
            <a:pPr algn="ctr"/>
            <a:r>
              <a:rPr lang="en-GB" dirty="0"/>
              <a:t>[tsk]B</a:t>
            </a:r>
          </a:p>
        </p:txBody>
      </p:sp>
      <p:pic>
        <p:nvPicPr>
          <p:cNvPr id="39" name="Picture 38" descr="A picture containing clipart&#10;&#10;Description automatically generated">
            <a:extLst>
              <a:ext uri="{FF2B5EF4-FFF2-40B4-BE49-F238E27FC236}">
                <a16:creationId xmlns:a16="http://schemas.microsoft.com/office/drawing/2014/main" id="{964E3CF8-317D-4DF0-ACDB-44D7D6DEE2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010083" y="5003110"/>
            <a:ext cx="864674" cy="7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28" grpId="0"/>
      <p:bldP spid="29" grpId="0"/>
      <p:bldP spid="6" grpId="0" animBg="1"/>
      <p:bldP spid="13" grpId="0"/>
      <p:bldP spid="31" grpId="0"/>
      <p:bldP spid="34" grpId="0" animBg="1"/>
      <p:bldP spid="36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8CAA4-61CD-4D37-82D1-4771A5FF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12</a:t>
            </a:fld>
            <a:endParaRPr lang="en-GB"/>
          </a:p>
        </p:txBody>
      </p:sp>
      <p:pic>
        <p:nvPicPr>
          <p:cNvPr id="5" name="Google Shape;966;p49">
            <a:extLst>
              <a:ext uri="{FF2B5EF4-FFF2-40B4-BE49-F238E27FC236}">
                <a16:creationId xmlns:a16="http://schemas.microsoft.com/office/drawing/2014/main" id="{7073F08D-968D-44BA-8308-B97BD78776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879724" y="253031"/>
            <a:ext cx="890692" cy="959685"/>
          </a:xfrm>
          <a:prstGeom prst="rect">
            <a:avLst/>
          </a:prstGeom>
          <a:ln>
            <a:noFill/>
          </a:ln>
        </p:spPr>
      </p:pic>
      <p:pic>
        <p:nvPicPr>
          <p:cNvPr id="8" name="Google Shape;996;p49">
            <a:extLst>
              <a:ext uri="{FF2B5EF4-FFF2-40B4-BE49-F238E27FC236}">
                <a16:creationId xmlns:a16="http://schemas.microsoft.com/office/drawing/2014/main" id="{277BDD4E-D94E-4EAD-BA92-D401B720749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014906" y="489770"/>
            <a:ext cx="795240" cy="718920"/>
          </a:xfrm>
          <a:prstGeom prst="rect">
            <a:avLst/>
          </a:prstGeom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762D560-016C-458E-8CBA-6B8EA3F82E20}"/>
              </a:ext>
            </a:extLst>
          </p:cNvPr>
          <p:cNvGrpSpPr/>
          <p:nvPr/>
        </p:nvGrpSpPr>
        <p:grpSpPr>
          <a:xfrm>
            <a:off x="10285194" y="249005"/>
            <a:ext cx="1068606" cy="1001585"/>
            <a:chOff x="8418786" y="1626001"/>
            <a:chExt cx="1068606" cy="1001585"/>
          </a:xfrm>
        </p:grpSpPr>
        <p:pic>
          <p:nvPicPr>
            <p:cNvPr id="9" name="Google Shape;972;p49">
              <a:extLst>
                <a:ext uri="{FF2B5EF4-FFF2-40B4-BE49-F238E27FC236}">
                  <a16:creationId xmlns:a16="http://schemas.microsoft.com/office/drawing/2014/main" id="{EABB5059-7817-4599-B22B-C161A7374764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8418786" y="1775160"/>
              <a:ext cx="882174" cy="8524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oogle Shape;974;p49">
              <a:extLst>
                <a:ext uri="{FF2B5EF4-FFF2-40B4-BE49-F238E27FC236}">
                  <a16:creationId xmlns:a16="http://schemas.microsoft.com/office/drawing/2014/main" id="{31C5D8B2-EDFE-4176-90E3-67EBACD8CD07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8859873" y="1626001"/>
              <a:ext cx="627519" cy="60635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oogle Shape;976;p49">
              <a:extLst>
                <a:ext uri="{FF2B5EF4-FFF2-40B4-BE49-F238E27FC236}">
                  <a16:creationId xmlns:a16="http://schemas.microsoft.com/office/drawing/2014/main" id="{C2C0C1BE-A60C-47F9-83C9-27525C8D9E64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8859873" y="2057559"/>
              <a:ext cx="452560" cy="349602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A87A10-606E-4663-8315-BFA3561BEEE9}"/>
              </a:ext>
            </a:extLst>
          </p:cNvPr>
          <p:cNvCxnSpPr>
            <a:stCxn id="5" idx="2"/>
          </p:cNvCxnSpPr>
          <p:nvPr/>
        </p:nvCxnSpPr>
        <p:spPr>
          <a:xfrm>
            <a:off x="3325070" y="1212716"/>
            <a:ext cx="0" cy="472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4A5C92-13BD-4D7D-BA08-36FE9F178E00}"/>
              </a:ext>
            </a:extLst>
          </p:cNvPr>
          <p:cNvCxnSpPr/>
          <p:nvPr/>
        </p:nvCxnSpPr>
        <p:spPr>
          <a:xfrm>
            <a:off x="1412526" y="1208689"/>
            <a:ext cx="0" cy="472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6D129E-BC6F-49B6-9B39-BBD646C1004E}"/>
              </a:ext>
            </a:extLst>
          </p:cNvPr>
          <p:cNvCxnSpPr/>
          <p:nvPr/>
        </p:nvCxnSpPr>
        <p:spPr>
          <a:xfrm>
            <a:off x="10726281" y="1250590"/>
            <a:ext cx="0" cy="472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6B9204-3070-400B-BD15-EE83C88DFF5A}"/>
              </a:ext>
            </a:extLst>
          </p:cNvPr>
          <p:cNvSpPr/>
          <p:nvPr/>
        </p:nvSpPr>
        <p:spPr>
          <a:xfrm>
            <a:off x="2993994" y="5938344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231D6D-166A-4D60-B89F-1192E078CDB6}"/>
              </a:ext>
            </a:extLst>
          </p:cNvPr>
          <p:cNvSpPr/>
          <p:nvPr/>
        </p:nvSpPr>
        <p:spPr>
          <a:xfrm>
            <a:off x="1081450" y="5938344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368E-83D3-4604-BC30-BFDDC99490E5}"/>
              </a:ext>
            </a:extLst>
          </p:cNvPr>
          <p:cNvSpPr/>
          <p:nvPr/>
        </p:nvSpPr>
        <p:spPr>
          <a:xfrm>
            <a:off x="10391639" y="5925994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oogle Shape;966;p49">
            <a:extLst>
              <a:ext uri="{FF2B5EF4-FFF2-40B4-BE49-F238E27FC236}">
                <a16:creationId xmlns:a16="http://schemas.microsoft.com/office/drawing/2014/main" id="{A472D6E9-475D-4C24-BD18-363AC874909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12596" y="253030"/>
            <a:ext cx="890692" cy="959685"/>
          </a:xfrm>
          <a:prstGeom prst="rect">
            <a:avLst/>
          </a:prstGeom>
          <a:ln>
            <a:noFill/>
          </a:ln>
        </p:spPr>
      </p:pic>
      <p:pic>
        <p:nvPicPr>
          <p:cNvPr id="23" name="Google Shape;996;p49">
            <a:extLst>
              <a:ext uri="{FF2B5EF4-FFF2-40B4-BE49-F238E27FC236}">
                <a16:creationId xmlns:a16="http://schemas.microsoft.com/office/drawing/2014/main" id="{0E0970A8-A95B-4D27-B4FA-154C460CA83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439232" y="458097"/>
            <a:ext cx="795240" cy="71892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214B9C-F26A-44DF-8C0E-03864D72E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99169" y="321653"/>
            <a:ext cx="790143" cy="85536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453196-8627-4181-A47A-A66A59A18B69}"/>
              </a:ext>
            </a:extLst>
          </p:cNvPr>
          <p:cNvCxnSpPr>
            <a:cxnSpLocks/>
            <a:stCxn id="20" idx="2"/>
            <a:endCxn id="26" idx="2"/>
          </p:cNvCxnSpPr>
          <p:nvPr/>
        </p:nvCxnSpPr>
        <p:spPr>
          <a:xfrm>
            <a:off x="7457942" y="1212715"/>
            <a:ext cx="13079" cy="61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2BEEFE-CBF4-40C4-B50D-041FD7887BE7}"/>
              </a:ext>
            </a:extLst>
          </p:cNvPr>
          <p:cNvCxnSpPr>
            <a:cxnSpLocks/>
          </p:cNvCxnSpPr>
          <p:nvPr/>
        </p:nvCxnSpPr>
        <p:spPr>
          <a:xfrm>
            <a:off x="5893356" y="1234700"/>
            <a:ext cx="10509" cy="594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3F682DD-A7E3-4F23-B201-CA694AACE74B}"/>
              </a:ext>
            </a:extLst>
          </p:cNvPr>
          <p:cNvSpPr/>
          <p:nvPr/>
        </p:nvSpPr>
        <p:spPr>
          <a:xfrm>
            <a:off x="7139945" y="1783080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FBC9BD-E5DD-4F15-88C2-1968372F5477}"/>
              </a:ext>
            </a:extLst>
          </p:cNvPr>
          <p:cNvSpPr/>
          <p:nvPr/>
        </p:nvSpPr>
        <p:spPr>
          <a:xfrm>
            <a:off x="5562280" y="1783081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44A9B4-D525-47AB-8B7E-BCC7C01183AF}"/>
              </a:ext>
            </a:extLst>
          </p:cNvPr>
          <p:cNvCxnSpPr/>
          <p:nvPr/>
        </p:nvCxnSpPr>
        <p:spPr>
          <a:xfrm>
            <a:off x="5893356" y="1502979"/>
            <a:ext cx="15776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44AA20-62BE-4056-BD68-36C303BA0DD5}"/>
              </a:ext>
            </a:extLst>
          </p:cNvPr>
          <p:cNvCxnSpPr/>
          <p:nvPr/>
        </p:nvCxnSpPr>
        <p:spPr>
          <a:xfrm>
            <a:off x="9102217" y="1305570"/>
            <a:ext cx="0" cy="472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772A75B-A551-420A-80A3-91799F14D7A8}"/>
              </a:ext>
            </a:extLst>
          </p:cNvPr>
          <p:cNvSpPr/>
          <p:nvPr/>
        </p:nvSpPr>
        <p:spPr>
          <a:xfrm>
            <a:off x="8767575" y="5980974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6A1F4B-6CCF-418A-8FB5-42FDE8C210B3}"/>
              </a:ext>
            </a:extLst>
          </p:cNvPr>
          <p:cNvCxnSpPr>
            <a:cxnSpLocks/>
          </p:cNvCxnSpPr>
          <p:nvPr/>
        </p:nvCxnSpPr>
        <p:spPr>
          <a:xfrm>
            <a:off x="7471021" y="1502979"/>
            <a:ext cx="16311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AF0DE-CA3E-429C-9535-335EAA5AA5CF}"/>
              </a:ext>
            </a:extLst>
          </p:cNvPr>
          <p:cNvCxnSpPr>
            <a:cxnSpLocks/>
          </p:cNvCxnSpPr>
          <p:nvPr/>
        </p:nvCxnSpPr>
        <p:spPr>
          <a:xfrm flipH="1">
            <a:off x="1412526" y="2258730"/>
            <a:ext cx="19125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7005BD-7FAF-4CAD-8193-8355BCC08B4E}"/>
              </a:ext>
            </a:extLst>
          </p:cNvPr>
          <p:cNvCxnSpPr>
            <a:cxnSpLocks/>
          </p:cNvCxnSpPr>
          <p:nvPr/>
        </p:nvCxnSpPr>
        <p:spPr>
          <a:xfrm>
            <a:off x="1412526" y="3225114"/>
            <a:ext cx="19125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85EC7B-8B33-4739-B9A3-0EB6733E1A93}"/>
              </a:ext>
            </a:extLst>
          </p:cNvPr>
          <p:cNvCxnSpPr>
            <a:cxnSpLocks/>
          </p:cNvCxnSpPr>
          <p:nvPr/>
        </p:nvCxnSpPr>
        <p:spPr>
          <a:xfrm flipH="1">
            <a:off x="1412526" y="4104006"/>
            <a:ext cx="19125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60D626-543B-4D41-9957-F469AAFCD6F3}"/>
              </a:ext>
            </a:extLst>
          </p:cNvPr>
          <p:cNvCxnSpPr>
            <a:cxnSpLocks/>
          </p:cNvCxnSpPr>
          <p:nvPr/>
        </p:nvCxnSpPr>
        <p:spPr>
          <a:xfrm>
            <a:off x="1412524" y="5243384"/>
            <a:ext cx="19125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B65C8D-A3D1-48DA-96C5-92DFEC88E547}"/>
              </a:ext>
            </a:extLst>
          </p:cNvPr>
          <p:cNvCxnSpPr>
            <a:cxnSpLocks/>
          </p:cNvCxnSpPr>
          <p:nvPr/>
        </p:nvCxnSpPr>
        <p:spPr>
          <a:xfrm flipH="1">
            <a:off x="3325068" y="2258730"/>
            <a:ext cx="57771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41ED09-530D-4D1E-9A80-C289886C377F}"/>
              </a:ext>
            </a:extLst>
          </p:cNvPr>
          <p:cNvCxnSpPr>
            <a:cxnSpLocks/>
          </p:cNvCxnSpPr>
          <p:nvPr/>
        </p:nvCxnSpPr>
        <p:spPr>
          <a:xfrm>
            <a:off x="3325068" y="3225114"/>
            <a:ext cx="57771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2CCF64-CD51-4A4F-9579-4B1C399FEA06}"/>
              </a:ext>
            </a:extLst>
          </p:cNvPr>
          <p:cNvCxnSpPr>
            <a:cxnSpLocks/>
          </p:cNvCxnSpPr>
          <p:nvPr/>
        </p:nvCxnSpPr>
        <p:spPr>
          <a:xfrm flipH="1">
            <a:off x="3345897" y="4093212"/>
            <a:ext cx="57771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EC6671-3149-4BE7-8A47-D2A7D143E147}"/>
              </a:ext>
            </a:extLst>
          </p:cNvPr>
          <p:cNvCxnSpPr>
            <a:cxnSpLocks/>
          </p:cNvCxnSpPr>
          <p:nvPr/>
        </p:nvCxnSpPr>
        <p:spPr>
          <a:xfrm flipH="1">
            <a:off x="9102217" y="2258730"/>
            <a:ext cx="1624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212336-403E-45CF-8E0D-5BB6E1CE229E}"/>
              </a:ext>
            </a:extLst>
          </p:cNvPr>
          <p:cNvCxnSpPr>
            <a:cxnSpLocks/>
          </p:cNvCxnSpPr>
          <p:nvPr/>
        </p:nvCxnSpPr>
        <p:spPr>
          <a:xfrm>
            <a:off x="9102217" y="3225114"/>
            <a:ext cx="1624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0AFFE2-4D71-45BE-AF9E-29CD0CCB7DFB}"/>
              </a:ext>
            </a:extLst>
          </p:cNvPr>
          <p:cNvCxnSpPr>
            <a:cxnSpLocks/>
          </p:cNvCxnSpPr>
          <p:nvPr/>
        </p:nvCxnSpPr>
        <p:spPr>
          <a:xfrm flipH="1">
            <a:off x="9089797" y="4093212"/>
            <a:ext cx="16364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oogle Shape;994;p49">
            <a:extLst>
              <a:ext uri="{FF2B5EF4-FFF2-40B4-BE49-F238E27FC236}">
                <a16:creationId xmlns:a16="http://schemas.microsoft.com/office/drawing/2014/main" id="{FC0FDE99-6412-441E-8F96-90C43B685235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5506245" y="3632886"/>
            <a:ext cx="795240" cy="795240"/>
          </a:xfrm>
          <a:prstGeom prst="rect">
            <a:avLst/>
          </a:prstGeom>
          <a:ln>
            <a:noFill/>
          </a:ln>
        </p:spPr>
      </p:pic>
      <p:pic>
        <p:nvPicPr>
          <p:cNvPr id="47" name="Google Shape;994;p49">
            <a:extLst>
              <a:ext uri="{FF2B5EF4-FFF2-40B4-BE49-F238E27FC236}">
                <a16:creationId xmlns:a16="http://schemas.microsoft.com/office/drawing/2014/main" id="{D3338A4E-856C-40EB-B0F5-7202C513E565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9596399" y="3677922"/>
            <a:ext cx="795240" cy="795240"/>
          </a:xfrm>
          <a:prstGeom prst="rect">
            <a:avLst/>
          </a:prstGeom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1F2F47F-B6BA-4DEB-A737-91D8145D73C0}"/>
              </a:ext>
            </a:extLst>
          </p:cNvPr>
          <p:cNvSpPr txBox="1"/>
          <p:nvPr/>
        </p:nvSpPr>
        <p:spPr>
          <a:xfrm>
            <a:off x="5762695" y="1126022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SK</a:t>
            </a:r>
            <a:r>
              <a:rPr lang="en-GB" baseline="-25000" dirty="0" err="1"/>
              <a:t>EKpsA</a:t>
            </a:r>
            <a:endParaRPr lang="en-GB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3A68FD-1BC0-44D6-A331-9CF76EE5D01C}"/>
              </a:ext>
            </a:extLst>
          </p:cNvPr>
          <p:cNvSpPr txBox="1"/>
          <p:nvPr/>
        </p:nvSpPr>
        <p:spPr>
          <a:xfrm>
            <a:off x="7309629" y="1118396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SK</a:t>
            </a:r>
            <a:r>
              <a:rPr lang="en-GB" baseline="-25000" dirty="0" err="1"/>
              <a:t>EKpsA</a:t>
            </a:r>
            <a:endParaRPr lang="en-GB" baseline="-25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FA1C54-83E4-4A3B-84E3-8067F2225622}"/>
              </a:ext>
            </a:extLst>
          </p:cNvPr>
          <p:cNvSpPr txBox="1"/>
          <p:nvPr/>
        </p:nvSpPr>
        <p:spPr>
          <a:xfrm>
            <a:off x="5158877" y="4460821"/>
            <a:ext cx="21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A</a:t>
            </a:r>
            <a:r>
              <a:rPr lang="en-GB" baseline="-25000" dirty="0"/>
              <a:t>A</a:t>
            </a:r>
            <a:r>
              <a:rPr lang="en-GB" dirty="0"/>
              <a:t>, B</a:t>
            </a:r>
            <a:r>
              <a:rPr lang="en-GB" baseline="-25000" dirty="0"/>
              <a:t>A</a:t>
            </a:r>
            <a:r>
              <a:rPr lang="en-GB" dirty="0"/>
              <a:t>, C</a:t>
            </a:r>
            <a:r>
              <a:rPr lang="en-GB" baseline="-25000" dirty="0"/>
              <a:t>A</a:t>
            </a:r>
            <a:r>
              <a:rPr lang="en-GB" dirty="0"/>
              <a:t> |}</a:t>
            </a:r>
            <a:r>
              <a:rPr lang="en-GB" dirty="0" err="1"/>
              <a:t>PK</a:t>
            </a:r>
            <a:r>
              <a:rPr lang="en-GB" baseline="-25000" dirty="0" err="1"/>
              <a:t>EKpsB</a:t>
            </a:r>
            <a:endParaRPr lang="en-GB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297548-7DD4-4BF3-A2D7-B7C25B08359C}"/>
              </a:ext>
            </a:extLst>
          </p:cNvPr>
          <p:cNvSpPr txBox="1"/>
          <p:nvPr/>
        </p:nvSpPr>
        <p:spPr>
          <a:xfrm>
            <a:off x="8904992" y="1840326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</a:t>
            </a:r>
            <a:r>
              <a:rPr lang="en-GB" dirty="0" err="1"/>
              <a:t>n</a:t>
            </a:r>
            <a:r>
              <a:rPr lang="en-GB" baseline="-25000" dirty="0" err="1"/>
              <a:t>I</a:t>
            </a:r>
            <a:r>
              <a:rPr lang="en-GB" dirty="0"/>
              <a:t>, km |}</a:t>
            </a:r>
            <a:r>
              <a:rPr lang="en-GB" dirty="0" err="1"/>
              <a:t>PK</a:t>
            </a:r>
            <a:r>
              <a:rPr lang="en-GB" baseline="-25000" dirty="0" err="1"/>
              <a:t>EKpsA</a:t>
            </a:r>
            <a:endParaRPr lang="en-GB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6362CA-D663-480F-9AE2-5E3E7F7D3124}"/>
              </a:ext>
            </a:extLst>
          </p:cNvPr>
          <p:cNvSpPr txBox="1"/>
          <p:nvPr/>
        </p:nvSpPr>
        <p:spPr>
          <a:xfrm>
            <a:off x="5521931" y="2740002"/>
            <a:ext cx="1618014" cy="36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Q2, v, w,</a:t>
            </a:r>
            <a:r>
              <a:rPr lang="el-GR" dirty="0"/>
              <a:t> Γ</a:t>
            </a:r>
            <a:r>
              <a:rPr lang="en-GB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4B9C2C-623E-4E91-B8D9-A3D357599F0A}"/>
              </a:ext>
            </a:extLst>
          </p:cNvPr>
          <p:cNvSpPr txBox="1"/>
          <p:nvPr/>
        </p:nvSpPr>
        <p:spPr>
          <a:xfrm>
            <a:off x="9060199" y="4465078"/>
            <a:ext cx="219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A</a:t>
            </a:r>
            <a:r>
              <a:rPr lang="en-GB" baseline="-25000" dirty="0"/>
              <a:t>A</a:t>
            </a:r>
            <a:r>
              <a:rPr lang="en-GB" dirty="0"/>
              <a:t>, B</a:t>
            </a:r>
            <a:r>
              <a:rPr lang="en-GB" baseline="-25000" dirty="0"/>
              <a:t>A</a:t>
            </a:r>
            <a:r>
              <a:rPr lang="en-GB" dirty="0"/>
              <a:t>, C</a:t>
            </a:r>
            <a:r>
              <a:rPr lang="en-GB" baseline="-25000" dirty="0"/>
              <a:t>A</a:t>
            </a:r>
            <a:r>
              <a:rPr lang="en-GB" dirty="0"/>
              <a:t> |}</a:t>
            </a:r>
            <a:r>
              <a:rPr lang="en-GB" dirty="0" err="1"/>
              <a:t>PK</a:t>
            </a:r>
            <a:r>
              <a:rPr lang="en-GB" baseline="-25000" dirty="0" err="1"/>
              <a:t>EKpsA</a:t>
            </a:r>
            <a:endParaRPr lang="en-GB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8BFCE4-7E29-4F38-9F8D-1C32C90BD810}"/>
              </a:ext>
            </a:extLst>
          </p:cNvPr>
          <p:cNvSpPr txBox="1"/>
          <p:nvPr/>
        </p:nvSpPr>
        <p:spPr>
          <a:xfrm>
            <a:off x="9089797" y="2742943"/>
            <a:ext cx="1618014" cy="36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Q2, v, w,</a:t>
            </a:r>
            <a:r>
              <a:rPr lang="el-GR" dirty="0"/>
              <a:t> Γ</a:t>
            </a:r>
            <a:r>
              <a:rPr lang="en-GB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FBFA52-BEE8-4AAB-B341-91A3A49C2B81}"/>
              </a:ext>
            </a:extLst>
          </p:cNvPr>
          <p:cNvSpPr txBox="1"/>
          <p:nvPr/>
        </p:nvSpPr>
        <p:spPr>
          <a:xfrm>
            <a:off x="1608444" y="2740002"/>
            <a:ext cx="1618014" cy="36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Q2, v, w,</a:t>
            </a:r>
            <a:r>
              <a:rPr lang="el-GR" dirty="0"/>
              <a:t> Γ</a:t>
            </a:r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81013-D8C1-42FD-B197-CD5F74FF29BA}"/>
              </a:ext>
            </a:extLst>
          </p:cNvPr>
          <p:cNvSpPr txBox="1"/>
          <p:nvPr/>
        </p:nvSpPr>
        <p:spPr>
          <a:xfrm>
            <a:off x="1642755" y="158424"/>
            <a:ext cx="13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Platform 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A5F53C-1668-40F3-A17F-5A67C8A59533}"/>
              </a:ext>
            </a:extLst>
          </p:cNvPr>
          <p:cNvSpPr txBox="1"/>
          <p:nvPr/>
        </p:nvSpPr>
        <p:spPr>
          <a:xfrm>
            <a:off x="5900430" y="136987"/>
            <a:ext cx="13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Platform 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E095FA-27CE-47F2-904D-C94C16D96D3B}"/>
              </a:ext>
            </a:extLst>
          </p:cNvPr>
          <p:cNvSpPr txBox="1"/>
          <p:nvPr/>
        </p:nvSpPr>
        <p:spPr>
          <a:xfrm>
            <a:off x="1319691" y="3648463"/>
            <a:ext cx="21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A</a:t>
            </a:r>
            <a:r>
              <a:rPr lang="en-GB" baseline="-25000" dirty="0"/>
              <a:t>A</a:t>
            </a:r>
            <a:r>
              <a:rPr lang="en-GB" dirty="0"/>
              <a:t>, B</a:t>
            </a:r>
            <a:r>
              <a:rPr lang="en-GB" baseline="-25000" dirty="0"/>
              <a:t>A</a:t>
            </a:r>
            <a:r>
              <a:rPr lang="en-GB" dirty="0"/>
              <a:t>, C</a:t>
            </a:r>
            <a:r>
              <a:rPr lang="en-GB" baseline="-25000" dirty="0"/>
              <a:t>A</a:t>
            </a:r>
            <a:r>
              <a:rPr lang="en-GB" dirty="0"/>
              <a:t> |}</a:t>
            </a:r>
            <a:r>
              <a:rPr lang="en-GB" dirty="0" err="1"/>
              <a:t>PK</a:t>
            </a:r>
            <a:r>
              <a:rPr lang="en-GB" baseline="-25000" dirty="0" err="1"/>
              <a:t>EKpsB</a:t>
            </a:r>
            <a:endParaRPr lang="en-GB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2F2675-8523-4F7C-ACE3-E3A04493658F}"/>
              </a:ext>
            </a:extLst>
          </p:cNvPr>
          <p:cNvSpPr txBox="1"/>
          <p:nvPr/>
        </p:nvSpPr>
        <p:spPr>
          <a:xfrm>
            <a:off x="526453" y="4441143"/>
            <a:ext cx="180000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Compute D</a:t>
            </a:r>
            <a:r>
              <a:rPr lang="en-GB" baseline="-25000" dirty="0"/>
              <a:t>B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[tsk]B</a:t>
            </a:r>
            <a:r>
              <a:rPr lang="en-GB" baseline="-25000" dirty="0"/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D4D8CE-E06F-4C32-853F-A52EF665BF1C}"/>
              </a:ext>
            </a:extLst>
          </p:cNvPr>
          <p:cNvSpPr txBox="1"/>
          <p:nvPr/>
        </p:nvSpPr>
        <p:spPr>
          <a:xfrm>
            <a:off x="1271036" y="5234147"/>
            <a:ext cx="21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  <a:r>
              <a:rPr lang="en-GB" baseline="-25000" dirty="0"/>
              <a:t>A</a:t>
            </a:r>
            <a:r>
              <a:rPr lang="en-GB" dirty="0"/>
              <a:t>, B</a:t>
            </a:r>
            <a:r>
              <a:rPr lang="en-GB" baseline="-25000" dirty="0"/>
              <a:t>A</a:t>
            </a:r>
            <a:r>
              <a:rPr lang="en-GB" dirty="0"/>
              <a:t>, C</a:t>
            </a:r>
            <a:r>
              <a:rPr lang="en-GB" baseline="-25000" dirty="0"/>
              <a:t>A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D</a:t>
            </a:r>
            <a:r>
              <a:rPr lang="en-GB" b="1" baseline="-25000" dirty="0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63" name="Picture 62" descr="A picture containing clipart&#10;&#10;Description automatically generated">
            <a:extLst>
              <a:ext uri="{FF2B5EF4-FFF2-40B4-BE49-F238E27FC236}">
                <a16:creationId xmlns:a16="http://schemas.microsoft.com/office/drawing/2014/main" id="{D9DFEBD6-1130-4765-8DF0-F1C8893754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600496" y="5030257"/>
            <a:ext cx="864674" cy="77711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2232F35-3669-4371-932E-2D364A2412CB}"/>
              </a:ext>
            </a:extLst>
          </p:cNvPr>
          <p:cNvSpPr txBox="1"/>
          <p:nvPr/>
        </p:nvSpPr>
        <p:spPr>
          <a:xfrm>
            <a:off x="5178910" y="1831829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</a:t>
            </a:r>
            <a:r>
              <a:rPr lang="en-GB" dirty="0" err="1"/>
              <a:t>n</a:t>
            </a:r>
            <a:r>
              <a:rPr lang="en-GB" baseline="-25000" dirty="0" err="1"/>
              <a:t>I</a:t>
            </a:r>
            <a:r>
              <a:rPr lang="en-GB" dirty="0"/>
              <a:t>, km |}</a:t>
            </a:r>
            <a:r>
              <a:rPr lang="en-GB" dirty="0" err="1"/>
              <a:t>PK</a:t>
            </a:r>
            <a:r>
              <a:rPr lang="en-GB" baseline="-25000" dirty="0" err="1"/>
              <a:t>EKpsB</a:t>
            </a:r>
            <a:endParaRPr lang="en-GB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D9B5B3-F097-4567-9E5B-8D067DC6AF7C}"/>
              </a:ext>
            </a:extLst>
          </p:cNvPr>
          <p:cNvSpPr txBox="1"/>
          <p:nvPr/>
        </p:nvSpPr>
        <p:spPr>
          <a:xfrm>
            <a:off x="1339803" y="1745377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</a:t>
            </a:r>
            <a:r>
              <a:rPr lang="en-GB" dirty="0" err="1"/>
              <a:t>n</a:t>
            </a:r>
            <a:r>
              <a:rPr lang="en-GB" baseline="-25000" dirty="0" err="1"/>
              <a:t>I</a:t>
            </a:r>
            <a:r>
              <a:rPr lang="en-GB" dirty="0"/>
              <a:t>, km |}</a:t>
            </a:r>
            <a:r>
              <a:rPr lang="en-GB" dirty="0" err="1"/>
              <a:t>PK</a:t>
            </a:r>
            <a:r>
              <a:rPr lang="en-GB" baseline="-25000" dirty="0" err="1"/>
              <a:t>EKpsB</a:t>
            </a:r>
            <a:endParaRPr lang="en-GB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3F50C-4DD2-4E1B-8A6F-260EEA212170}"/>
              </a:ext>
            </a:extLst>
          </p:cNvPr>
          <p:cNvSpPr txBox="1"/>
          <p:nvPr/>
        </p:nvSpPr>
        <p:spPr>
          <a:xfrm>
            <a:off x="9596399" y="5088531"/>
            <a:ext cx="22181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 Joined Platform A</a:t>
            </a:r>
          </a:p>
        </p:txBody>
      </p:sp>
    </p:spTree>
    <p:extLst>
      <p:ext uri="{BB962C8B-B14F-4D97-AF65-F5344CB8AC3E}">
        <p14:creationId xmlns:p14="http://schemas.microsoft.com/office/powerpoint/2010/main" val="17336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3" grpId="0"/>
      <p:bldP spid="54" grpId="0"/>
      <p:bldP spid="55" grpId="0"/>
      <p:bldP spid="56" grpId="0"/>
      <p:bldP spid="57" grpId="0"/>
      <p:bldP spid="58" grpId="0"/>
      <p:bldP spid="60" grpId="0"/>
      <p:bldP spid="61" grpId="0" animBg="1"/>
      <p:bldP spid="62" grpId="0"/>
      <p:bldP spid="64" grpId="0"/>
      <p:bldP spid="65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8CAA4-61CD-4D37-82D1-4771A5FF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13</a:t>
            </a:fld>
            <a:endParaRPr lang="en-GB"/>
          </a:p>
        </p:txBody>
      </p:sp>
      <p:pic>
        <p:nvPicPr>
          <p:cNvPr id="5" name="Google Shape;966;p49">
            <a:extLst>
              <a:ext uri="{FF2B5EF4-FFF2-40B4-BE49-F238E27FC236}">
                <a16:creationId xmlns:a16="http://schemas.microsoft.com/office/drawing/2014/main" id="{7073F08D-968D-44BA-8308-B97BD78776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879724" y="253031"/>
            <a:ext cx="890692" cy="959685"/>
          </a:xfrm>
          <a:prstGeom prst="rect">
            <a:avLst/>
          </a:prstGeom>
          <a:ln>
            <a:noFill/>
          </a:ln>
        </p:spPr>
      </p:pic>
      <p:pic>
        <p:nvPicPr>
          <p:cNvPr id="8" name="Google Shape;996;p49">
            <a:extLst>
              <a:ext uri="{FF2B5EF4-FFF2-40B4-BE49-F238E27FC236}">
                <a16:creationId xmlns:a16="http://schemas.microsoft.com/office/drawing/2014/main" id="{277BDD4E-D94E-4EAD-BA92-D401B720749B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014906" y="489770"/>
            <a:ext cx="795240" cy="718920"/>
          </a:xfrm>
          <a:prstGeom prst="rect">
            <a:avLst/>
          </a:prstGeom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762D560-016C-458E-8CBA-6B8EA3F82E20}"/>
              </a:ext>
            </a:extLst>
          </p:cNvPr>
          <p:cNvGrpSpPr/>
          <p:nvPr/>
        </p:nvGrpSpPr>
        <p:grpSpPr>
          <a:xfrm>
            <a:off x="10285194" y="249005"/>
            <a:ext cx="1068606" cy="1001585"/>
            <a:chOff x="8418786" y="1626001"/>
            <a:chExt cx="1068606" cy="1001585"/>
          </a:xfrm>
        </p:grpSpPr>
        <p:pic>
          <p:nvPicPr>
            <p:cNvPr id="9" name="Google Shape;972;p49">
              <a:extLst>
                <a:ext uri="{FF2B5EF4-FFF2-40B4-BE49-F238E27FC236}">
                  <a16:creationId xmlns:a16="http://schemas.microsoft.com/office/drawing/2014/main" id="{EABB5059-7817-4599-B22B-C161A7374764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8418786" y="1775160"/>
              <a:ext cx="882174" cy="8524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Google Shape;974;p49">
              <a:extLst>
                <a:ext uri="{FF2B5EF4-FFF2-40B4-BE49-F238E27FC236}">
                  <a16:creationId xmlns:a16="http://schemas.microsoft.com/office/drawing/2014/main" id="{31C5D8B2-EDFE-4176-90E3-67EBACD8CD07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8859873" y="1626001"/>
              <a:ext cx="627519" cy="60635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oogle Shape;976;p49">
              <a:extLst>
                <a:ext uri="{FF2B5EF4-FFF2-40B4-BE49-F238E27FC236}">
                  <a16:creationId xmlns:a16="http://schemas.microsoft.com/office/drawing/2014/main" id="{C2C0C1BE-A60C-47F9-83C9-27525C8D9E64}"/>
                </a:ext>
              </a:extLst>
            </p:cNvPr>
            <p:cNvPicPr/>
            <p:nvPr/>
          </p:nvPicPr>
          <p:blipFill>
            <a:blip r:embed="rId7"/>
            <a:stretch/>
          </p:blipFill>
          <p:spPr>
            <a:xfrm>
              <a:off x="8859873" y="2057559"/>
              <a:ext cx="452560" cy="349602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A87A10-606E-4663-8315-BFA3561BEEE9}"/>
              </a:ext>
            </a:extLst>
          </p:cNvPr>
          <p:cNvCxnSpPr>
            <a:stCxn id="5" idx="2"/>
          </p:cNvCxnSpPr>
          <p:nvPr/>
        </p:nvCxnSpPr>
        <p:spPr>
          <a:xfrm>
            <a:off x="3325070" y="1212716"/>
            <a:ext cx="0" cy="472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4A5C92-13BD-4D7D-BA08-36FE9F178E00}"/>
              </a:ext>
            </a:extLst>
          </p:cNvPr>
          <p:cNvCxnSpPr/>
          <p:nvPr/>
        </p:nvCxnSpPr>
        <p:spPr>
          <a:xfrm>
            <a:off x="1412526" y="1208689"/>
            <a:ext cx="0" cy="472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6D129E-BC6F-49B6-9B39-BBD646C1004E}"/>
              </a:ext>
            </a:extLst>
          </p:cNvPr>
          <p:cNvCxnSpPr/>
          <p:nvPr/>
        </p:nvCxnSpPr>
        <p:spPr>
          <a:xfrm>
            <a:off x="10726281" y="1250590"/>
            <a:ext cx="0" cy="472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6B9204-3070-400B-BD15-EE83C88DFF5A}"/>
              </a:ext>
            </a:extLst>
          </p:cNvPr>
          <p:cNvSpPr/>
          <p:nvPr/>
        </p:nvSpPr>
        <p:spPr>
          <a:xfrm>
            <a:off x="2993994" y="5938344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231D6D-166A-4D60-B89F-1192E078CDB6}"/>
              </a:ext>
            </a:extLst>
          </p:cNvPr>
          <p:cNvSpPr/>
          <p:nvPr/>
        </p:nvSpPr>
        <p:spPr>
          <a:xfrm>
            <a:off x="1081450" y="5938344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3368E-83D3-4604-BC30-BFDDC99490E5}"/>
              </a:ext>
            </a:extLst>
          </p:cNvPr>
          <p:cNvSpPr/>
          <p:nvPr/>
        </p:nvSpPr>
        <p:spPr>
          <a:xfrm>
            <a:off x="10391639" y="5925994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oogle Shape;966;p49">
            <a:extLst>
              <a:ext uri="{FF2B5EF4-FFF2-40B4-BE49-F238E27FC236}">
                <a16:creationId xmlns:a16="http://schemas.microsoft.com/office/drawing/2014/main" id="{A472D6E9-475D-4C24-BD18-363AC874909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12596" y="253030"/>
            <a:ext cx="890692" cy="959685"/>
          </a:xfrm>
          <a:prstGeom prst="rect">
            <a:avLst/>
          </a:prstGeom>
          <a:ln>
            <a:noFill/>
          </a:ln>
        </p:spPr>
      </p:pic>
      <p:pic>
        <p:nvPicPr>
          <p:cNvPr id="23" name="Google Shape;996;p49">
            <a:extLst>
              <a:ext uri="{FF2B5EF4-FFF2-40B4-BE49-F238E27FC236}">
                <a16:creationId xmlns:a16="http://schemas.microsoft.com/office/drawing/2014/main" id="{0E0970A8-A95B-4D27-B4FA-154C460CA83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439232" y="458097"/>
            <a:ext cx="795240" cy="718920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214B9C-F26A-44DF-8C0E-03864D72E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99169" y="321653"/>
            <a:ext cx="790143" cy="85536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453196-8627-4181-A47A-A66A59A18B69}"/>
              </a:ext>
            </a:extLst>
          </p:cNvPr>
          <p:cNvCxnSpPr>
            <a:cxnSpLocks/>
            <a:stCxn id="20" idx="2"/>
            <a:endCxn id="26" idx="2"/>
          </p:cNvCxnSpPr>
          <p:nvPr/>
        </p:nvCxnSpPr>
        <p:spPr>
          <a:xfrm>
            <a:off x="7457942" y="1212715"/>
            <a:ext cx="13079" cy="61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2BEEFE-CBF4-40C4-B50D-041FD7887BE7}"/>
              </a:ext>
            </a:extLst>
          </p:cNvPr>
          <p:cNvCxnSpPr>
            <a:cxnSpLocks/>
          </p:cNvCxnSpPr>
          <p:nvPr/>
        </p:nvCxnSpPr>
        <p:spPr>
          <a:xfrm>
            <a:off x="5893356" y="1234700"/>
            <a:ext cx="10509" cy="594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3F682DD-A7E3-4F23-B201-CA694AACE74B}"/>
              </a:ext>
            </a:extLst>
          </p:cNvPr>
          <p:cNvSpPr/>
          <p:nvPr/>
        </p:nvSpPr>
        <p:spPr>
          <a:xfrm>
            <a:off x="7139945" y="1783080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FBC9BD-E5DD-4F15-88C2-1968372F5477}"/>
              </a:ext>
            </a:extLst>
          </p:cNvPr>
          <p:cNvSpPr/>
          <p:nvPr/>
        </p:nvSpPr>
        <p:spPr>
          <a:xfrm>
            <a:off x="5562280" y="1783081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44A9B4-D525-47AB-8B7E-BCC7C01183AF}"/>
              </a:ext>
            </a:extLst>
          </p:cNvPr>
          <p:cNvCxnSpPr/>
          <p:nvPr/>
        </p:nvCxnSpPr>
        <p:spPr>
          <a:xfrm>
            <a:off x="5893356" y="1502979"/>
            <a:ext cx="15776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44AA20-62BE-4056-BD68-36C303BA0DD5}"/>
              </a:ext>
            </a:extLst>
          </p:cNvPr>
          <p:cNvCxnSpPr/>
          <p:nvPr/>
        </p:nvCxnSpPr>
        <p:spPr>
          <a:xfrm>
            <a:off x="9102217" y="1305570"/>
            <a:ext cx="0" cy="4729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772A75B-A551-420A-80A3-91799F14D7A8}"/>
              </a:ext>
            </a:extLst>
          </p:cNvPr>
          <p:cNvSpPr/>
          <p:nvPr/>
        </p:nvSpPr>
        <p:spPr>
          <a:xfrm>
            <a:off x="8767575" y="5980974"/>
            <a:ext cx="6621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6A1F4B-6CCF-418A-8FB5-42FDE8C210B3}"/>
              </a:ext>
            </a:extLst>
          </p:cNvPr>
          <p:cNvCxnSpPr>
            <a:cxnSpLocks/>
          </p:cNvCxnSpPr>
          <p:nvPr/>
        </p:nvCxnSpPr>
        <p:spPr>
          <a:xfrm>
            <a:off x="7471021" y="1502979"/>
            <a:ext cx="16311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4AF0DE-CA3E-429C-9535-335EAA5AA5CF}"/>
              </a:ext>
            </a:extLst>
          </p:cNvPr>
          <p:cNvCxnSpPr>
            <a:cxnSpLocks/>
          </p:cNvCxnSpPr>
          <p:nvPr/>
        </p:nvCxnSpPr>
        <p:spPr>
          <a:xfrm flipH="1">
            <a:off x="1412526" y="2258730"/>
            <a:ext cx="19125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7005BD-7FAF-4CAD-8193-8355BCC08B4E}"/>
              </a:ext>
            </a:extLst>
          </p:cNvPr>
          <p:cNvCxnSpPr>
            <a:cxnSpLocks/>
          </p:cNvCxnSpPr>
          <p:nvPr/>
        </p:nvCxnSpPr>
        <p:spPr>
          <a:xfrm>
            <a:off x="1412526" y="3225114"/>
            <a:ext cx="19125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B65C8D-A3D1-48DA-96C5-92DFEC88E547}"/>
              </a:ext>
            </a:extLst>
          </p:cNvPr>
          <p:cNvCxnSpPr>
            <a:cxnSpLocks/>
          </p:cNvCxnSpPr>
          <p:nvPr/>
        </p:nvCxnSpPr>
        <p:spPr>
          <a:xfrm flipH="1">
            <a:off x="3325068" y="2258730"/>
            <a:ext cx="57771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41ED09-530D-4D1E-9A80-C289886C377F}"/>
              </a:ext>
            </a:extLst>
          </p:cNvPr>
          <p:cNvCxnSpPr>
            <a:cxnSpLocks/>
          </p:cNvCxnSpPr>
          <p:nvPr/>
        </p:nvCxnSpPr>
        <p:spPr>
          <a:xfrm>
            <a:off x="3325068" y="3225114"/>
            <a:ext cx="57771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EC6671-3149-4BE7-8A47-D2A7D143E147}"/>
              </a:ext>
            </a:extLst>
          </p:cNvPr>
          <p:cNvCxnSpPr>
            <a:cxnSpLocks/>
          </p:cNvCxnSpPr>
          <p:nvPr/>
        </p:nvCxnSpPr>
        <p:spPr>
          <a:xfrm flipH="1">
            <a:off x="9102217" y="2258730"/>
            <a:ext cx="1624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212336-403E-45CF-8E0D-5BB6E1CE229E}"/>
              </a:ext>
            </a:extLst>
          </p:cNvPr>
          <p:cNvCxnSpPr>
            <a:cxnSpLocks/>
          </p:cNvCxnSpPr>
          <p:nvPr/>
        </p:nvCxnSpPr>
        <p:spPr>
          <a:xfrm>
            <a:off x="9102217" y="3225114"/>
            <a:ext cx="1624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F2F47F-B6BA-4DEB-A737-91D8145D73C0}"/>
              </a:ext>
            </a:extLst>
          </p:cNvPr>
          <p:cNvSpPr txBox="1"/>
          <p:nvPr/>
        </p:nvSpPr>
        <p:spPr>
          <a:xfrm>
            <a:off x="5762695" y="1126022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SK</a:t>
            </a:r>
            <a:r>
              <a:rPr lang="en-GB" baseline="-25000" dirty="0" err="1"/>
              <a:t>EKpsA</a:t>
            </a:r>
            <a:endParaRPr lang="en-GB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3A68FD-1BC0-44D6-A331-9CF76EE5D01C}"/>
              </a:ext>
            </a:extLst>
          </p:cNvPr>
          <p:cNvSpPr txBox="1"/>
          <p:nvPr/>
        </p:nvSpPr>
        <p:spPr>
          <a:xfrm>
            <a:off x="7309629" y="1118396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SK</a:t>
            </a:r>
            <a:r>
              <a:rPr lang="en-GB" baseline="-25000" dirty="0" err="1"/>
              <a:t>EKpsA</a:t>
            </a:r>
            <a:endParaRPr lang="en-GB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297548-7DD4-4BF3-A2D7-B7C25B08359C}"/>
              </a:ext>
            </a:extLst>
          </p:cNvPr>
          <p:cNvSpPr txBox="1"/>
          <p:nvPr/>
        </p:nvSpPr>
        <p:spPr>
          <a:xfrm>
            <a:off x="8904992" y="1840326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</a:t>
            </a:r>
            <a:r>
              <a:rPr lang="en-GB" dirty="0" err="1"/>
              <a:t>n</a:t>
            </a:r>
            <a:r>
              <a:rPr lang="en-GB" baseline="-25000" dirty="0" err="1"/>
              <a:t>I</a:t>
            </a:r>
            <a:r>
              <a:rPr lang="en-GB" dirty="0"/>
              <a:t>, km |}</a:t>
            </a:r>
            <a:r>
              <a:rPr lang="en-GB" dirty="0" err="1"/>
              <a:t>PK</a:t>
            </a:r>
            <a:r>
              <a:rPr lang="en-GB" baseline="-25000" dirty="0" err="1"/>
              <a:t>EKpsA</a:t>
            </a:r>
            <a:endParaRPr lang="en-GB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6362CA-D663-480F-9AE2-5E3E7F7D3124}"/>
              </a:ext>
            </a:extLst>
          </p:cNvPr>
          <p:cNvSpPr txBox="1"/>
          <p:nvPr/>
        </p:nvSpPr>
        <p:spPr>
          <a:xfrm>
            <a:off x="5521931" y="2740002"/>
            <a:ext cx="1618014" cy="36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Q2, v, w,</a:t>
            </a:r>
            <a:r>
              <a:rPr lang="el-GR" dirty="0"/>
              <a:t> Γ</a:t>
            </a:r>
            <a:r>
              <a:rPr lang="en-GB" dirty="0"/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8BFCE4-7E29-4F38-9F8D-1C32C90BD810}"/>
              </a:ext>
            </a:extLst>
          </p:cNvPr>
          <p:cNvSpPr txBox="1"/>
          <p:nvPr/>
        </p:nvSpPr>
        <p:spPr>
          <a:xfrm>
            <a:off x="9089797" y="2742943"/>
            <a:ext cx="1618014" cy="36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Q2, v, w,</a:t>
            </a:r>
            <a:r>
              <a:rPr lang="el-GR" dirty="0"/>
              <a:t> Γ</a:t>
            </a:r>
            <a:r>
              <a:rPr lang="en-GB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FBFA52-BEE8-4AAB-B341-91A3A49C2B81}"/>
              </a:ext>
            </a:extLst>
          </p:cNvPr>
          <p:cNvSpPr txBox="1"/>
          <p:nvPr/>
        </p:nvSpPr>
        <p:spPr>
          <a:xfrm>
            <a:off x="1608444" y="2740002"/>
            <a:ext cx="1618014" cy="365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Q2, v, w,</a:t>
            </a:r>
            <a:r>
              <a:rPr lang="el-GR" dirty="0"/>
              <a:t> Γ</a:t>
            </a:r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81013-D8C1-42FD-B197-CD5F74FF29BA}"/>
              </a:ext>
            </a:extLst>
          </p:cNvPr>
          <p:cNvSpPr txBox="1"/>
          <p:nvPr/>
        </p:nvSpPr>
        <p:spPr>
          <a:xfrm>
            <a:off x="1642755" y="158424"/>
            <a:ext cx="13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Platform 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A5F53C-1668-40F3-A17F-5A67C8A59533}"/>
              </a:ext>
            </a:extLst>
          </p:cNvPr>
          <p:cNvSpPr txBox="1"/>
          <p:nvPr/>
        </p:nvSpPr>
        <p:spPr>
          <a:xfrm>
            <a:off x="5900430" y="136987"/>
            <a:ext cx="13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Platform 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32F35-3669-4371-932E-2D364A2412CB}"/>
              </a:ext>
            </a:extLst>
          </p:cNvPr>
          <p:cNvSpPr txBox="1"/>
          <p:nvPr/>
        </p:nvSpPr>
        <p:spPr>
          <a:xfrm>
            <a:off x="5178910" y="1831829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</a:t>
            </a:r>
            <a:r>
              <a:rPr lang="en-GB" dirty="0" err="1"/>
              <a:t>n</a:t>
            </a:r>
            <a:r>
              <a:rPr lang="en-GB" baseline="-25000" dirty="0" err="1"/>
              <a:t>I</a:t>
            </a:r>
            <a:r>
              <a:rPr lang="en-GB" dirty="0"/>
              <a:t>, km |}</a:t>
            </a:r>
            <a:r>
              <a:rPr lang="en-GB" dirty="0" err="1"/>
              <a:t>PK</a:t>
            </a:r>
            <a:r>
              <a:rPr lang="en-GB" baseline="-25000" dirty="0" err="1"/>
              <a:t>EKpsB</a:t>
            </a:r>
            <a:endParaRPr lang="en-GB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D9B5B3-F097-4567-9E5B-8D067DC6AF7C}"/>
              </a:ext>
            </a:extLst>
          </p:cNvPr>
          <p:cNvSpPr txBox="1"/>
          <p:nvPr/>
        </p:nvSpPr>
        <p:spPr>
          <a:xfrm>
            <a:off x="1339803" y="1745377"/>
            <a:ext cx="200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{| </a:t>
            </a:r>
            <a:r>
              <a:rPr lang="en-GB" dirty="0" err="1"/>
              <a:t>n</a:t>
            </a:r>
            <a:r>
              <a:rPr lang="en-GB" baseline="-25000" dirty="0" err="1"/>
              <a:t>I</a:t>
            </a:r>
            <a:r>
              <a:rPr lang="en-GB" dirty="0"/>
              <a:t>, km |}</a:t>
            </a:r>
            <a:r>
              <a:rPr lang="en-GB" dirty="0" err="1"/>
              <a:t>PK</a:t>
            </a:r>
            <a:r>
              <a:rPr lang="en-GB" baseline="-25000" dirty="0" err="1"/>
              <a:t>EKpsB</a:t>
            </a:r>
            <a:endParaRPr lang="en-GB" baseline="-25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F44BB0-60BE-4ED3-A2C0-CB620EDE72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391639" y="2672416"/>
            <a:ext cx="802776" cy="91745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47D2F185-BC8B-4081-92E9-569BAAC51213}"/>
              </a:ext>
            </a:extLst>
          </p:cNvPr>
          <p:cNvSpPr/>
          <p:nvPr/>
        </p:nvSpPr>
        <p:spPr>
          <a:xfrm>
            <a:off x="2245083" y="2740002"/>
            <a:ext cx="300408" cy="3657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6FBE1B-2E74-4F66-B496-988F7EF313A0}"/>
              </a:ext>
            </a:extLst>
          </p:cNvPr>
          <p:cNvCxnSpPr>
            <a:stCxn id="22" idx="3"/>
          </p:cNvCxnSpPr>
          <p:nvPr/>
        </p:nvCxnSpPr>
        <p:spPr>
          <a:xfrm flipH="1">
            <a:off x="1743602" y="3052216"/>
            <a:ext cx="545475" cy="8278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F24CFDB-C5CC-4198-8E35-F63400298508}"/>
              </a:ext>
            </a:extLst>
          </p:cNvPr>
          <p:cNvCxnSpPr>
            <a:stCxn id="22" idx="5"/>
          </p:cNvCxnSpPr>
          <p:nvPr/>
        </p:nvCxnSpPr>
        <p:spPr>
          <a:xfrm>
            <a:off x="2501497" y="3052216"/>
            <a:ext cx="638767" cy="78208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AE4B00-4C4E-4DF2-9C2A-77D45CFBD984}"/>
              </a:ext>
            </a:extLst>
          </p:cNvPr>
          <p:cNvSpPr txBox="1"/>
          <p:nvPr/>
        </p:nvSpPr>
        <p:spPr>
          <a:xfrm>
            <a:off x="687397" y="3857163"/>
            <a:ext cx="35200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 = H(P1||Q2||U||PK</a:t>
            </a:r>
            <a:r>
              <a:rPr lang="en-GB" baseline="-25000" dirty="0"/>
              <a:t>I</a:t>
            </a:r>
            <a:r>
              <a:rPr lang="en-GB" dirty="0"/>
              <a:t>||</a:t>
            </a:r>
            <a:r>
              <a:rPr lang="en-GB" dirty="0" err="1"/>
              <a:t>n</a:t>
            </a:r>
            <a:r>
              <a:rPr lang="en-GB" baseline="-25000" dirty="0" err="1"/>
              <a:t>I</a:t>
            </a:r>
            <a:r>
              <a:rPr lang="en-GB" dirty="0"/>
              <a:t>) 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ACB715-617B-4B95-9A28-EC7E6D11CD62}"/>
              </a:ext>
            </a:extLst>
          </p:cNvPr>
          <p:cNvSpPr txBox="1"/>
          <p:nvPr/>
        </p:nvSpPr>
        <p:spPr>
          <a:xfrm>
            <a:off x="569516" y="3857162"/>
            <a:ext cx="36958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 = H(</a:t>
            </a:r>
            <a:r>
              <a:rPr lang="en-GB" b="1" dirty="0" err="1">
                <a:solidFill>
                  <a:schemeClr val="accent6"/>
                </a:solidFill>
              </a:rPr>
              <a:t>PK</a:t>
            </a:r>
            <a:r>
              <a:rPr lang="en-GB" b="1" baseline="-25000" dirty="0" err="1">
                <a:solidFill>
                  <a:schemeClr val="accent6"/>
                </a:solidFill>
              </a:rPr>
              <a:t>EKpsB</a:t>
            </a:r>
            <a:r>
              <a:rPr lang="en-GB" dirty="0"/>
              <a:t>||P1||Q2||U||PK</a:t>
            </a:r>
            <a:r>
              <a:rPr lang="en-GB" baseline="-25000" dirty="0"/>
              <a:t>I</a:t>
            </a:r>
            <a:r>
              <a:rPr lang="en-GB" dirty="0"/>
              <a:t>||</a:t>
            </a:r>
            <a:r>
              <a:rPr lang="en-GB" dirty="0" err="1"/>
              <a:t>n</a:t>
            </a:r>
            <a:r>
              <a:rPr lang="en-GB" baseline="-25000" dirty="0" err="1"/>
              <a:t>I</a:t>
            </a:r>
            <a:r>
              <a:rPr lang="en-GB" dirty="0"/>
              <a:t>)  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3EB5595-1B58-4EA9-B3F9-04C9B7065B9F}"/>
              </a:ext>
            </a:extLst>
          </p:cNvPr>
          <p:cNvSpPr/>
          <p:nvPr/>
        </p:nvSpPr>
        <p:spPr>
          <a:xfrm>
            <a:off x="10627110" y="2892402"/>
            <a:ext cx="300408" cy="3657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D62251-7BDA-4729-B725-88A83E803585}"/>
              </a:ext>
            </a:extLst>
          </p:cNvPr>
          <p:cNvCxnSpPr>
            <a:stCxn id="67" idx="3"/>
          </p:cNvCxnSpPr>
          <p:nvPr/>
        </p:nvCxnSpPr>
        <p:spPr>
          <a:xfrm flipH="1">
            <a:off x="10125629" y="3204616"/>
            <a:ext cx="545475" cy="82780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434B28-C0F6-4BD1-94AD-706FEBDB0B40}"/>
              </a:ext>
            </a:extLst>
          </p:cNvPr>
          <p:cNvCxnSpPr>
            <a:stCxn id="67" idx="5"/>
          </p:cNvCxnSpPr>
          <p:nvPr/>
        </p:nvCxnSpPr>
        <p:spPr>
          <a:xfrm>
            <a:off x="10883524" y="3204616"/>
            <a:ext cx="638767" cy="78208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1ADCF97-D8C3-45E6-84E9-5CA7E93ADEF4}"/>
              </a:ext>
            </a:extLst>
          </p:cNvPr>
          <p:cNvSpPr txBox="1"/>
          <p:nvPr/>
        </p:nvSpPr>
        <p:spPr>
          <a:xfrm>
            <a:off x="8437259" y="4047727"/>
            <a:ext cx="36958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v’ = H(</a:t>
            </a:r>
            <a:r>
              <a:rPr lang="en-GB" b="1" dirty="0" err="1">
                <a:solidFill>
                  <a:srgbClr val="FF0000"/>
                </a:solidFill>
              </a:rPr>
              <a:t>PK</a:t>
            </a:r>
            <a:r>
              <a:rPr lang="en-GB" b="1" baseline="-25000" dirty="0" err="1">
                <a:solidFill>
                  <a:srgbClr val="FF0000"/>
                </a:solidFill>
              </a:rPr>
              <a:t>EKpsA</a:t>
            </a:r>
            <a:r>
              <a:rPr lang="en-GB" dirty="0"/>
              <a:t>||P1||Q2||U||PK</a:t>
            </a:r>
            <a:r>
              <a:rPr lang="en-GB" baseline="-25000" dirty="0"/>
              <a:t>I</a:t>
            </a:r>
            <a:r>
              <a:rPr lang="en-GB" dirty="0"/>
              <a:t>||</a:t>
            </a:r>
            <a:r>
              <a:rPr lang="en-GB" dirty="0" err="1"/>
              <a:t>n</a:t>
            </a:r>
            <a:r>
              <a:rPr lang="en-GB" baseline="-25000" dirty="0" err="1"/>
              <a:t>I</a:t>
            </a:r>
            <a:r>
              <a:rPr lang="en-GB" dirty="0"/>
              <a:t>)</a:t>
            </a:r>
          </a:p>
          <a:p>
            <a:pPr algn="ctr"/>
            <a:r>
              <a:rPr lang="en-GB" dirty="0"/>
              <a:t>v’ </a:t>
            </a:r>
            <a:r>
              <a:rPr lang="en-GB" b="1" dirty="0"/>
              <a:t>≠</a:t>
            </a:r>
            <a:r>
              <a:rPr lang="en-GB" dirty="0"/>
              <a:t> v  </a:t>
            </a:r>
          </a:p>
        </p:txBody>
      </p:sp>
    </p:spTree>
    <p:extLst>
      <p:ext uri="{BB962C8B-B14F-4D97-AF65-F5344CB8AC3E}">
        <p14:creationId xmlns:p14="http://schemas.microsoft.com/office/powerpoint/2010/main" val="40359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54" grpId="0"/>
      <p:bldP spid="55" grpId="0"/>
      <p:bldP spid="57" grpId="0"/>
      <p:bldP spid="58" grpId="0"/>
      <p:bldP spid="64" grpId="0"/>
      <p:bldP spid="65" grpId="0"/>
      <p:bldP spid="22" grpId="0" animBg="1"/>
      <p:bldP spid="50" grpId="0" animBg="1"/>
      <p:bldP spid="66" grpId="0" animBg="1"/>
      <p:bldP spid="67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254C3B-5F57-41B4-B84F-509B0517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DAA Scheme for V2X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8E25B-D5C6-42D2-BE9C-2472D15C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Use-case targeting V2X communication using DAA</a:t>
            </a:r>
          </a:p>
          <a:p>
            <a:pPr lvl="1"/>
            <a:r>
              <a:rPr lang="en-GB" sz="2000" dirty="0"/>
              <a:t>V2X requires authentication and privacy</a:t>
            </a:r>
          </a:p>
          <a:p>
            <a:pPr lvl="1"/>
            <a:r>
              <a:rPr lang="en-GB" sz="2000" dirty="0"/>
              <a:t>State-of-the-art: Public Key Infrastructure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endParaRPr lang="en-GB" sz="1050" dirty="0"/>
          </a:p>
          <a:p>
            <a:pPr marL="0" indent="0">
              <a:buNone/>
            </a:pPr>
            <a:r>
              <a:rPr lang="en-GB" sz="2400" b="1" dirty="0"/>
              <a:t>TCG Automotive-thin profile for TPMs in vehicles</a:t>
            </a:r>
            <a:br>
              <a:rPr lang="en-GB" sz="2400" dirty="0"/>
            </a:br>
            <a:r>
              <a:rPr lang="en-GB" sz="2400" dirty="0"/>
              <a:t> </a:t>
            </a:r>
            <a:r>
              <a:rPr lang="en-GB" sz="1050" dirty="0"/>
              <a:t> </a:t>
            </a:r>
          </a:p>
          <a:p>
            <a:pPr marL="0" indent="0">
              <a:buNone/>
            </a:pPr>
            <a:r>
              <a:rPr lang="en-GB" sz="2400" b="1" dirty="0"/>
              <a:t>Vehicle credentials (pseudonyms) can be </a:t>
            </a:r>
            <a:r>
              <a:rPr lang="en-GB" sz="2400" b="1" dirty="0">
                <a:solidFill>
                  <a:schemeClr val="accent1"/>
                </a:solidFill>
              </a:rPr>
              <a:t>created</a:t>
            </a:r>
            <a:r>
              <a:rPr lang="en-GB" sz="2400" b="1" dirty="0"/>
              <a:t>, </a:t>
            </a:r>
            <a:r>
              <a:rPr lang="en-GB" sz="2400" b="1" dirty="0">
                <a:solidFill>
                  <a:schemeClr val="accent1"/>
                </a:solidFill>
              </a:rPr>
              <a:t>signed</a:t>
            </a:r>
            <a:r>
              <a:rPr lang="en-GB" sz="2400" b="1" dirty="0"/>
              <a:t>, and</a:t>
            </a:r>
            <a:br>
              <a:rPr lang="en-GB" sz="2400" b="1" dirty="0"/>
            </a:br>
            <a:r>
              <a:rPr lang="en-GB" sz="2400" b="1" dirty="0">
                <a:solidFill>
                  <a:schemeClr val="accent1"/>
                </a:solidFill>
              </a:rPr>
              <a:t>verified</a:t>
            </a:r>
            <a:r>
              <a:rPr lang="en-GB" sz="2400" b="1" dirty="0"/>
              <a:t> using DAA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5DC7-268E-4DA6-AB33-F89C1A12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14</a:t>
            </a:fld>
            <a:endParaRPr lang="en-GB"/>
          </a:p>
        </p:txBody>
      </p:sp>
      <p:pic>
        <p:nvPicPr>
          <p:cNvPr id="7" name="Google Shape;1043;p53">
            <a:extLst>
              <a:ext uri="{FF2B5EF4-FFF2-40B4-BE49-F238E27FC236}">
                <a16:creationId xmlns:a16="http://schemas.microsoft.com/office/drawing/2014/main" id="{A33CAA7A-8A6D-44A9-ABE9-4035D3CE945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3200" y="5349600"/>
            <a:ext cx="1362240" cy="1371240"/>
          </a:xfrm>
          <a:prstGeom prst="rect">
            <a:avLst/>
          </a:prstGeom>
          <a:ln>
            <a:noFill/>
          </a:ln>
        </p:spPr>
      </p:pic>
      <p:sp>
        <p:nvSpPr>
          <p:cNvPr id="8" name="CustomShape 4">
            <a:extLst>
              <a:ext uri="{FF2B5EF4-FFF2-40B4-BE49-F238E27FC236}">
                <a16:creationId xmlns:a16="http://schemas.microsoft.com/office/drawing/2014/main" id="{0332214F-DD98-4750-A2C9-7A21E24F2585}"/>
              </a:ext>
            </a:extLst>
          </p:cNvPr>
          <p:cNvSpPr/>
          <p:nvPr/>
        </p:nvSpPr>
        <p:spPr>
          <a:xfrm>
            <a:off x="1359360" y="5477400"/>
            <a:ext cx="5984640" cy="76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GB" sz="1100" b="0" strike="noStrike" spc="-1">
                <a:solidFill>
                  <a:srgbClr val="000000"/>
                </a:solidFill>
                <a:latin typeface="Arial"/>
                <a:ea typeface="Arial"/>
              </a:rPr>
              <a:t>“Privacy-Enhanced Capabilities for VANETS Using Direct Anonymous Attestation.”</a:t>
            </a:r>
            <a:br/>
            <a:r>
              <a:rPr lang="en-GB" sz="1100" b="0" strike="noStrike" spc="-1">
                <a:solidFill>
                  <a:srgbClr val="000000"/>
                </a:solidFill>
                <a:latin typeface="Arial"/>
                <a:ea typeface="Arial"/>
              </a:rPr>
              <a:t>In </a:t>
            </a:r>
            <a:r>
              <a:rPr lang="en-GB" sz="1100" b="0" i="1" strike="noStrike" spc="-1">
                <a:solidFill>
                  <a:srgbClr val="000000"/>
                </a:solidFill>
                <a:latin typeface="Arial"/>
                <a:ea typeface="Arial"/>
              </a:rPr>
              <a:t>2017 IEEE Vehicular Networking Conference,</a:t>
            </a:r>
            <a:endParaRPr lang="en-GB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b="0" i="1" strike="noStrike" spc="-1">
                <a:solidFill>
                  <a:srgbClr val="000000"/>
                </a:solidFill>
                <a:latin typeface="Arial"/>
                <a:ea typeface="Arial"/>
              </a:rPr>
              <a:t>VNC 2017</a:t>
            </a:r>
            <a:endParaRPr lang="en-GB" sz="1100" b="0" strike="noStrike" spc="-1">
              <a:latin typeface="Arial"/>
            </a:endParaRPr>
          </a:p>
        </p:txBody>
      </p:sp>
      <p:pic>
        <p:nvPicPr>
          <p:cNvPr id="9" name="Google Shape;1041;p53">
            <a:extLst>
              <a:ext uri="{FF2B5EF4-FFF2-40B4-BE49-F238E27FC236}">
                <a16:creationId xmlns:a16="http://schemas.microsoft.com/office/drawing/2014/main" id="{405463F8-72BA-454C-98DF-4D666E6028F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437600" y="1522800"/>
            <a:ext cx="4682520" cy="2055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27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3BD8-BD22-4033-9FC5-C4474394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F346-0623-47E6-BF58-844E4709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Discovered a flaw in the JOIN operation + </a:t>
            </a:r>
            <a:r>
              <a:rPr lang="en-GB" b="1" dirty="0">
                <a:solidFill>
                  <a:schemeClr val="accent6"/>
                </a:solidFill>
              </a:rPr>
              <a:t>proposed a fix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The security of a DAA should not rely on integrity of all TPMs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Fine-grained analysis of ECC DAA</a:t>
            </a:r>
          </a:p>
          <a:p>
            <a:pPr lvl="1"/>
            <a:r>
              <a:rPr lang="en-GB" dirty="0"/>
              <a:t>Capture implementation detail including TPM command calls</a:t>
            </a:r>
          </a:p>
          <a:p>
            <a:pPr lvl="1"/>
            <a:r>
              <a:rPr lang="en-GB" dirty="0"/>
              <a:t>Allow adversary control over secure  I/O between TPM and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D15A4-25D9-4684-A40F-FF68D13A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15</a:t>
            </a:fld>
            <a:endParaRPr lang="en-GB"/>
          </a:p>
        </p:txBody>
      </p:sp>
      <p:pic>
        <p:nvPicPr>
          <p:cNvPr id="5" name="Google Shape;1109;p58">
            <a:extLst>
              <a:ext uri="{FF2B5EF4-FFF2-40B4-BE49-F238E27FC236}">
                <a16:creationId xmlns:a16="http://schemas.microsoft.com/office/drawing/2014/main" id="{448BF45C-0534-44E4-A2E6-C4041272955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495110" y="5827700"/>
            <a:ext cx="484200" cy="484200"/>
          </a:xfrm>
          <a:prstGeom prst="rect">
            <a:avLst/>
          </a:prstGeom>
          <a:ln>
            <a:noFill/>
          </a:ln>
        </p:spPr>
      </p:pic>
      <p:sp>
        <p:nvSpPr>
          <p:cNvPr id="6" name="TextShape 4">
            <a:extLst>
              <a:ext uri="{FF2B5EF4-FFF2-40B4-BE49-F238E27FC236}">
                <a16:creationId xmlns:a16="http://schemas.microsoft.com/office/drawing/2014/main" id="{B40703E9-F934-494B-B9E6-B5A8210F4130}"/>
              </a:ext>
            </a:extLst>
          </p:cNvPr>
          <p:cNvSpPr txBox="1"/>
          <p:nvPr/>
        </p:nvSpPr>
        <p:spPr>
          <a:xfrm>
            <a:off x="8979310" y="5709620"/>
            <a:ext cx="3012993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3600" b="1" strike="noStrike" spc="-1" dirty="0"/>
              <a:t>@</a:t>
            </a:r>
            <a:r>
              <a:rPr lang="en-GB" sz="3600" b="1" strike="noStrike" spc="-1" dirty="0" err="1"/>
              <a:t>sudo_jorden</a:t>
            </a:r>
            <a:endParaRPr lang="en-GB" sz="3600" b="1" strike="noStrike" spc="-1" dirty="0"/>
          </a:p>
        </p:txBody>
      </p:sp>
    </p:spTree>
    <p:extLst>
      <p:ext uri="{BB962C8B-B14F-4D97-AF65-F5344CB8AC3E}">
        <p14:creationId xmlns:p14="http://schemas.microsoft.com/office/powerpoint/2010/main" val="248317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52D0-99AD-4A9C-B8DF-B59B6FD8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C976-D923-4593-AC9B-8D8D41892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Direct Anonymous Attestation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Contributions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Formal Analysis of ECC DAA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5789B-F727-442D-9DB0-8960FAA1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2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8E992E-205A-4E7F-92AB-E65260F21D0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2760" y="2238480"/>
            <a:ext cx="2381040" cy="2381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898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9B2F-3803-4306-952C-B8F8E6F3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 Anonymous Attestation (DAA)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F9D7-0FE5-49B1-8981-B004C4FE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Anonymous Digital Group Signature scheme</a:t>
            </a:r>
          </a:p>
          <a:p>
            <a:pPr lvl="1"/>
            <a:r>
              <a:rPr lang="en-GB" sz="2000" dirty="0"/>
              <a:t>Strong but privacy-preserving authentication</a:t>
            </a:r>
          </a:p>
          <a:p>
            <a:pPr lvl="1"/>
            <a:r>
              <a:rPr lang="en-GB" sz="2000" dirty="0"/>
              <a:t>ISO/IEC 20008 2013</a:t>
            </a:r>
          </a:p>
          <a:p>
            <a:pPr marL="457200" lvl="1" indent="0">
              <a:buNone/>
            </a:pPr>
            <a:endParaRPr lang="en-GB" sz="1050" dirty="0"/>
          </a:p>
          <a:p>
            <a:pPr marL="0" indent="0">
              <a:buNone/>
            </a:pPr>
            <a:r>
              <a:rPr lang="en-GB" sz="2400" b="1" dirty="0"/>
              <a:t>Hardware-backed attestation using TPMs</a:t>
            </a:r>
          </a:p>
          <a:p>
            <a:pPr marL="0" indent="0">
              <a:buNone/>
            </a:pPr>
            <a:r>
              <a:rPr lang="en-GB" sz="1050" dirty="0"/>
              <a:t> </a:t>
            </a:r>
          </a:p>
          <a:p>
            <a:pPr marL="0" indent="0">
              <a:buNone/>
            </a:pPr>
            <a:r>
              <a:rPr lang="en-GB" sz="2400" b="1" dirty="0"/>
              <a:t>Properties of DAA</a:t>
            </a:r>
          </a:p>
          <a:p>
            <a:pPr lvl="1"/>
            <a:r>
              <a:rPr lang="en-GB" dirty="0"/>
              <a:t>User-controlled Anonymity</a:t>
            </a:r>
            <a:br>
              <a:rPr lang="en-GB" b="1" dirty="0"/>
            </a:br>
            <a:r>
              <a:rPr lang="en-GB" sz="1000" b="1" dirty="0"/>
              <a:t> </a:t>
            </a:r>
            <a:endParaRPr lang="en-GB" b="1" dirty="0"/>
          </a:p>
          <a:p>
            <a:pPr lvl="1"/>
            <a:r>
              <a:rPr lang="en-GB" dirty="0"/>
              <a:t>User-controlled Traceability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en-GB" dirty="0"/>
              <a:t>Host controls whether signatures can be linked.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F9C78-7BBB-42B1-AFCE-52930389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3</a:t>
            </a:fld>
            <a:endParaRPr lang="en-GB"/>
          </a:p>
        </p:txBody>
      </p:sp>
      <p:pic>
        <p:nvPicPr>
          <p:cNvPr id="5" name="Google Shape;957;p48">
            <a:extLst>
              <a:ext uri="{FF2B5EF4-FFF2-40B4-BE49-F238E27FC236}">
                <a16:creationId xmlns:a16="http://schemas.microsoft.com/office/drawing/2014/main" id="{BCB4EA05-D9C1-4614-BA17-2A3721213D8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517550" y="2609640"/>
            <a:ext cx="1961434" cy="1619460"/>
          </a:xfrm>
          <a:prstGeom prst="rect">
            <a:avLst/>
          </a:prstGeom>
          <a:ln>
            <a:noFill/>
          </a:ln>
        </p:spPr>
      </p:pic>
      <p:pic>
        <p:nvPicPr>
          <p:cNvPr id="6" name="Google Shape;958;p48">
            <a:extLst>
              <a:ext uri="{FF2B5EF4-FFF2-40B4-BE49-F238E27FC236}">
                <a16:creationId xmlns:a16="http://schemas.microsoft.com/office/drawing/2014/main" id="{250AAAFC-7198-4B78-9768-1E96B3B19BAE}"/>
              </a:ext>
            </a:extLst>
          </p:cNvPr>
          <p:cNvPicPr/>
          <p:nvPr/>
        </p:nvPicPr>
        <p:blipFill>
          <a:blip r:embed="rId4"/>
          <a:stretch/>
        </p:blipFill>
        <p:spPr>
          <a:xfrm rot="14100000">
            <a:off x="9501535" y="3205094"/>
            <a:ext cx="2320742" cy="148387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23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EAA9-0B05-46A5-A309-AB090A0F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DAA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F087-36ED-43F7-BFF4-2AA25648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TPM 1.2 </a:t>
            </a:r>
            <a:r>
              <a:rPr lang="en-GB" dirty="0"/>
              <a:t>(RSA-based)</a:t>
            </a:r>
            <a:endParaRPr lang="en-GB" dirty="0">
              <a:solidFill>
                <a:schemeClr val="bg2"/>
              </a:solidFill>
            </a:endParaRPr>
          </a:p>
          <a:p>
            <a:pPr lvl="1"/>
            <a:r>
              <a:rPr lang="en-GB" dirty="0"/>
              <a:t>ISO/IEC 20008-2  mechanism 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TPM 2.0 </a:t>
            </a:r>
            <a:r>
              <a:rPr lang="en-GB" dirty="0"/>
              <a:t>(pairing-based)</a:t>
            </a:r>
            <a:endParaRPr lang="en-GB" dirty="0">
              <a:solidFill>
                <a:schemeClr val="bg2"/>
              </a:solidFill>
            </a:endParaRPr>
          </a:p>
          <a:p>
            <a:pPr lvl="1"/>
            <a:r>
              <a:rPr lang="en-GB" dirty="0"/>
              <a:t>ISO/IEC 20008-2  mechanism 4 &amp; ISO/IEC 11889</a:t>
            </a:r>
          </a:p>
          <a:p>
            <a:pPr lvl="1"/>
            <a:r>
              <a:rPr lang="en-GB" dirty="0"/>
              <a:t>Smaller keys &amp; signatures!</a:t>
            </a:r>
          </a:p>
          <a:p>
            <a:pPr lvl="1"/>
            <a:r>
              <a:rPr lang="en-GB" dirty="0"/>
              <a:t>Proposed for FIDO 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Enhanced Privacy ID </a:t>
            </a:r>
            <a:r>
              <a:rPr lang="en-GB" dirty="0"/>
              <a:t>(EPID) </a:t>
            </a:r>
          </a:p>
          <a:p>
            <a:pPr lvl="1"/>
            <a:r>
              <a:rPr lang="en-GB" dirty="0"/>
              <a:t>Used by Intel SGX</a:t>
            </a:r>
          </a:p>
          <a:p>
            <a:pPr lvl="1"/>
            <a:r>
              <a:rPr lang="en-GB" dirty="0"/>
              <a:t>Improved revocation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6" name="Google Shape;1006;p50">
            <a:extLst>
              <a:ext uri="{FF2B5EF4-FFF2-40B4-BE49-F238E27FC236}">
                <a16:creationId xmlns:a16="http://schemas.microsoft.com/office/drawing/2014/main" id="{17D47937-04CB-41F8-ACC3-84AA9F60F62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550800" y="1945800"/>
            <a:ext cx="1550160" cy="1550160"/>
          </a:xfrm>
          <a:prstGeom prst="rect">
            <a:avLst/>
          </a:prstGeom>
          <a:ln>
            <a:noFill/>
          </a:ln>
        </p:spPr>
      </p:pic>
      <p:sp>
        <p:nvSpPr>
          <p:cNvPr id="17" name="CustomShape 5">
            <a:extLst>
              <a:ext uri="{FF2B5EF4-FFF2-40B4-BE49-F238E27FC236}">
                <a16:creationId xmlns:a16="http://schemas.microsoft.com/office/drawing/2014/main" id="{AC595E95-270A-4688-A80D-9EF91DC03706}"/>
              </a:ext>
            </a:extLst>
          </p:cNvPr>
          <p:cNvSpPr/>
          <p:nvPr/>
        </p:nvSpPr>
        <p:spPr>
          <a:xfrm>
            <a:off x="9582660" y="1554068"/>
            <a:ext cx="1897560" cy="764280"/>
          </a:xfrm>
          <a:prstGeom prst="wedgeEllipseCallout">
            <a:avLst>
              <a:gd name="adj1" fmla="val -28017"/>
              <a:gd name="adj2" fmla="val 74730"/>
            </a:avLst>
          </a:prstGeom>
          <a:solidFill>
            <a:srgbClr val="EEECE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Valid measurement?</a:t>
            </a:r>
            <a:endParaRPr lang="en-GB" sz="1400" b="0" strike="noStrike" spc="-1">
              <a:latin typeface="Arial"/>
            </a:endParaRPr>
          </a:p>
        </p:txBody>
      </p:sp>
      <p:grpSp>
        <p:nvGrpSpPr>
          <p:cNvPr id="18" name="Group 6">
            <a:extLst>
              <a:ext uri="{FF2B5EF4-FFF2-40B4-BE49-F238E27FC236}">
                <a16:creationId xmlns:a16="http://schemas.microsoft.com/office/drawing/2014/main" id="{17D0C25E-F1A4-47CE-BA29-C88127FF8D3C}"/>
              </a:ext>
            </a:extLst>
          </p:cNvPr>
          <p:cNvGrpSpPr/>
          <p:nvPr/>
        </p:nvGrpSpPr>
        <p:grpSpPr>
          <a:xfrm>
            <a:off x="9393108" y="3719520"/>
            <a:ext cx="997200" cy="1082880"/>
            <a:chOff x="9417600" y="3719520"/>
            <a:chExt cx="997200" cy="1082880"/>
          </a:xfrm>
        </p:grpSpPr>
        <p:pic>
          <p:nvPicPr>
            <p:cNvPr id="19" name="Google Shape;1011;p50">
              <a:extLst>
                <a:ext uri="{FF2B5EF4-FFF2-40B4-BE49-F238E27FC236}">
                  <a16:creationId xmlns:a16="http://schemas.microsoft.com/office/drawing/2014/main" id="{07FF309B-0173-4134-8A2B-E29A1CB53C34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9417600" y="3719520"/>
              <a:ext cx="879480" cy="879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CustomShape 7">
              <a:extLst>
                <a:ext uri="{FF2B5EF4-FFF2-40B4-BE49-F238E27FC236}">
                  <a16:creationId xmlns:a16="http://schemas.microsoft.com/office/drawing/2014/main" id="{C23B6B05-D216-4235-A5C5-A1FFAB117F14}"/>
                </a:ext>
              </a:extLst>
            </p:cNvPr>
            <p:cNvSpPr/>
            <p:nvPr/>
          </p:nvSpPr>
          <p:spPr>
            <a:xfrm>
              <a:off x="9534960" y="4404600"/>
              <a:ext cx="879840" cy="397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en-GB" sz="14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ABC</a:t>
              </a:r>
              <a:endParaRPr lang="en-GB" sz="1400" b="0" strike="noStrike" spc="-1">
                <a:latin typeface="Arial"/>
              </a:endParaRPr>
            </a:p>
          </p:txBody>
        </p:sp>
      </p:grpSp>
      <p:pic>
        <p:nvPicPr>
          <p:cNvPr id="21" name="Google Shape;1013;p50">
            <a:extLst>
              <a:ext uri="{FF2B5EF4-FFF2-40B4-BE49-F238E27FC236}">
                <a16:creationId xmlns:a16="http://schemas.microsoft.com/office/drawing/2014/main" id="{2EFA7000-1347-4649-97C2-593666DD5EF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686160" y="5047920"/>
            <a:ext cx="1248480" cy="1128960"/>
          </a:xfrm>
          <a:prstGeom prst="rect">
            <a:avLst/>
          </a:prstGeom>
          <a:ln>
            <a:noFill/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639921-D92C-4FC4-8670-4988FF591B60}"/>
              </a:ext>
            </a:extLst>
          </p:cNvPr>
          <p:cNvCxnSpPr/>
          <p:nvPr/>
        </p:nvCxnSpPr>
        <p:spPr>
          <a:xfrm flipV="1">
            <a:off x="10297080" y="3559629"/>
            <a:ext cx="0" cy="14882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88CD04A-BAD0-4A7A-82C0-12698D0C029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7560000" y="3096000"/>
            <a:ext cx="1588320" cy="1588320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57776-5309-4C1A-85F6-DA7094EC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671E-CD03-49E2-9222-402F6D7BBBF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A1D1-510F-40AE-AAF9-C1D76103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DAA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4D154-291B-46F2-B40B-E878AC2A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5</a:t>
            </a:fld>
            <a:endParaRPr lang="en-GB"/>
          </a:p>
        </p:txBody>
      </p:sp>
      <p:pic>
        <p:nvPicPr>
          <p:cNvPr id="32" name="Google Shape;966;p49">
            <a:extLst>
              <a:ext uri="{FF2B5EF4-FFF2-40B4-BE49-F238E27FC236}">
                <a16:creationId xmlns:a16="http://schemas.microsoft.com/office/drawing/2014/main" id="{0C7B6599-37BF-465E-9764-4037554E750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62120" y="2256480"/>
            <a:ext cx="2142000" cy="2142000"/>
          </a:xfrm>
          <a:prstGeom prst="rect">
            <a:avLst/>
          </a:prstGeom>
          <a:ln>
            <a:noFill/>
          </a:ln>
        </p:spPr>
      </p:pic>
      <p:sp>
        <p:nvSpPr>
          <p:cNvPr id="33" name="CustomShape 3">
            <a:extLst>
              <a:ext uri="{FF2B5EF4-FFF2-40B4-BE49-F238E27FC236}">
                <a16:creationId xmlns:a16="http://schemas.microsoft.com/office/drawing/2014/main" id="{D2A2D3F5-9E5C-4F59-8F5F-6D9C44D11089}"/>
              </a:ext>
            </a:extLst>
          </p:cNvPr>
          <p:cNvSpPr/>
          <p:nvPr/>
        </p:nvSpPr>
        <p:spPr>
          <a:xfrm>
            <a:off x="1851840" y="4201200"/>
            <a:ext cx="11880" cy="560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1F497D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4">
            <a:extLst>
              <a:ext uri="{FF2B5EF4-FFF2-40B4-BE49-F238E27FC236}">
                <a16:creationId xmlns:a16="http://schemas.microsoft.com/office/drawing/2014/main" id="{DAD9FCC5-17A1-4FD6-9ABD-AA02CD702464}"/>
              </a:ext>
            </a:extLst>
          </p:cNvPr>
          <p:cNvSpPr/>
          <p:nvPr/>
        </p:nvSpPr>
        <p:spPr>
          <a:xfrm>
            <a:off x="1591560" y="4687200"/>
            <a:ext cx="645120" cy="47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FFFFFF"/>
                </a:solidFill>
                <a:latin typeface="Arial"/>
                <a:ea typeface="Arial"/>
              </a:rPr>
              <a:t>TPM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5" name="CustomShape 5">
            <a:extLst>
              <a:ext uri="{FF2B5EF4-FFF2-40B4-BE49-F238E27FC236}">
                <a16:creationId xmlns:a16="http://schemas.microsoft.com/office/drawing/2014/main" id="{1B8E3E61-EC26-47E3-86BC-47C1E81C9128}"/>
              </a:ext>
            </a:extLst>
          </p:cNvPr>
          <p:cNvSpPr/>
          <p:nvPr/>
        </p:nvSpPr>
        <p:spPr>
          <a:xfrm>
            <a:off x="1515240" y="2934720"/>
            <a:ext cx="795240" cy="47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FFFFFF"/>
                </a:solidFill>
                <a:latin typeface="Arial"/>
                <a:ea typeface="Arial"/>
              </a:rPr>
              <a:t>Host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" name="CustomShape 6">
            <a:extLst>
              <a:ext uri="{FF2B5EF4-FFF2-40B4-BE49-F238E27FC236}">
                <a16:creationId xmlns:a16="http://schemas.microsoft.com/office/drawing/2014/main" id="{35BB0E73-1D79-48DC-90D9-490F2D69A115}"/>
              </a:ext>
            </a:extLst>
          </p:cNvPr>
          <p:cNvSpPr/>
          <p:nvPr/>
        </p:nvSpPr>
        <p:spPr>
          <a:xfrm>
            <a:off x="497520" y="2107800"/>
            <a:ext cx="2745000" cy="351108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7">
            <a:extLst>
              <a:ext uri="{FF2B5EF4-FFF2-40B4-BE49-F238E27FC236}">
                <a16:creationId xmlns:a16="http://schemas.microsoft.com/office/drawing/2014/main" id="{C61BBDEF-06F3-425D-8772-9931E2ADCEF2}"/>
              </a:ext>
            </a:extLst>
          </p:cNvPr>
          <p:cNvSpPr/>
          <p:nvPr/>
        </p:nvSpPr>
        <p:spPr>
          <a:xfrm>
            <a:off x="971640" y="1671480"/>
            <a:ext cx="172296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Arial"/>
                <a:ea typeface="Arial"/>
              </a:rPr>
              <a:t>Platform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8" name="Google Shape;972;p49">
            <a:extLst>
              <a:ext uri="{FF2B5EF4-FFF2-40B4-BE49-F238E27FC236}">
                <a16:creationId xmlns:a16="http://schemas.microsoft.com/office/drawing/2014/main" id="{EBA0DCB9-830C-4DC1-9A8D-A22A18E4E1D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750800" y="1775160"/>
            <a:ext cx="1550160" cy="1550160"/>
          </a:xfrm>
          <a:prstGeom prst="rect">
            <a:avLst/>
          </a:prstGeom>
          <a:ln>
            <a:noFill/>
          </a:ln>
        </p:spPr>
      </p:pic>
      <p:pic>
        <p:nvPicPr>
          <p:cNvPr id="39" name="Google Shape;974;p49">
            <a:extLst>
              <a:ext uri="{FF2B5EF4-FFF2-40B4-BE49-F238E27FC236}">
                <a16:creationId xmlns:a16="http://schemas.microsoft.com/office/drawing/2014/main" id="{7BBD4BEA-B106-4A47-BBDF-0D23F194047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490600" y="1546560"/>
            <a:ext cx="1102680" cy="1102680"/>
          </a:xfrm>
          <a:prstGeom prst="rect">
            <a:avLst/>
          </a:prstGeom>
          <a:ln>
            <a:noFill/>
          </a:ln>
        </p:spPr>
      </p:pic>
      <p:pic>
        <p:nvPicPr>
          <p:cNvPr id="41" name="Google Shape;976;p49">
            <a:extLst>
              <a:ext uri="{FF2B5EF4-FFF2-40B4-BE49-F238E27FC236}">
                <a16:creationId xmlns:a16="http://schemas.microsoft.com/office/drawing/2014/main" id="{6EF5A184-A73C-44D1-B941-AA971254289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39880" y="2232360"/>
            <a:ext cx="795240" cy="635760"/>
          </a:xfrm>
          <a:prstGeom prst="rect">
            <a:avLst/>
          </a:prstGeom>
          <a:ln>
            <a:noFill/>
          </a:ln>
        </p:spPr>
      </p:pic>
      <p:sp>
        <p:nvSpPr>
          <p:cNvPr id="42" name="CustomShape 8">
            <a:extLst>
              <a:ext uri="{FF2B5EF4-FFF2-40B4-BE49-F238E27FC236}">
                <a16:creationId xmlns:a16="http://schemas.microsoft.com/office/drawing/2014/main" id="{17F8159F-1669-4391-AE66-16C1E9B7BB7D}"/>
              </a:ext>
            </a:extLst>
          </p:cNvPr>
          <p:cNvSpPr/>
          <p:nvPr/>
        </p:nvSpPr>
        <p:spPr>
          <a:xfrm>
            <a:off x="3243600" y="3863520"/>
            <a:ext cx="6589080" cy="1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 cap="rnd">
            <a:solidFill>
              <a:schemeClr val="tx2"/>
            </a:solidFill>
            <a:custDash>
              <a:ds d="8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16">
            <a:extLst>
              <a:ext uri="{FF2B5EF4-FFF2-40B4-BE49-F238E27FC236}">
                <a16:creationId xmlns:a16="http://schemas.microsoft.com/office/drawing/2014/main" id="{0CEB8734-BF8F-41D2-A4C6-637F75D2FF68}"/>
              </a:ext>
            </a:extLst>
          </p:cNvPr>
          <p:cNvSpPr/>
          <p:nvPr/>
        </p:nvSpPr>
        <p:spPr>
          <a:xfrm>
            <a:off x="3243960" y="4789080"/>
            <a:ext cx="4729680" cy="112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18">
            <a:extLst>
              <a:ext uri="{FF2B5EF4-FFF2-40B4-BE49-F238E27FC236}">
                <a16:creationId xmlns:a16="http://schemas.microsoft.com/office/drawing/2014/main" id="{682BD6B7-016C-4FB6-8BFC-9BA7C61897C2}"/>
              </a:ext>
            </a:extLst>
          </p:cNvPr>
          <p:cNvSpPr/>
          <p:nvPr/>
        </p:nvSpPr>
        <p:spPr>
          <a:xfrm rot="778200">
            <a:off x="4457880" y="5351760"/>
            <a:ext cx="274464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Arial"/>
              </a:rPr>
              <a:t>Anonymous attestation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47" name="Google Shape;991;p49">
            <a:extLst>
              <a:ext uri="{FF2B5EF4-FFF2-40B4-BE49-F238E27FC236}">
                <a16:creationId xmlns:a16="http://schemas.microsoft.com/office/drawing/2014/main" id="{38227F8A-71E3-4BE1-9C86-AA0646DD3362}"/>
              </a:ext>
            </a:extLst>
          </p:cNvPr>
          <p:cNvPicPr/>
          <p:nvPr/>
        </p:nvPicPr>
        <p:blipFill>
          <a:blip r:embed="rId6"/>
          <a:stretch/>
        </p:blipFill>
        <p:spPr>
          <a:xfrm rot="14100000">
            <a:off x="646560" y="4684680"/>
            <a:ext cx="931680" cy="630000"/>
          </a:xfrm>
          <a:prstGeom prst="rect">
            <a:avLst/>
          </a:prstGeom>
          <a:ln>
            <a:noFill/>
          </a:ln>
        </p:spPr>
      </p:pic>
      <p:pic>
        <p:nvPicPr>
          <p:cNvPr id="48" name="Google Shape;992;p49">
            <a:extLst>
              <a:ext uri="{FF2B5EF4-FFF2-40B4-BE49-F238E27FC236}">
                <a16:creationId xmlns:a16="http://schemas.microsoft.com/office/drawing/2014/main" id="{7C5436E8-992D-47A7-9579-381DC3155793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663480" y="3326400"/>
            <a:ext cx="795240" cy="795240"/>
          </a:xfrm>
          <a:prstGeom prst="rect">
            <a:avLst/>
          </a:prstGeom>
          <a:ln>
            <a:noFill/>
          </a:ln>
        </p:spPr>
      </p:pic>
      <p:pic>
        <p:nvPicPr>
          <p:cNvPr id="51" name="Google Shape;996;p49">
            <a:extLst>
              <a:ext uri="{FF2B5EF4-FFF2-40B4-BE49-F238E27FC236}">
                <a16:creationId xmlns:a16="http://schemas.microsoft.com/office/drawing/2014/main" id="{1D666191-98C1-46A3-BD5A-A7A087E783E3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1435320" y="4771080"/>
            <a:ext cx="795240" cy="718920"/>
          </a:xfrm>
          <a:prstGeom prst="rect">
            <a:avLst/>
          </a:prstGeom>
          <a:ln>
            <a:noFill/>
          </a:ln>
        </p:spPr>
      </p:pic>
      <p:sp>
        <p:nvSpPr>
          <p:cNvPr id="52" name="CustomShape 23">
            <a:extLst>
              <a:ext uri="{FF2B5EF4-FFF2-40B4-BE49-F238E27FC236}">
                <a16:creationId xmlns:a16="http://schemas.microsoft.com/office/drawing/2014/main" id="{848DA656-C547-42D8-8BF1-0774747449B9}"/>
              </a:ext>
            </a:extLst>
          </p:cNvPr>
          <p:cNvSpPr/>
          <p:nvPr/>
        </p:nvSpPr>
        <p:spPr>
          <a:xfrm rot="2413800">
            <a:off x="1537920" y="4993920"/>
            <a:ext cx="100404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400" b="1" strike="noStrike" spc="-1">
                <a:solidFill>
                  <a:srgbClr val="FFFFFF"/>
                </a:solidFill>
                <a:latin typeface="Arial"/>
                <a:ea typeface="Arial"/>
              </a:rPr>
              <a:t>TPM</a:t>
            </a:r>
            <a:endParaRPr lang="en-GB" sz="1400" b="0" strike="noStrike" spc="-1">
              <a:latin typeface="Arial"/>
            </a:endParaRPr>
          </a:p>
        </p:txBody>
      </p:sp>
      <p:grpSp>
        <p:nvGrpSpPr>
          <p:cNvPr id="53" name="Group 24">
            <a:extLst>
              <a:ext uri="{FF2B5EF4-FFF2-40B4-BE49-F238E27FC236}">
                <a16:creationId xmlns:a16="http://schemas.microsoft.com/office/drawing/2014/main" id="{954D4D89-EF98-4FDD-9E62-7B1CF89810CF}"/>
              </a:ext>
            </a:extLst>
          </p:cNvPr>
          <p:cNvGrpSpPr/>
          <p:nvPr/>
        </p:nvGrpSpPr>
        <p:grpSpPr>
          <a:xfrm>
            <a:off x="5189040" y="4370760"/>
            <a:ext cx="1202040" cy="844560"/>
            <a:chOff x="5189040" y="4370760"/>
            <a:chExt cx="1202040" cy="84456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D596C2B-9D3B-43F5-BC53-AE438E1C9884}"/>
                </a:ext>
              </a:extLst>
            </p:cNvPr>
            <p:cNvPicPr/>
            <p:nvPr/>
          </p:nvPicPr>
          <p:blipFill>
            <a:blip r:embed="rId9"/>
            <a:stretch/>
          </p:blipFill>
          <p:spPr>
            <a:xfrm>
              <a:off x="5189040" y="4608000"/>
              <a:ext cx="1002240" cy="607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5" name="Google Shape;992;p49">
              <a:extLst>
                <a:ext uri="{FF2B5EF4-FFF2-40B4-BE49-F238E27FC236}">
                  <a16:creationId xmlns:a16="http://schemas.microsoft.com/office/drawing/2014/main" id="{45F2D60E-9CAF-4EE0-A452-150C587FDD5C}"/>
                </a:ext>
              </a:extLst>
            </p:cNvPr>
            <p:cNvPicPr/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5595840" y="4370760"/>
              <a:ext cx="795240" cy="7952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F293DA12-6FF7-4A44-99B0-B92178FAF6D1}"/>
              </a:ext>
            </a:extLst>
          </p:cNvPr>
          <p:cNvPicPr/>
          <p:nvPr/>
        </p:nvPicPr>
        <p:blipFill>
          <a:blip r:embed="rId12"/>
          <a:stretch/>
        </p:blipFill>
        <p:spPr>
          <a:xfrm rot="19532400">
            <a:off x="513360" y="4744800"/>
            <a:ext cx="1314360" cy="1179720"/>
          </a:xfrm>
          <a:prstGeom prst="rect">
            <a:avLst/>
          </a:prstGeom>
          <a:ln>
            <a:noFill/>
          </a:ln>
        </p:spPr>
      </p:pic>
      <p:pic>
        <p:nvPicPr>
          <p:cNvPr id="57" name="Google Shape;973;p49">
            <a:extLst>
              <a:ext uri="{FF2B5EF4-FFF2-40B4-BE49-F238E27FC236}">
                <a16:creationId xmlns:a16="http://schemas.microsoft.com/office/drawing/2014/main" id="{8FF42415-705C-4A6F-9A6A-DA9F2DFCA082}"/>
              </a:ext>
            </a:extLst>
          </p:cNvPr>
          <p:cNvPicPr/>
          <p:nvPr/>
        </p:nvPicPr>
        <p:blipFill>
          <a:blip r:embed="rId13"/>
          <a:stretch/>
        </p:blipFill>
        <p:spPr>
          <a:xfrm>
            <a:off x="7974720" y="5068440"/>
            <a:ext cx="1102680" cy="1700640"/>
          </a:xfrm>
          <a:prstGeom prst="rect">
            <a:avLst/>
          </a:prstGeom>
          <a:ln>
            <a:noFill/>
          </a:ln>
        </p:spPr>
      </p:pic>
      <p:pic>
        <p:nvPicPr>
          <p:cNvPr id="40" name="Google Shape;975;p49">
            <a:extLst>
              <a:ext uri="{FF2B5EF4-FFF2-40B4-BE49-F238E27FC236}">
                <a16:creationId xmlns:a16="http://schemas.microsoft.com/office/drawing/2014/main" id="{8EE9C69C-9A49-4814-8E90-551C22BC2A9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566920" y="4975560"/>
            <a:ext cx="1102680" cy="1102680"/>
          </a:xfrm>
          <a:prstGeom prst="rect">
            <a:avLst/>
          </a:prstGeom>
          <a:ln>
            <a:noFill/>
          </a:ln>
        </p:spPr>
      </p:pic>
      <p:pic>
        <p:nvPicPr>
          <p:cNvPr id="43" name="Google Shape;978;p49">
            <a:extLst>
              <a:ext uri="{FF2B5EF4-FFF2-40B4-BE49-F238E27FC236}">
                <a16:creationId xmlns:a16="http://schemas.microsoft.com/office/drawing/2014/main" id="{EAFE2C47-D1B3-4433-A3A0-62854856832F}"/>
              </a:ext>
            </a:extLst>
          </p:cNvPr>
          <p:cNvPicPr/>
          <p:nvPr/>
        </p:nvPicPr>
        <p:blipFill>
          <a:blip r:embed="rId14"/>
          <a:stretch/>
        </p:blipFill>
        <p:spPr>
          <a:xfrm>
            <a:off x="9230760" y="5707440"/>
            <a:ext cx="471600" cy="471600"/>
          </a:xfrm>
          <a:prstGeom prst="rect">
            <a:avLst/>
          </a:prstGeom>
          <a:ln>
            <a:noFill/>
          </a:ln>
        </p:spPr>
      </p:pic>
      <p:sp>
        <p:nvSpPr>
          <p:cNvPr id="58" name="CustomShape 11">
            <a:extLst>
              <a:ext uri="{FF2B5EF4-FFF2-40B4-BE49-F238E27FC236}">
                <a16:creationId xmlns:a16="http://schemas.microsoft.com/office/drawing/2014/main" id="{2EC80FCD-EA6D-4FB4-A979-79D35C727F5D}"/>
              </a:ext>
            </a:extLst>
          </p:cNvPr>
          <p:cNvSpPr/>
          <p:nvPr/>
        </p:nvSpPr>
        <p:spPr>
          <a:xfrm>
            <a:off x="8825400" y="3261960"/>
            <a:ext cx="183348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000" b="1" strike="noStrike" spc="-1" dirty="0">
                <a:solidFill>
                  <a:srgbClr val="3C78D8"/>
                </a:solidFill>
                <a:latin typeface="Roboto"/>
                <a:ea typeface="Roboto"/>
              </a:rPr>
              <a:t>JOIN</a:t>
            </a:r>
            <a:endParaRPr lang="en-GB" sz="3000" b="0" strike="noStrike" spc="-1" dirty="0">
              <a:latin typeface="Arial"/>
            </a:endParaRPr>
          </a:p>
        </p:txBody>
      </p:sp>
      <p:sp>
        <p:nvSpPr>
          <p:cNvPr id="59" name="CustomShape 12">
            <a:extLst>
              <a:ext uri="{FF2B5EF4-FFF2-40B4-BE49-F238E27FC236}">
                <a16:creationId xmlns:a16="http://schemas.microsoft.com/office/drawing/2014/main" id="{91811BB4-0323-40BE-AC23-FAC0EF647714}"/>
              </a:ext>
            </a:extLst>
          </p:cNvPr>
          <p:cNvSpPr/>
          <p:nvPr/>
        </p:nvSpPr>
        <p:spPr>
          <a:xfrm>
            <a:off x="8825400" y="3795480"/>
            <a:ext cx="1833480" cy="56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3C78D8"/>
                </a:solidFill>
                <a:latin typeface="Roboto"/>
                <a:ea typeface="Roboto"/>
              </a:rPr>
              <a:t>SIGN</a:t>
            </a:r>
            <a:endParaRPr lang="en-GB" sz="3000" b="0" strike="noStrike" spc="-1">
              <a:latin typeface="Arial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C2BA1E-F42A-45A7-8745-F406BB44B421}"/>
              </a:ext>
            </a:extLst>
          </p:cNvPr>
          <p:cNvGrpSpPr/>
          <p:nvPr/>
        </p:nvGrpSpPr>
        <p:grpSpPr>
          <a:xfrm>
            <a:off x="3244208" y="2324160"/>
            <a:ext cx="5499472" cy="945308"/>
            <a:chOff x="3244208" y="2324160"/>
            <a:chExt cx="5499472" cy="945308"/>
          </a:xfrm>
        </p:grpSpPr>
        <p:sp>
          <p:nvSpPr>
            <p:cNvPr id="50" name="CustomShape 22">
              <a:extLst>
                <a:ext uri="{FF2B5EF4-FFF2-40B4-BE49-F238E27FC236}">
                  <a16:creationId xmlns:a16="http://schemas.microsoft.com/office/drawing/2014/main" id="{D7C88065-F6CC-453F-8EED-31B1164532C5}"/>
                </a:ext>
              </a:extLst>
            </p:cNvPr>
            <p:cNvSpPr/>
            <p:nvPr/>
          </p:nvSpPr>
          <p:spPr>
            <a:xfrm rot="21017400">
              <a:off x="4120200" y="2324160"/>
              <a:ext cx="462348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Non-anonymous attestation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60" name="CustomShape 15">
              <a:extLst>
                <a:ext uri="{FF2B5EF4-FFF2-40B4-BE49-F238E27FC236}">
                  <a16:creationId xmlns:a16="http://schemas.microsoft.com/office/drawing/2014/main" id="{0E4B09AB-A688-4BAB-BCF0-4650C5FE3B86}"/>
                </a:ext>
              </a:extLst>
            </p:cNvPr>
            <p:cNvSpPr/>
            <p:nvPr/>
          </p:nvSpPr>
          <p:spPr>
            <a:xfrm rot="10800000" flipH="1">
              <a:off x="3244208" y="2491508"/>
              <a:ext cx="4762800" cy="777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6F5692-C324-4C0D-A8C8-72D68040DF6A}"/>
              </a:ext>
            </a:extLst>
          </p:cNvPr>
          <p:cNvGrpSpPr/>
          <p:nvPr/>
        </p:nvGrpSpPr>
        <p:grpSpPr>
          <a:xfrm>
            <a:off x="3244208" y="2787068"/>
            <a:ext cx="6109312" cy="777960"/>
            <a:chOff x="3244208" y="2787068"/>
            <a:chExt cx="6109312" cy="777960"/>
          </a:xfrm>
        </p:grpSpPr>
        <p:sp>
          <p:nvSpPr>
            <p:cNvPr id="45" name="CustomShape 17">
              <a:extLst>
                <a:ext uri="{FF2B5EF4-FFF2-40B4-BE49-F238E27FC236}">
                  <a16:creationId xmlns:a16="http://schemas.microsoft.com/office/drawing/2014/main" id="{A6A7BBD4-B18B-4CE7-BEEA-639D366D8B29}"/>
                </a:ext>
              </a:extLst>
            </p:cNvPr>
            <p:cNvSpPr/>
            <p:nvPr/>
          </p:nvSpPr>
          <p:spPr>
            <a:xfrm rot="21017400">
              <a:off x="4730040" y="2933640"/>
              <a:ext cx="4623480" cy="259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91440" rIns="90000" bIns="91440"/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Issues credentials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61" name="CustomShape 21">
              <a:extLst>
                <a:ext uri="{FF2B5EF4-FFF2-40B4-BE49-F238E27FC236}">
                  <a16:creationId xmlns:a16="http://schemas.microsoft.com/office/drawing/2014/main" id="{B10E163E-CB6A-4E88-B29A-7590B5CB6528}"/>
                </a:ext>
              </a:extLst>
            </p:cNvPr>
            <p:cNvSpPr/>
            <p:nvPr/>
          </p:nvSpPr>
          <p:spPr>
            <a:xfrm rot="10800000" flipH="1">
              <a:off x="3244208" y="2787068"/>
              <a:ext cx="4762800" cy="777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9" name="Google Shape;994;p49">
            <a:extLst>
              <a:ext uri="{FF2B5EF4-FFF2-40B4-BE49-F238E27FC236}">
                <a16:creationId xmlns:a16="http://schemas.microsoft.com/office/drawing/2014/main" id="{A1D2E43C-C53E-4852-9503-9A6C3569CDAD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7340760" y="2825640"/>
            <a:ext cx="795240" cy="795240"/>
          </a:xfrm>
          <a:prstGeom prst="rect">
            <a:avLst/>
          </a:prstGeom>
          <a:ln>
            <a:noFill/>
          </a:ln>
        </p:spPr>
      </p:pic>
      <p:sp>
        <p:nvSpPr>
          <p:cNvPr id="62" name="CustomShape 9">
            <a:extLst>
              <a:ext uri="{FF2B5EF4-FFF2-40B4-BE49-F238E27FC236}">
                <a16:creationId xmlns:a16="http://schemas.microsoft.com/office/drawing/2014/main" id="{EA3CD93F-EF99-45BC-B66C-B4E4E0FBC3F4}"/>
              </a:ext>
            </a:extLst>
          </p:cNvPr>
          <p:cNvSpPr/>
          <p:nvPr/>
        </p:nvSpPr>
        <p:spPr>
          <a:xfrm>
            <a:off x="9666758" y="1406520"/>
            <a:ext cx="2025000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Arial"/>
                <a:ea typeface="Arial"/>
              </a:rPr>
              <a:t>Issuer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63" name="CustomShape 13">
            <a:extLst>
              <a:ext uri="{FF2B5EF4-FFF2-40B4-BE49-F238E27FC236}">
                <a16:creationId xmlns:a16="http://schemas.microsoft.com/office/drawing/2014/main" id="{C99748DD-6FF4-4DF2-A88F-EF8587CA595B}"/>
              </a:ext>
            </a:extLst>
          </p:cNvPr>
          <p:cNvSpPr/>
          <p:nvPr/>
        </p:nvSpPr>
        <p:spPr>
          <a:xfrm>
            <a:off x="9666758" y="1927439"/>
            <a:ext cx="1910199" cy="7088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Platform or TPM</a:t>
            </a:r>
            <a:br>
              <a:rPr dirty="0"/>
            </a:b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manufacturer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64" name="CustomShape 19">
            <a:extLst>
              <a:ext uri="{FF2B5EF4-FFF2-40B4-BE49-F238E27FC236}">
                <a16:creationId xmlns:a16="http://schemas.microsoft.com/office/drawing/2014/main" id="{965754FA-AF4E-41B6-A3CA-EB75FAD481F6}"/>
              </a:ext>
            </a:extLst>
          </p:cNvPr>
          <p:cNvSpPr/>
          <p:nvPr/>
        </p:nvSpPr>
        <p:spPr>
          <a:xfrm>
            <a:off x="8876520" y="4341600"/>
            <a:ext cx="2142000" cy="905400"/>
          </a:xfrm>
          <a:prstGeom prst="wedgeEllipseCallout">
            <a:avLst>
              <a:gd name="adj1" fmla="val -28017"/>
              <a:gd name="adj2" fmla="val 74730"/>
            </a:avLst>
          </a:prstGeom>
          <a:solidFill>
            <a:srgbClr val="EEECE1"/>
          </a:solidFill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Arial"/>
                <a:ea typeface="Arial"/>
              </a:rPr>
              <a:t>Valid signature from a certified TPM?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65" name="CustomShape 10">
            <a:extLst>
              <a:ext uri="{FF2B5EF4-FFF2-40B4-BE49-F238E27FC236}">
                <a16:creationId xmlns:a16="http://schemas.microsoft.com/office/drawing/2014/main" id="{3CBDC2F6-BADC-4B7C-AED7-6D6D5DD3F7D4}"/>
              </a:ext>
            </a:extLst>
          </p:cNvPr>
          <p:cNvSpPr/>
          <p:nvPr/>
        </p:nvSpPr>
        <p:spPr>
          <a:xfrm>
            <a:off x="9745560" y="5673600"/>
            <a:ext cx="1544514" cy="63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Verifier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66" name="CustomShape 14">
            <a:extLst>
              <a:ext uri="{FF2B5EF4-FFF2-40B4-BE49-F238E27FC236}">
                <a16:creationId xmlns:a16="http://schemas.microsoft.com/office/drawing/2014/main" id="{D403C8F7-479C-475F-8A76-C21165E3E4C2}"/>
              </a:ext>
            </a:extLst>
          </p:cNvPr>
          <p:cNvSpPr/>
          <p:nvPr/>
        </p:nvSpPr>
        <p:spPr>
          <a:xfrm>
            <a:off x="9434958" y="6118560"/>
            <a:ext cx="2141999" cy="61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Data collector, Bank...?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67" name="CustomShape 20">
            <a:extLst>
              <a:ext uri="{FF2B5EF4-FFF2-40B4-BE49-F238E27FC236}">
                <a16:creationId xmlns:a16="http://schemas.microsoft.com/office/drawing/2014/main" id="{AD55794C-CAEA-4698-8129-58143AD53D3C}"/>
              </a:ext>
            </a:extLst>
          </p:cNvPr>
          <p:cNvSpPr/>
          <p:nvPr/>
        </p:nvSpPr>
        <p:spPr>
          <a:xfrm>
            <a:off x="199080" y="6355440"/>
            <a:ext cx="4476240" cy="40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GB" sz="1200" b="1" strike="noStrike" spc="-1">
                <a:solidFill>
                  <a:srgbClr val="000000"/>
                </a:solidFill>
                <a:latin typeface="Arial"/>
                <a:ea typeface="Arial"/>
              </a:rPr>
              <a:t>* Slide inspired from Anja Lehmann  </a:t>
            </a:r>
            <a:r>
              <a:rPr lang="en-GB" sz="12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15"/>
              </a:rPr>
              <a:t>https://goo.gl/srqeQk</a:t>
            </a:r>
            <a:endParaRPr lang="en-GB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25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A238-34C0-4625-832B-EC573260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ECC DAA secure?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1377-B5B8-456F-9AC7-68656441E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Need proof that ECC DAA is secure</a:t>
            </a:r>
          </a:p>
          <a:p>
            <a:pPr marL="0" indent="0">
              <a:buNone/>
            </a:pPr>
            <a:r>
              <a:rPr lang="en-GB" sz="1050" dirty="0"/>
              <a:t> 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Challenge: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Can we formally verify the security and privacy of ECC DAA?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The Tamarin Prover</a:t>
            </a:r>
            <a:br>
              <a:rPr lang="en-GB" b="1" dirty="0"/>
            </a:br>
            <a:r>
              <a:rPr lang="en-GB" sz="700" b="1" dirty="0"/>
              <a:t> </a:t>
            </a:r>
            <a:endParaRPr lang="en-GB" b="1" dirty="0"/>
          </a:p>
          <a:p>
            <a:pPr lvl="1"/>
            <a:r>
              <a:rPr lang="en-GB" dirty="0"/>
              <a:t>State-of-the-art symbolic security protocol analysis tool</a:t>
            </a:r>
          </a:p>
          <a:p>
            <a:pPr lvl="1"/>
            <a:r>
              <a:rPr lang="en-GB" dirty="0"/>
              <a:t>Successfully applied to TLS 1.3, 5G, </a:t>
            </a:r>
            <a:r>
              <a:rPr lang="en-GB" dirty="0" err="1"/>
              <a:t>eVoting</a:t>
            </a:r>
            <a:r>
              <a:rPr lang="en-GB" dirty="0"/>
              <a:t>, V2X, etc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DCE6B-950B-4E11-9B75-9A2348D6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671E-CD03-49E2-9222-402F6D7BBBF6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6A378A-914E-4E2B-B070-42F945794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498" y="4004199"/>
            <a:ext cx="1293015" cy="12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7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5BD0-47A6-445E-9C63-8517809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9626-BFF9-4285-AECA-1E66431D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Formalization of ISO/IEC 20008-2</a:t>
            </a:r>
            <a:endParaRPr lang="en-GB" dirty="0"/>
          </a:p>
          <a:p>
            <a:pPr lvl="1"/>
            <a:r>
              <a:rPr lang="en-GB" dirty="0"/>
              <a:t>First faithful </a:t>
            </a:r>
            <a:r>
              <a:rPr lang="en-GB" dirty="0">
                <a:solidFill>
                  <a:schemeClr val="accent6"/>
                </a:solidFill>
              </a:rPr>
              <a:t>automatable</a:t>
            </a:r>
            <a:r>
              <a:rPr lang="en-GB" dirty="0"/>
              <a:t> models of all ECC DAA operations </a:t>
            </a:r>
          </a:p>
          <a:p>
            <a:pPr lvl="1"/>
            <a:r>
              <a:rPr lang="en-GB" dirty="0"/>
              <a:t>Propose authentication goals for the JOIN operation and find a </a:t>
            </a:r>
            <a:r>
              <a:rPr lang="en-GB" dirty="0">
                <a:solidFill>
                  <a:srgbClr val="FF0000"/>
                </a:solidFill>
              </a:rPr>
              <a:t>flaw</a:t>
            </a:r>
          </a:p>
          <a:p>
            <a:pPr lvl="1"/>
            <a:r>
              <a:rPr lang="en-GB" dirty="0"/>
              <a:t>Encode symbolic variants of goals from </a:t>
            </a:r>
            <a:r>
              <a:rPr lang="en-GB" dirty="0">
                <a:solidFill>
                  <a:schemeClr val="accent6"/>
                </a:solidFill>
              </a:rPr>
              <a:t>game-based security </a:t>
            </a:r>
            <a:r>
              <a:rPr lang="en-GB" dirty="0"/>
              <a:t>(secrecy, privacy)</a:t>
            </a:r>
          </a:p>
          <a:p>
            <a:pPr marL="0" indent="0">
              <a:buNone/>
            </a:pPr>
            <a:r>
              <a:rPr lang="en-GB" sz="1600" dirty="0"/>
              <a:t> 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Security Evaluation of ECC DAA</a:t>
            </a:r>
          </a:p>
          <a:p>
            <a:pPr lvl="1"/>
            <a:r>
              <a:rPr lang="en-GB" dirty="0"/>
              <a:t> Security goals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</a:rPr>
              <a:t>Authentication:</a:t>
            </a:r>
            <a:r>
              <a:rPr lang="en-GB" dirty="0"/>
              <a:t> does </a:t>
            </a:r>
            <a:r>
              <a:rPr lang="en-GB" dirty="0">
                <a:solidFill>
                  <a:srgbClr val="FF0000"/>
                </a:solidFill>
              </a:rPr>
              <a:t>not hold </a:t>
            </a:r>
            <a:r>
              <a:rPr lang="en-GB" dirty="0"/>
              <a:t>when a single TPM is compromised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</a:rPr>
              <a:t>Secrecy:</a:t>
            </a:r>
            <a:r>
              <a:rPr lang="en-GB" dirty="0"/>
              <a:t> does </a:t>
            </a:r>
            <a:r>
              <a:rPr lang="en-GB" dirty="0">
                <a:solidFill>
                  <a:srgbClr val="FF0000"/>
                </a:solidFill>
              </a:rPr>
              <a:t>not hold </a:t>
            </a:r>
            <a:r>
              <a:rPr lang="en-GB" dirty="0"/>
              <a:t>when a single TPM is compromised</a:t>
            </a:r>
            <a:endParaRPr lang="en-GB" dirty="0">
              <a:solidFill>
                <a:srgbClr val="FF0000"/>
              </a:solidFill>
            </a:endParaRPr>
          </a:p>
          <a:p>
            <a:pPr lvl="2">
              <a:buFont typeface="Calibri" panose="020F0502020204030204" pitchFamily="34" charset="0"/>
              <a:buChar char="‒"/>
            </a:pPr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</a:rPr>
              <a:t>Privacy:</a:t>
            </a:r>
            <a:r>
              <a:rPr lang="en-GB" dirty="0"/>
              <a:t> </a:t>
            </a:r>
            <a:r>
              <a:rPr lang="en-GB" dirty="0">
                <a:solidFill>
                  <a:schemeClr val="accent6"/>
                </a:solidFill>
              </a:rPr>
              <a:t>holds</a:t>
            </a:r>
            <a:r>
              <a:rPr lang="en-GB" dirty="0"/>
              <a:t> in the presence of an adversary</a:t>
            </a:r>
          </a:p>
          <a:p>
            <a:pPr lvl="1"/>
            <a:r>
              <a:rPr lang="en-GB" dirty="0"/>
              <a:t>Recommend and </a:t>
            </a:r>
            <a:r>
              <a:rPr lang="en-GB" dirty="0">
                <a:solidFill>
                  <a:schemeClr val="accent6"/>
                </a:solidFill>
              </a:rPr>
              <a:t>provably secure fix </a:t>
            </a:r>
            <a:r>
              <a:rPr lang="en-GB" dirty="0"/>
              <a:t>for the JOIN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F68F5-DDA9-47B4-8E79-AC13CFF3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2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66C0-1803-4AB9-AB89-102FFA74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D51A-532C-4259-ADC2-A9DF13D6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Analysed ISO/IEC 20008 mechanism 4</a:t>
            </a:r>
          </a:p>
          <a:p>
            <a:pPr lvl="1"/>
            <a:r>
              <a:rPr lang="en-GB" dirty="0"/>
              <a:t>“</a:t>
            </a:r>
            <a:r>
              <a:rPr lang="en-GB" i="1" dirty="0"/>
              <a:t>a secure and authentic channel between the principal signer and Issuer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</a:rPr>
              <a:t>The standard does not provide a way to establish the channel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/>
              <a:t>Two additions</a:t>
            </a:r>
          </a:p>
          <a:p>
            <a:pPr lvl="1"/>
            <a:r>
              <a:rPr lang="en-GB" u="sng" dirty="0"/>
              <a:t>M</a:t>
            </a:r>
            <a:r>
              <a:rPr lang="en-GB" dirty="0"/>
              <a:t>essage </a:t>
            </a:r>
            <a:r>
              <a:rPr lang="en-GB" u="sng" dirty="0"/>
              <a:t>A</a:t>
            </a:r>
            <a:r>
              <a:rPr lang="en-GB" dirty="0"/>
              <a:t>uthentication </a:t>
            </a:r>
            <a:r>
              <a:rPr lang="en-GB" u="sng" dirty="0"/>
              <a:t>C</a:t>
            </a:r>
            <a:r>
              <a:rPr lang="en-GB" dirty="0"/>
              <a:t>odes (MAC)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en-GB" dirty="0"/>
              <a:t>Chen, Page, Smart “</a:t>
            </a:r>
            <a:r>
              <a:rPr lang="en-GB" i="1" dirty="0"/>
              <a:t>On the design and implementation of an efficient DAA scheme</a:t>
            </a:r>
            <a:r>
              <a:rPr lang="en-GB" dirty="0"/>
              <a:t>”.</a:t>
            </a:r>
          </a:p>
          <a:p>
            <a:pPr lvl="1"/>
            <a:r>
              <a:rPr lang="en-GB" dirty="0"/>
              <a:t>TPM Endorsement Keys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en-GB" dirty="0"/>
              <a:t>TPM Library – Part 1: Architecture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Restriction: </a:t>
            </a:r>
            <a:r>
              <a:rPr lang="en-GB" b="1" dirty="0"/>
              <a:t>Only consider a single Issuer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D25A2-EECB-4CAA-BFA5-3360EFA8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26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1F72-2E0E-4BAE-AAFC-68D7F4B3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2067-1B0F-4B89-B480-CDDC7992F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Separation of Host and TPM</a:t>
            </a:r>
          </a:p>
          <a:p>
            <a:pPr lvl="1"/>
            <a:r>
              <a:rPr lang="en-GB" dirty="0"/>
              <a:t>Communicate over secure I/O in practice</a:t>
            </a:r>
          </a:p>
          <a:p>
            <a:pPr lvl="1"/>
            <a:r>
              <a:rPr lang="en-GB" dirty="0"/>
              <a:t>Restricted analysis to only consider unique 1:1 pairing</a:t>
            </a:r>
          </a:p>
          <a:p>
            <a:pPr marL="0" indent="0">
              <a:buNone/>
            </a:pPr>
            <a:r>
              <a:rPr lang="en-GB" sz="1100" dirty="0"/>
              <a:t> 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Zero Knowledge Proofs</a:t>
            </a:r>
          </a:p>
          <a:p>
            <a:pPr lvl="1"/>
            <a:r>
              <a:rPr lang="en-GB" dirty="0"/>
              <a:t>Defined functions and equations to represent ZKPs symbolically  </a:t>
            </a:r>
          </a:p>
          <a:p>
            <a:pPr marL="0" indent="0">
              <a:buNone/>
            </a:pPr>
            <a:r>
              <a:rPr lang="en-GB" sz="1100" dirty="0"/>
              <a:t> 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Proof Strategies</a:t>
            </a:r>
          </a:p>
          <a:p>
            <a:pPr lvl="1"/>
            <a:r>
              <a:rPr lang="en-GB" dirty="0"/>
              <a:t>Guided proof required for </a:t>
            </a:r>
            <a:r>
              <a:rPr lang="en-GB" dirty="0" err="1"/>
              <a:t>unlinkability</a:t>
            </a:r>
            <a:r>
              <a:rPr lang="en-GB" dirty="0"/>
              <a:t>, </a:t>
            </a:r>
            <a:r>
              <a:rPr lang="en-GB" dirty="0">
                <a:solidFill>
                  <a:schemeClr val="accent6"/>
                </a:solidFill>
              </a:rPr>
              <a:t>codified</a:t>
            </a:r>
            <a:r>
              <a:rPr lang="en-GB" dirty="0"/>
              <a:t> and </a:t>
            </a:r>
            <a:r>
              <a:rPr lang="en-GB" dirty="0">
                <a:solidFill>
                  <a:schemeClr val="accent6"/>
                </a:solidFill>
              </a:rPr>
              <a:t>automated</a:t>
            </a:r>
            <a:r>
              <a:rPr lang="en-GB" dirty="0"/>
              <a:t> in an Oracle</a:t>
            </a:r>
          </a:p>
          <a:p>
            <a:pPr lvl="1"/>
            <a:r>
              <a:rPr lang="en-GB" dirty="0"/>
              <a:t>All other lemmas automated using default heuristics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C6AEE-319D-4C83-8B1B-12B8BD74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83E2-7712-47C8-A02F-37E4A6882B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09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889</Words>
  <Application>Microsoft Office PowerPoint</Application>
  <PresentationFormat>Widescreen</PresentationFormat>
  <Paragraphs>185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Office Theme</vt:lpstr>
      <vt:lpstr>A Symbolic Analysis of ECC-based Direct Anonymous Attestation</vt:lpstr>
      <vt:lpstr>Outline</vt:lpstr>
      <vt:lpstr>Direct Anonymous Attestation (DAA)</vt:lpstr>
      <vt:lpstr>DAA Schemes</vt:lpstr>
      <vt:lpstr>Overview of DAA operations</vt:lpstr>
      <vt:lpstr>Is ECC DAA secure?</vt:lpstr>
      <vt:lpstr>Contributions</vt:lpstr>
      <vt:lpstr>What did we model?</vt:lpstr>
      <vt:lpstr>Challenges</vt:lpstr>
      <vt:lpstr>Security and Privacy Properties</vt:lpstr>
      <vt:lpstr>PowerPoint Presentation</vt:lpstr>
      <vt:lpstr>PowerPoint Presentation</vt:lpstr>
      <vt:lpstr>PowerPoint Presentation</vt:lpstr>
      <vt:lpstr>A DAA Scheme for V2X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Analysis of Direct Anonymous Attestation and its Applications</dc:title>
  <dc:creator>Whitefield Jorden</dc:creator>
  <cp:lastModifiedBy>Whitefield Jorden</cp:lastModifiedBy>
  <cp:revision>274</cp:revision>
  <dcterms:created xsi:type="dcterms:W3CDTF">2019-02-18T07:36:30Z</dcterms:created>
  <dcterms:modified xsi:type="dcterms:W3CDTF">2019-06-14T07:28:30Z</dcterms:modified>
</cp:coreProperties>
</file>