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5" r:id="rId8"/>
    <p:sldId id="264" r:id="rId9"/>
    <p:sldId id="276" r:id="rId10"/>
    <p:sldId id="277" r:id="rId11"/>
    <p:sldId id="269" r:id="rId12"/>
    <p:sldId id="266" r:id="rId13"/>
    <p:sldId id="267"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76835-227F-4804-980F-23CE7C01CAAF}" v="106" dt="2020-05-07T04:02:35.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6/30/2021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6/30/2021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Length of Stay in Hospitals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err="1">
                <a:solidFill>
                  <a:schemeClr val="tx1">
                    <a:lumMod val="85000"/>
                    <a:lumOff val="15000"/>
                  </a:schemeClr>
                </a:solidFill>
              </a:rPr>
              <a:t>AnUrag</a:t>
            </a:r>
            <a:r>
              <a:rPr lang="en-US" dirty="0">
                <a:solidFill>
                  <a:schemeClr val="tx1">
                    <a:lumMod val="85000"/>
                    <a:lumOff val="15000"/>
                  </a:schemeClr>
                </a:solidFill>
              </a:rPr>
              <a:t> </a:t>
            </a:r>
            <a:r>
              <a:rPr lang="en-US" dirty="0" err="1">
                <a:solidFill>
                  <a:schemeClr val="tx1">
                    <a:lumMod val="85000"/>
                    <a:lumOff val="15000"/>
                  </a:schemeClr>
                </a:solidFill>
              </a:rPr>
              <a:t>dinesh</a:t>
            </a:r>
            <a:r>
              <a:rPr lang="en-US" dirty="0">
                <a:solidFill>
                  <a:schemeClr val="tx1">
                    <a:lumMod val="85000"/>
                    <a:lumOff val="15000"/>
                  </a:schemeClr>
                </a:solidFill>
              </a:rPr>
              <a:t> </a:t>
            </a:r>
            <a:r>
              <a:rPr lang="en-US" dirty="0" err="1">
                <a:solidFill>
                  <a:schemeClr val="tx1">
                    <a:lumMod val="85000"/>
                    <a:lumOff val="15000"/>
                  </a:schemeClr>
                </a:solidFill>
              </a:rPr>
              <a:t>KarmarkaR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D5E6-89DF-4FE4-BF3B-CB1917C2DD24}"/>
              </a:ext>
            </a:extLst>
          </p:cNvPr>
          <p:cNvSpPr>
            <a:spLocks noGrp="1"/>
          </p:cNvSpPr>
          <p:nvPr>
            <p:ph type="title"/>
          </p:nvPr>
        </p:nvSpPr>
        <p:spPr/>
        <p:txBody>
          <a:bodyPr/>
          <a:lstStyle/>
          <a:p>
            <a:r>
              <a:rPr lang="en-AU" dirty="0"/>
              <a:t>Histogram for AOLS for Medium Hospitals</a:t>
            </a:r>
          </a:p>
        </p:txBody>
      </p:sp>
      <p:pic>
        <p:nvPicPr>
          <p:cNvPr id="5" name="Content Placeholder 4">
            <a:extLst>
              <a:ext uri="{FF2B5EF4-FFF2-40B4-BE49-F238E27FC236}">
                <a16:creationId xmlns:a16="http://schemas.microsoft.com/office/drawing/2014/main" id="{F6087EE8-C59C-49BD-9FEE-332635420EA8}"/>
              </a:ext>
            </a:extLst>
          </p:cNvPr>
          <p:cNvPicPr>
            <a:picLocks noGrp="1" noChangeAspect="1"/>
          </p:cNvPicPr>
          <p:nvPr>
            <p:ph idx="1"/>
          </p:nvPr>
        </p:nvPicPr>
        <p:blipFill>
          <a:blip r:embed="rId2"/>
          <a:stretch>
            <a:fillRect/>
          </a:stretch>
        </p:blipFill>
        <p:spPr>
          <a:xfrm>
            <a:off x="5459413" y="1633390"/>
            <a:ext cx="5927725" cy="3653132"/>
          </a:xfrm>
          <a:prstGeom prst="rect">
            <a:avLst/>
          </a:prstGeom>
        </p:spPr>
      </p:pic>
      <p:sp>
        <p:nvSpPr>
          <p:cNvPr id="4" name="Text Placeholder 3">
            <a:extLst>
              <a:ext uri="{FF2B5EF4-FFF2-40B4-BE49-F238E27FC236}">
                <a16:creationId xmlns:a16="http://schemas.microsoft.com/office/drawing/2014/main" id="{B51BD1DE-D799-4DFA-8459-554D78CF2461}"/>
              </a:ext>
            </a:extLst>
          </p:cNvPr>
          <p:cNvSpPr>
            <a:spLocks noGrp="1"/>
          </p:cNvSpPr>
          <p:nvPr>
            <p:ph type="body" sz="half" idx="2"/>
          </p:nvPr>
        </p:nvSpPr>
        <p:spPr/>
        <p:txBody>
          <a:bodyPr/>
          <a:lstStyle/>
          <a:p>
            <a:r>
              <a:rPr lang="en-AU" dirty="0"/>
              <a:t>The figure shows that the histogram is right skewed and hence not normally distributed.</a:t>
            </a:r>
          </a:p>
          <a:p>
            <a:r>
              <a:rPr lang="en-AU" dirty="0"/>
              <a:t>Code Snippet :- </a:t>
            </a:r>
          </a:p>
          <a:p>
            <a:r>
              <a:rPr lang="en-US" dirty="0" err="1"/>
              <a:t>alos_data_mh$alos_days</a:t>
            </a:r>
            <a:r>
              <a:rPr lang="en-US" dirty="0"/>
              <a:t> %&gt;% hist(</a:t>
            </a:r>
            <a:r>
              <a:rPr lang="en-US" dirty="0" err="1"/>
              <a:t>xlab</a:t>
            </a:r>
            <a:r>
              <a:rPr lang="en-US" dirty="0"/>
              <a:t> = "Average Length of Stay (days) - Medium </a:t>
            </a:r>
            <a:r>
              <a:rPr lang="en-US" dirty="0" err="1"/>
              <a:t>Hospitals",col</a:t>
            </a:r>
            <a:r>
              <a:rPr lang="en-US" dirty="0"/>
              <a:t> = "</a:t>
            </a:r>
            <a:r>
              <a:rPr lang="en-US" dirty="0" err="1"/>
              <a:t>cornflowerblue</a:t>
            </a:r>
            <a:r>
              <a:rPr lang="en-US" dirty="0"/>
              <a:t>" , main = "")</a:t>
            </a:r>
            <a:endParaRPr lang="en-AU" dirty="0"/>
          </a:p>
          <a:p>
            <a:endParaRPr lang="en-AU" dirty="0"/>
          </a:p>
          <a:p>
            <a:endParaRPr lang="en-AU" dirty="0"/>
          </a:p>
        </p:txBody>
      </p:sp>
    </p:spTree>
    <p:extLst>
      <p:ext uri="{BB962C8B-B14F-4D97-AF65-F5344CB8AC3E}">
        <p14:creationId xmlns:p14="http://schemas.microsoft.com/office/powerpoint/2010/main" val="167470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2D3484-E5D7-48D5-89A5-4E6BAA995A5A}"/>
              </a:ext>
            </a:extLst>
          </p:cNvPr>
          <p:cNvSpPr>
            <a:spLocks noGrp="1"/>
          </p:cNvSpPr>
          <p:nvPr>
            <p:ph type="title"/>
          </p:nvPr>
        </p:nvSpPr>
        <p:spPr/>
        <p:txBody>
          <a:bodyPr/>
          <a:lstStyle/>
          <a:p>
            <a:pPr algn="ctr"/>
            <a:r>
              <a:rPr lang="en-AU" dirty="0"/>
              <a:t>Hypothesis Testing</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704AC31-CD84-4478-9661-1ED6FC39BE75}"/>
                  </a:ext>
                </a:extLst>
              </p:cNvPr>
              <p:cNvSpPr>
                <a:spLocks noGrp="1"/>
              </p:cNvSpPr>
              <p:nvPr>
                <p:ph idx="1"/>
              </p:nvPr>
            </p:nvSpPr>
            <p:spPr/>
            <p:txBody>
              <a:bodyPr/>
              <a:lstStyle/>
              <a:p>
                <a:pPr marL="0" indent="0">
                  <a:buNone/>
                </a:pPr>
                <a:r>
                  <a:rPr lang="en-AU" dirty="0"/>
                  <a:t>Hypothesis for the two independent sample test</a:t>
                </a:r>
              </a:p>
              <a:p>
                <a14:m>
                  <m:oMath xmlns:m="http://schemas.openxmlformats.org/officeDocument/2006/math">
                    <m:sSub>
                      <m:sSubPr>
                        <m:ctrlPr>
                          <a:rPr lang="en-AU" sz="1600" i="1" smtClean="0">
                            <a:latin typeface="Cambria Math" panose="02040503050406030204" pitchFamily="18" charset="0"/>
                          </a:rPr>
                        </m:ctrlPr>
                      </m:sSubPr>
                      <m:e>
                        <m:r>
                          <a:rPr lang="en-AU" sz="1600" b="0" i="1" smtClean="0">
                            <a:latin typeface="Cambria Math" panose="02040503050406030204" pitchFamily="18" charset="0"/>
                          </a:rPr>
                          <m:t>𝐻</m:t>
                        </m:r>
                      </m:e>
                      <m:sub>
                        <m:r>
                          <a:rPr lang="en-AU" sz="1600" b="0" i="1" smtClean="0">
                            <a:latin typeface="Cambria Math" panose="02040503050406030204" pitchFamily="18" charset="0"/>
                          </a:rPr>
                          <m:t>0</m:t>
                        </m:r>
                      </m:sub>
                    </m:sSub>
                    <m:r>
                      <a:rPr lang="en-AU" sz="1600" b="0" i="1" smtClean="0">
                        <a:latin typeface="Cambria Math" panose="02040503050406030204" pitchFamily="18" charset="0"/>
                      </a:rPr>
                      <m:t> :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ea typeface="Cambria Math" panose="02040503050406030204" pitchFamily="18" charset="0"/>
                          </a:rPr>
                          <m:t>𝜇</m:t>
                        </m:r>
                      </m:e>
                      <m:sub>
                        <m:r>
                          <a:rPr lang="en-AU" sz="1600" b="0" i="1" smtClean="0">
                            <a:latin typeface="Cambria Math" panose="02040503050406030204" pitchFamily="18" charset="0"/>
                          </a:rPr>
                          <m:t>1</m:t>
                        </m:r>
                      </m:sub>
                    </m:sSub>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ea typeface="Cambria Math" panose="02040503050406030204" pitchFamily="18" charset="0"/>
                          </a:rPr>
                          <m:t>𝜇</m:t>
                        </m:r>
                      </m:e>
                      <m:sub>
                        <m:r>
                          <a:rPr lang="en-AU" sz="1600" b="0" i="1" smtClean="0">
                            <a:latin typeface="Cambria Math" panose="02040503050406030204" pitchFamily="18" charset="0"/>
                          </a:rPr>
                          <m:t>2</m:t>
                        </m:r>
                      </m:sub>
                    </m:sSub>
                  </m:oMath>
                </a14:m>
                <a:r>
                  <a:rPr lang="en-AU" sz="1600" b="0" dirty="0"/>
                  <a:t> </a:t>
                </a:r>
              </a:p>
              <a:p>
                <a14:m>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𝐻</m:t>
                        </m:r>
                      </m:e>
                      <m:sub>
                        <m:r>
                          <a:rPr lang="en-AU" sz="1600" b="0" i="1" smtClean="0">
                            <a:latin typeface="Cambria Math" panose="02040503050406030204" pitchFamily="18" charset="0"/>
                          </a:rPr>
                          <m:t>𝐴</m:t>
                        </m:r>
                      </m:sub>
                    </m:sSub>
                    <m:r>
                      <a:rPr lang="en-AU" sz="1600" i="1">
                        <a:latin typeface="Cambria Math" panose="02040503050406030204" pitchFamily="18" charset="0"/>
                      </a:rPr>
                      <m:t> : </m:t>
                    </m:r>
                    <m:sSub>
                      <m:sSubPr>
                        <m:ctrlPr>
                          <a:rPr lang="en-AU" sz="1600" i="1">
                            <a:latin typeface="Cambria Math" panose="02040503050406030204" pitchFamily="18" charset="0"/>
                          </a:rPr>
                        </m:ctrlPr>
                      </m:sSubPr>
                      <m:e>
                        <m:r>
                          <a:rPr lang="en-AU" sz="1600" i="1">
                            <a:latin typeface="Cambria Math" panose="02040503050406030204" pitchFamily="18" charset="0"/>
                            <a:ea typeface="Cambria Math" panose="02040503050406030204" pitchFamily="18" charset="0"/>
                          </a:rPr>
                          <m:t>𝜇</m:t>
                        </m:r>
                      </m:e>
                      <m:sub>
                        <m:r>
                          <a:rPr lang="en-AU" sz="1600" i="1">
                            <a:latin typeface="Cambria Math" panose="02040503050406030204" pitchFamily="18" charset="0"/>
                          </a:rPr>
                          <m:t>1</m:t>
                        </m:r>
                      </m:sub>
                    </m:sSub>
                    <m:r>
                      <a:rPr lang="en-AU" sz="1600" i="1" smtClean="0">
                        <a:latin typeface="Cambria Math" panose="02040503050406030204" pitchFamily="18" charset="0"/>
                        <a:ea typeface="Cambria Math" panose="02040503050406030204" pitchFamily="18" charset="0"/>
                      </a:rPr>
                      <m:t>≠</m:t>
                    </m:r>
                    <m:r>
                      <a:rPr lang="en-AU" sz="1600" b="0" i="1" smtClean="0">
                        <a:latin typeface="Cambria Math" panose="02040503050406030204" pitchFamily="18" charset="0"/>
                        <a:ea typeface="Cambria Math" panose="02040503050406030204" pitchFamily="18" charset="0"/>
                      </a:rPr>
                      <m:t> </m:t>
                    </m:r>
                    <m:sSub>
                      <m:sSubPr>
                        <m:ctrlPr>
                          <a:rPr lang="en-AU" sz="1600" i="1">
                            <a:latin typeface="Cambria Math" panose="02040503050406030204" pitchFamily="18" charset="0"/>
                          </a:rPr>
                        </m:ctrlPr>
                      </m:sSubPr>
                      <m:e>
                        <m:r>
                          <a:rPr lang="en-AU" sz="1600" i="1">
                            <a:latin typeface="Cambria Math" panose="02040503050406030204" pitchFamily="18" charset="0"/>
                            <a:ea typeface="Cambria Math" panose="02040503050406030204" pitchFamily="18" charset="0"/>
                          </a:rPr>
                          <m:t>𝜇</m:t>
                        </m:r>
                      </m:e>
                      <m:sub>
                        <m:r>
                          <a:rPr lang="en-AU" sz="1600" i="1">
                            <a:latin typeface="Cambria Math" panose="02040503050406030204" pitchFamily="18" charset="0"/>
                          </a:rPr>
                          <m:t>2</m:t>
                        </m:r>
                      </m:sub>
                    </m:sSub>
                  </m:oMath>
                </a14:m>
                <a:endParaRPr lang="en-AU" sz="1600" b="0" dirty="0"/>
              </a:p>
              <a:p>
                <a:pPr marL="0" indent="0">
                  <a:buNone/>
                </a:pPr>
                <a:r>
                  <a:rPr lang="en-AU" dirty="0"/>
                  <a:t>Assumptions</a:t>
                </a:r>
              </a:p>
              <a:p>
                <a:pPr marL="342900" indent="-342900">
                  <a:buFont typeface="+mj-lt"/>
                  <a:buAutoNum type="arabicPeriod"/>
                </a:pPr>
                <a:r>
                  <a:rPr lang="en-US" sz="1600" dirty="0"/>
                  <a:t>Comparing two independent population means with unknown population variance.</a:t>
                </a:r>
              </a:p>
              <a:p>
                <a:pPr marL="342900" indent="-342900">
                  <a:buFont typeface="+mj-lt"/>
                  <a:buAutoNum type="arabicPeriod"/>
                </a:pPr>
                <a:r>
                  <a:rPr lang="en-US" sz="1600" dirty="0"/>
                  <a:t>Population data are normally distributed or large sample used (n&gt;30 for both groups) – To be tested.</a:t>
                </a:r>
              </a:p>
              <a:p>
                <a:pPr marL="342900" indent="-342900">
                  <a:buFont typeface="+mj-lt"/>
                  <a:buAutoNum type="arabicPeriod"/>
                </a:pPr>
                <a:r>
                  <a:rPr lang="en-US" sz="1600" dirty="0"/>
                  <a:t>Population homogeneity of variance – To be tested</a:t>
                </a:r>
              </a:p>
              <a:p>
                <a:endParaRPr lang="en-AU" dirty="0"/>
              </a:p>
              <a:p>
                <a:pPr marL="457200" indent="-457200">
                  <a:buFont typeface="+mj-lt"/>
                  <a:buAutoNum type="arabicPeriod"/>
                </a:pPr>
                <a:endParaRPr lang="en-AU" dirty="0"/>
              </a:p>
            </p:txBody>
          </p:sp>
        </mc:Choice>
        <mc:Fallback xmlns="">
          <p:sp>
            <p:nvSpPr>
              <p:cNvPr id="6" name="Content Placeholder 5">
                <a:extLst>
                  <a:ext uri="{FF2B5EF4-FFF2-40B4-BE49-F238E27FC236}">
                    <a16:creationId xmlns:a16="http://schemas.microsoft.com/office/drawing/2014/main" id="{4704AC31-CD84-4478-9661-1ED6FC39BE75}"/>
                  </a:ext>
                </a:extLst>
              </p:cNvPr>
              <p:cNvSpPr>
                <a:spLocks noGrp="1" noRot="1" noChangeAspect="1" noMove="1" noResize="1" noEditPoints="1" noAdjustHandles="1" noChangeArrowheads="1" noChangeShapeType="1" noTextEdit="1"/>
              </p:cNvSpPr>
              <p:nvPr>
                <p:ph idx="1"/>
              </p:nvPr>
            </p:nvSpPr>
            <p:spPr>
              <a:blipFill>
                <a:blip r:embed="rId2"/>
                <a:stretch>
                  <a:fillRect l="-1455" t="-810"/>
                </a:stretch>
              </a:blipFill>
            </p:spPr>
            <p:txBody>
              <a:bodyPr/>
              <a:lstStyle/>
              <a:p>
                <a:r>
                  <a:rPr lang="en-AU">
                    <a:noFill/>
                  </a:rPr>
                  <a:t> </a:t>
                </a:r>
              </a:p>
            </p:txBody>
          </p:sp>
        </mc:Fallback>
      </mc:AlternateContent>
    </p:spTree>
    <p:extLst>
      <p:ext uri="{BB962C8B-B14F-4D97-AF65-F5344CB8AC3E}">
        <p14:creationId xmlns:p14="http://schemas.microsoft.com/office/powerpoint/2010/main" val="69293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699B8A-5128-46C1-BEBC-D0A3BD49845B}"/>
              </a:ext>
            </a:extLst>
          </p:cNvPr>
          <p:cNvSpPr>
            <a:spLocks noGrp="1"/>
          </p:cNvSpPr>
          <p:nvPr>
            <p:ph type="title"/>
          </p:nvPr>
        </p:nvSpPr>
        <p:spPr/>
        <p:txBody>
          <a:bodyPr/>
          <a:lstStyle/>
          <a:p>
            <a:pPr algn="ctr"/>
            <a:r>
              <a:rPr lang="en-AU" dirty="0"/>
              <a:t>Hypothesis Testing</a:t>
            </a:r>
          </a:p>
        </p:txBody>
      </p:sp>
      <p:sp>
        <p:nvSpPr>
          <p:cNvPr id="6" name="Content Placeholder 5">
            <a:extLst>
              <a:ext uri="{FF2B5EF4-FFF2-40B4-BE49-F238E27FC236}">
                <a16:creationId xmlns:a16="http://schemas.microsoft.com/office/drawing/2014/main" id="{EA1D959C-D54E-4A78-8213-2C02287AB70E}"/>
              </a:ext>
            </a:extLst>
          </p:cNvPr>
          <p:cNvSpPr>
            <a:spLocks noGrp="1"/>
          </p:cNvSpPr>
          <p:nvPr>
            <p:ph idx="1"/>
          </p:nvPr>
        </p:nvSpPr>
        <p:spPr/>
        <p:txBody>
          <a:bodyPr>
            <a:normAutofit fontScale="92500" lnSpcReduction="10000"/>
          </a:bodyPr>
          <a:lstStyle/>
          <a:p>
            <a:r>
              <a:rPr lang="en-AU" dirty="0"/>
              <a:t>The dataset was divided into large and medium hospitals data separately and performed analysis for normalcy.</a:t>
            </a:r>
          </a:p>
          <a:p>
            <a:pPr marL="0" indent="0">
              <a:buNone/>
            </a:pPr>
            <a:r>
              <a:rPr lang="en-AU" sz="1700" dirty="0" err="1"/>
              <a:t>alos_data_lh</a:t>
            </a:r>
            <a:r>
              <a:rPr lang="en-AU" sz="1700" dirty="0"/>
              <a:t> &lt;- alos_data_filtered2[alos_data_filtered2$peer_group %in% "Large hospitals",]</a:t>
            </a:r>
          </a:p>
          <a:p>
            <a:pPr marL="0" indent="0">
              <a:buNone/>
            </a:pPr>
            <a:r>
              <a:rPr lang="en-AU" sz="1700" dirty="0"/>
              <a:t>View(</a:t>
            </a:r>
            <a:r>
              <a:rPr lang="en-AU" sz="1700" dirty="0" err="1"/>
              <a:t>alos_data_lh</a:t>
            </a:r>
            <a:r>
              <a:rPr lang="en-AU" sz="1700" dirty="0"/>
              <a:t>)</a:t>
            </a:r>
          </a:p>
          <a:p>
            <a:pPr marL="0" indent="0">
              <a:buNone/>
            </a:pPr>
            <a:r>
              <a:rPr lang="en-AU" sz="1700" dirty="0" err="1"/>
              <a:t>alos_data_mh</a:t>
            </a:r>
            <a:r>
              <a:rPr lang="en-AU" sz="1700" dirty="0"/>
              <a:t> &lt;- alos_data_filtered2[alos_data_filtered2$peer_group %in% "Medium hospitals",]</a:t>
            </a:r>
          </a:p>
          <a:p>
            <a:pPr marL="0" indent="0">
              <a:buNone/>
            </a:pPr>
            <a:r>
              <a:rPr lang="en-AU" sz="1700" dirty="0"/>
              <a:t>View(</a:t>
            </a:r>
            <a:r>
              <a:rPr lang="en-AU" sz="1700" dirty="0" err="1"/>
              <a:t>alos_data_mh</a:t>
            </a:r>
            <a:r>
              <a:rPr lang="en-AU" sz="1700" dirty="0"/>
              <a:t>)</a:t>
            </a:r>
          </a:p>
          <a:p>
            <a:r>
              <a:rPr lang="en-AU" dirty="0"/>
              <a:t>Plot the Q-Q plot for analysis of normalcy</a:t>
            </a:r>
          </a:p>
          <a:p>
            <a:pPr marL="0" indent="0">
              <a:buNone/>
            </a:pPr>
            <a:r>
              <a:rPr lang="en-AU" sz="1700" dirty="0" err="1"/>
              <a:t>alos_data_lh$alos_days</a:t>
            </a:r>
            <a:r>
              <a:rPr lang="en-AU" sz="1700" dirty="0"/>
              <a:t> %&gt;% </a:t>
            </a:r>
            <a:r>
              <a:rPr lang="en-AU" sz="1700" dirty="0" err="1"/>
              <a:t>qqPlot</a:t>
            </a:r>
            <a:r>
              <a:rPr lang="en-AU" sz="1700" dirty="0"/>
              <a:t>(</a:t>
            </a:r>
            <a:r>
              <a:rPr lang="en-AU" sz="1700" dirty="0" err="1"/>
              <a:t>dist</a:t>
            </a:r>
            <a:r>
              <a:rPr lang="en-AU" sz="1700" dirty="0"/>
              <a:t>="norm")</a:t>
            </a:r>
          </a:p>
          <a:p>
            <a:pPr marL="0" indent="0">
              <a:buNone/>
            </a:pPr>
            <a:r>
              <a:rPr lang="en-AU" sz="1700" dirty="0" err="1"/>
              <a:t>alos_data_mh$alos_days</a:t>
            </a:r>
            <a:r>
              <a:rPr lang="en-AU" sz="1700" dirty="0"/>
              <a:t> %&gt;% </a:t>
            </a:r>
            <a:r>
              <a:rPr lang="en-AU" sz="1700" dirty="0" err="1"/>
              <a:t>qqPlot</a:t>
            </a:r>
            <a:r>
              <a:rPr lang="en-AU" sz="1700" dirty="0"/>
              <a:t>(</a:t>
            </a:r>
            <a:r>
              <a:rPr lang="en-AU" sz="1700" dirty="0" err="1"/>
              <a:t>dist</a:t>
            </a:r>
            <a:r>
              <a:rPr lang="en-AU" sz="1700" dirty="0"/>
              <a:t>="norm")</a:t>
            </a:r>
          </a:p>
        </p:txBody>
      </p:sp>
    </p:spTree>
    <p:extLst>
      <p:ext uri="{BB962C8B-B14F-4D97-AF65-F5344CB8AC3E}">
        <p14:creationId xmlns:p14="http://schemas.microsoft.com/office/powerpoint/2010/main" val="45116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B456C0-7065-41E7-AD13-1C3FF03B21C3}"/>
              </a:ext>
            </a:extLst>
          </p:cNvPr>
          <p:cNvSpPr>
            <a:spLocks noGrp="1"/>
          </p:cNvSpPr>
          <p:nvPr>
            <p:ph type="title"/>
          </p:nvPr>
        </p:nvSpPr>
        <p:spPr/>
        <p:txBody>
          <a:bodyPr/>
          <a:lstStyle/>
          <a:p>
            <a:pPr algn="ctr"/>
            <a:r>
              <a:rPr lang="en-AU" dirty="0"/>
              <a:t>Q-Q Plots for ALOS</a:t>
            </a:r>
          </a:p>
        </p:txBody>
      </p:sp>
      <p:sp>
        <p:nvSpPr>
          <p:cNvPr id="5" name="Text Placeholder 4">
            <a:extLst>
              <a:ext uri="{FF2B5EF4-FFF2-40B4-BE49-F238E27FC236}">
                <a16:creationId xmlns:a16="http://schemas.microsoft.com/office/drawing/2014/main" id="{95E1A86A-7301-4D6A-BB2C-4CCE41A9D293}"/>
              </a:ext>
            </a:extLst>
          </p:cNvPr>
          <p:cNvSpPr>
            <a:spLocks noGrp="1"/>
          </p:cNvSpPr>
          <p:nvPr>
            <p:ph type="body" idx="1"/>
          </p:nvPr>
        </p:nvSpPr>
        <p:spPr/>
        <p:txBody>
          <a:bodyPr/>
          <a:lstStyle/>
          <a:p>
            <a:pPr algn="ctr"/>
            <a:r>
              <a:rPr lang="en-AU" dirty="0"/>
              <a:t>Large Hospitals</a:t>
            </a:r>
          </a:p>
        </p:txBody>
      </p:sp>
      <p:pic>
        <p:nvPicPr>
          <p:cNvPr id="9" name="Content Placeholder 8">
            <a:extLst>
              <a:ext uri="{FF2B5EF4-FFF2-40B4-BE49-F238E27FC236}">
                <a16:creationId xmlns:a16="http://schemas.microsoft.com/office/drawing/2014/main" id="{2D6F4ED0-D635-48FD-8F18-72C8FB14DD93}"/>
              </a:ext>
            </a:extLst>
          </p:cNvPr>
          <p:cNvPicPr>
            <a:picLocks noGrp="1" noChangeAspect="1"/>
          </p:cNvPicPr>
          <p:nvPr>
            <p:ph sz="half" idx="2"/>
          </p:nvPr>
        </p:nvPicPr>
        <p:blipFill>
          <a:blip r:embed="rId2"/>
          <a:stretch>
            <a:fillRect/>
          </a:stretch>
        </p:blipFill>
        <p:spPr>
          <a:xfrm>
            <a:off x="1096963" y="2982392"/>
            <a:ext cx="4640262" cy="2861717"/>
          </a:xfrm>
          <a:prstGeom prst="rect">
            <a:avLst/>
          </a:prstGeom>
        </p:spPr>
      </p:pic>
      <p:sp>
        <p:nvSpPr>
          <p:cNvPr id="7" name="Text Placeholder 6">
            <a:extLst>
              <a:ext uri="{FF2B5EF4-FFF2-40B4-BE49-F238E27FC236}">
                <a16:creationId xmlns:a16="http://schemas.microsoft.com/office/drawing/2014/main" id="{8C9D5175-434B-491C-9B74-BC818F63F35B}"/>
              </a:ext>
            </a:extLst>
          </p:cNvPr>
          <p:cNvSpPr>
            <a:spLocks noGrp="1"/>
          </p:cNvSpPr>
          <p:nvPr>
            <p:ph type="body" sz="quarter" idx="3"/>
          </p:nvPr>
        </p:nvSpPr>
        <p:spPr/>
        <p:txBody>
          <a:bodyPr/>
          <a:lstStyle/>
          <a:p>
            <a:pPr algn="ctr"/>
            <a:r>
              <a:rPr lang="en-AU" dirty="0"/>
              <a:t>Medium hospitals</a:t>
            </a:r>
          </a:p>
        </p:txBody>
      </p:sp>
      <p:pic>
        <p:nvPicPr>
          <p:cNvPr id="10" name="Content Placeholder 9">
            <a:extLst>
              <a:ext uri="{FF2B5EF4-FFF2-40B4-BE49-F238E27FC236}">
                <a16:creationId xmlns:a16="http://schemas.microsoft.com/office/drawing/2014/main" id="{0CE491F7-E1D2-4DE8-A066-1074029DE275}"/>
              </a:ext>
            </a:extLst>
          </p:cNvPr>
          <p:cNvPicPr>
            <a:picLocks noGrp="1" noChangeAspect="1"/>
          </p:cNvPicPr>
          <p:nvPr>
            <p:ph sz="quarter" idx="4"/>
          </p:nvPr>
        </p:nvPicPr>
        <p:blipFill>
          <a:blip r:embed="rId3"/>
          <a:stretch>
            <a:fillRect/>
          </a:stretch>
        </p:blipFill>
        <p:spPr>
          <a:xfrm>
            <a:off x="6516688" y="2981312"/>
            <a:ext cx="4638675" cy="2863877"/>
          </a:xfrm>
          <a:prstGeom prst="rect">
            <a:avLst/>
          </a:prstGeom>
        </p:spPr>
      </p:pic>
    </p:spTree>
    <p:extLst>
      <p:ext uri="{BB962C8B-B14F-4D97-AF65-F5344CB8AC3E}">
        <p14:creationId xmlns:p14="http://schemas.microsoft.com/office/powerpoint/2010/main" val="139788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FCB3B9-104B-4F0B-A70B-672D5057CB82}"/>
              </a:ext>
            </a:extLst>
          </p:cNvPr>
          <p:cNvSpPr>
            <a:spLocks noGrp="1"/>
          </p:cNvSpPr>
          <p:nvPr>
            <p:ph type="title"/>
          </p:nvPr>
        </p:nvSpPr>
        <p:spPr/>
        <p:txBody>
          <a:bodyPr/>
          <a:lstStyle/>
          <a:p>
            <a:pPr algn="ctr"/>
            <a:r>
              <a:rPr lang="en-AU" dirty="0"/>
              <a:t>Hypothesis Testing</a:t>
            </a:r>
          </a:p>
        </p:txBody>
      </p:sp>
      <p:sp>
        <p:nvSpPr>
          <p:cNvPr id="8" name="Content Placeholder 7">
            <a:extLst>
              <a:ext uri="{FF2B5EF4-FFF2-40B4-BE49-F238E27FC236}">
                <a16:creationId xmlns:a16="http://schemas.microsoft.com/office/drawing/2014/main" id="{DEC021D0-70FB-4D67-936A-B298AAAB65CD}"/>
              </a:ext>
            </a:extLst>
          </p:cNvPr>
          <p:cNvSpPr>
            <a:spLocks noGrp="1"/>
          </p:cNvSpPr>
          <p:nvPr>
            <p:ph idx="1"/>
          </p:nvPr>
        </p:nvSpPr>
        <p:spPr/>
        <p:txBody>
          <a:bodyPr>
            <a:normAutofit/>
          </a:bodyPr>
          <a:lstStyle/>
          <a:p>
            <a:r>
              <a:rPr lang="en-AU" dirty="0"/>
              <a:t>Many values are beyond the 95% Confidence Interval in large as well as medium hospitals, hence we cannot assume normalcy.</a:t>
            </a:r>
          </a:p>
          <a:p>
            <a:r>
              <a:rPr lang="en-AU" dirty="0"/>
              <a:t>Thus the Assumption 2 was tested and it was found that the samples are not normally distributed.</a:t>
            </a:r>
          </a:p>
          <a:p>
            <a:r>
              <a:rPr lang="en-AU" dirty="0"/>
              <a:t>However, due to a large number of sample size, normalcy was not a problem for the testing.</a:t>
            </a:r>
          </a:p>
          <a:p>
            <a:endParaRPr lang="en-AU" dirty="0"/>
          </a:p>
        </p:txBody>
      </p:sp>
    </p:spTree>
    <p:extLst>
      <p:ext uri="{BB962C8B-B14F-4D97-AF65-F5344CB8AC3E}">
        <p14:creationId xmlns:p14="http://schemas.microsoft.com/office/powerpoint/2010/main" val="214213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BD11-F1D2-4BA0-8411-DE3D85BC516F}"/>
              </a:ext>
            </a:extLst>
          </p:cNvPr>
          <p:cNvSpPr>
            <a:spLocks noGrp="1"/>
          </p:cNvSpPr>
          <p:nvPr>
            <p:ph type="title"/>
          </p:nvPr>
        </p:nvSpPr>
        <p:spPr/>
        <p:txBody>
          <a:bodyPr/>
          <a:lstStyle/>
          <a:p>
            <a:pPr algn="ctr"/>
            <a:r>
              <a:rPr lang="en-AU" dirty="0"/>
              <a:t>Hypothesis Testing – </a:t>
            </a:r>
            <a:r>
              <a:rPr lang="en-AU" dirty="0" err="1"/>
              <a:t>Levene’s</a:t>
            </a:r>
            <a:r>
              <a:rPr lang="en-AU" dirty="0"/>
              <a:t> Test</a:t>
            </a:r>
          </a:p>
        </p:txBody>
      </p:sp>
      <p:sp>
        <p:nvSpPr>
          <p:cNvPr id="3" name="Content Placeholder 2">
            <a:extLst>
              <a:ext uri="{FF2B5EF4-FFF2-40B4-BE49-F238E27FC236}">
                <a16:creationId xmlns:a16="http://schemas.microsoft.com/office/drawing/2014/main" id="{2F4365C0-93E9-43ED-8101-4F53B98EE688}"/>
              </a:ext>
            </a:extLst>
          </p:cNvPr>
          <p:cNvSpPr>
            <a:spLocks noGrp="1"/>
          </p:cNvSpPr>
          <p:nvPr>
            <p:ph idx="1"/>
          </p:nvPr>
        </p:nvSpPr>
        <p:spPr/>
        <p:txBody>
          <a:bodyPr>
            <a:normAutofit/>
          </a:bodyPr>
          <a:lstStyle/>
          <a:p>
            <a:r>
              <a:rPr lang="en-AU" dirty="0"/>
              <a:t>The third assumption was tested by using the </a:t>
            </a:r>
            <a:r>
              <a:rPr lang="en-AU" dirty="0" err="1"/>
              <a:t>Levene’s</a:t>
            </a:r>
            <a:r>
              <a:rPr lang="en-AU" dirty="0"/>
              <a:t> test for homogeneity in variance. The code snippet is as follows.</a:t>
            </a:r>
          </a:p>
          <a:p>
            <a:pPr marL="0" indent="0">
              <a:buNone/>
            </a:pPr>
            <a:r>
              <a:rPr lang="en-AU" sz="1800" dirty="0" err="1"/>
              <a:t>leveneTest</a:t>
            </a:r>
            <a:r>
              <a:rPr lang="en-AU" sz="1800" dirty="0"/>
              <a:t>(</a:t>
            </a:r>
            <a:r>
              <a:rPr lang="en-AU" sz="1800" dirty="0" err="1"/>
              <a:t>alos_days</a:t>
            </a:r>
            <a:r>
              <a:rPr lang="en-AU" sz="1800" dirty="0"/>
              <a:t> ~ </a:t>
            </a:r>
            <a:r>
              <a:rPr lang="en-AU" sz="1800" dirty="0" err="1"/>
              <a:t>peer_group</a:t>
            </a:r>
            <a:r>
              <a:rPr lang="en-AU" sz="1800" dirty="0"/>
              <a:t>, data = alos_data_filtered2)</a:t>
            </a:r>
          </a:p>
          <a:p>
            <a:r>
              <a:rPr lang="en-AU" dirty="0"/>
              <a:t>Output</a:t>
            </a:r>
          </a:p>
          <a:p>
            <a:pPr marL="0" indent="0">
              <a:buNone/>
            </a:pPr>
            <a:endParaRPr lang="en-AU" dirty="0"/>
          </a:p>
          <a:p>
            <a:endParaRPr lang="en-AU" dirty="0"/>
          </a:p>
          <a:p>
            <a:r>
              <a:rPr lang="en-AU" dirty="0"/>
              <a:t>The probability value is 4.707e-05 which is less than 0.05.</a:t>
            </a:r>
          </a:p>
          <a:p>
            <a:r>
              <a:rPr lang="en-AU" dirty="0"/>
              <a:t>Hence equal variance cannot be assumed.</a:t>
            </a:r>
          </a:p>
        </p:txBody>
      </p:sp>
      <p:pic>
        <p:nvPicPr>
          <p:cNvPr id="4" name="Picture 3">
            <a:extLst>
              <a:ext uri="{FF2B5EF4-FFF2-40B4-BE49-F238E27FC236}">
                <a16:creationId xmlns:a16="http://schemas.microsoft.com/office/drawing/2014/main" id="{EEA5C31A-0E81-456E-BFC3-3EF0B90336DE}"/>
              </a:ext>
            </a:extLst>
          </p:cNvPr>
          <p:cNvPicPr>
            <a:picLocks noChangeAspect="1"/>
          </p:cNvPicPr>
          <p:nvPr/>
        </p:nvPicPr>
        <p:blipFill>
          <a:blip r:embed="rId2"/>
          <a:stretch>
            <a:fillRect/>
          </a:stretch>
        </p:blipFill>
        <p:spPr>
          <a:xfrm>
            <a:off x="1097280" y="3867369"/>
            <a:ext cx="6419850" cy="923925"/>
          </a:xfrm>
          <a:prstGeom prst="rect">
            <a:avLst/>
          </a:prstGeom>
        </p:spPr>
      </p:pic>
    </p:spTree>
    <p:extLst>
      <p:ext uri="{BB962C8B-B14F-4D97-AF65-F5344CB8AC3E}">
        <p14:creationId xmlns:p14="http://schemas.microsoft.com/office/powerpoint/2010/main" val="189561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9A12-5773-4620-B888-957DD1E83722}"/>
              </a:ext>
            </a:extLst>
          </p:cNvPr>
          <p:cNvSpPr>
            <a:spLocks noGrp="1"/>
          </p:cNvSpPr>
          <p:nvPr>
            <p:ph type="title"/>
          </p:nvPr>
        </p:nvSpPr>
        <p:spPr/>
        <p:txBody>
          <a:bodyPr/>
          <a:lstStyle/>
          <a:p>
            <a:pPr algn="ctr"/>
            <a:r>
              <a:rPr lang="en-AU" dirty="0"/>
              <a:t>Hypothesis Testing – Welch Test</a:t>
            </a:r>
          </a:p>
        </p:txBody>
      </p:sp>
      <p:sp>
        <p:nvSpPr>
          <p:cNvPr id="3" name="Content Placeholder 2">
            <a:extLst>
              <a:ext uri="{FF2B5EF4-FFF2-40B4-BE49-F238E27FC236}">
                <a16:creationId xmlns:a16="http://schemas.microsoft.com/office/drawing/2014/main" id="{068BBA77-8998-4084-994A-3A915D0C4980}"/>
              </a:ext>
            </a:extLst>
          </p:cNvPr>
          <p:cNvSpPr>
            <a:spLocks noGrp="1"/>
          </p:cNvSpPr>
          <p:nvPr>
            <p:ph idx="1"/>
          </p:nvPr>
        </p:nvSpPr>
        <p:spPr/>
        <p:txBody>
          <a:bodyPr>
            <a:normAutofit/>
          </a:bodyPr>
          <a:lstStyle/>
          <a:p>
            <a:r>
              <a:rPr lang="en-AU" dirty="0"/>
              <a:t>As </a:t>
            </a:r>
            <a:r>
              <a:rPr lang="en-AU" dirty="0" err="1"/>
              <a:t>Levene’s</a:t>
            </a:r>
            <a:r>
              <a:rPr lang="en-AU" dirty="0"/>
              <a:t> test for homogeneity in variance failed, we perform the Welch test with the following code snippet.</a:t>
            </a:r>
          </a:p>
          <a:p>
            <a:pPr marL="0" indent="0">
              <a:buNone/>
            </a:pPr>
            <a:r>
              <a:rPr lang="en-AU" sz="1600" dirty="0" err="1"/>
              <a:t>t.test</a:t>
            </a:r>
            <a:r>
              <a:rPr lang="en-AU" sz="1600" dirty="0"/>
              <a:t>(</a:t>
            </a:r>
            <a:r>
              <a:rPr lang="en-AU" sz="1600" dirty="0" err="1"/>
              <a:t>alos_days</a:t>
            </a:r>
            <a:r>
              <a:rPr lang="en-AU" sz="1600" dirty="0"/>
              <a:t> ~ </a:t>
            </a:r>
            <a:r>
              <a:rPr lang="en-AU" sz="1600" dirty="0" err="1"/>
              <a:t>peer_group</a:t>
            </a:r>
            <a:r>
              <a:rPr lang="en-AU" sz="1600" dirty="0"/>
              <a:t>, data = alos_data_filtered2,var.equal = FALSE, alternative = "</a:t>
            </a:r>
            <a:r>
              <a:rPr lang="en-AU" sz="1600" dirty="0" err="1"/>
              <a:t>two.sided</a:t>
            </a:r>
            <a:r>
              <a:rPr lang="en-AU" sz="1600" dirty="0"/>
              <a:t>")</a:t>
            </a:r>
            <a:r>
              <a:rPr lang="en-AU" sz="1800" dirty="0"/>
              <a:t> </a:t>
            </a:r>
          </a:p>
          <a:p>
            <a:r>
              <a:rPr lang="en-AU" dirty="0"/>
              <a:t>Output</a:t>
            </a:r>
          </a:p>
          <a:p>
            <a:endParaRPr lang="en-AU" sz="1800" dirty="0"/>
          </a:p>
          <a:p>
            <a:endParaRPr lang="en-AU" sz="1800" dirty="0"/>
          </a:p>
          <a:p>
            <a:endParaRPr lang="en-AU" sz="1800" dirty="0"/>
          </a:p>
          <a:p>
            <a:pPr marL="0" indent="0">
              <a:buNone/>
            </a:pPr>
            <a:endParaRPr lang="en-AU" sz="1800" dirty="0"/>
          </a:p>
        </p:txBody>
      </p:sp>
      <p:pic>
        <p:nvPicPr>
          <p:cNvPr id="5" name="Picture 4">
            <a:extLst>
              <a:ext uri="{FF2B5EF4-FFF2-40B4-BE49-F238E27FC236}">
                <a16:creationId xmlns:a16="http://schemas.microsoft.com/office/drawing/2014/main" id="{227ECB31-5147-4A91-8313-50A35D883E83}"/>
              </a:ext>
            </a:extLst>
          </p:cNvPr>
          <p:cNvPicPr>
            <a:picLocks noChangeAspect="1"/>
          </p:cNvPicPr>
          <p:nvPr/>
        </p:nvPicPr>
        <p:blipFill>
          <a:blip r:embed="rId2"/>
          <a:stretch>
            <a:fillRect/>
          </a:stretch>
        </p:blipFill>
        <p:spPr>
          <a:xfrm>
            <a:off x="1097280" y="3766626"/>
            <a:ext cx="6850966" cy="2024982"/>
          </a:xfrm>
          <a:prstGeom prst="rect">
            <a:avLst/>
          </a:prstGeom>
        </p:spPr>
      </p:pic>
    </p:spTree>
    <p:extLst>
      <p:ext uri="{BB962C8B-B14F-4D97-AF65-F5344CB8AC3E}">
        <p14:creationId xmlns:p14="http://schemas.microsoft.com/office/powerpoint/2010/main" val="273075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A7FD-D7FA-47FE-811C-EBC02E653D56}"/>
              </a:ext>
            </a:extLst>
          </p:cNvPr>
          <p:cNvSpPr>
            <a:spLocks noGrp="1"/>
          </p:cNvSpPr>
          <p:nvPr>
            <p:ph type="title"/>
          </p:nvPr>
        </p:nvSpPr>
        <p:spPr/>
        <p:txBody>
          <a:bodyPr/>
          <a:lstStyle/>
          <a:p>
            <a:pPr algn="ctr"/>
            <a:r>
              <a:rPr lang="en-AU" dirty="0"/>
              <a:t>Test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F31E21-DAF0-4883-BB0E-8D74F85FBBD3}"/>
                  </a:ext>
                </a:extLst>
              </p:cNvPr>
              <p:cNvSpPr>
                <a:spLocks noGrp="1"/>
              </p:cNvSpPr>
              <p:nvPr>
                <p:ph idx="1"/>
              </p:nvPr>
            </p:nvSpPr>
            <p:spPr/>
            <p:txBody>
              <a:bodyPr/>
              <a:lstStyle/>
              <a:p>
                <a:pPr marL="0" indent="0">
                  <a:buNone/>
                </a:pPr>
                <a:r>
                  <a:rPr lang="en-US" dirty="0"/>
                  <a:t>Two-sample -test result summary:-</a:t>
                </a:r>
              </a:p>
              <a:p>
                <a:pPr marL="457200" indent="-457200">
                  <a:buFont typeface="+mj-lt"/>
                  <a:buAutoNum type="arabicPeriod"/>
                </a:pPr>
                <a:r>
                  <a:rPr lang="en-US" dirty="0"/>
                  <a:t>The distributions for both the groups are not normal but the number of samples in both peer groups &gt; 30</a:t>
                </a:r>
              </a:p>
              <a:p>
                <a:pPr marL="457200" indent="-457200">
                  <a:buFont typeface="+mj-lt"/>
                  <a:buAutoNum type="arabicPeriod"/>
                </a:pPr>
                <a:r>
                  <a:rPr lang="en-US" dirty="0" err="1"/>
                  <a:t>Levene’s</a:t>
                </a:r>
                <a:r>
                  <a:rPr lang="en-US" dirty="0"/>
                  <a:t> Test gave the probability as p&lt;0.05. Hence variances are not homogeneous.</a:t>
                </a:r>
              </a:p>
              <a:p>
                <a:pPr marL="457200" indent="-457200">
                  <a:buFont typeface="+mj-lt"/>
                  <a:buAutoNum type="arabicPeriod"/>
                </a:pPr>
                <a:r>
                  <a:rPr lang="en-US" dirty="0"/>
                  <a:t>Difference between means is 0.280825</a:t>
                </a:r>
              </a:p>
              <a:p>
                <a:pPr marL="457200" indent="-457200">
                  <a:buFont typeface="+mj-lt"/>
                  <a:buAutoNum type="arabicPeriod"/>
                </a:pPr>
                <a:r>
                  <a:rPr lang="en-US" dirty="0"/>
                  <a:t>95% CI of difference between means is [0.1835797 0.3780687]</a:t>
                </a:r>
              </a:p>
              <a:p>
                <a:pPr marL="457200" indent="-457200">
                  <a:buFont typeface="+mj-lt"/>
                  <a:buAutoNum type="arabicPeriod"/>
                </a:pPr>
                <a:r>
                  <a:rPr lang="en-US" dirty="0"/>
                  <a:t>p value = 1.592e-08, p &lt; </a:t>
                </a:r>
                <a:r>
                  <a:rPr lang="el-GR" dirty="0"/>
                  <a:t>α</a:t>
                </a:r>
                <a:endParaRPr lang="en-AU" dirty="0"/>
              </a:p>
              <a:p>
                <a:pPr marL="457200" indent="-457200">
                  <a:buFont typeface="+mj-lt"/>
                  <a:buAutoNum type="arabicPeriod"/>
                </a:pPr>
                <a:r>
                  <a:rPr lang="en-AU" dirty="0"/>
                  <a:t>Hence, we decide to reject </a:t>
                </a:r>
                <a14:m>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𝐻</m:t>
                        </m:r>
                      </m:e>
                      <m:sub>
                        <m:r>
                          <a:rPr lang="en-AU" sz="2000" i="1">
                            <a:latin typeface="Cambria Math" panose="02040503050406030204" pitchFamily="18" charset="0"/>
                          </a:rPr>
                          <m:t>0</m:t>
                        </m:r>
                      </m:sub>
                    </m:sSub>
                  </m:oMath>
                </a14:m>
                <a:endParaRPr lang="en-AU" dirty="0"/>
              </a:p>
            </p:txBody>
          </p:sp>
        </mc:Choice>
        <mc:Fallback xmlns="">
          <p:sp>
            <p:nvSpPr>
              <p:cNvPr id="3" name="Content Placeholder 2">
                <a:extLst>
                  <a:ext uri="{FF2B5EF4-FFF2-40B4-BE49-F238E27FC236}">
                    <a16:creationId xmlns:a16="http://schemas.microsoft.com/office/drawing/2014/main" id="{DFF31E21-DAF0-4883-BB0E-8D74F85FBBD3}"/>
                  </a:ext>
                </a:extLst>
              </p:cNvPr>
              <p:cNvSpPr>
                <a:spLocks noGrp="1" noRot="1" noChangeAspect="1" noMove="1" noResize="1" noEditPoints="1" noAdjustHandles="1" noChangeArrowheads="1" noChangeShapeType="1" noTextEdit="1"/>
              </p:cNvSpPr>
              <p:nvPr>
                <p:ph idx="1"/>
              </p:nvPr>
            </p:nvSpPr>
            <p:spPr>
              <a:blipFill>
                <a:blip r:embed="rId2"/>
                <a:stretch>
                  <a:fillRect l="-1455" t="-810" b="-972"/>
                </a:stretch>
              </a:blipFill>
            </p:spPr>
            <p:txBody>
              <a:bodyPr/>
              <a:lstStyle/>
              <a:p>
                <a:r>
                  <a:rPr lang="en-AU">
                    <a:noFill/>
                  </a:rPr>
                  <a:t> </a:t>
                </a:r>
              </a:p>
            </p:txBody>
          </p:sp>
        </mc:Fallback>
      </mc:AlternateContent>
    </p:spTree>
    <p:extLst>
      <p:ext uri="{BB962C8B-B14F-4D97-AF65-F5344CB8AC3E}">
        <p14:creationId xmlns:p14="http://schemas.microsoft.com/office/powerpoint/2010/main" val="52291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AB31-D8DA-4463-AFA0-A6EDF65F0B74}"/>
              </a:ext>
            </a:extLst>
          </p:cNvPr>
          <p:cNvSpPr>
            <a:spLocks noGrp="1"/>
          </p:cNvSpPr>
          <p:nvPr>
            <p:ph type="title"/>
          </p:nvPr>
        </p:nvSpPr>
        <p:spPr/>
        <p:txBody>
          <a:bodyPr/>
          <a:lstStyle/>
          <a:p>
            <a:pPr algn="ctr"/>
            <a:r>
              <a:rPr lang="en-AU"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3B3F57-CCC2-4D23-9D10-261BE8501701}"/>
                  </a:ext>
                </a:extLst>
              </p:cNvPr>
              <p:cNvSpPr>
                <a:spLocks noGrp="1"/>
              </p:cNvSpPr>
              <p:nvPr>
                <p:ph idx="1"/>
              </p:nvPr>
            </p:nvSpPr>
            <p:spPr/>
            <p:txBody>
              <a:bodyPr/>
              <a:lstStyle/>
              <a:p>
                <a:r>
                  <a:rPr lang="en-US" dirty="0"/>
                  <a:t>The decision to reject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𝐻</m:t>
                        </m:r>
                      </m:e>
                      <m:sub>
                        <m:r>
                          <a:rPr lang="en-AU" sz="1800" i="1">
                            <a:latin typeface="Cambria Math" panose="02040503050406030204" pitchFamily="18" charset="0"/>
                          </a:rPr>
                          <m:t>0</m:t>
                        </m:r>
                      </m:sub>
                    </m:sSub>
                  </m:oMath>
                </a14:m>
                <a:r>
                  <a:rPr lang="en-US" dirty="0"/>
                  <a:t> means that the means are not equal.</a:t>
                </a:r>
              </a:p>
              <a:p>
                <a:r>
                  <a:rPr lang="en-US" dirty="0"/>
                  <a:t>The results of the study found a statistically signiﬁcant mean difference between large and medium hospitals, t(df=4611) = 5.6615, p=1.592e-08, 95% CI for the difference in means [0.1835797 0.3780687].</a:t>
                </a:r>
                <a:endParaRPr lang="en-AU" dirty="0"/>
              </a:p>
            </p:txBody>
          </p:sp>
        </mc:Choice>
        <mc:Fallback xmlns="">
          <p:sp>
            <p:nvSpPr>
              <p:cNvPr id="3" name="Content Placeholder 2">
                <a:extLst>
                  <a:ext uri="{FF2B5EF4-FFF2-40B4-BE49-F238E27FC236}">
                    <a16:creationId xmlns:a16="http://schemas.microsoft.com/office/drawing/2014/main" id="{DE3B3F57-CCC2-4D23-9D10-261BE8501701}"/>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AU">
                    <a:noFill/>
                  </a:rPr>
                  <a:t> </a:t>
                </a:r>
              </a:p>
            </p:txBody>
          </p:sp>
        </mc:Fallback>
      </mc:AlternateContent>
    </p:spTree>
    <p:extLst>
      <p:ext uri="{BB962C8B-B14F-4D97-AF65-F5344CB8AC3E}">
        <p14:creationId xmlns:p14="http://schemas.microsoft.com/office/powerpoint/2010/main" val="348413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EB5F-00A8-4729-AD27-FBA2C4968F49}"/>
              </a:ext>
            </a:extLst>
          </p:cNvPr>
          <p:cNvSpPr>
            <a:spLocks noGrp="1"/>
          </p:cNvSpPr>
          <p:nvPr>
            <p:ph type="title"/>
          </p:nvPr>
        </p:nvSpPr>
        <p:spPr/>
        <p:txBody>
          <a:bodyPr/>
          <a:lstStyle/>
          <a:p>
            <a:pPr algn="ctr"/>
            <a:r>
              <a:rPr lang="en-AU" dirty="0"/>
              <a:t>Discussion</a:t>
            </a:r>
          </a:p>
        </p:txBody>
      </p:sp>
      <p:sp>
        <p:nvSpPr>
          <p:cNvPr id="3" name="Content Placeholder 2">
            <a:extLst>
              <a:ext uri="{FF2B5EF4-FFF2-40B4-BE49-F238E27FC236}">
                <a16:creationId xmlns:a16="http://schemas.microsoft.com/office/drawing/2014/main" id="{0AFBA259-B4F2-412A-989F-8E796EAC0F22}"/>
              </a:ext>
            </a:extLst>
          </p:cNvPr>
          <p:cNvSpPr>
            <a:spLocks noGrp="1"/>
          </p:cNvSpPr>
          <p:nvPr>
            <p:ph idx="1"/>
          </p:nvPr>
        </p:nvSpPr>
        <p:spPr/>
        <p:txBody>
          <a:bodyPr>
            <a:normAutofit fontScale="77500" lnSpcReduction="20000"/>
          </a:bodyPr>
          <a:lstStyle/>
          <a:p>
            <a:r>
              <a:rPr lang="en-AU" dirty="0"/>
              <a:t>It was found that the mean values average length of stay of the large and medium hospitals were significantly different.</a:t>
            </a:r>
          </a:p>
          <a:p>
            <a:r>
              <a:rPr lang="en-AU" dirty="0"/>
              <a:t>The average length of stay for medium hospitals was less than that of large hospitals.</a:t>
            </a:r>
          </a:p>
          <a:p>
            <a:r>
              <a:rPr lang="en-AU" dirty="0"/>
              <a:t>This delay in the length of stay might have also occurred as large hospital often take longer times to coordinate and process various doctors and patients.</a:t>
            </a:r>
          </a:p>
          <a:p>
            <a:r>
              <a:rPr lang="en-AU" dirty="0"/>
              <a:t>This difference could have occurred due to the higher efficiency of the medium sized hospitals.</a:t>
            </a:r>
          </a:p>
          <a:p>
            <a:r>
              <a:rPr lang="en-AU" dirty="0"/>
              <a:t>The large hospitals are less efficient in treating the patients as they require that the patients say a longer period of time.</a:t>
            </a:r>
          </a:p>
          <a:p>
            <a:r>
              <a:rPr lang="en-AU" dirty="0"/>
              <a:t>The final insight that can be derived from this study is that one should visit a medium sized hospital over a large one to save time.</a:t>
            </a:r>
          </a:p>
          <a:p>
            <a:r>
              <a:rPr lang="en-AU" dirty="0"/>
              <a:t>One could further investigate other hospital peer groups and their average length of stay or does average length of stay depend on other factors such as the local hospital network or the ailment for which they were treated, etc for further comparisons.</a:t>
            </a:r>
          </a:p>
        </p:txBody>
      </p:sp>
    </p:spTree>
    <p:extLst>
      <p:ext uri="{BB962C8B-B14F-4D97-AF65-F5344CB8AC3E}">
        <p14:creationId xmlns:p14="http://schemas.microsoft.com/office/powerpoint/2010/main" val="317605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B16A-CD33-4010-9BEE-7D08BE2FA1C2}"/>
              </a:ext>
            </a:extLst>
          </p:cNvPr>
          <p:cNvSpPr>
            <a:spLocks noGrp="1"/>
          </p:cNvSpPr>
          <p:nvPr>
            <p:ph type="title"/>
          </p:nvPr>
        </p:nvSpPr>
        <p:spPr/>
        <p:txBody>
          <a:bodyPr/>
          <a:lstStyle/>
          <a:p>
            <a:pPr algn="ctr"/>
            <a:r>
              <a:rPr lang="en-AU" dirty="0"/>
              <a:t>Introduction</a:t>
            </a:r>
          </a:p>
        </p:txBody>
      </p:sp>
      <p:sp>
        <p:nvSpPr>
          <p:cNvPr id="3" name="Content Placeholder 2">
            <a:extLst>
              <a:ext uri="{FF2B5EF4-FFF2-40B4-BE49-F238E27FC236}">
                <a16:creationId xmlns:a16="http://schemas.microsoft.com/office/drawing/2014/main" id="{D82BF0A9-6E22-4ED9-9AF0-499B0D94C99C}"/>
              </a:ext>
            </a:extLst>
          </p:cNvPr>
          <p:cNvSpPr>
            <a:spLocks noGrp="1"/>
          </p:cNvSpPr>
          <p:nvPr>
            <p:ph idx="1"/>
          </p:nvPr>
        </p:nvSpPr>
        <p:spPr/>
        <p:txBody>
          <a:bodyPr/>
          <a:lstStyle/>
          <a:p>
            <a:r>
              <a:rPr lang="en-US" dirty="0"/>
              <a:t>The problem focuses on the statistics of large and medium hospitals available with Australian Institute of Health and Welfare (AIHW). </a:t>
            </a:r>
          </a:p>
          <a:p>
            <a:r>
              <a:rPr lang="en-US" dirty="0"/>
              <a:t>The dataset is about the average length of stay of people in the hospitals. </a:t>
            </a:r>
          </a:p>
          <a:p>
            <a:r>
              <a:rPr lang="en-US" dirty="0"/>
              <a:t>The data can be used to derive a focused analysis based on what relation the hospitals' peer group has on the basis average length of stay in the hospital in terms of number of days.</a:t>
            </a:r>
          </a:p>
          <a:p>
            <a:r>
              <a:rPr lang="en-US" dirty="0"/>
              <a:t>The investigation of this data seeks to understand if there is any statistically significant difference in the average length of stay (ALOS) between large and medium hospitals which might make patients choose one over the other.</a:t>
            </a:r>
            <a:endParaRPr lang="en-AU" dirty="0"/>
          </a:p>
        </p:txBody>
      </p:sp>
    </p:spTree>
    <p:extLst>
      <p:ext uri="{BB962C8B-B14F-4D97-AF65-F5344CB8AC3E}">
        <p14:creationId xmlns:p14="http://schemas.microsoft.com/office/powerpoint/2010/main" val="415311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0BB3-CAF4-4A83-B318-3FDD3C102B88}"/>
              </a:ext>
            </a:extLst>
          </p:cNvPr>
          <p:cNvSpPr>
            <a:spLocks noGrp="1"/>
          </p:cNvSpPr>
          <p:nvPr>
            <p:ph type="title"/>
          </p:nvPr>
        </p:nvSpPr>
        <p:spPr/>
        <p:txBody>
          <a:bodyPr/>
          <a:lstStyle/>
          <a:p>
            <a:pPr algn="ctr"/>
            <a:r>
              <a:rPr lang="en-AU" dirty="0"/>
              <a:t>References</a:t>
            </a:r>
          </a:p>
        </p:txBody>
      </p:sp>
      <p:sp>
        <p:nvSpPr>
          <p:cNvPr id="3" name="Content Placeholder 2">
            <a:extLst>
              <a:ext uri="{FF2B5EF4-FFF2-40B4-BE49-F238E27FC236}">
                <a16:creationId xmlns:a16="http://schemas.microsoft.com/office/drawing/2014/main" id="{F3B534E6-4377-4F05-9B30-45F6135F436A}"/>
              </a:ext>
            </a:extLst>
          </p:cNvPr>
          <p:cNvSpPr>
            <a:spLocks noGrp="1"/>
          </p:cNvSpPr>
          <p:nvPr>
            <p:ph idx="1"/>
          </p:nvPr>
        </p:nvSpPr>
        <p:spPr/>
        <p:txBody>
          <a:bodyPr/>
          <a:lstStyle/>
          <a:p>
            <a:pPr marL="457200" indent="-457200">
              <a:buFont typeface="+mj-lt"/>
              <a:buAutoNum type="arabicPeriod"/>
            </a:pPr>
            <a:r>
              <a:rPr lang="en-US" dirty="0"/>
              <a:t>Average length of stay multilevel data - Australian Institute of Health and Welfare. 2020. </a:t>
            </a:r>
            <a:r>
              <a:rPr lang="en-US" i="1" dirty="0"/>
              <a:t>Admitted Patients - Australian Institute Of Health And Welfare</a:t>
            </a:r>
            <a:r>
              <a:rPr lang="en-US" dirty="0"/>
              <a:t>. [online] Available at: &lt;https://www.aihw.gov.au/reports-data/myhospitals/sectors/admitted-patients#more-data&gt; [Accessed 5 May 2020].</a:t>
            </a:r>
          </a:p>
          <a:p>
            <a:pPr marL="457200" indent="-457200">
              <a:buFont typeface="+mj-lt"/>
              <a:buAutoNum type="arabicPeriod"/>
            </a:pPr>
            <a:r>
              <a:rPr lang="en-US" dirty="0"/>
              <a:t>MATH1324 Introduction to Statistics Week 2 Demonstration - Introduction to R and RStudio</a:t>
            </a:r>
          </a:p>
          <a:p>
            <a:pPr marL="457200" indent="-457200">
              <a:buFont typeface="+mj-lt"/>
              <a:buAutoNum type="arabicPeriod"/>
            </a:pPr>
            <a:r>
              <a:rPr lang="en-US" dirty="0"/>
              <a:t>MATH1324 Introduction to Statistics Week 8 Demonstration - Testing the Null: Data on Trial - Two independent samples and Paired samples Inference</a:t>
            </a:r>
          </a:p>
          <a:p>
            <a:endParaRPr lang="en-AU" dirty="0"/>
          </a:p>
        </p:txBody>
      </p:sp>
    </p:spTree>
    <p:extLst>
      <p:ext uri="{BB962C8B-B14F-4D97-AF65-F5344CB8AC3E}">
        <p14:creationId xmlns:p14="http://schemas.microsoft.com/office/powerpoint/2010/main" val="52485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2A4E-8459-4734-B24A-2B630A68CF94}"/>
              </a:ext>
            </a:extLst>
          </p:cNvPr>
          <p:cNvSpPr>
            <a:spLocks noGrp="1"/>
          </p:cNvSpPr>
          <p:nvPr>
            <p:ph type="title"/>
          </p:nvPr>
        </p:nvSpPr>
        <p:spPr/>
        <p:txBody>
          <a:bodyPr/>
          <a:lstStyle/>
          <a:p>
            <a:pPr algn="ctr"/>
            <a:r>
              <a:rPr lang="en-AU" dirty="0"/>
              <a:t>Problem Statement</a:t>
            </a:r>
          </a:p>
        </p:txBody>
      </p:sp>
      <p:sp>
        <p:nvSpPr>
          <p:cNvPr id="3" name="Content Placeholder 2">
            <a:extLst>
              <a:ext uri="{FF2B5EF4-FFF2-40B4-BE49-F238E27FC236}">
                <a16:creationId xmlns:a16="http://schemas.microsoft.com/office/drawing/2014/main" id="{EF9CEFF6-FDFD-46DB-A601-866922D8D320}"/>
              </a:ext>
            </a:extLst>
          </p:cNvPr>
          <p:cNvSpPr>
            <a:spLocks noGrp="1"/>
          </p:cNvSpPr>
          <p:nvPr>
            <p:ph idx="1"/>
          </p:nvPr>
        </p:nvSpPr>
        <p:spPr/>
        <p:txBody>
          <a:bodyPr/>
          <a:lstStyle/>
          <a:p>
            <a:r>
              <a:rPr lang="en-US" dirty="0"/>
              <a:t>The investigation of this data seeks to understand if there is any statistically significant difference in the average length of stay (ALOS) between large and medium hospitals which might make patients choose one over the other.</a:t>
            </a:r>
            <a:endParaRPr lang="en-AU" dirty="0"/>
          </a:p>
          <a:p>
            <a:r>
              <a:rPr lang="en-AU" dirty="0"/>
              <a:t>This investigation will make use of important statistical concepts like mean, standard deviation, variation, etc. to determine if there is a significant difference between the means of the ALOS for large and medium hospitals.</a:t>
            </a:r>
          </a:p>
          <a:p>
            <a:r>
              <a:rPr lang="en-AU" dirty="0"/>
              <a:t>We will further use the null hypothesis testing for two independent samples to check if there is a difference between the means from the two categories.</a:t>
            </a:r>
          </a:p>
        </p:txBody>
      </p:sp>
    </p:spTree>
    <p:extLst>
      <p:ext uri="{BB962C8B-B14F-4D97-AF65-F5344CB8AC3E}">
        <p14:creationId xmlns:p14="http://schemas.microsoft.com/office/powerpoint/2010/main" val="110426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D6D-69D8-4D0C-B0C7-DD9FBF1832B7}"/>
              </a:ext>
            </a:extLst>
          </p:cNvPr>
          <p:cNvSpPr>
            <a:spLocks noGrp="1"/>
          </p:cNvSpPr>
          <p:nvPr>
            <p:ph type="title"/>
          </p:nvPr>
        </p:nvSpPr>
        <p:spPr/>
        <p:txBody>
          <a:bodyPr/>
          <a:lstStyle/>
          <a:p>
            <a:pPr algn="ctr"/>
            <a:r>
              <a:rPr lang="en-AU" dirty="0"/>
              <a:t>Data Collection and Preparation</a:t>
            </a:r>
          </a:p>
        </p:txBody>
      </p:sp>
      <p:sp>
        <p:nvSpPr>
          <p:cNvPr id="3" name="Content Placeholder 2">
            <a:extLst>
              <a:ext uri="{FF2B5EF4-FFF2-40B4-BE49-F238E27FC236}">
                <a16:creationId xmlns:a16="http://schemas.microsoft.com/office/drawing/2014/main" id="{570EF731-E5EE-454D-B440-4B20E0F230BD}"/>
              </a:ext>
            </a:extLst>
          </p:cNvPr>
          <p:cNvSpPr>
            <a:spLocks noGrp="1"/>
          </p:cNvSpPr>
          <p:nvPr>
            <p:ph idx="1"/>
          </p:nvPr>
        </p:nvSpPr>
        <p:spPr/>
        <p:txBody>
          <a:bodyPr/>
          <a:lstStyle/>
          <a:p>
            <a:r>
              <a:rPr lang="en-AU" dirty="0"/>
              <a:t>The data from </a:t>
            </a:r>
            <a:r>
              <a:rPr lang="en-US" dirty="0"/>
              <a:t>Australian Institute of Health and Welfare (AIHW) was used for analysis of ALOS for the hospitals.</a:t>
            </a:r>
          </a:p>
          <a:p>
            <a:r>
              <a:rPr lang="en-US" dirty="0"/>
              <a:t>The data was prepared in the following steps : -</a:t>
            </a:r>
          </a:p>
          <a:p>
            <a:pPr marL="457200" indent="-457200">
              <a:buFont typeface="+mj-lt"/>
              <a:buAutoNum type="arabicPeriod"/>
            </a:pPr>
            <a:r>
              <a:rPr lang="en-US" dirty="0"/>
              <a:t>The data was imported into RStudio by skipping the first 12 lines. This was done because those lines contained the title and some explanatory notes.</a:t>
            </a:r>
          </a:p>
          <a:p>
            <a:pPr marL="457200" indent="-457200">
              <a:buFont typeface="+mj-lt"/>
              <a:buAutoNum type="arabicPeriod"/>
            </a:pPr>
            <a:r>
              <a:rPr lang="en-US" dirty="0"/>
              <a:t>The columns “Peer group” and “Average length of stay (days)” were renamed as “</a:t>
            </a:r>
            <a:r>
              <a:rPr lang="en-US" dirty="0" err="1"/>
              <a:t>peer_group</a:t>
            </a:r>
            <a:r>
              <a:rPr lang="en-US" dirty="0"/>
              <a:t>” and “</a:t>
            </a:r>
            <a:r>
              <a:rPr lang="en-US" dirty="0" err="1"/>
              <a:t>alos_days</a:t>
            </a:r>
            <a:r>
              <a:rPr lang="en-US" dirty="0"/>
              <a:t>” for ease in analysis.</a:t>
            </a:r>
          </a:p>
          <a:p>
            <a:pPr marL="457200" indent="-457200">
              <a:buFont typeface="+mj-lt"/>
              <a:buAutoNum type="arabicPeriod"/>
            </a:pPr>
            <a:r>
              <a:rPr lang="en-US" dirty="0"/>
              <a:t>The data from the columns “Peer group” and “Average length of stay (days)” was selected and stored in a different data frame “</a:t>
            </a:r>
            <a:r>
              <a:rPr lang="en-US" dirty="0" err="1"/>
              <a:t>alos_data_filtered</a:t>
            </a:r>
            <a:r>
              <a:rPr lang="en-US" dirty="0"/>
              <a:t>” for analysis. </a:t>
            </a:r>
          </a:p>
          <a:p>
            <a:pPr marL="457200" indent="-457200">
              <a:buFont typeface="+mj-lt"/>
              <a:buAutoNum type="arabicPeriod"/>
            </a:pPr>
            <a:endParaRPr lang="en-US" dirty="0"/>
          </a:p>
        </p:txBody>
      </p:sp>
    </p:spTree>
    <p:extLst>
      <p:ext uri="{BB962C8B-B14F-4D97-AF65-F5344CB8AC3E}">
        <p14:creationId xmlns:p14="http://schemas.microsoft.com/office/powerpoint/2010/main" val="213749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9067-5D3F-4725-AAD9-D76A99D68496}"/>
              </a:ext>
            </a:extLst>
          </p:cNvPr>
          <p:cNvSpPr>
            <a:spLocks noGrp="1"/>
          </p:cNvSpPr>
          <p:nvPr>
            <p:ph type="title"/>
          </p:nvPr>
        </p:nvSpPr>
        <p:spPr/>
        <p:txBody>
          <a:bodyPr/>
          <a:lstStyle/>
          <a:p>
            <a:pPr algn="ctr"/>
            <a:r>
              <a:rPr lang="en-AU" dirty="0"/>
              <a:t>Data Collection and Preparation</a:t>
            </a:r>
          </a:p>
        </p:txBody>
      </p:sp>
      <p:sp>
        <p:nvSpPr>
          <p:cNvPr id="3" name="Content Placeholder 2">
            <a:extLst>
              <a:ext uri="{FF2B5EF4-FFF2-40B4-BE49-F238E27FC236}">
                <a16:creationId xmlns:a16="http://schemas.microsoft.com/office/drawing/2014/main" id="{38D964F2-11CB-4026-BD57-F01C163816B0}"/>
              </a:ext>
            </a:extLst>
          </p:cNvPr>
          <p:cNvSpPr>
            <a:spLocks noGrp="1"/>
          </p:cNvSpPr>
          <p:nvPr>
            <p:ph idx="1"/>
          </p:nvPr>
        </p:nvSpPr>
        <p:spPr/>
        <p:txBody>
          <a:bodyPr/>
          <a:lstStyle/>
          <a:p>
            <a:pPr marL="457200" indent="-457200">
              <a:buFont typeface="+mj-lt"/>
              <a:buAutoNum type="arabicPeriod" startAt="4"/>
            </a:pPr>
            <a:r>
              <a:rPr lang="en-AU" dirty="0"/>
              <a:t>The ALOS column had non-numeric values such as ‘NP’ and ‘-’. ‘</a:t>
            </a:r>
            <a:r>
              <a:rPr lang="en-US" dirty="0"/>
              <a:t>NP’ means reported data did not meet the criteria to calculate this indicator and ‘–’ means there were no patients reported for this indicator in this time period. Hence, we can ignore these values as they will not be of any importance in our analysis. The occurrence of these values is far too much for them to be replaced by the mean value and used in our analysis.</a:t>
            </a:r>
          </a:p>
          <a:p>
            <a:pPr marL="457200" indent="-457200">
              <a:buFont typeface="+mj-lt"/>
              <a:buAutoNum type="arabicPeriod" startAt="4"/>
            </a:pPr>
            <a:r>
              <a:rPr lang="en-AU" dirty="0"/>
              <a:t>We only need the data for large and medium hospitals for this analysis. Hence the data was filtered and stored in the data frame alos_data_filtered2.</a:t>
            </a:r>
          </a:p>
          <a:p>
            <a:pPr marL="457200" indent="-457200">
              <a:buFont typeface="+mj-lt"/>
              <a:buAutoNum type="arabicPeriod" startAt="4"/>
            </a:pPr>
            <a:r>
              <a:rPr lang="en-AU" dirty="0"/>
              <a:t>The data preparation was done, and the data frame also_data_filtered2 was used for analysis.</a:t>
            </a:r>
          </a:p>
          <a:p>
            <a:pPr marL="457200" indent="-457200">
              <a:buFont typeface="+mj-lt"/>
              <a:buAutoNum type="arabicPeriod" startAt="4"/>
            </a:pPr>
            <a:endParaRPr lang="en-AU" dirty="0"/>
          </a:p>
        </p:txBody>
      </p:sp>
    </p:spTree>
    <p:extLst>
      <p:ext uri="{BB962C8B-B14F-4D97-AF65-F5344CB8AC3E}">
        <p14:creationId xmlns:p14="http://schemas.microsoft.com/office/powerpoint/2010/main" val="356247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E25D-A40C-4337-98EA-74F3560BAA6C}"/>
              </a:ext>
            </a:extLst>
          </p:cNvPr>
          <p:cNvSpPr>
            <a:spLocks noGrp="1"/>
          </p:cNvSpPr>
          <p:nvPr>
            <p:ph type="title"/>
          </p:nvPr>
        </p:nvSpPr>
        <p:spPr/>
        <p:txBody>
          <a:bodyPr/>
          <a:lstStyle/>
          <a:p>
            <a:pPr algn="ctr"/>
            <a:r>
              <a:rPr lang="en-AU" dirty="0"/>
              <a:t>Code snippets for Data Preparation</a:t>
            </a:r>
          </a:p>
        </p:txBody>
      </p:sp>
      <p:sp>
        <p:nvSpPr>
          <p:cNvPr id="3" name="Content Placeholder 2">
            <a:extLst>
              <a:ext uri="{FF2B5EF4-FFF2-40B4-BE49-F238E27FC236}">
                <a16:creationId xmlns:a16="http://schemas.microsoft.com/office/drawing/2014/main" id="{AF441375-D7BD-4E06-A987-5458ABE3C7E4}"/>
              </a:ext>
            </a:extLst>
          </p:cNvPr>
          <p:cNvSpPr>
            <a:spLocks noGrp="1"/>
          </p:cNvSpPr>
          <p:nvPr>
            <p:ph idx="1"/>
          </p:nvPr>
        </p:nvSpPr>
        <p:spPr/>
        <p:txBody>
          <a:bodyPr>
            <a:normAutofit fontScale="70000" lnSpcReduction="20000"/>
          </a:bodyPr>
          <a:lstStyle/>
          <a:p>
            <a:pPr marL="0" indent="0">
              <a:buNone/>
            </a:pPr>
            <a:r>
              <a:rPr lang="en-US" dirty="0"/>
              <a:t>#Rename Columns:-  </a:t>
            </a:r>
          </a:p>
          <a:p>
            <a:pPr marL="0" indent="0">
              <a:buNone/>
            </a:pPr>
            <a:r>
              <a:rPr lang="en-US" dirty="0"/>
              <a:t>names(</a:t>
            </a:r>
            <a:r>
              <a:rPr lang="en-US" dirty="0" err="1"/>
              <a:t>average_length_of_stay_multilevel_data</a:t>
            </a:r>
            <a:r>
              <a:rPr lang="en-US" dirty="0"/>
              <a:t>)[names(</a:t>
            </a:r>
            <a:r>
              <a:rPr lang="en-US" dirty="0" err="1"/>
              <a:t>average_length_of_stay_multilevel_data</a:t>
            </a:r>
            <a:r>
              <a:rPr lang="en-US" dirty="0"/>
              <a:t>) == "Peer group"] &lt;- "</a:t>
            </a:r>
            <a:r>
              <a:rPr lang="en-US" dirty="0" err="1"/>
              <a:t>peer_group</a:t>
            </a:r>
            <a:r>
              <a:rPr lang="en-US" dirty="0"/>
              <a:t>“ names(</a:t>
            </a:r>
            <a:r>
              <a:rPr lang="en-US" dirty="0" err="1"/>
              <a:t>average_length_of_stay_multilevel_data</a:t>
            </a:r>
            <a:r>
              <a:rPr lang="en-US" dirty="0"/>
              <a:t>)[names(</a:t>
            </a:r>
            <a:r>
              <a:rPr lang="en-US" dirty="0" err="1"/>
              <a:t>average_length_of_stay_multilevel_data</a:t>
            </a:r>
            <a:r>
              <a:rPr lang="en-US" dirty="0"/>
              <a:t>) == "Average length of stay (days)"] &lt;- "</a:t>
            </a:r>
            <a:r>
              <a:rPr lang="en-US" dirty="0" err="1"/>
              <a:t>alos_days</a:t>
            </a:r>
            <a:r>
              <a:rPr lang="en-US" dirty="0"/>
              <a:t>“</a:t>
            </a:r>
          </a:p>
          <a:p>
            <a:pPr marL="0" indent="0">
              <a:buNone/>
            </a:pPr>
            <a:r>
              <a:rPr lang="en-US" dirty="0"/>
              <a:t>#Selecting the columns required for analysis:- </a:t>
            </a:r>
          </a:p>
          <a:p>
            <a:pPr marL="0" indent="0">
              <a:buNone/>
            </a:pPr>
            <a:r>
              <a:rPr lang="en-US" dirty="0" err="1"/>
              <a:t>alos_data_filtered</a:t>
            </a:r>
            <a:r>
              <a:rPr lang="en-US" dirty="0"/>
              <a:t> &lt;- select(</a:t>
            </a:r>
            <a:r>
              <a:rPr lang="en-US" dirty="0" err="1"/>
              <a:t>average_length_of_stay_multilevel_data,peer_group,alos_days</a:t>
            </a:r>
            <a:r>
              <a:rPr lang="en-US" dirty="0"/>
              <a:t>)</a:t>
            </a:r>
          </a:p>
          <a:p>
            <a:pPr marL="0" indent="0">
              <a:buNone/>
            </a:pPr>
            <a:r>
              <a:rPr lang="en-US" dirty="0"/>
              <a:t>#Deleting ALOS values with np and – </a:t>
            </a:r>
          </a:p>
          <a:p>
            <a:pPr marL="0" indent="0">
              <a:buNone/>
            </a:pPr>
            <a:r>
              <a:rPr lang="en-US" dirty="0" err="1"/>
              <a:t>alos_data_filtered</a:t>
            </a:r>
            <a:r>
              <a:rPr lang="en-US" dirty="0"/>
              <a:t>&lt;-</a:t>
            </a:r>
            <a:r>
              <a:rPr lang="en-US" dirty="0" err="1"/>
              <a:t>alos_data_filtered</a:t>
            </a:r>
            <a:r>
              <a:rPr lang="en-US" dirty="0"/>
              <a:t>[!(</a:t>
            </a:r>
            <a:r>
              <a:rPr lang="en-US" dirty="0" err="1"/>
              <a:t>alos_data_filtered$alos_days</a:t>
            </a:r>
            <a:r>
              <a:rPr lang="en-US" dirty="0"/>
              <a:t>=="NP"),] </a:t>
            </a:r>
            <a:r>
              <a:rPr lang="en-US" dirty="0" err="1"/>
              <a:t>alos_data_filtered</a:t>
            </a:r>
            <a:r>
              <a:rPr lang="en-US" dirty="0"/>
              <a:t>&lt;-</a:t>
            </a:r>
            <a:r>
              <a:rPr lang="en-US" dirty="0" err="1"/>
              <a:t>alos_data_filtered</a:t>
            </a:r>
            <a:r>
              <a:rPr lang="en-US" dirty="0"/>
              <a:t>[!(</a:t>
            </a:r>
            <a:r>
              <a:rPr lang="en-US" dirty="0" err="1"/>
              <a:t>alos_data_filtered$alos_days</a:t>
            </a:r>
            <a:r>
              <a:rPr lang="en-US" dirty="0"/>
              <a:t>=="-"),]</a:t>
            </a:r>
          </a:p>
          <a:p>
            <a:pPr marL="0" indent="0">
              <a:buNone/>
            </a:pPr>
            <a:r>
              <a:rPr lang="en-US" dirty="0"/>
              <a:t>#Selecting the data for large and medium hospitals</a:t>
            </a:r>
          </a:p>
          <a:p>
            <a:pPr marL="0" indent="0">
              <a:buNone/>
            </a:pPr>
            <a:r>
              <a:rPr lang="en-US" dirty="0"/>
              <a:t>alos_data_filtered2 &lt;- </a:t>
            </a:r>
            <a:r>
              <a:rPr lang="en-US" dirty="0" err="1"/>
              <a:t>alos_data_filtered</a:t>
            </a:r>
            <a:r>
              <a:rPr lang="en-US" dirty="0"/>
              <a:t>[(</a:t>
            </a:r>
            <a:r>
              <a:rPr lang="en-US" dirty="0" err="1"/>
              <a:t>alos_data_filtered$peer_group</a:t>
            </a:r>
            <a:r>
              <a:rPr lang="en-US" dirty="0"/>
              <a:t>=="Large hospitals") | (</a:t>
            </a:r>
            <a:r>
              <a:rPr lang="en-US" dirty="0" err="1"/>
              <a:t>alos_data_filtered$peer_group</a:t>
            </a:r>
            <a:r>
              <a:rPr lang="en-US" dirty="0"/>
              <a:t>=="Medium hospitals"),]</a:t>
            </a:r>
          </a:p>
          <a:p>
            <a:endParaRPr lang="en-AU" dirty="0"/>
          </a:p>
        </p:txBody>
      </p:sp>
    </p:spTree>
    <p:extLst>
      <p:ext uri="{BB962C8B-B14F-4D97-AF65-F5344CB8AC3E}">
        <p14:creationId xmlns:p14="http://schemas.microsoft.com/office/powerpoint/2010/main" val="17005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C007-3272-45E1-88F7-E8AE6321CACC}"/>
              </a:ext>
            </a:extLst>
          </p:cNvPr>
          <p:cNvSpPr>
            <a:spLocks noGrp="1"/>
          </p:cNvSpPr>
          <p:nvPr>
            <p:ph type="title"/>
          </p:nvPr>
        </p:nvSpPr>
        <p:spPr/>
        <p:txBody>
          <a:bodyPr/>
          <a:lstStyle/>
          <a:p>
            <a:pPr algn="ctr"/>
            <a:r>
              <a:rPr lang="en-AU" dirty="0"/>
              <a:t>Descriptive Statistics</a:t>
            </a:r>
          </a:p>
        </p:txBody>
      </p:sp>
      <p:graphicFrame>
        <p:nvGraphicFramePr>
          <p:cNvPr id="5" name="Table 5">
            <a:extLst>
              <a:ext uri="{FF2B5EF4-FFF2-40B4-BE49-F238E27FC236}">
                <a16:creationId xmlns:a16="http://schemas.microsoft.com/office/drawing/2014/main" id="{26F318CA-DE3D-4243-A571-42E5C3E6DDB2}"/>
              </a:ext>
            </a:extLst>
          </p:cNvPr>
          <p:cNvGraphicFramePr>
            <a:graphicFrameLocks noGrp="1"/>
          </p:cNvGraphicFramePr>
          <p:nvPr>
            <p:ph sz="half" idx="1"/>
            <p:extLst>
              <p:ext uri="{D42A27DB-BD31-4B8C-83A1-F6EECF244321}">
                <p14:modId xmlns:p14="http://schemas.microsoft.com/office/powerpoint/2010/main" val="1665212396"/>
              </p:ext>
            </p:extLst>
          </p:nvPr>
        </p:nvGraphicFramePr>
        <p:xfrm>
          <a:off x="5837129" y="2033217"/>
          <a:ext cx="5257910" cy="3315398"/>
        </p:xfrm>
        <a:graphic>
          <a:graphicData uri="http://schemas.openxmlformats.org/drawingml/2006/table">
            <a:tbl>
              <a:tblPr firstRow="1" bandRow="1">
                <a:tableStyleId>{5C22544A-7EE6-4342-B048-85BDC9FD1C3A}</a:tableStyleId>
              </a:tblPr>
              <a:tblGrid>
                <a:gridCol w="525791">
                  <a:extLst>
                    <a:ext uri="{9D8B030D-6E8A-4147-A177-3AD203B41FA5}">
                      <a16:colId xmlns:a16="http://schemas.microsoft.com/office/drawing/2014/main" val="2842553860"/>
                    </a:ext>
                  </a:extLst>
                </a:gridCol>
                <a:gridCol w="525791">
                  <a:extLst>
                    <a:ext uri="{9D8B030D-6E8A-4147-A177-3AD203B41FA5}">
                      <a16:colId xmlns:a16="http://schemas.microsoft.com/office/drawing/2014/main" val="3782454922"/>
                    </a:ext>
                  </a:extLst>
                </a:gridCol>
                <a:gridCol w="525791">
                  <a:extLst>
                    <a:ext uri="{9D8B030D-6E8A-4147-A177-3AD203B41FA5}">
                      <a16:colId xmlns:a16="http://schemas.microsoft.com/office/drawing/2014/main" val="3348383830"/>
                    </a:ext>
                  </a:extLst>
                </a:gridCol>
                <a:gridCol w="525791">
                  <a:extLst>
                    <a:ext uri="{9D8B030D-6E8A-4147-A177-3AD203B41FA5}">
                      <a16:colId xmlns:a16="http://schemas.microsoft.com/office/drawing/2014/main" val="3177077926"/>
                    </a:ext>
                  </a:extLst>
                </a:gridCol>
                <a:gridCol w="525791">
                  <a:extLst>
                    <a:ext uri="{9D8B030D-6E8A-4147-A177-3AD203B41FA5}">
                      <a16:colId xmlns:a16="http://schemas.microsoft.com/office/drawing/2014/main" val="69820692"/>
                    </a:ext>
                  </a:extLst>
                </a:gridCol>
                <a:gridCol w="525791">
                  <a:extLst>
                    <a:ext uri="{9D8B030D-6E8A-4147-A177-3AD203B41FA5}">
                      <a16:colId xmlns:a16="http://schemas.microsoft.com/office/drawing/2014/main" val="2404108256"/>
                    </a:ext>
                  </a:extLst>
                </a:gridCol>
                <a:gridCol w="525791">
                  <a:extLst>
                    <a:ext uri="{9D8B030D-6E8A-4147-A177-3AD203B41FA5}">
                      <a16:colId xmlns:a16="http://schemas.microsoft.com/office/drawing/2014/main" val="401085676"/>
                    </a:ext>
                  </a:extLst>
                </a:gridCol>
                <a:gridCol w="525791">
                  <a:extLst>
                    <a:ext uri="{9D8B030D-6E8A-4147-A177-3AD203B41FA5}">
                      <a16:colId xmlns:a16="http://schemas.microsoft.com/office/drawing/2014/main" val="3195757111"/>
                    </a:ext>
                  </a:extLst>
                </a:gridCol>
                <a:gridCol w="525791">
                  <a:extLst>
                    <a:ext uri="{9D8B030D-6E8A-4147-A177-3AD203B41FA5}">
                      <a16:colId xmlns:a16="http://schemas.microsoft.com/office/drawing/2014/main" val="1156657846"/>
                    </a:ext>
                  </a:extLst>
                </a:gridCol>
                <a:gridCol w="525791">
                  <a:extLst>
                    <a:ext uri="{9D8B030D-6E8A-4147-A177-3AD203B41FA5}">
                      <a16:colId xmlns:a16="http://schemas.microsoft.com/office/drawing/2014/main" val="2489965472"/>
                    </a:ext>
                  </a:extLst>
                </a:gridCol>
              </a:tblGrid>
              <a:tr h="1484594">
                <a:tc>
                  <a:txBody>
                    <a:bodyPr/>
                    <a:lstStyle/>
                    <a:p>
                      <a:pPr algn="l"/>
                      <a:r>
                        <a:rPr lang="en-AU" dirty="0" err="1">
                          <a:effectLst/>
                        </a:rPr>
                        <a:t>peer_group</a:t>
                      </a:r>
                      <a:endParaRPr lang="en-AU" dirty="0">
                        <a:effectLst/>
                      </a:endParaRPr>
                    </a:p>
                    <a:p>
                      <a:pPr algn="l"/>
                      <a:r>
                        <a:rPr lang="en-AU" b="0" dirty="0">
                          <a:effectLst/>
                        </a:rPr>
                        <a:t>&lt;</a:t>
                      </a:r>
                      <a:r>
                        <a:rPr lang="en-AU" b="0" dirty="0" err="1">
                          <a:effectLst/>
                        </a:rPr>
                        <a:t>chr</a:t>
                      </a:r>
                      <a:r>
                        <a:rPr lang="en-AU" b="0" dirty="0">
                          <a:effectLst/>
                        </a:rPr>
                        <a:t>&gt;</a:t>
                      </a:r>
                    </a:p>
                  </a:txBody>
                  <a:tcPr marL="26365" marR="26365" marB="28575" anchor="ctr"/>
                </a:tc>
                <a:tc>
                  <a:txBody>
                    <a:bodyPr/>
                    <a:lstStyle/>
                    <a:p>
                      <a:pPr algn="r"/>
                      <a:r>
                        <a:rPr lang="en-AU">
                          <a:effectLst/>
                        </a:rPr>
                        <a:t>Min</a:t>
                      </a:r>
                    </a:p>
                    <a:p>
                      <a:pPr algn="r"/>
                      <a:r>
                        <a:rPr lang="en-AU" b="0">
                          <a:effectLst/>
                        </a:rPr>
                        <a:t>&lt;dbl&gt;</a:t>
                      </a:r>
                    </a:p>
                  </a:txBody>
                  <a:tcPr marL="26365" marR="26365" marB="28575" anchor="ctr"/>
                </a:tc>
                <a:tc>
                  <a:txBody>
                    <a:bodyPr/>
                    <a:lstStyle/>
                    <a:p>
                      <a:pPr algn="r"/>
                      <a:r>
                        <a:rPr lang="en-AU">
                          <a:effectLst/>
                        </a:rPr>
                        <a:t>Q1</a:t>
                      </a:r>
                    </a:p>
                    <a:p>
                      <a:pPr algn="r"/>
                      <a:r>
                        <a:rPr lang="en-AU" b="0">
                          <a:effectLst/>
                        </a:rPr>
                        <a:t>&lt;dbl&gt;</a:t>
                      </a:r>
                    </a:p>
                  </a:txBody>
                  <a:tcPr marL="26365" marR="26365" marB="28575" anchor="ctr"/>
                </a:tc>
                <a:tc>
                  <a:txBody>
                    <a:bodyPr/>
                    <a:lstStyle/>
                    <a:p>
                      <a:pPr algn="r"/>
                      <a:r>
                        <a:rPr lang="en-AU" dirty="0">
                          <a:effectLst/>
                        </a:rPr>
                        <a:t>Median</a:t>
                      </a:r>
                    </a:p>
                    <a:p>
                      <a:pPr algn="r"/>
                      <a:r>
                        <a:rPr lang="en-AU" b="0" dirty="0">
                          <a:effectLst/>
                        </a:rPr>
                        <a:t>&lt;</a:t>
                      </a:r>
                      <a:r>
                        <a:rPr lang="en-AU" b="0" dirty="0" err="1">
                          <a:effectLst/>
                        </a:rPr>
                        <a:t>dbl</a:t>
                      </a:r>
                      <a:r>
                        <a:rPr lang="en-AU" b="0" dirty="0">
                          <a:effectLst/>
                        </a:rPr>
                        <a:t>&gt;</a:t>
                      </a:r>
                    </a:p>
                  </a:txBody>
                  <a:tcPr marL="26365" marR="26365" marB="28575" anchor="ctr"/>
                </a:tc>
                <a:tc>
                  <a:txBody>
                    <a:bodyPr/>
                    <a:lstStyle/>
                    <a:p>
                      <a:pPr algn="r"/>
                      <a:r>
                        <a:rPr lang="en-AU">
                          <a:effectLst/>
                        </a:rPr>
                        <a:t>Q3</a:t>
                      </a:r>
                    </a:p>
                    <a:p>
                      <a:pPr algn="r"/>
                      <a:r>
                        <a:rPr lang="en-AU" b="0">
                          <a:effectLst/>
                        </a:rPr>
                        <a:t>&lt;dbl&gt;</a:t>
                      </a:r>
                    </a:p>
                  </a:txBody>
                  <a:tcPr marL="26365" marR="26365" marB="28575" anchor="ctr"/>
                </a:tc>
                <a:tc>
                  <a:txBody>
                    <a:bodyPr/>
                    <a:lstStyle/>
                    <a:p>
                      <a:pPr algn="r"/>
                      <a:r>
                        <a:rPr lang="en-AU">
                          <a:effectLst/>
                        </a:rPr>
                        <a:t>Max</a:t>
                      </a:r>
                    </a:p>
                    <a:p>
                      <a:pPr algn="r"/>
                      <a:r>
                        <a:rPr lang="en-AU" b="0">
                          <a:effectLst/>
                        </a:rPr>
                        <a:t>&lt;dbl&gt;</a:t>
                      </a:r>
                    </a:p>
                  </a:txBody>
                  <a:tcPr marL="26365" marR="26365" marB="28575" anchor="ctr"/>
                </a:tc>
                <a:tc>
                  <a:txBody>
                    <a:bodyPr/>
                    <a:lstStyle/>
                    <a:p>
                      <a:pPr algn="r"/>
                      <a:r>
                        <a:rPr lang="en-AU">
                          <a:effectLst/>
                        </a:rPr>
                        <a:t>Mean</a:t>
                      </a:r>
                    </a:p>
                    <a:p>
                      <a:pPr algn="r"/>
                      <a:r>
                        <a:rPr lang="en-AU" b="0">
                          <a:effectLst/>
                        </a:rPr>
                        <a:t>&lt;dbl&gt;</a:t>
                      </a:r>
                    </a:p>
                  </a:txBody>
                  <a:tcPr marL="26365" marR="26365" marB="28575" anchor="ctr"/>
                </a:tc>
                <a:tc>
                  <a:txBody>
                    <a:bodyPr/>
                    <a:lstStyle/>
                    <a:p>
                      <a:pPr algn="r"/>
                      <a:r>
                        <a:rPr lang="en-AU">
                          <a:effectLst/>
                        </a:rPr>
                        <a:t>SD</a:t>
                      </a:r>
                    </a:p>
                    <a:p>
                      <a:pPr algn="r"/>
                      <a:r>
                        <a:rPr lang="en-AU" b="0">
                          <a:effectLst/>
                        </a:rPr>
                        <a:t>&lt;dbl&gt;</a:t>
                      </a:r>
                    </a:p>
                  </a:txBody>
                  <a:tcPr marL="26365" marR="26365" marB="28575" anchor="ctr"/>
                </a:tc>
                <a:tc>
                  <a:txBody>
                    <a:bodyPr/>
                    <a:lstStyle/>
                    <a:p>
                      <a:pPr algn="r"/>
                      <a:r>
                        <a:rPr lang="en-AU">
                          <a:effectLst/>
                        </a:rPr>
                        <a:t>n</a:t>
                      </a:r>
                    </a:p>
                    <a:p>
                      <a:pPr algn="r"/>
                      <a:r>
                        <a:rPr lang="en-AU" b="0">
                          <a:effectLst/>
                        </a:rPr>
                        <a:t>&lt;int&gt;</a:t>
                      </a:r>
                    </a:p>
                  </a:txBody>
                  <a:tcPr marL="26365" marR="26365" marB="28575" anchor="ctr"/>
                </a:tc>
                <a:tc>
                  <a:txBody>
                    <a:bodyPr/>
                    <a:lstStyle/>
                    <a:p>
                      <a:pPr algn="r"/>
                      <a:r>
                        <a:rPr lang="en-AU">
                          <a:effectLst/>
                        </a:rPr>
                        <a:t>Missing</a:t>
                      </a:r>
                    </a:p>
                    <a:p>
                      <a:pPr algn="r"/>
                      <a:r>
                        <a:rPr lang="en-AU" b="0">
                          <a:effectLst/>
                        </a:rPr>
                        <a:t>&lt;int&gt;</a:t>
                      </a:r>
                    </a:p>
                  </a:txBody>
                  <a:tcPr marL="26365" marR="26365" marB="28575" anchor="ctr"/>
                </a:tc>
                <a:extLst>
                  <a:ext uri="{0D108BD9-81ED-4DB2-BD59-A6C34878D82A}">
                    <a16:rowId xmlns:a16="http://schemas.microsoft.com/office/drawing/2014/main" val="2554044949"/>
                  </a:ext>
                </a:extLst>
              </a:tr>
              <a:tr h="915402">
                <a:tc>
                  <a:txBody>
                    <a:bodyPr/>
                    <a:lstStyle/>
                    <a:p>
                      <a:pPr algn="l"/>
                      <a:r>
                        <a:rPr lang="en-AU" sz="1400" dirty="0">
                          <a:effectLst/>
                        </a:rPr>
                        <a:t>Large hospitals</a:t>
                      </a:r>
                    </a:p>
                  </a:txBody>
                  <a:tcPr marL="26365" marR="26365" marT="19050" marB="19050" anchor="ctr"/>
                </a:tc>
                <a:tc>
                  <a:txBody>
                    <a:bodyPr/>
                    <a:lstStyle/>
                    <a:p>
                      <a:pPr algn="r"/>
                      <a:r>
                        <a:rPr lang="en-AU" sz="1400">
                          <a:effectLst/>
                        </a:rPr>
                        <a:t>1.2</a:t>
                      </a:r>
                    </a:p>
                  </a:txBody>
                  <a:tcPr marL="26365" marR="26365" marT="19050" marB="19050" anchor="ctr"/>
                </a:tc>
                <a:tc>
                  <a:txBody>
                    <a:bodyPr/>
                    <a:lstStyle/>
                    <a:p>
                      <a:pPr algn="r"/>
                      <a:r>
                        <a:rPr lang="en-AU" sz="1400" dirty="0">
                          <a:effectLst/>
                        </a:rPr>
                        <a:t>2.5</a:t>
                      </a:r>
                    </a:p>
                  </a:txBody>
                  <a:tcPr marL="26365" marR="26365" marT="19050" marB="19050" anchor="ctr"/>
                </a:tc>
                <a:tc>
                  <a:txBody>
                    <a:bodyPr/>
                    <a:lstStyle/>
                    <a:p>
                      <a:pPr algn="r"/>
                      <a:r>
                        <a:rPr lang="en-AU" sz="1400">
                          <a:effectLst/>
                        </a:rPr>
                        <a:t>3.5</a:t>
                      </a:r>
                    </a:p>
                  </a:txBody>
                  <a:tcPr marL="26365" marR="26365" marT="19050" marB="19050" anchor="ctr"/>
                </a:tc>
                <a:tc>
                  <a:txBody>
                    <a:bodyPr/>
                    <a:lstStyle/>
                    <a:p>
                      <a:pPr algn="r"/>
                      <a:r>
                        <a:rPr lang="en-AU" sz="1400">
                          <a:effectLst/>
                        </a:rPr>
                        <a:t>5.0</a:t>
                      </a:r>
                    </a:p>
                  </a:txBody>
                  <a:tcPr marL="26365" marR="26365" marT="19050" marB="19050" anchor="ctr"/>
                </a:tc>
                <a:tc>
                  <a:txBody>
                    <a:bodyPr/>
                    <a:lstStyle/>
                    <a:p>
                      <a:pPr algn="r"/>
                      <a:r>
                        <a:rPr lang="en-AU" sz="1400">
                          <a:effectLst/>
                        </a:rPr>
                        <a:t>12.6</a:t>
                      </a:r>
                    </a:p>
                  </a:txBody>
                  <a:tcPr marL="26365" marR="26365" marT="19050" marB="19050" anchor="ctr"/>
                </a:tc>
                <a:tc>
                  <a:txBody>
                    <a:bodyPr/>
                    <a:lstStyle/>
                    <a:p>
                      <a:pPr algn="r"/>
                      <a:r>
                        <a:rPr lang="en-AU" sz="1400" dirty="0">
                          <a:effectLst/>
                        </a:rPr>
                        <a:t>3.986874</a:t>
                      </a:r>
                    </a:p>
                  </a:txBody>
                  <a:tcPr marL="26365" marR="26365" marT="19050" marB="19050" anchor="ctr"/>
                </a:tc>
                <a:tc>
                  <a:txBody>
                    <a:bodyPr/>
                    <a:lstStyle/>
                    <a:p>
                      <a:pPr algn="r"/>
                      <a:r>
                        <a:rPr lang="en-AU" sz="1400">
                          <a:effectLst/>
                        </a:rPr>
                        <a:t>1.978679</a:t>
                      </a:r>
                    </a:p>
                  </a:txBody>
                  <a:tcPr marL="26365" marR="26365" marT="19050" marB="19050" anchor="ctr"/>
                </a:tc>
                <a:tc>
                  <a:txBody>
                    <a:bodyPr/>
                    <a:lstStyle/>
                    <a:p>
                      <a:pPr algn="r"/>
                      <a:r>
                        <a:rPr lang="en-AU" sz="1400">
                          <a:effectLst/>
                        </a:rPr>
                        <a:t>4411</a:t>
                      </a:r>
                    </a:p>
                  </a:txBody>
                  <a:tcPr marL="26365" marR="26365" marT="19050" marB="19050" anchor="ctr"/>
                </a:tc>
                <a:tc>
                  <a:txBody>
                    <a:bodyPr/>
                    <a:lstStyle/>
                    <a:p>
                      <a:pPr algn="r"/>
                      <a:r>
                        <a:rPr lang="en-AU" sz="1400">
                          <a:effectLst/>
                        </a:rPr>
                        <a:t>0</a:t>
                      </a:r>
                    </a:p>
                  </a:txBody>
                  <a:tcPr marL="26365" marR="26365" marT="19050" marB="19050" anchor="ctr"/>
                </a:tc>
                <a:extLst>
                  <a:ext uri="{0D108BD9-81ED-4DB2-BD59-A6C34878D82A}">
                    <a16:rowId xmlns:a16="http://schemas.microsoft.com/office/drawing/2014/main" val="1207029244"/>
                  </a:ext>
                </a:extLst>
              </a:tr>
              <a:tr h="915402">
                <a:tc>
                  <a:txBody>
                    <a:bodyPr/>
                    <a:lstStyle/>
                    <a:p>
                      <a:pPr algn="l"/>
                      <a:r>
                        <a:rPr lang="en-AU" sz="1400" dirty="0">
                          <a:effectLst/>
                        </a:rPr>
                        <a:t>Medium hospitals</a:t>
                      </a:r>
                    </a:p>
                  </a:txBody>
                  <a:tcPr marL="26365" marR="26365" marT="19050" marB="19050" anchor="ctr"/>
                </a:tc>
                <a:tc>
                  <a:txBody>
                    <a:bodyPr/>
                    <a:lstStyle/>
                    <a:p>
                      <a:pPr algn="r"/>
                      <a:r>
                        <a:rPr lang="en-AU" sz="1400" dirty="0">
                          <a:effectLst/>
                        </a:rPr>
                        <a:t>1.0</a:t>
                      </a:r>
                    </a:p>
                  </a:txBody>
                  <a:tcPr marL="26365" marR="26365" marT="19050" marB="19050" anchor="ctr"/>
                </a:tc>
                <a:tc>
                  <a:txBody>
                    <a:bodyPr/>
                    <a:lstStyle/>
                    <a:p>
                      <a:pPr algn="r"/>
                      <a:r>
                        <a:rPr lang="en-AU" sz="1400" dirty="0">
                          <a:effectLst/>
                        </a:rPr>
                        <a:t>2.4</a:t>
                      </a:r>
                    </a:p>
                  </a:txBody>
                  <a:tcPr marL="26365" marR="26365" marT="19050" marB="19050" anchor="ctr"/>
                </a:tc>
                <a:tc>
                  <a:txBody>
                    <a:bodyPr/>
                    <a:lstStyle/>
                    <a:p>
                      <a:pPr algn="r"/>
                      <a:r>
                        <a:rPr lang="en-AU" sz="1400" dirty="0">
                          <a:effectLst/>
                        </a:rPr>
                        <a:t>3.4</a:t>
                      </a:r>
                    </a:p>
                  </a:txBody>
                  <a:tcPr marL="26365" marR="26365" marT="19050" marB="19050" anchor="ctr"/>
                </a:tc>
                <a:tc>
                  <a:txBody>
                    <a:bodyPr/>
                    <a:lstStyle/>
                    <a:p>
                      <a:pPr algn="r"/>
                      <a:r>
                        <a:rPr lang="en-AU" sz="1400" dirty="0">
                          <a:effectLst/>
                        </a:rPr>
                        <a:t>4.5</a:t>
                      </a:r>
                    </a:p>
                  </a:txBody>
                  <a:tcPr marL="26365" marR="26365" marT="19050" marB="19050" anchor="ctr"/>
                </a:tc>
                <a:tc>
                  <a:txBody>
                    <a:bodyPr/>
                    <a:lstStyle/>
                    <a:p>
                      <a:pPr algn="r"/>
                      <a:r>
                        <a:rPr lang="en-AU" sz="1400" dirty="0">
                          <a:effectLst/>
                        </a:rPr>
                        <a:t>13.2</a:t>
                      </a:r>
                    </a:p>
                  </a:txBody>
                  <a:tcPr marL="26365" marR="26365" marT="19050" marB="19050" anchor="ctr"/>
                </a:tc>
                <a:tc>
                  <a:txBody>
                    <a:bodyPr/>
                    <a:lstStyle/>
                    <a:p>
                      <a:pPr algn="r"/>
                      <a:r>
                        <a:rPr lang="en-AU" sz="1400" dirty="0">
                          <a:effectLst/>
                        </a:rPr>
                        <a:t>3.706049</a:t>
                      </a:r>
                    </a:p>
                  </a:txBody>
                  <a:tcPr marL="26365" marR="26365" marT="19050" marB="19050" anchor="ctr"/>
                </a:tc>
                <a:tc>
                  <a:txBody>
                    <a:bodyPr/>
                    <a:lstStyle/>
                    <a:p>
                      <a:pPr algn="r"/>
                      <a:r>
                        <a:rPr lang="en-AU" sz="1400" dirty="0">
                          <a:effectLst/>
                        </a:rPr>
                        <a:t>1.852530</a:t>
                      </a:r>
                    </a:p>
                  </a:txBody>
                  <a:tcPr marL="26365" marR="26365" marT="19050" marB="19050" anchor="ctr"/>
                </a:tc>
                <a:tc>
                  <a:txBody>
                    <a:bodyPr/>
                    <a:lstStyle/>
                    <a:p>
                      <a:pPr algn="r"/>
                      <a:r>
                        <a:rPr lang="en-AU" sz="1400" dirty="0">
                          <a:effectLst/>
                        </a:rPr>
                        <a:t>2182</a:t>
                      </a:r>
                    </a:p>
                  </a:txBody>
                  <a:tcPr marL="26365" marR="26365" marT="19050" marB="19050" anchor="ctr"/>
                </a:tc>
                <a:tc>
                  <a:txBody>
                    <a:bodyPr/>
                    <a:lstStyle/>
                    <a:p>
                      <a:pPr algn="r"/>
                      <a:r>
                        <a:rPr lang="en-AU" sz="1400" dirty="0">
                          <a:effectLst/>
                        </a:rPr>
                        <a:t>0</a:t>
                      </a:r>
                    </a:p>
                  </a:txBody>
                  <a:tcPr marL="26365" marR="26365" marT="19050" marB="19050" anchor="ctr"/>
                </a:tc>
                <a:extLst>
                  <a:ext uri="{0D108BD9-81ED-4DB2-BD59-A6C34878D82A}">
                    <a16:rowId xmlns:a16="http://schemas.microsoft.com/office/drawing/2014/main" val="1603617281"/>
                  </a:ext>
                </a:extLst>
              </a:tr>
            </a:tbl>
          </a:graphicData>
        </a:graphic>
      </p:graphicFrame>
      <p:sp>
        <p:nvSpPr>
          <p:cNvPr id="8" name="Content Placeholder 7">
            <a:extLst>
              <a:ext uri="{FF2B5EF4-FFF2-40B4-BE49-F238E27FC236}">
                <a16:creationId xmlns:a16="http://schemas.microsoft.com/office/drawing/2014/main" id="{5DC313EC-26EA-41C7-BF2E-D60AA6548BED}"/>
              </a:ext>
            </a:extLst>
          </p:cNvPr>
          <p:cNvSpPr>
            <a:spLocks noGrp="1"/>
          </p:cNvSpPr>
          <p:nvPr>
            <p:ph sz="half" idx="2"/>
          </p:nvPr>
        </p:nvSpPr>
        <p:spPr>
          <a:xfrm>
            <a:off x="1247800" y="2033217"/>
            <a:ext cx="4413964" cy="3315397"/>
          </a:xfrm>
        </p:spPr>
        <p:txBody>
          <a:bodyPr>
            <a:normAutofit fontScale="55000" lnSpcReduction="20000"/>
          </a:bodyPr>
          <a:lstStyle/>
          <a:p>
            <a:r>
              <a:rPr lang="en-AU" dirty="0"/>
              <a:t>The data for large and medium hospitals was summarised as follows,</a:t>
            </a:r>
          </a:p>
          <a:p>
            <a:r>
              <a:rPr lang="en-AU" dirty="0"/>
              <a:t>alos_data_filtered2 %&gt;% </a:t>
            </a:r>
            <a:r>
              <a:rPr lang="en-AU" dirty="0" err="1"/>
              <a:t>group_by</a:t>
            </a:r>
            <a:r>
              <a:rPr lang="en-AU" dirty="0"/>
              <a:t>(</a:t>
            </a:r>
            <a:r>
              <a:rPr lang="en-AU" dirty="0" err="1"/>
              <a:t>peer_group</a:t>
            </a:r>
            <a:r>
              <a:rPr lang="en-AU" dirty="0"/>
              <a:t>) %&gt;% summarise(Min = min(alos_days,na.rm = TRUE),</a:t>
            </a:r>
          </a:p>
          <a:p>
            <a:r>
              <a:rPr lang="en-AU" dirty="0"/>
              <a:t>Q1 = quantile(</a:t>
            </a:r>
            <a:r>
              <a:rPr lang="en-AU" dirty="0" err="1"/>
              <a:t>alos_days,probs</a:t>
            </a:r>
            <a:r>
              <a:rPr lang="en-AU" dirty="0"/>
              <a:t> = .25,na.rm = TRUE),</a:t>
            </a:r>
          </a:p>
          <a:p>
            <a:r>
              <a:rPr lang="en-AU" dirty="0"/>
              <a:t>Median = median(</a:t>
            </a:r>
            <a:r>
              <a:rPr lang="en-AU" dirty="0" err="1"/>
              <a:t>alos_days</a:t>
            </a:r>
            <a:r>
              <a:rPr lang="en-AU" dirty="0"/>
              <a:t>, na.rm = TRUE),</a:t>
            </a:r>
          </a:p>
          <a:p>
            <a:r>
              <a:rPr lang="en-AU" dirty="0"/>
              <a:t>Q3 = quantile(</a:t>
            </a:r>
            <a:r>
              <a:rPr lang="en-AU" dirty="0" err="1"/>
              <a:t>alos_days,probs</a:t>
            </a:r>
            <a:r>
              <a:rPr lang="en-AU" dirty="0"/>
              <a:t> = .75,na.rm = TRUE),</a:t>
            </a:r>
          </a:p>
          <a:p>
            <a:r>
              <a:rPr lang="en-AU" dirty="0"/>
              <a:t>Max = max(alos_days,na.rm = TRUE),</a:t>
            </a:r>
          </a:p>
          <a:p>
            <a:r>
              <a:rPr lang="en-AU" dirty="0"/>
              <a:t>Mean = mean(</a:t>
            </a:r>
            <a:r>
              <a:rPr lang="en-AU" dirty="0" err="1"/>
              <a:t>alos_days</a:t>
            </a:r>
            <a:r>
              <a:rPr lang="en-AU" dirty="0"/>
              <a:t>, na.rm = TRUE),</a:t>
            </a:r>
          </a:p>
          <a:p>
            <a:r>
              <a:rPr lang="en-AU" dirty="0"/>
              <a:t>SD = </a:t>
            </a:r>
            <a:r>
              <a:rPr lang="en-AU" dirty="0" err="1"/>
              <a:t>sd</a:t>
            </a:r>
            <a:r>
              <a:rPr lang="en-AU" dirty="0"/>
              <a:t>(</a:t>
            </a:r>
            <a:r>
              <a:rPr lang="en-AU" dirty="0" err="1"/>
              <a:t>alos_days</a:t>
            </a:r>
            <a:r>
              <a:rPr lang="en-AU" dirty="0"/>
              <a:t>, na.rm = TRUE),</a:t>
            </a:r>
          </a:p>
          <a:p>
            <a:r>
              <a:rPr lang="en-AU" dirty="0"/>
              <a:t>n = n(),</a:t>
            </a:r>
          </a:p>
          <a:p>
            <a:r>
              <a:rPr lang="en-AU" dirty="0"/>
              <a:t>Missing = sum(is.na(</a:t>
            </a:r>
            <a:r>
              <a:rPr lang="en-AU" dirty="0" err="1"/>
              <a:t>alos_days</a:t>
            </a:r>
            <a:r>
              <a:rPr lang="en-AU" dirty="0"/>
              <a:t>)))</a:t>
            </a:r>
          </a:p>
          <a:p>
            <a:endParaRPr lang="en-AU" dirty="0"/>
          </a:p>
        </p:txBody>
      </p:sp>
    </p:spTree>
    <p:extLst>
      <p:ext uri="{BB962C8B-B14F-4D97-AF65-F5344CB8AC3E}">
        <p14:creationId xmlns:p14="http://schemas.microsoft.com/office/powerpoint/2010/main" val="85093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0045-4E6A-4A67-B473-3003F1905FB2}"/>
              </a:ext>
            </a:extLst>
          </p:cNvPr>
          <p:cNvSpPr>
            <a:spLocks noGrp="1"/>
          </p:cNvSpPr>
          <p:nvPr>
            <p:ph type="title"/>
          </p:nvPr>
        </p:nvSpPr>
        <p:spPr>
          <a:xfrm>
            <a:off x="643466" y="786384"/>
            <a:ext cx="3517567" cy="1084620"/>
          </a:xfrm>
        </p:spPr>
        <p:txBody>
          <a:bodyPr/>
          <a:lstStyle/>
          <a:p>
            <a:pPr algn="ctr"/>
            <a:r>
              <a:rPr lang="en-AU" dirty="0"/>
              <a:t>Visualisation (Box Plot)</a:t>
            </a:r>
          </a:p>
        </p:txBody>
      </p:sp>
      <p:pic>
        <p:nvPicPr>
          <p:cNvPr id="6" name="Content Placeholder 5">
            <a:extLst>
              <a:ext uri="{FF2B5EF4-FFF2-40B4-BE49-F238E27FC236}">
                <a16:creationId xmlns:a16="http://schemas.microsoft.com/office/drawing/2014/main" id="{685D8203-30D6-4EE8-8F98-5A1D190ED11E}"/>
              </a:ext>
            </a:extLst>
          </p:cNvPr>
          <p:cNvPicPr>
            <a:picLocks noGrp="1" noChangeAspect="1"/>
          </p:cNvPicPr>
          <p:nvPr>
            <p:ph idx="1"/>
          </p:nvPr>
        </p:nvPicPr>
        <p:blipFill>
          <a:blip r:embed="rId2"/>
          <a:stretch>
            <a:fillRect/>
          </a:stretch>
        </p:blipFill>
        <p:spPr>
          <a:xfrm>
            <a:off x="5459413" y="1083212"/>
            <a:ext cx="5927725" cy="5024343"/>
          </a:xfrm>
          <a:prstGeom prst="rect">
            <a:avLst/>
          </a:prstGeom>
        </p:spPr>
      </p:pic>
      <p:sp>
        <p:nvSpPr>
          <p:cNvPr id="5" name="Text Placeholder 4">
            <a:extLst>
              <a:ext uri="{FF2B5EF4-FFF2-40B4-BE49-F238E27FC236}">
                <a16:creationId xmlns:a16="http://schemas.microsoft.com/office/drawing/2014/main" id="{2FAEEA6C-0B48-4629-82D2-5904AE13EA34}"/>
              </a:ext>
            </a:extLst>
          </p:cNvPr>
          <p:cNvSpPr>
            <a:spLocks noGrp="1"/>
          </p:cNvSpPr>
          <p:nvPr>
            <p:ph type="body" sz="half" idx="2"/>
          </p:nvPr>
        </p:nvSpPr>
        <p:spPr>
          <a:xfrm>
            <a:off x="643465" y="1997612"/>
            <a:ext cx="3517567" cy="4332850"/>
          </a:xfrm>
        </p:spPr>
        <p:txBody>
          <a:bodyPr>
            <a:normAutofit fontScale="85000" lnSpcReduction="20000"/>
          </a:bodyPr>
          <a:lstStyle/>
          <a:p>
            <a:r>
              <a:rPr lang="en-AU" dirty="0"/>
              <a:t>The box plot showed considerable amount of mild outliners.</a:t>
            </a:r>
          </a:p>
          <a:p>
            <a:r>
              <a:rPr lang="en-AU" dirty="0"/>
              <a:t>After looking at the data, it can be assumed that the values of the outliners are not data entry errors.</a:t>
            </a:r>
          </a:p>
          <a:p>
            <a:r>
              <a:rPr lang="en-AU" dirty="0"/>
              <a:t>These outliners point out to the extended stays in the hospitals and hence are essential to the analysis of ALOS.</a:t>
            </a:r>
          </a:p>
          <a:p>
            <a:r>
              <a:rPr lang="en-AU" dirty="0"/>
              <a:t>Hence the outliners were not ignored.</a:t>
            </a:r>
          </a:p>
          <a:p>
            <a:r>
              <a:rPr lang="en-AU" dirty="0"/>
              <a:t>Code Snippet for Box plot :-</a:t>
            </a:r>
          </a:p>
          <a:p>
            <a:r>
              <a:rPr lang="en-AU" dirty="0"/>
              <a:t>alos_data_filtered2 %&gt;% boxplot(</a:t>
            </a:r>
            <a:r>
              <a:rPr lang="en-AU" dirty="0" err="1"/>
              <a:t>as.numeric</a:t>
            </a:r>
            <a:r>
              <a:rPr lang="en-AU" dirty="0"/>
              <a:t>(</a:t>
            </a:r>
            <a:r>
              <a:rPr lang="en-AU" dirty="0" err="1"/>
              <a:t>alos_days</a:t>
            </a:r>
            <a:r>
              <a:rPr lang="en-AU" dirty="0"/>
              <a:t>) ~ </a:t>
            </a:r>
            <a:r>
              <a:rPr lang="en-AU" dirty="0" err="1"/>
              <a:t>peer_group</a:t>
            </a:r>
            <a:r>
              <a:rPr lang="en-AU" dirty="0"/>
              <a:t>, data = .,col = "</a:t>
            </a:r>
            <a:r>
              <a:rPr lang="en-AU" dirty="0" err="1"/>
              <a:t>yellowgreen</a:t>
            </a:r>
            <a:r>
              <a:rPr lang="en-AU" dirty="0"/>
              <a:t>", </a:t>
            </a:r>
            <a:r>
              <a:rPr lang="en-AU" dirty="0" err="1"/>
              <a:t>ylab</a:t>
            </a:r>
            <a:r>
              <a:rPr lang="en-AU" dirty="0"/>
              <a:t>="Average length of stay (days)",</a:t>
            </a:r>
            <a:r>
              <a:rPr lang="en-AU" dirty="0" err="1"/>
              <a:t>xlab</a:t>
            </a:r>
            <a:r>
              <a:rPr lang="en-AU" dirty="0"/>
              <a:t>="Peer Group")</a:t>
            </a:r>
          </a:p>
        </p:txBody>
      </p:sp>
    </p:spTree>
    <p:extLst>
      <p:ext uri="{BB962C8B-B14F-4D97-AF65-F5344CB8AC3E}">
        <p14:creationId xmlns:p14="http://schemas.microsoft.com/office/powerpoint/2010/main" val="48610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589204-C1D5-4F4D-9CD0-81B25CCC3601}"/>
              </a:ext>
            </a:extLst>
          </p:cNvPr>
          <p:cNvSpPr>
            <a:spLocks noGrp="1"/>
          </p:cNvSpPr>
          <p:nvPr>
            <p:ph type="title"/>
          </p:nvPr>
        </p:nvSpPr>
        <p:spPr/>
        <p:txBody>
          <a:bodyPr/>
          <a:lstStyle/>
          <a:p>
            <a:r>
              <a:rPr lang="en-AU" dirty="0"/>
              <a:t>Histogram for AOLS for Large Hospitals</a:t>
            </a:r>
          </a:p>
        </p:txBody>
      </p:sp>
      <p:pic>
        <p:nvPicPr>
          <p:cNvPr id="8" name="Picture Placeholder 7">
            <a:extLst>
              <a:ext uri="{FF2B5EF4-FFF2-40B4-BE49-F238E27FC236}">
                <a16:creationId xmlns:a16="http://schemas.microsoft.com/office/drawing/2014/main" id="{4FFA2509-AA62-49D1-921F-300826CCBEDE}"/>
              </a:ext>
            </a:extLst>
          </p:cNvPr>
          <p:cNvPicPr>
            <a:picLocks noGrp="1" noChangeAspect="1"/>
          </p:cNvPicPr>
          <p:nvPr>
            <p:ph idx="1"/>
          </p:nvPr>
        </p:nvPicPr>
        <p:blipFill>
          <a:blip r:embed="rId2"/>
          <a:stretch>
            <a:fillRect/>
          </a:stretch>
        </p:blipFill>
        <p:spPr>
          <a:xfrm>
            <a:off x="5459413" y="1632742"/>
            <a:ext cx="5927725" cy="3654429"/>
          </a:xfrm>
          <a:prstGeom prst="rect">
            <a:avLst/>
          </a:prstGeom>
        </p:spPr>
      </p:pic>
      <p:sp>
        <p:nvSpPr>
          <p:cNvPr id="10" name="Text Placeholder 9">
            <a:extLst>
              <a:ext uri="{FF2B5EF4-FFF2-40B4-BE49-F238E27FC236}">
                <a16:creationId xmlns:a16="http://schemas.microsoft.com/office/drawing/2014/main" id="{7B2A9E7B-92E4-4EFB-B01A-0A61A5CE428B}"/>
              </a:ext>
            </a:extLst>
          </p:cNvPr>
          <p:cNvSpPr>
            <a:spLocks noGrp="1"/>
          </p:cNvSpPr>
          <p:nvPr>
            <p:ph type="body" sz="half" idx="2"/>
          </p:nvPr>
        </p:nvSpPr>
        <p:spPr/>
        <p:txBody>
          <a:bodyPr/>
          <a:lstStyle/>
          <a:p>
            <a:r>
              <a:rPr lang="en-AU" dirty="0"/>
              <a:t>The figure shows that the histogram is right skewed and hence not normally distributed.</a:t>
            </a:r>
          </a:p>
          <a:p>
            <a:r>
              <a:rPr lang="en-AU" dirty="0"/>
              <a:t>Code Snippet :- </a:t>
            </a:r>
          </a:p>
          <a:p>
            <a:r>
              <a:rPr lang="en-US" dirty="0" err="1"/>
              <a:t>alos_data_lh$alos_days</a:t>
            </a:r>
            <a:r>
              <a:rPr lang="en-US" dirty="0"/>
              <a:t> %&gt;% hist(</a:t>
            </a:r>
            <a:r>
              <a:rPr lang="en-US" dirty="0" err="1"/>
              <a:t>xlab</a:t>
            </a:r>
            <a:r>
              <a:rPr lang="en-US" dirty="0"/>
              <a:t> = "Average Length of Stay (days) - Large </a:t>
            </a:r>
            <a:r>
              <a:rPr lang="en-US" dirty="0" err="1"/>
              <a:t>Hospitals",col</a:t>
            </a:r>
            <a:r>
              <a:rPr lang="en-US" dirty="0"/>
              <a:t> = "</a:t>
            </a:r>
            <a:r>
              <a:rPr lang="en-US" dirty="0" err="1"/>
              <a:t>cornflowerblue</a:t>
            </a:r>
            <a:r>
              <a:rPr lang="en-US" dirty="0"/>
              <a:t>" , main = "")</a:t>
            </a:r>
            <a:endParaRPr lang="en-AU" dirty="0"/>
          </a:p>
        </p:txBody>
      </p:sp>
    </p:spTree>
    <p:extLst>
      <p:ext uri="{BB962C8B-B14F-4D97-AF65-F5344CB8AC3E}">
        <p14:creationId xmlns:p14="http://schemas.microsoft.com/office/powerpoint/2010/main" val="6379845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{57234C09-C8B7-4A6E-885C-E8AB728C4144}tf56160789</Template>
  <TotalTime>0</TotalTime>
  <Words>1974</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Cambria Math</vt:lpstr>
      <vt:lpstr>Franklin Gothic Book</vt:lpstr>
      <vt:lpstr>1_RetrospectVTI</vt:lpstr>
      <vt:lpstr>Length of Stay in Hospitals</vt:lpstr>
      <vt:lpstr>Introduction</vt:lpstr>
      <vt:lpstr>Problem Statement</vt:lpstr>
      <vt:lpstr>Data Collection and Preparation</vt:lpstr>
      <vt:lpstr>Data Collection and Preparation</vt:lpstr>
      <vt:lpstr>Code snippets for Data Preparation</vt:lpstr>
      <vt:lpstr>Descriptive Statistics</vt:lpstr>
      <vt:lpstr>Visualisation (Box Plot)</vt:lpstr>
      <vt:lpstr>Histogram for AOLS for Large Hospitals</vt:lpstr>
      <vt:lpstr>Histogram for AOLS for Medium Hospitals</vt:lpstr>
      <vt:lpstr>Hypothesis Testing</vt:lpstr>
      <vt:lpstr>Hypothesis Testing</vt:lpstr>
      <vt:lpstr>Q-Q Plots for ALOS</vt:lpstr>
      <vt:lpstr>Hypothesis Testing</vt:lpstr>
      <vt:lpstr>Hypothesis Testing – Levene’s Test</vt:lpstr>
      <vt:lpstr>Hypothesis Testing – Welch Test</vt:lpstr>
      <vt:lpstr>Test Results</vt:lpstr>
      <vt:lpstr>Conclusion</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2020-05-06T23:25:38Z</dcterms:created>
  <dcterms:modified xsi:type="dcterms:W3CDTF">2021-06-30T07:29:20Z</dcterms:modified>
</cp:coreProperties>
</file>