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B0DFF-7A15-45A8-9DFA-AAA872B0EF8A}" v="11" dt="2023-04-18T08:14:02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1304" autoAdjust="0"/>
  </p:normalViewPr>
  <p:slideViewPr>
    <p:cSldViewPr snapToGrid="0">
      <p:cViewPr varScale="1">
        <p:scale>
          <a:sx n="104" d="100"/>
          <a:sy n="10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David Thornburrow" userId="41b6a013-55bd-4298-ba32-9fb56437c65e" providerId="ADAL" clId="{C37D0928-DFA3-441A-97F9-CBE22EA61895}"/>
    <pc:docChg chg="custSel addSld modSld">
      <pc:chgData name="Harry David Thornburrow" userId="41b6a013-55bd-4298-ba32-9fb56437c65e" providerId="ADAL" clId="{C37D0928-DFA3-441A-97F9-CBE22EA61895}" dt="2023-04-18T12:32:18.601" v="24" actId="20577"/>
      <pc:docMkLst>
        <pc:docMk/>
      </pc:docMkLst>
      <pc:sldChg chg="modNotesTx">
        <pc:chgData name="Harry David Thornburrow" userId="41b6a013-55bd-4298-ba32-9fb56437c65e" providerId="ADAL" clId="{C37D0928-DFA3-441A-97F9-CBE22EA61895}" dt="2023-04-18T12:31:24.277" v="13" actId="20577"/>
        <pc:sldMkLst>
          <pc:docMk/>
          <pc:sldMk cId="1059467628" sldId="256"/>
        </pc:sldMkLst>
      </pc:sldChg>
      <pc:sldChg chg="modSp mod">
        <pc:chgData name="Harry David Thornburrow" userId="41b6a013-55bd-4298-ba32-9fb56437c65e" providerId="ADAL" clId="{C37D0928-DFA3-441A-97F9-CBE22EA61895}" dt="2023-04-18T12:30:07.945" v="1" actId="27636"/>
        <pc:sldMkLst>
          <pc:docMk/>
          <pc:sldMk cId="3462815695" sldId="257"/>
        </pc:sldMkLst>
        <pc:spChg chg="mod">
          <ac:chgData name="Harry David Thornburrow" userId="41b6a013-55bd-4298-ba32-9fb56437c65e" providerId="ADAL" clId="{C37D0928-DFA3-441A-97F9-CBE22EA61895}" dt="2023-04-18T12:30:07.945" v="1" actId="27636"/>
          <ac:spMkLst>
            <pc:docMk/>
            <pc:sldMk cId="3462815695" sldId="257"/>
            <ac:spMk id="2" creationId="{97E507BE-9A5C-E1DD-CFA6-B15456075366}"/>
          </ac:spMkLst>
        </pc:spChg>
      </pc:sldChg>
      <pc:sldChg chg="modSp new mod">
        <pc:chgData name="Harry David Thornburrow" userId="41b6a013-55bd-4298-ba32-9fb56437c65e" providerId="ADAL" clId="{C37D0928-DFA3-441A-97F9-CBE22EA61895}" dt="2023-04-18T12:30:37.877" v="5" actId="27636"/>
        <pc:sldMkLst>
          <pc:docMk/>
          <pc:sldMk cId="452846226" sldId="258"/>
        </pc:sldMkLst>
        <pc:spChg chg="mod">
          <ac:chgData name="Harry David Thornburrow" userId="41b6a013-55bd-4298-ba32-9fb56437c65e" providerId="ADAL" clId="{C37D0928-DFA3-441A-97F9-CBE22EA61895}" dt="2023-04-18T12:30:37.877" v="5" actId="27636"/>
          <ac:spMkLst>
            <pc:docMk/>
            <pc:sldMk cId="452846226" sldId="258"/>
            <ac:spMk id="2" creationId="{F0F387DF-9DFB-BC21-CB74-B3F1C435A306}"/>
          </ac:spMkLst>
        </pc:spChg>
      </pc:sldChg>
      <pc:sldChg chg="modSp new mod">
        <pc:chgData name="Harry David Thornburrow" userId="41b6a013-55bd-4298-ba32-9fb56437c65e" providerId="ADAL" clId="{C37D0928-DFA3-441A-97F9-CBE22EA61895}" dt="2023-04-18T12:30:52.070" v="8" actId="27636"/>
        <pc:sldMkLst>
          <pc:docMk/>
          <pc:sldMk cId="1376104649" sldId="259"/>
        </pc:sldMkLst>
        <pc:spChg chg="mod">
          <ac:chgData name="Harry David Thornburrow" userId="41b6a013-55bd-4298-ba32-9fb56437c65e" providerId="ADAL" clId="{C37D0928-DFA3-441A-97F9-CBE22EA61895}" dt="2023-04-18T12:30:52.070" v="8" actId="27636"/>
          <ac:spMkLst>
            <pc:docMk/>
            <pc:sldMk cId="1376104649" sldId="259"/>
            <ac:spMk id="2" creationId="{D83AD0F9-CC40-DCAC-B291-D4568613F53B}"/>
          </ac:spMkLst>
        </pc:spChg>
      </pc:sldChg>
      <pc:sldChg chg="modSp new mod">
        <pc:chgData name="Harry David Thornburrow" userId="41b6a013-55bd-4298-ba32-9fb56437c65e" providerId="ADAL" clId="{C37D0928-DFA3-441A-97F9-CBE22EA61895}" dt="2023-04-18T12:31:09.976" v="11" actId="27636"/>
        <pc:sldMkLst>
          <pc:docMk/>
          <pc:sldMk cId="149824484" sldId="260"/>
        </pc:sldMkLst>
        <pc:spChg chg="mod">
          <ac:chgData name="Harry David Thornburrow" userId="41b6a013-55bd-4298-ba32-9fb56437c65e" providerId="ADAL" clId="{C37D0928-DFA3-441A-97F9-CBE22EA61895}" dt="2023-04-18T12:31:09.976" v="11" actId="27636"/>
          <ac:spMkLst>
            <pc:docMk/>
            <pc:sldMk cId="149824484" sldId="260"/>
            <ac:spMk id="2" creationId="{B0DB5D13-3CF3-604B-44DF-EF4B21072992}"/>
          </ac:spMkLst>
        </pc:spChg>
      </pc:sldChg>
      <pc:sldChg chg="modSp new mod">
        <pc:chgData name="Harry David Thornburrow" userId="41b6a013-55bd-4298-ba32-9fb56437c65e" providerId="ADAL" clId="{C37D0928-DFA3-441A-97F9-CBE22EA61895}" dt="2023-04-18T12:31:32.391" v="14"/>
        <pc:sldMkLst>
          <pc:docMk/>
          <pc:sldMk cId="833709185" sldId="261"/>
        </pc:sldMkLst>
        <pc:spChg chg="mod">
          <ac:chgData name="Harry David Thornburrow" userId="41b6a013-55bd-4298-ba32-9fb56437c65e" providerId="ADAL" clId="{C37D0928-DFA3-441A-97F9-CBE22EA61895}" dt="2023-04-18T12:31:32.391" v="14"/>
          <ac:spMkLst>
            <pc:docMk/>
            <pc:sldMk cId="833709185" sldId="261"/>
            <ac:spMk id="2" creationId="{83E43DAA-5E63-88B8-224E-E753DF9370AF}"/>
          </ac:spMkLst>
        </pc:spChg>
      </pc:sldChg>
      <pc:sldChg chg="modSp new mod">
        <pc:chgData name="Harry David Thornburrow" userId="41b6a013-55bd-4298-ba32-9fb56437c65e" providerId="ADAL" clId="{C37D0928-DFA3-441A-97F9-CBE22EA61895}" dt="2023-04-18T12:32:18.601" v="24" actId="20577"/>
        <pc:sldMkLst>
          <pc:docMk/>
          <pc:sldMk cId="1031239847" sldId="262"/>
        </pc:sldMkLst>
        <pc:spChg chg="mod">
          <ac:chgData name="Harry David Thornburrow" userId="41b6a013-55bd-4298-ba32-9fb56437c65e" providerId="ADAL" clId="{C37D0928-DFA3-441A-97F9-CBE22EA61895}" dt="2023-04-18T12:32:18.601" v="24" actId="20577"/>
          <ac:spMkLst>
            <pc:docMk/>
            <pc:sldMk cId="1031239847" sldId="262"/>
            <ac:spMk id="2" creationId="{8F691EAD-751D-0A3B-352C-1FFDA3E435FD}"/>
          </ac:spMkLst>
        </pc:spChg>
      </pc:sldChg>
    </pc:docChg>
  </pc:docChgLst>
  <pc:docChgLst>
    <pc:chgData name="Harry David Thornburrow" userId="S::20233023@mywhitecliffe.com::41b6a013-55bd-4298-ba32-9fb56437c65e" providerId="AD" clId="Web-{9D3B0DFF-7A15-45A8-9DFA-AAA872B0EF8A}"/>
    <pc:docChg chg="addSld modSld">
      <pc:chgData name="Harry David Thornburrow" userId="S::20233023@mywhitecliffe.com::41b6a013-55bd-4298-ba32-9fb56437c65e" providerId="AD" clId="Web-{9D3B0DFF-7A15-45A8-9DFA-AAA872B0EF8A}" dt="2023-04-18T08:14:02.984" v="11" actId="20577"/>
      <pc:docMkLst>
        <pc:docMk/>
      </pc:docMkLst>
      <pc:sldChg chg="modSp new modNotes">
        <pc:chgData name="Harry David Thornburrow" userId="S::20233023@mywhitecliffe.com::41b6a013-55bd-4298-ba32-9fb56437c65e" providerId="AD" clId="Web-{9D3B0DFF-7A15-45A8-9DFA-AAA872B0EF8A}" dt="2023-04-18T08:13:31.389" v="8" actId="20577"/>
        <pc:sldMkLst>
          <pc:docMk/>
          <pc:sldMk cId="1059467628" sldId="256"/>
        </pc:sldMkLst>
        <pc:spChg chg="mod">
          <ac:chgData name="Harry David Thornburrow" userId="S::20233023@mywhitecliffe.com::41b6a013-55bd-4298-ba32-9fb56437c65e" providerId="AD" clId="Web-{9D3B0DFF-7A15-45A8-9DFA-AAA872B0EF8A}" dt="2023-04-18T08:13:31.389" v="8" actId="20577"/>
          <ac:spMkLst>
            <pc:docMk/>
            <pc:sldMk cId="1059467628" sldId="256"/>
            <ac:spMk id="2" creationId="{68C12E82-7E59-111D-38F1-8668BE2B2342}"/>
          </ac:spMkLst>
        </pc:spChg>
      </pc:sldChg>
      <pc:sldChg chg="modSp new">
        <pc:chgData name="Harry David Thornburrow" userId="S::20233023@mywhitecliffe.com::41b6a013-55bd-4298-ba32-9fb56437c65e" providerId="AD" clId="Web-{9D3B0DFF-7A15-45A8-9DFA-AAA872B0EF8A}" dt="2023-04-18T08:14:02.984" v="11" actId="20577"/>
        <pc:sldMkLst>
          <pc:docMk/>
          <pc:sldMk cId="3462815695" sldId="257"/>
        </pc:sldMkLst>
        <pc:spChg chg="mod">
          <ac:chgData name="Harry David Thornburrow" userId="S::20233023@mywhitecliffe.com::41b6a013-55bd-4298-ba32-9fb56437c65e" providerId="AD" clId="Web-{9D3B0DFF-7A15-45A8-9DFA-AAA872B0EF8A}" dt="2023-04-18T08:14:02.984" v="11" actId="20577"/>
          <ac:spMkLst>
            <pc:docMk/>
            <pc:sldMk cId="3462815695" sldId="257"/>
            <ac:spMk id="2" creationId="{97E507BE-9A5C-E1DD-CFA6-B154560753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7A7DB-7EC7-469D-A5AB-8549A4DAAB02}" type="datetimeFigureOut"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E5A1A-9EC9-4AD6-AC70-BB9F9FD3D8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E5A1A-9EC9-4AD6-AC70-BB9F9FD3D8C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3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talk about how Asymmetric encryption works </a:t>
            </a:r>
          </a:p>
          <a:p>
            <a:r>
              <a:rPr lang="en-US" dirty="0"/>
              <a:t>Talk about private and public keys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E5A1A-9EC9-4AD6-AC70-BB9F9FD3D8CA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792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statement about how all these use asymmetric encryption then go through all the pros then compare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E5A1A-9EC9-4AD6-AC70-BB9F9FD3D8CA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491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 through all the cons then compare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E5A1A-9EC9-4AD6-AC70-BB9F9FD3D8CA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722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E5A1A-9EC9-4AD6-AC70-BB9F9FD3D8CA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36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I format this?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E5A1A-9EC9-4AD6-AC70-BB9F9FD3D8CA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67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0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5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4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7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1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vinetworks.com/glossary/elliptic-curve-cryptography/#:~:text=Its%20decryption%20and%20encryption%20speeds,t%20easy%20to%20securely%20implement" TargetMode="External"/><Relationship Id="rId3" Type="http://schemas.openxmlformats.org/officeDocument/2006/relationships/hyperlink" Target="https://unacademy.com/content/gate-cse-it/rsa-full-form/" TargetMode="External"/><Relationship Id="rId7" Type="http://schemas.openxmlformats.org/officeDocument/2006/relationships/hyperlink" Target="https://www.simplilearn.com/tutorials/cryptography-tutorial/digital-signature-algorith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cba.com/digital-signature-algorithm/" TargetMode="External"/><Relationship Id="rId5" Type="http://schemas.openxmlformats.org/officeDocument/2006/relationships/hyperlink" Target="https://aspiringyouths.com/advantages-disadvantages/rsa-algorithm/" TargetMode="External"/><Relationship Id="rId4" Type="http://schemas.openxmlformats.org/officeDocument/2006/relationships/hyperlink" Target="https://www.simplilearn.com/tutorials/cryptography-tutorial/rsa-algorithm" TargetMode="External"/><Relationship Id="rId9" Type="http://schemas.openxmlformats.org/officeDocument/2006/relationships/hyperlink" Target="https://www.techtarget.com/searchsecurity/definition/elliptical-curve-crypto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2E82-7E59-111D-38F1-8668BE2B2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Asymmetric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33199-89CB-8E1C-A87C-60199CC66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6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07BE-9A5C-E1DD-CFA6-B1545607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The overview of Asymmetric encryption.</a:t>
            </a: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5C5D-4724-9E40-6D02-3D949D09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keys: Private and Public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0B98F4-F9CC-2307-C17D-D1CF8B313DA5}"/>
              </a:ext>
            </a:extLst>
          </p:cNvPr>
          <p:cNvGrpSpPr/>
          <p:nvPr/>
        </p:nvGrpSpPr>
        <p:grpSpPr>
          <a:xfrm>
            <a:off x="1081063" y="3699072"/>
            <a:ext cx="914400" cy="966425"/>
            <a:chOff x="1376276" y="4003873"/>
            <a:chExt cx="914400" cy="966425"/>
          </a:xfrm>
        </p:grpSpPr>
        <p:pic>
          <p:nvPicPr>
            <p:cNvPr id="7" name="Graphic 6" descr="Key with solid fill">
              <a:extLst>
                <a:ext uri="{FF2B5EF4-FFF2-40B4-BE49-F238E27FC236}">
                  <a16:creationId xmlns:a16="http://schemas.microsoft.com/office/drawing/2014/main" id="{739CF822-57BF-889F-90CD-295265264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276" y="4055898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5045AC-6578-6EB2-A192-7F2531A79E44}"/>
                </a:ext>
              </a:extLst>
            </p:cNvPr>
            <p:cNvSpPr txBox="1"/>
            <p:nvPr/>
          </p:nvSpPr>
          <p:spPr>
            <a:xfrm>
              <a:off x="1376276" y="4003873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Black" panose="020B0A04020102020204" pitchFamily="34" charset="0"/>
                </a:rPr>
                <a:t>Private</a:t>
              </a:r>
              <a:endParaRPr lang="en-NZ" sz="14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06534B-2088-F85A-C87B-A6D090FEEB47}"/>
              </a:ext>
            </a:extLst>
          </p:cNvPr>
          <p:cNvGrpSpPr/>
          <p:nvPr/>
        </p:nvGrpSpPr>
        <p:grpSpPr>
          <a:xfrm>
            <a:off x="3628965" y="3699072"/>
            <a:ext cx="914400" cy="966425"/>
            <a:chOff x="2880820" y="3699072"/>
            <a:chExt cx="914400" cy="966425"/>
          </a:xfrm>
        </p:grpSpPr>
        <p:pic>
          <p:nvPicPr>
            <p:cNvPr id="5" name="Graphic 4" descr="Key outline">
              <a:extLst>
                <a:ext uri="{FF2B5EF4-FFF2-40B4-BE49-F238E27FC236}">
                  <a16:creationId xmlns:a16="http://schemas.microsoft.com/office/drawing/2014/main" id="{DCAD4BA0-4452-F7A1-AC74-03D01032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80820" y="3751097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C82AEB-CA37-E996-4233-D903140CDDB6}"/>
                </a:ext>
              </a:extLst>
            </p:cNvPr>
            <p:cNvSpPr txBox="1"/>
            <p:nvPr/>
          </p:nvSpPr>
          <p:spPr>
            <a:xfrm>
              <a:off x="2909454" y="3699072"/>
              <a:ext cx="885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Black" panose="020B0A04020102020204" pitchFamily="34" charset="0"/>
                </a:rPr>
                <a:t>Public</a:t>
              </a:r>
              <a:endParaRPr lang="en-NZ" sz="14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BAB4E1-8C30-E144-3EBF-50007D26FCA0}"/>
              </a:ext>
            </a:extLst>
          </p:cNvPr>
          <p:cNvGrpSpPr/>
          <p:nvPr/>
        </p:nvGrpSpPr>
        <p:grpSpPr>
          <a:xfrm>
            <a:off x="3601716" y="4898395"/>
            <a:ext cx="914400" cy="966425"/>
            <a:chOff x="1376276" y="4003873"/>
            <a:chExt cx="914400" cy="966425"/>
          </a:xfrm>
        </p:grpSpPr>
        <p:pic>
          <p:nvPicPr>
            <p:cNvPr id="15" name="Graphic 14" descr="Key with solid fill">
              <a:extLst>
                <a:ext uri="{FF2B5EF4-FFF2-40B4-BE49-F238E27FC236}">
                  <a16:creationId xmlns:a16="http://schemas.microsoft.com/office/drawing/2014/main" id="{784D1967-328B-9CB8-5A99-D5DC4EDF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276" y="4055898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B19422-66AC-0FBC-2B14-2706BEC6A87B}"/>
                </a:ext>
              </a:extLst>
            </p:cNvPr>
            <p:cNvSpPr txBox="1"/>
            <p:nvPr/>
          </p:nvSpPr>
          <p:spPr>
            <a:xfrm>
              <a:off x="1376276" y="4003873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Black" panose="020B0A04020102020204" pitchFamily="34" charset="0"/>
                </a:rPr>
                <a:t>Private</a:t>
              </a:r>
              <a:endParaRPr lang="en-NZ" sz="14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AA6913-0240-81A0-CD5B-10AFA78B06D3}"/>
              </a:ext>
            </a:extLst>
          </p:cNvPr>
          <p:cNvGrpSpPr/>
          <p:nvPr/>
        </p:nvGrpSpPr>
        <p:grpSpPr>
          <a:xfrm>
            <a:off x="1081063" y="4898395"/>
            <a:ext cx="914400" cy="966425"/>
            <a:chOff x="2880820" y="3699072"/>
            <a:chExt cx="914400" cy="966425"/>
          </a:xfrm>
        </p:grpSpPr>
        <p:pic>
          <p:nvPicPr>
            <p:cNvPr id="18" name="Graphic 17" descr="Key outline">
              <a:extLst>
                <a:ext uri="{FF2B5EF4-FFF2-40B4-BE49-F238E27FC236}">
                  <a16:creationId xmlns:a16="http://schemas.microsoft.com/office/drawing/2014/main" id="{11B62742-EF0E-07E8-AADE-0B9C51992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80820" y="3751097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A3DF14-589F-1F5A-C1C5-DB0217525236}"/>
                </a:ext>
              </a:extLst>
            </p:cNvPr>
            <p:cNvSpPr txBox="1"/>
            <p:nvPr/>
          </p:nvSpPr>
          <p:spPr>
            <a:xfrm>
              <a:off x="2909454" y="3699072"/>
              <a:ext cx="885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Black" panose="020B0A04020102020204" pitchFamily="34" charset="0"/>
                </a:rPr>
                <a:t>Public</a:t>
              </a:r>
              <a:endParaRPr lang="en-NZ" sz="14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AFC992-31EC-1909-3BEC-325887C67FD9}"/>
              </a:ext>
            </a:extLst>
          </p:cNvPr>
          <p:cNvGrpSpPr/>
          <p:nvPr/>
        </p:nvGrpSpPr>
        <p:grpSpPr>
          <a:xfrm>
            <a:off x="6205500" y="3751097"/>
            <a:ext cx="914400" cy="966425"/>
            <a:chOff x="1376276" y="4003873"/>
            <a:chExt cx="914400" cy="966425"/>
          </a:xfrm>
        </p:grpSpPr>
        <p:pic>
          <p:nvPicPr>
            <p:cNvPr id="22" name="Graphic 21" descr="Key with solid fill">
              <a:extLst>
                <a:ext uri="{FF2B5EF4-FFF2-40B4-BE49-F238E27FC236}">
                  <a16:creationId xmlns:a16="http://schemas.microsoft.com/office/drawing/2014/main" id="{A9D3CBBF-3055-4B1E-1078-A3748C60A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276" y="4055898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9D8895-C896-7103-DB57-7B70597B8978}"/>
                </a:ext>
              </a:extLst>
            </p:cNvPr>
            <p:cNvSpPr txBox="1"/>
            <p:nvPr/>
          </p:nvSpPr>
          <p:spPr>
            <a:xfrm>
              <a:off x="1376276" y="4003873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Black" panose="020B0A04020102020204" pitchFamily="34" charset="0"/>
                </a:rPr>
                <a:t>Private</a:t>
              </a:r>
              <a:endParaRPr lang="en-NZ" sz="14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2ABEB4-6D7A-B8F1-B352-E8F3F80FC8DB}"/>
              </a:ext>
            </a:extLst>
          </p:cNvPr>
          <p:cNvGrpSpPr/>
          <p:nvPr/>
        </p:nvGrpSpPr>
        <p:grpSpPr>
          <a:xfrm>
            <a:off x="6205500" y="4980384"/>
            <a:ext cx="914400" cy="966425"/>
            <a:chOff x="2880820" y="3699072"/>
            <a:chExt cx="914400" cy="966425"/>
          </a:xfrm>
        </p:grpSpPr>
        <p:pic>
          <p:nvPicPr>
            <p:cNvPr id="25" name="Graphic 24" descr="Key outline">
              <a:extLst>
                <a:ext uri="{FF2B5EF4-FFF2-40B4-BE49-F238E27FC236}">
                  <a16:creationId xmlns:a16="http://schemas.microsoft.com/office/drawing/2014/main" id="{59A5E551-551F-7D86-877B-8C4CCF5DB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80820" y="3751097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DD907B-235F-13CB-A40A-BEE021A419C4}"/>
                </a:ext>
              </a:extLst>
            </p:cNvPr>
            <p:cNvSpPr txBox="1"/>
            <p:nvPr/>
          </p:nvSpPr>
          <p:spPr>
            <a:xfrm>
              <a:off x="2909454" y="3699072"/>
              <a:ext cx="885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Black" panose="020B0A04020102020204" pitchFamily="34" charset="0"/>
                </a:rPr>
                <a:t>Public</a:t>
              </a:r>
              <a:endParaRPr lang="en-NZ" sz="14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53CEB2-751B-09DF-8EAD-BEF19EACB299}"/>
              </a:ext>
            </a:extLst>
          </p:cNvPr>
          <p:cNvGrpSpPr/>
          <p:nvPr/>
        </p:nvGrpSpPr>
        <p:grpSpPr>
          <a:xfrm>
            <a:off x="8726153" y="4950720"/>
            <a:ext cx="914400" cy="966425"/>
            <a:chOff x="2880820" y="3699072"/>
            <a:chExt cx="914400" cy="966425"/>
          </a:xfrm>
        </p:grpSpPr>
        <p:pic>
          <p:nvPicPr>
            <p:cNvPr id="32" name="Graphic 31" descr="Key outline">
              <a:extLst>
                <a:ext uri="{FF2B5EF4-FFF2-40B4-BE49-F238E27FC236}">
                  <a16:creationId xmlns:a16="http://schemas.microsoft.com/office/drawing/2014/main" id="{49117D2C-3F02-8B6E-4375-EDF74AEB6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80820" y="3751097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733AA-E373-7998-79E6-F40CF4CFC3C1}"/>
                </a:ext>
              </a:extLst>
            </p:cNvPr>
            <p:cNvSpPr txBox="1"/>
            <p:nvPr/>
          </p:nvSpPr>
          <p:spPr>
            <a:xfrm>
              <a:off x="2909454" y="3699072"/>
              <a:ext cx="885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Black" panose="020B0A04020102020204" pitchFamily="34" charset="0"/>
                </a:rPr>
                <a:t>Public</a:t>
              </a:r>
              <a:endParaRPr lang="en-NZ" sz="1400" b="1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59B649-D0EE-4835-3536-A6C4CE33FDF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995463" y="4208297"/>
            <a:ext cx="1633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F73DEE-3300-7578-5193-491D521338FF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1995463" y="5407620"/>
            <a:ext cx="1606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2A22A7-3C17-3A68-21A1-19B90229A9A3}"/>
              </a:ext>
            </a:extLst>
          </p:cNvPr>
          <p:cNvGrpSpPr/>
          <p:nvPr/>
        </p:nvGrpSpPr>
        <p:grpSpPr>
          <a:xfrm>
            <a:off x="8782035" y="3751097"/>
            <a:ext cx="914400" cy="966425"/>
            <a:chOff x="1376276" y="4003873"/>
            <a:chExt cx="914400" cy="966425"/>
          </a:xfrm>
        </p:grpSpPr>
        <p:pic>
          <p:nvPicPr>
            <p:cNvPr id="41" name="Graphic 40" descr="Key with solid fill">
              <a:extLst>
                <a:ext uri="{FF2B5EF4-FFF2-40B4-BE49-F238E27FC236}">
                  <a16:creationId xmlns:a16="http://schemas.microsoft.com/office/drawing/2014/main" id="{4DD50590-57EF-97A2-AD2E-1F66E266C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276" y="4055898"/>
              <a:ext cx="914400" cy="9144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B7AB4C-E6A7-16DB-5AF7-AB1E63DDE993}"/>
                </a:ext>
              </a:extLst>
            </p:cNvPr>
            <p:cNvSpPr txBox="1"/>
            <p:nvPr/>
          </p:nvSpPr>
          <p:spPr>
            <a:xfrm>
              <a:off x="1376276" y="4003873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Black" panose="020B0A04020102020204" pitchFamily="34" charset="0"/>
                </a:rPr>
                <a:t>Private</a:t>
              </a:r>
              <a:endParaRPr lang="en-NZ" sz="1400" b="1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300A09-E2BB-792A-A0B2-9E82EAA84F1B}"/>
              </a:ext>
            </a:extLst>
          </p:cNvPr>
          <p:cNvCxnSpPr>
            <a:stCxn id="22" idx="3"/>
            <a:endCxn id="41" idx="1"/>
          </p:cNvCxnSpPr>
          <p:nvPr/>
        </p:nvCxnSpPr>
        <p:spPr>
          <a:xfrm>
            <a:off x="7119900" y="4260322"/>
            <a:ext cx="1662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94539B-9D2B-57C2-CEC2-C2B80FD6A15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 flipV="1">
            <a:off x="7119900" y="5459945"/>
            <a:ext cx="1606253" cy="2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B42BDACF-5554-DC02-6029-AB5B8F8D0BB8}"/>
              </a:ext>
            </a:extLst>
          </p:cNvPr>
          <p:cNvSpPr/>
          <p:nvPr/>
        </p:nvSpPr>
        <p:spPr>
          <a:xfrm>
            <a:off x="7493767" y="3803122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33933359-7A7D-51C3-288D-176516EFDB9A}"/>
              </a:ext>
            </a:extLst>
          </p:cNvPr>
          <p:cNvSpPr/>
          <p:nvPr/>
        </p:nvSpPr>
        <p:spPr>
          <a:xfrm>
            <a:off x="7471692" y="5023116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1" name="Graphic 50" descr="Checkmark with solid fill">
            <a:extLst>
              <a:ext uri="{FF2B5EF4-FFF2-40B4-BE49-F238E27FC236}">
                <a16:creationId xmlns:a16="http://schemas.microsoft.com/office/drawing/2014/main" id="{14957273-1DCF-90F6-6DC5-72563E401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8627" y="3848386"/>
            <a:ext cx="914400" cy="914400"/>
          </a:xfrm>
          <a:prstGeom prst="rect">
            <a:avLst/>
          </a:prstGeom>
        </p:spPr>
      </p:pic>
      <p:pic>
        <p:nvPicPr>
          <p:cNvPr id="52" name="Graphic 51" descr="Checkmark with solid fill">
            <a:extLst>
              <a:ext uri="{FF2B5EF4-FFF2-40B4-BE49-F238E27FC236}">
                <a16:creationId xmlns:a16="http://schemas.microsoft.com/office/drawing/2014/main" id="{B27B275E-98A1-D35C-8401-D3B7BF1A0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7103" y="50522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1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D13-3CF3-604B-44DF-EF4B2107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will Asymmetric encryption benefit ACME customers.</a:t>
            </a:r>
            <a:br>
              <a:rPr lang="en-US" dirty="0"/>
            </a:br>
            <a:endParaRPr lang="en-NZ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D28064-9F78-5BF2-5A32-2522CE551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15317"/>
              </p:ext>
            </p:extLst>
          </p:nvPr>
        </p:nvGraphicFramePr>
        <p:xfrm>
          <a:off x="931329" y="2895025"/>
          <a:ext cx="1032934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587">
                  <a:extLst>
                    <a:ext uri="{9D8B030D-6E8A-4147-A177-3AD203B41FA5}">
                      <a16:colId xmlns:a16="http://schemas.microsoft.com/office/drawing/2014/main" val="3643167392"/>
                    </a:ext>
                  </a:extLst>
                </a:gridCol>
                <a:gridCol w="3449587">
                  <a:extLst>
                    <a:ext uri="{9D8B030D-6E8A-4147-A177-3AD203B41FA5}">
                      <a16:colId xmlns:a16="http://schemas.microsoft.com/office/drawing/2014/main" val="2670481654"/>
                    </a:ext>
                  </a:extLst>
                </a:gridCol>
                <a:gridCol w="3430167">
                  <a:extLst>
                    <a:ext uri="{9D8B030D-6E8A-4147-A177-3AD203B41FA5}">
                      <a16:colId xmlns:a16="http://schemas.microsoft.com/office/drawing/2014/main" val="3748810306"/>
                    </a:ext>
                  </a:extLst>
                </a:gridCol>
              </a:tblGrid>
              <a:tr h="58256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RSA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ECC - Elliptic curve cryptography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DSA - digital signature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6492"/>
                  </a:ext>
                </a:extLst>
              </a:tr>
              <a:tr h="15408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Proof of Authenticity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be implemented quickly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Breaking the RSA algorithm is challenging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data can’t be altered in transit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Commonly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It’s simple to give the public keys to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smaller key sizes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less computational power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Encrypts and decrypts faster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less space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Globally free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5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2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D0F9-CC40-DCAC-B291-D4568613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54" y="10752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Any concerns or challenges with implementing Asymmetric encryption in the organization</a:t>
            </a:r>
            <a:br>
              <a:rPr lang="en-US" dirty="0"/>
            </a:br>
            <a:endParaRPr lang="en-NZ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A50C10-7DBB-A43B-F731-939476E5E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0485"/>
              </p:ext>
            </p:extLst>
          </p:nvPr>
        </p:nvGraphicFramePr>
        <p:xfrm>
          <a:off x="931329" y="2895025"/>
          <a:ext cx="10329341" cy="218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587">
                  <a:extLst>
                    <a:ext uri="{9D8B030D-6E8A-4147-A177-3AD203B41FA5}">
                      <a16:colId xmlns:a16="http://schemas.microsoft.com/office/drawing/2014/main" val="3643167392"/>
                    </a:ext>
                  </a:extLst>
                </a:gridCol>
                <a:gridCol w="3449587">
                  <a:extLst>
                    <a:ext uri="{9D8B030D-6E8A-4147-A177-3AD203B41FA5}">
                      <a16:colId xmlns:a16="http://schemas.microsoft.com/office/drawing/2014/main" val="2670481654"/>
                    </a:ext>
                  </a:extLst>
                </a:gridCol>
                <a:gridCol w="3430167">
                  <a:extLst>
                    <a:ext uri="{9D8B030D-6E8A-4147-A177-3AD203B41FA5}">
                      <a16:colId xmlns:a16="http://schemas.microsoft.com/office/drawing/2014/main" val="3748810306"/>
                    </a:ext>
                  </a:extLst>
                </a:gridCol>
              </a:tblGrid>
              <a:tr h="58256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RSA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ECC - Elliptic curve cryptography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DSA - digital signature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6492"/>
                  </a:ext>
                </a:extLst>
              </a:tr>
              <a:tr h="15408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transfer rate is slow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Decryption requires greater processing on the receiver's side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Hard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Newer so there is less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key length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/>
                        <a:t>It requires a lot of time to authenticate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5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10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3DAA-5E63-88B8-224E-E753DF93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My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99FF-BC0C-10FF-0821-90E75AB1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 recommend RSA: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It’s easy to use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benefits outweigh the negatives for our company’s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Is the most commonly used Asymmetric encryption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370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1EAD-751D-0A3B-352C-1FFDA3E4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ADDA-DFDE-99F2-6D7B-65265E0E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>
                <a:hlinkClick r:id="rId3"/>
              </a:rPr>
              <a:t>https://unacademy.com/content/gate-cse-it/rsa-full-form/</a:t>
            </a:r>
            <a:r>
              <a:rPr lang="en-NZ" dirty="0"/>
              <a:t> </a:t>
            </a:r>
          </a:p>
          <a:p>
            <a:r>
              <a:rPr lang="en-NZ" dirty="0">
                <a:hlinkClick r:id="rId4"/>
              </a:rPr>
              <a:t>https://www.simplilearn.com/tutorials/cryptography-tutorial/rsa-algorithm</a:t>
            </a:r>
            <a:endParaRPr lang="en-NZ" dirty="0"/>
          </a:p>
          <a:p>
            <a:r>
              <a:rPr lang="en-NZ" dirty="0">
                <a:hlinkClick r:id="rId5"/>
              </a:rPr>
              <a:t>https://aspiringyouths.com/advantages-disadvantages/rsa-algorithm/</a:t>
            </a:r>
            <a:r>
              <a:rPr lang="en-NZ" dirty="0"/>
              <a:t>  </a:t>
            </a:r>
          </a:p>
          <a:p>
            <a:endParaRPr lang="en-NZ" dirty="0"/>
          </a:p>
          <a:p>
            <a:r>
              <a:rPr lang="en-NZ" dirty="0">
                <a:hlinkClick r:id="rId6"/>
              </a:rPr>
              <a:t>https://www.educba.com/digital-signature-algorithm/</a:t>
            </a:r>
            <a:endParaRPr lang="en-NZ" dirty="0"/>
          </a:p>
          <a:p>
            <a:r>
              <a:rPr lang="en-NZ" dirty="0">
                <a:hlinkClick r:id="rId7"/>
              </a:rPr>
              <a:t>https://www.simplilearn.com/tutorials/cryptography-tutorial/digital-signature-algorithm</a:t>
            </a:r>
            <a:r>
              <a:rPr lang="en-NZ" dirty="0"/>
              <a:t> </a:t>
            </a:r>
          </a:p>
          <a:p>
            <a:endParaRPr lang="en-NZ" dirty="0"/>
          </a:p>
          <a:p>
            <a:r>
              <a:rPr lang="en-NZ" dirty="0">
                <a:hlinkClick r:id="rId8"/>
              </a:rPr>
              <a:t>https://avinetworks.com/glossary/elliptic-curve-cryptography/#:~:text=Its%20decryption%20and%20encryption%20speeds,t%20easy%20to%20securely%20implement</a:t>
            </a:r>
            <a:r>
              <a:rPr lang="en-NZ" dirty="0"/>
              <a:t>. </a:t>
            </a:r>
          </a:p>
          <a:p>
            <a:r>
              <a:rPr lang="en-NZ" dirty="0">
                <a:hlinkClick r:id="rId9"/>
              </a:rPr>
              <a:t>https://www.techtarget.com/searchsecurity/definition/elliptical-curve-cryptography</a:t>
            </a:r>
            <a:r>
              <a:rPr lang="en-N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23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782</TotalTime>
  <Words>330</Words>
  <Application>Microsoft Office PowerPoint</Application>
  <PresentationFormat>Widescreen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Century Gothic</vt:lpstr>
      <vt:lpstr>Wingdings</vt:lpstr>
      <vt:lpstr>Wingdings 3</vt:lpstr>
      <vt:lpstr>Ion Boardroom</vt:lpstr>
      <vt:lpstr>Asymmetric encryption</vt:lpstr>
      <vt:lpstr> The overview of Asymmetric encryption. </vt:lpstr>
      <vt:lpstr>How will Asymmetric encryption benefit ACME customers. </vt:lpstr>
      <vt:lpstr>Any concerns or challenges with implementing Asymmetric encryption in the organization </vt:lpstr>
      <vt:lpstr>My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Harry David Thornburrow</cp:lastModifiedBy>
  <cp:revision>18</cp:revision>
  <dcterms:created xsi:type="dcterms:W3CDTF">2013-07-15T20:26:40Z</dcterms:created>
  <dcterms:modified xsi:type="dcterms:W3CDTF">2023-04-19T23:00:32Z</dcterms:modified>
</cp:coreProperties>
</file>