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60" r:id="rId4"/>
    <p:sldId id="258" r:id="rId5"/>
    <p:sldId id="422" r:id="rId6"/>
    <p:sldId id="262" r:id="rId7"/>
    <p:sldId id="413" r:id="rId8"/>
    <p:sldId id="263" r:id="rId9"/>
    <p:sldId id="295" r:id="rId10"/>
    <p:sldId id="416" r:id="rId11"/>
    <p:sldId id="417" r:id="rId12"/>
    <p:sldId id="420" r:id="rId13"/>
    <p:sldId id="419" r:id="rId14"/>
    <p:sldId id="421" r:id="rId15"/>
    <p:sldId id="296" r:id="rId16"/>
    <p:sldId id="294" r:id="rId17"/>
    <p:sldId id="264" r:id="rId18"/>
    <p:sldId id="297" r:id="rId19"/>
    <p:sldId id="423"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8497B0"/>
    <a:srgbClr val="2859A8"/>
    <a:srgbClr val="6184D3"/>
    <a:srgbClr val="1B3C72"/>
    <a:srgbClr val="2473D2"/>
    <a:srgbClr val="99BADD"/>
    <a:srgbClr val="003D6A"/>
    <a:srgbClr val="0053A1"/>
    <a:srgbClr val="3B7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33" autoAdjust="0"/>
    <p:restoredTop sz="92354" autoAdjust="0"/>
  </p:normalViewPr>
  <p:slideViewPr>
    <p:cSldViewPr snapToGrid="0" showGuides="1">
      <p:cViewPr varScale="1">
        <p:scale>
          <a:sx n="102" d="100"/>
          <a:sy n="102" d="100"/>
        </p:scale>
        <p:origin x="618" y="10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9号-创粗黑" panose="00000500000000000000" pitchFamily="2" charset="-122"/>
                <a:ea typeface="字魂59号-创粗黑" panose="00000500000000000000" pitchFamily="2" charset="-122"/>
              </a:defRPr>
            </a:lvl1pPr>
          </a:lstStyle>
          <a:p>
            <a:fld id="{4E056B71-9EAA-4EF3-BB5F-012BD31D2699}" type="datetimeFigureOut">
              <a:rPr lang="zh-CN" altLang="en-US" smtClean="0"/>
              <a:t>2023/3/22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9号-创粗黑" panose="00000500000000000000" pitchFamily="2" charset="-122"/>
                <a:ea typeface="字魂59号-创粗黑" panose="00000500000000000000" pitchFamily="2" charset="-122"/>
              </a:defRPr>
            </a:lvl1pPr>
          </a:lstStyle>
          <a:p>
            <a:fld id="{625DD620-B765-4925-9660-3E0ECA0B066F}"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1pPr>
    <a:lvl2pPr marL="4572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2pPr>
    <a:lvl3pPr marL="9144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3pPr>
    <a:lvl4pPr marL="13716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4pPr>
    <a:lvl5pPr marL="18288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5DD620-B765-4925-9660-3E0ECA0B066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5DD620-B765-4925-9660-3E0ECA0B066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5DD620-B765-4925-9660-3E0ECA0B066F}"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5DD620-B765-4925-9660-3E0ECA0B066F}"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5DD620-B765-4925-9660-3E0ECA0B066F}"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5DD620-B765-4925-9660-3E0ECA0B066F}"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5DD620-B765-4925-9660-3E0ECA0B066F}"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5DD620-B765-4925-9660-3E0ECA0B066F}"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5DD620-B765-4925-9660-3E0ECA0B066F}"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5DD620-B765-4925-9660-3E0ECA0B066F}"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5DD620-B765-4925-9660-3E0ECA0B066F}"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5DD620-B765-4925-9660-3E0ECA0B066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5DD620-B765-4925-9660-3E0ECA0B066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5DD620-B765-4925-9660-3E0ECA0B066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5DD620-B765-4925-9660-3E0ECA0B066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5DD620-B765-4925-9660-3E0ECA0B066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5DD620-B765-4925-9660-3E0ECA0B066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5DD620-B765-4925-9660-3E0ECA0B066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5DD620-B765-4925-9660-3E0ECA0B066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38CA4CB-960D-4DB7-93A4-90BAACD7400E}" type="datetimeFigureOut">
              <a:rPr lang="zh-CN" altLang="en-US" smtClean="0"/>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D00F3-E1C9-4EC6-A6B1-D1686BF6841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38CA4CB-960D-4DB7-93A4-90BAACD7400E}" type="datetimeFigureOut">
              <a:rPr lang="zh-CN" altLang="en-US" smtClean="0"/>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D00F3-E1C9-4EC6-A6B1-D1686BF6841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38CA4CB-960D-4DB7-93A4-90BAACD7400E}" type="datetimeFigureOut">
              <a:rPr lang="zh-CN" altLang="en-US" smtClean="0"/>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D00F3-E1C9-4EC6-A6B1-D1686BF6841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38CA4CB-960D-4DB7-93A4-90BAACD7400E}" type="datetimeFigureOut">
              <a:rPr lang="zh-CN" altLang="en-US" smtClean="0"/>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D00F3-E1C9-4EC6-A6B1-D1686BF6841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38CA4CB-960D-4DB7-93A4-90BAACD7400E}" type="datetimeFigureOut">
              <a:rPr lang="zh-CN" altLang="en-US" smtClean="0"/>
              <a:t>2023/3/22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D00F3-E1C9-4EC6-A6B1-D1686BF6841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38CA4CB-960D-4DB7-93A4-90BAACD7400E}" type="datetimeFigureOut">
              <a:rPr lang="zh-CN" altLang="en-US" smtClean="0"/>
              <a:t>2023/3/22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D00F3-E1C9-4EC6-A6B1-D1686BF6841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38CA4CB-960D-4DB7-93A4-90BAACD7400E}" type="datetimeFigureOut">
              <a:rPr lang="zh-CN" altLang="en-US" smtClean="0"/>
              <a:t>2023/3/22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2D00F3-E1C9-4EC6-A6B1-D1686BF68410}" type="slidenum">
              <a:rPr lang="zh-CN" altLang="en-US" smtClean="0"/>
              <a:t>‹#›</a:t>
            </a:fld>
            <a:endParaRPr lang="zh-CN" altLang="en-US"/>
          </a:p>
        </p:txBody>
      </p:sp>
      <p:sp>
        <p:nvSpPr>
          <p:cNvPr id="11" name="矩形 10"/>
          <p:cNvSpPr/>
          <p:nvPr userDrawn="1"/>
        </p:nvSpPr>
        <p:spPr>
          <a:xfrm>
            <a:off x="8325228" y="4558364"/>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r>
              <a:rPr lang="en-US" altLang="zh-CN" sz="100" dirty="0">
                <a:solidFill>
                  <a:prstClr val="white"/>
                </a:solidFill>
                <a:latin typeface="Calibri" panose="020F0502020204030204"/>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38CA4CB-960D-4DB7-93A4-90BAACD7400E}" type="datetimeFigureOut">
              <a:rPr lang="zh-CN" altLang="en-US" smtClean="0"/>
              <a:t>2023/3/22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2D00F3-E1C9-4EC6-A6B1-D1686BF6841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8CA4CB-960D-4DB7-93A4-90BAACD7400E}" type="datetimeFigureOut">
              <a:rPr lang="zh-CN" altLang="en-US" smtClean="0"/>
              <a:t>2023/3/22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2D00F3-E1C9-4EC6-A6B1-D1686BF6841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38CA4CB-960D-4DB7-93A4-90BAACD7400E}" type="datetimeFigureOut">
              <a:rPr lang="zh-CN" altLang="en-US" smtClean="0"/>
              <a:t>2023/3/22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D00F3-E1C9-4EC6-A6B1-D1686BF6841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38CA4CB-960D-4DB7-93A4-90BAACD7400E}" type="datetimeFigureOut">
              <a:rPr lang="zh-CN" altLang="en-US" smtClean="0"/>
              <a:t>2023/3/22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D00F3-E1C9-4EC6-A6B1-D1686BF6841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CA4CB-960D-4DB7-93A4-90BAACD7400E}" type="datetimeFigureOut">
              <a:rPr lang="zh-CN" altLang="en-US" smtClean="0"/>
              <a:t>2023/3/22</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D00F3-E1C9-4EC6-A6B1-D1686BF6841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mailto:123614257@qq.com" TargetMode="Externa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screen"/>
          <a:stretch>
            <a:fillRect/>
          </a:stretch>
        </p:blipFill>
        <p:spPr>
          <a:xfrm>
            <a:off x="-25643" y="-4537"/>
            <a:ext cx="12319244" cy="6877051"/>
          </a:xfrm>
          <a:prstGeom prst="rect">
            <a:avLst/>
          </a:prstGeom>
        </p:spPr>
      </p:pic>
      <p:grpSp>
        <p:nvGrpSpPr>
          <p:cNvPr id="2" name="组合 1"/>
          <p:cNvGrpSpPr/>
          <p:nvPr/>
        </p:nvGrpSpPr>
        <p:grpSpPr>
          <a:xfrm>
            <a:off x="-157946" y="2192743"/>
            <a:ext cx="7527593" cy="709726"/>
            <a:chOff x="-113969" y="2192743"/>
            <a:chExt cx="7527593" cy="709726"/>
          </a:xfrm>
        </p:grpSpPr>
        <p:sp>
          <p:nvSpPr>
            <p:cNvPr id="8" name="标题 1"/>
            <p:cNvSpPr txBox="1"/>
            <p:nvPr/>
          </p:nvSpPr>
          <p:spPr>
            <a:xfrm>
              <a:off x="-113969" y="2192743"/>
              <a:ext cx="7527593" cy="7097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dirty="0">
                  <a:solidFill>
                    <a:schemeClr val="bg1"/>
                  </a:solidFill>
                  <a:latin typeface="方正细谭黑简体" panose="02000000000000000000" pitchFamily="2" charset="-122"/>
                  <a:ea typeface="方正细谭黑简体" panose="02000000000000000000" pitchFamily="2" charset="-122"/>
                  <a:cs typeface="+mn-ea"/>
                  <a:sym typeface="+mn-lt"/>
                </a:rPr>
                <a:t>AI</a:t>
              </a:r>
              <a:r>
                <a:rPr lang="zh-CN" altLang="en-US" dirty="0">
                  <a:solidFill>
                    <a:schemeClr val="bg1"/>
                  </a:solidFill>
                  <a:latin typeface="方正细谭黑简体" panose="02000000000000000000" pitchFamily="2" charset="-122"/>
                  <a:ea typeface="方正细谭黑简体" panose="02000000000000000000" pitchFamily="2" charset="-122"/>
                  <a:cs typeface="+mn-ea"/>
                  <a:sym typeface="+mn-lt"/>
                </a:rPr>
                <a:t>医疗</a:t>
              </a:r>
              <a:r>
                <a:rPr lang="en-US" altLang="zh-CN" dirty="0">
                  <a:solidFill>
                    <a:schemeClr val="bg1"/>
                  </a:solidFill>
                  <a:latin typeface="方正细谭黑简体" panose="02000000000000000000" pitchFamily="2" charset="-122"/>
                  <a:ea typeface="方正细谭黑简体" panose="02000000000000000000" pitchFamily="2" charset="-122"/>
                  <a:cs typeface="+mn-ea"/>
                  <a:sym typeface="+mn-lt"/>
                </a:rPr>
                <a:t> </a:t>
              </a:r>
              <a:r>
                <a:rPr lang="zh-CN" altLang="en-US" dirty="0">
                  <a:solidFill>
                    <a:schemeClr val="bg1"/>
                  </a:solidFill>
                  <a:latin typeface="方正细谭黑简体" panose="02000000000000000000" pitchFamily="2" charset="-122"/>
                  <a:ea typeface="方正细谭黑简体" panose="02000000000000000000" pitchFamily="2" charset="-122"/>
                  <a:cs typeface="+mn-ea"/>
                  <a:sym typeface="+mn-lt"/>
                </a:rPr>
                <a:t>商业计划书</a:t>
              </a:r>
            </a:p>
          </p:txBody>
        </p:sp>
        <p:sp>
          <p:nvSpPr>
            <p:cNvPr id="9" name="椭圆 8"/>
            <p:cNvSpPr/>
            <p:nvPr/>
          </p:nvSpPr>
          <p:spPr>
            <a:xfrm>
              <a:off x="2929390" y="2421514"/>
              <a:ext cx="126092" cy="1260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标题 1"/>
          <p:cNvSpPr txBox="1"/>
          <p:nvPr/>
        </p:nvSpPr>
        <p:spPr>
          <a:xfrm>
            <a:off x="158584" y="1245167"/>
            <a:ext cx="3824515" cy="709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400" spc="600" dirty="0">
                <a:solidFill>
                  <a:schemeClr val="bg1"/>
                </a:solidFill>
                <a:latin typeface="Agency FB" panose="020B0503020202020204" pitchFamily="34" charset="0"/>
                <a:ea typeface="+mn-ea"/>
                <a:cs typeface="+mn-ea"/>
                <a:sym typeface="+mn-lt"/>
              </a:rPr>
              <a:t>AI Health Care</a:t>
            </a:r>
            <a:endParaRPr lang="zh-CN" altLang="en-US" sz="4400" spc="600" dirty="0">
              <a:solidFill>
                <a:schemeClr val="bg1"/>
              </a:solidFill>
              <a:latin typeface="Agency FB" panose="020B0503020202020204" pitchFamily="34" charset="0"/>
              <a:ea typeface="+mn-ea"/>
              <a:cs typeface="+mn-ea"/>
              <a:sym typeface="+mn-lt"/>
            </a:endParaRPr>
          </a:p>
        </p:txBody>
      </p:sp>
      <p:sp>
        <p:nvSpPr>
          <p:cNvPr id="11" name="标题 1"/>
          <p:cNvSpPr txBox="1"/>
          <p:nvPr/>
        </p:nvSpPr>
        <p:spPr>
          <a:xfrm>
            <a:off x="158583" y="3204597"/>
            <a:ext cx="7069944" cy="7097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ts val="3500"/>
              </a:lnSpc>
            </a:pPr>
            <a:r>
              <a:rPr lang="zh-CN" altLang="en-US" sz="2800" dirty="0">
                <a:solidFill>
                  <a:schemeClr val="bg1"/>
                </a:solidFill>
                <a:latin typeface="Agency FB" panose="020B0503020202020204" pitchFamily="34" charset="0"/>
                <a:ea typeface="+mn-ea"/>
                <a:cs typeface="+mn-ea"/>
                <a:sym typeface="+mn-lt"/>
              </a:rPr>
              <a:t>基于深度学习和机器学习的医疗服务</a:t>
            </a:r>
          </a:p>
        </p:txBody>
      </p:sp>
      <p:sp>
        <p:nvSpPr>
          <p:cNvPr id="12" name="标题 1"/>
          <p:cNvSpPr txBox="1"/>
          <p:nvPr/>
        </p:nvSpPr>
        <p:spPr>
          <a:xfrm>
            <a:off x="683796" y="5078770"/>
            <a:ext cx="7069944" cy="7097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ts val="3500"/>
              </a:lnSpc>
            </a:pPr>
            <a:r>
              <a:rPr lang="zh-CN" altLang="en-US" sz="2000">
                <a:solidFill>
                  <a:schemeClr val="bg1"/>
                </a:solidFill>
                <a:latin typeface="+mn-lt"/>
                <a:ea typeface="+mn-ea"/>
                <a:cs typeface="+mn-ea"/>
                <a:sym typeface="+mn-lt"/>
              </a:rPr>
              <a:t>演讲人</a:t>
            </a:r>
            <a:r>
              <a:rPr lang="zh-CN" altLang="en-US" sz="2000" dirty="0">
                <a:solidFill>
                  <a:schemeClr val="bg1"/>
                </a:solidFill>
                <a:latin typeface="+mn-lt"/>
                <a:ea typeface="+mn-ea"/>
                <a:cs typeface="+mn-ea"/>
                <a:sym typeface="+mn-lt"/>
              </a:rPr>
              <a:t>：谭罗乐     时间：</a:t>
            </a:r>
            <a:r>
              <a:rPr lang="en-US" altLang="zh-CN" sz="2000" dirty="0">
                <a:solidFill>
                  <a:schemeClr val="bg1"/>
                </a:solidFill>
                <a:latin typeface="+mn-lt"/>
                <a:ea typeface="+mn-ea"/>
                <a:cs typeface="+mn-ea"/>
                <a:sym typeface="+mn-lt"/>
              </a:rPr>
              <a:t>2023.3</a:t>
            </a:r>
            <a:endParaRPr lang="zh-CN" altLang="en-US" sz="2000" dirty="0">
              <a:solidFill>
                <a:schemeClr val="bg1"/>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250"/>
                                        <p:tgtEl>
                                          <p:spTgt spid="5"/>
                                        </p:tgtEl>
                                      </p:cBhvr>
                                    </p:animEffect>
                                  </p:childTnLst>
                                </p:cTn>
                              </p:par>
                            </p:childTnLst>
                          </p:cTn>
                        </p:par>
                        <p:par>
                          <p:cTn id="8" fill="hold">
                            <p:stCondLst>
                              <p:cond delay="1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0"/>
                                        </p:tgtEl>
                                        <p:attrNameLst>
                                          <p:attrName>ppt_y</p:attrName>
                                        </p:attrNameLst>
                                      </p:cBhvr>
                                      <p:tavLst>
                                        <p:tav tm="0">
                                          <p:val>
                                            <p:strVal val="#ppt_y"/>
                                          </p:val>
                                        </p:tav>
                                        <p:tav tm="100000">
                                          <p:val>
                                            <p:strVal val="#ppt_y"/>
                                          </p:val>
                                        </p:tav>
                                      </p:tavLst>
                                    </p:anim>
                                    <p:anim calcmode="lin" valueType="num">
                                      <p:cBhvr>
                                        <p:cTn id="13"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0"/>
                                        </p:tgtEl>
                                      </p:cBhvr>
                                    </p:animEffect>
                                  </p:childTnLst>
                                </p:cTn>
                              </p:par>
                            </p:childTnLst>
                          </p:cTn>
                        </p:par>
                        <p:par>
                          <p:cTn id="16" fill="hold">
                            <p:stCondLst>
                              <p:cond delay="1149"/>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1649"/>
                            </p:stCondLst>
                            <p:childTnLst>
                              <p:par>
                                <p:cTn id="21" presetID="37"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900" decel="100000" fill="hold"/>
                                        <p:tgtEl>
                                          <p:spTgt spid="11"/>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27" fill="hold">
                            <p:stCondLst>
                              <p:cond delay="2649"/>
                            </p:stCondLst>
                            <p:childTnLst>
                              <p:par>
                                <p:cTn id="28" presetID="14" presetClass="entr" presetSubtype="1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randombar(horizontal)">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screen"/>
          <a:stretch>
            <a:fillRect/>
          </a:stretch>
        </p:blipFill>
        <p:spPr>
          <a:xfrm>
            <a:off x="0" y="0"/>
            <a:ext cx="12192000" cy="6874669"/>
          </a:xfrm>
          <a:prstGeom prst="rect">
            <a:avLst/>
          </a:prstGeom>
        </p:spPr>
      </p:pic>
      <p:sp>
        <p:nvSpPr>
          <p:cNvPr id="7" name="文本框 9"/>
          <p:cNvSpPr txBox="1"/>
          <p:nvPr/>
        </p:nvSpPr>
        <p:spPr>
          <a:xfrm>
            <a:off x="639705" y="1"/>
            <a:ext cx="4046595" cy="766235"/>
          </a:xfrm>
          <a:prstGeom prst="rect">
            <a:avLst/>
          </a:prstGeom>
          <a:noFill/>
        </p:spPr>
        <p:txBody>
          <a:bodyPr wrap="square" lIns="91440" tIns="45720" rIns="91440" bIns="45720" rtlCol="0">
            <a:spAutoFit/>
          </a:bodyPr>
          <a:lstStyle/>
          <a:p>
            <a:pPr marL="0" lvl="1" algn="ctr">
              <a:lnSpc>
                <a:spcPts val="6000"/>
              </a:lnSpc>
            </a:pPr>
            <a:r>
              <a:rPr lang="zh-CN" altLang="en-US" sz="3200" b="1" dirty="0">
                <a:solidFill>
                  <a:schemeClr val="bg1">
                    <a:lumMod val="75000"/>
                  </a:schemeClr>
                </a:solidFill>
                <a:cs typeface="+mn-ea"/>
                <a:sym typeface="+mn-lt"/>
              </a:rPr>
              <a:t>竞争对手</a:t>
            </a:r>
          </a:p>
        </p:txBody>
      </p:sp>
      <p:sp>
        <p:nvSpPr>
          <p:cNvPr id="76" name="文本框 75"/>
          <p:cNvSpPr txBox="1"/>
          <p:nvPr/>
        </p:nvSpPr>
        <p:spPr>
          <a:xfrm>
            <a:off x="5559625" y="379841"/>
            <a:ext cx="6160416" cy="369332"/>
          </a:xfrm>
          <a:prstGeom prst="rect">
            <a:avLst/>
          </a:prstGeom>
          <a:noFill/>
        </p:spPr>
        <p:txBody>
          <a:bodyPr wrap="square">
            <a:spAutoFit/>
          </a:bodyPr>
          <a:lstStyle/>
          <a:p>
            <a:r>
              <a:rPr lang="zh-CN" altLang="en-US" b="1" i="0" dirty="0">
                <a:solidFill>
                  <a:schemeClr val="bg1"/>
                </a:solidFill>
                <a:effectLst/>
                <a:latin typeface="\5FAE软雅黑"/>
              </a:rPr>
              <a:t>最接近</a:t>
            </a:r>
            <a:r>
              <a:rPr lang="en-US" altLang="zh-CN" b="1" i="0" dirty="0">
                <a:solidFill>
                  <a:schemeClr val="bg1"/>
                </a:solidFill>
                <a:effectLst/>
                <a:latin typeface="\5FAE软雅黑"/>
              </a:rPr>
              <a:t>IPO</a:t>
            </a:r>
            <a:r>
              <a:rPr lang="zh-CN" altLang="en-US" b="1" i="0" dirty="0">
                <a:solidFill>
                  <a:schemeClr val="bg1"/>
                </a:solidFill>
                <a:effectLst/>
                <a:latin typeface="\5FAE软雅黑"/>
              </a:rPr>
              <a:t>的</a:t>
            </a:r>
            <a:r>
              <a:rPr lang="en-US" altLang="zh-CN" b="1" i="0" dirty="0">
                <a:solidFill>
                  <a:schemeClr val="bg1"/>
                </a:solidFill>
                <a:effectLst/>
                <a:latin typeface="\5FAE软雅黑"/>
              </a:rPr>
              <a:t>10</a:t>
            </a:r>
            <a:r>
              <a:rPr lang="zh-CN" altLang="en-US" b="1" i="0" dirty="0">
                <a:solidFill>
                  <a:schemeClr val="bg1"/>
                </a:solidFill>
                <a:effectLst/>
                <a:latin typeface="\5FAE软雅黑"/>
              </a:rPr>
              <a:t>家智慧影像企业</a:t>
            </a:r>
            <a:endParaRPr lang="zh-CN" altLang="en-US" dirty="0">
              <a:solidFill>
                <a:schemeClr val="bg1"/>
              </a:solidFill>
            </a:endParaRPr>
          </a:p>
        </p:txBody>
      </p:sp>
      <p:sp>
        <p:nvSpPr>
          <p:cNvPr id="78" name="文本框 77"/>
          <p:cNvSpPr txBox="1"/>
          <p:nvPr/>
        </p:nvSpPr>
        <p:spPr>
          <a:xfrm>
            <a:off x="4220851" y="755330"/>
            <a:ext cx="6160416" cy="1200329"/>
          </a:xfrm>
          <a:prstGeom prst="rect">
            <a:avLst/>
          </a:prstGeom>
          <a:noFill/>
        </p:spPr>
        <p:txBody>
          <a:bodyPr wrap="square">
            <a:spAutoFit/>
          </a:bodyPr>
          <a:lstStyle/>
          <a:p>
            <a:r>
              <a:rPr lang="zh-CN" altLang="en-US" b="0" i="0" dirty="0">
                <a:solidFill>
                  <a:schemeClr val="bg1"/>
                </a:solidFill>
                <a:effectLst/>
                <a:latin typeface="\5FAE软雅黑"/>
              </a:rPr>
              <a:t>科亚的产品率先打开了药监局审核的大门，同样让大众注意到了冠脉</a:t>
            </a:r>
            <a:r>
              <a:rPr lang="en-US" altLang="zh-CN" b="0" i="0" dirty="0">
                <a:solidFill>
                  <a:schemeClr val="bg1"/>
                </a:solidFill>
                <a:effectLst/>
                <a:latin typeface="\5FAE软雅黑"/>
              </a:rPr>
              <a:t>CTA</a:t>
            </a:r>
            <a:r>
              <a:rPr lang="zh-CN" altLang="en-US" b="0" i="0" dirty="0">
                <a:solidFill>
                  <a:schemeClr val="bg1"/>
                </a:solidFill>
                <a:effectLst/>
                <a:latin typeface="\5FAE软雅黑"/>
              </a:rPr>
              <a:t>和</a:t>
            </a:r>
            <a:r>
              <a:rPr lang="en-US" altLang="zh-CN" b="0" i="0" dirty="0">
                <a:solidFill>
                  <a:schemeClr val="bg1"/>
                </a:solidFill>
                <a:effectLst/>
                <a:latin typeface="\5FAE软雅黑"/>
              </a:rPr>
              <a:t>CT-FFR</a:t>
            </a:r>
            <a:r>
              <a:rPr lang="zh-CN" altLang="en-US" b="0" i="0" dirty="0">
                <a:solidFill>
                  <a:schemeClr val="bg1"/>
                </a:solidFill>
                <a:effectLst/>
                <a:latin typeface="\5FAE软雅黑"/>
              </a:rPr>
              <a:t>的蓝海市场。</a:t>
            </a:r>
            <a:r>
              <a:rPr lang="en-US" altLang="zh-CN" b="0" i="0" dirty="0">
                <a:solidFill>
                  <a:schemeClr val="bg1"/>
                </a:solidFill>
                <a:effectLst/>
                <a:latin typeface="\5FAE软雅黑"/>
              </a:rPr>
              <a:t>2021</a:t>
            </a:r>
            <a:r>
              <a:rPr lang="zh-CN" altLang="en-US" b="0" i="0" dirty="0">
                <a:solidFill>
                  <a:schemeClr val="bg1"/>
                </a:solidFill>
                <a:effectLst/>
                <a:latin typeface="\5FAE软雅黑"/>
              </a:rPr>
              <a:t>睿心医疗的“冠状动脉</a:t>
            </a:r>
            <a:r>
              <a:rPr lang="en-US" altLang="zh-CN" b="0" i="0" dirty="0">
                <a:solidFill>
                  <a:schemeClr val="bg1"/>
                </a:solidFill>
                <a:effectLst/>
                <a:latin typeface="\5FAE软雅黑"/>
              </a:rPr>
              <a:t>CT</a:t>
            </a:r>
            <a:r>
              <a:rPr lang="zh-CN" altLang="en-US" b="0" i="0" dirty="0">
                <a:solidFill>
                  <a:schemeClr val="bg1"/>
                </a:solidFill>
                <a:effectLst/>
                <a:latin typeface="\5FAE软雅黑"/>
              </a:rPr>
              <a:t>血流储备分数计算软件”注册申请获批。目前医疗</a:t>
            </a:r>
            <a:r>
              <a:rPr lang="en-US" altLang="zh-CN" b="0" i="0" dirty="0">
                <a:solidFill>
                  <a:schemeClr val="bg1"/>
                </a:solidFill>
                <a:effectLst/>
                <a:latin typeface="\5FAE软雅黑"/>
              </a:rPr>
              <a:t>AI</a:t>
            </a:r>
            <a:r>
              <a:rPr lang="zh-CN" altLang="en-US" b="0" i="0" dirty="0">
                <a:solidFill>
                  <a:schemeClr val="bg1"/>
                </a:solidFill>
                <a:effectLst/>
                <a:latin typeface="\5FAE软雅黑"/>
              </a:rPr>
              <a:t>依然以北京、上海为主，已经完成了</a:t>
            </a:r>
            <a:r>
              <a:rPr lang="en-US" altLang="zh-CN" b="0" i="0" dirty="0">
                <a:solidFill>
                  <a:schemeClr val="bg1"/>
                </a:solidFill>
                <a:effectLst/>
                <a:latin typeface="\5FAE软雅黑"/>
              </a:rPr>
              <a:t>C</a:t>
            </a:r>
            <a:r>
              <a:rPr lang="zh-CN" altLang="en-US" b="0" i="0" dirty="0">
                <a:solidFill>
                  <a:schemeClr val="bg1"/>
                </a:solidFill>
                <a:effectLst/>
                <a:latin typeface="\5FAE软雅黑"/>
              </a:rPr>
              <a:t>轮融资。</a:t>
            </a:r>
            <a:endParaRPr lang="zh-CN" altLang="en-US" dirty="0">
              <a:solidFill>
                <a:schemeClr val="bg1"/>
              </a:solidFill>
            </a:endParaRPr>
          </a:p>
        </p:txBody>
      </p:sp>
      <p:sp>
        <p:nvSpPr>
          <p:cNvPr id="82" name="文本框 81"/>
          <p:cNvSpPr txBox="1"/>
          <p:nvPr/>
        </p:nvSpPr>
        <p:spPr>
          <a:xfrm>
            <a:off x="4220851" y="1960006"/>
            <a:ext cx="6160416" cy="1477328"/>
          </a:xfrm>
          <a:prstGeom prst="rect">
            <a:avLst/>
          </a:prstGeom>
          <a:noFill/>
        </p:spPr>
        <p:txBody>
          <a:bodyPr wrap="square">
            <a:spAutoFit/>
          </a:bodyPr>
          <a:lstStyle/>
          <a:p>
            <a:r>
              <a:rPr lang="en-US" altLang="zh-CN" b="0" i="0" dirty="0">
                <a:solidFill>
                  <a:schemeClr val="accent1"/>
                </a:solidFill>
                <a:effectLst/>
                <a:latin typeface="\5FAE软雅黑"/>
              </a:rPr>
              <a:t>2020</a:t>
            </a:r>
            <a:r>
              <a:rPr lang="zh-CN" altLang="en-US" b="0" i="0" dirty="0">
                <a:solidFill>
                  <a:schemeClr val="accent1"/>
                </a:solidFill>
                <a:effectLst/>
                <a:latin typeface="\5FAE软雅黑"/>
              </a:rPr>
              <a:t>年硅基智能与鹰瞳</a:t>
            </a:r>
            <a:r>
              <a:rPr lang="en-US" altLang="zh-CN" b="0" i="0" dirty="0" err="1">
                <a:solidFill>
                  <a:schemeClr val="accent1"/>
                </a:solidFill>
                <a:effectLst/>
                <a:latin typeface="\5FAE软雅黑"/>
              </a:rPr>
              <a:t>Airdoc</a:t>
            </a:r>
            <a:r>
              <a:rPr lang="zh-CN" altLang="en-US" b="0" i="0" dirty="0">
                <a:solidFill>
                  <a:schemeClr val="accent1"/>
                </a:solidFill>
                <a:effectLst/>
                <a:latin typeface="\5FAE软雅黑"/>
              </a:rPr>
              <a:t>同时获得糖网识别产品的</a:t>
            </a:r>
            <a:r>
              <a:rPr lang="en-US" altLang="zh-CN" b="0" i="0" dirty="0">
                <a:solidFill>
                  <a:schemeClr val="accent1"/>
                </a:solidFill>
                <a:effectLst/>
                <a:latin typeface="\5FAE软雅黑"/>
              </a:rPr>
              <a:t>NMPA</a:t>
            </a:r>
            <a:r>
              <a:rPr lang="zh-CN" altLang="en-US" b="0" i="0" dirty="0">
                <a:solidFill>
                  <a:schemeClr val="accent1"/>
                </a:solidFill>
                <a:effectLst/>
                <a:latin typeface="\5FAE软雅黑"/>
              </a:rPr>
              <a:t>三类证书，如今鹰瞳已经递交招股书，这对于硅基智能来说也是利好。特别是软硬一体的硅基智能，让硅基智能更具备想象力，</a:t>
            </a:r>
            <a:r>
              <a:rPr lang="en-US" altLang="zh-CN" b="0" i="0" dirty="0">
                <a:solidFill>
                  <a:schemeClr val="accent1"/>
                </a:solidFill>
                <a:effectLst/>
                <a:latin typeface="\5FAE软雅黑"/>
              </a:rPr>
              <a:t>2020</a:t>
            </a:r>
            <a:r>
              <a:rPr lang="zh-CN" altLang="en-US" b="0" i="0" dirty="0">
                <a:solidFill>
                  <a:schemeClr val="accent1"/>
                </a:solidFill>
                <a:effectLst/>
                <a:latin typeface="\5FAE软雅黑"/>
              </a:rPr>
              <a:t>年后，硅基智能已经完成</a:t>
            </a:r>
            <a:r>
              <a:rPr lang="en-US" altLang="zh-CN" b="0" i="0" dirty="0">
                <a:solidFill>
                  <a:schemeClr val="accent1"/>
                </a:solidFill>
                <a:effectLst/>
                <a:latin typeface="\5FAE软雅黑"/>
              </a:rPr>
              <a:t>3</a:t>
            </a:r>
            <a:r>
              <a:rPr lang="zh-CN" altLang="en-US" b="0" i="0" dirty="0">
                <a:solidFill>
                  <a:schemeClr val="accent1"/>
                </a:solidFill>
                <a:effectLst/>
                <a:latin typeface="\5FAE软雅黑"/>
              </a:rPr>
              <a:t>轮融资，累计</a:t>
            </a:r>
            <a:r>
              <a:rPr lang="en-US" altLang="zh-CN" b="0" i="0" dirty="0">
                <a:solidFill>
                  <a:schemeClr val="accent1"/>
                </a:solidFill>
                <a:effectLst/>
                <a:latin typeface="\5FAE软雅黑"/>
              </a:rPr>
              <a:t>6</a:t>
            </a:r>
            <a:r>
              <a:rPr lang="zh-CN" altLang="en-US" b="0" i="0" dirty="0">
                <a:solidFill>
                  <a:schemeClr val="accent1"/>
                </a:solidFill>
                <a:effectLst/>
                <a:latin typeface="\5FAE软雅黑"/>
              </a:rPr>
              <a:t>轮。 </a:t>
            </a:r>
            <a:endParaRPr lang="zh-CN" altLang="en-US" dirty="0">
              <a:solidFill>
                <a:schemeClr val="accent1"/>
              </a:solidFill>
            </a:endParaRPr>
          </a:p>
        </p:txBody>
      </p:sp>
      <p:sp>
        <p:nvSpPr>
          <p:cNvPr id="86" name="文本框 85"/>
          <p:cNvSpPr txBox="1"/>
          <p:nvPr/>
        </p:nvSpPr>
        <p:spPr>
          <a:xfrm>
            <a:off x="4220851" y="3414378"/>
            <a:ext cx="6160416" cy="1477328"/>
          </a:xfrm>
          <a:prstGeom prst="rect">
            <a:avLst/>
          </a:prstGeom>
          <a:noFill/>
        </p:spPr>
        <p:txBody>
          <a:bodyPr wrap="square">
            <a:spAutoFit/>
          </a:bodyPr>
          <a:lstStyle/>
          <a:p>
            <a:r>
              <a:rPr lang="zh-CN" altLang="en-US" b="0" i="0" dirty="0">
                <a:solidFill>
                  <a:schemeClr val="bg1"/>
                </a:solidFill>
                <a:effectLst/>
                <a:latin typeface="\5FAE软雅黑"/>
              </a:rPr>
              <a:t>兰丁医学主要从事人工智能癌细胞诊断研究、生产、销售、临床筛查服务等业务，已经开展大范围的人工智能宫颈癌筛查诊断服务，为千万的女性提供了宫颈癌筛查服务，“两癌”筛查的大环境下，兰丁医学大大发挥了人工智能的能力。成立于</a:t>
            </a:r>
            <a:r>
              <a:rPr lang="en-US" altLang="zh-CN" b="0" i="0" dirty="0">
                <a:solidFill>
                  <a:schemeClr val="bg1"/>
                </a:solidFill>
                <a:effectLst/>
                <a:latin typeface="\5FAE软雅黑"/>
              </a:rPr>
              <a:t>2000</a:t>
            </a:r>
            <a:r>
              <a:rPr lang="zh-CN" altLang="en-US" b="0" i="0" dirty="0">
                <a:solidFill>
                  <a:schemeClr val="bg1"/>
                </a:solidFill>
                <a:effectLst/>
                <a:latin typeface="\5FAE软雅黑"/>
              </a:rPr>
              <a:t>年的武汉兰丁，到</a:t>
            </a:r>
            <a:r>
              <a:rPr lang="en-US" altLang="zh-CN" b="0" i="0" dirty="0">
                <a:solidFill>
                  <a:schemeClr val="bg1"/>
                </a:solidFill>
                <a:effectLst/>
                <a:latin typeface="\5FAE软雅黑"/>
              </a:rPr>
              <a:t>2014</a:t>
            </a:r>
            <a:r>
              <a:rPr lang="zh-CN" altLang="en-US" b="0" i="0" dirty="0">
                <a:solidFill>
                  <a:schemeClr val="bg1"/>
                </a:solidFill>
                <a:effectLst/>
                <a:latin typeface="\5FAE软雅黑"/>
              </a:rPr>
              <a:t>年才完成天使轮融资。</a:t>
            </a:r>
            <a:endParaRPr lang="zh-CN" altLang="en-US" dirty="0">
              <a:solidFill>
                <a:schemeClr val="bg1"/>
              </a:solidFill>
            </a:endParaRPr>
          </a:p>
        </p:txBody>
      </p:sp>
      <p:sp>
        <p:nvSpPr>
          <p:cNvPr id="90" name="文本框 89"/>
          <p:cNvSpPr txBox="1"/>
          <p:nvPr/>
        </p:nvSpPr>
        <p:spPr>
          <a:xfrm>
            <a:off x="4220851" y="5162990"/>
            <a:ext cx="6160416" cy="1200329"/>
          </a:xfrm>
          <a:prstGeom prst="rect">
            <a:avLst/>
          </a:prstGeom>
          <a:noFill/>
        </p:spPr>
        <p:txBody>
          <a:bodyPr wrap="square">
            <a:spAutoFit/>
          </a:bodyPr>
          <a:lstStyle/>
          <a:p>
            <a:r>
              <a:rPr lang="en-US" altLang="zh-CN" b="0" i="0" dirty="0">
                <a:solidFill>
                  <a:schemeClr val="bg1"/>
                </a:solidFill>
                <a:effectLst/>
                <a:latin typeface="\5FAE软雅黑"/>
              </a:rPr>
              <a:t>2017</a:t>
            </a:r>
            <a:r>
              <a:rPr lang="zh-CN" altLang="en-US" b="0" i="0" dirty="0">
                <a:solidFill>
                  <a:schemeClr val="bg1"/>
                </a:solidFill>
                <a:effectLst/>
                <a:latin typeface="\5FAE软雅黑"/>
              </a:rPr>
              <a:t>年成立的医准智能，搭上了医疗</a:t>
            </a:r>
            <a:r>
              <a:rPr lang="en-US" altLang="zh-CN" b="0" i="0" dirty="0">
                <a:solidFill>
                  <a:schemeClr val="bg1"/>
                </a:solidFill>
                <a:effectLst/>
                <a:latin typeface="\5FAE软雅黑"/>
              </a:rPr>
              <a:t>AI</a:t>
            </a:r>
            <a:r>
              <a:rPr lang="zh-CN" altLang="en-US" b="0" i="0" dirty="0">
                <a:solidFill>
                  <a:schemeClr val="bg1"/>
                </a:solidFill>
                <a:effectLst/>
                <a:latin typeface="\5FAE软雅黑"/>
              </a:rPr>
              <a:t>的快车。在</a:t>
            </a:r>
            <a:r>
              <a:rPr lang="en-US" altLang="zh-CN" b="0" i="0" dirty="0">
                <a:solidFill>
                  <a:schemeClr val="bg1"/>
                </a:solidFill>
                <a:effectLst/>
                <a:latin typeface="\5FAE软雅黑"/>
              </a:rPr>
              <a:t>4</a:t>
            </a:r>
            <a:r>
              <a:rPr lang="zh-CN" altLang="en-US" b="0" i="0" dirty="0">
                <a:solidFill>
                  <a:schemeClr val="bg1"/>
                </a:solidFill>
                <a:effectLst/>
                <a:latin typeface="\5FAE软雅黑"/>
              </a:rPr>
              <a:t>年多时间内，基于</a:t>
            </a:r>
            <a:r>
              <a:rPr lang="en-US" altLang="zh-CN" b="0" i="0" dirty="0">
                <a:solidFill>
                  <a:schemeClr val="bg1"/>
                </a:solidFill>
                <a:effectLst/>
                <a:latin typeface="\5FAE软雅黑"/>
              </a:rPr>
              <a:t>CT</a:t>
            </a:r>
            <a:r>
              <a:rPr lang="zh-CN" altLang="en-US" b="0" i="0" dirty="0">
                <a:solidFill>
                  <a:schemeClr val="bg1"/>
                </a:solidFill>
                <a:effectLst/>
                <a:latin typeface="\5FAE软雅黑"/>
              </a:rPr>
              <a:t>、</a:t>
            </a:r>
            <a:r>
              <a:rPr lang="en-US" altLang="zh-CN" b="0" i="0" dirty="0">
                <a:solidFill>
                  <a:schemeClr val="bg1"/>
                </a:solidFill>
                <a:effectLst/>
                <a:latin typeface="\5FAE软雅黑"/>
              </a:rPr>
              <a:t>MR</a:t>
            </a:r>
            <a:r>
              <a:rPr lang="zh-CN" altLang="en-US" b="0" i="0" dirty="0">
                <a:solidFill>
                  <a:schemeClr val="bg1"/>
                </a:solidFill>
                <a:effectLst/>
                <a:latin typeface="\5FAE软雅黑"/>
              </a:rPr>
              <a:t>、乳腺钼靶机、普通</a:t>
            </a:r>
            <a:r>
              <a:rPr lang="en-US" altLang="zh-CN" b="0" i="0" dirty="0">
                <a:solidFill>
                  <a:schemeClr val="bg1"/>
                </a:solidFill>
                <a:effectLst/>
                <a:latin typeface="\5FAE软雅黑"/>
              </a:rPr>
              <a:t>X</a:t>
            </a:r>
            <a:r>
              <a:rPr lang="zh-CN" altLang="en-US" b="0" i="0" dirty="0">
                <a:solidFill>
                  <a:schemeClr val="bg1"/>
                </a:solidFill>
                <a:effectLst/>
                <a:latin typeface="\5FAE软雅黑"/>
              </a:rPr>
              <a:t>光机、超声等多种影像设备，都打造了人工智能产品，涉及多个病种。医准智能在资本市场同样风光，</a:t>
            </a:r>
            <a:r>
              <a:rPr lang="en-US" altLang="zh-CN" b="0" i="0" dirty="0">
                <a:solidFill>
                  <a:schemeClr val="bg1"/>
                </a:solidFill>
                <a:effectLst/>
                <a:latin typeface="\5FAE软雅黑"/>
              </a:rPr>
              <a:t>2018</a:t>
            </a:r>
            <a:r>
              <a:rPr lang="zh-CN" altLang="en-US" b="0" i="0" dirty="0">
                <a:solidFill>
                  <a:schemeClr val="bg1"/>
                </a:solidFill>
                <a:effectLst/>
                <a:latin typeface="\5FAE软雅黑"/>
              </a:rPr>
              <a:t>年至今完成了</a:t>
            </a:r>
            <a:r>
              <a:rPr lang="en-US" altLang="zh-CN" b="0" i="0" dirty="0">
                <a:solidFill>
                  <a:schemeClr val="bg1"/>
                </a:solidFill>
                <a:effectLst/>
                <a:latin typeface="\5FAE软雅黑"/>
              </a:rPr>
              <a:t>6</a:t>
            </a:r>
            <a:r>
              <a:rPr lang="zh-CN" altLang="en-US" b="0" i="0" dirty="0">
                <a:solidFill>
                  <a:schemeClr val="bg1"/>
                </a:solidFill>
                <a:effectLst/>
                <a:latin typeface="\5FAE软雅黑"/>
              </a:rPr>
              <a:t>轮融资。</a:t>
            </a:r>
            <a:endParaRPr lang="zh-CN" altLang="en-US" dirty="0">
              <a:solidFill>
                <a:schemeClr val="bg1"/>
              </a:solidFill>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5526" y="943865"/>
            <a:ext cx="2548044" cy="1016433"/>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9094" y="2243844"/>
            <a:ext cx="2538762" cy="990737"/>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5525" y="3682289"/>
            <a:ext cx="2524477" cy="941506"/>
          </a:xfrm>
          <a:prstGeom prst="rect">
            <a:avLst/>
          </a:prstGeom>
        </p:spPr>
      </p:pic>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5525" y="5147734"/>
            <a:ext cx="2524477" cy="106516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screen"/>
          <a:stretch>
            <a:fillRect/>
          </a:stretch>
        </p:blipFill>
        <p:spPr>
          <a:xfrm>
            <a:off x="0" y="0"/>
            <a:ext cx="12192000" cy="6874669"/>
          </a:xfrm>
          <a:prstGeom prst="rect">
            <a:avLst/>
          </a:prstGeom>
        </p:spPr>
      </p:pic>
      <p:sp>
        <p:nvSpPr>
          <p:cNvPr id="7" name="文本框 9"/>
          <p:cNvSpPr txBox="1"/>
          <p:nvPr/>
        </p:nvSpPr>
        <p:spPr>
          <a:xfrm>
            <a:off x="639705" y="1"/>
            <a:ext cx="4046595" cy="766235"/>
          </a:xfrm>
          <a:prstGeom prst="rect">
            <a:avLst/>
          </a:prstGeom>
          <a:noFill/>
        </p:spPr>
        <p:txBody>
          <a:bodyPr wrap="square" lIns="91440" tIns="45720" rIns="91440" bIns="45720" rtlCol="0">
            <a:spAutoFit/>
          </a:bodyPr>
          <a:lstStyle/>
          <a:p>
            <a:pPr marL="0" lvl="1" algn="ctr">
              <a:lnSpc>
                <a:spcPts val="6000"/>
              </a:lnSpc>
            </a:pPr>
            <a:r>
              <a:rPr lang="zh-CN" altLang="en-US" sz="3200" b="1" dirty="0">
                <a:solidFill>
                  <a:schemeClr val="bg1">
                    <a:lumMod val="75000"/>
                  </a:schemeClr>
                </a:solidFill>
                <a:cs typeface="+mn-ea"/>
                <a:sym typeface="+mn-lt"/>
              </a:rPr>
              <a:t>竞争对手</a:t>
            </a:r>
          </a:p>
        </p:txBody>
      </p:sp>
      <p:sp>
        <p:nvSpPr>
          <p:cNvPr id="76" name="文本框 75"/>
          <p:cNvSpPr txBox="1"/>
          <p:nvPr/>
        </p:nvSpPr>
        <p:spPr>
          <a:xfrm>
            <a:off x="5559625" y="379841"/>
            <a:ext cx="6160416" cy="369332"/>
          </a:xfrm>
          <a:prstGeom prst="rect">
            <a:avLst/>
          </a:prstGeom>
          <a:noFill/>
        </p:spPr>
        <p:txBody>
          <a:bodyPr wrap="square">
            <a:spAutoFit/>
          </a:bodyPr>
          <a:lstStyle/>
          <a:p>
            <a:r>
              <a:rPr lang="zh-CN" altLang="en-US" b="1" i="0" dirty="0">
                <a:solidFill>
                  <a:schemeClr val="bg1"/>
                </a:solidFill>
                <a:effectLst/>
                <a:latin typeface="\5FAE软雅黑"/>
              </a:rPr>
              <a:t>最接近</a:t>
            </a:r>
            <a:r>
              <a:rPr lang="en-US" altLang="zh-CN" b="1" i="0" dirty="0">
                <a:solidFill>
                  <a:schemeClr val="bg1"/>
                </a:solidFill>
                <a:effectLst/>
                <a:latin typeface="\5FAE软雅黑"/>
              </a:rPr>
              <a:t>IPO</a:t>
            </a:r>
            <a:r>
              <a:rPr lang="zh-CN" altLang="en-US" b="1" i="0" dirty="0">
                <a:solidFill>
                  <a:schemeClr val="bg1"/>
                </a:solidFill>
                <a:effectLst/>
                <a:latin typeface="\5FAE软雅黑"/>
              </a:rPr>
              <a:t>的</a:t>
            </a:r>
            <a:r>
              <a:rPr lang="en-US" altLang="zh-CN" b="1" i="0" dirty="0">
                <a:solidFill>
                  <a:schemeClr val="bg1"/>
                </a:solidFill>
                <a:effectLst/>
                <a:latin typeface="\5FAE软雅黑"/>
              </a:rPr>
              <a:t>10</a:t>
            </a:r>
            <a:r>
              <a:rPr lang="zh-CN" altLang="en-US" b="1" i="0" dirty="0">
                <a:solidFill>
                  <a:schemeClr val="bg1"/>
                </a:solidFill>
                <a:effectLst/>
                <a:latin typeface="\5FAE软雅黑"/>
              </a:rPr>
              <a:t>家智慧影像企业</a:t>
            </a:r>
            <a:endParaRPr lang="zh-CN" altLang="en-US" dirty="0">
              <a:solidFill>
                <a:schemeClr val="bg1"/>
              </a:solidFill>
            </a:endParaRPr>
          </a:p>
        </p:txBody>
      </p:sp>
      <p:sp>
        <p:nvSpPr>
          <p:cNvPr id="78" name="文本框 77"/>
          <p:cNvSpPr txBox="1"/>
          <p:nvPr/>
        </p:nvSpPr>
        <p:spPr>
          <a:xfrm>
            <a:off x="4220851" y="775180"/>
            <a:ext cx="6160416" cy="1754326"/>
          </a:xfrm>
          <a:prstGeom prst="rect">
            <a:avLst/>
          </a:prstGeom>
          <a:noFill/>
        </p:spPr>
        <p:txBody>
          <a:bodyPr wrap="square">
            <a:spAutoFit/>
          </a:bodyPr>
          <a:lstStyle/>
          <a:p>
            <a:r>
              <a:rPr lang="zh-CN" altLang="en-US" b="0" i="0" dirty="0">
                <a:solidFill>
                  <a:schemeClr val="bg1"/>
                </a:solidFill>
                <a:effectLst/>
                <a:latin typeface="\5FAE软雅黑"/>
              </a:rPr>
              <a:t>心脏领域诞生了一系列医疗</a:t>
            </a:r>
            <a:r>
              <a:rPr lang="en-US" altLang="zh-CN" b="0" i="0" dirty="0">
                <a:solidFill>
                  <a:schemeClr val="bg1"/>
                </a:solidFill>
                <a:effectLst/>
                <a:latin typeface="\5FAE软雅黑"/>
              </a:rPr>
              <a:t>AI</a:t>
            </a:r>
            <a:r>
              <a:rPr lang="zh-CN" altLang="en-US" b="0" i="0" dirty="0">
                <a:solidFill>
                  <a:schemeClr val="bg1"/>
                </a:solidFill>
                <a:effectLst/>
                <a:latin typeface="\5FAE软雅黑"/>
              </a:rPr>
              <a:t>头部势力，脑部也出现了强联智创这样的新势力。但是目前强联智创依然未能获得</a:t>
            </a:r>
            <a:r>
              <a:rPr lang="en-US" altLang="zh-CN" b="0" i="0" dirty="0">
                <a:solidFill>
                  <a:schemeClr val="bg1"/>
                </a:solidFill>
                <a:effectLst/>
                <a:latin typeface="\5FAE软雅黑"/>
              </a:rPr>
              <a:t>NMPA</a:t>
            </a:r>
            <a:r>
              <a:rPr lang="zh-CN" altLang="en-US" b="0" i="0" dirty="0">
                <a:solidFill>
                  <a:schemeClr val="bg1"/>
                </a:solidFill>
                <a:effectLst/>
                <a:latin typeface="\5FAE软雅黑"/>
              </a:rPr>
              <a:t>三类证书，不过</a:t>
            </a:r>
            <a:r>
              <a:rPr lang="en-US" altLang="zh-CN" b="0" i="0" dirty="0">
                <a:solidFill>
                  <a:schemeClr val="bg1"/>
                </a:solidFill>
                <a:effectLst/>
                <a:latin typeface="\5FAE软雅黑"/>
              </a:rPr>
              <a:t>2021</a:t>
            </a:r>
            <a:r>
              <a:rPr lang="zh-CN" altLang="en-US" b="0" i="0" dirty="0">
                <a:solidFill>
                  <a:schemeClr val="bg1"/>
                </a:solidFill>
                <a:effectLst/>
                <a:latin typeface="\5FAE软雅黑"/>
              </a:rPr>
              <a:t>年</a:t>
            </a:r>
            <a:r>
              <a:rPr lang="en-US" altLang="zh-CN" b="0" i="0" dirty="0">
                <a:solidFill>
                  <a:schemeClr val="bg1"/>
                </a:solidFill>
                <a:effectLst/>
                <a:latin typeface="\5FAE软雅黑"/>
              </a:rPr>
              <a:t>4</a:t>
            </a:r>
            <a:r>
              <a:rPr lang="zh-CN" altLang="en-US" b="0" i="0" dirty="0">
                <a:solidFill>
                  <a:schemeClr val="bg1"/>
                </a:solidFill>
                <a:effectLst/>
                <a:latin typeface="\5FAE软雅黑"/>
              </a:rPr>
              <a:t>月，其产品颅内动脉瘤手术计划软件获批三类注册证创新审批绿色通道。尽管如此，也未能阻挡资本市场押宝心脑血管，</a:t>
            </a:r>
            <a:r>
              <a:rPr lang="en-US" altLang="zh-CN" b="0" i="0" dirty="0">
                <a:solidFill>
                  <a:schemeClr val="bg1"/>
                </a:solidFill>
                <a:effectLst/>
                <a:latin typeface="\5FAE软雅黑"/>
              </a:rPr>
              <a:t>2021</a:t>
            </a:r>
            <a:r>
              <a:rPr lang="zh-CN" altLang="en-US" b="0" i="0" dirty="0">
                <a:solidFill>
                  <a:schemeClr val="bg1"/>
                </a:solidFill>
                <a:effectLst/>
                <a:latin typeface="\5FAE软雅黑"/>
              </a:rPr>
              <a:t>年</a:t>
            </a:r>
            <a:r>
              <a:rPr lang="en-US" altLang="zh-CN" b="0" i="0" dirty="0">
                <a:solidFill>
                  <a:schemeClr val="bg1"/>
                </a:solidFill>
                <a:effectLst/>
                <a:latin typeface="\5FAE软雅黑"/>
              </a:rPr>
              <a:t>9</a:t>
            </a:r>
            <a:r>
              <a:rPr lang="zh-CN" altLang="en-US" b="0" i="0" dirty="0">
                <a:solidFill>
                  <a:schemeClr val="bg1"/>
                </a:solidFill>
                <a:effectLst/>
                <a:latin typeface="\5FAE软雅黑"/>
              </a:rPr>
              <a:t>月强联智创已经完成了</a:t>
            </a:r>
            <a:r>
              <a:rPr lang="en-US" altLang="zh-CN" b="0" i="0" dirty="0">
                <a:solidFill>
                  <a:schemeClr val="bg1"/>
                </a:solidFill>
                <a:effectLst/>
                <a:latin typeface="\5FAE软雅黑"/>
              </a:rPr>
              <a:t>C</a:t>
            </a:r>
            <a:r>
              <a:rPr lang="zh-CN" altLang="en-US" b="0" i="0" dirty="0">
                <a:solidFill>
                  <a:schemeClr val="bg1"/>
                </a:solidFill>
                <a:effectLst/>
                <a:latin typeface="\5FAE软雅黑"/>
              </a:rPr>
              <a:t>轮融资。</a:t>
            </a:r>
            <a:endParaRPr lang="zh-CN" altLang="en-US" dirty="0">
              <a:solidFill>
                <a:schemeClr val="bg1"/>
              </a:solidFill>
            </a:endParaRPr>
          </a:p>
        </p:txBody>
      </p:sp>
      <p:sp>
        <p:nvSpPr>
          <p:cNvPr id="90" name="文本框 89"/>
          <p:cNvSpPr txBox="1"/>
          <p:nvPr/>
        </p:nvSpPr>
        <p:spPr>
          <a:xfrm>
            <a:off x="4220851" y="2795624"/>
            <a:ext cx="6160416" cy="1754326"/>
          </a:xfrm>
          <a:prstGeom prst="rect">
            <a:avLst/>
          </a:prstGeom>
          <a:noFill/>
        </p:spPr>
        <p:txBody>
          <a:bodyPr wrap="square">
            <a:spAutoFit/>
          </a:bodyPr>
          <a:lstStyle/>
          <a:p>
            <a:r>
              <a:rPr lang="zh-CN" altLang="en-US" b="0" i="0" dirty="0">
                <a:solidFill>
                  <a:schemeClr val="bg1"/>
                </a:solidFill>
                <a:effectLst/>
                <a:latin typeface="\5FAE软雅黑"/>
              </a:rPr>
              <a:t>体素科技丁晓伟创业愿景是让医疗</a:t>
            </a:r>
            <a:r>
              <a:rPr lang="en-US" altLang="zh-CN" b="0" i="0" dirty="0">
                <a:solidFill>
                  <a:schemeClr val="bg1"/>
                </a:solidFill>
                <a:effectLst/>
                <a:latin typeface="\5FAE软雅黑"/>
              </a:rPr>
              <a:t>AI</a:t>
            </a:r>
            <a:r>
              <a:rPr lang="zh-CN" altLang="en-US" b="0" i="0" dirty="0">
                <a:solidFill>
                  <a:schemeClr val="bg1"/>
                </a:solidFill>
                <a:effectLst/>
                <a:latin typeface="\5FAE软雅黑"/>
              </a:rPr>
              <a:t>成为人人可以拥有的健康管家，这也导致公司发展路径的不同。除了之前已经布局完成的肺和眼底的全病种体系，现更将专注力放到了皮肤科，在医疗</a:t>
            </a:r>
            <a:r>
              <a:rPr lang="en-US" altLang="zh-CN" b="0" i="0" dirty="0">
                <a:solidFill>
                  <a:schemeClr val="bg1"/>
                </a:solidFill>
                <a:effectLst/>
                <a:latin typeface="\5FAE软雅黑"/>
              </a:rPr>
              <a:t>+</a:t>
            </a:r>
            <a:r>
              <a:rPr lang="zh-CN" altLang="en-US" b="0" i="0" dirty="0">
                <a:solidFill>
                  <a:schemeClr val="bg1"/>
                </a:solidFill>
                <a:effectLst/>
                <a:latin typeface="\5FAE软雅黑"/>
              </a:rPr>
              <a:t>美业双轮驱动下，正在改写医疗</a:t>
            </a:r>
            <a:r>
              <a:rPr lang="en-US" altLang="zh-CN" b="0" i="0" dirty="0">
                <a:solidFill>
                  <a:schemeClr val="bg1"/>
                </a:solidFill>
                <a:effectLst/>
                <a:latin typeface="\5FAE软雅黑"/>
              </a:rPr>
              <a:t>AI</a:t>
            </a:r>
            <a:r>
              <a:rPr lang="zh-CN" altLang="en-US" b="0" i="0" dirty="0">
                <a:solidFill>
                  <a:schemeClr val="bg1"/>
                </a:solidFill>
                <a:effectLst/>
                <a:latin typeface="\5FAE软雅黑"/>
              </a:rPr>
              <a:t>边界，据悉体素科技的产品已经为消费者提供了数千万次的治疗建议，并且已经与腾讯、阿里、薇诺娜等大客户取得了深度合作。</a:t>
            </a:r>
            <a:endParaRPr lang="zh-CN" altLang="en-US" dirty="0">
              <a:solidFill>
                <a:schemeClr val="bg1"/>
              </a:solidFill>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5053" y="961747"/>
            <a:ext cx="2495898" cy="1038370"/>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0619" y="2771480"/>
            <a:ext cx="2500012" cy="13291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screen"/>
          <a:stretch>
            <a:fillRect/>
          </a:stretch>
        </p:blipFill>
        <p:spPr>
          <a:xfrm>
            <a:off x="0" y="0"/>
            <a:ext cx="12192000" cy="6874669"/>
          </a:xfrm>
          <a:prstGeom prst="rect">
            <a:avLst/>
          </a:prstGeom>
        </p:spPr>
      </p:pic>
      <p:sp>
        <p:nvSpPr>
          <p:cNvPr id="7" name="文本框 9"/>
          <p:cNvSpPr txBox="1"/>
          <p:nvPr/>
        </p:nvSpPr>
        <p:spPr>
          <a:xfrm>
            <a:off x="639705" y="1"/>
            <a:ext cx="4046595" cy="766235"/>
          </a:xfrm>
          <a:prstGeom prst="rect">
            <a:avLst/>
          </a:prstGeom>
          <a:noFill/>
        </p:spPr>
        <p:txBody>
          <a:bodyPr wrap="square" lIns="91440" tIns="45720" rIns="91440" bIns="45720" rtlCol="0">
            <a:spAutoFit/>
          </a:bodyPr>
          <a:lstStyle/>
          <a:p>
            <a:pPr marL="0" lvl="1" algn="ctr">
              <a:lnSpc>
                <a:spcPts val="6000"/>
              </a:lnSpc>
            </a:pPr>
            <a:r>
              <a:rPr lang="zh-CN" altLang="en-US" sz="3200" b="1" dirty="0">
                <a:solidFill>
                  <a:schemeClr val="bg1">
                    <a:lumMod val="75000"/>
                  </a:schemeClr>
                </a:solidFill>
                <a:cs typeface="+mn-ea"/>
                <a:sym typeface="+mn-lt"/>
              </a:rPr>
              <a:t>竞争对手</a:t>
            </a:r>
          </a:p>
        </p:txBody>
      </p:sp>
      <p:sp>
        <p:nvSpPr>
          <p:cNvPr id="76" name="文本框 75"/>
          <p:cNvSpPr txBox="1"/>
          <p:nvPr/>
        </p:nvSpPr>
        <p:spPr>
          <a:xfrm>
            <a:off x="5559625" y="379841"/>
            <a:ext cx="6160416" cy="369332"/>
          </a:xfrm>
          <a:prstGeom prst="rect">
            <a:avLst/>
          </a:prstGeom>
          <a:noFill/>
        </p:spPr>
        <p:txBody>
          <a:bodyPr wrap="square">
            <a:spAutoFit/>
          </a:bodyPr>
          <a:lstStyle/>
          <a:p>
            <a:r>
              <a:rPr lang="zh-CN" altLang="en-US" b="1" dirty="0">
                <a:solidFill>
                  <a:schemeClr val="bg1"/>
                </a:solidFill>
                <a:latin typeface="\5FAE软雅黑"/>
              </a:rPr>
              <a:t>国家药监局三类证获批情况</a:t>
            </a:r>
            <a:endParaRPr lang="zh-CN" altLang="en-US" dirty="0">
              <a:solidFill>
                <a:schemeClr val="bg1"/>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075" y="1495425"/>
            <a:ext cx="5657850" cy="3867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screen"/>
          <a:stretch>
            <a:fillRect/>
          </a:stretch>
        </p:blipFill>
        <p:spPr>
          <a:xfrm>
            <a:off x="0" y="0"/>
            <a:ext cx="12192000" cy="6874669"/>
          </a:xfrm>
          <a:prstGeom prst="rect">
            <a:avLst/>
          </a:prstGeom>
        </p:spPr>
      </p:pic>
      <p:sp>
        <p:nvSpPr>
          <p:cNvPr id="7" name="文本框 9"/>
          <p:cNvSpPr txBox="1"/>
          <p:nvPr/>
        </p:nvSpPr>
        <p:spPr>
          <a:xfrm>
            <a:off x="639705" y="1"/>
            <a:ext cx="4046595" cy="766235"/>
          </a:xfrm>
          <a:prstGeom prst="rect">
            <a:avLst/>
          </a:prstGeom>
          <a:noFill/>
        </p:spPr>
        <p:txBody>
          <a:bodyPr wrap="square" lIns="91440" tIns="45720" rIns="91440" bIns="45720" rtlCol="0">
            <a:spAutoFit/>
          </a:bodyPr>
          <a:lstStyle/>
          <a:p>
            <a:pPr marL="0" lvl="1" algn="ctr">
              <a:lnSpc>
                <a:spcPts val="6000"/>
              </a:lnSpc>
            </a:pPr>
            <a:r>
              <a:rPr lang="zh-CN" altLang="en-US" sz="3200" b="1" dirty="0">
                <a:solidFill>
                  <a:schemeClr val="bg1">
                    <a:lumMod val="75000"/>
                  </a:schemeClr>
                </a:solidFill>
                <a:cs typeface="+mn-ea"/>
                <a:sym typeface="+mn-lt"/>
              </a:rPr>
              <a:t>竞争对手</a:t>
            </a:r>
          </a:p>
        </p:txBody>
      </p:sp>
      <p:sp>
        <p:nvSpPr>
          <p:cNvPr id="76" name="文本框 75"/>
          <p:cNvSpPr txBox="1"/>
          <p:nvPr/>
        </p:nvSpPr>
        <p:spPr>
          <a:xfrm>
            <a:off x="1470581" y="1245678"/>
            <a:ext cx="9737889" cy="369332"/>
          </a:xfrm>
          <a:prstGeom prst="rect">
            <a:avLst/>
          </a:prstGeom>
          <a:noFill/>
        </p:spPr>
        <p:txBody>
          <a:bodyPr wrap="square">
            <a:spAutoFit/>
          </a:bodyPr>
          <a:lstStyle/>
          <a:p>
            <a:pPr algn="ctr"/>
            <a:r>
              <a:rPr lang="zh-CN" altLang="en-US" b="1" dirty="0">
                <a:solidFill>
                  <a:schemeClr val="bg1"/>
                </a:solidFill>
                <a:latin typeface="\5FAE软雅黑"/>
              </a:rPr>
              <a:t>总结</a:t>
            </a:r>
            <a:endParaRPr lang="zh-CN" altLang="en-US" dirty="0">
              <a:solidFill>
                <a:schemeClr val="bg1"/>
              </a:solidFill>
            </a:endParaRPr>
          </a:p>
        </p:txBody>
      </p:sp>
      <p:sp>
        <p:nvSpPr>
          <p:cNvPr id="2" name="文本框 1"/>
          <p:cNvSpPr txBox="1"/>
          <p:nvPr/>
        </p:nvSpPr>
        <p:spPr>
          <a:xfrm>
            <a:off x="1470581" y="2271859"/>
            <a:ext cx="9869864" cy="1200329"/>
          </a:xfrm>
          <a:prstGeom prst="rect">
            <a:avLst/>
          </a:prstGeom>
          <a:noFill/>
        </p:spPr>
        <p:txBody>
          <a:bodyPr wrap="square" rtlCol="0">
            <a:spAutoFit/>
          </a:bodyPr>
          <a:lstStyle/>
          <a:p>
            <a:r>
              <a:rPr lang="zh-CN" altLang="en-US" dirty="0">
                <a:solidFill>
                  <a:schemeClr val="bg1"/>
                </a:solidFill>
              </a:rPr>
              <a:t>       目前市场上大多数公司都没有将目光聚焦到眼科图像识别这一细分领域，目前已知唯一两家做眼科的有硅基智能和鹰瞳科技，他们的糖网筛查也是建立在谷歌开源数据之上，研发投入力度较小，自主创新程度较低。在眼科图像识别这一领域目前属于蓝海市场，竞争较少，但是需要较为深厚的技术和业务沉淀。</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screen"/>
          <a:stretch>
            <a:fillRect/>
          </a:stretch>
        </p:blipFill>
        <p:spPr>
          <a:xfrm>
            <a:off x="0" y="0"/>
            <a:ext cx="12192000" cy="6874669"/>
          </a:xfrm>
          <a:prstGeom prst="rect">
            <a:avLst/>
          </a:prstGeom>
        </p:spPr>
      </p:pic>
      <p:sp>
        <p:nvSpPr>
          <p:cNvPr id="7" name="文本框 9"/>
          <p:cNvSpPr txBox="1"/>
          <p:nvPr/>
        </p:nvSpPr>
        <p:spPr>
          <a:xfrm>
            <a:off x="639705" y="1"/>
            <a:ext cx="4046595" cy="766235"/>
          </a:xfrm>
          <a:prstGeom prst="rect">
            <a:avLst/>
          </a:prstGeom>
          <a:noFill/>
        </p:spPr>
        <p:txBody>
          <a:bodyPr wrap="square" lIns="91440" tIns="45720" rIns="91440" bIns="45720" rtlCol="0">
            <a:spAutoFit/>
          </a:bodyPr>
          <a:lstStyle/>
          <a:p>
            <a:pPr marL="0" lvl="1" algn="ctr">
              <a:lnSpc>
                <a:spcPts val="6000"/>
              </a:lnSpc>
            </a:pPr>
            <a:r>
              <a:rPr lang="zh-CN" altLang="en-US" sz="3200" b="1" dirty="0">
                <a:solidFill>
                  <a:schemeClr val="bg1">
                    <a:lumMod val="75000"/>
                  </a:schemeClr>
                </a:solidFill>
                <a:cs typeface="+mn-ea"/>
                <a:sym typeface="+mn-lt"/>
              </a:rPr>
              <a:t>市场规模</a:t>
            </a:r>
          </a:p>
        </p:txBody>
      </p:sp>
      <p:sp>
        <p:nvSpPr>
          <p:cNvPr id="2" name="文本框 1"/>
          <p:cNvSpPr txBox="1"/>
          <p:nvPr/>
        </p:nvSpPr>
        <p:spPr>
          <a:xfrm>
            <a:off x="1470581" y="2271859"/>
            <a:ext cx="9869864" cy="2031325"/>
          </a:xfrm>
          <a:prstGeom prst="rect">
            <a:avLst/>
          </a:prstGeom>
          <a:noFill/>
        </p:spPr>
        <p:txBody>
          <a:bodyPr wrap="square" rtlCol="0">
            <a:spAutoFit/>
          </a:bodyPr>
          <a:lstStyle/>
          <a:p>
            <a:r>
              <a:rPr lang="zh-CN" altLang="en-US" dirty="0">
                <a:solidFill>
                  <a:schemeClr val="bg1"/>
                </a:solidFill>
              </a:rPr>
              <a:t>       </a:t>
            </a:r>
            <a:r>
              <a:rPr lang="en-US" altLang="zh-CN" dirty="0">
                <a:solidFill>
                  <a:schemeClr val="bg1"/>
                </a:solidFill>
              </a:rPr>
              <a:t>2020</a:t>
            </a:r>
            <a:r>
              <a:rPr lang="zh-CN" altLang="en-US" dirty="0">
                <a:solidFill>
                  <a:schemeClr val="bg1"/>
                </a:solidFill>
              </a:rPr>
              <a:t>年，是</a:t>
            </a:r>
            <a:r>
              <a:rPr lang="en-US" altLang="zh-CN" dirty="0">
                <a:solidFill>
                  <a:schemeClr val="bg1"/>
                </a:solidFill>
              </a:rPr>
              <a:t>AI+</a:t>
            </a:r>
            <a:r>
              <a:rPr lang="zh-CN" altLang="en-US" dirty="0">
                <a:solidFill>
                  <a:schemeClr val="bg1"/>
                </a:solidFill>
              </a:rPr>
              <a:t>医疗行业的转折之年。一方面，</a:t>
            </a:r>
            <a:r>
              <a:rPr lang="en-US" altLang="zh-CN" dirty="0">
                <a:solidFill>
                  <a:schemeClr val="bg1"/>
                </a:solidFill>
              </a:rPr>
              <a:t>AI</a:t>
            </a:r>
            <a:r>
              <a:rPr lang="zh-CN" altLang="en-US" dirty="0">
                <a:solidFill>
                  <a:schemeClr val="bg1"/>
                </a:solidFill>
              </a:rPr>
              <a:t>医疗三类器械的过审，使</a:t>
            </a:r>
            <a:r>
              <a:rPr lang="en-US" altLang="zh-CN" dirty="0">
                <a:solidFill>
                  <a:schemeClr val="bg1"/>
                </a:solidFill>
              </a:rPr>
              <a:t>AI</a:t>
            </a:r>
            <a:r>
              <a:rPr lang="zh-CN" altLang="en-US" dirty="0">
                <a:solidFill>
                  <a:schemeClr val="bg1"/>
                </a:solidFill>
              </a:rPr>
              <a:t>医疗影像行业跑通了困扰其多年的审评审批阶段，从“应用落地”步入“商业化”；另一方面，疫情加速医院与各企业进行主动智慧化重建。据艾瑞</a:t>
            </a:r>
            <a:r>
              <a:rPr lang="en-US" altLang="zh-CN" dirty="0">
                <a:solidFill>
                  <a:schemeClr val="bg1"/>
                </a:solidFill>
              </a:rPr>
              <a:t>《</a:t>
            </a:r>
            <a:r>
              <a:rPr lang="zh-CN" altLang="en-US" dirty="0">
                <a:solidFill>
                  <a:schemeClr val="bg1"/>
                </a:solidFill>
              </a:rPr>
              <a:t>中国</a:t>
            </a:r>
            <a:r>
              <a:rPr lang="en-US" altLang="zh-CN" dirty="0">
                <a:solidFill>
                  <a:schemeClr val="bg1"/>
                </a:solidFill>
              </a:rPr>
              <a:t>AI+</a:t>
            </a:r>
            <a:r>
              <a:rPr lang="zh-CN" altLang="en-US" dirty="0">
                <a:solidFill>
                  <a:schemeClr val="bg1"/>
                </a:solidFill>
              </a:rPr>
              <a:t>医疗行业研究报告</a:t>
            </a:r>
            <a:r>
              <a:rPr lang="en-US" altLang="zh-CN" dirty="0">
                <a:solidFill>
                  <a:schemeClr val="bg1"/>
                </a:solidFill>
              </a:rPr>
              <a:t>》</a:t>
            </a:r>
            <a:r>
              <a:rPr lang="zh-CN" altLang="en-US" dirty="0">
                <a:solidFill>
                  <a:schemeClr val="bg1"/>
                </a:solidFill>
              </a:rPr>
              <a:t>推测，</a:t>
            </a:r>
            <a:r>
              <a:rPr lang="en-US" altLang="zh-CN" dirty="0">
                <a:solidFill>
                  <a:schemeClr val="bg1"/>
                </a:solidFill>
              </a:rPr>
              <a:t>2020-2022</a:t>
            </a:r>
            <a:r>
              <a:rPr lang="zh-CN" altLang="en-US" dirty="0">
                <a:solidFill>
                  <a:schemeClr val="bg1"/>
                </a:solidFill>
              </a:rPr>
              <a:t>年的</a:t>
            </a:r>
            <a:r>
              <a:rPr lang="en-US" altLang="zh-CN" dirty="0">
                <a:solidFill>
                  <a:schemeClr val="bg1"/>
                </a:solidFill>
              </a:rPr>
              <a:t>CAGR</a:t>
            </a:r>
            <a:r>
              <a:rPr lang="zh-CN" altLang="en-US" dirty="0">
                <a:solidFill>
                  <a:schemeClr val="bg1"/>
                </a:solidFill>
              </a:rPr>
              <a:t>（复合增长率）将达到</a:t>
            </a:r>
            <a:r>
              <a:rPr lang="en-US" altLang="zh-CN" dirty="0">
                <a:solidFill>
                  <a:schemeClr val="bg1"/>
                </a:solidFill>
              </a:rPr>
              <a:t>51.9%</a:t>
            </a:r>
            <a:r>
              <a:rPr lang="zh-CN" altLang="en-US" dirty="0">
                <a:solidFill>
                  <a:schemeClr val="bg1"/>
                </a:solidFill>
              </a:rPr>
              <a:t>，</a:t>
            </a:r>
            <a:r>
              <a:rPr lang="en-US" altLang="zh-CN" dirty="0">
                <a:solidFill>
                  <a:schemeClr val="bg1"/>
                </a:solidFill>
              </a:rPr>
              <a:t>2022</a:t>
            </a:r>
            <a:r>
              <a:rPr lang="zh-CN" altLang="en-US" dirty="0">
                <a:solidFill>
                  <a:schemeClr val="bg1"/>
                </a:solidFill>
              </a:rPr>
              <a:t>年预计</a:t>
            </a:r>
            <a:r>
              <a:rPr lang="en-US" altLang="zh-CN" dirty="0">
                <a:solidFill>
                  <a:schemeClr val="bg1"/>
                </a:solidFill>
              </a:rPr>
              <a:t>AI+</a:t>
            </a:r>
            <a:r>
              <a:rPr lang="zh-CN" altLang="en-US" dirty="0">
                <a:solidFill>
                  <a:schemeClr val="bg1"/>
                </a:solidFill>
              </a:rPr>
              <a:t>医疗市场规模将超过</a:t>
            </a:r>
            <a:r>
              <a:rPr lang="en-US" altLang="zh-CN" dirty="0">
                <a:solidFill>
                  <a:schemeClr val="bg1"/>
                </a:solidFill>
              </a:rPr>
              <a:t>70</a:t>
            </a:r>
            <a:r>
              <a:rPr lang="zh-CN" altLang="en-US" dirty="0">
                <a:solidFill>
                  <a:schemeClr val="bg1"/>
                </a:solidFill>
              </a:rPr>
              <a:t>亿元。</a:t>
            </a:r>
            <a:endParaRPr lang="en-US" altLang="zh-CN" dirty="0">
              <a:solidFill>
                <a:schemeClr val="bg1"/>
              </a:solidFill>
            </a:endParaRPr>
          </a:p>
          <a:p>
            <a:r>
              <a:rPr lang="zh-CN" altLang="en-US" dirty="0">
                <a:solidFill>
                  <a:schemeClr val="bg1"/>
                </a:solidFill>
              </a:rPr>
              <a:t>       根据中商产业研究院数据，</a:t>
            </a:r>
            <a:r>
              <a:rPr lang="en-US" altLang="zh-CN" dirty="0">
                <a:solidFill>
                  <a:schemeClr val="bg1"/>
                </a:solidFill>
              </a:rPr>
              <a:t>2020</a:t>
            </a:r>
            <a:r>
              <a:rPr lang="zh-CN" altLang="en-US" dirty="0">
                <a:solidFill>
                  <a:schemeClr val="bg1"/>
                </a:solidFill>
              </a:rPr>
              <a:t>年</a:t>
            </a:r>
            <a:r>
              <a:rPr lang="en-US" altLang="zh-CN" dirty="0">
                <a:solidFill>
                  <a:schemeClr val="bg1"/>
                </a:solidFill>
              </a:rPr>
              <a:t>AI+</a:t>
            </a:r>
            <a:r>
              <a:rPr lang="zh-CN" altLang="en-US" dirty="0">
                <a:solidFill>
                  <a:schemeClr val="bg1"/>
                </a:solidFill>
              </a:rPr>
              <a:t>医疗已占人工智能市场的</a:t>
            </a:r>
            <a:r>
              <a:rPr lang="en-US" altLang="zh-CN" dirty="0">
                <a:solidFill>
                  <a:schemeClr val="bg1"/>
                </a:solidFill>
              </a:rPr>
              <a:t>18.9%</a:t>
            </a:r>
            <a:r>
              <a:rPr lang="zh-CN" altLang="en-US" dirty="0">
                <a:solidFill>
                  <a:schemeClr val="bg1"/>
                </a:solidFill>
              </a:rPr>
              <a:t>。另据</a:t>
            </a:r>
            <a:r>
              <a:rPr lang="en-US" altLang="zh-CN" dirty="0">
                <a:solidFill>
                  <a:schemeClr val="bg1"/>
                </a:solidFill>
              </a:rPr>
              <a:t>IDC</a:t>
            </a:r>
            <a:r>
              <a:rPr lang="zh-CN" altLang="en-US" dirty="0">
                <a:solidFill>
                  <a:schemeClr val="bg1"/>
                </a:solidFill>
              </a:rPr>
              <a:t>统计数据，到</a:t>
            </a:r>
            <a:r>
              <a:rPr lang="en-US" altLang="zh-CN" dirty="0">
                <a:solidFill>
                  <a:schemeClr val="bg1"/>
                </a:solidFill>
              </a:rPr>
              <a:t>2025</a:t>
            </a:r>
            <a:r>
              <a:rPr lang="zh-CN" altLang="en-US" dirty="0">
                <a:solidFill>
                  <a:schemeClr val="bg1"/>
                </a:solidFill>
              </a:rPr>
              <a:t>年人工智能应用市场总值将达</a:t>
            </a:r>
            <a:r>
              <a:rPr lang="en-US" altLang="zh-CN" dirty="0">
                <a:solidFill>
                  <a:schemeClr val="bg1"/>
                </a:solidFill>
              </a:rPr>
              <a:t>1270</a:t>
            </a:r>
            <a:r>
              <a:rPr lang="zh-CN" altLang="en-US" dirty="0">
                <a:solidFill>
                  <a:schemeClr val="bg1"/>
                </a:solidFill>
              </a:rPr>
              <a:t>亿美元，其中人工智能在医疗行业的应用将占市场规模的五分之一，即</a:t>
            </a:r>
            <a:r>
              <a:rPr lang="en-US" altLang="zh-CN" dirty="0">
                <a:solidFill>
                  <a:schemeClr val="bg1"/>
                </a:solidFill>
              </a:rPr>
              <a:t>250</a:t>
            </a:r>
            <a:r>
              <a:rPr lang="zh-CN" altLang="en-US" dirty="0">
                <a:solidFill>
                  <a:schemeClr val="bg1"/>
                </a:solidFill>
              </a:rPr>
              <a:t>亿美元。在人工智能的所有应用中，医疗排在第一。</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screen"/>
          <a:stretch>
            <a:fillRect/>
          </a:stretch>
        </p:blipFill>
        <p:spPr>
          <a:xfrm>
            <a:off x="0" y="0"/>
            <a:ext cx="12192000" cy="6874669"/>
          </a:xfrm>
          <a:prstGeom prst="rect">
            <a:avLst/>
          </a:prstGeom>
        </p:spPr>
      </p:pic>
      <p:sp>
        <p:nvSpPr>
          <p:cNvPr id="7" name="文本框 9"/>
          <p:cNvSpPr txBox="1"/>
          <p:nvPr/>
        </p:nvSpPr>
        <p:spPr>
          <a:xfrm>
            <a:off x="639705" y="1"/>
            <a:ext cx="4046595" cy="766235"/>
          </a:xfrm>
          <a:prstGeom prst="rect">
            <a:avLst/>
          </a:prstGeom>
          <a:noFill/>
        </p:spPr>
        <p:txBody>
          <a:bodyPr wrap="square" lIns="91440" tIns="45720" rIns="91440" bIns="45720" rtlCol="0">
            <a:spAutoFit/>
          </a:bodyPr>
          <a:lstStyle/>
          <a:p>
            <a:pPr marL="0" lvl="1" algn="ctr">
              <a:lnSpc>
                <a:spcPts val="6000"/>
              </a:lnSpc>
            </a:pPr>
            <a:r>
              <a:rPr lang="zh-CN" altLang="en-US" sz="3200" b="1" dirty="0">
                <a:solidFill>
                  <a:schemeClr val="bg1">
                    <a:lumMod val="75000"/>
                  </a:schemeClr>
                </a:solidFill>
                <a:cs typeface="+mn-ea"/>
                <a:sym typeface="+mn-lt"/>
              </a:rPr>
              <a:t>如何构筑壁垒</a:t>
            </a:r>
          </a:p>
        </p:txBody>
      </p:sp>
      <p:sp>
        <p:nvSpPr>
          <p:cNvPr id="4" name="空心弧 3"/>
          <p:cNvSpPr/>
          <p:nvPr/>
        </p:nvSpPr>
        <p:spPr>
          <a:xfrm>
            <a:off x="815413" y="3130507"/>
            <a:ext cx="3667035" cy="2456995"/>
          </a:xfrm>
          <a:prstGeom prst="blockArc">
            <a:avLst>
              <a:gd name="adj1" fmla="val 13186668"/>
              <a:gd name="adj2" fmla="val 19259822"/>
              <a:gd name="adj3" fmla="val 20854"/>
            </a:avLst>
          </a:prstGeom>
          <a:solidFill>
            <a:srgbClr val="0070C0"/>
          </a:solidFill>
          <a:ln w="25400" cap="flat" cmpd="sng" algn="ctr">
            <a:noFill/>
            <a:prstDash val="solid"/>
          </a:ln>
          <a:effectLst/>
        </p:spPr>
        <p:txBody>
          <a:bodyPr lIns="0" tIns="0" rIns="0" bIns="240000" rtlCol="0" anchor="ctr"/>
          <a:lstStyle/>
          <a:p>
            <a:pPr algn="ctr">
              <a:defRPr/>
            </a:pPr>
            <a:r>
              <a:rPr lang="zh-CN" altLang="en-US" sz="2665" kern="0" dirty="0">
                <a:solidFill>
                  <a:schemeClr val="bg1"/>
                </a:solidFill>
                <a:cs typeface="+mn-ea"/>
                <a:sym typeface="+mn-lt"/>
              </a:rPr>
              <a:t>创新</a:t>
            </a:r>
            <a:endParaRPr lang="en-US" sz="2665" kern="0" dirty="0">
              <a:solidFill>
                <a:schemeClr val="bg1"/>
              </a:solidFill>
              <a:cs typeface="+mn-ea"/>
              <a:sym typeface="+mn-lt"/>
            </a:endParaRPr>
          </a:p>
        </p:txBody>
      </p:sp>
      <p:grpSp>
        <p:nvGrpSpPr>
          <p:cNvPr id="5" name="组合 4"/>
          <p:cNvGrpSpPr/>
          <p:nvPr/>
        </p:nvGrpSpPr>
        <p:grpSpPr>
          <a:xfrm>
            <a:off x="2386453" y="4077414"/>
            <a:ext cx="570427" cy="641729"/>
            <a:chOff x="1923882" y="3083587"/>
            <a:chExt cx="427820" cy="481297"/>
          </a:xfrm>
        </p:grpSpPr>
        <p:sp>
          <p:nvSpPr>
            <p:cNvPr id="8" name="椭圆 2"/>
            <p:cNvSpPr/>
            <p:nvPr/>
          </p:nvSpPr>
          <p:spPr>
            <a:xfrm>
              <a:off x="1923882" y="3083587"/>
              <a:ext cx="427820" cy="160433"/>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1" fmla="*/ 648072 w 648072"/>
                <a:gd name="connsiteY0-2" fmla="*/ 0 h 324036"/>
                <a:gd name="connsiteX1-3" fmla="*/ 324036 w 648072"/>
                <a:gd name="connsiteY1-4" fmla="*/ 324036 h 324036"/>
                <a:gd name="connsiteX2-5" fmla="*/ 0 w 648072"/>
                <a:gd name="connsiteY2-6" fmla="*/ 0 h 324036"/>
              </a:gdLst>
              <a:ahLst/>
              <a:cxnLst>
                <a:cxn ang="0">
                  <a:pos x="connsiteX0-1" y="connsiteY0-2"/>
                </a:cxn>
                <a:cxn ang="0">
                  <a:pos x="connsiteX1-3" y="connsiteY1-4"/>
                </a:cxn>
                <a:cxn ang="0">
                  <a:pos x="connsiteX2-5" y="connsiteY2-6"/>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chemeClr val="bg1">
                  <a:lumMod val="85000"/>
                </a:schemeClr>
              </a:solidFill>
              <a:prstDash val="solid"/>
            </a:ln>
            <a:effectLst/>
          </p:spPr>
          <p:txBody>
            <a:bodyPr rtlCol="0" anchor="ctr"/>
            <a:lstStyle/>
            <a:p>
              <a:pPr algn="ctr">
                <a:defRPr/>
              </a:pPr>
              <a:endParaRPr lang="en-US" sz="2400" kern="0" dirty="0">
                <a:solidFill>
                  <a:schemeClr val="bg1"/>
                </a:solidFill>
                <a:cs typeface="+mn-ea"/>
                <a:sym typeface="+mn-lt"/>
              </a:endParaRPr>
            </a:p>
          </p:txBody>
        </p:sp>
        <p:cxnSp>
          <p:nvCxnSpPr>
            <p:cNvPr id="9" name="直接连接符 8"/>
            <p:cNvCxnSpPr/>
            <p:nvPr/>
          </p:nvCxnSpPr>
          <p:spPr>
            <a:xfrm>
              <a:off x="2137793" y="3244019"/>
              <a:ext cx="0" cy="320865"/>
            </a:xfrm>
            <a:prstGeom prst="line">
              <a:avLst/>
            </a:prstGeom>
            <a:noFill/>
            <a:ln w="25400" cap="flat" cmpd="sng" algn="ctr">
              <a:solidFill>
                <a:schemeClr val="bg1">
                  <a:lumMod val="85000"/>
                </a:schemeClr>
              </a:solidFill>
              <a:prstDash val="sysDash"/>
              <a:headEnd type="none" w="med" len="med"/>
              <a:tailEnd type="oval" w="med" len="med"/>
            </a:ln>
            <a:effectLst/>
          </p:spPr>
        </p:cxnSp>
      </p:grpSp>
      <p:sp>
        <p:nvSpPr>
          <p:cNvPr id="10" name="TextBox 41"/>
          <p:cNvSpPr txBox="1"/>
          <p:nvPr/>
        </p:nvSpPr>
        <p:spPr>
          <a:xfrm flipH="1">
            <a:off x="2268872" y="3753221"/>
            <a:ext cx="848917" cy="629147"/>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anose="020F0704030504030204" pitchFamily="34" charset="0"/>
                <a:ea typeface="微软雅黑" panose="020B0503020204020204" pitchFamily="34" charset="-122"/>
                <a:cs typeface="Times New Roman" panose="02020603050405020304" pitchFamily="18" charset="0"/>
              </a:defRPr>
            </a:lvl1pPr>
          </a:lstStyle>
          <a:p>
            <a:pPr>
              <a:defRPr/>
            </a:pPr>
            <a:r>
              <a:rPr lang="en-US" altLang="zh-CN" sz="4265" dirty="0">
                <a:effectLst/>
                <a:latin typeface="+mn-lt"/>
                <a:ea typeface="+mn-ea"/>
                <a:cs typeface="+mn-ea"/>
                <a:sym typeface="+mn-lt"/>
              </a:rPr>
              <a:t>A</a:t>
            </a:r>
            <a:endParaRPr lang="zh-CN" altLang="en-US" sz="4265" dirty="0">
              <a:effectLst/>
              <a:latin typeface="+mn-lt"/>
              <a:ea typeface="+mn-ea"/>
              <a:cs typeface="+mn-ea"/>
              <a:sym typeface="+mn-lt"/>
            </a:endParaRPr>
          </a:p>
        </p:txBody>
      </p:sp>
      <p:grpSp>
        <p:nvGrpSpPr>
          <p:cNvPr id="11" name="组合 10"/>
          <p:cNvGrpSpPr/>
          <p:nvPr/>
        </p:nvGrpSpPr>
        <p:grpSpPr>
          <a:xfrm>
            <a:off x="4639921" y="2726596"/>
            <a:ext cx="570427" cy="654375"/>
            <a:chOff x="3613983" y="2070474"/>
            <a:chExt cx="427820" cy="490781"/>
          </a:xfrm>
        </p:grpSpPr>
        <p:sp>
          <p:nvSpPr>
            <p:cNvPr id="12" name="椭圆 2"/>
            <p:cNvSpPr/>
            <p:nvPr/>
          </p:nvSpPr>
          <p:spPr>
            <a:xfrm flipV="1">
              <a:off x="3613983" y="2400822"/>
              <a:ext cx="427820" cy="160433"/>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1" fmla="*/ 648072 w 648072"/>
                <a:gd name="connsiteY0-2" fmla="*/ 0 h 324036"/>
                <a:gd name="connsiteX1-3" fmla="*/ 324036 w 648072"/>
                <a:gd name="connsiteY1-4" fmla="*/ 324036 h 324036"/>
                <a:gd name="connsiteX2-5" fmla="*/ 0 w 648072"/>
                <a:gd name="connsiteY2-6" fmla="*/ 0 h 324036"/>
              </a:gdLst>
              <a:ahLst/>
              <a:cxnLst>
                <a:cxn ang="0">
                  <a:pos x="connsiteX0-1" y="connsiteY0-2"/>
                </a:cxn>
                <a:cxn ang="0">
                  <a:pos x="connsiteX1-3" y="connsiteY1-4"/>
                </a:cxn>
                <a:cxn ang="0">
                  <a:pos x="connsiteX2-5" y="connsiteY2-6"/>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chemeClr val="bg1">
                  <a:lumMod val="85000"/>
                </a:schemeClr>
              </a:solidFill>
              <a:prstDash val="solid"/>
            </a:ln>
            <a:effectLst/>
          </p:spPr>
          <p:txBody>
            <a:bodyPr rtlCol="0" anchor="ctr"/>
            <a:lstStyle/>
            <a:p>
              <a:pPr algn="ctr">
                <a:defRPr/>
              </a:pPr>
              <a:endParaRPr lang="en-US" sz="2400" kern="0" dirty="0">
                <a:solidFill>
                  <a:schemeClr val="bg1"/>
                </a:solidFill>
                <a:cs typeface="+mn-ea"/>
                <a:sym typeface="+mn-lt"/>
              </a:endParaRPr>
            </a:p>
          </p:txBody>
        </p:sp>
        <p:cxnSp>
          <p:nvCxnSpPr>
            <p:cNvPr id="13" name="直接连接符 12"/>
            <p:cNvCxnSpPr/>
            <p:nvPr/>
          </p:nvCxnSpPr>
          <p:spPr>
            <a:xfrm flipV="1">
              <a:off x="3827894" y="2070474"/>
              <a:ext cx="0" cy="320865"/>
            </a:xfrm>
            <a:prstGeom prst="line">
              <a:avLst/>
            </a:prstGeom>
            <a:noFill/>
            <a:ln w="25400" cap="flat" cmpd="sng" algn="ctr">
              <a:solidFill>
                <a:schemeClr val="bg1">
                  <a:lumMod val="85000"/>
                </a:schemeClr>
              </a:solidFill>
              <a:prstDash val="sysDash"/>
              <a:headEnd type="none" w="med" len="med"/>
              <a:tailEnd type="oval" w="med" len="med"/>
            </a:ln>
            <a:effectLst/>
          </p:spPr>
        </p:cxnSp>
      </p:grpSp>
      <p:sp>
        <p:nvSpPr>
          <p:cNvPr id="14" name="TextBox 45"/>
          <p:cNvSpPr txBox="1"/>
          <p:nvPr/>
        </p:nvSpPr>
        <p:spPr>
          <a:xfrm flipH="1">
            <a:off x="4520724" y="3199895"/>
            <a:ext cx="848917" cy="629147"/>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anose="020F0704030504030204" pitchFamily="34" charset="0"/>
                <a:ea typeface="微软雅黑" panose="020B0503020204020204" pitchFamily="34" charset="-122"/>
                <a:cs typeface="Times New Roman" panose="02020603050405020304" pitchFamily="18" charset="0"/>
              </a:defRPr>
            </a:lvl1pPr>
          </a:lstStyle>
          <a:p>
            <a:pPr>
              <a:defRPr/>
            </a:pPr>
            <a:r>
              <a:rPr lang="en-US" altLang="zh-CN" sz="4265" dirty="0">
                <a:effectLst/>
                <a:latin typeface="+mn-lt"/>
                <a:ea typeface="+mn-ea"/>
                <a:cs typeface="+mn-ea"/>
                <a:sym typeface="+mn-lt"/>
              </a:rPr>
              <a:t>B</a:t>
            </a:r>
            <a:endParaRPr lang="zh-CN" altLang="en-US" sz="4265" dirty="0">
              <a:effectLst/>
              <a:latin typeface="+mn-lt"/>
              <a:ea typeface="+mn-ea"/>
              <a:cs typeface="+mn-ea"/>
              <a:sym typeface="+mn-lt"/>
            </a:endParaRPr>
          </a:p>
        </p:txBody>
      </p:sp>
      <p:grpSp>
        <p:nvGrpSpPr>
          <p:cNvPr id="15" name="组合 14"/>
          <p:cNvGrpSpPr/>
          <p:nvPr/>
        </p:nvGrpSpPr>
        <p:grpSpPr>
          <a:xfrm>
            <a:off x="6891412" y="4077414"/>
            <a:ext cx="570427" cy="641729"/>
            <a:chOff x="5302600" y="3083587"/>
            <a:chExt cx="427820" cy="481297"/>
          </a:xfrm>
        </p:grpSpPr>
        <p:sp>
          <p:nvSpPr>
            <p:cNvPr id="16" name="椭圆 2"/>
            <p:cNvSpPr/>
            <p:nvPr/>
          </p:nvSpPr>
          <p:spPr>
            <a:xfrm>
              <a:off x="5302600" y="3083587"/>
              <a:ext cx="427820" cy="160433"/>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1" fmla="*/ 648072 w 648072"/>
                <a:gd name="connsiteY0-2" fmla="*/ 0 h 324036"/>
                <a:gd name="connsiteX1-3" fmla="*/ 324036 w 648072"/>
                <a:gd name="connsiteY1-4" fmla="*/ 324036 h 324036"/>
                <a:gd name="connsiteX2-5" fmla="*/ 0 w 648072"/>
                <a:gd name="connsiteY2-6" fmla="*/ 0 h 324036"/>
              </a:gdLst>
              <a:ahLst/>
              <a:cxnLst>
                <a:cxn ang="0">
                  <a:pos x="connsiteX0-1" y="connsiteY0-2"/>
                </a:cxn>
                <a:cxn ang="0">
                  <a:pos x="connsiteX1-3" y="connsiteY1-4"/>
                </a:cxn>
                <a:cxn ang="0">
                  <a:pos x="connsiteX2-5" y="connsiteY2-6"/>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chemeClr val="bg1">
                  <a:lumMod val="85000"/>
                </a:schemeClr>
              </a:solidFill>
              <a:prstDash val="solid"/>
            </a:ln>
            <a:effectLst/>
          </p:spPr>
          <p:txBody>
            <a:bodyPr rtlCol="0" anchor="ctr"/>
            <a:lstStyle/>
            <a:p>
              <a:pPr algn="ctr">
                <a:defRPr/>
              </a:pPr>
              <a:endParaRPr lang="en-US" sz="2400" kern="0" dirty="0">
                <a:solidFill>
                  <a:schemeClr val="bg1"/>
                </a:solidFill>
                <a:cs typeface="+mn-ea"/>
                <a:sym typeface="+mn-lt"/>
              </a:endParaRPr>
            </a:p>
          </p:txBody>
        </p:sp>
        <p:cxnSp>
          <p:nvCxnSpPr>
            <p:cNvPr id="17" name="直接连接符 16"/>
            <p:cNvCxnSpPr/>
            <p:nvPr/>
          </p:nvCxnSpPr>
          <p:spPr>
            <a:xfrm>
              <a:off x="5516510" y="3244019"/>
              <a:ext cx="0" cy="320865"/>
            </a:xfrm>
            <a:prstGeom prst="line">
              <a:avLst/>
            </a:prstGeom>
            <a:noFill/>
            <a:ln w="25400" cap="flat" cmpd="sng" algn="ctr">
              <a:solidFill>
                <a:schemeClr val="bg1">
                  <a:lumMod val="85000"/>
                </a:schemeClr>
              </a:solidFill>
              <a:prstDash val="sysDash"/>
              <a:headEnd type="none" w="med" len="med"/>
              <a:tailEnd type="oval" w="med" len="med"/>
            </a:ln>
            <a:effectLst/>
          </p:spPr>
        </p:cxnSp>
      </p:grpSp>
      <p:sp>
        <p:nvSpPr>
          <p:cNvPr id="18" name="TextBox 49"/>
          <p:cNvSpPr txBox="1"/>
          <p:nvPr/>
        </p:nvSpPr>
        <p:spPr>
          <a:xfrm flipH="1">
            <a:off x="6758944" y="3706685"/>
            <a:ext cx="848917" cy="629147"/>
          </a:xfrm>
          <a:prstGeom prst="rect">
            <a:avLst/>
          </a:prstGeom>
          <a:noFill/>
          <a:ln>
            <a:noFill/>
          </a:ln>
        </p:spPr>
        <p:txBody>
          <a:bodyPr wrap="square" rtlCol="0">
            <a:spAutoFit/>
          </a:bodyPr>
          <a:lstStyle>
            <a:defPPr>
              <a:defRPr lang="en-US"/>
            </a:defPPr>
            <a:lvl1pPr marR="0" lvl="0" indent="0" algn="ctr" fontAlgn="auto">
              <a:lnSpc>
                <a:spcPct val="80000"/>
              </a:lnSpc>
              <a:spcBef>
                <a:spcPts val="0"/>
              </a:spcBef>
              <a:spcAft>
                <a:spcPts val="0"/>
              </a:spcAft>
              <a:buClrTx/>
              <a:buSzTx/>
              <a:buFontTx/>
              <a:buNone/>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anose="020F0704030504030204" pitchFamily="34" charset="0"/>
                <a:ea typeface="微软雅黑" panose="020B0503020204020204" pitchFamily="34" charset="-122"/>
                <a:cs typeface="Times New Roman" panose="02020603050405020304" pitchFamily="18" charset="0"/>
              </a:defRPr>
            </a:lvl1pPr>
          </a:lstStyle>
          <a:p>
            <a:pPr>
              <a:defRPr/>
            </a:pPr>
            <a:r>
              <a:rPr lang="en-US" altLang="zh-CN" sz="4265" dirty="0">
                <a:effectLst/>
                <a:latin typeface="+mn-lt"/>
                <a:ea typeface="+mn-ea"/>
                <a:cs typeface="+mn-ea"/>
                <a:sym typeface="+mn-lt"/>
              </a:rPr>
              <a:t>C</a:t>
            </a:r>
            <a:endParaRPr lang="zh-CN" altLang="en-US" sz="4265" dirty="0">
              <a:effectLst/>
              <a:latin typeface="+mn-lt"/>
              <a:ea typeface="+mn-ea"/>
              <a:cs typeface="+mn-ea"/>
              <a:sym typeface="+mn-lt"/>
            </a:endParaRPr>
          </a:p>
        </p:txBody>
      </p:sp>
      <p:grpSp>
        <p:nvGrpSpPr>
          <p:cNvPr id="19" name="组合 18"/>
          <p:cNvGrpSpPr/>
          <p:nvPr/>
        </p:nvGrpSpPr>
        <p:grpSpPr>
          <a:xfrm>
            <a:off x="9144880" y="2726597"/>
            <a:ext cx="570427" cy="654372"/>
            <a:chOff x="6992701" y="2070476"/>
            <a:chExt cx="427820" cy="490779"/>
          </a:xfrm>
        </p:grpSpPr>
        <p:sp>
          <p:nvSpPr>
            <p:cNvPr id="20" name="椭圆 2"/>
            <p:cNvSpPr/>
            <p:nvPr/>
          </p:nvSpPr>
          <p:spPr>
            <a:xfrm flipV="1">
              <a:off x="6992701" y="2400822"/>
              <a:ext cx="427820" cy="160433"/>
            </a:xfrm>
            <a:custGeom>
              <a:avLst/>
              <a:gdLst>
                <a:gd name="connsiteX0" fmla="*/ 648072 w 739512"/>
                <a:gd name="connsiteY0" fmla="*/ 0 h 324036"/>
                <a:gd name="connsiteX1" fmla="*/ 324036 w 739512"/>
                <a:gd name="connsiteY1" fmla="*/ 324036 h 324036"/>
                <a:gd name="connsiteX2" fmla="*/ 0 w 739512"/>
                <a:gd name="connsiteY2" fmla="*/ 0 h 324036"/>
                <a:gd name="connsiteX3" fmla="*/ 739512 w 739512"/>
                <a:gd name="connsiteY3" fmla="*/ 91440 h 324036"/>
                <a:gd name="connsiteX0-1" fmla="*/ 648072 w 648072"/>
                <a:gd name="connsiteY0-2" fmla="*/ 0 h 324036"/>
                <a:gd name="connsiteX1-3" fmla="*/ 324036 w 648072"/>
                <a:gd name="connsiteY1-4" fmla="*/ 324036 h 324036"/>
                <a:gd name="connsiteX2-5" fmla="*/ 0 w 648072"/>
                <a:gd name="connsiteY2-6" fmla="*/ 0 h 324036"/>
              </a:gdLst>
              <a:ahLst/>
              <a:cxnLst>
                <a:cxn ang="0">
                  <a:pos x="connsiteX0-1" y="connsiteY0-2"/>
                </a:cxn>
                <a:cxn ang="0">
                  <a:pos x="connsiteX1-3" y="connsiteY1-4"/>
                </a:cxn>
                <a:cxn ang="0">
                  <a:pos x="connsiteX2-5" y="connsiteY2-6"/>
                </a:cxn>
              </a:cxnLst>
              <a:rect l="l" t="t" r="r" b="b"/>
              <a:pathLst>
                <a:path w="648072" h="324036">
                  <a:moveTo>
                    <a:pt x="648072" y="0"/>
                  </a:moveTo>
                  <a:cubicBezTo>
                    <a:pt x="648072" y="178960"/>
                    <a:pt x="502996" y="324036"/>
                    <a:pt x="324036" y="324036"/>
                  </a:cubicBezTo>
                  <a:cubicBezTo>
                    <a:pt x="145076" y="324036"/>
                    <a:pt x="0" y="178960"/>
                    <a:pt x="0" y="0"/>
                  </a:cubicBezTo>
                </a:path>
              </a:pathLst>
            </a:custGeom>
            <a:noFill/>
            <a:ln w="25400" cap="flat" cmpd="sng" algn="ctr">
              <a:solidFill>
                <a:schemeClr val="bg1">
                  <a:lumMod val="85000"/>
                </a:schemeClr>
              </a:solidFill>
              <a:prstDash val="solid"/>
            </a:ln>
            <a:effectLst/>
          </p:spPr>
          <p:txBody>
            <a:bodyPr rtlCol="0" anchor="ctr"/>
            <a:lstStyle/>
            <a:p>
              <a:pPr algn="ctr">
                <a:defRPr/>
              </a:pPr>
              <a:endParaRPr lang="en-US" sz="2400" kern="0" dirty="0">
                <a:solidFill>
                  <a:schemeClr val="bg1"/>
                </a:solidFill>
                <a:cs typeface="+mn-ea"/>
                <a:sym typeface="+mn-lt"/>
              </a:endParaRPr>
            </a:p>
          </p:txBody>
        </p:sp>
        <p:cxnSp>
          <p:nvCxnSpPr>
            <p:cNvPr id="21" name="直接连接符 20"/>
            <p:cNvCxnSpPr/>
            <p:nvPr/>
          </p:nvCxnSpPr>
          <p:spPr>
            <a:xfrm flipV="1">
              <a:off x="7206614" y="2070476"/>
              <a:ext cx="1" cy="320866"/>
            </a:xfrm>
            <a:prstGeom prst="line">
              <a:avLst/>
            </a:prstGeom>
            <a:noFill/>
            <a:ln w="25400" cap="flat" cmpd="sng" algn="ctr">
              <a:solidFill>
                <a:schemeClr val="bg1">
                  <a:lumMod val="85000"/>
                </a:schemeClr>
              </a:solidFill>
              <a:prstDash val="sysDash"/>
              <a:headEnd type="none" w="med" len="med"/>
              <a:tailEnd type="oval" w="med" len="med"/>
            </a:ln>
            <a:effectLst/>
          </p:spPr>
        </p:cxnSp>
      </p:grpSp>
      <p:sp>
        <p:nvSpPr>
          <p:cNvPr id="22" name="TextBox 53"/>
          <p:cNvSpPr txBox="1"/>
          <p:nvPr/>
        </p:nvSpPr>
        <p:spPr>
          <a:xfrm flipH="1">
            <a:off x="9007108" y="3199895"/>
            <a:ext cx="848917" cy="629147"/>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defRPr kumimoji="0" sz="2800" b="0" i="0" u="none" strike="noStrike" kern="0" cap="none" spc="0" normalizeH="0" baseline="0">
                <a:ln w="18415" cmpd="sng">
                  <a:noFill/>
                  <a:prstDash val="solid"/>
                </a:ln>
                <a:solidFill>
                  <a:schemeClr val="bg1"/>
                </a:solidFill>
                <a:effectLst>
                  <a:outerShdw blurRad="63500" sx="102000" sy="102000" algn="ctr" rotWithShape="0">
                    <a:prstClr val="black">
                      <a:alpha val="40000"/>
                    </a:prstClr>
                  </a:outerShdw>
                </a:effectLst>
                <a:uLnTx/>
                <a:uFillTx/>
                <a:latin typeface="Arial Rounded MT Bold" panose="020F0704030504030204" pitchFamily="34" charset="0"/>
                <a:ea typeface="微软雅黑" panose="020B0503020204020204" pitchFamily="34" charset="-122"/>
                <a:cs typeface="Times New Roman" panose="02020603050405020304" pitchFamily="18" charset="0"/>
              </a:defRPr>
            </a:lvl1pPr>
          </a:lstStyle>
          <a:p>
            <a:pPr>
              <a:defRPr/>
            </a:pPr>
            <a:r>
              <a:rPr lang="en-US" altLang="zh-CN" sz="4265" dirty="0">
                <a:effectLst/>
                <a:latin typeface="+mn-lt"/>
                <a:ea typeface="+mn-ea"/>
                <a:cs typeface="+mn-ea"/>
                <a:sym typeface="+mn-lt"/>
              </a:rPr>
              <a:t>D</a:t>
            </a:r>
            <a:endParaRPr lang="zh-CN" altLang="en-US" sz="4265" dirty="0">
              <a:effectLst/>
              <a:latin typeface="+mn-lt"/>
              <a:ea typeface="+mn-ea"/>
              <a:cs typeface="+mn-ea"/>
              <a:sym typeface="+mn-lt"/>
            </a:endParaRPr>
          </a:p>
        </p:txBody>
      </p:sp>
      <p:sp>
        <p:nvSpPr>
          <p:cNvPr id="23" name="TextBox 54"/>
          <p:cNvSpPr txBox="1"/>
          <p:nvPr/>
        </p:nvSpPr>
        <p:spPr>
          <a:xfrm>
            <a:off x="1086449" y="4767264"/>
            <a:ext cx="3178097" cy="532582"/>
          </a:xfrm>
          <a:prstGeom prst="rect">
            <a:avLst/>
          </a:prstGeom>
          <a:noFill/>
        </p:spPr>
        <p:txBody>
          <a:bodyPr wrap="square" rtlCol="0">
            <a:spAutoFit/>
          </a:bodyPr>
          <a:lstStyle/>
          <a:p>
            <a:pPr algn="ctr">
              <a:lnSpc>
                <a:spcPts val="1800"/>
              </a:lnSpc>
            </a:pPr>
            <a:r>
              <a:rPr lang="zh-CN" altLang="en-US" sz="1200" noProof="1">
                <a:solidFill>
                  <a:schemeClr val="bg1"/>
                </a:solidFill>
                <a:cs typeface="+mn-ea"/>
                <a:sym typeface="+mn-lt"/>
              </a:rPr>
              <a:t>引进青年才俊，关注国际上最近的技术发展并结合实际业务进行创新。</a:t>
            </a:r>
            <a:endParaRPr lang="zh-CN" altLang="en-US" sz="1200" dirty="0">
              <a:solidFill>
                <a:schemeClr val="bg1"/>
              </a:solidFill>
              <a:cs typeface="+mn-ea"/>
              <a:sym typeface="+mn-lt"/>
            </a:endParaRPr>
          </a:p>
        </p:txBody>
      </p:sp>
      <p:sp>
        <p:nvSpPr>
          <p:cNvPr id="24" name="TextBox 55"/>
          <p:cNvSpPr txBox="1"/>
          <p:nvPr/>
        </p:nvSpPr>
        <p:spPr>
          <a:xfrm>
            <a:off x="3349572" y="1858791"/>
            <a:ext cx="3178097" cy="532582"/>
          </a:xfrm>
          <a:prstGeom prst="rect">
            <a:avLst/>
          </a:prstGeom>
          <a:noFill/>
        </p:spPr>
        <p:txBody>
          <a:bodyPr wrap="square" rtlCol="0">
            <a:spAutoFit/>
          </a:bodyPr>
          <a:lstStyle>
            <a:defPPr>
              <a:defRPr lang="zh-CN"/>
            </a:defPPr>
            <a:lvl1pPr algn="ctr">
              <a:lnSpc>
                <a:spcPts val="1800"/>
              </a:lnSpc>
              <a:defRPr sz="1200">
                <a:solidFill>
                  <a:schemeClr val="bg1"/>
                </a:solidFill>
              </a:defRPr>
            </a:lvl1pPr>
          </a:lstStyle>
          <a:p>
            <a:r>
              <a:rPr lang="zh-CN" altLang="en-US" noProof="1">
                <a:cs typeface="+mn-ea"/>
                <a:sym typeface="+mn-lt"/>
              </a:rPr>
              <a:t>当产品同质化较为严重时，将产品进行开源，避免恶意竞争的同时惠及大众。</a:t>
            </a:r>
            <a:endParaRPr lang="zh-CN" altLang="en-US" dirty="0">
              <a:cs typeface="+mn-ea"/>
              <a:sym typeface="+mn-lt"/>
            </a:endParaRPr>
          </a:p>
        </p:txBody>
      </p:sp>
      <p:sp>
        <p:nvSpPr>
          <p:cNvPr id="25" name="TextBox 56"/>
          <p:cNvSpPr txBox="1"/>
          <p:nvPr/>
        </p:nvSpPr>
        <p:spPr>
          <a:xfrm>
            <a:off x="5587312" y="4767264"/>
            <a:ext cx="3178097" cy="532582"/>
          </a:xfrm>
          <a:prstGeom prst="rect">
            <a:avLst/>
          </a:prstGeom>
          <a:noFill/>
        </p:spPr>
        <p:txBody>
          <a:bodyPr wrap="square" rtlCol="0">
            <a:spAutoFit/>
          </a:bodyPr>
          <a:lstStyle>
            <a:defPPr>
              <a:defRPr lang="zh-CN"/>
            </a:defPPr>
            <a:lvl1pPr algn="ctr">
              <a:lnSpc>
                <a:spcPts val="1800"/>
              </a:lnSpc>
              <a:defRPr sz="1200">
                <a:solidFill>
                  <a:schemeClr val="bg1"/>
                </a:solidFill>
              </a:defRPr>
            </a:lvl1pPr>
          </a:lstStyle>
          <a:p>
            <a:r>
              <a:rPr lang="zh-CN" altLang="en-US" noProof="1">
                <a:cs typeface="+mn-ea"/>
                <a:sym typeface="+mn-lt"/>
              </a:rPr>
              <a:t>采取一系列措施降低成本，将公司员工主要精力放在科研上。</a:t>
            </a:r>
            <a:endParaRPr lang="zh-CN" altLang="en-US" dirty="0">
              <a:cs typeface="+mn-ea"/>
              <a:sym typeface="+mn-lt"/>
            </a:endParaRPr>
          </a:p>
        </p:txBody>
      </p:sp>
      <p:sp>
        <p:nvSpPr>
          <p:cNvPr id="26" name="TextBox 57"/>
          <p:cNvSpPr txBox="1"/>
          <p:nvPr/>
        </p:nvSpPr>
        <p:spPr>
          <a:xfrm>
            <a:off x="7841050" y="1858791"/>
            <a:ext cx="3178097" cy="532582"/>
          </a:xfrm>
          <a:prstGeom prst="rect">
            <a:avLst/>
          </a:prstGeom>
          <a:noFill/>
        </p:spPr>
        <p:txBody>
          <a:bodyPr wrap="square" rtlCol="0">
            <a:spAutoFit/>
          </a:bodyPr>
          <a:lstStyle>
            <a:defPPr>
              <a:defRPr lang="zh-CN"/>
            </a:defPPr>
            <a:lvl1pPr algn="ctr">
              <a:lnSpc>
                <a:spcPts val="1800"/>
              </a:lnSpc>
              <a:defRPr sz="1200">
                <a:solidFill>
                  <a:schemeClr val="bg1"/>
                </a:solidFill>
              </a:defRPr>
            </a:lvl1pPr>
          </a:lstStyle>
          <a:p>
            <a:r>
              <a:rPr lang="zh-CN" altLang="en-US" noProof="1">
                <a:cs typeface="+mn-ea"/>
                <a:sym typeface="+mn-lt"/>
              </a:rPr>
              <a:t>初期与医院结盟，形成利益共同体，中后期再谋其他方向的发展。</a:t>
            </a:r>
            <a:endParaRPr lang="zh-CN" altLang="en-US" dirty="0">
              <a:cs typeface="+mn-ea"/>
              <a:sym typeface="+mn-lt"/>
            </a:endParaRPr>
          </a:p>
        </p:txBody>
      </p:sp>
      <p:sp>
        <p:nvSpPr>
          <p:cNvPr id="27" name="椭圆 3"/>
          <p:cNvSpPr/>
          <p:nvPr/>
        </p:nvSpPr>
        <p:spPr>
          <a:xfrm>
            <a:off x="3526449" y="3569235"/>
            <a:ext cx="2754385" cy="761767"/>
          </a:xfrm>
          <a:custGeom>
            <a:avLst/>
            <a:gdLst>
              <a:gd name="connsiteX0" fmla="*/ 1819599 w 2302409"/>
              <a:gd name="connsiteY0" fmla="*/ 0 h 943122"/>
              <a:gd name="connsiteX1" fmla="*/ 2302409 w 2302409"/>
              <a:gd name="connsiteY1" fmla="*/ 391014 h 943122"/>
              <a:gd name="connsiteX2" fmla="*/ 1154885 w 2302409"/>
              <a:gd name="connsiteY2" fmla="*/ 943088 h 943122"/>
              <a:gd name="connsiteX3" fmla="*/ 0 w 2302409"/>
              <a:gd name="connsiteY3" fmla="*/ 406582 h 943122"/>
              <a:gd name="connsiteX4" fmla="*/ 459006 w 2302409"/>
              <a:gd name="connsiteY4" fmla="*/ 19413 h 943122"/>
              <a:gd name="connsiteX5" fmla="*/ 1150684 w 2302409"/>
              <a:gd name="connsiteY5" fmla="*/ 321815 h 943122"/>
              <a:gd name="connsiteX6" fmla="*/ 1819599 w 2302409"/>
              <a:gd name="connsiteY6" fmla="*/ 0 h 943122"/>
              <a:gd name="connsiteX0-1" fmla="*/ 1856544 w 2302409"/>
              <a:gd name="connsiteY0-2" fmla="*/ 1264 h 923709"/>
              <a:gd name="connsiteX1-3" fmla="*/ 2302409 w 2302409"/>
              <a:gd name="connsiteY1-4" fmla="*/ 371601 h 923709"/>
              <a:gd name="connsiteX2-5" fmla="*/ 1154885 w 2302409"/>
              <a:gd name="connsiteY2-6" fmla="*/ 923675 h 923709"/>
              <a:gd name="connsiteX3-7" fmla="*/ 0 w 2302409"/>
              <a:gd name="connsiteY3-8" fmla="*/ 387169 h 923709"/>
              <a:gd name="connsiteX4-9" fmla="*/ 459006 w 2302409"/>
              <a:gd name="connsiteY4-10" fmla="*/ 0 h 923709"/>
              <a:gd name="connsiteX5-11" fmla="*/ 1150684 w 2302409"/>
              <a:gd name="connsiteY5-12" fmla="*/ 302402 h 923709"/>
              <a:gd name="connsiteX6-13" fmla="*/ 1856544 w 2302409"/>
              <a:gd name="connsiteY6-14" fmla="*/ 1264 h 923709"/>
              <a:gd name="connsiteX0-15" fmla="*/ 1828835 w 2274700"/>
              <a:gd name="connsiteY0-16" fmla="*/ 1264 h 923747"/>
              <a:gd name="connsiteX1-17" fmla="*/ 2274700 w 2274700"/>
              <a:gd name="connsiteY1-18" fmla="*/ 371601 h 923747"/>
              <a:gd name="connsiteX2-19" fmla="*/ 1127176 w 2274700"/>
              <a:gd name="connsiteY2-20" fmla="*/ 923675 h 923747"/>
              <a:gd name="connsiteX3-21" fmla="*/ 0 w 2274700"/>
              <a:gd name="connsiteY3-22" fmla="*/ 397509 h 923747"/>
              <a:gd name="connsiteX4-23" fmla="*/ 431297 w 2274700"/>
              <a:gd name="connsiteY4-24" fmla="*/ 0 h 923747"/>
              <a:gd name="connsiteX5-25" fmla="*/ 1122975 w 2274700"/>
              <a:gd name="connsiteY5-26" fmla="*/ 302402 h 923747"/>
              <a:gd name="connsiteX6-27" fmla="*/ 1828835 w 2274700"/>
              <a:gd name="connsiteY6-28" fmla="*/ 1264 h 923747"/>
              <a:gd name="connsiteX0-29" fmla="*/ 1828835 w 2237755"/>
              <a:gd name="connsiteY0-30" fmla="*/ 1264 h 923747"/>
              <a:gd name="connsiteX1-31" fmla="*/ 2237755 w 2237755"/>
              <a:gd name="connsiteY1-32" fmla="*/ 371601 h 923747"/>
              <a:gd name="connsiteX2-33" fmla="*/ 1127176 w 2237755"/>
              <a:gd name="connsiteY2-34" fmla="*/ 923675 h 923747"/>
              <a:gd name="connsiteX3-35" fmla="*/ 0 w 2237755"/>
              <a:gd name="connsiteY3-36" fmla="*/ 397509 h 923747"/>
              <a:gd name="connsiteX4-37" fmla="*/ 431297 w 2237755"/>
              <a:gd name="connsiteY4-38" fmla="*/ 0 h 923747"/>
              <a:gd name="connsiteX5-39" fmla="*/ 1122975 w 2237755"/>
              <a:gd name="connsiteY5-40" fmla="*/ 302402 h 923747"/>
              <a:gd name="connsiteX6-41" fmla="*/ 1828835 w 2237755"/>
              <a:gd name="connsiteY6-42" fmla="*/ 1264 h 923747"/>
              <a:gd name="connsiteX0-43" fmla="*/ 1828835 w 2237755"/>
              <a:gd name="connsiteY0-44" fmla="*/ 1264 h 923678"/>
              <a:gd name="connsiteX1-45" fmla="*/ 2237755 w 2237755"/>
              <a:gd name="connsiteY1-46" fmla="*/ 392279 h 923678"/>
              <a:gd name="connsiteX2-47" fmla="*/ 1127176 w 2237755"/>
              <a:gd name="connsiteY2-48" fmla="*/ 923675 h 923678"/>
              <a:gd name="connsiteX3-49" fmla="*/ 0 w 2237755"/>
              <a:gd name="connsiteY3-50" fmla="*/ 397509 h 923678"/>
              <a:gd name="connsiteX4-51" fmla="*/ 431297 w 2237755"/>
              <a:gd name="connsiteY4-52" fmla="*/ 0 h 923678"/>
              <a:gd name="connsiteX5-53" fmla="*/ 1122975 w 2237755"/>
              <a:gd name="connsiteY5-54" fmla="*/ 302402 h 923678"/>
              <a:gd name="connsiteX6-55" fmla="*/ 1828835 w 2237755"/>
              <a:gd name="connsiteY6-56" fmla="*/ 1264 h 9236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rgbClr val="0070C0"/>
          </a:solidFill>
          <a:ln w="25400" cap="flat" cmpd="sng" algn="ctr">
            <a:noFill/>
            <a:prstDash val="solid"/>
          </a:ln>
          <a:effectLst/>
        </p:spPr>
        <p:txBody>
          <a:bodyPr lIns="0" tIns="240000" rIns="0" bIns="0" rtlCol="0" anchor="ctr"/>
          <a:lstStyle/>
          <a:p>
            <a:pPr algn="ctr"/>
            <a:r>
              <a:rPr lang="zh-CN" altLang="en-US" sz="2665" kern="0" dirty="0">
                <a:solidFill>
                  <a:schemeClr val="bg1"/>
                </a:solidFill>
                <a:cs typeface="+mn-ea"/>
                <a:sym typeface="+mn-lt"/>
              </a:rPr>
              <a:t>开源</a:t>
            </a:r>
          </a:p>
        </p:txBody>
      </p:sp>
      <p:sp>
        <p:nvSpPr>
          <p:cNvPr id="28" name="空心弧 27"/>
          <p:cNvSpPr/>
          <p:nvPr/>
        </p:nvSpPr>
        <p:spPr>
          <a:xfrm>
            <a:off x="5329556" y="3130507"/>
            <a:ext cx="3667035" cy="2456995"/>
          </a:xfrm>
          <a:prstGeom prst="blockArc">
            <a:avLst>
              <a:gd name="adj1" fmla="val 13186668"/>
              <a:gd name="adj2" fmla="val 19259822"/>
              <a:gd name="adj3" fmla="val 20854"/>
            </a:avLst>
          </a:prstGeom>
          <a:solidFill>
            <a:srgbClr val="0070C0"/>
          </a:solidFill>
          <a:ln w="25400" cap="flat" cmpd="sng" algn="ctr">
            <a:noFill/>
            <a:prstDash val="solid"/>
          </a:ln>
          <a:effectLst/>
        </p:spPr>
        <p:txBody>
          <a:bodyPr lIns="0" tIns="0" rIns="0" bIns="240000" rtlCol="0" anchor="ctr"/>
          <a:lstStyle/>
          <a:p>
            <a:pPr algn="ctr">
              <a:defRPr/>
            </a:pPr>
            <a:r>
              <a:rPr lang="zh-CN" altLang="en-US" sz="2665" kern="0" dirty="0">
                <a:solidFill>
                  <a:schemeClr val="bg1"/>
                </a:solidFill>
                <a:cs typeface="+mn-ea"/>
                <a:sym typeface="+mn-lt"/>
              </a:rPr>
              <a:t>成本</a:t>
            </a:r>
            <a:endParaRPr lang="en-US" sz="2665" kern="0" dirty="0">
              <a:solidFill>
                <a:schemeClr val="bg1"/>
              </a:solidFill>
              <a:cs typeface="+mn-ea"/>
              <a:sym typeface="+mn-lt"/>
            </a:endParaRPr>
          </a:p>
        </p:txBody>
      </p:sp>
      <p:sp>
        <p:nvSpPr>
          <p:cNvPr id="29" name="椭圆 3"/>
          <p:cNvSpPr/>
          <p:nvPr/>
        </p:nvSpPr>
        <p:spPr>
          <a:xfrm>
            <a:off x="8052905" y="3578473"/>
            <a:ext cx="2754385" cy="761767"/>
          </a:xfrm>
          <a:custGeom>
            <a:avLst/>
            <a:gdLst>
              <a:gd name="connsiteX0" fmla="*/ 1819599 w 2302409"/>
              <a:gd name="connsiteY0" fmla="*/ 0 h 943122"/>
              <a:gd name="connsiteX1" fmla="*/ 2302409 w 2302409"/>
              <a:gd name="connsiteY1" fmla="*/ 391014 h 943122"/>
              <a:gd name="connsiteX2" fmla="*/ 1154885 w 2302409"/>
              <a:gd name="connsiteY2" fmla="*/ 943088 h 943122"/>
              <a:gd name="connsiteX3" fmla="*/ 0 w 2302409"/>
              <a:gd name="connsiteY3" fmla="*/ 406582 h 943122"/>
              <a:gd name="connsiteX4" fmla="*/ 459006 w 2302409"/>
              <a:gd name="connsiteY4" fmla="*/ 19413 h 943122"/>
              <a:gd name="connsiteX5" fmla="*/ 1150684 w 2302409"/>
              <a:gd name="connsiteY5" fmla="*/ 321815 h 943122"/>
              <a:gd name="connsiteX6" fmla="*/ 1819599 w 2302409"/>
              <a:gd name="connsiteY6" fmla="*/ 0 h 943122"/>
              <a:gd name="connsiteX0-1" fmla="*/ 1856544 w 2302409"/>
              <a:gd name="connsiteY0-2" fmla="*/ 1264 h 923709"/>
              <a:gd name="connsiteX1-3" fmla="*/ 2302409 w 2302409"/>
              <a:gd name="connsiteY1-4" fmla="*/ 371601 h 923709"/>
              <a:gd name="connsiteX2-5" fmla="*/ 1154885 w 2302409"/>
              <a:gd name="connsiteY2-6" fmla="*/ 923675 h 923709"/>
              <a:gd name="connsiteX3-7" fmla="*/ 0 w 2302409"/>
              <a:gd name="connsiteY3-8" fmla="*/ 387169 h 923709"/>
              <a:gd name="connsiteX4-9" fmla="*/ 459006 w 2302409"/>
              <a:gd name="connsiteY4-10" fmla="*/ 0 h 923709"/>
              <a:gd name="connsiteX5-11" fmla="*/ 1150684 w 2302409"/>
              <a:gd name="connsiteY5-12" fmla="*/ 302402 h 923709"/>
              <a:gd name="connsiteX6-13" fmla="*/ 1856544 w 2302409"/>
              <a:gd name="connsiteY6-14" fmla="*/ 1264 h 923709"/>
              <a:gd name="connsiteX0-15" fmla="*/ 1828835 w 2274700"/>
              <a:gd name="connsiteY0-16" fmla="*/ 1264 h 923747"/>
              <a:gd name="connsiteX1-17" fmla="*/ 2274700 w 2274700"/>
              <a:gd name="connsiteY1-18" fmla="*/ 371601 h 923747"/>
              <a:gd name="connsiteX2-19" fmla="*/ 1127176 w 2274700"/>
              <a:gd name="connsiteY2-20" fmla="*/ 923675 h 923747"/>
              <a:gd name="connsiteX3-21" fmla="*/ 0 w 2274700"/>
              <a:gd name="connsiteY3-22" fmla="*/ 397509 h 923747"/>
              <a:gd name="connsiteX4-23" fmla="*/ 431297 w 2274700"/>
              <a:gd name="connsiteY4-24" fmla="*/ 0 h 923747"/>
              <a:gd name="connsiteX5-25" fmla="*/ 1122975 w 2274700"/>
              <a:gd name="connsiteY5-26" fmla="*/ 302402 h 923747"/>
              <a:gd name="connsiteX6-27" fmla="*/ 1828835 w 2274700"/>
              <a:gd name="connsiteY6-28" fmla="*/ 1264 h 923747"/>
              <a:gd name="connsiteX0-29" fmla="*/ 1828835 w 2237755"/>
              <a:gd name="connsiteY0-30" fmla="*/ 1264 h 923747"/>
              <a:gd name="connsiteX1-31" fmla="*/ 2237755 w 2237755"/>
              <a:gd name="connsiteY1-32" fmla="*/ 371601 h 923747"/>
              <a:gd name="connsiteX2-33" fmla="*/ 1127176 w 2237755"/>
              <a:gd name="connsiteY2-34" fmla="*/ 923675 h 923747"/>
              <a:gd name="connsiteX3-35" fmla="*/ 0 w 2237755"/>
              <a:gd name="connsiteY3-36" fmla="*/ 397509 h 923747"/>
              <a:gd name="connsiteX4-37" fmla="*/ 431297 w 2237755"/>
              <a:gd name="connsiteY4-38" fmla="*/ 0 h 923747"/>
              <a:gd name="connsiteX5-39" fmla="*/ 1122975 w 2237755"/>
              <a:gd name="connsiteY5-40" fmla="*/ 302402 h 923747"/>
              <a:gd name="connsiteX6-41" fmla="*/ 1828835 w 2237755"/>
              <a:gd name="connsiteY6-42" fmla="*/ 1264 h 923747"/>
              <a:gd name="connsiteX0-43" fmla="*/ 1828835 w 2237755"/>
              <a:gd name="connsiteY0-44" fmla="*/ 1264 h 923678"/>
              <a:gd name="connsiteX1-45" fmla="*/ 2237755 w 2237755"/>
              <a:gd name="connsiteY1-46" fmla="*/ 392279 h 923678"/>
              <a:gd name="connsiteX2-47" fmla="*/ 1127176 w 2237755"/>
              <a:gd name="connsiteY2-48" fmla="*/ 923675 h 923678"/>
              <a:gd name="connsiteX3-49" fmla="*/ 0 w 2237755"/>
              <a:gd name="connsiteY3-50" fmla="*/ 397509 h 923678"/>
              <a:gd name="connsiteX4-51" fmla="*/ 431297 w 2237755"/>
              <a:gd name="connsiteY4-52" fmla="*/ 0 h 923678"/>
              <a:gd name="connsiteX5-53" fmla="*/ 1122975 w 2237755"/>
              <a:gd name="connsiteY5-54" fmla="*/ 302402 h 923678"/>
              <a:gd name="connsiteX6-55" fmla="*/ 1828835 w 2237755"/>
              <a:gd name="connsiteY6-56" fmla="*/ 1264 h 9236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237755" h="923678">
                <a:moveTo>
                  <a:pt x="1828835" y="1264"/>
                </a:moveTo>
                <a:lnTo>
                  <a:pt x="2237755" y="392279"/>
                </a:lnTo>
                <a:cubicBezTo>
                  <a:pt x="1957146" y="738766"/>
                  <a:pt x="1500135" y="922803"/>
                  <a:pt x="1127176" y="923675"/>
                </a:cubicBezTo>
                <a:cubicBezTo>
                  <a:pt x="754217" y="924547"/>
                  <a:pt x="285269" y="740170"/>
                  <a:pt x="0" y="397509"/>
                </a:cubicBezTo>
                <a:cubicBezTo>
                  <a:pt x="159159" y="265007"/>
                  <a:pt x="272138" y="132502"/>
                  <a:pt x="431297" y="0"/>
                </a:cubicBezTo>
                <a:cubicBezTo>
                  <a:pt x="597587" y="199744"/>
                  <a:pt x="890052" y="302191"/>
                  <a:pt x="1122975" y="302402"/>
                </a:cubicBezTo>
                <a:cubicBezTo>
                  <a:pt x="1355898" y="302613"/>
                  <a:pt x="1665262" y="203238"/>
                  <a:pt x="1828835" y="1264"/>
                </a:cubicBezTo>
                <a:close/>
              </a:path>
            </a:pathLst>
          </a:custGeom>
          <a:solidFill>
            <a:srgbClr val="0070C0"/>
          </a:solidFill>
          <a:ln w="25400" cap="flat" cmpd="sng" algn="ctr">
            <a:noFill/>
            <a:prstDash val="solid"/>
          </a:ln>
          <a:effectLst/>
        </p:spPr>
        <p:txBody>
          <a:bodyPr lIns="0" tIns="240000" rIns="0" bIns="0" rtlCol="0" anchor="ctr"/>
          <a:lstStyle/>
          <a:p>
            <a:pPr algn="ctr"/>
            <a:r>
              <a:rPr lang="zh-CN" altLang="en-US" sz="2665" kern="0" dirty="0">
                <a:solidFill>
                  <a:schemeClr val="bg1"/>
                </a:solidFill>
                <a:cs typeface="+mn-ea"/>
                <a:sym typeface="+mn-lt"/>
              </a:rPr>
              <a:t>渠道</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childTnLst>
                          </p:cTn>
                        </p:par>
                        <p:par>
                          <p:cTn id="31" fill="hold">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childTnLst>
                          </p:cTn>
                        </p:par>
                        <p:par>
                          <p:cTn id="37" fill="hold">
                            <p:stCondLst>
                              <p:cond delay="3500"/>
                            </p:stCondLst>
                            <p:childTnLst>
                              <p:par>
                                <p:cTn id="38" presetID="22" presetClass="entr" presetSubtype="4"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childTnLst>
                          </p:cTn>
                        </p:par>
                        <p:par>
                          <p:cTn id="41" fill="hold">
                            <p:stCondLst>
                              <p:cond delay="4000"/>
                            </p:stCondLst>
                            <p:childTnLst>
                              <p:par>
                                <p:cTn id="42" presetID="2" presetClass="entr" presetSubtype="1"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ppt_x"/>
                                          </p:val>
                                        </p:tav>
                                        <p:tav tm="100000">
                                          <p:val>
                                            <p:strVal val="#ppt_x"/>
                                          </p:val>
                                        </p:tav>
                                      </p:tavLst>
                                    </p:anim>
                                    <p:anim calcmode="lin" valueType="num">
                                      <p:cBhvr additive="base">
                                        <p:cTn id="45" dur="500" fill="hold"/>
                                        <p:tgtEl>
                                          <p:spTgt spid="24"/>
                                        </p:tgtEl>
                                        <p:attrNameLst>
                                          <p:attrName>ppt_y</p:attrName>
                                        </p:attrNameLst>
                                      </p:cBhvr>
                                      <p:tavLst>
                                        <p:tav tm="0">
                                          <p:val>
                                            <p:strVal val="0-#ppt_h/2"/>
                                          </p:val>
                                        </p:tav>
                                        <p:tav tm="100000">
                                          <p:val>
                                            <p:strVal val="#ppt_y"/>
                                          </p:val>
                                        </p:tav>
                                      </p:tavLst>
                                    </p:anim>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p:stCondLst>
                              <p:cond delay="5000"/>
                            </p:stCondLst>
                            <p:childTnLst>
                              <p:par>
                                <p:cTn id="51" presetID="53" presetClass="entr" presetSubtype="16"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p:cTn id="53" dur="500" fill="hold"/>
                                        <p:tgtEl>
                                          <p:spTgt spid="18"/>
                                        </p:tgtEl>
                                        <p:attrNameLst>
                                          <p:attrName>ppt_w</p:attrName>
                                        </p:attrNameLst>
                                      </p:cBhvr>
                                      <p:tavLst>
                                        <p:tav tm="0">
                                          <p:val>
                                            <p:fltVal val="0"/>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animEffect transition="in" filter="fade">
                                      <p:cBhvr>
                                        <p:cTn id="55" dur="500"/>
                                        <p:tgtEl>
                                          <p:spTgt spid="18"/>
                                        </p:tgtEl>
                                      </p:cBhvr>
                                    </p:animEffect>
                                  </p:childTnLst>
                                </p:cTn>
                              </p:par>
                            </p:childTnLst>
                          </p:cTn>
                        </p:par>
                        <p:par>
                          <p:cTn id="56" fill="hold">
                            <p:stCondLst>
                              <p:cond delay="5500"/>
                            </p:stCondLst>
                            <p:childTnLst>
                              <p:par>
                                <p:cTn id="57" presetID="22" presetClass="entr" presetSubtype="1" fill="hold"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up)">
                                      <p:cBhvr>
                                        <p:cTn id="59" dur="500"/>
                                        <p:tgtEl>
                                          <p:spTgt spid="15"/>
                                        </p:tgtEl>
                                      </p:cBhvr>
                                    </p:animEffect>
                                  </p:childTnLst>
                                </p:cTn>
                              </p:par>
                            </p:childTnLst>
                          </p:cTn>
                        </p:par>
                        <p:par>
                          <p:cTn id="60" fill="hold">
                            <p:stCondLst>
                              <p:cond delay="6000"/>
                            </p:stCondLst>
                            <p:childTnLst>
                              <p:par>
                                <p:cTn id="61" presetID="2" presetClass="entr" presetSubtype="4"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childTnLst>
                          </p:cTn>
                        </p:par>
                        <p:par>
                          <p:cTn id="65" fill="hold">
                            <p:stCondLst>
                              <p:cond delay="6500"/>
                            </p:stCondLst>
                            <p:childTnLst>
                              <p:par>
                                <p:cTn id="66" presetID="22" presetClass="entr" presetSubtype="8"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left)">
                                      <p:cBhvr>
                                        <p:cTn id="68" dur="500"/>
                                        <p:tgtEl>
                                          <p:spTgt spid="29"/>
                                        </p:tgtEl>
                                      </p:cBhvr>
                                    </p:animEffect>
                                  </p:childTnLst>
                                </p:cTn>
                              </p:par>
                            </p:childTnLst>
                          </p:cTn>
                        </p:par>
                        <p:par>
                          <p:cTn id="69" fill="hold">
                            <p:stCondLst>
                              <p:cond delay="7000"/>
                            </p:stCondLst>
                            <p:childTnLst>
                              <p:par>
                                <p:cTn id="70" presetID="53" presetClass="entr" presetSubtype="16"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500" fill="hold"/>
                                        <p:tgtEl>
                                          <p:spTgt spid="22"/>
                                        </p:tgtEl>
                                        <p:attrNameLst>
                                          <p:attrName>ppt_w</p:attrName>
                                        </p:attrNameLst>
                                      </p:cBhvr>
                                      <p:tavLst>
                                        <p:tav tm="0">
                                          <p:val>
                                            <p:fltVal val="0"/>
                                          </p:val>
                                        </p:tav>
                                        <p:tav tm="100000">
                                          <p:val>
                                            <p:strVal val="#ppt_w"/>
                                          </p:val>
                                        </p:tav>
                                      </p:tavLst>
                                    </p:anim>
                                    <p:anim calcmode="lin" valueType="num">
                                      <p:cBhvr>
                                        <p:cTn id="73" dur="500" fill="hold"/>
                                        <p:tgtEl>
                                          <p:spTgt spid="22"/>
                                        </p:tgtEl>
                                        <p:attrNameLst>
                                          <p:attrName>ppt_h</p:attrName>
                                        </p:attrNameLst>
                                      </p:cBhvr>
                                      <p:tavLst>
                                        <p:tav tm="0">
                                          <p:val>
                                            <p:fltVal val="0"/>
                                          </p:val>
                                        </p:tav>
                                        <p:tav tm="100000">
                                          <p:val>
                                            <p:strVal val="#ppt_h"/>
                                          </p:val>
                                        </p:tav>
                                      </p:tavLst>
                                    </p:anim>
                                    <p:animEffect transition="in" filter="fade">
                                      <p:cBhvr>
                                        <p:cTn id="74" dur="500"/>
                                        <p:tgtEl>
                                          <p:spTgt spid="22"/>
                                        </p:tgtEl>
                                      </p:cBhvr>
                                    </p:animEffect>
                                  </p:childTnLst>
                                </p:cTn>
                              </p:par>
                            </p:childTnLst>
                          </p:cTn>
                        </p:par>
                        <p:par>
                          <p:cTn id="75" fill="hold">
                            <p:stCondLst>
                              <p:cond delay="7500"/>
                            </p:stCondLst>
                            <p:childTnLst>
                              <p:par>
                                <p:cTn id="76" presetID="22" presetClass="entr" presetSubtype="4" fill="hold" nodeType="after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down)">
                                      <p:cBhvr>
                                        <p:cTn id="78" dur="500"/>
                                        <p:tgtEl>
                                          <p:spTgt spid="19"/>
                                        </p:tgtEl>
                                      </p:cBhvr>
                                    </p:animEffect>
                                  </p:childTnLst>
                                </p:cTn>
                              </p:par>
                            </p:childTnLst>
                          </p:cTn>
                        </p:par>
                        <p:par>
                          <p:cTn id="79" fill="hold">
                            <p:stCondLst>
                              <p:cond delay="8000"/>
                            </p:stCondLst>
                            <p:childTnLst>
                              <p:par>
                                <p:cTn id="80" presetID="2" presetClass="entr" presetSubtype="1" fill="hold" grpId="0" nodeType="afterEffect">
                                  <p:stCondLst>
                                    <p:cond delay="0"/>
                                  </p:stCondLst>
                                  <p:childTnLst>
                                    <p:set>
                                      <p:cBhvr>
                                        <p:cTn id="81" dur="1" fill="hold">
                                          <p:stCondLst>
                                            <p:cond delay="0"/>
                                          </p:stCondLst>
                                        </p:cTn>
                                        <p:tgtEl>
                                          <p:spTgt spid="26"/>
                                        </p:tgtEl>
                                        <p:attrNameLst>
                                          <p:attrName>style.visibility</p:attrName>
                                        </p:attrNameLst>
                                      </p:cBhvr>
                                      <p:to>
                                        <p:strVal val="visible"/>
                                      </p:to>
                                    </p:set>
                                    <p:anim calcmode="lin" valueType="num">
                                      <p:cBhvr additive="base">
                                        <p:cTn id="82" dur="500" fill="hold"/>
                                        <p:tgtEl>
                                          <p:spTgt spid="26"/>
                                        </p:tgtEl>
                                        <p:attrNameLst>
                                          <p:attrName>ppt_x</p:attrName>
                                        </p:attrNameLst>
                                      </p:cBhvr>
                                      <p:tavLst>
                                        <p:tav tm="0">
                                          <p:val>
                                            <p:strVal val="#ppt_x"/>
                                          </p:val>
                                        </p:tav>
                                        <p:tav tm="100000">
                                          <p:val>
                                            <p:strVal val="#ppt_x"/>
                                          </p:val>
                                        </p:tav>
                                      </p:tavLst>
                                    </p:anim>
                                    <p:anim calcmode="lin" valueType="num">
                                      <p:cBhvr additive="base">
                                        <p:cTn id="83"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P spid="10" grpId="0"/>
      <p:bldP spid="14" grpId="0"/>
      <p:bldP spid="18" grpId="0"/>
      <p:bldP spid="22" grpId="0"/>
      <p:bldP spid="23" grpId="0"/>
      <p:bldP spid="24" grpId="0"/>
      <p:bldP spid="25" grpId="0"/>
      <p:bldP spid="26" grpId="0"/>
      <p:bldP spid="27" grpId="0" animBg="1"/>
      <p:bldP spid="28"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screen"/>
          <a:stretch>
            <a:fillRect/>
          </a:stretch>
        </p:blipFill>
        <p:spPr>
          <a:xfrm>
            <a:off x="0" y="0"/>
            <a:ext cx="12192000" cy="6874669"/>
          </a:xfrm>
          <a:prstGeom prst="rect">
            <a:avLst/>
          </a:prstGeom>
        </p:spPr>
      </p:pic>
      <p:sp>
        <p:nvSpPr>
          <p:cNvPr id="7" name="文本框 9"/>
          <p:cNvSpPr txBox="1"/>
          <p:nvPr/>
        </p:nvSpPr>
        <p:spPr>
          <a:xfrm>
            <a:off x="828245" y="1"/>
            <a:ext cx="4046595" cy="766235"/>
          </a:xfrm>
          <a:prstGeom prst="rect">
            <a:avLst/>
          </a:prstGeom>
          <a:noFill/>
        </p:spPr>
        <p:txBody>
          <a:bodyPr wrap="square" lIns="91440" tIns="45720" rIns="91440" bIns="45720" rtlCol="0">
            <a:spAutoFit/>
          </a:bodyPr>
          <a:lstStyle/>
          <a:p>
            <a:pPr marL="0" lvl="1" algn="ctr">
              <a:lnSpc>
                <a:spcPts val="6000"/>
              </a:lnSpc>
            </a:pPr>
            <a:r>
              <a:rPr lang="zh-CN" altLang="en-US" sz="3200" b="1" dirty="0">
                <a:solidFill>
                  <a:schemeClr val="bg1">
                    <a:lumMod val="75000"/>
                  </a:schemeClr>
                </a:solidFill>
                <a:cs typeface="+mn-ea"/>
                <a:sym typeface="+mn-lt"/>
              </a:rPr>
              <a:t>发展规划</a:t>
            </a:r>
          </a:p>
        </p:txBody>
      </p:sp>
      <p:sp>
        <p:nvSpPr>
          <p:cNvPr id="4" name="矩形 1"/>
          <p:cNvSpPr/>
          <p:nvPr/>
        </p:nvSpPr>
        <p:spPr>
          <a:xfrm rot="19913209">
            <a:off x="5882942" y="4827097"/>
            <a:ext cx="1149964" cy="143843"/>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1" fmla="*/ 0 w 4180787"/>
              <a:gd name="connsiteY0-2" fmla="*/ 0 h 446239"/>
              <a:gd name="connsiteX1-3" fmla="*/ 4180787 w 4180787"/>
              <a:gd name="connsiteY1-4" fmla="*/ 0 h 446239"/>
              <a:gd name="connsiteX2-5" fmla="*/ 4180787 w 4180787"/>
              <a:gd name="connsiteY2-6" fmla="*/ 432613 h 446239"/>
              <a:gd name="connsiteX3-7" fmla="*/ 1797892 w 4180787"/>
              <a:gd name="connsiteY3-8" fmla="*/ 446239 h 446239"/>
              <a:gd name="connsiteX4-9" fmla="*/ 0 w 4180787"/>
              <a:gd name="connsiteY4-10" fmla="*/ 432613 h 446239"/>
              <a:gd name="connsiteX5" fmla="*/ 0 w 4180787"/>
              <a:gd name="connsiteY5" fmla="*/ 0 h 446239"/>
              <a:gd name="connsiteX0-11" fmla="*/ 0 w 4180787"/>
              <a:gd name="connsiteY0-12" fmla="*/ 3102 h 449341"/>
              <a:gd name="connsiteX1-13" fmla="*/ 1774422 w 4180787"/>
              <a:gd name="connsiteY1-14" fmla="*/ 0 h 449341"/>
              <a:gd name="connsiteX2-15" fmla="*/ 4180787 w 4180787"/>
              <a:gd name="connsiteY2-16" fmla="*/ 3102 h 449341"/>
              <a:gd name="connsiteX3-17" fmla="*/ 4180787 w 4180787"/>
              <a:gd name="connsiteY3-18" fmla="*/ 435715 h 449341"/>
              <a:gd name="connsiteX4-19" fmla="*/ 1797892 w 4180787"/>
              <a:gd name="connsiteY4-20" fmla="*/ 449341 h 449341"/>
              <a:gd name="connsiteX5-21" fmla="*/ 0 w 4180787"/>
              <a:gd name="connsiteY5-22" fmla="*/ 435715 h 449341"/>
              <a:gd name="connsiteX6" fmla="*/ 0 w 4180787"/>
              <a:gd name="connsiteY6" fmla="*/ 3102 h 449341"/>
              <a:gd name="connsiteX0-23" fmla="*/ 0 w 4180787"/>
              <a:gd name="connsiteY0-24" fmla="*/ 0 h 446239"/>
              <a:gd name="connsiteX1-25" fmla="*/ 1791064 w 4180787"/>
              <a:gd name="connsiteY1-26" fmla="*/ 191058 h 446239"/>
              <a:gd name="connsiteX2-27" fmla="*/ 4180787 w 4180787"/>
              <a:gd name="connsiteY2-28" fmla="*/ 0 h 446239"/>
              <a:gd name="connsiteX3-29" fmla="*/ 4180787 w 4180787"/>
              <a:gd name="connsiteY3-30" fmla="*/ 432613 h 446239"/>
              <a:gd name="connsiteX4-31" fmla="*/ 1797892 w 4180787"/>
              <a:gd name="connsiteY4-32" fmla="*/ 446239 h 446239"/>
              <a:gd name="connsiteX5-33" fmla="*/ 0 w 4180787"/>
              <a:gd name="connsiteY5-34" fmla="*/ 432613 h 446239"/>
              <a:gd name="connsiteX6-35" fmla="*/ 0 w 4180787"/>
              <a:gd name="connsiteY6-36" fmla="*/ 0 h 446239"/>
              <a:gd name="connsiteX0-37" fmla="*/ 0 w 4180787"/>
              <a:gd name="connsiteY0-38" fmla="*/ 0 h 432613"/>
              <a:gd name="connsiteX1-39" fmla="*/ 1791064 w 4180787"/>
              <a:gd name="connsiteY1-40" fmla="*/ 191058 h 432613"/>
              <a:gd name="connsiteX2-41" fmla="*/ 4180787 w 4180787"/>
              <a:gd name="connsiteY2-42" fmla="*/ 0 h 432613"/>
              <a:gd name="connsiteX3-43" fmla="*/ 4180787 w 4180787"/>
              <a:gd name="connsiteY3-44" fmla="*/ 432613 h 432613"/>
              <a:gd name="connsiteX4-45" fmla="*/ 1740284 w 4180787"/>
              <a:gd name="connsiteY4-46" fmla="*/ 300725 h 432613"/>
              <a:gd name="connsiteX5-47" fmla="*/ 0 w 4180787"/>
              <a:gd name="connsiteY5-48" fmla="*/ 432613 h 432613"/>
              <a:gd name="connsiteX6-49" fmla="*/ 0 w 4180787"/>
              <a:gd name="connsiteY6-50" fmla="*/ 0 h 432613"/>
              <a:gd name="connsiteX0-51" fmla="*/ 0 w 4180787"/>
              <a:gd name="connsiteY0-52" fmla="*/ 0 h 432613"/>
              <a:gd name="connsiteX1-53" fmla="*/ 1835870 w 4180787"/>
              <a:gd name="connsiteY1-54" fmla="*/ 187218 h 432613"/>
              <a:gd name="connsiteX2-55" fmla="*/ 4180787 w 4180787"/>
              <a:gd name="connsiteY2-56" fmla="*/ 0 h 432613"/>
              <a:gd name="connsiteX3-57" fmla="*/ 4180787 w 4180787"/>
              <a:gd name="connsiteY3-58" fmla="*/ 432613 h 432613"/>
              <a:gd name="connsiteX4-59" fmla="*/ 1740284 w 4180787"/>
              <a:gd name="connsiteY4-60" fmla="*/ 300725 h 432613"/>
              <a:gd name="connsiteX5-61" fmla="*/ 0 w 4180787"/>
              <a:gd name="connsiteY5-62" fmla="*/ 432613 h 432613"/>
              <a:gd name="connsiteX6-63" fmla="*/ 0 w 4180787"/>
              <a:gd name="connsiteY6-64" fmla="*/ 0 h 432613"/>
              <a:gd name="connsiteX0-65" fmla="*/ 0 w 4180787"/>
              <a:gd name="connsiteY0-66" fmla="*/ 4908 h 437521"/>
              <a:gd name="connsiteX1-67" fmla="*/ 1835870 w 4180787"/>
              <a:gd name="connsiteY1-68" fmla="*/ 192126 h 437521"/>
              <a:gd name="connsiteX2-69" fmla="*/ 4180787 w 4180787"/>
              <a:gd name="connsiteY2-70" fmla="*/ 4908 h 437521"/>
              <a:gd name="connsiteX3-71" fmla="*/ 4180787 w 4180787"/>
              <a:gd name="connsiteY3-72" fmla="*/ 437521 h 437521"/>
              <a:gd name="connsiteX4-73" fmla="*/ 1740284 w 4180787"/>
              <a:gd name="connsiteY4-74" fmla="*/ 305633 h 437521"/>
              <a:gd name="connsiteX5-75" fmla="*/ 0 w 4180787"/>
              <a:gd name="connsiteY5-76" fmla="*/ 437521 h 437521"/>
              <a:gd name="connsiteX6-77" fmla="*/ 0 w 4180787"/>
              <a:gd name="connsiteY6-78" fmla="*/ 4908 h 437521"/>
              <a:gd name="connsiteX0-79" fmla="*/ 0 w 4180787"/>
              <a:gd name="connsiteY0-80" fmla="*/ 4908 h 446252"/>
              <a:gd name="connsiteX1-81" fmla="*/ 1835870 w 4180787"/>
              <a:gd name="connsiteY1-82" fmla="*/ 192126 h 446252"/>
              <a:gd name="connsiteX2-83" fmla="*/ 4180787 w 4180787"/>
              <a:gd name="connsiteY2-84" fmla="*/ 4908 h 446252"/>
              <a:gd name="connsiteX3-85" fmla="*/ 4180787 w 4180787"/>
              <a:gd name="connsiteY3-86" fmla="*/ 437521 h 446252"/>
              <a:gd name="connsiteX4-87" fmla="*/ 1740284 w 4180787"/>
              <a:gd name="connsiteY4-88" fmla="*/ 305633 h 446252"/>
              <a:gd name="connsiteX5-89" fmla="*/ 0 w 4180787"/>
              <a:gd name="connsiteY5-90" fmla="*/ 437521 h 446252"/>
              <a:gd name="connsiteX6-91" fmla="*/ 0 w 4180787"/>
              <a:gd name="connsiteY6-92" fmla="*/ 4908 h 446252"/>
              <a:gd name="connsiteX0-93" fmla="*/ 0 w 4180787"/>
              <a:gd name="connsiteY0-94" fmla="*/ 4107 h 445451"/>
              <a:gd name="connsiteX1-95" fmla="*/ 1779968 w 4180787"/>
              <a:gd name="connsiteY1-96" fmla="*/ 241252 h 445451"/>
              <a:gd name="connsiteX2-97" fmla="*/ 4180787 w 4180787"/>
              <a:gd name="connsiteY2-98" fmla="*/ 4107 h 445451"/>
              <a:gd name="connsiteX3-99" fmla="*/ 4180787 w 4180787"/>
              <a:gd name="connsiteY3-100" fmla="*/ 436720 h 445451"/>
              <a:gd name="connsiteX4-101" fmla="*/ 1740284 w 4180787"/>
              <a:gd name="connsiteY4-102" fmla="*/ 304832 h 445451"/>
              <a:gd name="connsiteX5-103" fmla="*/ 0 w 4180787"/>
              <a:gd name="connsiteY5-104" fmla="*/ 436720 h 445451"/>
              <a:gd name="connsiteX6-105" fmla="*/ 0 w 4180787"/>
              <a:gd name="connsiteY6-106" fmla="*/ 4107 h 445451"/>
              <a:gd name="connsiteX0-107" fmla="*/ 0 w 4180787"/>
              <a:gd name="connsiteY0-108" fmla="*/ 4107 h 445451"/>
              <a:gd name="connsiteX1-109" fmla="*/ 1779968 w 4180787"/>
              <a:gd name="connsiteY1-110" fmla="*/ 241252 h 445451"/>
              <a:gd name="connsiteX2-111" fmla="*/ 4180787 w 4180787"/>
              <a:gd name="connsiteY2-112" fmla="*/ 4107 h 445451"/>
              <a:gd name="connsiteX3-113" fmla="*/ 4180787 w 4180787"/>
              <a:gd name="connsiteY3-114" fmla="*/ 436720 h 445451"/>
              <a:gd name="connsiteX4-115" fmla="*/ 1740284 w 4180787"/>
              <a:gd name="connsiteY4-116" fmla="*/ 304832 h 445451"/>
              <a:gd name="connsiteX5-117" fmla="*/ 0 w 4180787"/>
              <a:gd name="connsiteY5-118" fmla="*/ 436720 h 445451"/>
              <a:gd name="connsiteX6-119" fmla="*/ 0 w 4180787"/>
              <a:gd name="connsiteY6-120" fmla="*/ 4107 h 445451"/>
              <a:gd name="connsiteX0-121" fmla="*/ 0 w 4180787"/>
              <a:gd name="connsiteY0-122" fmla="*/ 4107 h 436720"/>
              <a:gd name="connsiteX1-123" fmla="*/ 1779968 w 4180787"/>
              <a:gd name="connsiteY1-124" fmla="*/ 241252 h 436720"/>
              <a:gd name="connsiteX2-125" fmla="*/ 4180787 w 4180787"/>
              <a:gd name="connsiteY2-126" fmla="*/ 4107 h 436720"/>
              <a:gd name="connsiteX3-127" fmla="*/ 4180787 w 4180787"/>
              <a:gd name="connsiteY3-128" fmla="*/ 436720 h 436720"/>
              <a:gd name="connsiteX4-129" fmla="*/ 1740284 w 4180787"/>
              <a:gd name="connsiteY4-130" fmla="*/ 304832 h 436720"/>
              <a:gd name="connsiteX5-131" fmla="*/ 0 w 4180787"/>
              <a:gd name="connsiteY5-132" fmla="*/ 436720 h 436720"/>
              <a:gd name="connsiteX6-133" fmla="*/ 0 w 4180787"/>
              <a:gd name="connsiteY6-134" fmla="*/ 4107 h 436720"/>
              <a:gd name="connsiteX0-135" fmla="*/ 0 w 4180787"/>
              <a:gd name="connsiteY0-136" fmla="*/ 4107 h 436720"/>
              <a:gd name="connsiteX1-137" fmla="*/ 1779968 w 4180787"/>
              <a:gd name="connsiteY1-138" fmla="*/ 241252 h 436720"/>
              <a:gd name="connsiteX2-139" fmla="*/ 4180787 w 4180787"/>
              <a:gd name="connsiteY2-140" fmla="*/ 4107 h 436720"/>
              <a:gd name="connsiteX3-141" fmla="*/ 4180787 w 4180787"/>
              <a:gd name="connsiteY3-142" fmla="*/ 436720 h 436720"/>
              <a:gd name="connsiteX4-143" fmla="*/ 1740284 w 4180787"/>
              <a:gd name="connsiteY4-144" fmla="*/ 304832 h 436720"/>
              <a:gd name="connsiteX5-145" fmla="*/ 0 w 4180787"/>
              <a:gd name="connsiteY5-146" fmla="*/ 436720 h 436720"/>
              <a:gd name="connsiteX6-147" fmla="*/ 0 w 4180787"/>
              <a:gd name="connsiteY6-148" fmla="*/ 4107 h 436720"/>
              <a:gd name="connsiteX0-149" fmla="*/ 0 w 4180787"/>
              <a:gd name="connsiteY0-150" fmla="*/ 0 h 432613"/>
              <a:gd name="connsiteX1-151" fmla="*/ 1779968 w 4180787"/>
              <a:gd name="connsiteY1-152" fmla="*/ 237145 h 432613"/>
              <a:gd name="connsiteX2-153" fmla="*/ 4180787 w 4180787"/>
              <a:gd name="connsiteY2-154" fmla="*/ 0 h 432613"/>
              <a:gd name="connsiteX3-155" fmla="*/ 4180787 w 4180787"/>
              <a:gd name="connsiteY3-156" fmla="*/ 432613 h 432613"/>
              <a:gd name="connsiteX4-157" fmla="*/ 1740284 w 4180787"/>
              <a:gd name="connsiteY4-158" fmla="*/ 300725 h 432613"/>
              <a:gd name="connsiteX5-159" fmla="*/ 0 w 4180787"/>
              <a:gd name="connsiteY5-160" fmla="*/ 432613 h 432613"/>
              <a:gd name="connsiteX6-161" fmla="*/ 0 w 4180787"/>
              <a:gd name="connsiteY6-162" fmla="*/ 0 h 4326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bg2">
              <a:lumMod val="90000"/>
            </a:schemeClr>
          </a:solidFill>
          <a:ln w="25400" cap="flat" cmpd="sng" algn="ctr">
            <a:noFill/>
            <a:prstDash val="solid"/>
          </a:ln>
          <a:effectLst/>
        </p:spPr>
        <p:txBody>
          <a:bodyPr rtlCol="0" anchor="ctr"/>
          <a:lstStyle/>
          <a:p>
            <a:pPr algn="ctr">
              <a:defRPr/>
            </a:pPr>
            <a:endParaRPr lang="en-US" sz="2400" kern="0" dirty="0">
              <a:solidFill>
                <a:schemeClr val="bg1"/>
              </a:solidFill>
              <a:cs typeface="+mn-ea"/>
              <a:sym typeface="+mn-lt"/>
            </a:endParaRPr>
          </a:p>
        </p:txBody>
      </p:sp>
      <p:sp>
        <p:nvSpPr>
          <p:cNvPr id="5" name="矩形 1"/>
          <p:cNvSpPr/>
          <p:nvPr/>
        </p:nvSpPr>
        <p:spPr>
          <a:xfrm rot="708470">
            <a:off x="4218970" y="3984970"/>
            <a:ext cx="2851060" cy="287685"/>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1" fmla="*/ 0 w 4180787"/>
              <a:gd name="connsiteY0-2" fmla="*/ 0 h 446239"/>
              <a:gd name="connsiteX1-3" fmla="*/ 4180787 w 4180787"/>
              <a:gd name="connsiteY1-4" fmla="*/ 0 h 446239"/>
              <a:gd name="connsiteX2-5" fmla="*/ 4180787 w 4180787"/>
              <a:gd name="connsiteY2-6" fmla="*/ 432613 h 446239"/>
              <a:gd name="connsiteX3-7" fmla="*/ 1797892 w 4180787"/>
              <a:gd name="connsiteY3-8" fmla="*/ 446239 h 446239"/>
              <a:gd name="connsiteX4-9" fmla="*/ 0 w 4180787"/>
              <a:gd name="connsiteY4-10" fmla="*/ 432613 h 446239"/>
              <a:gd name="connsiteX5" fmla="*/ 0 w 4180787"/>
              <a:gd name="connsiteY5" fmla="*/ 0 h 446239"/>
              <a:gd name="connsiteX0-11" fmla="*/ 0 w 4180787"/>
              <a:gd name="connsiteY0-12" fmla="*/ 3102 h 449341"/>
              <a:gd name="connsiteX1-13" fmla="*/ 1774422 w 4180787"/>
              <a:gd name="connsiteY1-14" fmla="*/ 0 h 449341"/>
              <a:gd name="connsiteX2-15" fmla="*/ 4180787 w 4180787"/>
              <a:gd name="connsiteY2-16" fmla="*/ 3102 h 449341"/>
              <a:gd name="connsiteX3-17" fmla="*/ 4180787 w 4180787"/>
              <a:gd name="connsiteY3-18" fmla="*/ 435715 h 449341"/>
              <a:gd name="connsiteX4-19" fmla="*/ 1797892 w 4180787"/>
              <a:gd name="connsiteY4-20" fmla="*/ 449341 h 449341"/>
              <a:gd name="connsiteX5-21" fmla="*/ 0 w 4180787"/>
              <a:gd name="connsiteY5-22" fmla="*/ 435715 h 449341"/>
              <a:gd name="connsiteX6" fmla="*/ 0 w 4180787"/>
              <a:gd name="connsiteY6" fmla="*/ 3102 h 449341"/>
              <a:gd name="connsiteX0-23" fmla="*/ 0 w 4180787"/>
              <a:gd name="connsiteY0-24" fmla="*/ 0 h 446239"/>
              <a:gd name="connsiteX1-25" fmla="*/ 1791064 w 4180787"/>
              <a:gd name="connsiteY1-26" fmla="*/ 191058 h 446239"/>
              <a:gd name="connsiteX2-27" fmla="*/ 4180787 w 4180787"/>
              <a:gd name="connsiteY2-28" fmla="*/ 0 h 446239"/>
              <a:gd name="connsiteX3-29" fmla="*/ 4180787 w 4180787"/>
              <a:gd name="connsiteY3-30" fmla="*/ 432613 h 446239"/>
              <a:gd name="connsiteX4-31" fmla="*/ 1797892 w 4180787"/>
              <a:gd name="connsiteY4-32" fmla="*/ 446239 h 446239"/>
              <a:gd name="connsiteX5-33" fmla="*/ 0 w 4180787"/>
              <a:gd name="connsiteY5-34" fmla="*/ 432613 h 446239"/>
              <a:gd name="connsiteX6-35" fmla="*/ 0 w 4180787"/>
              <a:gd name="connsiteY6-36" fmla="*/ 0 h 446239"/>
              <a:gd name="connsiteX0-37" fmla="*/ 0 w 4180787"/>
              <a:gd name="connsiteY0-38" fmla="*/ 0 h 432613"/>
              <a:gd name="connsiteX1-39" fmla="*/ 1791064 w 4180787"/>
              <a:gd name="connsiteY1-40" fmla="*/ 191058 h 432613"/>
              <a:gd name="connsiteX2-41" fmla="*/ 4180787 w 4180787"/>
              <a:gd name="connsiteY2-42" fmla="*/ 0 h 432613"/>
              <a:gd name="connsiteX3-43" fmla="*/ 4180787 w 4180787"/>
              <a:gd name="connsiteY3-44" fmla="*/ 432613 h 432613"/>
              <a:gd name="connsiteX4-45" fmla="*/ 1740284 w 4180787"/>
              <a:gd name="connsiteY4-46" fmla="*/ 300725 h 432613"/>
              <a:gd name="connsiteX5-47" fmla="*/ 0 w 4180787"/>
              <a:gd name="connsiteY5-48" fmla="*/ 432613 h 432613"/>
              <a:gd name="connsiteX6-49" fmla="*/ 0 w 4180787"/>
              <a:gd name="connsiteY6-50" fmla="*/ 0 h 432613"/>
              <a:gd name="connsiteX0-51" fmla="*/ 0 w 4180787"/>
              <a:gd name="connsiteY0-52" fmla="*/ 0 h 432613"/>
              <a:gd name="connsiteX1-53" fmla="*/ 1835870 w 4180787"/>
              <a:gd name="connsiteY1-54" fmla="*/ 187218 h 432613"/>
              <a:gd name="connsiteX2-55" fmla="*/ 4180787 w 4180787"/>
              <a:gd name="connsiteY2-56" fmla="*/ 0 h 432613"/>
              <a:gd name="connsiteX3-57" fmla="*/ 4180787 w 4180787"/>
              <a:gd name="connsiteY3-58" fmla="*/ 432613 h 432613"/>
              <a:gd name="connsiteX4-59" fmla="*/ 1740284 w 4180787"/>
              <a:gd name="connsiteY4-60" fmla="*/ 300725 h 432613"/>
              <a:gd name="connsiteX5-61" fmla="*/ 0 w 4180787"/>
              <a:gd name="connsiteY5-62" fmla="*/ 432613 h 432613"/>
              <a:gd name="connsiteX6-63" fmla="*/ 0 w 4180787"/>
              <a:gd name="connsiteY6-64" fmla="*/ 0 h 432613"/>
              <a:gd name="connsiteX0-65" fmla="*/ 0 w 4180787"/>
              <a:gd name="connsiteY0-66" fmla="*/ 4908 h 437521"/>
              <a:gd name="connsiteX1-67" fmla="*/ 1835870 w 4180787"/>
              <a:gd name="connsiteY1-68" fmla="*/ 192126 h 437521"/>
              <a:gd name="connsiteX2-69" fmla="*/ 4180787 w 4180787"/>
              <a:gd name="connsiteY2-70" fmla="*/ 4908 h 437521"/>
              <a:gd name="connsiteX3-71" fmla="*/ 4180787 w 4180787"/>
              <a:gd name="connsiteY3-72" fmla="*/ 437521 h 437521"/>
              <a:gd name="connsiteX4-73" fmla="*/ 1740284 w 4180787"/>
              <a:gd name="connsiteY4-74" fmla="*/ 305633 h 437521"/>
              <a:gd name="connsiteX5-75" fmla="*/ 0 w 4180787"/>
              <a:gd name="connsiteY5-76" fmla="*/ 437521 h 437521"/>
              <a:gd name="connsiteX6-77" fmla="*/ 0 w 4180787"/>
              <a:gd name="connsiteY6-78" fmla="*/ 4908 h 437521"/>
              <a:gd name="connsiteX0-79" fmla="*/ 0 w 4180787"/>
              <a:gd name="connsiteY0-80" fmla="*/ 4908 h 446252"/>
              <a:gd name="connsiteX1-81" fmla="*/ 1835870 w 4180787"/>
              <a:gd name="connsiteY1-82" fmla="*/ 192126 h 446252"/>
              <a:gd name="connsiteX2-83" fmla="*/ 4180787 w 4180787"/>
              <a:gd name="connsiteY2-84" fmla="*/ 4908 h 446252"/>
              <a:gd name="connsiteX3-85" fmla="*/ 4180787 w 4180787"/>
              <a:gd name="connsiteY3-86" fmla="*/ 437521 h 446252"/>
              <a:gd name="connsiteX4-87" fmla="*/ 1740284 w 4180787"/>
              <a:gd name="connsiteY4-88" fmla="*/ 305633 h 446252"/>
              <a:gd name="connsiteX5-89" fmla="*/ 0 w 4180787"/>
              <a:gd name="connsiteY5-90" fmla="*/ 437521 h 446252"/>
              <a:gd name="connsiteX6-91" fmla="*/ 0 w 4180787"/>
              <a:gd name="connsiteY6-92" fmla="*/ 4908 h 446252"/>
              <a:gd name="connsiteX0-93" fmla="*/ 0 w 4180787"/>
              <a:gd name="connsiteY0-94" fmla="*/ 4107 h 445451"/>
              <a:gd name="connsiteX1-95" fmla="*/ 1779968 w 4180787"/>
              <a:gd name="connsiteY1-96" fmla="*/ 241252 h 445451"/>
              <a:gd name="connsiteX2-97" fmla="*/ 4180787 w 4180787"/>
              <a:gd name="connsiteY2-98" fmla="*/ 4107 h 445451"/>
              <a:gd name="connsiteX3-99" fmla="*/ 4180787 w 4180787"/>
              <a:gd name="connsiteY3-100" fmla="*/ 436720 h 445451"/>
              <a:gd name="connsiteX4-101" fmla="*/ 1740284 w 4180787"/>
              <a:gd name="connsiteY4-102" fmla="*/ 304832 h 445451"/>
              <a:gd name="connsiteX5-103" fmla="*/ 0 w 4180787"/>
              <a:gd name="connsiteY5-104" fmla="*/ 436720 h 445451"/>
              <a:gd name="connsiteX6-105" fmla="*/ 0 w 4180787"/>
              <a:gd name="connsiteY6-106" fmla="*/ 4107 h 445451"/>
              <a:gd name="connsiteX0-107" fmla="*/ 0 w 4180787"/>
              <a:gd name="connsiteY0-108" fmla="*/ 4107 h 445451"/>
              <a:gd name="connsiteX1-109" fmla="*/ 1779968 w 4180787"/>
              <a:gd name="connsiteY1-110" fmla="*/ 241252 h 445451"/>
              <a:gd name="connsiteX2-111" fmla="*/ 4180787 w 4180787"/>
              <a:gd name="connsiteY2-112" fmla="*/ 4107 h 445451"/>
              <a:gd name="connsiteX3-113" fmla="*/ 4180787 w 4180787"/>
              <a:gd name="connsiteY3-114" fmla="*/ 436720 h 445451"/>
              <a:gd name="connsiteX4-115" fmla="*/ 1740284 w 4180787"/>
              <a:gd name="connsiteY4-116" fmla="*/ 304832 h 445451"/>
              <a:gd name="connsiteX5-117" fmla="*/ 0 w 4180787"/>
              <a:gd name="connsiteY5-118" fmla="*/ 436720 h 445451"/>
              <a:gd name="connsiteX6-119" fmla="*/ 0 w 4180787"/>
              <a:gd name="connsiteY6-120" fmla="*/ 4107 h 445451"/>
              <a:gd name="connsiteX0-121" fmla="*/ 0 w 4180787"/>
              <a:gd name="connsiteY0-122" fmla="*/ 4107 h 436720"/>
              <a:gd name="connsiteX1-123" fmla="*/ 1779968 w 4180787"/>
              <a:gd name="connsiteY1-124" fmla="*/ 241252 h 436720"/>
              <a:gd name="connsiteX2-125" fmla="*/ 4180787 w 4180787"/>
              <a:gd name="connsiteY2-126" fmla="*/ 4107 h 436720"/>
              <a:gd name="connsiteX3-127" fmla="*/ 4180787 w 4180787"/>
              <a:gd name="connsiteY3-128" fmla="*/ 436720 h 436720"/>
              <a:gd name="connsiteX4-129" fmla="*/ 1740284 w 4180787"/>
              <a:gd name="connsiteY4-130" fmla="*/ 304832 h 436720"/>
              <a:gd name="connsiteX5-131" fmla="*/ 0 w 4180787"/>
              <a:gd name="connsiteY5-132" fmla="*/ 436720 h 436720"/>
              <a:gd name="connsiteX6-133" fmla="*/ 0 w 4180787"/>
              <a:gd name="connsiteY6-134" fmla="*/ 4107 h 436720"/>
              <a:gd name="connsiteX0-135" fmla="*/ 0 w 4180787"/>
              <a:gd name="connsiteY0-136" fmla="*/ 4107 h 436720"/>
              <a:gd name="connsiteX1-137" fmla="*/ 1779968 w 4180787"/>
              <a:gd name="connsiteY1-138" fmla="*/ 241252 h 436720"/>
              <a:gd name="connsiteX2-139" fmla="*/ 4180787 w 4180787"/>
              <a:gd name="connsiteY2-140" fmla="*/ 4107 h 436720"/>
              <a:gd name="connsiteX3-141" fmla="*/ 4180787 w 4180787"/>
              <a:gd name="connsiteY3-142" fmla="*/ 436720 h 436720"/>
              <a:gd name="connsiteX4-143" fmla="*/ 1740284 w 4180787"/>
              <a:gd name="connsiteY4-144" fmla="*/ 304832 h 436720"/>
              <a:gd name="connsiteX5-145" fmla="*/ 0 w 4180787"/>
              <a:gd name="connsiteY5-146" fmla="*/ 436720 h 436720"/>
              <a:gd name="connsiteX6-147" fmla="*/ 0 w 4180787"/>
              <a:gd name="connsiteY6-148" fmla="*/ 4107 h 436720"/>
              <a:gd name="connsiteX0-149" fmla="*/ 0 w 4180787"/>
              <a:gd name="connsiteY0-150" fmla="*/ 0 h 432613"/>
              <a:gd name="connsiteX1-151" fmla="*/ 1779968 w 4180787"/>
              <a:gd name="connsiteY1-152" fmla="*/ 237145 h 432613"/>
              <a:gd name="connsiteX2-153" fmla="*/ 4180787 w 4180787"/>
              <a:gd name="connsiteY2-154" fmla="*/ 0 h 432613"/>
              <a:gd name="connsiteX3-155" fmla="*/ 4180787 w 4180787"/>
              <a:gd name="connsiteY3-156" fmla="*/ 432613 h 432613"/>
              <a:gd name="connsiteX4-157" fmla="*/ 1740284 w 4180787"/>
              <a:gd name="connsiteY4-158" fmla="*/ 300725 h 432613"/>
              <a:gd name="connsiteX5-159" fmla="*/ 0 w 4180787"/>
              <a:gd name="connsiteY5-160" fmla="*/ 432613 h 432613"/>
              <a:gd name="connsiteX6-161" fmla="*/ 0 w 4180787"/>
              <a:gd name="connsiteY6-162" fmla="*/ 0 h 4326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bg2">
              <a:lumMod val="90000"/>
            </a:schemeClr>
          </a:solidFill>
          <a:ln w="25400" cap="flat" cmpd="sng" algn="ctr">
            <a:noFill/>
            <a:prstDash val="solid"/>
          </a:ln>
          <a:effectLst/>
        </p:spPr>
        <p:txBody>
          <a:bodyPr rtlCol="0" anchor="ctr"/>
          <a:lstStyle/>
          <a:p>
            <a:pPr algn="ctr">
              <a:defRPr/>
            </a:pPr>
            <a:endParaRPr lang="en-US" sz="2400" kern="0" dirty="0">
              <a:solidFill>
                <a:schemeClr val="bg1"/>
              </a:solidFill>
              <a:cs typeface="+mn-ea"/>
              <a:sym typeface="+mn-lt"/>
            </a:endParaRPr>
          </a:p>
        </p:txBody>
      </p:sp>
      <p:sp>
        <p:nvSpPr>
          <p:cNvPr id="8" name="矩形 1"/>
          <p:cNvSpPr/>
          <p:nvPr/>
        </p:nvSpPr>
        <p:spPr>
          <a:xfrm rot="293950">
            <a:off x="4310707" y="2265924"/>
            <a:ext cx="3798511" cy="294792"/>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1" fmla="*/ 0 w 4180787"/>
              <a:gd name="connsiteY0-2" fmla="*/ 0 h 446239"/>
              <a:gd name="connsiteX1-3" fmla="*/ 4180787 w 4180787"/>
              <a:gd name="connsiteY1-4" fmla="*/ 0 h 446239"/>
              <a:gd name="connsiteX2-5" fmla="*/ 4180787 w 4180787"/>
              <a:gd name="connsiteY2-6" fmla="*/ 432613 h 446239"/>
              <a:gd name="connsiteX3-7" fmla="*/ 1797892 w 4180787"/>
              <a:gd name="connsiteY3-8" fmla="*/ 446239 h 446239"/>
              <a:gd name="connsiteX4-9" fmla="*/ 0 w 4180787"/>
              <a:gd name="connsiteY4-10" fmla="*/ 432613 h 446239"/>
              <a:gd name="connsiteX5" fmla="*/ 0 w 4180787"/>
              <a:gd name="connsiteY5" fmla="*/ 0 h 446239"/>
              <a:gd name="connsiteX0-11" fmla="*/ 0 w 4180787"/>
              <a:gd name="connsiteY0-12" fmla="*/ 3102 h 449341"/>
              <a:gd name="connsiteX1-13" fmla="*/ 1774422 w 4180787"/>
              <a:gd name="connsiteY1-14" fmla="*/ 0 h 449341"/>
              <a:gd name="connsiteX2-15" fmla="*/ 4180787 w 4180787"/>
              <a:gd name="connsiteY2-16" fmla="*/ 3102 h 449341"/>
              <a:gd name="connsiteX3-17" fmla="*/ 4180787 w 4180787"/>
              <a:gd name="connsiteY3-18" fmla="*/ 435715 h 449341"/>
              <a:gd name="connsiteX4-19" fmla="*/ 1797892 w 4180787"/>
              <a:gd name="connsiteY4-20" fmla="*/ 449341 h 449341"/>
              <a:gd name="connsiteX5-21" fmla="*/ 0 w 4180787"/>
              <a:gd name="connsiteY5-22" fmla="*/ 435715 h 449341"/>
              <a:gd name="connsiteX6" fmla="*/ 0 w 4180787"/>
              <a:gd name="connsiteY6" fmla="*/ 3102 h 449341"/>
              <a:gd name="connsiteX0-23" fmla="*/ 0 w 4180787"/>
              <a:gd name="connsiteY0-24" fmla="*/ 0 h 446239"/>
              <a:gd name="connsiteX1-25" fmla="*/ 1791064 w 4180787"/>
              <a:gd name="connsiteY1-26" fmla="*/ 191058 h 446239"/>
              <a:gd name="connsiteX2-27" fmla="*/ 4180787 w 4180787"/>
              <a:gd name="connsiteY2-28" fmla="*/ 0 h 446239"/>
              <a:gd name="connsiteX3-29" fmla="*/ 4180787 w 4180787"/>
              <a:gd name="connsiteY3-30" fmla="*/ 432613 h 446239"/>
              <a:gd name="connsiteX4-31" fmla="*/ 1797892 w 4180787"/>
              <a:gd name="connsiteY4-32" fmla="*/ 446239 h 446239"/>
              <a:gd name="connsiteX5-33" fmla="*/ 0 w 4180787"/>
              <a:gd name="connsiteY5-34" fmla="*/ 432613 h 446239"/>
              <a:gd name="connsiteX6-35" fmla="*/ 0 w 4180787"/>
              <a:gd name="connsiteY6-36" fmla="*/ 0 h 446239"/>
              <a:gd name="connsiteX0-37" fmla="*/ 0 w 4180787"/>
              <a:gd name="connsiteY0-38" fmla="*/ 0 h 432613"/>
              <a:gd name="connsiteX1-39" fmla="*/ 1791064 w 4180787"/>
              <a:gd name="connsiteY1-40" fmla="*/ 191058 h 432613"/>
              <a:gd name="connsiteX2-41" fmla="*/ 4180787 w 4180787"/>
              <a:gd name="connsiteY2-42" fmla="*/ 0 h 432613"/>
              <a:gd name="connsiteX3-43" fmla="*/ 4180787 w 4180787"/>
              <a:gd name="connsiteY3-44" fmla="*/ 432613 h 432613"/>
              <a:gd name="connsiteX4-45" fmla="*/ 1740284 w 4180787"/>
              <a:gd name="connsiteY4-46" fmla="*/ 300725 h 432613"/>
              <a:gd name="connsiteX5-47" fmla="*/ 0 w 4180787"/>
              <a:gd name="connsiteY5-48" fmla="*/ 432613 h 432613"/>
              <a:gd name="connsiteX6-49" fmla="*/ 0 w 4180787"/>
              <a:gd name="connsiteY6-50" fmla="*/ 0 h 432613"/>
              <a:gd name="connsiteX0-51" fmla="*/ 0 w 4180787"/>
              <a:gd name="connsiteY0-52" fmla="*/ 0 h 432613"/>
              <a:gd name="connsiteX1-53" fmla="*/ 1835870 w 4180787"/>
              <a:gd name="connsiteY1-54" fmla="*/ 187218 h 432613"/>
              <a:gd name="connsiteX2-55" fmla="*/ 4180787 w 4180787"/>
              <a:gd name="connsiteY2-56" fmla="*/ 0 h 432613"/>
              <a:gd name="connsiteX3-57" fmla="*/ 4180787 w 4180787"/>
              <a:gd name="connsiteY3-58" fmla="*/ 432613 h 432613"/>
              <a:gd name="connsiteX4-59" fmla="*/ 1740284 w 4180787"/>
              <a:gd name="connsiteY4-60" fmla="*/ 300725 h 432613"/>
              <a:gd name="connsiteX5-61" fmla="*/ 0 w 4180787"/>
              <a:gd name="connsiteY5-62" fmla="*/ 432613 h 432613"/>
              <a:gd name="connsiteX6-63" fmla="*/ 0 w 4180787"/>
              <a:gd name="connsiteY6-64" fmla="*/ 0 h 432613"/>
              <a:gd name="connsiteX0-65" fmla="*/ 0 w 4180787"/>
              <a:gd name="connsiteY0-66" fmla="*/ 4908 h 437521"/>
              <a:gd name="connsiteX1-67" fmla="*/ 1835870 w 4180787"/>
              <a:gd name="connsiteY1-68" fmla="*/ 192126 h 437521"/>
              <a:gd name="connsiteX2-69" fmla="*/ 4180787 w 4180787"/>
              <a:gd name="connsiteY2-70" fmla="*/ 4908 h 437521"/>
              <a:gd name="connsiteX3-71" fmla="*/ 4180787 w 4180787"/>
              <a:gd name="connsiteY3-72" fmla="*/ 437521 h 437521"/>
              <a:gd name="connsiteX4-73" fmla="*/ 1740284 w 4180787"/>
              <a:gd name="connsiteY4-74" fmla="*/ 305633 h 437521"/>
              <a:gd name="connsiteX5-75" fmla="*/ 0 w 4180787"/>
              <a:gd name="connsiteY5-76" fmla="*/ 437521 h 437521"/>
              <a:gd name="connsiteX6-77" fmla="*/ 0 w 4180787"/>
              <a:gd name="connsiteY6-78" fmla="*/ 4908 h 437521"/>
              <a:gd name="connsiteX0-79" fmla="*/ 0 w 4180787"/>
              <a:gd name="connsiteY0-80" fmla="*/ 4908 h 446252"/>
              <a:gd name="connsiteX1-81" fmla="*/ 1835870 w 4180787"/>
              <a:gd name="connsiteY1-82" fmla="*/ 192126 h 446252"/>
              <a:gd name="connsiteX2-83" fmla="*/ 4180787 w 4180787"/>
              <a:gd name="connsiteY2-84" fmla="*/ 4908 h 446252"/>
              <a:gd name="connsiteX3-85" fmla="*/ 4180787 w 4180787"/>
              <a:gd name="connsiteY3-86" fmla="*/ 437521 h 446252"/>
              <a:gd name="connsiteX4-87" fmla="*/ 1740284 w 4180787"/>
              <a:gd name="connsiteY4-88" fmla="*/ 305633 h 446252"/>
              <a:gd name="connsiteX5-89" fmla="*/ 0 w 4180787"/>
              <a:gd name="connsiteY5-90" fmla="*/ 437521 h 446252"/>
              <a:gd name="connsiteX6-91" fmla="*/ 0 w 4180787"/>
              <a:gd name="connsiteY6-92" fmla="*/ 4908 h 446252"/>
              <a:gd name="connsiteX0-93" fmla="*/ 0 w 4180787"/>
              <a:gd name="connsiteY0-94" fmla="*/ 4107 h 445451"/>
              <a:gd name="connsiteX1-95" fmla="*/ 1779968 w 4180787"/>
              <a:gd name="connsiteY1-96" fmla="*/ 241252 h 445451"/>
              <a:gd name="connsiteX2-97" fmla="*/ 4180787 w 4180787"/>
              <a:gd name="connsiteY2-98" fmla="*/ 4107 h 445451"/>
              <a:gd name="connsiteX3-99" fmla="*/ 4180787 w 4180787"/>
              <a:gd name="connsiteY3-100" fmla="*/ 436720 h 445451"/>
              <a:gd name="connsiteX4-101" fmla="*/ 1740284 w 4180787"/>
              <a:gd name="connsiteY4-102" fmla="*/ 304832 h 445451"/>
              <a:gd name="connsiteX5-103" fmla="*/ 0 w 4180787"/>
              <a:gd name="connsiteY5-104" fmla="*/ 436720 h 445451"/>
              <a:gd name="connsiteX6-105" fmla="*/ 0 w 4180787"/>
              <a:gd name="connsiteY6-106" fmla="*/ 4107 h 445451"/>
              <a:gd name="connsiteX0-107" fmla="*/ 0 w 4180787"/>
              <a:gd name="connsiteY0-108" fmla="*/ 4107 h 445451"/>
              <a:gd name="connsiteX1-109" fmla="*/ 1779968 w 4180787"/>
              <a:gd name="connsiteY1-110" fmla="*/ 241252 h 445451"/>
              <a:gd name="connsiteX2-111" fmla="*/ 4180787 w 4180787"/>
              <a:gd name="connsiteY2-112" fmla="*/ 4107 h 445451"/>
              <a:gd name="connsiteX3-113" fmla="*/ 4180787 w 4180787"/>
              <a:gd name="connsiteY3-114" fmla="*/ 436720 h 445451"/>
              <a:gd name="connsiteX4-115" fmla="*/ 1740284 w 4180787"/>
              <a:gd name="connsiteY4-116" fmla="*/ 304832 h 445451"/>
              <a:gd name="connsiteX5-117" fmla="*/ 0 w 4180787"/>
              <a:gd name="connsiteY5-118" fmla="*/ 436720 h 445451"/>
              <a:gd name="connsiteX6-119" fmla="*/ 0 w 4180787"/>
              <a:gd name="connsiteY6-120" fmla="*/ 4107 h 445451"/>
              <a:gd name="connsiteX0-121" fmla="*/ 0 w 4180787"/>
              <a:gd name="connsiteY0-122" fmla="*/ 4107 h 436720"/>
              <a:gd name="connsiteX1-123" fmla="*/ 1779968 w 4180787"/>
              <a:gd name="connsiteY1-124" fmla="*/ 241252 h 436720"/>
              <a:gd name="connsiteX2-125" fmla="*/ 4180787 w 4180787"/>
              <a:gd name="connsiteY2-126" fmla="*/ 4107 h 436720"/>
              <a:gd name="connsiteX3-127" fmla="*/ 4180787 w 4180787"/>
              <a:gd name="connsiteY3-128" fmla="*/ 436720 h 436720"/>
              <a:gd name="connsiteX4-129" fmla="*/ 1740284 w 4180787"/>
              <a:gd name="connsiteY4-130" fmla="*/ 304832 h 436720"/>
              <a:gd name="connsiteX5-131" fmla="*/ 0 w 4180787"/>
              <a:gd name="connsiteY5-132" fmla="*/ 436720 h 436720"/>
              <a:gd name="connsiteX6-133" fmla="*/ 0 w 4180787"/>
              <a:gd name="connsiteY6-134" fmla="*/ 4107 h 436720"/>
              <a:gd name="connsiteX0-135" fmla="*/ 0 w 4180787"/>
              <a:gd name="connsiteY0-136" fmla="*/ 4107 h 436720"/>
              <a:gd name="connsiteX1-137" fmla="*/ 1779968 w 4180787"/>
              <a:gd name="connsiteY1-138" fmla="*/ 241252 h 436720"/>
              <a:gd name="connsiteX2-139" fmla="*/ 4180787 w 4180787"/>
              <a:gd name="connsiteY2-140" fmla="*/ 4107 h 436720"/>
              <a:gd name="connsiteX3-141" fmla="*/ 4180787 w 4180787"/>
              <a:gd name="connsiteY3-142" fmla="*/ 436720 h 436720"/>
              <a:gd name="connsiteX4-143" fmla="*/ 1740284 w 4180787"/>
              <a:gd name="connsiteY4-144" fmla="*/ 304832 h 436720"/>
              <a:gd name="connsiteX5-145" fmla="*/ 0 w 4180787"/>
              <a:gd name="connsiteY5-146" fmla="*/ 436720 h 436720"/>
              <a:gd name="connsiteX6-147" fmla="*/ 0 w 4180787"/>
              <a:gd name="connsiteY6-148" fmla="*/ 4107 h 436720"/>
              <a:gd name="connsiteX0-149" fmla="*/ 0 w 4180787"/>
              <a:gd name="connsiteY0-150" fmla="*/ 0 h 432613"/>
              <a:gd name="connsiteX1-151" fmla="*/ 1779968 w 4180787"/>
              <a:gd name="connsiteY1-152" fmla="*/ 237145 h 432613"/>
              <a:gd name="connsiteX2-153" fmla="*/ 4180787 w 4180787"/>
              <a:gd name="connsiteY2-154" fmla="*/ 0 h 432613"/>
              <a:gd name="connsiteX3-155" fmla="*/ 4180787 w 4180787"/>
              <a:gd name="connsiteY3-156" fmla="*/ 432613 h 432613"/>
              <a:gd name="connsiteX4-157" fmla="*/ 1740284 w 4180787"/>
              <a:gd name="connsiteY4-158" fmla="*/ 300725 h 432613"/>
              <a:gd name="connsiteX5-159" fmla="*/ 0 w 4180787"/>
              <a:gd name="connsiteY5-160" fmla="*/ 432613 h 432613"/>
              <a:gd name="connsiteX6-161" fmla="*/ 0 w 4180787"/>
              <a:gd name="connsiteY6-162" fmla="*/ 0 h 4326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bg2">
              <a:lumMod val="90000"/>
            </a:schemeClr>
          </a:solidFill>
          <a:ln w="25400" cap="flat" cmpd="sng" algn="ctr">
            <a:noFill/>
            <a:prstDash val="solid"/>
          </a:ln>
          <a:effectLst/>
        </p:spPr>
        <p:txBody>
          <a:bodyPr rtlCol="0" anchor="ctr"/>
          <a:lstStyle/>
          <a:p>
            <a:pPr algn="ctr">
              <a:defRPr/>
            </a:pPr>
            <a:endParaRPr lang="en-US" sz="2400" kern="0" dirty="0">
              <a:solidFill>
                <a:schemeClr val="bg1"/>
              </a:solidFill>
              <a:cs typeface="+mn-ea"/>
              <a:sym typeface="+mn-lt"/>
            </a:endParaRPr>
          </a:p>
        </p:txBody>
      </p:sp>
      <p:sp>
        <p:nvSpPr>
          <p:cNvPr id="9" name="椭圆 8"/>
          <p:cNvSpPr/>
          <p:nvPr/>
        </p:nvSpPr>
        <p:spPr>
          <a:xfrm>
            <a:off x="3445599" y="1584989"/>
            <a:ext cx="926604" cy="951603"/>
          </a:xfrm>
          <a:prstGeom prst="ellipse">
            <a:avLst/>
          </a:prstGeom>
          <a:solidFill>
            <a:srgbClr val="8497B0"/>
          </a:solidFill>
          <a:ln w="57150" cap="flat" cmpd="sng" algn="ctr">
            <a:solidFill>
              <a:schemeClr val="accent1">
                <a:lumMod val="40000"/>
                <a:lumOff val="60000"/>
              </a:schemeClr>
            </a:solidFill>
            <a:prstDash val="solid"/>
          </a:ln>
          <a:effectLst/>
        </p:spPr>
        <p:txBody>
          <a:bodyPr rot="0" spcFirstLastPara="0" vertOverflow="overflow" horzOverflow="overflow" vert="horz" wrap="square" lIns="0" tIns="0" rIns="0" bIns="0" numCol="1" spcCol="0" rtlCol="0" fromWordArt="0" anchor="ctr" anchorCtr="0" forceAA="0" compatLnSpc="1">
            <a:noAutofit/>
          </a:bodyPr>
          <a:lstStyle/>
          <a:p>
            <a:pPr algn="ctr">
              <a:defRPr/>
            </a:pPr>
            <a:r>
              <a:rPr lang="en-US" sz="4265" kern="0" dirty="0">
                <a:ln w="18415" cmpd="sng">
                  <a:noFill/>
                  <a:prstDash val="solid"/>
                </a:ln>
                <a:solidFill>
                  <a:schemeClr val="bg1"/>
                </a:solidFill>
                <a:cs typeface="+mn-ea"/>
                <a:sym typeface="+mn-lt"/>
              </a:rPr>
              <a:t>01</a:t>
            </a:r>
          </a:p>
        </p:txBody>
      </p:sp>
      <p:sp>
        <p:nvSpPr>
          <p:cNvPr id="10" name="矩形 1"/>
          <p:cNvSpPr/>
          <p:nvPr/>
        </p:nvSpPr>
        <p:spPr>
          <a:xfrm rot="20453418">
            <a:off x="3504423" y="3008871"/>
            <a:ext cx="4557784" cy="376175"/>
          </a:xfrm>
          <a:custGeom>
            <a:avLst/>
            <a:gdLst>
              <a:gd name="connsiteX0" fmla="*/ 0 w 4180787"/>
              <a:gd name="connsiteY0" fmla="*/ 0 h 432613"/>
              <a:gd name="connsiteX1" fmla="*/ 4180787 w 4180787"/>
              <a:gd name="connsiteY1" fmla="*/ 0 h 432613"/>
              <a:gd name="connsiteX2" fmla="*/ 4180787 w 4180787"/>
              <a:gd name="connsiteY2" fmla="*/ 432613 h 432613"/>
              <a:gd name="connsiteX3" fmla="*/ 0 w 4180787"/>
              <a:gd name="connsiteY3" fmla="*/ 432613 h 432613"/>
              <a:gd name="connsiteX4" fmla="*/ 0 w 4180787"/>
              <a:gd name="connsiteY4" fmla="*/ 0 h 432613"/>
              <a:gd name="connsiteX0-1" fmla="*/ 0 w 4180787"/>
              <a:gd name="connsiteY0-2" fmla="*/ 0 h 446239"/>
              <a:gd name="connsiteX1-3" fmla="*/ 4180787 w 4180787"/>
              <a:gd name="connsiteY1-4" fmla="*/ 0 h 446239"/>
              <a:gd name="connsiteX2-5" fmla="*/ 4180787 w 4180787"/>
              <a:gd name="connsiteY2-6" fmla="*/ 432613 h 446239"/>
              <a:gd name="connsiteX3-7" fmla="*/ 1797892 w 4180787"/>
              <a:gd name="connsiteY3-8" fmla="*/ 446239 h 446239"/>
              <a:gd name="connsiteX4-9" fmla="*/ 0 w 4180787"/>
              <a:gd name="connsiteY4-10" fmla="*/ 432613 h 446239"/>
              <a:gd name="connsiteX5" fmla="*/ 0 w 4180787"/>
              <a:gd name="connsiteY5" fmla="*/ 0 h 446239"/>
              <a:gd name="connsiteX0-11" fmla="*/ 0 w 4180787"/>
              <a:gd name="connsiteY0-12" fmla="*/ 3102 h 449341"/>
              <a:gd name="connsiteX1-13" fmla="*/ 1774422 w 4180787"/>
              <a:gd name="connsiteY1-14" fmla="*/ 0 h 449341"/>
              <a:gd name="connsiteX2-15" fmla="*/ 4180787 w 4180787"/>
              <a:gd name="connsiteY2-16" fmla="*/ 3102 h 449341"/>
              <a:gd name="connsiteX3-17" fmla="*/ 4180787 w 4180787"/>
              <a:gd name="connsiteY3-18" fmla="*/ 435715 h 449341"/>
              <a:gd name="connsiteX4-19" fmla="*/ 1797892 w 4180787"/>
              <a:gd name="connsiteY4-20" fmla="*/ 449341 h 449341"/>
              <a:gd name="connsiteX5-21" fmla="*/ 0 w 4180787"/>
              <a:gd name="connsiteY5-22" fmla="*/ 435715 h 449341"/>
              <a:gd name="connsiteX6" fmla="*/ 0 w 4180787"/>
              <a:gd name="connsiteY6" fmla="*/ 3102 h 449341"/>
              <a:gd name="connsiteX0-23" fmla="*/ 0 w 4180787"/>
              <a:gd name="connsiteY0-24" fmla="*/ 0 h 446239"/>
              <a:gd name="connsiteX1-25" fmla="*/ 1791064 w 4180787"/>
              <a:gd name="connsiteY1-26" fmla="*/ 191058 h 446239"/>
              <a:gd name="connsiteX2-27" fmla="*/ 4180787 w 4180787"/>
              <a:gd name="connsiteY2-28" fmla="*/ 0 h 446239"/>
              <a:gd name="connsiteX3-29" fmla="*/ 4180787 w 4180787"/>
              <a:gd name="connsiteY3-30" fmla="*/ 432613 h 446239"/>
              <a:gd name="connsiteX4-31" fmla="*/ 1797892 w 4180787"/>
              <a:gd name="connsiteY4-32" fmla="*/ 446239 h 446239"/>
              <a:gd name="connsiteX5-33" fmla="*/ 0 w 4180787"/>
              <a:gd name="connsiteY5-34" fmla="*/ 432613 h 446239"/>
              <a:gd name="connsiteX6-35" fmla="*/ 0 w 4180787"/>
              <a:gd name="connsiteY6-36" fmla="*/ 0 h 446239"/>
              <a:gd name="connsiteX0-37" fmla="*/ 0 w 4180787"/>
              <a:gd name="connsiteY0-38" fmla="*/ 0 h 432613"/>
              <a:gd name="connsiteX1-39" fmla="*/ 1791064 w 4180787"/>
              <a:gd name="connsiteY1-40" fmla="*/ 191058 h 432613"/>
              <a:gd name="connsiteX2-41" fmla="*/ 4180787 w 4180787"/>
              <a:gd name="connsiteY2-42" fmla="*/ 0 h 432613"/>
              <a:gd name="connsiteX3-43" fmla="*/ 4180787 w 4180787"/>
              <a:gd name="connsiteY3-44" fmla="*/ 432613 h 432613"/>
              <a:gd name="connsiteX4-45" fmla="*/ 1740284 w 4180787"/>
              <a:gd name="connsiteY4-46" fmla="*/ 300725 h 432613"/>
              <a:gd name="connsiteX5-47" fmla="*/ 0 w 4180787"/>
              <a:gd name="connsiteY5-48" fmla="*/ 432613 h 432613"/>
              <a:gd name="connsiteX6-49" fmla="*/ 0 w 4180787"/>
              <a:gd name="connsiteY6-50" fmla="*/ 0 h 432613"/>
              <a:gd name="connsiteX0-51" fmla="*/ 0 w 4180787"/>
              <a:gd name="connsiteY0-52" fmla="*/ 0 h 432613"/>
              <a:gd name="connsiteX1-53" fmla="*/ 1835870 w 4180787"/>
              <a:gd name="connsiteY1-54" fmla="*/ 187218 h 432613"/>
              <a:gd name="connsiteX2-55" fmla="*/ 4180787 w 4180787"/>
              <a:gd name="connsiteY2-56" fmla="*/ 0 h 432613"/>
              <a:gd name="connsiteX3-57" fmla="*/ 4180787 w 4180787"/>
              <a:gd name="connsiteY3-58" fmla="*/ 432613 h 432613"/>
              <a:gd name="connsiteX4-59" fmla="*/ 1740284 w 4180787"/>
              <a:gd name="connsiteY4-60" fmla="*/ 300725 h 432613"/>
              <a:gd name="connsiteX5-61" fmla="*/ 0 w 4180787"/>
              <a:gd name="connsiteY5-62" fmla="*/ 432613 h 432613"/>
              <a:gd name="connsiteX6-63" fmla="*/ 0 w 4180787"/>
              <a:gd name="connsiteY6-64" fmla="*/ 0 h 432613"/>
              <a:gd name="connsiteX0-65" fmla="*/ 0 w 4180787"/>
              <a:gd name="connsiteY0-66" fmla="*/ 4908 h 437521"/>
              <a:gd name="connsiteX1-67" fmla="*/ 1835870 w 4180787"/>
              <a:gd name="connsiteY1-68" fmla="*/ 192126 h 437521"/>
              <a:gd name="connsiteX2-69" fmla="*/ 4180787 w 4180787"/>
              <a:gd name="connsiteY2-70" fmla="*/ 4908 h 437521"/>
              <a:gd name="connsiteX3-71" fmla="*/ 4180787 w 4180787"/>
              <a:gd name="connsiteY3-72" fmla="*/ 437521 h 437521"/>
              <a:gd name="connsiteX4-73" fmla="*/ 1740284 w 4180787"/>
              <a:gd name="connsiteY4-74" fmla="*/ 305633 h 437521"/>
              <a:gd name="connsiteX5-75" fmla="*/ 0 w 4180787"/>
              <a:gd name="connsiteY5-76" fmla="*/ 437521 h 437521"/>
              <a:gd name="connsiteX6-77" fmla="*/ 0 w 4180787"/>
              <a:gd name="connsiteY6-78" fmla="*/ 4908 h 437521"/>
              <a:gd name="connsiteX0-79" fmla="*/ 0 w 4180787"/>
              <a:gd name="connsiteY0-80" fmla="*/ 4908 h 446252"/>
              <a:gd name="connsiteX1-81" fmla="*/ 1835870 w 4180787"/>
              <a:gd name="connsiteY1-82" fmla="*/ 192126 h 446252"/>
              <a:gd name="connsiteX2-83" fmla="*/ 4180787 w 4180787"/>
              <a:gd name="connsiteY2-84" fmla="*/ 4908 h 446252"/>
              <a:gd name="connsiteX3-85" fmla="*/ 4180787 w 4180787"/>
              <a:gd name="connsiteY3-86" fmla="*/ 437521 h 446252"/>
              <a:gd name="connsiteX4-87" fmla="*/ 1740284 w 4180787"/>
              <a:gd name="connsiteY4-88" fmla="*/ 305633 h 446252"/>
              <a:gd name="connsiteX5-89" fmla="*/ 0 w 4180787"/>
              <a:gd name="connsiteY5-90" fmla="*/ 437521 h 446252"/>
              <a:gd name="connsiteX6-91" fmla="*/ 0 w 4180787"/>
              <a:gd name="connsiteY6-92" fmla="*/ 4908 h 446252"/>
              <a:gd name="connsiteX0-93" fmla="*/ 0 w 4180787"/>
              <a:gd name="connsiteY0-94" fmla="*/ 4107 h 445451"/>
              <a:gd name="connsiteX1-95" fmla="*/ 1779968 w 4180787"/>
              <a:gd name="connsiteY1-96" fmla="*/ 241252 h 445451"/>
              <a:gd name="connsiteX2-97" fmla="*/ 4180787 w 4180787"/>
              <a:gd name="connsiteY2-98" fmla="*/ 4107 h 445451"/>
              <a:gd name="connsiteX3-99" fmla="*/ 4180787 w 4180787"/>
              <a:gd name="connsiteY3-100" fmla="*/ 436720 h 445451"/>
              <a:gd name="connsiteX4-101" fmla="*/ 1740284 w 4180787"/>
              <a:gd name="connsiteY4-102" fmla="*/ 304832 h 445451"/>
              <a:gd name="connsiteX5-103" fmla="*/ 0 w 4180787"/>
              <a:gd name="connsiteY5-104" fmla="*/ 436720 h 445451"/>
              <a:gd name="connsiteX6-105" fmla="*/ 0 w 4180787"/>
              <a:gd name="connsiteY6-106" fmla="*/ 4107 h 445451"/>
              <a:gd name="connsiteX0-107" fmla="*/ 0 w 4180787"/>
              <a:gd name="connsiteY0-108" fmla="*/ 4107 h 445451"/>
              <a:gd name="connsiteX1-109" fmla="*/ 1779968 w 4180787"/>
              <a:gd name="connsiteY1-110" fmla="*/ 241252 h 445451"/>
              <a:gd name="connsiteX2-111" fmla="*/ 4180787 w 4180787"/>
              <a:gd name="connsiteY2-112" fmla="*/ 4107 h 445451"/>
              <a:gd name="connsiteX3-113" fmla="*/ 4180787 w 4180787"/>
              <a:gd name="connsiteY3-114" fmla="*/ 436720 h 445451"/>
              <a:gd name="connsiteX4-115" fmla="*/ 1740284 w 4180787"/>
              <a:gd name="connsiteY4-116" fmla="*/ 304832 h 445451"/>
              <a:gd name="connsiteX5-117" fmla="*/ 0 w 4180787"/>
              <a:gd name="connsiteY5-118" fmla="*/ 436720 h 445451"/>
              <a:gd name="connsiteX6-119" fmla="*/ 0 w 4180787"/>
              <a:gd name="connsiteY6-120" fmla="*/ 4107 h 445451"/>
              <a:gd name="connsiteX0-121" fmla="*/ 0 w 4180787"/>
              <a:gd name="connsiteY0-122" fmla="*/ 4107 h 436720"/>
              <a:gd name="connsiteX1-123" fmla="*/ 1779968 w 4180787"/>
              <a:gd name="connsiteY1-124" fmla="*/ 241252 h 436720"/>
              <a:gd name="connsiteX2-125" fmla="*/ 4180787 w 4180787"/>
              <a:gd name="connsiteY2-126" fmla="*/ 4107 h 436720"/>
              <a:gd name="connsiteX3-127" fmla="*/ 4180787 w 4180787"/>
              <a:gd name="connsiteY3-128" fmla="*/ 436720 h 436720"/>
              <a:gd name="connsiteX4-129" fmla="*/ 1740284 w 4180787"/>
              <a:gd name="connsiteY4-130" fmla="*/ 304832 h 436720"/>
              <a:gd name="connsiteX5-131" fmla="*/ 0 w 4180787"/>
              <a:gd name="connsiteY5-132" fmla="*/ 436720 h 436720"/>
              <a:gd name="connsiteX6-133" fmla="*/ 0 w 4180787"/>
              <a:gd name="connsiteY6-134" fmla="*/ 4107 h 436720"/>
              <a:gd name="connsiteX0-135" fmla="*/ 0 w 4180787"/>
              <a:gd name="connsiteY0-136" fmla="*/ 4107 h 436720"/>
              <a:gd name="connsiteX1-137" fmla="*/ 1779968 w 4180787"/>
              <a:gd name="connsiteY1-138" fmla="*/ 241252 h 436720"/>
              <a:gd name="connsiteX2-139" fmla="*/ 4180787 w 4180787"/>
              <a:gd name="connsiteY2-140" fmla="*/ 4107 h 436720"/>
              <a:gd name="connsiteX3-141" fmla="*/ 4180787 w 4180787"/>
              <a:gd name="connsiteY3-142" fmla="*/ 436720 h 436720"/>
              <a:gd name="connsiteX4-143" fmla="*/ 1740284 w 4180787"/>
              <a:gd name="connsiteY4-144" fmla="*/ 304832 h 436720"/>
              <a:gd name="connsiteX5-145" fmla="*/ 0 w 4180787"/>
              <a:gd name="connsiteY5-146" fmla="*/ 436720 h 436720"/>
              <a:gd name="connsiteX6-147" fmla="*/ 0 w 4180787"/>
              <a:gd name="connsiteY6-148" fmla="*/ 4107 h 436720"/>
              <a:gd name="connsiteX0-149" fmla="*/ 0 w 4180787"/>
              <a:gd name="connsiteY0-150" fmla="*/ 0 h 432613"/>
              <a:gd name="connsiteX1-151" fmla="*/ 1779968 w 4180787"/>
              <a:gd name="connsiteY1-152" fmla="*/ 237145 h 432613"/>
              <a:gd name="connsiteX2-153" fmla="*/ 4180787 w 4180787"/>
              <a:gd name="connsiteY2-154" fmla="*/ 0 h 432613"/>
              <a:gd name="connsiteX3-155" fmla="*/ 4180787 w 4180787"/>
              <a:gd name="connsiteY3-156" fmla="*/ 432613 h 432613"/>
              <a:gd name="connsiteX4-157" fmla="*/ 1740284 w 4180787"/>
              <a:gd name="connsiteY4-158" fmla="*/ 300725 h 432613"/>
              <a:gd name="connsiteX5-159" fmla="*/ 0 w 4180787"/>
              <a:gd name="connsiteY5-160" fmla="*/ 432613 h 432613"/>
              <a:gd name="connsiteX6-161" fmla="*/ 0 w 4180787"/>
              <a:gd name="connsiteY6-162" fmla="*/ 0 h 4326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4180787" h="432613">
                <a:moveTo>
                  <a:pt x="0" y="0"/>
                </a:moveTo>
                <a:cubicBezTo>
                  <a:pt x="455759" y="126804"/>
                  <a:pt x="1083170" y="237145"/>
                  <a:pt x="1779968" y="237145"/>
                </a:cubicBezTo>
                <a:cubicBezTo>
                  <a:pt x="2476766" y="237145"/>
                  <a:pt x="3713158" y="116136"/>
                  <a:pt x="4180787" y="0"/>
                </a:cubicBezTo>
                <a:lnTo>
                  <a:pt x="4180787" y="432613"/>
                </a:lnTo>
                <a:cubicBezTo>
                  <a:pt x="3758675" y="303509"/>
                  <a:pt x="2437082" y="300725"/>
                  <a:pt x="1740284" y="300725"/>
                </a:cubicBezTo>
                <a:cubicBezTo>
                  <a:pt x="1043486" y="300725"/>
                  <a:pt x="357043" y="386721"/>
                  <a:pt x="0" y="432613"/>
                </a:cubicBezTo>
                <a:lnTo>
                  <a:pt x="0" y="0"/>
                </a:lnTo>
                <a:close/>
              </a:path>
            </a:pathLst>
          </a:custGeom>
          <a:solidFill>
            <a:schemeClr val="bg2">
              <a:lumMod val="90000"/>
            </a:schemeClr>
          </a:solidFill>
          <a:ln w="25400" cap="flat" cmpd="sng" algn="ctr">
            <a:noFill/>
            <a:prstDash val="solid"/>
          </a:ln>
          <a:effectLst/>
        </p:spPr>
        <p:txBody>
          <a:bodyPr rtlCol="0" anchor="ctr"/>
          <a:lstStyle/>
          <a:p>
            <a:pPr algn="ctr">
              <a:defRPr/>
            </a:pPr>
            <a:endParaRPr lang="en-US" sz="2400" kern="0" dirty="0">
              <a:solidFill>
                <a:schemeClr val="bg1"/>
              </a:solidFill>
              <a:cs typeface="+mn-ea"/>
              <a:sym typeface="+mn-lt"/>
            </a:endParaRPr>
          </a:p>
        </p:txBody>
      </p:sp>
      <p:sp>
        <p:nvSpPr>
          <p:cNvPr id="11" name="椭圆 10"/>
          <p:cNvSpPr/>
          <p:nvPr/>
        </p:nvSpPr>
        <p:spPr>
          <a:xfrm>
            <a:off x="2860039" y="3221879"/>
            <a:ext cx="1331152" cy="1361860"/>
          </a:xfrm>
          <a:prstGeom prst="ellipse">
            <a:avLst/>
          </a:prstGeom>
          <a:solidFill>
            <a:srgbClr val="0070C0"/>
          </a:solidFill>
          <a:ln w="57150" cap="flat" cmpd="sng" algn="ctr">
            <a:solidFill>
              <a:schemeClr val="accent1">
                <a:lumMod val="40000"/>
                <a:lumOff val="60000"/>
              </a:schemeClr>
            </a:solidFill>
            <a:prstDash val="solid"/>
          </a:ln>
          <a:effectLst/>
        </p:spPr>
        <p:txBody>
          <a:bodyPr rot="0" spcFirstLastPara="0" vertOverflow="overflow" horzOverflow="overflow" vert="horz" wrap="square" lIns="0" tIns="0" rIns="0" bIns="0" numCol="1" spcCol="0" rtlCol="0" fromWordArt="0" anchor="ctr" anchorCtr="0" forceAA="0" compatLnSpc="1">
            <a:noAutofit/>
          </a:bodyPr>
          <a:lstStyle/>
          <a:p>
            <a:pPr algn="ctr">
              <a:defRPr/>
            </a:pPr>
            <a:r>
              <a:rPr lang="en-US" sz="4800" kern="0" dirty="0">
                <a:ln w="18415" cmpd="sng">
                  <a:noFill/>
                  <a:prstDash val="solid"/>
                </a:ln>
                <a:solidFill>
                  <a:schemeClr val="bg1"/>
                </a:solidFill>
                <a:cs typeface="+mn-ea"/>
                <a:sym typeface="+mn-lt"/>
              </a:rPr>
              <a:t>03</a:t>
            </a:r>
          </a:p>
        </p:txBody>
      </p:sp>
      <p:sp>
        <p:nvSpPr>
          <p:cNvPr id="12" name="椭圆 11"/>
          <p:cNvSpPr/>
          <p:nvPr/>
        </p:nvSpPr>
        <p:spPr>
          <a:xfrm>
            <a:off x="7880560" y="1680999"/>
            <a:ext cx="1331152" cy="1289152"/>
          </a:xfrm>
          <a:prstGeom prst="ellipse">
            <a:avLst/>
          </a:prstGeom>
          <a:solidFill>
            <a:srgbClr val="0070C0"/>
          </a:solidFill>
          <a:ln w="57150" cap="flat" cmpd="sng" algn="ctr">
            <a:solidFill>
              <a:schemeClr val="accent1">
                <a:lumMod val="40000"/>
                <a:lumOff val="60000"/>
              </a:schemeClr>
            </a:solidFill>
            <a:prstDash val="solid"/>
          </a:ln>
          <a:effectLst/>
        </p:spPr>
        <p:txBody>
          <a:bodyPr rot="0" spcFirstLastPara="0" vertOverflow="overflow" horzOverflow="overflow" vert="horz" wrap="square" lIns="0" tIns="0" rIns="0" bIns="0" numCol="1" spcCol="0" rtlCol="0" fromWordArt="0" anchor="ctr" anchorCtr="0" forceAA="0" compatLnSpc="1">
            <a:noAutofit/>
          </a:bodyPr>
          <a:lstStyle/>
          <a:p>
            <a:pPr algn="ctr">
              <a:defRPr/>
            </a:pPr>
            <a:r>
              <a:rPr lang="en-US" sz="4800" kern="0" dirty="0">
                <a:ln w="18415" cmpd="sng">
                  <a:noFill/>
                  <a:prstDash val="solid"/>
                </a:ln>
                <a:solidFill>
                  <a:schemeClr val="bg1"/>
                </a:solidFill>
                <a:cs typeface="+mn-ea"/>
                <a:sym typeface="+mn-lt"/>
              </a:rPr>
              <a:t>02</a:t>
            </a:r>
          </a:p>
        </p:txBody>
      </p:sp>
      <p:sp>
        <p:nvSpPr>
          <p:cNvPr id="13" name="椭圆 12"/>
          <p:cNvSpPr/>
          <p:nvPr/>
        </p:nvSpPr>
        <p:spPr>
          <a:xfrm>
            <a:off x="6964146" y="3982413"/>
            <a:ext cx="898911" cy="866936"/>
          </a:xfrm>
          <a:prstGeom prst="ellipse">
            <a:avLst/>
          </a:prstGeom>
          <a:solidFill>
            <a:srgbClr val="8497B0"/>
          </a:solidFill>
          <a:ln w="57150" cap="flat" cmpd="sng" algn="ctr">
            <a:solidFill>
              <a:schemeClr val="accent1">
                <a:lumMod val="40000"/>
                <a:lumOff val="60000"/>
              </a:schemeClr>
            </a:solidFill>
            <a:prstDash val="solid"/>
          </a:ln>
          <a:effectLst/>
        </p:spPr>
        <p:txBody>
          <a:bodyPr rot="0" spcFirstLastPara="0" vertOverflow="overflow" horzOverflow="overflow" vert="horz" wrap="square" lIns="0" tIns="0" rIns="0" bIns="0" numCol="1" spcCol="0" rtlCol="0" fromWordArt="0" anchor="ctr" anchorCtr="0" forceAA="0" compatLnSpc="1">
            <a:noAutofit/>
          </a:bodyPr>
          <a:lstStyle/>
          <a:p>
            <a:pPr algn="ctr">
              <a:defRPr/>
            </a:pPr>
            <a:r>
              <a:rPr lang="en-US" sz="3735" kern="0" dirty="0">
                <a:ln w="18415" cmpd="sng">
                  <a:noFill/>
                  <a:prstDash val="solid"/>
                </a:ln>
                <a:solidFill>
                  <a:schemeClr val="bg1"/>
                </a:solidFill>
                <a:cs typeface="+mn-ea"/>
                <a:sym typeface="+mn-lt"/>
              </a:rPr>
              <a:t>04</a:t>
            </a:r>
          </a:p>
        </p:txBody>
      </p:sp>
      <p:sp>
        <p:nvSpPr>
          <p:cNvPr id="14" name="椭圆 13"/>
          <p:cNvSpPr/>
          <p:nvPr/>
        </p:nvSpPr>
        <p:spPr>
          <a:xfrm>
            <a:off x="4708268" y="4323176"/>
            <a:ext cx="1331152" cy="1258928"/>
          </a:xfrm>
          <a:prstGeom prst="ellipse">
            <a:avLst/>
          </a:prstGeom>
          <a:solidFill>
            <a:srgbClr val="0070C0"/>
          </a:solidFill>
          <a:ln w="57150" cap="flat" cmpd="sng" algn="ctr">
            <a:solidFill>
              <a:schemeClr val="accent1">
                <a:lumMod val="40000"/>
                <a:lumOff val="60000"/>
              </a:schemeClr>
            </a:solidFill>
            <a:prstDash val="solid"/>
          </a:ln>
          <a:effectLst/>
        </p:spPr>
        <p:txBody>
          <a:bodyPr rot="0" spcFirstLastPara="0" vertOverflow="overflow" horzOverflow="overflow" vert="horz" wrap="square" lIns="0" tIns="0" rIns="0" bIns="0" numCol="1" spcCol="0" rtlCol="0" fromWordArt="0" anchor="ctr" anchorCtr="0" forceAA="0" compatLnSpc="1">
            <a:noAutofit/>
          </a:bodyPr>
          <a:lstStyle/>
          <a:p>
            <a:pPr algn="ctr">
              <a:defRPr/>
            </a:pPr>
            <a:r>
              <a:rPr lang="en-US" sz="4800" kern="0" dirty="0">
                <a:ln w="18415" cmpd="sng">
                  <a:noFill/>
                  <a:prstDash val="solid"/>
                </a:ln>
                <a:solidFill>
                  <a:schemeClr val="bg1"/>
                </a:solidFill>
                <a:cs typeface="+mn-ea"/>
                <a:sym typeface="+mn-lt"/>
              </a:rPr>
              <a:t>05</a:t>
            </a:r>
          </a:p>
        </p:txBody>
      </p:sp>
      <p:sp>
        <p:nvSpPr>
          <p:cNvPr id="15" name="KSO_GT1"/>
          <p:cNvSpPr txBox="1"/>
          <p:nvPr/>
        </p:nvSpPr>
        <p:spPr>
          <a:xfrm>
            <a:off x="2571112" y="2496582"/>
            <a:ext cx="2823499" cy="728196"/>
          </a:xfrm>
          <a:prstGeom prst="rect">
            <a:avLst/>
          </a:prstGeom>
          <a:noFill/>
        </p:spPr>
        <p:txBody>
          <a:bodyPr wrap="square" lIns="0" tIns="0" rIns="0" bIns="0" rtlCol="0" anchor="ctr" anchorCtr="1">
            <a:noAutofit/>
          </a:bodyPr>
          <a:lstStyle/>
          <a:p>
            <a:pPr algn="ctr">
              <a:lnSpc>
                <a:spcPts val="2000"/>
              </a:lnSpc>
            </a:pPr>
            <a:r>
              <a:rPr lang="en-US" altLang="zh-CN" sz="1200" dirty="0">
                <a:solidFill>
                  <a:schemeClr val="bg1"/>
                </a:solidFill>
                <a:cs typeface="+mn-ea"/>
                <a:sym typeface="+mn-lt"/>
              </a:rPr>
              <a:t>2019-2023</a:t>
            </a:r>
            <a:r>
              <a:rPr lang="zh-CN" altLang="en-US" sz="1200" dirty="0">
                <a:solidFill>
                  <a:schemeClr val="bg1"/>
                </a:solidFill>
                <a:cs typeface="+mn-ea"/>
                <a:sym typeface="+mn-lt"/>
              </a:rPr>
              <a:t>（探索阶段）</a:t>
            </a:r>
          </a:p>
        </p:txBody>
      </p:sp>
      <p:sp>
        <p:nvSpPr>
          <p:cNvPr id="16" name="KSO_GT3"/>
          <p:cNvSpPr txBox="1"/>
          <p:nvPr/>
        </p:nvSpPr>
        <p:spPr>
          <a:xfrm>
            <a:off x="1790130" y="4623763"/>
            <a:ext cx="2823497" cy="728196"/>
          </a:xfrm>
          <a:prstGeom prst="rect">
            <a:avLst/>
          </a:prstGeom>
          <a:noFill/>
        </p:spPr>
        <p:txBody>
          <a:bodyPr wrap="square" lIns="0" tIns="0" rIns="0" bIns="0" rtlCol="0" anchor="ctr" anchorCtr="1">
            <a:noAutofit/>
          </a:bodyPr>
          <a:lstStyle>
            <a:defPPr>
              <a:defRPr lang="zh-CN"/>
            </a:defPPr>
            <a:lvl1pPr algn="ctr">
              <a:lnSpc>
                <a:spcPts val="2000"/>
              </a:lnSpc>
              <a:defRPr sz="1200">
                <a:solidFill>
                  <a:schemeClr val="bg1"/>
                </a:solidFill>
                <a:latin typeface="+mn-ea"/>
              </a:defRPr>
            </a:lvl1pPr>
          </a:lstStyle>
          <a:p>
            <a:r>
              <a:rPr lang="en-US" altLang="zh-CN" dirty="0">
                <a:latin typeface="+mn-lt"/>
                <a:cs typeface="+mn-ea"/>
                <a:sym typeface="+mn-lt"/>
              </a:rPr>
              <a:t>2025-2027</a:t>
            </a:r>
            <a:r>
              <a:rPr lang="zh-CN" altLang="en-US" dirty="0">
                <a:latin typeface="+mn-lt"/>
                <a:cs typeface="+mn-ea"/>
                <a:sym typeface="+mn-lt"/>
              </a:rPr>
              <a:t>（国内市场开拓）</a:t>
            </a:r>
          </a:p>
        </p:txBody>
      </p:sp>
      <p:sp>
        <p:nvSpPr>
          <p:cNvPr id="17" name="KSO_GT2"/>
          <p:cNvSpPr txBox="1"/>
          <p:nvPr/>
        </p:nvSpPr>
        <p:spPr>
          <a:xfrm>
            <a:off x="7193208" y="3129768"/>
            <a:ext cx="3242264" cy="728196"/>
          </a:xfrm>
          <a:prstGeom prst="rect">
            <a:avLst/>
          </a:prstGeom>
          <a:noFill/>
        </p:spPr>
        <p:txBody>
          <a:bodyPr wrap="square" lIns="0" tIns="0" rIns="0" bIns="0" rtlCol="0" anchor="ctr" anchorCtr="1">
            <a:noAutofit/>
          </a:bodyPr>
          <a:lstStyle>
            <a:defPPr>
              <a:defRPr lang="zh-CN"/>
            </a:defPPr>
            <a:lvl1pPr algn="ctr">
              <a:lnSpc>
                <a:spcPts val="2000"/>
              </a:lnSpc>
              <a:defRPr sz="1200">
                <a:solidFill>
                  <a:schemeClr val="bg1"/>
                </a:solidFill>
                <a:latin typeface="+mn-ea"/>
              </a:defRPr>
            </a:lvl1pPr>
          </a:lstStyle>
          <a:p>
            <a:r>
              <a:rPr lang="en-US" altLang="zh-CN" dirty="0">
                <a:latin typeface="+mn-lt"/>
                <a:cs typeface="+mn-ea"/>
                <a:sym typeface="+mn-lt"/>
              </a:rPr>
              <a:t>2023-2025</a:t>
            </a:r>
            <a:r>
              <a:rPr lang="zh-CN" altLang="en-US" dirty="0">
                <a:latin typeface="+mn-lt"/>
                <a:cs typeface="+mn-ea"/>
                <a:sym typeface="+mn-lt"/>
              </a:rPr>
              <a:t>（数据搜集，算法突破，产品化）</a:t>
            </a:r>
          </a:p>
        </p:txBody>
      </p:sp>
      <p:sp>
        <p:nvSpPr>
          <p:cNvPr id="18" name="KSO_GT4"/>
          <p:cNvSpPr txBox="1"/>
          <p:nvPr/>
        </p:nvSpPr>
        <p:spPr>
          <a:xfrm>
            <a:off x="7957698" y="4047275"/>
            <a:ext cx="2656401" cy="940587"/>
          </a:xfrm>
          <a:prstGeom prst="rect">
            <a:avLst/>
          </a:prstGeom>
          <a:noFill/>
        </p:spPr>
        <p:txBody>
          <a:bodyPr wrap="square" lIns="0" tIns="0" rIns="0" bIns="0" rtlCol="0" anchor="ctr" anchorCtr="1">
            <a:noAutofit/>
          </a:bodyPr>
          <a:lstStyle>
            <a:defPPr>
              <a:defRPr lang="zh-CN"/>
            </a:defPPr>
            <a:lvl1pPr algn="ctr">
              <a:lnSpc>
                <a:spcPts val="2000"/>
              </a:lnSpc>
              <a:defRPr sz="1200">
                <a:solidFill>
                  <a:schemeClr val="bg1"/>
                </a:solidFill>
                <a:latin typeface="+mn-ea"/>
              </a:defRPr>
            </a:lvl1pPr>
          </a:lstStyle>
          <a:p>
            <a:pPr algn="l"/>
            <a:r>
              <a:rPr lang="en-US" altLang="zh-CN" dirty="0">
                <a:latin typeface="+mn-lt"/>
                <a:cs typeface="+mn-ea"/>
                <a:sym typeface="+mn-lt"/>
              </a:rPr>
              <a:t>2027-2030</a:t>
            </a:r>
            <a:r>
              <a:rPr lang="zh-CN" altLang="en-US" dirty="0">
                <a:latin typeface="+mn-lt"/>
                <a:cs typeface="+mn-ea"/>
                <a:sym typeface="+mn-lt"/>
              </a:rPr>
              <a:t>（海外市场开拓）</a:t>
            </a:r>
          </a:p>
        </p:txBody>
      </p:sp>
      <p:sp>
        <p:nvSpPr>
          <p:cNvPr id="19" name="KSO_GT5"/>
          <p:cNvSpPr txBox="1"/>
          <p:nvPr/>
        </p:nvSpPr>
        <p:spPr>
          <a:xfrm>
            <a:off x="4058148" y="5689933"/>
            <a:ext cx="2672925" cy="728197"/>
          </a:xfrm>
          <a:prstGeom prst="rect">
            <a:avLst/>
          </a:prstGeom>
          <a:noFill/>
        </p:spPr>
        <p:txBody>
          <a:bodyPr wrap="square" lIns="0" tIns="0" rIns="0" bIns="0" rtlCol="0" anchor="ctr" anchorCtr="1">
            <a:noAutofit/>
          </a:bodyPr>
          <a:lstStyle>
            <a:defPPr>
              <a:defRPr lang="zh-CN"/>
            </a:defPPr>
            <a:lvl1pPr algn="ctr">
              <a:lnSpc>
                <a:spcPts val="2000"/>
              </a:lnSpc>
              <a:defRPr sz="1200">
                <a:solidFill>
                  <a:schemeClr val="bg1"/>
                </a:solidFill>
                <a:latin typeface="+mn-ea"/>
              </a:defRPr>
            </a:lvl1pPr>
          </a:lstStyle>
          <a:p>
            <a:r>
              <a:rPr lang="zh-CN" altLang="en-US" dirty="0">
                <a:latin typeface="+mn-lt"/>
                <a:cs typeface="+mn-ea"/>
                <a:sym typeface="+mn-lt"/>
              </a:rPr>
              <a:t>眼科图像识别全球第一（终极目标）</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heel(1)">
                                      <p:cBhvr>
                                        <p:cTn id="11" dur="1000"/>
                                        <p:tgtEl>
                                          <p:spTgt spid="9"/>
                                        </p:tgtEl>
                                      </p:cBhvr>
                                    </p:animEffect>
                                  </p:childTnLst>
                                </p:cTn>
                              </p:par>
                            </p:childTnLst>
                          </p:cTn>
                        </p:par>
                        <p:par>
                          <p:cTn id="12" fill="hold">
                            <p:stCondLst>
                              <p:cond delay="1500"/>
                            </p:stCondLst>
                            <p:childTnLst>
                              <p:par>
                                <p:cTn id="13" presetID="3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800" decel="100000"/>
                                        <p:tgtEl>
                                          <p:spTgt spid="15"/>
                                        </p:tgtEl>
                                      </p:cBhvr>
                                    </p:animEffect>
                                    <p:anim calcmode="lin" valueType="num">
                                      <p:cBhvr>
                                        <p:cTn id="16" dur="800" decel="100000" fill="hold"/>
                                        <p:tgtEl>
                                          <p:spTgt spid="15"/>
                                        </p:tgtEl>
                                        <p:attrNameLst>
                                          <p:attrName>style.rotation</p:attrName>
                                        </p:attrNameLst>
                                      </p:cBhvr>
                                      <p:tavLst>
                                        <p:tav tm="0">
                                          <p:val>
                                            <p:fltVal val="-90"/>
                                          </p:val>
                                        </p:tav>
                                        <p:tav tm="100000">
                                          <p:val>
                                            <p:fltVal val="0"/>
                                          </p:val>
                                        </p:tav>
                                      </p:tavLst>
                                    </p:anim>
                                    <p:anim calcmode="lin" valueType="num">
                                      <p:cBhvr>
                                        <p:cTn id="17" dur="800" decel="100000" fill="hold"/>
                                        <p:tgtEl>
                                          <p:spTgt spid="15"/>
                                        </p:tgtEl>
                                        <p:attrNameLst>
                                          <p:attrName>ppt_x</p:attrName>
                                        </p:attrNameLst>
                                      </p:cBhvr>
                                      <p:tavLst>
                                        <p:tav tm="0">
                                          <p:val>
                                            <p:strVal val="#ppt_x+0.4"/>
                                          </p:val>
                                        </p:tav>
                                        <p:tav tm="100000">
                                          <p:val>
                                            <p:strVal val="#ppt_x-0.05"/>
                                          </p:val>
                                        </p:tav>
                                      </p:tavLst>
                                    </p:anim>
                                    <p:anim calcmode="lin" valueType="num">
                                      <p:cBhvr>
                                        <p:cTn id="18" dur="800" decel="100000" fill="hold"/>
                                        <p:tgtEl>
                                          <p:spTgt spid="15"/>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5"/>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5"/>
                                        </p:tgtEl>
                                        <p:attrNameLst>
                                          <p:attrName>ppt_y</p:attrName>
                                        </p:attrNameLst>
                                      </p:cBhvr>
                                      <p:tavLst>
                                        <p:tav tm="0">
                                          <p:val>
                                            <p:strVal val="#ppt_y+0.1"/>
                                          </p:val>
                                        </p:tav>
                                        <p:tav tm="100000">
                                          <p:val>
                                            <p:strVal val="#ppt_y"/>
                                          </p:val>
                                        </p:tav>
                                      </p:tavLst>
                                    </p:anim>
                                  </p:childTnLst>
                                </p:cTn>
                              </p:par>
                            </p:childTnLst>
                          </p:cTn>
                        </p:par>
                        <p:par>
                          <p:cTn id="21" fill="hold">
                            <p:stCondLst>
                              <p:cond delay="25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3000"/>
                            </p:stCondLst>
                            <p:childTnLst>
                              <p:par>
                                <p:cTn id="26" presetID="21" presetClass="entr" presetSubtype="1"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heel(1)">
                                      <p:cBhvr>
                                        <p:cTn id="28" dur="1000"/>
                                        <p:tgtEl>
                                          <p:spTgt spid="12"/>
                                        </p:tgtEl>
                                      </p:cBhvr>
                                    </p:animEffect>
                                  </p:childTnLst>
                                </p:cTn>
                              </p:par>
                            </p:childTnLst>
                          </p:cTn>
                        </p:par>
                        <p:par>
                          <p:cTn id="29" fill="hold">
                            <p:stCondLst>
                              <p:cond delay="4000"/>
                            </p:stCondLst>
                            <p:childTnLst>
                              <p:par>
                                <p:cTn id="30" presetID="30"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800" decel="100000"/>
                                        <p:tgtEl>
                                          <p:spTgt spid="17"/>
                                        </p:tgtEl>
                                      </p:cBhvr>
                                    </p:animEffect>
                                    <p:anim calcmode="lin" valueType="num">
                                      <p:cBhvr>
                                        <p:cTn id="33" dur="800" decel="100000" fill="hold"/>
                                        <p:tgtEl>
                                          <p:spTgt spid="17"/>
                                        </p:tgtEl>
                                        <p:attrNameLst>
                                          <p:attrName>style.rotation</p:attrName>
                                        </p:attrNameLst>
                                      </p:cBhvr>
                                      <p:tavLst>
                                        <p:tav tm="0">
                                          <p:val>
                                            <p:fltVal val="-90"/>
                                          </p:val>
                                        </p:tav>
                                        <p:tav tm="100000">
                                          <p:val>
                                            <p:fltVal val="0"/>
                                          </p:val>
                                        </p:tav>
                                      </p:tavLst>
                                    </p:anim>
                                    <p:anim calcmode="lin" valueType="num">
                                      <p:cBhvr>
                                        <p:cTn id="34" dur="800" decel="100000" fill="hold"/>
                                        <p:tgtEl>
                                          <p:spTgt spid="17"/>
                                        </p:tgtEl>
                                        <p:attrNameLst>
                                          <p:attrName>ppt_x</p:attrName>
                                        </p:attrNameLst>
                                      </p:cBhvr>
                                      <p:tavLst>
                                        <p:tav tm="0">
                                          <p:val>
                                            <p:strVal val="#ppt_x+0.4"/>
                                          </p:val>
                                        </p:tav>
                                        <p:tav tm="100000">
                                          <p:val>
                                            <p:strVal val="#ppt_x-0.05"/>
                                          </p:val>
                                        </p:tav>
                                      </p:tavLst>
                                    </p:anim>
                                    <p:anim calcmode="lin" valueType="num">
                                      <p:cBhvr>
                                        <p:cTn id="35" dur="800" decel="100000" fill="hold"/>
                                        <p:tgtEl>
                                          <p:spTgt spid="17"/>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childTnLst>
                          </p:cTn>
                        </p:par>
                        <p:par>
                          <p:cTn id="38" fill="hold">
                            <p:stCondLst>
                              <p:cond delay="5000"/>
                            </p:stCondLst>
                            <p:childTnLst>
                              <p:par>
                                <p:cTn id="39" presetID="22" presetClass="entr" presetSubtype="2"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right)">
                                      <p:cBhvr>
                                        <p:cTn id="41" dur="500"/>
                                        <p:tgtEl>
                                          <p:spTgt spid="10"/>
                                        </p:tgtEl>
                                      </p:cBhvr>
                                    </p:animEffect>
                                  </p:childTnLst>
                                </p:cTn>
                              </p:par>
                            </p:childTnLst>
                          </p:cTn>
                        </p:par>
                        <p:par>
                          <p:cTn id="42" fill="hold">
                            <p:stCondLst>
                              <p:cond delay="5500"/>
                            </p:stCondLst>
                            <p:childTnLst>
                              <p:par>
                                <p:cTn id="43" presetID="21" presetClass="entr" presetSubtype="1"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heel(1)">
                                      <p:cBhvr>
                                        <p:cTn id="45" dur="1000"/>
                                        <p:tgtEl>
                                          <p:spTgt spid="11"/>
                                        </p:tgtEl>
                                      </p:cBhvr>
                                    </p:animEffect>
                                  </p:childTnLst>
                                </p:cTn>
                              </p:par>
                            </p:childTnLst>
                          </p:cTn>
                        </p:par>
                        <p:par>
                          <p:cTn id="46" fill="hold">
                            <p:stCondLst>
                              <p:cond delay="6500"/>
                            </p:stCondLst>
                            <p:childTnLst>
                              <p:par>
                                <p:cTn id="47" presetID="30" presetClass="entr" presetSubtype="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800" decel="100000"/>
                                        <p:tgtEl>
                                          <p:spTgt spid="16"/>
                                        </p:tgtEl>
                                      </p:cBhvr>
                                    </p:animEffect>
                                    <p:anim calcmode="lin" valueType="num">
                                      <p:cBhvr>
                                        <p:cTn id="50" dur="800" decel="100000" fill="hold"/>
                                        <p:tgtEl>
                                          <p:spTgt spid="16"/>
                                        </p:tgtEl>
                                        <p:attrNameLst>
                                          <p:attrName>style.rotation</p:attrName>
                                        </p:attrNameLst>
                                      </p:cBhvr>
                                      <p:tavLst>
                                        <p:tav tm="0">
                                          <p:val>
                                            <p:fltVal val="-90"/>
                                          </p:val>
                                        </p:tav>
                                        <p:tav tm="100000">
                                          <p:val>
                                            <p:fltVal val="0"/>
                                          </p:val>
                                        </p:tav>
                                      </p:tavLst>
                                    </p:anim>
                                    <p:anim calcmode="lin" valueType="num">
                                      <p:cBhvr>
                                        <p:cTn id="51" dur="800" decel="100000" fill="hold"/>
                                        <p:tgtEl>
                                          <p:spTgt spid="16"/>
                                        </p:tgtEl>
                                        <p:attrNameLst>
                                          <p:attrName>ppt_x</p:attrName>
                                        </p:attrNameLst>
                                      </p:cBhvr>
                                      <p:tavLst>
                                        <p:tav tm="0">
                                          <p:val>
                                            <p:strVal val="#ppt_x+0.4"/>
                                          </p:val>
                                        </p:tav>
                                        <p:tav tm="100000">
                                          <p:val>
                                            <p:strVal val="#ppt_x-0.05"/>
                                          </p:val>
                                        </p:tav>
                                      </p:tavLst>
                                    </p:anim>
                                    <p:anim calcmode="lin" valueType="num">
                                      <p:cBhvr>
                                        <p:cTn id="52" dur="800" decel="100000" fill="hold"/>
                                        <p:tgtEl>
                                          <p:spTgt spid="16"/>
                                        </p:tgtEl>
                                        <p:attrNameLst>
                                          <p:attrName>ppt_y</p:attrName>
                                        </p:attrNameLst>
                                      </p:cBhvr>
                                      <p:tavLst>
                                        <p:tav tm="0">
                                          <p:val>
                                            <p:strVal val="#ppt_y-0.4"/>
                                          </p:val>
                                        </p:tav>
                                        <p:tav tm="100000">
                                          <p:val>
                                            <p:strVal val="#ppt_y+0.1"/>
                                          </p:val>
                                        </p:tav>
                                      </p:tavLst>
                                    </p:anim>
                                    <p:anim calcmode="lin" valueType="num">
                                      <p:cBhvr>
                                        <p:cTn id="53" dur="200" accel="100000" fill="hold">
                                          <p:stCondLst>
                                            <p:cond delay="800"/>
                                          </p:stCondLst>
                                        </p:cTn>
                                        <p:tgtEl>
                                          <p:spTgt spid="16"/>
                                        </p:tgtEl>
                                        <p:attrNameLst>
                                          <p:attrName>ppt_x</p:attrName>
                                        </p:attrNameLst>
                                      </p:cBhvr>
                                      <p:tavLst>
                                        <p:tav tm="0">
                                          <p:val>
                                            <p:strVal val="#ppt_x-0.05"/>
                                          </p:val>
                                        </p:tav>
                                        <p:tav tm="100000">
                                          <p:val>
                                            <p:strVal val="#ppt_x"/>
                                          </p:val>
                                        </p:tav>
                                      </p:tavLst>
                                    </p:anim>
                                    <p:anim calcmode="lin" valueType="num">
                                      <p:cBhvr>
                                        <p:cTn id="54" dur="200" accel="100000" fill="hold">
                                          <p:stCondLst>
                                            <p:cond delay="800"/>
                                          </p:stCondLst>
                                        </p:cTn>
                                        <p:tgtEl>
                                          <p:spTgt spid="16"/>
                                        </p:tgtEl>
                                        <p:attrNameLst>
                                          <p:attrName>ppt_y</p:attrName>
                                        </p:attrNameLst>
                                      </p:cBhvr>
                                      <p:tavLst>
                                        <p:tav tm="0">
                                          <p:val>
                                            <p:strVal val="#ppt_y+0.1"/>
                                          </p:val>
                                        </p:tav>
                                        <p:tav tm="100000">
                                          <p:val>
                                            <p:strVal val="#ppt_y"/>
                                          </p:val>
                                        </p:tav>
                                      </p:tavLst>
                                    </p:anim>
                                  </p:childTnLst>
                                </p:cTn>
                              </p:par>
                            </p:childTnLst>
                          </p:cTn>
                        </p:par>
                        <p:par>
                          <p:cTn id="55" fill="hold">
                            <p:stCondLst>
                              <p:cond delay="7500"/>
                            </p:stCondLst>
                            <p:childTnLst>
                              <p:par>
                                <p:cTn id="56" presetID="22" presetClass="entr" presetSubtype="8" fill="hold" grpId="0" nodeType="after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left)">
                                      <p:cBhvr>
                                        <p:cTn id="58" dur="500"/>
                                        <p:tgtEl>
                                          <p:spTgt spid="5"/>
                                        </p:tgtEl>
                                      </p:cBhvr>
                                    </p:animEffect>
                                  </p:childTnLst>
                                </p:cTn>
                              </p:par>
                            </p:childTnLst>
                          </p:cTn>
                        </p:par>
                        <p:par>
                          <p:cTn id="59" fill="hold">
                            <p:stCondLst>
                              <p:cond delay="8000"/>
                            </p:stCondLst>
                            <p:childTnLst>
                              <p:par>
                                <p:cTn id="60" presetID="21" presetClass="entr" presetSubtype="1"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heel(1)">
                                      <p:cBhvr>
                                        <p:cTn id="62" dur="1000"/>
                                        <p:tgtEl>
                                          <p:spTgt spid="13"/>
                                        </p:tgtEl>
                                      </p:cBhvr>
                                    </p:animEffect>
                                  </p:childTnLst>
                                </p:cTn>
                              </p:par>
                            </p:childTnLst>
                          </p:cTn>
                        </p:par>
                        <p:par>
                          <p:cTn id="63" fill="hold">
                            <p:stCondLst>
                              <p:cond delay="9000"/>
                            </p:stCondLst>
                            <p:childTnLst>
                              <p:par>
                                <p:cTn id="64" presetID="30" presetClass="entr" presetSubtype="0" fill="hold" grpId="0" nodeType="after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800" decel="100000"/>
                                        <p:tgtEl>
                                          <p:spTgt spid="18"/>
                                        </p:tgtEl>
                                      </p:cBhvr>
                                    </p:animEffect>
                                    <p:anim calcmode="lin" valueType="num">
                                      <p:cBhvr>
                                        <p:cTn id="67" dur="800" decel="100000" fill="hold"/>
                                        <p:tgtEl>
                                          <p:spTgt spid="18"/>
                                        </p:tgtEl>
                                        <p:attrNameLst>
                                          <p:attrName>style.rotation</p:attrName>
                                        </p:attrNameLst>
                                      </p:cBhvr>
                                      <p:tavLst>
                                        <p:tav tm="0">
                                          <p:val>
                                            <p:fltVal val="-90"/>
                                          </p:val>
                                        </p:tav>
                                        <p:tav tm="100000">
                                          <p:val>
                                            <p:fltVal val="0"/>
                                          </p:val>
                                        </p:tav>
                                      </p:tavLst>
                                    </p:anim>
                                    <p:anim calcmode="lin" valueType="num">
                                      <p:cBhvr>
                                        <p:cTn id="68" dur="800" decel="100000" fill="hold"/>
                                        <p:tgtEl>
                                          <p:spTgt spid="18"/>
                                        </p:tgtEl>
                                        <p:attrNameLst>
                                          <p:attrName>ppt_x</p:attrName>
                                        </p:attrNameLst>
                                      </p:cBhvr>
                                      <p:tavLst>
                                        <p:tav tm="0">
                                          <p:val>
                                            <p:strVal val="#ppt_x+0.4"/>
                                          </p:val>
                                        </p:tav>
                                        <p:tav tm="100000">
                                          <p:val>
                                            <p:strVal val="#ppt_x-0.05"/>
                                          </p:val>
                                        </p:tav>
                                      </p:tavLst>
                                    </p:anim>
                                    <p:anim calcmode="lin" valueType="num">
                                      <p:cBhvr>
                                        <p:cTn id="69" dur="800" decel="100000" fill="hold"/>
                                        <p:tgtEl>
                                          <p:spTgt spid="18"/>
                                        </p:tgtEl>
                                        <p:attrNameLst>
                                          <p:attrName>ppt_y</p:attrName>
                                        </p:attrNameLst>
                                      </p:cBhvr>
                                      <p:tavLst>
                                        <p:tav tm="0">
                                          <p:val>
                                            <p:strVal val="#ppt_y-0.4"/>
                                          </p:val>
                                        </p:tav>
                                        <p:tav tm="100000">
                                          <p:val>
                                            <p:strVal val="#ppt_y+0.1"/>
                                          </p:val>
                                        </p:tav>
                                      </p:tavLst>
                                    </p:anim>
                                    <p:anim calcmode="lin" valueType="num">
                                      <p:cBhvr>
                                        <p:cTn id="70" dur="200" accel="100000" fill="hold">
                                          <p:stCondLst>
                                            <p:cond delay="800"/>
                                          </p:stCondLst>
                                        </p:cTn>
                                        <p:tgtEl>
                                          <p:spTgt spid="18"/>
                                        </p:tgtEl>
                                        <p:attrNameLst>
                                          <p:attrName>ppt_x</p:attrName>
                                        </p:attrNameLst>
                                      </p:cBhvr>
                                      <p:tavLst>
                                        <p:tav tm="0">
                                          <p:val>
                                            <p:strVal val="#ppt_x-0.05"/>
                                          </p:val>
                                        </p:tav>
                                        <p:tav tm="100000">
                                          <p:val>
                                            <p:strVal val="#ppt_x"/>
                                          </p:val>
                                        </p:tav>
                                      </p:tavLst>
                                    </p:anim>
                                    <p:anim calcmode="lin" valueType="num">
                                      <p:cBhvr>
                                        <p:cTn id="71" dur="200" accel="100000" fill="hold">
                                          <p:stCondLst>
                                            <p:cond delay="800"/>
                                          </p:stCondLst>
                                        </p:cTn>
                                        <p:tgtEl>
                                          <p:spTgt spid="18"/>
                                        </p:tgtEl>
                                        <p:attrNameLst>
                                          <p:attrName>ppt_y</p:attrName>
                                        </p:attrNameLst>
                                      </p:cBhvr>
                                      <p:tavLst>
                                        <p:tav tm="0">
                                          <p:val>
                                            <p:strVal val="#ppt_y+0.1"/>
                                          </p:val>
                                        </p:tav>
                                        <p:tav tm="100000">
                                          <p:val>
                                            <p:strVal val="#ppt_y"/>
                                          </p:val>
                                        </p:tav>
                                      </p:tavLst>
                                    </p:anim>
                                  </p:childTnLst>
                                </p:cTn>
                              </p:par>
                            </p:childTnLst>
                          </p:cTn>
                        </p:par>
                        <p:par>
                          <p:cTn id="72" fill="hold">
                            <p:stCondLst>
                              <p:cond delay="10000"/>
                            </p:stCondLst>
                            <p:childTnLst>
                              <p:par>
                                <p:cTn id="73" presetID="22" presetClass="entr" presetSubtype="2"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wipe(right)">
                                      <p:cBhvr>
                                        <p:cTn id="75" dur="500"/>
                                        <p:tgtEl>
                                          <p:spTgt spid="4"/>
                                        </p:tgtEl>
                                      </p:cBhvr>
                                    </p:animEffect>
                                  </p:childTnLst>
                                </p:cTn>
                              </p:par>
                            </p:childTnLst>
                          </p:cTn>
                        </p:par>
                        <p:par>
                          <p:cTn id="76" fill="hold">
                            <p:stCondLst>
                              <p:cond delay="10500"/>
                            </p:stCondLst>
                            <p:childTnLst>
                              <p:par>
                                <p:cTn id="77" presetID="21" presetClass="entr" presetSubtype="1" fill="hold" grpId="0"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wheel(1)">
                                      <p:cBhvr>
                                        <p:cTn id="79" dur="1000"/>
                                        <p:tgtEl>
                                          <p:spTgt spid="14"/>
                                        </p:tgtEl>
                                      </p:cBhvr>
                                    </p:animEffect>
                                  </p:childTnLst>
                                </p:cTn>
                              </p:par>
                            </p:childTnLst>
                          </p:cTn>
                        </p:par>
                        <p:par>
                          <p:cTn id="80" fill="hold">
                            <p:stCondLst>
                              <p:cond delay="11500"/>
                            </p:stCondLst>
                            <p:childTnLst>
                              <p:par>
                                <p:cTn id="81" presetID="30" presetClass="entr" presetSubtype="0" fill="hold" grpId="0" nodeType="after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800" decel="100000"/>
                                        <p:tgtEl>
                                          <p:spTgt spid="19"/>
                                        </p:tgtEl>
                                      </p:cBhvr>
                                    </p:animEffect>
                                    <p:anim calcmode="lin" valueType="num">
                                      <p:cBhvr>
                                        <p:cTn id="84" dur="800" decel="100000" fill="hold"/>
                                        <p:tgtEl>
                                          <p:spTgt spid="19"/>
                                        </p:tgtEl>
                                        <p:attrNameLst>
                                          <p:attrName>style.rotation</p:attrName>
                                        </p:attrNameLst>
                                      </p:cBhvr>
                                      <p:tavLst>
                                        <p:tav tm="0">
                                          <p:val>
                                            <p:fltVal val="-90"/>
                                          </p:val>
                                        </p:tav>
                                        <p:tav tm="100000">
                                          <p:val>
                                            <p:fltVal val="0"/>
                                          </p:val>
                                        </p:tav>
                                      </p:tavLst>
                                    </p:anim>
                                    <p:anim calcmode="lin" valueType="num">
                                      <p:cBhvr>
                                        <p:cTn id="85" dur="800" decel="100000" fill="hold"/>
                                        <p:tgtEl>
                                          <p:spTgt spid="19"/>
                                        </p:tgtEl>
                                        <p:attrNameLst>
                                          <p:attrName>ppt_x</p:attrName>
                                        </p:attrNameLst>
                                      </p:cBhvr>
                                      <p:tavLst>
                                        <p:tav tm="0">
                                          <p:val>
                                            <p:strVal val="#ppt_x+0.4"/>
                                          </p:val>
                                        </p:tav>
                                        <p:tav tm="100000">
                                          <p:val>
                                            <p:strVal val="#ppt_x-0.05"/>
                                          </p:val>
                                        </p:tav>
                                      </p:tavLst>
                                    </p:anim>
                                    <p:anim calcmode="lin" valueType="num">
                                      <p:cBhvr>
                                        <p:cTn id="86" dur="800" decel="100000" fill="hold"/>
                                        <p:tgtEl>
                                          <p:spTgt spid="19"/>
                                        </p:tgtEl>
                                        <p:attrNameLst>
                                          <p:attrName>ppt_y</p:attrName>
                                        </p:attrNameLst>
                                      </p:cBhvr>
                                      <p:tavLst>
                                        <p:tav tm="0">
                                          <p:val>
                                            <p:strVal val="#ppt_y-0.4"/>
                                          </p:val>
                                        </p:tav>
                                        <p:tav tm="100000">
                                          <p:val>
                                            <p:strVal val="#ppt_y+0.1"/>
                                          </p:val>
                                        </p:tav>
                                      </p:tavLst>
                                    </p:anim>
                                    <p:anim calcmode="lin" valueType="num">
                                      <p:cBhvr>
                                        <p:cTn id="87" dur="200" accel="100000" fill="hold">
                                          <p:stCondLst>
                                            <p:cond delay="800"/>
                                          </p:stCondLst>
                                        </p:cTn>
                                        <p:tgtEl>
                                          <p:spTgt spid="19"/>
                                        </p:tgtEl>
                                        <p:attrNameLst>
                                          <p:attrName>ppt_x</p:attrName>
                                        </p:attrNameLst>
                                      </p:cBhvr>
                                      <p:tavLst>
                                        <p:tav tm="0">
                                          <p:val>
                                            <p:strVal val="#ppt_x-0.05"/>
                                          </p:val>
                                        </p:tav>
                                        <p:tav tm="100000">
                                          <p:val>
                                            <p:strVal val="#ppt_x"/>
                                          </p:val>
                                        </p:tav>
                                      </p:tavLst>
                                    </p:anim>
                                    <p:anim calcmode="lin" valueType="num">
                                      <p:cBhvr>
                                        <p:cTn id="88" dur="200" accel="100000" fill="hold">
                                          <p:stCondLst>
                                            <p:cond delay="800"/>
                                          </p:stCondLst>
                                        </p:cTn>
                                        <p:tgtEl>
                                          <p:spTgt spid="1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P spid="5"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screen"/>
          <a:stretch>
            <a:fillRect/>
          </a:stretch>
        </p:blipFill>
        <p:spPr>
          <a:xfrm>
            <a:off x="-33345" y="-39765"/>
            <a:ext cx="12301545" cy="6935867"/>
          </a:xfrm>
          <a:prstGeom prst="rect">
            <a:avLst/>
          </a:prstGeom>
        </p:spPr>
      </p:pic>
      <p:grpSp>
        <p:nvGrpSpPr>
          <p:cNvPr id="4" name="组合 3"/>
          <p:cNvGrpSpPr/>
          <p:nvPr/>
        </p:nvGrpSpPr>
        <p:grpSpPr>
          <a:xfrm>
            <a:off x="-4590439" y="-183532"/>
            <a:ext cx="21372881" cy="7676679"/>
            <a:chOff x="-4590440" y="-183532"/>
            <a:chExt cx="21372881" cy="7676679"/>
          </a:xfrm>
        </p:grpSpPr>
        <p:pic>
          <p:nvPicPr>
            <p:cNvPr id="8" name="图片 7"/>
            <p:cNvPicPr>
              <a:picLocks noChangeAspect="1"/>
            </p:cNvPicPr>
            <p:nvPr/>
          </p:nvPicPr>
          <p:blipFill>
            <a:blip r:embed="rId4" cstate="screen"/>
            <a:stretch>
              <a:fillRect/>
            </a:stretch>
          </p:blipFill>
          <p:spPr>
            <a:xfrm flipH="1">
              <a:off x="8973878" y="-39767"/>
              <a:ext cx="7808563" cy="7532914"/>
            </a:xfrm>
            <a:prstGeom prst="rect">
              <a:avLst/>
            </a:prstGeom>
          </p:spPr>
        </p:pic>
        <p:pic>
          <p:nvPicPr>
            <p:cNvPr id="14" name="图片 13"/>
            <p:cNvPicPr>
              <a:picLocks noChangeAspect="1"/>
            </p:cNvPicPr>
            <p:nvPr/>
          </p:nvPicPr>
          <p:blipFill>
            <a:blip r:embed="rId4" cstate="screen"/>
            <a:stretch>
              <a:fillRect/>
            </a:stretch>
          </p:blipFill>
          <p:spPr>
            <a:xfrm flipH="1">
              <a:off x="-4590440" y="-183532"/>
              <a:ext cx="7808563" cy="7532914"/>
            </a:xfrm>
            <a:prstGeom prst="rect">
              <a:avLst/>
            </a:prstGeom>
          </p:spPr>
        </p:pic>
      </p:grpSp>
      <p:pic>
        <p:nvPicPr>
          <p:cNvPr id="15" name="图片 14"/>
          <p:cNvPicPr>
            <a:picLocks noChangeAspect="1"/>
          </p:cNvPicPr>
          <p:nvPr/>
        </p:nvPicPr>
        <p:blipFill>
          <a:blip r:embed="rId5" cstate="screen"/>
          <a:stretch>
            <a:fillRect/>
          </a:stretch>
        </p:blipFill>
        <p:spPr>
          <a:xfrm>
            <a:off x="5293291" y="1242253"/>
            <a:ext cx="1605419" cy="1554147"/>
          </a:xfrm>
          <a:prstGeom prst="rect">
            <a:avLst/>
          </a:prstGeom>
          <a:effectLst>
            <a:outerShdw blurRad="101600" dist="38100" dir="2700000" algn="tl" rotWithShape="0">
              <a:schemeClr val="bg1">
                <a:lumMod val="50000"/>
                <a:alpha val="37000"/>
              </a:schemeClr>
            </a:outerShdw>
          </a:effectLst>
        </p:spPr>
      </p:pic>
      <p:sp>
        <p:nvSpPr>
          <p:cNvPr id="16" name="文本框 9"/>
          <p:cNvSpPr txBox="1"/>
          <p:nvPr/>
        </p:nvSpPr>
        <p:spPr>
          <a:xfrm>
            <a:off x="4697357" y="2796398"/>
            <a:ext cx="2837583" cy="1547731"/>
          </a:xfrm>
          <a:prstGeom prst="rect">
            <a:avLst/>
          </a:prstGeom>
          <a:noFill/>
        </p:spPr>
        <p:txBody>
          <a:bodyPr wrap="square" lIns="91440" tIns="45720" rIns="91440" bIns="45720" rtlCol="0">
            <a:spAutoFit/>
          </a:bodyPr>
          <a:lstStyle/>
          <a:p>
            <a:pPr marL="0" lvl="1" algn="ctr">
              <a:lnSpc>
                <a:spcPts val="6000"/>
              </a:lnSpc>
            </a:pPr>
            <a:r>
              <a:rPr lang="en-US" altLang="zh-CN" sz="3600" b="1" dirty="0">
                <a:solidFill>
                  <a:schemeClr val="bg1"/>
                </a:solidFill>
                <a:cs typeface="+mn-ea"/>
                <a:sym typeface="+mn-lt"/>
              </a:rPr>
              <a:t>4</a:t>
            </a:r>
          </a:p>
          <a:p>
            <a:pPr marL="0" lvl="1" algn="ctr">
              <a:lnSpc>
                <a:spcPts val="6000"/>
              </a:lnSpc>
            </a:pPr>
            <a:r>
              <a:rPr lang="zh-CN" altLang="en-US" sz="3600" b="1" dirty="0">
                <a:solidFill>
                  <a:schemeClr val="bg1"/>
                </a:solidFill>
                <a:cs typeface="+mn-ea"/>
                <a:sym typeface="+mn-lt"/>
              </a:rPr>
              <a:t>融资计划</a:t>
            </a:r>
          </a:p>
        </p:txBody>
      </p:sp>
      <p:sp>
        <p:nvSpPr>
          <p:cNvPr id="19" name="标题 1"/>
          <p:cNvSpPr txBox="1"/>
          <p:nvPr/>
        </p:nvSpPr>
        <p:spPr>
          <a:xfrm>
            <a:off x="3340881" y="4689386"/>
            <a:ext cx="5510241" cy="7097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ts val="2200"/>
              </a:lnSpc>
              <a:defRPr/>
            </a:pPr>
            <a:endParaRPr lang="en-US" altLang="zh-CN" sz="1400" noProof="1">
              <a:solidFill>
                <a:schemeClr val="bg1"/>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1000"/>
                                        <p:tgtEl>
                                          <p:spTgt spid="4"/>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par>
                          <p:cTn id="18" fill="hold">
                            <p:stCondLst>
                              <p:cond delay="2000"/>
                            </p:stCondLst>
                            <p:childTnLst>
                              <p:par>
                                <p:cTn id="19" presetID="37" presetClass="entr" presetSubtype="0" fill="hold" grpId="0" nodeType="afterEffect" nodePh="1">
                                  <p:stCondLst>
                                    <p:cond delay="0"/>
                                  </p:stCondLst>
                                  <p:endCondLst>
                                    <p:cond evt="begin" delay="0">
                                      <p:tn val="19"/>
                                    </p:cond>
                                  </p:end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900" decel="100000" fill="hold"/>
                                        <p:tgtEl>
                                          <p:spTgt spid="19"/>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screen"/>
          <a:stretch>
            <a:fillRect/>
          </a:stretch>
        </p:blipFill>
        <p:spPr>
          <a:xfrm>
            <a:off x="0" y="0"/>
            <a:ext cx="12192000" cy="6874669"/>
          </a:xfrm>
          <a:prstGeom prst="rect">
            <a:avLst/>
          </a:prstGeom>
        </p:spPr>
      </p:pic>
      <p:sp>
        <p:nvSpPr>
          <p:cNvPr id="7" name="文本框 9"/>
          <p:cNvSpPr txBox="1"/>
          <p:nvPr/>
        </p:nvSpPr>
        <p:spPr>
          <a:xfrm>
            <a:off x="639705" y="1"/>
            <a:ext cx="4046595" cy="766235"/>
          </a:xfrm>
          <a:prstGeom prst="rect">
            <a:avLst/>
          </a:prstGeom>
          <a:noFill/>
        </p:spPr>
        <p:txBody>
          <a:bodyPr wrap="square" lIns="91440" tIns="45720" rIns="91440" bIns="45720" rtlCol="0">
            <a:spAutoFit/>
          </a:bodyPr>
          <a:lstStyle/>
          <a:p>
            <a:pPr marL="0" lvl="1" algn="ctr">
              <a:lnSpc>
                <a:spcPts val="6000"/>
              </a:lnSpc>
            </a:pPr>
            <a:r>
              <a:rPr lang="zh-CN" altLang="en-US" sz="3200" b="1" dirty="0">
                <a:solidFill>
                  <a:schemeClr val="bg1">
                    <a:lumMod val="75000"/>
                  </a:schemeClr>
                </a:solidFill>
                <a:cs typeface="+mn-ea"/>
                <a:sym typeface="+mn-lt"/>
              </a:rPr>
              <a:t>  股权分配（天使轮）</a:t>
            </a:r>
          </a:p>
        </p:txBody>
      </p:sp>
      <p:grpSp>
        <p:nvGrpSpPr>
          <p:cNvPr id="14" name="组合 13"/>
          <p:cNvGrpSpPr/>
          <p:nvPr/>
        </p:nvGrpSpPr>
        <p:grpSpPr>
          <a:xfrm>
            <a:off x="3017397" y="2389362"/>
            <a:ext cx="3858527" cy="3414444"/>
            <a:chOff x="1413959" y="1661343"/>
            <a:chExt cx="2893895" cy="2560833"/>
          </a:xfrm>
          <a:solidFill>
            <a:srgbClr val="8497B0"/>
          </a:solidFill>
        </p:grpSpPr>
        <p:sp>
          <p:nvSpPr>
            <p:cNvPr id="15" name="椭圆 12"/>
            <p:cNvSpPr/>
            <p:nvPr/>
          </p:nvSpPr>
          <p:spPr>
            <a:xfrm rot="2087610">
              <a:off x="1413959" y="1661343"/>
              <a:ext cx="2368550" cy="2291213"/>
            </a:xfrm>
            <a:custGeom>
              <a:avLst/>
              <a:gdLst/>
              <a:ahLst/>
              <a:cxnLst/>
              <a:rect l="l" t="t" r="r" b="b"/>
              <a:pathLst>
                <a:path w="4532669" h="4746399">
                  <a:moveTo>
                    <a:pt x="2520296" y="0"/>
                  </a:moveTo>
                  <a:cubicBezTo>
                    <a:pt x="3343805" y="0"/>
                    <a:pt x="4075065" y="394967"/>
                    <a:pt x="4532669" y="1007541"/>
                  </a:cubicBezTo>
                  <a:cubicBezTo>
                    <a:pt x="4076090" y="478227"/>
                    <a:pt x="3398381" y="144047"/>
                    <a:pt x="2642202" y="144047"/>
                  </a:cubicBezTo>
                  <a:cubicBezTo>
                    <a:pt x="1262492" y="144047"/>
                    <a:pt x="144016" y="1256566"/>
                    <a:pt x="144016" y="2628928"/>
                  </a:cubicBezTo>
                  <a:cubicBezTo>
                    <a:pt x="144016" y="3525963"/>
                    <a:pt x="621884" y="4311981"/>
                    <a:pt x="1339718" y="4746399"/>
                  </a:cubicBezTo>
                  <a:cubicBezTo>
                    <a:pt x="542520" y="4323888"/>
                    <a:pt x="0" y="3485448"/>
                    <a:pt x="0" y="2520296"/>
                  </a:cubicBezTo>
                  <a:cubicBezTo>
                    <a:pt x="0" y="1128375"/>
                    <a:pt x="1128375" y="0"/>
                    <a:pt x="25202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bg1"/>
                </a:solidFill>
                <a:cs typeface="+mn-ea"/>
                <a:sym typeface="+mn-lt"/>
              </a:endParaRPr>
            </a:p>
          </p:txBody>
        </p:sp>
        <p:sp>
          <p:nvSpPr>
            <p:cNvPr id="16" name="椭圆 14"/>
            <p:cNvSpPr/>
            <p:nvPr/>
          </p:nvSpPr>
          <p:spPr>
            <a:xfrm rot="19574601">
              <a:off x="1898524" y="2368372"/>
              <a:ext cx="1435789" cy="1853804"/>
            </a:xfrm>
            <a:custGeom>
              <a:avLst/>
              <a:gdLst/>
              <a:ahLst/>
              <a:cxnLst/>
              <a:rect l="l" t="t" r="r" b="b"/>
              <a:pathLst>
                <a:path w="3506582" h="6341948">
                  <a:moveTo>
                    <a:pt x="3240360" y="0"/>
                  </a:moveTo>
                  <a:cubicBezTo>
                    <a:pt x="3330025" y="0"/>
                    <a:pt x="3418839" y="3642"/>
                    <a:pt x="3506582" y="11780"/>
                  </a:cubicBezTo>
                  <a:cubicBezTo>
                    <a:pt x="1772732" y="148098"/>
                    <a:pt x="408933" y="1587041"/>
                    <a:pt x="408933" y="3341898"/>
                  </a:cubicBezTo>
                  <a:cubicBezTo>
                    <a:pt x="408933" y="4661317"/>
                    <a:pt x="1179894" y="5802148"/>
                    <a:pt x="2301104" y="6341948"/>
                  </a:cubicBezTo>
                  <a:cubicBezTo>
                    <a:pt x="969445" y="5939773"/>
                    <a:pt x="0" y="4703279"/>
                    <a:pt x="0" y="3240360"/>
                  </a:cubicBezTo>
                  <a:cubicBezTo>
                    <a:pt x="0" y="1450759"/>
                    <a:pt x="1450759" y="0"/>
                    <a:pt x="324036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bg1"/>
                </a:solidFill>
                <a:cs typeface="+mn-ea"/>
                <a:sym typeface="+mn-lt"/>
              </a:endParaRPr>
            </a:p>
          </p:txBody>
        </p:sp>
        <p:sp>
          <p:nvSpPr>
            <p:cNvPr id="17" name="椭圆 12"/>
            <p:cNvSpPr/>
            <p:nvPr/>
          </p:nvSpPr>
          <p:spPr>
            <a:xfrm>
              <a:off x="1674192" y="1793000"/>
              <a:ext cx="2633662" cy="2251224"/>
            </a:xfrm>
            <a:custGeom>
              <a:avLst/>
              <a:gdLst/>
              <a:ahLst/>
              <a:cxnLst/>
              <a:rect l="l" t="t" r="r" b="b"/>
              <a:pathLst>
                <a:path w="4532669" h="4746399">
                  <a:moveTo>
                    <a:pt x="2520296" y="0"/>
                  </a:moveTo>
                  <a:cubicBezTo>
                    <a:pt x="3343805" y="0"/>
                    <a:pt x="4075065" y="394967"/>
                    <a:pt x="4532669" y="1007541"/>
                  </a:cubicBezTo>
                  <a:cubicBezTo>
                    <a:pt x="4076090" y="478227"/>
                    <a:pt x="3398381" y="144047"/>
                    <a:pt x="2642202" y="144047"/>
                  </a:cubicBezTo>
                  <a:cubicBezTo>
                    <a:pt x="1262492" y="144047"/>
                    <a:pt x="144016" y="1256566"/>
                    <a:pt x="144016" y="2628928"/>
                  </a:cubicBezTo>
                  <a:cubicBezTo>
                    <a:pt x="144016" y="3525963"/>
                    <a:pt x="621884" y="4311981"/>
                    <a:pt x="1339718" y="4746399"/>
                  </a:cubicBezTo>
                  <a:cubicBezTo>
                    <a:pt x="542520" y="4323888"/>
                    <a:pt x="0" y="3485448"/>
                    <a:pt x="0" y="2520296"/>
                  </a:cubicBezTo>
                  <a:cubicBezTo>
                    <a:pt x="0" y="1128375"/>
                    <a:pt x="1128375" y="0"/>
                    <a:pt x="25202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bg1"/>
                </a:solidFill>
                <a:cs typeface="+mn-ea"/>
                <a:sym typeface="+mn-lt"/>
              </a:endParaRPr>
            </a:p>
          </p:txBody>
        </p:sp>
      </p:grpSp>
      <p:grpSp>
        <p:nvGrpSpPr>
          <p:cNvPr id="18" name="组合 17"/>
          <p:cNvGrpSpPr/>
          <p:nvPr/>
        </p:nvGrpSpPr>
        <p:grpSpPr>
          <a:xfrm>
            <a:off x="3988791" y="3134490"/>
            <a:ext cx="2639484" cy="2432049"/>
            <a:chOff x="2142505" y="2220187"/>
            <a:chExt cx="1979613" cy="1824037"/>
          </a:xfrm>
        </p:grpSpPr>
        <p:sp>
          <p:nvSpPr>
            <p:cNvPr id="19" name="椭圆 18"/>
            <p:cNvSpPr/>
            <p:nvPr/>
          </p:nvSpPr>
          <p:spPr>
            <a:xfrm>
              <a:off x="2142505" y="2220187"/>
              <a:ext cx="1979613" cy="1824037"/>
            </a:xfrm>
            <a:prstGeom prst="ellipse">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85000"/>
                    <a:lumOff val="15000"/>
                  </a:schemeClr>
                </a:solidFill>
                <a:cs typeface="+mn-ea"/>
                <a:sym typeface="+mn-lt"/>
              </a:endParaRPr>
            </a:p>
          </p:txBody>
        </p:sp>
        <p:sp>
          <p:nvSpPr>
            <p:cNvPr id="20" name="椭圆 19"/>
            <p:cNvSpPr/>
            <p:nvPr/>
          </p:nvSpPr>
          <p:spPr>
            <a:xfrm>
              <a:off x="2193305" y="2392010"/>
              <a:ext cx="1751013" cy="161340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5335" dirty="0">
                  <a:solidFill>
                    <a:schemeClr val="tx1">
                      <a:lumMod val="85000"/>
                      <a:lumOff val="15000"/>
                    </a:schemeClr>
                  </a:solidFill>
                  <a:cs typeface="+mn-ea"/>
                  <a:sym typeface="+mn-lt"/>
                </a:rPr>
                <a:t>股权</a:t>
              </a:r>
              <a:endParaRPr lang="en-US" altLang="zh-CN" sz="5335" dirty="0">
                <a:solidFill>
                  <a:schemeClr val="tx1">
                    <a:lumMod val="85000"/>
                    <a:lumOff val="15000"/>
                  </a:schemeClr>
                </a:solidFill>
                <a:cs typeface="+mn-ea"/>
                <a:sym typeface="+mn-lt"/>
              </a:endParaRPr>
            </a:p>
            <a:p>
              <a:pPr algn="ctr">
                <a:defRPr/>
              </a:pPr>
              <a:r>
                <a:rPr lang="en-US" altLang="zh-CN" sz="3600" dirty="0">
                  <a:solidFill>
                    <a:schemeClr val="tx1">
                      <a:lumMod val="85000"/>
                      <a:lumOff val="15000"/>
                    </a:schemeClr>
                  </a:solidFill>
                  <a:cs typeface="+mn-ea"/>
                  <a:sym typeface="+mn-lt"/>
                </a:rPr>
                <a:t>100%</a:t>
              </a:r>
              <a:endParaRPr lang="zh-CN" altLang="en-US" sz="3600" dirty="0">
                <a:solidFill>
                  <a:schemeClr val="tx1">
                    <a:lumMod val="85000"/>
                    <a:lumOff val="15000"/>
                  </a:schemeClr>
                </a:solidFill>
                <a:cs typeface="+mn-ea"/>
                <a:sym typeface="+mn-lt"/>
              </a:endParaRPr>
            </a:p>
          </p:txBody>
        </p:sp>
      </p:grpSp>
      <p:grpSp>
        <p:nvGrpSpPr>
          <p:cNvPr id="21" name="组合 20"/>
          <p:cNvGrpSpPr/>
          <p:nvPr/>
        </p:nvGrpSpPr>
        <p:grpSpPr>
          <a:xfrm>
            <a:off x="3781358" y="1412778"/>
            <a:ext cx="1943100" cy="1836011"/>
            <a:chOff x="1986930" y="928904"/>
            <a:chExt cx="1457325" cy="1377008"/>
          </a:xfrm>
        </p:grpSpPr>
        <p:sp>
          <p:nvSpPr>
            <p:cNvPr id="22" name="椭圆 21"/>
            <p:cNvSpPr/>
            <p:nvPr/>
          </p:nvSpPr>
          <p:spPr>
            <a:xfrm>
              <a:off x="1986930" y="928904"/>
              <a:ext cx="1457325" cy="137700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85000"/>
                    <a:lumOff val="15000"/>
                  </a:schemeClr>
                </a:solidFill>
                <a:cs typeface="+mn-ea"/>
                <a:sym typeface="+mn-lt"/>
              </a:endParaRPr>
            </a:p>
          </p:txBody>
        </p:sp>
        <p:sp>
          <p:nvSpPr>
            <p:cNvPr id="23" name="椭圆 22"/>
            <p:cNvSpPr/>
            <p:nvPr/>
          </p:nvSpPr>
          <p:spPr>
            <a:xfrm>
              <a:off x="2063129" y="1104406"/>
              <a:ext cx="1271588" cy="120150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135" dirty="0">
                  <a:solidFill>
                    <a:schemeClr val="tx1">
                      <a:lumMod val="85000"/>
                      <a:lumOff val="15000"/>
                    </a:schemeClr>
                  </a:solidFill>
                  <a:cs typeface="+mn-ea"/>
                  <a:sym typeface="+mn-lt"/>
                </a:rPr>
                <a:t>创始人</a:t>
              </a:r>
              <a:r>
                <a:rPr lang="en-US" altLang="zh-CN" sz="3735" dirty="0">
                  <a:solidFill>
                    <a:schemeClr val="tx1">
                      <a:lumMod val="85000"/>
                      <a:lumOff val="15000"/>
                    </a:schemeClr>
                  </a:solidFill>
                  <a:cs typeface="+mn-ea"/>
                  <a:sym typeface="+mn-lt"/>
                </a:rPr>
                <a:t>37</a:t>
              </a:r>
              <a:r>
                <a:rPr lang="en-US" altLang="zh-CN" sz="2665" dirty="0">
                  <a:solidFill>
                    <a:schemeClr val="tx1">
                      <a:lumMod val="85000"/>
                      <a:lumOff val="15000"/>
                    </a:schemeClr>
                  </a:solidFill>
                  <a:cs typeface="+mn-ea"/>
                  <a:sym typeface="+mn-lt"/>
                </a:rPr>
                <a:t>%</a:t>
              </a:r>
              <a:endParaRPr lang="zh-CN" altLang="en-US" sz="2665" dirty="0">
                <a:solidFill>
                  <a:schemeClr val="tx1">
                    <a:lumMod val="85000"/>
                    <a:lumOff val="15000"/>
                  </a:schemeClr>
                </a:solidFill>
                <a:cs typeface="+mn-ea"/>
                <a:sym typeface="+mn-lt"/>
              </a:endParaRPr>
            </a:p>
          </p:txBody>
        </p:sp>
      </p:grpSp>
      <p:grpSp>
        <p:nvGrpSpPr>
          <p:cNvPr id="24" name="组合 23"/>
          <p:cNvGrpSpPr/>
          <p:nvPr/>
        </p:nvGrpSpPr>
        <p:grpSpPr>
          <a:xfrm>
            <a:off x="6488573" y="2885251"/>
            <a:ext cx="1735667" cy="1738631"/>
            <a:chOff x="4017342" y="2033258"/>
            <a:chExt cx="1301750" cy="1303973"/>
          </a:xfrm>
        </p:grpSpPr>
        <p:sp>
          <p:nvSpPr>
            <p:cNvPr id="25" name="椭圆 24"/>
            <p:cNvSpPr/>
            <p:nvPr/>
          </p:nvSpPr>
          <p:spPr>
            <a:xfrm>
              <a:off x="4017342" y="2033258"/>
              <a:ext cx="1301750" cy="130397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85000"/>
                    <a:lumOff val="15000"/>
                  </a:schemeClr>
                </a:solidFill>
                <a:cs typeface="+mn-ea"/>
                <a:sym typeface="+mn-lt"/>
              </a:endParaRPr>
            </a:p>
          </p:txBody>
        </p:sp>
        <p:sp>
          <p:nvSpPr>
            <p:cNvPr id="26" name="椭圆 25"/>
            <p:cNvSpPr/>
            <p:nvPr/>
          </p:nvSpPr>
          <p:spPr>
            <a:xfrm>
              <a:off x="4085604" y="2158274"/>
              <a:ext cx="1136650" cy="1137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1865" dirty="0">
                  <a:solidFill>
                    <a:schemeClr val="tx1">
                      <a:lumMod val="85000"/>
                      <a:lumOff val="15000"/>
                    </a:schemeClr>
                  </a:solidFill>
                  <a:cs typeface="+mn-ea"/>
                  <a:sym typeface="+mn-lt"/>
                </a:rPr>
                <a:t>核心团队</a:t>
              </a:r>
              <a:r>
                <a:rPr lang="en-US" altLang="zh-CN" sz="3200" dirty="0">
                  <a:solidFill>
                    <a:schemeClr val="tx1">
                      <a:lumMod val="85000"/>
                      <a:lumOff val="15000"/>
                    </a:schemeClr>
                  </a:solidFill>
                  <a:cs typeface="+mn-ea"/>
                  <a:sym typeface="+mn-lt"/>
                </a:rPr>
                <a:t>43</a:t>
              </a:r>
              <a:r>
                <a:rPr lang="en-US" altLang="zh-CN" sz="2400" dirty="0">
                  <a:solidFill>
                    <a:schemeClr val="tx1">
                      <a:lumMod val="85000"/>
                      <a:lumOff val="15000"/>
                    </a:schemeClr>
                  </a:solidFill>
                  <a:cs typeface="+mn-ea"/>
                  <a:sym typeface="+mn-lt"/>
                </a:rPr>
                <a:t>%</a:t>
              </a:r>
              <a:endParaRPr lang="zh-CN" altLang="en-US" sz="2400" dirty="0">
                <a:solidFill>
                  <a:schemeClr val="tx1">
                    <a:lumMod val="85000"/>
                    <a:lumOff val="15000"/>
                  </a:schemeClr>
                </a:solidFill>
                <a:cs typeface="+mn-ea"/>
                <a:sym typeface="+mn-lt"/>
              </a:endParaRPr>
            </a:p>
          </p:txBody>
        </p:sp>
      </p:grpSp>
      <p:grpSp>
        <p:nvGrpSpPr>
          <p:cNvPr id="27" name="组合 26"/>
          <p:cNvGrpSpPr/>
          <p:nvPr/>
        </p:nvGrpSpPr>
        <p:grpSpPr>
          <a:xfrm>
            <a:off x="6141440" y="4864862"/>
            <a:ext cx="1735667" cy="1724623"/>
            <a:chOff x="3756992" y="3517967"/>
            <a:chExt cx="1041400" cy="997999"/>
          </a:xfrm>
        </p:grpSpPr>
        <p:sp>
          <p:nvSpPr>
            <p:cNvPr id="28" name="椭圆 27"/>
            <p:cNvSpPr/>
            <p:nvPr/>
          </p:nvSpPr>
          <p:spPr>
            <a:xfrm>
              <a:off x="3756992" y="3517967"/>
              <a:ext cx="1041400" cy="9979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85000"/>
                    <a:lumOff val="15000"/>
                  </a:schemeClr>
                </a:solidFill>
                <a:cs typeface="+mn-ea"/>
                <a:sym typeface="+mn-lt"/>
              </a:endParaRPr>
            </a:p>
          </p:txBody>
        </p:sp>
        <p:sp>
          <p:nvSpPr>
            <p:cNvPr id="29" name="椭圆 28"/>
            <p:cNvSpPr/>
            <p:nvPr/>
          </p:nvSpPr>
          <p:spPr>
            <a:xfrm>
              <a:off x="3812554" y="3616789"/>
              <a:ext cx="908050" cy="87172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665" dirty="0">
                  <a:solidFill>
                    <a:schemeClr val="tx1">
                      <a:lumMod val="85000"/>
                      <a:lumOff val="15000"/>
                    </a:schemeClr>
                  </a:solidFill>
                  <a:cs typeface="+mn-ea"/>
                  <a:sym typeface="+mn-lt"/>
                </a:rPr>
                <a:t>投资人</a:t>
              </a:r>
              <a:r>
                <a:rPr lang="en-US" altLang="zh-CN" sz="2665" dirty="0">
                  <a:solidFill>
                    <a:schemeClr val="tx1">
                      <a:lumMod val="85000"/>
                      <a:lumOff val="15000"/>
                    </a:schemeClr>
                  </a:solidFill>
                  <a:cs typeface="+mn-ea"/>
                  <a:sym typeface="+mn-lt"/>
                </a:rPr>
                <a:t>20</a:t>
              </a:r>
              <a:r>
                <a:rPr lang="en-US" altLang="zh-CN" sz="2135" dirty="0">
                  <a:solidFill>
                    <a:schemeClr val="tx1">
                      <a:lumMod val="85000"/>
                      <a:lumOff val="15000"/>
                    </a:schemeClr>
                  </a:solidFill>
                  <a:cs typeface="+mn-ea"/>
                  <a:sym typeface="+mn-lt"/>
                </a:rPr>
                <a:t>%</a:t>
              </a:r>
              <a:endParaRPr lang="zh-CN" altLang="en-US" sz="2135" dirty="0">
                <a:solidFill>
                  <a:schemeClr val="tx1">
                    <a:lumMod val="85000"/>
                    <a:lumOff val="15000"/>
                  </a:schemeClr>
                </a:solidFill>
                <a:cs typeface="+mn-ea"/>
                <a:sym typeface="+mn-lt"/>
              </a:endParaRPr>
            </a:p>
          </p:txBody>
        </p:sp>
      </p:grpSp>
      <p:sp>
        <p:nvSpPr>
          <p:cNvPr id="30" name="TextBox 113"/>
          <p:cNvSpPr txBox="1"/>
          <p:nvPr/>
        </p:nvSpPr>
        <p:spPr>
          <a:xfrm>
            <a:off x="5818416" y="1794713"/>
            <a:ext cx="3564467" cy="325538"/>
          </a:xfrm>
          <a:prstGeom prst="rect">
            <a:avLst/>
          </a:prstGeom>
          <a:noFill/>
        </p:spPr>
        <p:txBody>
          <a:bodyPr>
            <a:spAutoFit/>
          </a:bodyPr>
          <a:lstStyle/>
          <a:p>
            <a:pPr>
              <a:lnSpc>
                <a:spcPts val="2000"/>
              </a:lnSpc>
            </a:pPr>
            <a:r>
              <a:rPr lang="zh-CN" altLang="en-US" sz="1400" noProof="1">
                <a:solidFill>
                  <a:schemeClr val="bg1"/>
                </a:solidFill>
                <a:cs typeface="+mn-ea"/>
                <a:sym typeface="+mn-lt"/>
              </a:rPr>
              <a:t>公司创始人</a:t>
            </a:r>
            <a:endParaRPr lang="zh-CN" altLang="en-US" sz="1400" dirty="0">
              <a:solidFill>
                <a:schemeClr val="bg1"/>
              </a:solidFill>
              <a:cs typeface="+mn-ea"/>
              <a:sym typeface="+mn-lt"/>
            </a:endParaRPr>
          </a:p>
        </p:txBody>
      </p:sp>
      <p:sp>
        <p:nvSpPr>
          <p:cNvPr id="31" name="TextBox 18"/>
          <p:cNvSpPr txBox="1"/>
          <p:nvPr/>
        </p:nvSpPr>
        <p:spPr>
          <a:xfrm>
            <a:off x="8478007" y="3467476"/>
            <a:ext cx="3564467" cy="325538"/>
          </a:xfrm>
          <a:prstGeom prst="rect">
            <a:avLst/>
          </a:prstGeom>
          <a:noFill/>
        </p:spPr>
        <p:txBody>
          <a:bodyPr>
            <a:spAutoFit/>
          </a:bodyPr>
          <a:lstStyle>
            <a:defPPr>
              <a:defRPr lang="zh-CN"/>
            </a:defPPr>
            <a:lvl1pPr>
              <a:lnSpc>
                <a:spcPts val="2000"/>
              </a:lnSpc>
              <a:defRPr sz="1400">
                <a:solidFill>
                  <a:schemeClr val="bg1"/>
                </a:solidFill>
                <a:latin typeface="+mn-ea"/>
              </a:defRPr>
            </a:lvl1pPr>
          </a:lstStyle>
          <a:p>
            <a:r>
              <a:rPr lang="zh-CN" altLang="en-US" noProof="1">
                <a:latin typeface="+mn-lt"/>
                <a:cs typeface="+mn-ea"/>
                <a:sym typeface="+mn-lt"/>
              </a:rPr>
              <a:t>联合创始人以及核心成员</a:t>
            </a:r>
            <a:endParaRPr lang="zh-CN" altLang="en-US" dirty="0">
              <a:latin typeface="+mn-lt"/>
              <a:cs typeface="+mn-ea"/>
              <a:sym typeface="+mn-lt"/>
            </a:endParaRPr>
          </a:p>
        </p:txBody>
      </p:sp>
      <p:sp>
        <p:nvSpPr>
          <p:cNvPr id="32" name="TextBox 18"/>
          <p:cNvSpPr txBox="1"/>
          <p:nvPr/>
        </p:nvSpPr>
        <p:spPr>
          <a:xfrm>
            <a:off x="8135337" y="5388882"/>
            <a:ext cx="3564467" cy="325538"/>
          </a:xfrm>
          <a:prstGeom prst="rect">
            <a:avLst/>
          </a:prstGeom>
          <a:noFill/>
        </p:spPr>
        <p:txBody>
          <a:bodyPr>
            <a:spAutoFit/>
          </a:bodyPr>
          <a:lstStyle>
            <a:defPPr>
              <a:defRPr lang="zh-CN"/>
            </a:defPPr>
            <a:lvl1pPr>
              <a:lnSpc>
                <a:spcPts val="2000"/>
              </a:lnSpc>
              <a:defRPr sz="1400">
                <a:solidFill>
                  <a:schemeClr val="bg1"/>
                </a:solidFill>
                <a:latin typeface="+mn-ea"/>
              </a:defRPr>
            </a:lvl1pPr>
          </a:lstStyle>
          <a:p>
            <a:r>
              <a:rPr lang="zh-CN" altLang="en-US" noProof="1">
                <a:latin typeface="+mn-lt"/>
                <a:cs typeface="+mn-ea"/>
                <a:sym typeface="+mn-lt"/>
              </a:rPr>
              <a:t>风险投资</a:t>
            </a:r>
            <a:endParaRPr lang="zh-CN" altLang="en-US" dirty="0">
              <a:latin typeface="+mn-lt"/>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childTnLst>
                          </p:cTn>
                        </p:par>
                        <p:par>
                          <p:cTn id="14" fill="hold">
                            <p:stCondLst>
                              <p:cond delay="1000"/>
                            </p:stCondLst>
                            <p:childTnLst>
                              <p:par>
                                <p:cTn id="15" presetID="21" presetClass="entr" presetSubtype="2"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2)">
                                      <p:cBhvr>
                                        <p:cTn id="17" dur="2000"/>
                                        <p:tgtEl>
                                          <p:spTgt spid="21"/>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3500"/>
                            </p:stCondLst>
                            <p:childTnLst>
                              <p:par>
                                <p:cTn id="23" presetID="21" presetClass="entr" presetSubtype="2"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heel(2)">
                                      <p:cBhvr>
                                        <p:cTn id="25" dur="2000"/>
                                        <p:tgtEl>
                                          <p:spTgt spid="24"/>
                                        </p:tgtEl>
                                      </p:cBhvr>
                                    </p:animEffect>
                                  </p:childTnLst>
                                </p:cTn>
                              </p:par>
                            </p:childTnLst>
                          </p:cTn>
                        </p:par>
                        <p:par>
                          <p:cTn id="26" fill="hold">
                            <p:stCondLst>
                              <p:cond delay="5500"/>
                            </p:stCondLst>
                            <p:childTnLst>
                              <p:par>
                                <p:cTn id="27" presetID="22" presetClass="entr" presetSubtype="8"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left)">
                                      <p:cBhvr>
                                        <p:cTn id="29" dur="500"/>
                                        <p:tgtEl>
                                          <p:spTgt spid="31"/>
                                        </p:tgtEl>
                                      </p:cBhvr>
                                    </p:animEffect>
                                  </p:childTnLst>
                                </p:cTn>
                              </p:par>
                            </p:childTnLst>
                          </p:cTn>
                        </p:par>
                        <p:par>
                          <p:cTn id="30" fill="hold">
                            <p:stCondLst>
                              <p:cond delay="6000"/>
                            </p:stCondLst>
                            <p:childTnLst>
                              <p:par>
                                <p:cTn id="31" presetID="21" presetClass="entr" presetSubtype="2" fill="hold"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heel(2)">
                                      <p:cBhvr>
                                        <p:cTn id="33" dur="2000"/>
                                        <p:tgtEl>
                                          <p:spTgt spid="27"/>
                                        </p:tgtEl>
                                      </p:cBhvr>
                                    </p:animEffect>
                                  </p:childTnLst>
                                </p:cTn>
                              </p:par>
                            </p:childTnLst>
                          </p:cTn>
                        </p:par>
                        <p:par>
                          <p:cTn id="34" fill="hold">
                            <p:stCondLst>
                              <p:cond delay="8000"/>
                            </p:stCondLst>
                            <p:childTnLst>
                              <p:par>
                                <p:cTn id="35" presetID="22" presetClass="entr" presetSubtype="8"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500"/>
                                        <p:tgtEl>
                                          <p:spTgt spid="32"/>
                                        </p:tgtEl>
                                      </p:cBhvr>
                                    </p:animEffect>
                                  </p:childTnLst>
                                </p:cTn>
                              </p:par>
                            </p:childTnLst>
                          </p:cTn>
                        </p:par>
                        <p:par>
                          <p:cTn id="38" fill="hold">
                            <p:stCondLst>
                              <p:cond delay="8500"/>
                            </p:stCondLst>
                            <p:childTnLst>
                              <p:par>
                                <p:cTn id="39" presetID="21" presetClass="entr" presetSubtype="2"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heel(2)">
                                      <p:cBhvr>
                                        <p:cTn id="41"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p:bldP spid="31" grpId="0"/>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screen"/>
          <a:stretch>
            <a:fillRect/>
          </a:stretch>
        </p:blipFill>
        <p:spPr>
          <a:xfrm>
            <a:off x="0" y="0"/>
            <a:ext cx="12192000" cy="6874669"/>
          </a:xfrm>
          <a:prstGeom prst="rect">
            <a:avLst/>
          </a:prstGeom>
        </p:spPr>
      </p:pic>
      <p:sp>
        <p:nvSpPr>
          <p:cNvPr id="7" name="文本框 9"/>
          <p:cNvSpPr txBox="1"/>
          <p:nvPr/>
        </p:nvSpPr>
        <p:spPr>
          <a:xfrm>
            <a:off x="639705" y="1"/>
            <a:ext cx="4046595" cy="766235"/>
          </a:xfrm>
          <a:prstGeom prst="rect">
            <a:avLst/>
          </a:prstGeom>
          <a:noFill/>
        </p:spPr>
        <p:txBody>
          <a:bodyPr wrap="square" lIns="91440" tIns="45720" rIns="91440" bIns="45720" rtlCol="0">
            <a:spAutoFit/>
          </a:bodyPr>
          <a:lstStyle/>
          <a:p>
            <a:pPr marL="0" lvl="1" algn="ctr">
              <a:lnSpc>
                <a:spcPts val="6000"/>
              </a:lnSpc>
            </a:pPr>
            <a:r>
              <a:rPr lang="zh-CN" altLang="en-US" sz="3200" b="1" dirty="0">
                <a:solidFill>
                  <a:schemeClr val="bg1">
                    <a:lumMod val="75000"/>
                  </a:schemeClr>
                </a:solidFill>
                <a:cs typeface="+mn-ea"/>
                <a:sym typeface="+mn-lt"/>
              </a:rPr>
              <a:t>  股权分配（天使轮）</a:t>
            </a:r>
          </a:p>
        </p:txBody>
      </p:sp>
      <p:sp>
        <p:nvSpPr>
          <p:cNvPr id="2" name="文本框 1"/>
          <p:cNvSpPr txBox="1"/>
          <p:nvPr/>
        </p:nvSpPr>
        <p:spPr>
          <a:xfrm>
            <a:off x="1092063" y="1960775"/>
            <a:ext cx="10292080" cy="645160"/>
          </a:xfrm>
          <a:prstGeom prst="rect">
            <a:avLst/>
          </a:prstGeom>
          <a:noFill/>
        </p:spPr>
        <p:txBody>
          <a:bodyPr wrap="none" rtlCol="0">
            <a:spAutoFit/>
          </a:bodyPr>
          <a:lstStyle/>
          <a:p>
            <a:r>
              <a:rPr lang="zh-CN" altLang="en-US" dirty="0">
                <a:solidFill>
                  <a:schemeClr val="bg1"/>
                </a:solidFill>
              </a:rPr>
              <a:t>计划融资</a:t>
            </a:r>
            <a:r>
              <a:rPr lang="en-US" altLang="zh-CN" dirty="0">
                <a:solidFill>
                  <a:schemeClr val="bg1"/>
                </a:solidFill>
              </a:rPr>
              <a:t>1000</a:t>
            </a:r>
            <a:r>
              <a:rPr lang="zh-CN" altLang="en-US" dirty="0">
                <a:solidFill>
                  <a:schemeClr val="bg1"/>
                </a:solidFill>
              </a:rPr>
              <a:t>万，用于产品研发以及国家三类证书的资格获取，为开辟市场创造先决条件。其中人力</a:t>
            </a:r>
          </a:p>
          <a:p>
            <a:r>
              <a:rPr lang="zh-CN" altLang="en-US" dirty="0">
                <a:solidFill>
                  <a:schemeClr val="bg1"/>
                </a:solidFill>
              </a:rPr>
              <a:t>资源成本约占</a:t>
            </a:r>
            <a:r>
              <a:rPr lang="en-US" altLang="zh-CN" dirty="0">
                <a:solidFill>
                  <a:schemeClr val="bg1"/>
                </a:solidFill>
              </a:rPr>
              <a:t>20%</a:t>
            </a:r>
            <a:r>
              <a:rPr lang="zh-CN" altLang="en-US" dirty="0">
                <a:solidFill>
                  <a:schemeClr val="bg1"/>
                </a:solidFill>
              </a:rPr>
              <a:t>，模型标注、设备等费用约占</a:t>
            </a:r>
            <a:r>
              <a:rPr lang="en-US" altLang="zh-CN" dirty="0">
                <a:solidFill>
                  <a:schemeClr val="bg1"/>
                </a:solidFill>
              </a:rPr>
              <a:t>70%</a:t>
            </a:r>
            <a:r>
              <a:rPr lang="zh-CN" altLang="en-US" dirty="0">
                <a:solidFill>
                  <a:schemeClr val="bg1"/>
                </a:solidFill>
              </a:rPr>
              <a:t>，运营及其他成本约占</a:t>
            </a:r>
            <a:r>
              <a:rPr lang="en-US" altLang="zh-CN" dirty="0">
                <a:solidFill>
                  <a:schemeClr val="bg1"/>
                </a:solidFill>
              </a:rPr>
              <a:t>10%</a:t>
            </a:r>
            <a:r>
              <a:rPr lang="zh-CN" altLang="en-US" dirty="0">
                <a:solidFill>
                  <a:schemeClr val="bg1"/>
                </a:solidFill>
              </a:rPr>
              <a:t>。</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screen"/>
          <a:stretch>
            <a:fillRect/>
          </a:stretch>
        </p:blipFill>
        <p:spPr>
          <a:xfrm>
            <a:off x="-33345" y="-39765"/>
            <a:ext cx="12301545" cy="6935867"/>
          </a:xfrm>
          <a:prstGeom prst="rect">
            <a:avLst/>
          </a:prstGeom>
        </p:spPr>
      </p:pic>
      <p:pic>
        <p:nvPicPr>
          <p:cNvPr id="8" name="图片 7"/>
          <p:cNvPicPr>
            <a:picLocks noChangeAspect="1"/>
          </p:cNvPicPr>
          <p:nvPr/>
        </p:nvPicPr>
        <p:blipFill>
          <a:blip r:embed="rId4" cstate="screen"/>
          <a:stretch>
            <a:fillRect/>
          </a:stretch>
        </p:blipFill>
        <p:spPr>
          <a:xfrm>
            <a:off x="-3293219" y="-337457"/>
            <a:ext cx="7808563" cy="7532914"/>
          </a:xfrm>
          <a:prstGeom prst="rect">
            <a:avLst/>
          </a:prstGeom>
        </p:spPr>
      </p:pic>
      <p:pic>
        <p:nvPicPr>
          <p:cNvPr id="10" name="图片 9"/>
          <p:cNvPicPr>
            <a:picLocks noChangeAspect="1"/>
          </p:cNvPicPr>
          <p:nvPr/>
        </p:nvPicPr>
        <p:blipFill>
          <a:blip r:embed="rId5" cstate="screen"/>
          <a:stretch>
            <a:fillRect/>
          </a:stretch>
        </p:blipFill>
        <p:spPr>
          <a:xfrm>
            <a:off x="4850801" y="3245604"/>
            <a:ext cx="1246561" cy="1206751"/>
          </a:xfrm>
          <a:prstGeom prst="rect">
            <a:avLst/>
          </a:prstGeom>
          <a:effectLst>
            <a:outerShdw blurRad="101600" dist="38100" dir="2700000" algn="tl" rotWithShape="0">
              <a:schemeClr val="bg1">
                <a:lumMod val="50000"/>
                <a:alpha val="37000"/>
              </a:schemeClr>
            </a:outerShdw>
          </a:effectLst>
        </p:spPr>
      </p:pic>
      <p:sp>
        <p:nvSpPr>
          <p:cNvPr id="33" name="文本框 9"/>
          <p:cNvSpPr txBox="1"/>
          <p:nvPr/>
        </p:nvSpPr>
        <p:spPr>
          <a:xfrm>
            <a:off x="4806495" y="4516514"/>
            <a:ext cx="1374716" cy="439287"/>
          </a:xfrm>
          <a:prstGeom prst="rect">
            <a:avLst/>
          </a:prstGeom>
          <a:noFill/>
        </p:spPr>
        <p:txBody>
          <a:bodyPr wrap="square" lIns="91440" tIns="45720" rIns="91440" bIns="45720" rtlCol="0">
            <a:spAutoFit/>
          </a:bodyPr>
          <a:lstStyle/>
          <a:p>
            <a:pPr marL="0" lvl="1" algn="ctr">
              <a:lnSpc>
                <a:spcPts val="3000"/>
              </a:lnSpc>
            </a:pPr>
            <a:r>
              <a:rPr lang="zh-CN" altLang="en-US" sz="2000" b="1" dirty="0">
                <a:solidFill>
                  <a:schemeClr val="bg1"/>
                </a:solidFill>
                <a:cs typeface="+mn-ea"/>
                <a:sym typeface="+mn-lt"/>
              </a:rPr>
              <a:t>团队介绍</a:t>
            </a:r>
          </a:p>
        </p:txBody>
      </p:sp>
      <p:sp>
        <p:nvSpPr>
          <p:cNvPr id="43" name="文本框 9"/>
          <p:cNvSpPr txBox="1"/>
          <p:nvPr/>
        </p:nvSpPr>
        <p:spPr>
          <a:xfrm>
            <a:off x="6326074" y="4516514"/>
            <a:ext cx="1690044" cy="439287"/>
          </a:xfrm>
          <a:prstGeom prst="rect">
            <a:avLst/>
          </a:prstGeom>
          <a:noFill/>
        </p:spPr>
        <p:txBody>
          <a:bodyPr wrap="square" lIns="91440" tIns="45720" rIns="91440" bIns="45720" rtlCol="0">
            <a:spAutoFit/>
          </a:bodyPr>
          <a:lstStyle>
            <a:defPPr>
              <a:defRPr lang="zh-CN"/>
            </a:defPPr>
            <a:lvl2pPr marL="0" lvl="1" algn="ctr">
              <a:lnSpc>
                <a:spcPts val="3000"/>
              </a:lnSpc>
              <a:defRPr sz="2000" b="1">
                <a:solidFill>
                  <a:schemeClr val="bg1"/>
                </a:solidFill>
                <a:latin typeface="+mn-ea"/>
              </a:defRPr>
            </a:lvl2pPr>
          </a:lstStyle>
          <a:p>
            <a:pPr lvl="1"/>
            <a:r>
              <a:rPr lang="zh-CN" altLang="en-US" dirty="0">
                <a:latin typeface="+mn-lt"/>
                <a:cs typeface="+mn-ea"/>
                <a:sym typeface="+mn-lt"/>
              </a:rPr>
              <a:t>项目介绍</a:t>
            </a:r>
          </a:p>
        </p:txBody>
      </p:sp>
      <p:sp>
        <p:nvSpPr>
          <p:cNvPr id="45" name="文本框 9"/>
          <p:cNvSpPr txBox="1"/>
          <p:nvPr/>
        </p:nvSpPr>
        <p:spPr>
          <a:xfrm>
            <a:off x="8100726" y="4516515"/>
            <a:ext cx="1579908" cy="441403"/>
          </a:xfrm>
          <a:prstGeom prst="rect">
            <a:avLst/>
          </a:prstGeom>
          <a:noFill/>
        </p:spPr>
        <p:txBody>
          <a:bodyPr wrap="square" lIns="91440" tIns="45720" rIns="91440" bIns="45720" rtlCol="0">
            <a:spAutoFit/>
          </a:bodyPr>
          <a:lstStyle>
            <a:defPPr>
              <a:defRPr lang="zh-CN"/>
            </a:defPPr>
            <a:lvl2pPr marL="0" lvl="1" algn="ctr">
              <a:lnSpc>
                <a:spcPts val="3000"/>
              </a:lnSpc>
              <a:defRPr sz="2000" b="1">
                <a:solidFill>
                  <a:schemeClr val="bg1"/>
                </a:solidFill>
                <a:latin typeface="+mn-ea"/>
              </a:defRPr>
            </a:lvl2pPr>
          </a:lstStyle>
          <a:p>
            <a:pPr lvl="1"/>
            <a:r>
              <a:rPr lang="zh-CN" altLang="en-US" dirty="0">
                <a:latin typeface="+mn-lt"/>
                <a:cs typeface="+mn-ea"/>
                <a:sym typeface="+mn-lt"/>
              </a:rPr>
              <a:t>竞争对手</a:t>
            </a:r>
          </a:p>
        </p:txBody>
      </p:sp>
      <p:sp>
        <p:nvSpPr>
          <p:cNvPr id="47" name="文本框 9"/>
          <p:cNvSpPr txBox="1"/>
          <p:nvPr/>
        </p:nvSpPr>
        <p:spPr>
          <a:xfrm>
            <a:off x="9902883" y="4526520"/>
            <a:ext cx="1374717" cy="439287"/>
          </a:xfrm>
          <a:prstGeom prst="rect">
            <a:avLst/>
          </a:prstGeom>
          <a:noFill/>
        </p:spPr>
        <p:txBody>
          <a:bodyPr wrap="square" lIns="91440" tIns="45720" rIns="91440" bIns="45720" rtlCol="0">
            <a:spAutoFit/>
          </a:bodyPr>
          <a:lstStyle>
            <a:defPPr>
              <a:defRPr lang="zh-CN"/>
            </a:defPPr>
            <a:lvl2pPr marL="0" lvl="1" algn="ctr">
              <a:lnSpc>
                <a:spcPts val="3000"/>
              </a:lnSpc>
              <a:defRPr sz="2000" b="1">
                <a:solidFill>
                  <a:schemeClr val="bg1"/>
                </a:solidFill>
                <a:latin typeface="+mn-ea"/>
              </a:defRPr>
            </a:lvl2pPr>
          </a:lstStyle>
          <a:p>
            <a:pPr lvl="1"/>
            <a:r>
              <a:rPr lang="zh-CN" altLang="en-US" dirty="0">
                <a:latin typeface="+mn-lt"/>
                <a:cs typeface="+mn-ea"/>
                <a:sym typeface="+mn-lt"/>
              </a:rPr>
              <a:t>融资计划</a:t>
            </a:r>
          </a:p>
        </p:txBody>
      </p:sp>
      <p:pic>
        <p:nvPicPr>
          <p:cNvPr id="49" name="图片 48"/>
          <p:cNvPicPr>
            <a:picLocks noChangeAspect="1"/>
          </p:cNvPicPr>
          <p:nvPr/>
        </p:nvPicPr>
        <p:blipFill>
          <a:blip r:embed="rId5" cstate="screen"/>
          <a:stretch>
            <a:fillRect/>
          </a:stretch>
        </p:blipFill>
        <p:spPr>
          <a:xfrm>
            <a:off x="6552164" y="3237068"/>
            <a:ext cx="1246561" cy="1206751"/>
          </a:xfrm>
          <a:prstGeom prst="rect">
            <a:avLst/>
          </a:prstGeom>
          <a:effectLst>
            <a:outerShdw blurRad="101600" dist="38100" dir="2700000" algn="tl" rotWithShape="0">
              <a:schemeClr val="bg1">
                <a:lumMod val="50000"/>
                <a:alpha val="37000"/>
              </a:schemeClr>
            </a:outerShdw>
          </a:effectLst>
        </p:spPr>
      </p:pic>
      <p:pic>
        <p:nvPicPr>
          <p:cNvPr id="51" name="图片 50"/>
          <p:cNvPicPr>
            <a:picLocks noChangeAspect="1"/>
          </p:cNvPicPr>
          <p:nvPr/>
        </p:nvPicPr>
        <p:blipFill>
          <a:blip r:embed="rId5" cstate="screen"/>
          <a:stretch>
            <a:fillRect/>
          </a:stretch>
        </p:blipFill>
        <p:spPr>
          <a:xfrm>
            <a:off x="8249045" y="3235909"/>
            <a:ext cx="1246561" cy="1206751"/>
          </a:xfrm>
          <a:prstGeom prst="rect">
            <a:avLst/>
          </a:prstGeom>
          <a:effectLst>
            <a:outerShdw blurRad="101600" dist="38100" dir="2700000" algn="tl" rotWithShape="0">
              <a:schemeClr val="bg1">
                <a:lumMod val="50000"/>
                <a:alpha val="37000"/>
              </a:schemeClr>
            </a:outerShdw>
          </a:effectLst>
        </p:spPr>
      </p:pic>
      <p:pic>
        <p:nvPicPr>
          <p:cNvPr id="52" name="图片 51"/>
          <p:cNvPicPr>
            <a:picLocks noChangeAspect="1"/>
          </p:cNvPicPr>
          <p:nvPr/>
        </p:nvPicPr>
        <p:blipFill>
          <a:blip r:embed="rId5" cstate="screen"/>
          <a:stretch>
            <a:fillRect/>
          </a:stretch>
        </p:blipFill>
        <p:spPr>
          <a:xfrm>
            <a:off x="9933225" y="3235548"/>
            <a:ext cx="1246561" cy="1206751"/>
          </a:xfrm>
          <a:prstGeom prst="rect">
            <a:avLst/>
          </a:prstGeom>
          <a:effectLst>
            <a:outerShdw blurRad="101600" dist="38100" dir="2700000" algn="tl" rotWithShape="0">
              <a:schemeClr val="bg1">
                <a:lumMod val="50000"/>
                <a:alpha val="37000"/>
              </a:schemeClr>
            </a:outerShdw>
          </a:effectLst>
        </p:spPr>
      </p:pic>
      <p:sp>
        <p:nvSpPr>
          <p:cNvPr id="53" name="TextBox 20"/>
          <p:cNvSpPr txBox="1"/>
          <p:nvPr/>
        </p:nvSpPr>
        <p:spPr>
          <a:xfrm>
            <a:off x="4883675" y="2471179"/>
            <a:ext cx="3132763" cy="701731"/>
          </a:xfrm>
          <a:prstGeom prst="rect">
            <a:avLst/>
          </a:prstGeom>
        </p:spPr>
        <p:txBody>
          <a:bodyPr vert="horz" lIns="91440" tIns="45720" rIns="91440" bIns="45720" rtlCol="0" anchor="b">
            <a:normAutofit/>
          </a:bodyPr>
          <a:lstStyle>
            <a:defPPr>
              <a:defRPr lang="zh-CN"/>
            </a:defPPr>
            <a:lvl1pPr algn="ctr">
              <a:lnSpc>
                <a:spcPct val="90000"/>
              </a:lnSpc>
              <a:spcBef>
                <a:spcPct val="0"/>
              </a:spcBef>
              <a:buNone/>
              <a:defRPr sz="4400">
                <a:solidFill>
                  <a:schemeClr val="bg1"/>
                </a:solidFill>
                <a:latin typeface="Algerian" panose="04020705040A02060702" pitchFamily="82" charset="0"/>
                <a:cs typeface="+mj-cs"/>
              </a:defRPr>
            </a:lvl1pPr>
          </a:lstStyle>
          <a:p>
            <a:pPr algn="dist"/>
            <a:endParaRPr lang="zh-CN" altLang="en-US" sz="3600" dirty="0">
              <a:latin typeface="+mn-lt"/>
              <a:cs typeface="+mn-ea"/>
              <a:sym typeface="+mn-lt"/>
            </a:endParaRPr>
          </a:p>
        </p:txBody>
      </p:sp>
      <p:sp>
        <p:nvSpPr>
          <p:cNvPr id="54" name="TextBox 19"/>
          <p:cNvSpPr txBox="1"/>
          <p:nvPr/>
        </p:nvSpPr>
        <p:spPr>
          <a:xfrm>
            <a:off x="4811849" y="1804361"/>
            <a:ext cx="1313180" cy="769441"/>
          </a:xfrm>
          <a:prstGeom prst="rect">
            <a:avLst/>
          </a:prstGeom>
          <a:noFill/>
        </p:spPr>
        <p:txBody>
          <a:bodyPr wrap="none" rtlCol="0">
            <a:spAutoFit/>
          </a:bodyPr>
          <a:lstStyle/>
          <a:p>
            <a:pPr algn="ctr"/>
            <a:r>
              <a:rPr lang="zh-CN" altLang="en-US" sz="4400" b="1" dirty="0">
                <a:solidFill>
                  <a:schemeClr val="bg1"/>
                </a:solidFill>
                <a:cs typeface="+mn-ea"/>
                <a:sym typeface="+mn-lt"/>
              </a:rPr>
              <a:t>目录</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8" presetClass="emph" presetSubtype="0" fill="hold" nodeType="afterEffect">
                                  <p:stCondLst>
                                    <p:cond delay="0"/>
                                  </p:stCondLst>
                                  <p:childTnLst>
                                    <p:animRot by="21600000">
                                      <p:cBhvr>
                                        <p:cTn id="10" dur="2000" fill="hold"/>
                                        <p:tgtEl>
                                          <p:spTgt spid="8"/>
                                        </p:tgtEl>
                                        <p:attrNameLst>
                                          <p:attrName>r</p:attrName>
                                        </p:attrNameLst>
                                      </p:cBhvr>
                                    </p:animRot>
                                  </p:childTnLst>
                                </p:cTn>
                              </p:par>
                            </p:childTnLst>
                          </p:cTn>
                        </p:par>
                        <p:par>
                          <p:cTn id="11" fill="hold">
                            <p:stCondLst>
                              <p:cond delay="2500"/>
                            </p:stCondLst>
                            <p:childTnLst>
                              <p:par>
                                <p:cTn id="12" presetID="2" presetClass="entr" presetSubtype="4" fill="hold" grpId="0" nodeType="afterEffect">
                                  <p:stCondLst>
                                    <p:cond delay="0"/>
                                  </p:stCondLst>
                                  <p:childTnLst>
                                    <p:set>
                                      <p:cBhvr>
                                        <p:cTn id="13" dur="1" fill="hold">
                                          <p:stCondLst>
                                            <p:cond delay="0"/>
                                          </p:stCondLst>
                                        </p:cTn>
                                        <p:tgtEl>
                                          <p:spTgt spid="54"/>
                                        </p:tgtEl>
                                        <p:attrNameLst>
                                          <p:attrName>style.visibility</p:attrName>
                                        </p:attrNameLst>
                                      </p:cBhvr>
                                      <p:to>
                                        <p:strVal val="visible"/>
                                      </p:to>
                                    </p:set>
                                    <p:anim calcmode="lin" valueType="num">
                                      <p:cBhvr additive="base">
                                        <p:cTn id="14" dur="500" fill="hold"/>
                                        <p:tgtEl>
                                          <p:spTgt spid="54"/>
                                        </p:tgtEl>
                                        <p:attrNameLst>
                                          <p:attrName>ppt_x</p:attrName>
                                        </p:attrNameLst>
                                      </p:cBhvr>
                                      <p:tavLst>
                                        <p:tav tm="0">
                                          <p:val>
                                            <p:strVal val="#ppt_x"/>
                                          </p:val>
                                        </p:tav>
                                        <p:tav tm="100000">
                                          <p:val>
                                            <p:strVal val="#ppt_x"/>
                                          </p:val>
                                        </p:tav>
                                      </p:tavLst>
                                    </p:anim>
                                    <p:anim calcmode="lin" valueType="num">
                                      <p:cBhvr additive="base">
                                        <p:cTn id="15" dur="500" fill="hold"/>
                                        <p:tgtEl>
                                          <p:spTgt spid="54"/>
                                        </p:tgtEl>
                                        <p:attrNameLst>
                                          <p:attrName>ppt_y</p:attrName>
                                        </p:attrNameLst>
                                      </p:cBhvr>
                                      <p:tavLst>
                                        <p:tav tm="0">
                                          <p:val>
                                            <p:strVal val="1+#ppt_h/2"/>
                                          </p:val>
                                        </p:tav>
                                        <p:tav tm="100000">
                                          <p:val>
                                            <p:strVal val="#ppt_y"/>
                                          </p:val>
                                        </p:tav>
                                      </p:tavLst>
                                    </p:anim>
                                  </p:childTnLst>
                                </p:cTn>
                              </p:par>
                            </p:childTnLst>
                          </p:cTn>
                        </p:par>
                        <p:par>
                          <p:cTn id="16" fill="hold">
                            <p:stCondLst>
                              <p:cond delay="3000"/>
                            </p:stCondLst>
                            <p:childTnLst>
                              <p:par>
                                <p:cTn id="17" presetID="41" presetClass="entr" presetSubtype="0" fill="hold" grpId="0" nodeType="afterEffect" nodePh="1">
                                  <p:stCondLst>
                                    <p:cond delay="0"/>
                                  </p:stCondLst>
                                  <p:endCondLst>
                                    <p:cond evt="begin" delay="0">
                                      <p:tn val="17"/>
                                    </p:cond>
                                  </p:endCondLst>
                                  <p:iterate type="lt">
                                    <p:tmPct val="10000"/>
                                  </p:iterate>
                                  <p:childTnLst>
                                    <p:set>
                                      <p:cBhvr>
                                        <p:cTn id="18" dur="1" fill="hold">
                                          <p:stCondLst>
                                            <p:cond delay="0"/>
                                          </p:stCondLst>
                                        </p:cTn>
                                        <p:tgtEl>
                                          <p:spTgt spid="53"/>
                                        </p:tgtEl>
                                        <p:attrNameLst>
                                          <p:attrName>style.visibility</p:attrName>
                                        </p:attrNameLst>
                                      </p:cBhvr>
                                      <p:to>
                                        <p:strVal val="visible"/>
                                      </p:to>
                                    </p:set>
                                    <p:anim calcmode="lin" valueType="num">
                                      <p:cBhvr>
                                        <p:cTn id="19"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53"/>
                                        </p:tgtEl>
                                        <p:attrNameLst>
                                          <p:attrName>ppt_y</p:attrName>
                                        </p:attrNameLst>
                                      </p:cBhvr>
                                      <p:tavLst>
                                        <p:tav tm="0">
                                          <p:val>
                                            <p:strVal val="#ppt_y"/>
                                          </p:val>
                                        </p:tav>
                                        <p:tav tm="100000">
                                          <p:val>
                                            <p:strVal val="#ppt_y"/>
                                          </p:val>
                                        </p:tav>
                                      </p:tavLst>
                                    </p:anim>
                                    <p:anim calcmode="lin" valueType="num">
                                      <p:cBhvr>
                                        <p:cTn id="21"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53"/>
                                        </p:tgtEl>
                                      </p:cBhvr>
                                    </p:animEffect>
                                  </p:childTnLst>
                                </p:cTn>
                              </p:par>
                            </p:childTnLst>
                          </p:cTn>
                        </p:par>
                        <p:par>
                          <p:cTn id="24" fill="hold">
                            <p:stCondLst>
                              <p:cond delay="3500"/>
                            </p:stCondLst>
                            <p:childTnLst>
                              <p:par>
                                <p:cTn id="25" presetID="31"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 calcmode="lin" valueType="num">
                                      <p:cBhvr>
                                        <p:cTn id="29" dur="500" fill="hold"/>
                                        <p:tgtEl>
                                          <p:spTgt spid="10"/>
                                        </p:tgtEl>
                                        <p:attrNameLst>
                                          <p:attrName>style.rotation</p:attrName>
                                        </p:attrNameLst>
                                      </p:cBhvr>
                                      <p:tavLst>
                                        <p:tav tm="0">
                                          <p:val>
                                            <p:fltVal val="90"/>
                                          </p:val>
                                        </p:tav>
                                        <p:tav tm="100000">
                                          <p:val>
                                            <p:fltVal val="0"/>
                                          </p:val>
                                        </p:tav>
                                      </p:tavLst>
                                    </p:anim>
                                    <p:animEffect transition="in" filter="fade">
                                      <p:cBhvr>
                                        <p:cTn id="30" dur="500"/>
                                        <p:tgtEl>
                                          <p:spTgt spid="10"/>
                                        </p:tgtEl>
                                      </p:cBhvr>
                                    </p:animEffect>
                                  </p:childTnLst>
                                </p:cTn>
                              </p:par>
                            </p:childTnLst>
                          </p:cTn>
                        </p:par>
                        <p:par>
                          <p:cTn id="31" fill="hold">
                            <p:stCondLst>
                              <p:cond delay="4000"/>
                            </p:stCondLst>
                            <p:childTnLst>
                              <p:par>
                                <p:cTn id="32" presetID="37" presetClass="entr" presetSubtype="0"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000"/>
                                        <p:tgtEl>
                                          <p:spTgt spid="33"/>
                                        </p:tgtEl>
                                      </p:cBhvr>
                                    </p:animEffect>
                                    <p:anim calcmode="lin" valueType="num">
                                      <p:cBhvr>
                                        <p:cTn id="35" dur="1000" fill="hold"/>
                                        <p:tgtEl>
                                          <p:spTgt spid="33"/>
                                        </p:tgtEl>
                                        <p:attrNameLst>
                                          <p:attrName>ppt_x</p:attrName>
                                        </p:attrNameLst>
                                      </p:cBhvr>
                                      <p:tavLst>
                                        <p:tav tm="0">
                                          <p:val>
                                            <p:strVal val="#ppt_x"/>
                                          </p:val>
                                        </p:tav>
                                        <p:tav tm="100000">
                                          <p:val>
                                            <p:strVal val="#ppt_x"/>
                                          </p:val>
                                        </p:tav>
                                      </p:tavLst>
                                    </p:anim>
                                    <p:anim calcmode="lin" valueType="num">
                                      <p:cBhvr>
                                        <p:cTn id="36" dur="900" decel="100000" fill="hold"/>
                                        <p:tgtEl>
                                          <p:spTgt spid="33"/>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par>
                          <p:cTn id="38" fill="hold">
                            <p:stCondLst>
                              <p:cond delay="5000"/>
                            </p:stCondLst>
                            <p:childTnLst>
                              <p:par>
                                <p:cTn id="39" presetID="31" presetClass="entr" presetSubtype="0" fill="hold" nodeType="after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p:cTn id="41" dur="500" fill="hold"/>
                                        <p:tgtEl>
                                          <p:spTgt spid="49"/>
                                        </p:tgtEl>
                                        <p:attrNameLst>
                                          <p:attrName>ppt_w</p:attrName>
                                        </p:attrNameLst>
                                      </p:cBhvr>
                                      <p:tavLst>
                                        <p:tav tm="0">
                                          <p:val>
                                            <p:fltVal val="0"/>
                                          </p:val>
                                        </p:tav>
                                        <p:tav tm="100000">
                                          <p:val>
                                            <p:strVal val="#ppt_w"/>
                                          </p:val>
                                        </p:tav>
                                      </p:tavLst>
                                    </p:anim>
                                    <p:anim calcmode="lin" valueType="num">
                                      <p:cBhvr>
                                        <p:cTn id="42" dur="500" fill="hold"/>
                                        <p:tgtEl>
                                          <p:spTgt spid="49"/>
                                        </p:tgtEl>
                                        <p:attrNameLst>
                                          <p:attrName>ppt_h</p:attrName>
                                        </p:attrNameLst>
                                      </p:cBhvr>
                                      <p:tavLst>
                                        <p:tav tm="0">
                                          <p:val>
                                            <p:fltVal val="0"/>
                                          </p:val>
                                        </p:tav>
                                        <p:tav tm="100000">
                                          <p:val>
                                            <p:strVal val="#ppt_h"/>
                                          </p:val>
                                        </p:tav>
                                      </p:tavLst>
                                    </p:anim>
                                    <p:anim calcmode="lin" valueType="num">
                                      <p:cBhvr>
                                        <p:cTn id="43" dur="500" fill="hold"/>
                                        <p:tgtEl>
                                          <p:spTgt spid="49"/>
                                        </p:tgtEl>
                                        <p:attrNameLst>
                                          <p:attrName>style.rotation</p:attrName>
                                        </p:attrNameLst>
                                      </p:cBhvr>
                                      <p:tavLst>
                                        <p:tav tm="0">
                                          <p:val>
                                            <p:fltVal val="90"/>
                                          </p:val>
                                        </p:tav>
                                        <p:tav tm="100000">
                                          <p:val>
                                            <p:fltVal val="0"/>
                                          </p:val>
                                        </p:tav>
                                      </p:tavLst>
                                    </p:anim>
                                    <p:animEffect transition="in" filter="fade">
                                      <p:cBhvr>
                                        <p:cTn id="44" dur="500"/>
                                        <p:tgtEl>
                                          <p:spTgt spid="49"/>
                                        </p:tgtEl>
                                      </p:cBhvr>
                                    </p:animEffect>
                                  </p:childTnLst>
                                </p:cTn>
                              </p:par>
                            </p:childTnLst>
                          </p:cTn>
                        </p:par>
                        <p:par>
                          <p:cTn id="45" fill="hold">
                            <p:stCondLst>
                              <p:cond delay="5500"/>
                            </p:stCondLst>
                            <p:childTnLst>
                              <p:par>
                                <p:cTn id="46" presetID="37" presetClass="entr" presetSubtype="0" fill="hold" grpId="0" nodeType="after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1000"/>
                                        <p:tgtEl>
                                          <p:spTgt spid="43"/>
                                        </p:tgtEl>
                                      </p:cBhvr>
                                    </p:animEffect>
                                    <p:anim calcmode="lin" valueType="num">
                                      <p:cBhvr>
                                        <p:cTn id="49" dur="1000" fill="hold"/>
                                        <p:tgtEl>
                                          <p:spTgt spid="43"/>
                                        </p:tgtEl>
                                        <p:attrNameLst>
                                          <p:attrName>ppt_x</p:attrName>
                                        </p:attrNameLst>
                                      </p:cBhvr>
                                      <p:tavLst>
                                        <p:tav tm="0">
                                          <p:val>
                                            <p:strVal val="#ppt_x"/>
                                          </p:val>
                                        </p:tav>
                                        <p:tav tm="100000">
                                          <p:val>
                                            <p:strVal val="#ppt_x"/>
                                          </p:val>
                                        </p:tav>
                                      </p:tavLst>
                                    </p:anim>
                                    <p:anim calcmode="lin" valueType="num">
                                      <p:cBhvr>
                                        <p:cTn id="50" dur="900" decel="100000" fill="hold"/>
                                        <p:tgtEl>
                                          <p:spTgt spid="43"/>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par>
                          <p:cTn id="52" fill="hold">
                            <p:stCondLst>
                              <p:cond delay="6500"/>
                            </p:stCondLst>
                            <p:childTnLst>
                              <p:par>
                                <p:cTn id="53" presetID="31" presetClass="entr" presetSubtype="0" fill="hold" nodeType="afterEffect">
                                  <p:stCondLst>
                                    <p:cond delay="0"/>
                                  </p:stCondLst>
                                  <p:childTnLst>
                                    <p:set>
                                      <p:cBhvr>
                                        <p:cTn id="54" dur="1" fill="hold">
                                          <p:stCondLst>
                                            <p:cond delay="0"/>
                                          </p:stCondLst>
                                        </p:cTn>
                                        <p:tgtEl>
                                          <p:spTgt spid="51"/>
                                        </p:tgtEl>
                                        <p:attrNameLst>
                                          <p:attrName>style.visibility</p:attrName>
                                        </p:attrNameLst>
                                      </p:cBhvr>
                                      <p:to>
                                        <p:strVal val="visible"/>
                                      </p:to>
                                    </p:set>
                                    <p:anim calcmode="lin" valueType="num">
                                      <p:cBhvr>
                                        <p:cTn id="55" dur="500" fill="hold"/>
                                        <p:tgtEl>
                                          <p:spTgt spid="51"/>
                                        </p:tgtEl>
                                        <p:attrNameLst>
                                          <p:attrName>ppt_w</p:attrName>
                                        </p:attrNameLst>
                                      </p:cBhvr>
                                      <p:tavLst>
                                        <p:tav tm="0">
                                          <p:val>
                                            <p:fltVal val="0"/>
                                          </p:val>
                                        </p:tav>
                                        <p:tav tm="100000">
                                          <p:val>
                                            <p:strVal val="#ppt_w"/>
                                          </p:val>
                                        </p:tav>
                                      </p:tavLst>
                                    </p:anim>
                                    <p:anim calcmode="lin" valueType="num">
                                      <p:cBhvr>
                                        <p:cTn id="56" dur="500" fill="hold"/>
                                        <p:tgtEl>
                                          <p:spTgt spid="51"/>
                                        </p:tgtEl>
                                        <p:attrNameLst>
                                          <p:attrName>ppt_h</p:attrName>
                                        </p:attrNameLst>
                                      </p:cBhvr>
                                      <p:tavLst>
                                        <p:tav tm="0">
                                          <p:val>
                                            <p:fltVal val="0"/>
                                          </p:val>
                                        </p:tav>
                                        <p:tav tm="100000">
                                          <p:val>
                                            <p:strVal val="#ppt_h"/>
                                          </p:val>
                                        </p:tav>
                                      </p:tavLst>
                                    </p:anim>
                                    <p:anim calcmode="lin" valueType="num">
                                      <p:cBhvr>
                                        <p:cTn id="57" dur="500" fill="hold"/>
                                        <p:tgtEl>
                                          <p:spTgt spid="51"/>
                                        </p:tgtEl>
                                        <p:attrNameLst>
                                          <p:attrName>style.rotation</p:attrName>
                                        </p:attrNameLst>
                                      </p:cBhvr>
                                      <p:tavLst>
                                        <p:tav tm="0">
                                          <p:val>
                                            <p:fltVal val="90"/>
                                          </p:val>
                                        </p:tav>
                                        <p:tav tm="100000">
                                          <p:val>
                                            <p:fltVal val="0"/>
                                          </p:val>
                                        </p:tav>
                                      </p:tavLst>
                                    </p:anim>
                                    <p:animEffect transition="in" filter="fade">
                                      <p:cBhvr>
                                        <p:cTn id="58" dur="500"/>
                                        <p:tgtEl>
                                          <p:spTgt spid="51"/>
                                        </p:tgtEl>
                                      </p:cBhvr>
                                    </p:animEffect>
                                  </p:childTnLst>
                                </p:cTn>
                              </p:par>
                            </p:childTnLst>
                          </p:cTn>
                        </p:par>
                        <p:par>
                          <p:cTn id="59" fill="hold">
                            <p:stCondLst>
                              <p:cond delay="7000"/>
                            </p:stCondLst>
                            <p:childTnLst>
                              <p:par>
                                <p:cTn id="60" presetID="37" presetClass="entr" presetSubtype="0" fill="hold" grpId="0" nodeType="after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1000"/>
                                        <p:tgtEl>
                                          <p:spTgt spid="45"/>
                                        </p:tgtEl>
                                      </p:cBhvr>
                                    </p:animEffect>
                                    <p:anim calcmode="lin" valueType="num">
                                      <p:cBhvr>
                                        <p:cTn id="63" dur="1000" fill="hold"/>
                                        <p:tgtEl>
                                          <p:spTgt spid="45"/>
                                        </p:tgtEl>
                                        <p:attrNameLst>
                                          <p:attrName>ppt_x</p:attrName>
                                        </p:attrNameLst>
                                      </p:cBhvr>
                                      <p:tavLst>
                                        <p:tav tm="0">
                                          <p:val>
                                            <p:strVal val="#ppt_x"/>
                                          </p:val>
                                        </p:tav>
                                        <p:tav tm="100000">
                                          <p:val>
                                            <p:strVal val="#ppt_x"/>
                                          </p:val>
                                        </p:tav>
                                      </p:tavLst>
                                    </p:anim>
                                    <p:anim calcmode="lin" valueType="num">
                                      <p:cBhvr>
                                        <p:cTn id="64" dur="900" decel="100000" fill="hold"/>
                                        <p:tgtEl>
                                          <p:spTgt spid="45"/>
                                        </p:tgtEl>
                                        <p:attrNameLst>
                                          <p:attrName>ppt_y</p:attrName>
                                        </p:attrNameLst>
                                      </p:cBhvr>
                                      <p:tavLst>
                                        <p:tav tm="0">
                                          <p:val>
                                            <p:strVal val="#ppt_y+1"/>
                                          </p:val>
                                        </p:tav>
                                        <p:tav tm="100000">
                                          <p:val>
                                            <p:strVal val="#ppt_y-.03"/>
                                          </p:val>
                                        </p:tav>
                                      </p:tavLst>
                                    </p:anim>
                                    <p:anim calcmode="lin" valueType="num">
                                      <p:cBhvr>
                                        <p:cTn id="65"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childTnLst>
                          </p:cTn>
                        </p:par>
                        <p:par>
                          <p:cTn id="66" fill="hold">
                            <p:stCondLst>
                              <p:cond delay="8000"/>
                            </p:stCondLst>
                            <p:childTnLst>
                              <p:par>
                                <p:cTn id="67" presetID="31" presetClass="entr" presetSubtype="0" fill="hold" nodeType="afterEffect">
                                  <p:stCondLst>
                                    <p:cond delay="0"/>
                                  </p:stCondLst>
                                  <p:childTnLst>
                                    <p:set>
                                      <p:cBhvr>
                                        <p:cTn id="68" dur="1" fill="hold">
                                          <p:stCondLst>
                                            <p:cond delay="0"/>
                                          </p:stCondLst>
                                        </p:cTn>
                                        <p:tgtEl>
                                          <p:spTgt spid="52"/>
                                        </p:tgtEl>
                                        <p:attrNameLst>
                                          <p:attrName>style.visibility</p:attrName>
                                        </p:attrNameLst>
                                      </p:cBhvr>
                                      <p:to>
                                        <p:strVal val="visible"/>
                                      </p:to>
                                    </p:set>
                                    <p:anim calcmode="lin" valueType="num">
                                      <p:cBhvr>
                                        <p:cTn id="69" dur="500" fill="hold"/>
                                        <p:tgtEl>
                                          <p:spTgt spid="52"/>
                                        </p:tgtEl>
                                        <p:attrNameLst>
                                          <p:attrName>ppt_w</p:attrName>
                                        </p:attrNameLst>
                                      </p:cBhvr>
                                      <p:tavLst>
                                        <p:tav tm="0">
                                          <p:val>
                                            <p:fltVal val="0"/>
                                          </p:val>
                                        </p:tav>
                                        <p:tav tm="100000">
                                          <p:val>
                                            <p:strVal val="#ppt_w"/>
                                          </p:val>
                                        </p:tav>
                                      </p:tavLst>
                                    </p:anim>
                                    <p:anim calcmode="lin" valueType="num">
                                      <p:cBhvr>
                                        <p:cTn id="70" dur="500" fill="hold"/>
                                        <p:tgtEl>
                                          <p:spTgt spid="52"/>
                                        </p:tgtEl>
                                        <p:attrNameLst>
                                          <p:attrName>ppt_h</p:attrName>
                                        </p:attrNameLst>
                                      </p:cBhvr>
                                      <p:tavLst>
                                        <p:tav tm="0">
                                          <p:val>
                                            <p:fltVal val="0"/>
                                          </p:val>
                                        </p:tav>
                                        <p:tav tm="100000">
                                          <p:val>
                                            <p:strVal val="#ppt_h"/>
                                          </p:val>
                                        </p:tav>
                                      </p:tavLst>
                                    </p:anim>
                                    <p:anim calcmode="lin" valueType="num">
                                      <p:cBhvr>
                                        <p:cTn id="71" dur="500" fill="hold"/>
                                        <p:tgtEl>
                                          <p:spTgt spid="52"/>
                                        </p:tgtEl>
                                        <p:attrNameLst>
                                          <p:attrName>style.rotation</p:attrName>
                                        </p:attrNameLst>
                                      </p:cBhvr>
                                      <p:tavLst>
                                        <p:tav tm="0">
                                          <p:val>
                                            <p:fltVal val="90"/>
                                          </p:val>
                                        </p:tav>
                                        <p:tav tm="100000">
                                          <p:val>
                                            <p:fltVal val="0"/>
                                          </p:val>
                                        </p:tav>
                                      </p:tavLst>
                                    </p:anim>
                                    <p:animEffect transition="in" filter="fade">
                                      <p:cBhvr>
                                        <p:cTn id="72" dur="500"/>
                                        <p:tgtEl>
                                          <p:spTgt spid="52"/>
                                        </p:tgtEl>
                                      </p:cBhvr>
                                    </p:animEffect>
                                  </p:childTnLst>
                                </p:cTn>
                              </p:par>
                            </p:childTnLst>
                          </p:cTn>
                        </p:par>
                        <p:par>
                          <p:cTn id="73" fill="hold">
                            <p:stCondLst>
                              <p:cond delay="8500"/>
                            </p:stCondLst>
                            <p:childTnLst>
                              <p:par>
                                <p:cTn id="74" presetID="37" presetClass="entr" presetSubtype="0"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fade">
                                      <p:cBhvr>
                                        <p:cTn id="76" dur="1000"/>
                                        <p:tgtEl>
                                          <p:spTgt spid="47"/>
                                        </p:tgtEl>
                                      </p:cBhvr>
                                    </p:animEffect>
                                    <p:anim calcmode="lin" valueType="num">
                                      <p:cBhvr>
                                        <p:cTn id="77" dur="1000" fill="hold"/>
                                        <p:tgtEl>
                                          <p:spTgt spid="47"/>
                                        </p:tgtEl>
                                        <p:attrNameLst>
                                          <p:attrName>ppt_x</p:attrName>
                                        </p:attrNameLst>
                                      </p:cBhvr>
                                      <p:tavLst>
                                        <p:tav tm="0">
                                          <p:val>
                                            <p:strVal val="#ppt_x"/>
                                          </p:val>
                                        </p:tav>
                                        <p:tav tm="100000">
                                          <p:val>
                                            <p:strVal val="#ppt_x"/>
                                          </p:val>
                                        </p:tav>
                                      </p:tavLst>
                                    </p:anim>
                                    <p:anim calcmode="lin" valueType="num">
                                      <p:cBhvr>
                                        <p:cTn id="78" dur="900" decel="100000" fill="hold"/>
                                        <p:tgtEl>
                                          <p:spTgt spid="47"/>
                                        </p:tgtEl>
                                        <p:attrNameLst>
                                          <p:attrName>ppt_y</p:attrName>
                                        </p:attrNameLst>
                                      </p:cBhvr>
                                      <p:tavLst>
                                        <p:tav tm="0">
                                          <p:val>
                                            <p:strVal val="#ppt_y+1"/>
                                          </p:val>
                                        </p:tav>
                                        <p:tav tm="100000">
                                          <p:val>
                                            <p:strVal val="#ppt_y-.03"/>
                                          </p:val>
                                        </p:tav>
                                      </p:tavLst>
                                    </p:anim>
                                    <p:anim calcmode="lin" valueType="num">
                                      <p:cBhvr>
                                        <p:cTn id="79" dur="100" accel="100000" fill="hold">
                                          <p:stCondLst>
                                            <p:cond delay="900"/>
                                          </p:stCondLst>
                                        </p:cTn>
                                        <p:tgtEl>
                                          <p:spTgt spid="4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3" grpId="0"/>
      <p:bldP spid="45" grpId="0"/>
      <p:bldP spid="47" grpId="0"/>
      <p:bldP spid="53"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screen"/>
          <a:stretch>
            <a:fillRect/>
          </a:stretch>
        </p:blipFill>
        <p:spPr>
          <a:xfrm>
            <a:off x="-33345" y="-39765"/>
            <a:ext cx="12301545" cy="6935867"/>
          </a:xfrm>
          <a:prstGeom prst="rect">
            <a:avLst/>
          </a:prstGeom>
        </p:spPr>
      </p:pic>
      <p:grpSp>
        <p:nvGrpSpPr>
          <p:cNvPr id="4" name="组合 3"/>
          <p:cNvGrpSpPr/>
          <p:nvPr/>
        </p:nvGrpSpPr>
        <p:grpSpPr>
          <a:xfrm>
            <a:off x="-4590439" y="-183532"/>
            <a:ext cx="21372881" cy="7676679"/>
            <a:chOff x="-4590440" y="-183532"/>
            <a:chExt cx="21372881" cy="7676679"/>
          </a:xfrm>
        </p:grpSpPr>
        <p:pic>
          <p:nvPicPr>
            <p:cNvPr id="8" name="图片 7"/>
            <p:cNvPicPr>
              <a:picLocks noChangeAspect="1"/>
            </p:cNvPicPr>
            <p:nvPr/>
          </p:nvPicPr>
          <p:blipFill>
            <a:blip r:embed="rId4" cstate="screen"/>
            <a:stretch>
              <a:fillRect/>
            </a:stretch>
          </p:blipFill>
          <p:spPr>
            <a:xfrm flipH="1">
              <a:off x="8973878" y="-39767"/>
              <a:ext cx="7808563" cy="7532914"/>
            </a:xfrm>
            <a:prstGeom prst="rect">
              <a:avLst/>
            </a:prstGeom>
          </p:spPr>
        </p:pic>
        <p:pic>
          <p:nvPicPr>
            <p:cNvPr id="14" name="图片 13"/>
            <p:cNvPicPr>
              <a:picLocks noChangeAspect="1"/>
            </p:cNvPicPr>
            <p:nvPr/>
          </p:nvPicPr>
          <p:blipFill>
            <a:blip r:embed="rId4" cstate="screen"/>
            <a:stretch>
              <a:fillRect/>
            </a:stretch>
          </p:blipFill>
          <p:spPr>
            <a:xfrm flipH="1">
              <a:off x="-4590440" y="-183532"/>
              <a:ext cx="7808563" cy="7532914"/>
            </a:xfrm>
            <a:prstGeom prst="rect">
              <a:avLst/>
            </a:prstGeom>
          </p:spPr>
        </p:pic>
      </p:grpSp>
      <p:pic>
        <p:nvPicPr>
          <p:cNvPr id="15" name="图片 14"/>
          <p:cNvPicPr>
            <a:picLocks noChangeAspect="1"/>
          </p:cNvPicPr>
          <p:nvPr/>
        </p:nvPicPr>
        <p:blipFill>
          <a:blip r:embed="rId5" cstate="screen"/>
          <a:stretch>
            <a:fillRect/>
          </a:stretch>
        </p:blipFill>
        <p:spPr>
          <a:xfrm>
            <a:off x="5293291" y="1242253"/>
            <a:ext cx="1605419" cy="1554147"/>
          </a:xfrm>
          <a:prstGeom prst="rect">
            <a:avLst/>
          </a:prstGeom>
          <a:effectLst>
            <a:outerShdw blurRad="101600" dist="38100" dir="2700000" algn="tl" rotWithShape="0">
              <a:schemeClr val="bg1">
                <a:lumMod val="50000"/>
                <a:alpha val="37000"/>
              </a:schemeClr>
            </a:outerShdw>
          </a:effectLst>
        </p:spPr>
      </p:pic>
      <p:sp>
        <p:nvSpPr>
          <p:cNvPr id="16" name="文本框 9"/>
          <p:cNvSpPr txBox="1"/>
          <p:nvPr/>
        </p:nvSpPr>
        <p:spPr>
          <a:xfrm>
            <a:off x="4697357" y="2796398"/>
            <a:ext cx="2837583" cy="1547731"/>
          </a:xfrm>
          <a:prstGeom prst="rect">
            <a:avLst/>
          </a:prstGeom>
          <a:noFill/>
        </p:spPr>
        <p:txBody>
          <a:bodyPr wrap="square" lIns="91440" tIns="45720" rIns="91440" bIns="45720" rtlCol="0">
            <a:spAutoFit/>
          </a:bodyPr>
          <a:lstStyle/>
          <a:p>
            <a:pPr marL="0" lvl="1" algn="ctr">
              <a:lnSpc>
                <a:spcPts val="6000"/>
              </a:lnSpc>
            </a:pPr>
            <a:r>
              <a:rPr lang="en-US" altLang="zh-CN" sz="3600" b="1" dirty="0">
                <a:solidFill>
                  <a:schemeClr val="bg1"/>
                </a:solidFill>
                <a:cs typeface="+mn-ea"/>
                <a:sym typeface="+mn-lt"/>
              </a:rPr>
              <a:t> 1</a:t>
            </a:r>
          </a:p>
          <a:p>
            <a:pPr marL="0" lvl="1" algn="ctr">
              <a:lnSpc>
                <a:spcPts val="6000"/>
              </a:lnSpc>
            </a:pPr>
            <a:r>
              <a:rPr lang="zh-CN" altLang="en-US" sz="3600" b="1" dirty="0">
                <a:solidFill>
                  <a:schemeClr val="bg1"/>
                </a:solidFill>
                <a:cs typeface="+mn-ea"/>
                <a:sym typeface="+mn-lt"/>
              </a:rPr>
              <a:t>团队介绍</a:t>
            </a:r>
          </a:p>
        </p:txBody>
      </p:sp>
      <p:sp>
        <p:nvSpPr>
          <p:cNvPr id="19" name="标题 1"/>
          <p:cNvSpPr txBox="1"/>
          <p:nvPr/>
        </p:nvSpPr>
        <p:spPr>
          <a:xfrm>
            <a:off x="3340881" y="4689386"/>
            <a:ext cx="5510241" cy="7097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ts val="2200"/>
              </a:lnSpc>
              <a:defRPr/>
            </a:pPr>
            <a:endParaRPr lang="en-US" altLang="zh-CN" sz="1400" noProof="1">
              <a:solidFill>
                <a:schemeClr val="bg1"/>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1000"/>
                                        <p:tgtEl>
                                          <p:spTgt spid="4"/>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par>
                          <p:cTn id="18" fill="hold">
                            <p:stCondLst>
                              <p:cond delay="2000"/>
                            </p:stCondLst>
                            <p:childTnLst>
                              <p:par>
                                <p:cTn id="19" presetID="37" presetClass="entr" presetSubtype="0" fill="hold" grpId="0" nodeType="afterEffect" nodePh="1">
                                  <p:stCondLst>
                                    <p:cond delay="0"/>
                                  </p:stCondLst>
                                  <p:endCondLst>
                                    <p:cond evt="begin" delay="0">
                                      <p:tn val="19"/>
                                    </p:cond>
                                  </p:end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900" decel="100000" fill="hold"/>
                                        <p:tgtEl>
                                          <p:spTgt spid="19"/>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screen"/>
          <a:stretch>
            <a:fillRect/>
          </a:stretch>
        </p:blipFill>
        <p:spPr>
          <a:xfrm>
            <a:off x="0" y="-16670"/>
            <a:ext cx="12192000" cy="6874669"/>
          </a:xfrm>
          <a:prstGeom prst="rect">
            <a:avLst/>
          </a:prstGeom>
        </p:spPr>
      </p:pic>
      <p:sp>
        <p:nvSpPr>
          <p:cNvPr id="7" name="文本框 9"/>
          <p:cNvSpPr txBox="1"/>
          <p:nvPr/>
        </p:nvSpPr>
        <p:spPr>
          <a:xfrm>
            <a:off x="639705" y="1"/>
            <a:ext cx="4046595" cy="766235"/>
          </a:xfrm>
          <a:prstGeom prst="rect">
            <a:avLst/>
          </a:prstGeom>
          <a:noFill/>
        </p:spPr>
        <p:txBody>
          <a:bodyPr wrap="square" lIns="91440" tIns="45720" rIns="91440" bIns="45720" rtlCol="0">
            <a:spAutoFit/>
          </a:bodyPr>
          <a:lstStyle/>
          <a:p>
            <a:pPr marL="0" lvl="1" algn="ctr">
              <a:lnSpc>
                <a:spcPts val="6000"/>
              </a:lnSpc>
            </a:pPr>
            <a:r>
              <a:rPr lang="zh-CN" altLang="en-US" sz="3200" b="1" dirty="0">
                <a:solidFill>
                  <a:schemeClr val="bg1">
                    <a:lumMod val="75000"/>
                  </a:schemeClr>
                </a:solidFill>
                <a:cs typeface="+mn-ea"/>
                <a:sym typeface="+mn-lt"/>
              </a:rPr>
              <a:t>核心团队成员</a:t>
            </a: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5074" y="965945"/>
            <a:ext cx="4270926" cy="5692344"/>
          </a:xfrm>
          <a:prstGeom prst="rect">
            <a:avLst/>
          </a:prstGeom>
        </p:spPr>
      </p:pic>
      <p:sp>
        <p:nvSpPr>
          <p:cNvPr id="4" name="文本框 3"/>
          <p:cNvSpPr txBox="1"/>
          <p:nvPr/>
        </p:nvSpPr>
        <p:spPr>
          <a:xfrm>
            <a:off x="7672914" y="1102936"/>
            <a:ext cx="1338828" cy="369332"/>
          </a:xfrm>
          <a:prstGeom prst="rect">
            <a:avLst/>
          </a:prstGeom>
          <a:noFill/>
        </p:spPr>
        <p:txBody>
          <a:bodyPr wrap="none" rtlCol="0">
            <a:spAutoFit/>
          </a:bodyPr>
          <a:lstStyle/>
          <a:p>
            <a:r>
              <a:rPr lang="zh-CN" altLang="en-US" dirty="0">
                <a:solidFill>
                  <a:schemeClr val="bg1"/>
                </a:solidFill>
              </a:rPr>
              <a:t>项目负责人</a:t>
            </a:r>
          </a:p>
        </p:txBody>
      </p:sp>
      <p:sp>
        <p:nvSpPr>
          <p:cNvPr id="8" name="文本框 7"/>
          <p:cNvSpPr txBox="1"/>
          <p:nvPr/>
        </p:nvSpPr>
        <p:spPr>
          <a:xfrm>
            <a:off x="6796726" y="1791092"/>
            <a:ext cx="4364609" cy="2306955"/>
          </a:xfrm>
          <a:prstGeom prst="rect">
            <a:avLst/>
          </a:prstGeom>
          <a:noFill/>
        </p:spPr>
        <p:txBody>
          <a:bodyPr wrap="square" rtlCol="0">
            <a:spAutoFit/>
          </a:bodyPr>
          <a:lstStyle/>
          <a:p>
            <a:r>
              <a:rPr lang="zh-CN" altLang="en-US" dirty="0">
                <a:solidFill>
                  <a:schemeClr val="bg1"/>
                </a:solidFill>
              </a:rPr>
              <a:t>姓名：谭罗乐</a:t>
            </a:r>
            <a:endParaRPr lang="en-US" altLang="zh-CN" dirty="0">
              <a:solidFill>
                <a:schemeClr val="bg1"/>
              </a:solidFill>
            </a:endParaRPr>
          </a:p>
          <a:p>
            <a:r>
              <a:rPr lang="zh-CN" altLang="en-US" dirty="0">
                <a:solidFill>
                  <a:schemeClr val="bg1"/>
                </a:solidFill>
              </a:rPr>
              <a:t>手机：</a:t>
            </a:r>
            <a:r>
              <a:rPr lang="en-US" altLang="zh-CN" dirty="0">
                <a:solidFill>
                  <a:schemeClr val="bg1"/>
                </a:solidFill>
              </a:rPr>
              <a:t>18607131997	</a:t>
            </a:r>
          </a:p>
          <a:p>
            <a:r>
              <a:rPr lang="zh-CN" altLang="en-US" dirty="0">
                <a:solidFill>
                  <a:schemeClr val="bg1"/>
                </a:solidFill>
              </a:rPr>
              <a:t>邮箱：</a:t>
            </a:r>
            <a:r>
              <a:rPr lang="en-US" altLang="zh-CN" dirty="0">
                <a:solidFill>
                  <a:schemeClr val="bg1"/>
                </a:solidFill>
                <a:hlinkClick r:id="rId5"/>
              </a:rPr>
              <a:t>123614257@qq.com</a:t>
            </a:r>
            <a:r>
              <a:rPr lang="en-US" altLang="zh-CN" dirty="0">
                <a:solidFill>
                  <a:schemeClr val="bg1"/>
                </a:solidFill>
              </a:rPr>
              <a:t>	</a:t>
            </a:r>
          </a:p>
          <a:p>
            <a:r>
              <a:rPr lang="zh-CN" altLang="en-US" dirty="0">
                <a:solidFill>
                  <a:schemeClr val="bg1"/>
                </a:solidFill>
              </a:rPr>
              <a:t>经历：曾就职于中国电子云，有丰富的大数据和云计算经验。</a:t>
            </a:r>
            <a:endParaRPr lang="en-US" altLang="zh-CN" dirty="0">
              <a:solidFill>
                <a:schemeClr val="bg1"/>
              </a:solidFill>
            </a:endParaRPr>
          </a:p>
          <a:p>
            <a:r>
              <a:rPr lang="en-US" altLang="zh-CN" dirty="0">
                <a:solidFill>
                  <a:schemeClr val="bg1"/>
                </a:solidFill>
              </a:rPr>
              <a:t>        </a:t>
            </a:r>
            <a:r>
              <a:rPr lang="zh-CN" altLang="en-US" dirty="0">
                <a:solidFill>
                  <a:schemeClr val="bg1"/>
                </a:solidFill>
              </a:rPr>
              <a:t>为人谦和，热爱技术，喜欢研究人工智能、计算机视觉等相关技术。</a:t>
            </a:r>
            <a:endParaRPr lang="en-US" altLang="zh-CN" dirty="0">
              <a:solidFill>
                <a:schemeClr val="bg1"/>
              </a:solidFill>
            </a:endParaRPr>
          </a:p>
          <a:p>
            <a:r>
              <a:rPr lang="en-US" altLang="zh-CN" dirty="0">
                <a:solidFill>
                  <a:schemeClr val="bg1"/>
                </a:solidFill>
              </a:rPr>
              <a:t>        </a:t>
            </a:r>
            <a:endParaRPr lang="zh-CN" alt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screen"/>
          <a:stretch>
            <a:fillRect/>
          </a:stretch>
        </p:blipFill>
        <p:spPr>
          <a:xfrm>
            <a:off x="0" y="-16670"/>
            <a:ext cx="12192000" cy="6874669"/>
          </a:xfrm>
          <a:prstGeom prst="rect">
            <a:avLst/>
          </a:prstGeom>
        </p:spPr>
      </p:pic>
      <p:sp>
        <p:nvSpPr>
          <p:cNvPr id="7" name="文本框 9"/>
          <p:cNvSpPr txBox="1"/>
          <p:nvPr/>
        </p:nvSpPr>
        <p:spPr>
          <a:xfrm>
            <a:off x="639705" y="1"/>
            <a:ext cx="4046595" cy="766235"/>
          </a:xfrm>
          <a:prstGeom prst="rect">
            <a:avLst/>
          </a:prstGeom>
          <a:noFill/>
        </p:spPr>
        <p:txBody>
          <a:bodyPr wrap="square" lIns="91440" tIns="45720" rIns="91440" bIns="45720" rtlCol="0">
            <a:spAutoFit/>
          </a:bodyPr>
          <a:lstStyle/>
          <a:p>
            <a:pPr marL="0" lvl="1" algn="ctr">
              <a:lnSpc>
                <a:spcPts val="6000"/>
              </a:lnSpc>
            </a:pPr>
            <a:r>
              <a:rPr lang="zh-CN" altLang="en-US" sz="3200" b="1" dirty="0">
                <a:solidFill>
                  <a:schemeClr val="bg1">
                    <a:lumMod val="75000"/>
                  </a:schemeClr>
                </a:solidFill>
                <a:cs typeface="+mn-ea"/>
                <a:sym typeface="+mn-lt"/>
              </a:rPr>
              <a:t>核心团队成员</a:t>
            </a:r>
          </a:p>
        </p:txBody>
      </p:sp>
      <p:pic>
        <p:nvPicPr>
          <p:cNvPr id="39" name="图片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5713" y="1190172"/>
            <a:ext cx="1841534" cy="2240075"/>
          </a:xfrm>
          <a:prstGeom prst="rect">
            <a:avLst/>
          </a:prstGeom>
        </p:spPr>
      </p:pic>
      <p:pic>
        <p:nvPicPr>
          <p:cNvPr id="41" name="图片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33015" y="1192814"/>
            <a:ext cx="1854657" cy="2227850"/>
          </a:xfrm>
          <a:prstGeom prst="rect">
            <a:avLst/>
          </a:prstGeom>
        </p:spPr>
      </p:pic>
      <p:pic>
        <p:nvPicPr>
          <p:cNvPr id="5" name="图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65473" y="3817258"/>
            <a:ext cx="1841772" cy="2459106"/>
          </a:xfrm>
          <a:prstGeom prst="rect">
            <a:avLst/>
          </a:prstGeom>
        </p:spPr>
      </p:pic>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84753" y="3817258"/>
            <a:ext cx="1802915" cy="2408894"/>
          </a:xfrm>
          <a:prstGeom prst="rect">
            <a:avLst/>
          </a:prstGeom>
        </p:spPr>
      </p:pic>
      <p:cxnSp>
        <p:nvCxnSpPr>
          <p:cNvPr id="12" name="直接连接符 11"/>
          <p:cNvCxnSpPr/>
          <p:nvPr/>
        </p:nvCxnSpPr>
        <p:spPr>
          <a:xfrm>
            <a:off x="6096000" y="1089829"/>
            <a:ext cx="0" cy="5340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bwMode="auto">
          <a:xfrm>
            <a:off x="8853228" y="1985536"/>
            <a:ext cx="2548467" cy="936437"/>
            <a:chOff x="1024569" y="1501454"/>
            <a:chExt cx="1911576" cy="508746"/>
          </a:xfrm>
        </p:grpSpPr>
        <p:sp>
          <p:nvSpPr>
            <p:cNvPr id="16" name="文本框 15"/>
            <p:cNvSpPr txBox="1"/>
            <p:nvPr/>
          </p:nvSpPr>
          <p:spPr>
            <a:xfrm>
              <a:off x="1024569" y="1501454"/>
              <a:ext cx="1911576" cy="172817"/>
            </a:xfrm>
            <a:prstGeom prst="rect">
              <a:avLst/>
            </a:prstGeom>
            <a:noFill/>
          </p:spPr>
          <p:txBody>
            <a:bodyPr>
              <a:spAutoFit/>
            </a:bodyPr>
            <a:lstStyle/>
            <a:p>
              <a:pPr defTabSz="1450340">
                <a:defRPr/>
              </a:pPr>
              <a:r>
                <a:rPr lang="zh-CN" altLang="en-US" sz="1465" dirty="0">
                  <a:solidFill>
                    <a:schemeClr val="bg1"/>
                  </a:solidFill>
                  <a:latin typeface="华文细黑" panose="02010600040101010101" pitchFamily="2" charset="-122"/>
                </a:rPr>
                <a:t>马超</a:t>
              </a:r>
              <a:endParaRPr lang="en-US" altLang="zh-CN" sz="1465" dirty="0">
                <a:solidFill>
                  <a:schemeClr val="bg1"/>
                </a:solidFill>
                <a:latin typeface="华文细黑" panose="02010600040101010101" pitchFamily="2" charset="-122"/>
              </a:endParaRPr>
            </a:p>
          </p:txBody>
        </p:sp>
        <p:sp>
          <p:nvSpPr>
            <p:cNvPr id="17" name="文本框 16"/>
            <p:cNvSpPr txBox="1"/>
            <p:nvPr/>
          </p:nvSpPr>
          <p:spPr>
            <a:xfrm>
              <a:off x="1024569" y="1682597"/>
              <a:ext cx="1911576" cy="167209"/>
            </a:xfrm>
            <a:prstGeom prst="rect">
              <a:avLst/>
            </a:prstGeom>
            <a:noFill/>
          </p:spPr>
          <p:txBody>
            <a:bodyPr>
              <a:spAutoFit/>
            </a:bodyPr>
            <a:lstStyle/>
            <a:p>
              <a:pPr defTabSz="1450340">
                <a:defRPr/>
              </a:pPr>
              <a:r>
                <a:rPr lang="zh-CN" altLang="en-US" sz="1400" dirty="0">
                  <a:solidFill>
                    <a:schemeClr val="bg1"/>
                  </a:solidFill>
                  <a:latin typeface="华文细黑" panose="02010600040101010101" pitchFamily="2" charset="-122"/>
                </a:rPr>
                <a:t>资深售前</a:t>
              </a:r>
              <a:r>
                <a:rPr lang="en-US" altLang="zh-CN" sz="1400" dirty="0">
                  <a:solidFill>
                    <a:schemeClr val="bg1"/>
                  </a:solidFill>
                  <a:latin typeface="华文细黑" panose="02010600040101010101" pitchFamily="2" charset="-122"/>
                </a:rPr>
                <a:t>/</a:t>
              </a:r>
              <a:r>
                <a:rPr lang="zh-CN" altLang="en-US" sz="1400" dirty="0">
                  <a:solidFill>
                    <a:schemeClr val="bg1"/>
                  </a:solidFill>
                  <a:latin typeface="华文细黑" panose="02010600040101010101" pitchFamily="2" charset="-122"/>
                </a:rPr>
                <a:t>销售</a:t>
              </a:r>
              <a:endParaRPr lang="en-US" altLang="zh-CN" sz="1400" dirty="0">
                <a:solidFill>
                  <a:schemeClr val="bg1"/>
                </a:solidFill>
                <a:latin typeface="华文细黑" panose="02010600040101010101" pitchFamily="2" charset="-122"/>
              </a:endParaRPr>
            </a:p>
          </p:txBody>
        </p:sp>
        <p:sp>
          <p:nvSpPr>
            <p:cNvPr id="18" name="文本框 17"/>
            <p:cNvSpPr txBox="1"/>
            <p:nvPr/>
          </p:nvSpPr>
          <p:spPr>
            <a:xfrm>
              <a:off x="1024569" y="1862151"/>
              <a:ext cx="1911576" cy="148049"/>
            </a:xfrm>
            <a:prstGeom prst="rect">
              <a:avLst/>
            </a:prstGeom>
            <a:noFill/>
          </p:spPr>
          <p:txBody>
            <a:bodyPr>
              <a:spAutoFit/>
            </a:bodyPr>
            <a:lstStyle/>
            <a:p>
              <a:pPr>
                <a:lnSpc>
                  <a:spcPct val="120000"/>
                </a:lnSpc>
                <a:defRPr/>
              </a:pPr>
              <a:r>
                <a:rPr lang="zh-CN" altLang="en-US" sz="1065" dirty="0">
                  <a:solidFill>
                    <a:schemeClr val="bg1"/>
                  </a:solidFill>
                  <a:latin typeface="华文细黑" panose="02010600040101010101" pitchFamily="2" charset="-122"/>
                </a:rPr>
                <a:t>曾就职科大讯飞、负责市场</a:t>
              </a:r>
            </a:p>
          </p:txBody>
        </p:sp>
      </p:grpSp>
      <p:grpSp>
        <p:nvGrpSpPr>
          <p:cNvPr id="19" name="组合 18"/>
          <p:cNvGrpSpPr/>
          <p:nvPr/>
        </p:nvGrpSpPr>
        <p:grpSpPr bwMode="auto">
          <a:xfrm>
            <a:off x="937612" y="1870607"/>
            <a:ext cx="2548467" cy="936437"/>
            <a:chOff x="1024569" y="1501454"/>
            <a:chExt cx="1911576" cy="508746"/>
          </a:xfrm>
        </p:grpSpPr>
        <p:sp>
          <p:nvSpPr>
            <p:cNvPr id="20" name="文本框 19"/>
            <p:cNvSpPr txBox="1"/>
            <p:nvPr/>
          </p:nvSpPr>
          <p:spPr>
            <a:xfrm>
              <a:off x="1024569" y="1501454"/>
              <a:ext cx="1911576" cy="238796"/>
            </a:xfrm>
            <a:prstGeom prst="rect">
              <a:avLst/>
            </a:prstGeom>
            <a:noFill/>
          </p:spPr>
          <p:txBody>
            <a:bodyPr>
              <a:spAutoFit/>
            </a:bodyPr>
            <a:lstStyle/>
            <a:p>
              <a:pPr algn="r" defTabSz="1450340">
                <a:defRPr/>
              </a:pPr>
              <a:r>
                <a:rPr lang="zh-CN" altLang="en-US" sz="1465" dirty="0">
                  <a:solidFill>
                    <a:schemeClr val="bg1"/>
                  </a:solidFill>
                  <a:latin typeface="华文细黑" panose="02010600040101010101" pitchFamily="2" charset="-122"/>
                </a:rPr>
                <a:t>李伟强</a:t>
              </a:r>
              <a:endParaRPr lang="en-US" altLang="zh-CN" sz="1465" dirty="0">
                <a:solidFill>
                  <a:schemeClr val="bg1"/>
                </a:solidFill>
                <a:latin typeface="华文细黑" panose="02010600040101010101" pitchFamily="2" charset="-122"/>
              </a:endParaRPr>
            </a:p>
          </p:txBody>
        </p:sp>
        <p:sp>
          <p:nvSpPr>
            <p:cNvPr id="21" name="文本框 20"/>
            <p:cNvSpPr txBox="1"/>
            <p:nvPr/>
          </p:nvSpPr>
          <p:spPr>
            <a:xfrm>
              <a:off x="1024569" y="1682597"/>
              <a:ext cx="1911576" cy="167209"/>
            </a:xfrm>
            <a:prstGeom prst="rect">
              <a:avLst/>
            </a:prstGeom>
            <a:noFill/>
          </p:spPr>
          <p:txBody>
            <a:bodyPr>
              <a:spAutoFit/>
            </a:bodyPr>
            <a:lstStyle/>
            <a:p>
              <a:pPr algn="r" defTabSz="1450340">
                <a:defRPr/>
              </a:pPr>
              <a:r>
                <a:rPr lang="zh-CN" altLang="en-US" sz="1400" dirty="0">
                  <a:solidFill>
                    <a:schemeClr val="bg1"/>
                  </a:solidFill>
                  <a:latin typeface="华文细黑" panose="02010600040101010101" pitchFamily="2" charset="-122"/>
                </a:rPr>
                <a:t>美国纽约大学硕士</a:t>
              </a:r>
              <a:endParaRPr lang="en-US" altLang="zh-CN" sz="1400" dirty="0">
                <a:solidFill>
                  <a:schemeClr val="bg1"/>
                </a:solidFill>
                <a:latin typeface="华文细黑" panose="02010600040101010101" pitchFamily="2" charset="-122"/>
              </a:endParaRPr>
            </a:p>
          </p:txBody>
        </p:sp>
        <p:sp>
          <p:nvSpPr>
            <p:cNvPr id="22" name="文本框 21"/>
            <p:cNvSpPr txBox="1"/>
            <p:nvPr/>
          </p:nvSpPr>
          <p:spPr>
            <a:xfrm>
              <a:off x="1024569" y="1862151"/>
              <a:ext cx="1911576" cy="148049"/>
            </a:xfrm>
            <a:prstGeom prst="rect">
              <a:avLst/>
            </a:prstGeom>
            <a:noFill/>
          </p:spPr>
          <p:txBody>
            <a:bodyPr>
              <a:spAutoFit/>
            </a:bodyPr>
            <a:lstStyle/>
            <a:p>
              <a:pPr algn="r">
                <a:lnSpc>
                  <a:spcPct val="120000"/>
                </a:lnSpc>
                <a:defRPr/>
              </a:pPr>
              <a:r>
                <a:rPr lang="zh-CN" altLang="en-US" sz="1065" dirty="0">
                  <a:solidFill>
                    <a:schemeClr val="bg1"/>
                  </a:solidFill>
                  <a:latin typeface="华文细黑" panose="02010600040101010101" pitchFamily="2" charset="-122"/>
                </a:rPr>
                <a:t>曾就职米哈游、负责产品研发</a:t>
              </a:r>
            </a:p>
          </p:txBody>
        </p:sp>
      </p:grpSp>
      <p:grpSp>
        <p:nvGrpSpPr>
          <p:cNvPr id="23" name="组合 22"/>
          <p:cNvGrpSpPr/>
          <p:nvPr/>
        </p:nvGrpSpPr>
        <p:grpSpPr bwMode="auto">
          <a:xfrm>
            <a:off x="937611" y="4578592"/>
            <a:ext cx="2548467" cy="936437"/>
            <a:chOff x="1024569" y="1501454"/>
            <a:chExt cx="1911576" cy="508746"/>
          </a:xfrm>
        </p:grpSpPr>
        <p:sp>
          <p:nvSpPr>
            <p:cNvPr id="24" name="文本框 23"/>
            <p:cNvSpPr txBox="1"/>
            <p:nvPr/>
          </p:nvSpPr>
          <p:spPr>
            <a:xfrm>
              <a:off x="1024569" y="1501454"/>
              <a:ext cx="1911576" cy="172817"/>
            </a:xfrm>
            <a:prstGeom prst="rect">
              <a:avLst/>
            </a:prstGeom>
            <a:noFill/>
          </p:spPr>
          <p:txBody>
            <a:bodyPr>
              <a:spAutoFit/>
            </a:bodyPr>
            <a:lstStyle/>
            <a:p>
              <a:pPr algn="r" defTabSz="1450340">
                <a:defRPr/>
              </a:pPr>
              <a:r>
                <a:rPr lang="zh-CN" altLang="en-US" sz="1465" dirty="0">
                  <a:solidFill>
                    <a:schemeClr val="bg1"/>
                  </a:solidFill>
                  <a:latin typeface="华文细黑" panose="02010600040101010101" pitchFamily="2" charset="-122"/>
                </a:rPr>
                <a:t>毛鑫</a:t>
              </a:r>
              <a:endParaRPr lang="en-US" altLang="zh-CN" sz="1465" dirty="0">
                <a:solidFill>
                  <a:schemeClr val="bg1"/>
                </a:solidFill>
                <a:latin typeface="华文细黑" panose="02010600040101010101" pitchFamily="2" charset="-122"/>
              </a:endParaRPr>
            </a:p>
          </p:txBody>
        </p:sp>
        <p:sp>
          <p:nvSpPr>
            <p:cNvPr id="25" name="文本框 24"/>
            <p:cNvSpPr txBox="1"/>
            <p:nvPr/>
          </p:nvSpPr>
          <p:spPr>
            <a:xfrm>
              <a:off x="1024569" y="1682597"/>
              <a:ext cx="1911576" cy="167209"/>
            </a:xfrm>
            <a:prstGeom prst="rect">
              <a:avLst/>
            </a:prstGeom>
            <a:noFill/>
          </p:spPr>
          <p:txBody>
            <a:bodyPr>
              <a:spAutoFit/>
            </a:bodyPr>
            <a:lstStyle/>
            <a:p>
              <a:pPr algn="r" defTabSz="1450340">
                <a:defRPr/>
              </a:pPr>
              <a:r>
                <a:rPr lang="zh-CN" altLang="en-US" sz="1400" dirty="0">
                  <a:solidFill>
                    <a:schemeClr val="bg1"/>
                  </a:solidFill>
                  <a:latin typeface="华文细黑" panose="02010600040101010101" pitchFamily="2" charset="-122"/>
                </a:rPr>
                <a:t>英国帝国伦敦大学硕士</a:t>
              </a:r>
              <a:endParaRPr lang="en-US" altLang="zh-CN" sz="1400" dirty="0">
                <a:solidFill>
                  <a:schemeClr val="bg1"/>
                </a:solidFill>
                <a:latin typeface="华文细黑" panose="02010600040101010101" pitchFamily="2" charset="-122"/>
              </a:endParaRPr>
            </a:p>
          </p:txBody>
        </p:sp>
        <p:sp>
          <p:nvSpPr>
            <p:cNvPr id="26" name="文本框 25"/>
            <p:cNvSpPr txBox="1"/>
            <p:nvPr/>
          </p:nvSpPr>
          <p:spPr>
            <a:xfrm>
              <a:off x="1024569" y="1862151"/>
              <a:ext cx="1911576" cy="148049"/>
            </a:xfrm>
            <a:prstGeom prst="rect">
              <a:avLst/>
            </a:prstGeom>
            <a:noFill/>
          </p:spPr>
          <p:txBody>
            <a:bodyPr>
              <a:spAutoFit/>
            </a:bodyPr>
            <a:lstStyle/>
            <a:p>
              <a:pPr algn="r">
                <a:lnSpc>
                  <a:spcPct val="120000"/>
                </a:lnSpc>
                <a:defRPr/>
              </a:pPr>
              <a:r>
                <a:rPr lang="zh-CN" altLang="en-US" sz="1065" dirty="0">
                  <a:solidFill>
                    <a:schemeClr val="bg1"/>
                  </a:solidFill>
                  <a:latin typeface="华文细黑" panose="02010600040101010101" pitchFamily="2" charset="-122"/>
                </a:rPr>
                <a:t>曾就职商汤科技、负责产品设计</a:t>
              </a:r>
            </a:p>
          </p:txBody>
        </p:sp>
      </p:grpSp>
      <p:grpSp>
        <p:nvGrpSpPr>
          <p:cNvPr id="27" name="组合 26"/>
          <p:cNvGrpSpPr/>
          <p:nvPr/>
        </p:nvGrpSpPr>
        <p:grpSpPr bwMode="auto">
          <a:xfrm>
            <a:off x="8868465" y="4659914"/>
            <a:ext cx="2548467" cy="936437"/>
            <a:chOff x="1024569" y="1501454"/>
            <a:chExt cx="1911576" cy="508746"/>
          </a:xfrm>
        </p:grpSpPr>
        <p:sp>
          <p:nvSpPr>
            <p:cNvPr id="28" name="文本框 27"/>
            <p:cNvSpPr txBox="1"/>
            <p:nvPr/>
          </p:nvSpPr>
          <p:spPr>
            <a:xfrm>
              <a:off x="1024569" y="1501454"/>
              <a:ext cx="1911576" cy="172817"/>
            </a:xfrm>
            <a:prstGeom prst="rect">
              <a:avLst/>
            </a:prstGeom>
            <a:noFill/>
          </p:spPr>
          <p:txBody>
            <a:bodyPr>
              <a:spAutoFit/>
            </a:bodyPr>
            <a:lstStyle/>
            <a:p>
              <a:pPr defTabSz="1450340">
                <a:defRPr/>
              </a:pPr>
              <a:r>
                <a:rPr lang="zh-CN" altLang="en-US" sz="1465" dirty="0">
                  <a:solidFill>
                    <a:schemeClr val="bg1"/>
                  </a:solidFill>
                  <a:latin typeface="华文细黑" panose="02010600040101010101" pitchFamily="2" charset="-122"/>
                </a:rPr>
                <a:t>潘超</a:t>
              </a:r>
              <a:endParaRPr lang="en-US" altLang="zh-CN" sz="1465" dirty="0">
                <a:solidFill>
                  <a:schemeClr val="bg1"/>
                </a:solidFill>
                <a:latin typeface="华文细黑" panose="02010600040101010101" pitchFamily="2" charset="-122"/>
              </a:endParaRPr>
            </a:p>
          </p:txBody>
        </p:sp>
        <p:sp>
          <p:nvSpPr>
            <p:cNvPr id="29" name="文本框 28"/>
            <p:cNvSpPr txBox="1"/>
            <p:nvPr/>
          </p:nvSpPr>
          <p:spPr>
            <a:xfrm>
              <a:off x="1024569" y="1682597"/>
              <a:ext cx="1911576" cy="167209"/>
            </a:xfrm>
            <a:prstGeom prst="rect">
              <a:avLst/>
            </a:prstGeom>
            <a:noFill/>
          </p:spPr>
          <p:txBody>
            <a:bodyPr>
              <a:spAutoFit/>
            </a:bodyPr>
            <a:lstStyle/>
            <a:p>
              <a:pPr defTabSz="1450340">
                <a:defRPr/>
              </a:pPr>
              <a:r>
                <a:rPr lang="zh-CN" altLang="en-US" sz="1400" dirty="0">
                  <a:solidFill>
                    <a:schemeClr val="bg1"/>
                  </a:solidFill>
                  <a:latin typeface="华文细黑" panose="02010600040101010101" pitchFamily="2" charset="-122"/>
                </a:rPr>
                <a:t>天津大学临床医学博士</a:t>
              </a:r>
              <a:endParaRPr lang="en-US" altLang="zh-CN" sz="1400" dirty="0">
                <a:solidFill>
                  <a:schemeClr val="bg1"/>
                </a:solidFill>
                <a:latin typeface="华文细黑" panose="02010600040101010101" pitchFamily="2" charset="-122"/>
              </a:endParaRPr>
            </a:p>
          </p:txBody>
        </p:sp>
        <p:sp>
          <p:nvSpPr>
            <p:cNvPr id="30" name="文本框 29"/>
            <p:cNvSpPr txBox="1"/>
            <p:nvPr/>
          </p:nvSpPr>
          <p:spPr>
            <a:xfrm>
              <a:off x="1024569" y="1862151"/>
              <a:ext cx="1911576" cy="148049"/>
            </a:xfrm>
            <a:prstGeom prst="rect">
              <a:avLst/>
            </a:prstGeom>
            <a:noFill/>
          </p:spPr>
          <p:txBody>
            <a:bodyPr>
              <a:spAutoFit/>
            </a:bodyPr>
            <a:lstStyle/>
            <a:p>
              <a:pPr>
                <a:lnSpc>
                  <a:spcPct val="120000"/>
                </a:lnSpc>
                <a:defRPr/>
              </a:pPr>
              <a:r>
                <a:rPr lang="zh-CN" altLang="en-US" sz="1065" dirty="0">
                  <a:solidFill>
                    <a:schemeClr val="bg1"/>
                  </a:solidFill>
                  <a:latin typeface="华文细黑" panose="02010600040101010101" pitchFamily="2" charset="-122"/>
                </a:rPr>
                <a:t>就职于爱尔眼科医院、负责业务咨询</a:t>
              </a:r>
            </a:p>
          </p:txBody>
        </p:sp>
      </p:gr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500"/>
                            </p:stCondLst>
                            <p:childTnLst>
                              <p:par>
                                <p:cTn id="14" presetID="2" presetClass="entr" presetSubtype="8" decel="10000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0-#ppt_w/2"/>
                                          </p:val>
                                        </p:tav>
                                        <p:tav tm="100000">
                                          <p:val>
                                            <p:strVal val="#ppt_x"/>
                                          </p:val>
                                        </p:tav>
                                      </p:tavLst>
                                    </p:anim>
                                    <p:anim calcmode="lin" valueType="num">
                                      <p:cBhvr additive="base">
                                        <p:cTn id="17" dur="500" fill="hold"/>
                                        <p:tgtEl>
                                          <p:spTgt spid="15"/>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decel="100000"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0-#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8" decel="100000"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500" fill="hold"/>
                                        <p:tgtEl>
                                          <p:spTgt spid="23"/>
                                        </p:tgtEl>
                                        <p:attrNameLst>
                                          <p:attrName>ppt_x</p:attrName>
                                        </p:attrNameLst>
                                      </p:cBhvr>
                                      <p:tavLst>
                                        <p:tav tm="0">
                                          <p:val>
                                            <p:strVal val="0-#ppt_w/2"/>
                                          </p:val>
                                        </p:tav>
                                        <p:tav tm="100000">
                                          <p:val>
                                            <p:strVal val="#ppt_x"/>
                                          </p:val>
                                        </p:tav>
                                      </p:tavLst>
                                    </p:anim>
                                    <p:anim calcmode="lin" valueType="num">
                                      <p:cBhvr additive="base">
                                        <p:cTn id="27" dur="500" fill="hold"/>
                                        <p:tgtEl>
                                          <p:spTgt spid="23"/>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0-#ppt_w/2"/>
                                          </p:val>
                                        </p:tav>
                                        <p:tav tm="100000">
                                          <p:val>
                                            <p:strVal val="#ppt_x"/>
                                          </p:val>
                                        </p:tav>
                                      </p:tavLst>
                                    </p:anim>
                                    <p:anim calcmode="lin" valueType="num">
                                      <p:cBhvr additive="base">
                                        <p:cTn id="32"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screen"/>
          <a:stretch>
            <a:fillRect/>
          </a:stretch>
        </p:blipFill>
        <p:spPr>
          <a:xfrm>
            <a:off x="-33345" y="-39765"/>
            <a:ext cx="12301545" cy="6935867"/>
          </a:xfrm>
          <a:prstGeom prst="rect">
            <a:avLst/>
          </a:prstGeom>
        </p:spPr>
      </p:pic>
      <p:grpSp>
        <p:nvGrpSpPr>
          <p:cNvPr id="4" name="组合 3"/>
          <p:cNvGrpSpPr/>
          <p:nvPr/>
        </p:nvGrpSpPr>
        <p:grpSpPr>
          <a:xfrm>
            <a:off x="-4590439" y="-183532"/>
            <a:ext cx="21372881" cy="7676679"/>
            <a:chOff x="-4590440" y="-183532"/>
            <a:chExt cx="21372881" cy="7676679"/>
          </a:xfrm>
        </p:grpSpPr>
        <p:pic>
          <p:nvPicPr>
            <p:cNvPr id="8" name="图片 7"/>
            <p:cNvPicPr>
              <a:picLocks noChangeAspect="1"/>
            </p:cNvPicPr>
            <p:nvPr/>
          </p:nvPicPr>
          <p:blipFill>
            <a:blip r:embed="rId4" cstate="screen"/>
            <a:stretch>
              <a:fillRect/>
            </a:stretch>
          </p:blipFill>
          <p:spPr>
            <a:xfrm flipH="1">
              <a:off x="8973878" y="-39767"/>
              <a:ext cx="7808563" cy="7532914"/>
            </a:xfrm>
            <a:prstGeom prst="rect">
              <a:avLst/>
            </a:prstGeom>
          </p:spPr>
        </p:pic>
        <p:pic>
          <p:nvPicPr>
            <p:cNvPr id="14" name="图片 13"/>
            <p:cNvPicPr>
              <a:picLocks noChangeAspect="1"/>
            </p:cNvPicPr>
            <p:nvPr/>
          </p:nvPicPr>
          <p:blipFill>
            <a:blip r:embed="rId4" cstate="screen"/>
            <a:stretch>
              <a:fillRect/>
            </a:stretch>
          </p:blipFill>
          <p:spPr>
            <a:xfrm flipH="1">
              <a:off x="-4590440" y="-183532"/>
              <a:ext cx="7808563" cy="7532914"/>
            </a:xfrm>
            <a:prstGeom prst="rect">
              <a:avLst/>
            </a:prstGeom>
          </p:spPr>
        </p:pic>
      </p:grpSp>
      <p:pic>
        <p:nvPicPr>
          <p:cNvPr id="15" name="图片 14"/>
          <p:cNvPicPr>
            <a:picLocks noChangeAspect="1"/>
          </p:cNvPicPr>
          <p:nvPr/>
        </p:nvPicPr>
        <p:blipFill>
          <a:blip r:embed="rId5" cstate="screen"/>
          <a:stretch>
            <a:fillRect/>
          </a:stretch>
        </p:blipFill>
        <p:spPr>
          <a:xfrm>
            <a:off x="5293291" y="1242253"/>
            <a:ext cx="1605419" cy="1554147"/>
          </a:xfrm>
          <a:prstGeom prst="rect">
            <a:avLst/>
          </a:prstGeom>
          <a:effectLst>
            <a:outerShdw blurRad="101600" dist="38100" dir="2700000" algn="tl" rotWithShape="0">
              <a:schemeClr val="bg1">
                <a:lumMod val="50000"/>
                <a:alpha val="37000"/>
              </a:schemeClr>
            </a:outerShdw>
          </a:effectLst>
        </p:spPr>
      </p:pic>
      <p:sp>
        <p:nvSpPr>
          <p:cNvPr id="16" name="文本框 9"/>
          <p:cNvSpPr txBox="1"/>
          <p:nvPr/>
        </p:nvSpPr>
        <p:spPr>
          <a:xfrm>
            <a:off x="4697357" y="2796398"/>
            <a:ext cx="2837583" cy="1543949"/>
          </a:xfrm>
          <a:prstGeom prst="rect">
            <a:avLst/>
          </a:prstGeom>
          <a:noFill/>
        </p:spPr>
        <p:txBody>
          <a:bodyPr wrap="square" lIns="91440" tIns="45720" rIns="91440" bIns="45720" rtlCol="0">
            <a:spAutoFit/>
          </a:bodyPr>
          <a:lstStyle/>
          <a:p>
            <a:pPr marL="0" lvl="1" algn="ctr">
              <a:lnSpc>
                <a:spcPts val="6000"/>
              </a:lnSpc>
            </a:pPr>
            <a:r>
              <a:rPr lang="en-US" altLang="zh-CN" sz="3600" b="1" dirty="0">
                <a:solidFill>
                  <a:schemeClr val="bg1"/>
                </a:solidFill>
                <a:cs typeface="+mn-ea"/>
                <a:sym typeface="+mn-lt"/>
              </a:rPr>
              <a:t> 2</a:t>
            </a:r>
          </a:p>
          <a:p>
            <a:pPr marL="0" lvl="1" algn="ctr">
              <a:lnSpc>
                <a:spcPts val="6000"/>
              </a:lnSpc>
            </a:pPr>
            <a:r>
              <a:rPr lang="zh-CN" altLang="en-US" sz="3600" b="1" dirty="0">
                <a:solidFill>
                  <a:schemeClr val="bg1"/>
                </a:solidFill>
                <a:cs typeface="+mn-ea"/>
                <a:sym typeface="+mn-lt"/>
              </a:rPr>
              <a:t>项目介绍</a:t>
            </a:r>
            <a:endParaRPr lang="en-US" altLang="zh-CN" sz="3600" b="1" dirty="0">
              <a:solidFill>
                <a:schemeClr val="bg1"/>
              </a:solidFill>
              <a:cs typeface="+mn-ea"/>
              <a:sym typeface="+mn-lt"/>
            </a:endParaRPr>
          </a:p>
        </p:txBody>
      </p:sp>
      <p:sp>
        <p:nvSpPr>
          <p:cNvPr id="19" name="标题 1"/>
          <p:cNvSpPr txBox="1"/>
          <p:nvPr/>
        </p:nvSpPr>
        <p:spPr>
          <a:xfrm>
            <a:off x="3340881" y="4689386"/>
            <a:ext cx="5510241" cy="7097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ts val="2200"/>
              </a:lnSpc>
              <a:defRPr/>
            </a:pPr>
            <a:endParaRPr lang="en-US" altLang="zh-CN" sz="1400" noProof="1">
              <a:solidFill>
                <a:schemeClr val="bg1"/>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1000"/>
                                        <p:tgtEl>
                                          <p:spTgt spid="4"/>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par>
                          <p:cTn id="18" fill="hold">
                            <p:stCondLst>
                              <p:cond delay="2000"/>
                            </p:stCondLst>
                            <p:childTnLst>
                              <p:par>
                                <p:cTn id="19" presetID="37" presetClass="entr" presetSubtype="0" fill="hold" grpId="0" nodeType="afterEffect" nodePh="1">
                                  <p:stCondLst>
                                    <p:cond delay="0"/>
                                  </p:stCondLst>
                                  <p:endCondLst>
                                    <p:cond evt="begin" delay="0">
                                      <p:tn val="19"/>
                                    </p:cond>
                                  </p:end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900" decel="100000" fill="hold"/>
                                        <p:tgtEl>
                                          <p:spTgt spid="19"/>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screen"/>
          <a:stretch>
            <a:fillRect/>
          </a:stretch>
        </p:blipFill>
        <p:spPr>
          <a:xfrm>
            <a:off x="0" y="0"/>
            <a:ext cx="12192000" cy="6874669"/>
          </a:xfrm>
          <a:prstGeom prst="rect">
            <a:avLst/>
          </a:prstGeom>
        </p:spPr>
      </p:pic>
      <p:sp>
        <p:nvSpPr>
          <p:cNvPr id="7" name="文本框 9"/>
          <p:cNvSpPr txBox="1"/>
          <p:nvPr/>
        </p:nvSpPr>
        <p:spPr>
          <a:xfrm>
            <a:off x="828245" y="1"/>
            <a:ext cx="4046595" cy="766235"/>
          </a:xfrm>
          <a:prstGeom prst="rect">
            <a:avLst/>
          </a:prstGeom>
          <a:noFill/>
        </p:spPr>
        <p:txBody>
          <a:bodyPr wrap="square" lIns="91440" tIns="45720" rIns="91440" bIns="45720" rtlCol="0">
            <a:spAutoFit/>
          </a:bodyPr>
          <a:lstStyle/>
          <a:p>
            <a:pPr marL="0" lvl="1" algn="ctr">
              <a:lnSpc>
                <a:spcPts val="6000"/>
              </a:lnSpc>
            </a:pPr>
            <a:r>
              <a:rPr lang="zh-CN" altLang="en-US" sz="3200" b="1" dirty="0">
                <a:solidFill>
                  <a:schemeClr val="bg1">
                    <a:lumMod val="75000"/>
                  </a:schemeClr>
                </a:solidFill>
                <a:cs typeface="+mn-ea"/>
                <a:sym typeface="+mn-lt"/>
              </a:rPr>
              <a:t>项目介绍</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5280" y="2995472"/>
            <a:ext cx="5064704" cy="3239630"/>
          </a:xfrm>
          <a:prstGeom prst="rect">
            <a:avLst/>
          </a:prstGeom>
        </p:spPr>
      </p:pic>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8093" y="2995473"/>
            <a:ext cx="5064703" cy="3239629"/>
          </a:xfrm>
          <a:prstGeom prst="rect">
            <a:avLst/>
          </a:prstGeom>
        </p:spPr>
      </p:pic>
      <p:sp>
        <p:nvSpPr>
          <p:cNvPr id="22" name="文本框 21"/>
          <p:cNvSpPr txBox="1"/>
          <p:nvPr/>
        </p:nvSpPr>
        <p:spPr>
          <a:xfrm>
            <a:off x="1385740" y="913423"/>
            <a:ext cx="9964131" cy="2031325"/>
          </a:xfrm>
          <a:prstGeom prst="rect">
            <a:avLst/>
          </a:prstGeom>
          <a:noFill/>
        </p:spPr>
        <p:txBody>
          <a:bodyPr wrap="square" rtlCol="0">
            <a:spAutoFit/>
          </a:bodyPr>
          <a:lstStyle/>
          <a:p>
            <a:r>
              <a:rPr lang="zh-CN" altLang="en-US" dirty="0">
                <a:solidFill>
                  <a:schemeClr val="bg1"/>
                </a:solidFill>
              </a:rPr>
              <a:t>       在眼科疾病的诊断过程种，医生会使用超声波成像、激光成像等技术来获取患者眼睛各个部位的图像，之后再对图像进行手动测量获取测量的参数后再进行诊断。</a:t>
            </a:r>
            <a:endParaRPr lang="en-US" altLang="zh-CN" dirty="0">
              <a:solidFill>
                <a:schemeClr val="bg1"/>
              </a:solidFill>
            </a:endParaRPr>
          </a:p>
          <a:p>
            <a:r>
              <a:rPr lang="en-US" altLang="zh-CN" dirty="0">
                <a:solidFill>
                  <a:schemeClr val="bg1"/>
                </a:solidFill>
              </a:rPr>
              <a:t>        </a:t>
            </a:r>
            <a:r>
              <a:rPr lang="zh-CN" altLang="en-US" dirty="0">
                <a:solidFill>
                  <a:schemeClr val="bg1"/>
                </a:solidFill>
              </a:rPr>
              <a:t>随着深度学习和机器学习技术的发展，很多传统上使用手工的部分可以使用机器完成，取代医护人员的重复性劳动，以提高诊断效率。以下为近期研究的一种睫状体参数自动测量，并且根据自动测量参数来进行拱高预测的方法。以下链接为近期研究的一个成果。</a:t>
            </a:r>
            <a:endParaRPr lang="en-US" altLang="zh-CN" dirty="0">
              <a:solidFill>
                <a:schemeClr val="bg1"/>
              </a:solidFill>
            </a:endParaRPr>
          </a:p>
          <a:p>
            <a:endParaRPr lang="en-US" altLang="zh-CN" dirty="0">
              <a:solidFill>
                <a:schemeClr val="bg1"/>
              </a:solidFill>
            </a:endParaRPr>
          </a:p>
          <a:p>
            <a:r>
              <a:rPr lang="en-US" altLang="zh-CN" sz="18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https://github.com/lordtan/ciliary_body_segmentation</a:t>
            </a:r>
            <a:endParaRPr lang="zh-CN" alt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screen"/>
          <a:stretch>
            <a:fillRect/>
          </a:stretch>
        </p:blipFill>
        <p:spPr>
          <a:xfrm>
            <a:off x="-33345" y="-39765"/>
            <a:ext cx="12301545" cy="6935867"/>
          </a:xfrm>
          <a:prstGeom prst="rect">
            <a:avLst/>
          </a:prstGeom>
        </p:spPr>
      </p:pic>
      <p:grpSp>
        <p:nvGrpSpPr>
          <p:cNvPr id="4" name="组合 3"/>
          <p:cNvGrpSpPr/>
          <p:nvPr/>
        </p:nvGrpSpPr>
        <p:grpSpPr>
          <a:xfrm>
            <a:off x="-4590439" y="-183532"/>
            <a:ext cx="21372881" cy="7676679"/>
            <a:chOff x="-4590440" y="-183532"/>
            <a:chExt cx="21372881" cy="7676679"/>
          </a:xfrm>
        </p:grpSpPr>
        <p:pic>
          <p:nvPicPr>
            <p:cNvPr id="8" name="图片 7"/>
            <p:cNvPicPr>
              <a:picLocks noChangeAspect="1"/>
            </p:cNvPicPr>
            <p:nvPr/>
          </p:nvPicPr>
          <p:blipFill>
            <a:blip r:embed="rId4" cstate="screen"/>
            <a:stretch>
              <a:fillRect/>
            </a:stretch>
          </p:blipFill>
          <p:spPr>
            <a:xfrm flipH="1">
              <a:off x="8973878" y="-39767"/>
              <a:ext cx="7808563" cy="7532914"/>
            </a:xfrm>
            <a:prstGeom prst="rect">
              <a:avLst/>
            </a:prstGeom>
          </p:spPr>
        </p:pic>
        <p:pic>
          <p:nvPicPr>
            <p:cNvPr id="14" name="图片 13"/>
            <p:cNvPicPr>
              <a:picLocks noChangeAspect="1"/>
            </p:cNvPicPr>
            <p:nvPr/>
          </p:nvPicPr>
          <p:blipFill>
            <a:blip r:embed="rId4" cstate="screen"/>
            <a:stretch>
              <a:fillRect/>
            </a:stretch>
          </p:blipFill>
          <p:spPr>
            <a:xfrm flipH="1">
              <a:off x="-4590440" y="-183532"/>
              <a:ext cx="7808563" cy="7532914"/>
            </a:xfrm>
            <a:prstGeom prst="rect">
              <a:avLst/>
            </a:prstGeom>
          </p:spPr>
        </p:pic>
      </p:grpSp>
      <p:pic>
        <p:nvPicPr>
          <p:cNvPr id="15" name="图片 14"/>
          <p:cNvPicPr>
            <a:picLocks noChangeAspect="1"/>
          </p:cNvPicPr>
          <p:nvPr/>
        </p:nvPicPr>
        <p:blipFill>
          <a:blip r:embed="rId5" cstate="screen"/>
          <a:stretch>
            <a:fillRect/>
          </a:stretch>
        </p:blipFill>
        <p:spPr>
          <a:xfrm>
            <a:off x="5293291" y="1242253"/>
            <a:ext cx="1605419" cy="1554147"/>
          </a:xfrm>
          <a:prstGeom prst="rect">
            <a:avLst/>
          </a:prstGeom>
          <a:effectLst>
            <a:outerShdw blurRad="101600" dist="38100" dir="2700000" algn="tl" rotWithShape="0">
              <a:schemeClr val="bg1">
                <a:lumMod val="50000"/>
                <a:alpha val="37000"/>
              </a:schemeClr>
            </a:outerShdw>
          </a:effectLst>
        </p:spPr>
      </p:pic>
      <p:sp>
        <p:nvSpPr>
          <p:cNvPr id="16" name="文本框 9"/>
          <p:cNvSpPr txBox="1"/>
          <p:nvPr/>
        </p:nvSpPr>
        <p:spPr>
          <a:xfrm>
            <a:off x="4697357" y="2796398"/>
            <a:ext cx="2837583" cy="1547731"/>
          </a:xfrm>
          <a:prstGeom prst="rect">
            <a:avLst/>
          </a:prstGeom>
          <a:noFill/>
        </p:spPr>
        <p:txBody>
          <a:bodyPr wrap="square" lIns="91440" tIns="45720" rIns="91440" bIns="45720" rtlCol="0">
            <a:spAutoFit/>
          </a:bodyPr>
          <a:lstStyle/>
          <a:p>
            <a:pPr marL="0" lvl="1" algn="ctr">
              <a:lnSpc>
                <a:spcPts val="6000"/>
              </a:lnSpc>
            </a:pPr>
            <a:r>
              <a:rPr lang="en-US" altLang="zh-CN" sz="3600" b="1" dirty="0">
                <a:solidFill>
                  <a:schemeClr val="bg1"/>
                </a:solidFill>
                <a:cs typeface="+mn-ea"/>
                <a:sym typeface="+mn-lt"/>
              </a:rPr>
              <a:t>3</a:t>
            </a:r>
          </a:p>
          <a:p>
            <a:pPr marL="0" lvl="1" algn="ctr">
              <a:lnSpc>
                <a:spcPts val="6000"/>
              </a:lnSpc>
            </a:pPr>
            <a:r>
              <a:rPr lang="zh-CN" altLang="en-US" sz="3600" b="1" dirty="0">
                <a:solidFill>
                  <a:schemeClr val="bg1"/>
                </a:solidFill>
                <a:cs typeface="+mn-ea"/>
                <a:sym typeface="+mn-lt"/>
              </a:rPr>
              <a:t>竞争对手</a:t>
            </a:r>
          </a:p>
        </p:txBody>
      </p:sp>
      <p:sp>
        <p:nvSpPr>
          <p:cNvPr id="19" name="标题 1"/>
          <p:cNvSpPr txBox="1"/>
          <p:nvPr/>
        </p:nvSpPr>
        <p:spPr>
          <a:xfrm>
            <a:off x="3340881" y="4689386"/>
            <a:ext cx="5510241" cy="7097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ts val="2200"/>
              </a:lnSpc>
              <a:defRPr/>
            </a:pPr>
            <a:endParaRPr lang="en-US" altLang="zh-CN" sz="1400" noProof="1">
              <a:solidFill>
                <a:schemeClr val="bg1"/>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1000"/>
                                        <p:tgtEl>
                                          <p:spTgt spid="4"/>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par>
                          <p:cTn id="18" fill="hold">
                            <p:stCondLst>
                              <p:cond delay="2000"/>
                            </p:stCondLst>
                            <p:childTnLst>
                              <p:par>
                                <p:cTn id="19" presetID="37" presetClass="entr" presetSubtype="0" fill="hold" grpId="0" nodeType="afterEffect" nodePh="1">
                                  <p:stCondLst>
                                    <p:cond delay="0"/>
                                  </p:stCondLst>
                                  <p:endCondLst>
                                    <p:cond evt="begin" delay="0">
                                      <p:tn val="19"/>
                                    </p:cond>
                                  </p:end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900" decel="100000" fill="hold"/>
                                        <p:tgtEl>
                                          <p:spTgt spid="19"/>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screen"/>
          <a:stretch>
            <a:fillRect/>
          </a:stretch>
        </p:blipFill>
        <p:spPr>
          <a:xfrm>
            <a:off x="0" y="0"/>
            <a:ext cx="12192000" cy="6874669"/>
          </a:xfrm>
          <a:prstGeom prst="rect">
            <a:avLst/>
          </a:prstGeom>
        </p:spPr>
      </p:pic>
      <p:sp>
        <p:nvSpPr>
          <p:cNvPr id="7" name="文本框 9"/>
          <p:cNvSpPr txBox="1"/>
          <p:nvPr/>
        </p:nvSpPr>
        <p:spPr>
          <a:xfrm>
            <a:off x="639705" y="1"/>
            <a:ext cx="4046595" cy="766235"/>
          </a:xfrm>
          <a:prstGeom prst="rect">
            <a:avLst/>
          </a:prstGeom>
          <a:noFill/>
        </p:spPr>
        <p:txBody>
          <a:bodyPr wrap="square" lIns="91440" tIns="45720" rIns="91440" bIns="45720" rtlCol="0">
            <a:spAutoFit/>
          </a:bodyPr>
          <a:lstStyle/>
          <a:p>
            <a:pPr marL="0" lvl="1" algn="ctr">
              <a:lnSpc>
                <a:spcPts val="6000"/>
              </a:lnSpc>
            </a:pPr>
            <a:r>
              <a:rPr lang="zh-CN" altLang="en-US" sz="3200" b="1" dirty="0">
                <a:solidFill>
                  <a:schemeClr val="bg1">
                    <a:lumMod val="75000"/>
                  </a:schemeClr>
                </a:solidFill>
                <a:cs typeface="+mn-ea"/>
                <a:sym typeface="+mn-lt"/>
              </a:rPr>
              <a:t>竞争对手</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5526" y="916294"/>
            <a:ext cx="2524477" cy="990738"/>
          </a:xfrm>
          <a:prstGeom prst="rect">
            <a:avLst/>
          </a:prstGeom>
        </p:spPr>
      </p:pic>
      <p:sp>
        <p:nvSpPr>
          <p:cNvPr id="76" name="文本框 75"/>
          <p:cNvSpPr txBox="1"/>
          <p:nvPr/>
        </p:nvSpPr>
        <p:spPr>
          <a:xfrm>
            <a:off x="5559625" y="379841"/>
            <a:ext cx="6160416" cy="369332"/>
          </a:xfrm>
          <a:prstGeom prst="rect">
            <a:avLst/>
          </a:prstGeom>
          <a:noFill/>
        </p:spPr>
        <p:txBody>
          <a:bodyPr wrap="square">
            <a:spAutoFit/>
          </a:bodyPr>
          <a:lstStyle/>
          <a:p>
            <a:r>
              <a:rPr lang="zh-CN" altLang="en-US" b="1" i="0" dirty="0">
                <a:solidFill>
                  <a:schemeClr val="bg1"/>
                </a:solidFill>
                <a:effectLst/>
                <a:latin typeface="\5FAE软雅黑"/>
              </a:rPr>
              <a:t>最接近</a:t>
            </a:r>
            <a:r>
              <a:rPr lang="en-US" altLang="zh-CN" b="1" i="0" dirty="0">
                <a:solidFill>
                  <a:schemeClr val="bg1"/>
                </a:solidFill>
                <a:effectLst/>
                <a:latin typeface="\5FAE软雅黑"/>
              </a:rPr>
              <a:t>IPO</a:t>
            </a:r>
            <a:r>
              <a:rPr lang="zh-CN" altLang="en-US" b="1" i="0" dirty="0">
                <a:solidFill>
                  <a:schemeClr val="bg1"/>
                </a:solidFill>
                <a:effectLst/>
                <a:latin typeface="\5FAE软雅黑"/>
              </a:rPr>
              <a:t>的</a:t>
            </a:r>
            <a:r>
              <a:rPr lang="en-US" altLang="zh-CN" b="1" i="0" dirty="0">
                <a:solidFill>
                  <a:schemeClr val="bg1"/>
                </a:solidFill>
                <a:effectLst/>
                <a:latin typeface="\5FAE软雅黑"/>
              </a:rPr>
              <a:t>10</a:t>
            </a:r>
            <a:r>
              <a:rPr lang="zh-CN" altLang="en-US" b="1" i="0" dirty="0">
                <a:solidFill>
                  <a:schemeClr val="bg1"/>
                </a:solidFill>
                <a:effectLst/>
                <a:latin typeface="\5FAE软雅黑"/>
              </a:rPr>
              <a:t>家智慧影像企业</a:t>
            </a:r>
            <a:endParaRPr lang="zh-CN" altLang="en-US" dirty="0">
              <a:solidFill>
                <a:schemeClr val="bg1"/>
              </a:solidFill>
            </a:endParaRPr>
          </a:p>
        </p:txBody>
      </p:sp>
      <p:sp>
        <p:nvSpPr>
          <p:cNvPr id="78" name="文本框 77"/>
          <p:cNvSpPr txBox="1"/>
          <p:nvPr/>
        </p:nvSpPr>
        <p:spPr>
          <a:xfrm>
            <a:off x="4220851" y="943866"/>
            <a:ext cx="6160416" cy="923330"/>
          </a:xfrm>
          <a:prstGeom prst="rect">
            <a:avLst/>
          </a:prstGeom>
          <a:noFill/>
        </p:spPr>
        <p:txBody>
          <a:bodyPr wrap="square">
            <a:spAutoFit/>
          </a:bodyPr>
          <a:lstStyle/>
          <a:p>
            <a:r>
              <a:rPr lang="en-US" altLang="zh-CN" b="0" i="0" dirty="0">
                <a:solidFill>
                  <a:schemeClr val="bg1"/>
                </a:solidFill>
                <a:effectLst/>
                <a:latin typeface="\5FAE软雅黑"/>
              </a:rPr>
              <a:t>2017</a:t>
            </a:r>
            <a:r>
              <a:rPr lang="zh-CN" altLang="en-US" b="0" i="0" dirty="0">
                <a:solidFill>
                  <a:schemeClr val="bg1"/>
                </a:solidFill>
                <a:effectLst/>
                <a:latin typeface="\5FAE软雅黑"/>
              </a:rPr>
              <a:t>年成立的深睿医疗，从肺部影像识别入局，在</a:t>
            </a:r>
            <a:r>
              <a:rPr lang="en-US" altLang="zh-CN" b="0" i="0" dirty="0">
                <a:solidFill>
                  <a:schemeClr val="bg1"/>
                </a:solidFill>
                <a:effectLst/>
                <a:latin typeface="\5FAE软雅黑"/>
              </a:rPr>
              <a:t>4</a:t>
            </a:r>
            <a:r>
              <a:rPr lang="zh-CN" altLang="en-US" b="0" i="0" dirty="0">
                <a:solidFill>
                  <a:schemeClr val="bg1"/>
                </a:solidFill>
                <a:effectLst/>
                <a:latin typeface="\5FAE软雅黑"/>
              </a:rPr>
              <a:t>年多的时间甩开了众多同行，成为第一个获得两张</a:t>
            </a:r>
            <a:r>
              <a:rPr lang="en-US" altLang="zh-CN" b="0" i="0" dirty="0">
                <a:solidFill>
                  <a:schemeClr val="bg1"/>
                </a:solidFill>
                <a:effectLst/>
                <a:latin typeface="\5FAE软雅黑"/>
              </a:rPr>
              <a:t>NMPA</a:t>
            </a:r>
            <a:r>
              <a:rPr lang="zh-CN" altLang="en-US" b="0" i="0" dirty="0">
                <a:solidFill>
                  <a:schemeClr val="bg1"/>
                </a:solidFill>
                <a:effectLst/>
                <a:latin typeface="\5FAE软雅黑"/>
              </a:rPr>
              <a:t>三类证书的医疗</a:t>
            </a:r>
            <a:r>
              <a:rPr lang="en-US" altLang="zh-CN" b="0" i="0" dirty="0">
                <a:solidFill>
                  <a:schemeClr val="bg1"/>
                </a:solidFill>
                <a:effectLst/>
                <a:latin typeface="\5FAE软雅黑"/>
              </a:rPr>
              <a:t>AI</a:t>
            </a:r>
            <a:r>
              <a:rPr lang="zh-CN" altLang="en-US" b="0" i="0" dirty="0">
                <a:solidFill>
                  <a:schemeClr val="bg1"/>
                </a:solidFill>
                <a:effectLst/>
                <a:latin typeface="\5FAE软雅黑"/>
              </a:rPr>
              <a:t>企业。</a:t>
            </a:r>
            <a:endParaRPr lang="zh-CN" altLang="en-US" dirty="0">
              <a:solidFill>
                <a:schemeClr val="bg1"/>
              </a:solidFill>
            </a:endParaRPr>
          </a:p>
        </p:txBody>
      </p:sp>
      <p:pic>
        <p:nvPicPr>
          <p:cNvPr id="80" name="图片 7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5526" y="2354749"/>
            <a:ext cx="2548045" cy="769722"/>
          </a:xfrm>
          <a:prstGeom prst="rect">
            <a:avLst/>
          </a:prstGeom>
        </p:spPr>
      </p:pic>
      <p:sp>
        <p:nvSpPr>
          <p:cNvPr id="82" name="文本框 81"/>
          <p:cNvSpPr txBox="1"/>
          <p:nvPr/>
        </p:nvSpPr>
        <p:spPr>
          <a:xfrm>
            <a:off x="4220851" y="2016807"/>
            <a:ext cx="6160416" cy="1200329"/>
          </a:xfrm>
          <a:prstGeom prst="rect">
            <a:avLst/>
          </a:prstGeom>
          <a:noFill/>
        </p:spPr>
        <p:txBody>
          <a:bodyPr wrap="square">
            <a:spAutoFit/>
          </a:bodyPr>
          <a:lstStyle/>
          <a:p>
            <a:r>
              <a:rPr lang="en-US" altLang="zh-CN" b="0" i="0" dirty="0">
                <a:solidFill>
                  <a:schemeClr val="bg1"/>
                </a:solidFill>
                <a:effectLst/>
                <a:latin typeface="\5FAE软雅黑"/>
              </a:rPr>
              <a:t>MICCAI 2019</a:t>
            </a:r>
            <a:r>
              <a:rPr lang="zh-CN" altLang="en-US" b="0" i="0" dirty="0">
                <a:solidFill>
                  <a:schemeClr val="bg1"/>
                </a:solidFill>
                <a:effectLst/>
                <a:latin typeface="\5FAE软雅黑"/>
              </a:rPr>
              <a:t>大会主席、</a:t>
            </a:r>
            <a:r>
              <a:rPr lang="en-US" altLang="zh-CN" b="0" i="0" dirty="0">
                <a:solidFill>
                  <a:schemeClr val="bg1"/>
                </a:solidFill>
                <a:effectLst/>
                <a:latin typeface="\5FAE软雅黑"/>
              </a:rPr>
              <a:t>IEEE Fellow</a:t>
            </a:r>
            <a:r>
              <a:rPr lang="zh-CN" altLang="en-US" b="0" i="0" dirty="0">
                <a:solidFill>
                  <a:schemeClr val="bg1"/>
                </a:solidFill>
                <a:effectLst/>
                <a:latin typeface="\5FAE软雅黑"/>
              </a:rPr>
              <a:t>沈定刚教授是公司的</a:t>
            </a:r>
            <a:r>
              <a:rPr lang="en-US" altLang="zh-CN" b="0" i="0" dirty="0">
                <a:solidFill>
                  <a:schemeClr val="bg1"/>
                </a:solidFill>
                <a:effectLst/>
                <a:latin typeface="\5FAE软雅黑"/>
              </a:rPr>
              <a:t>CEO</a:t>
            </a:r>
            <a:r>
              <a:rPr lang="zh-CN" altLang="en-US" b="0" i="0" dirty="0">
                <a:solidFill>
                  <a:schemeClr val="bg1"/>
                </a:solidFill>
                <a:effectLst/>
                <a:latin typeface="\5FAE软雅黑"/>
              </a:rPr>
              <a:t>，又背靠联影医疗。在认证方面，联影智能分别获得了骨折</a:t>
            </a:r>
            <a:r>
              <a:rPr lang="en-US" altLang="zh-CN" b="0" i="0" dirty="0">
                <a:solidFill>
                  <a:schemeClr val="bg1"/>
                </a:solidFill>
                <a:effectLst/>
                <a:latin typeface="\5FAE软雅黑"/>
              </a:rPr>
              <a:t>AI</a:t>
            </a:r>
            <a:r>
              <a:rPr lang="zh-CN" altLang="en-US" b="0" i="0" dirty="0">
                <a:solidFill>
                  <a:schemeClr val="bg1"/>
                </a:solidFill>
                <a:effectLst/>
                <a:latin typeface="\5FAE软雅黑"/>
              </a:rPr>
              <a:t>产品和肺结节产品的</a:t>
            </a:r>
            <a:r>
              <a:rPr lang="en-US" altLang="zh-CN" b="0" i="0" dirty="0">
                <a:solidFill>
                  <a:schemeClr val="bg1"/>
                </a:solidFill>
                <a:effectLst/>
                <a:latin typeface="\5FAE软雅黑"/>
              </a:rPr>
              <a:t>NMPA</a:t>
            </a:r>
            <a:r>
              <a:rPr lang="zh-CN" altLang="en-US" b="0" i="0" dirty="0">
                <a:solidFill>
                  <a:schemeClr val="bg1"/>
                </a:solidFill>
                <a:effectLst/>
                <a:latin typeface="\5FAE软雅黑"/>
              </a:rPr>
              <a:t>三类医疗器械证书，但与汇医慧影不同的地方在于该产品是针对</a:t>
            </a:r>
            <a:r>
              <a:rPr lang="en-US" altLang="zh-CN" b="0" i="0" dirty="0">
                <a:solidFill>
                  <a:schemeClr val="bg1"/>
                </a:solidFill>
                <a:effectLst/>
                <a:latin typeface="\5FAE软雅黑"/>
              </a:rPr>
              <a:t>CT</a:t>
            </a:r>
            <a:r>
              <a:rPr lang="zh-CN" altLang="en-US" b="0" i="0" dirty="0">
                <a:solidFill>
                  <a:schemeClr val="bg1"/>
                </a:solidFill>
                <a:effectLst/>
                <a:latin typeface="\5FAE软雅黑"/>
              </a:rPr>
              <a:t>。</a:t>
            </a:r>
            <a:endParaRPr lang="zh-CN" altLang="en-US" dirty="0">
              <a:solidFill>
                <a:schemeClr val="bg1"/>
              </a:solidFill>
            </a:endParaRPr>
          </a:p>
        </p:txBody>
      </p:sp>
      <p:pic>
        <p:nvPicPr>
          <p:cNvPr id="84" name="图片 8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9094" y="3499239"/>
            <a:ext cx="2524477" cy="990738"/>
          </a:xfrm>
          <a:prstGeom prst="rect">
            <a:avLst/>
          </a:prstGeom>
        </p:spPr>
      </p:pic>
      <p:sp>
        <p:nvSpPr>
          <p:cNvPr id="86" name="文本框 85"/>
          <p:cNvSpPr txBox="1"/>
          <p:nvPr/>
        </p:nvSpPr>
        <p:spPr>
          <a:xfrm>
            <a:off x="4220851" y="3414378"/>
            <a:ext cx="6160416" cy="1200329"/>
          </a:xfrm>
          <a:prstGeom prst="rect">
            <a:avLst/>
          </a:prstGeom>
          <a:noFill/>
        </p:spPr>
        <p:txBody>
          <a:bodyPr wrap="square">
            <a:spAutoFit/>
          </a:bodyPr>
          <a:lstStyle/>
          <a:p>
            <a:r>
              <a:rPr lang="en-US" altLang="zh-CN" b="0" i="0" dirty="0">
                <a:solidFill>
                  <a:schemeClr val="bg1"/>
                </a:solidFill>
                <a:effectLst/>
                <a:latin typeface="\5FAE软雅黑"/>
              </a:rPr>
              <a:t>2015</a:t>
            </a:r>
            <a:r>
              <a:rPr lang="zh-CN" altLang="en-US" b="0" i="0" dirty="0">
                <a:solidFill>
                  <a:schemeClr val="bg1"/>
                </a:solidFill>
                <a:effectLst/>
                <a:latin typeface="\5FAE软雅黑"/>
              </a:rPr>
              <a:t>年成立的汇医慧影，是医疗</a:t>
            </a:r>
            <a:r>
              <a:rPr lang="en-US" altLang="zh-CN" b="0" i="0" dirty="0">
                <a:solidFill>
                  <a:schemeClr val="bg1"/>
                </a:solidFill>
                <a:effectLst/>
                <a:latin typeface="\5FAE软雅黑"/>
              </a:rPr>
              <a:t>AI</a:t>
            </a:r>
            <a:r>
              <a:rPr lang="zh-CN" altLang="en-US" b="0" i="0" dirty="0">
                <a:solidFill>
                  <a:schemeClr val="bg1"/>
                </a:solidFill>
                <a:effectLst/>
                <a:latin typeface="\5FAE软雅黑"/>
              </a:rPr>
              <a:t>的老牌势力的代表。如今已经发展到影像云、辅助诊断和科研三条业务线，互为掎角，大大增加了产品的实用性和商业化价值。</a:t>
            </a:r>
            <a:r>
              <a:rPr lang="en-US" altLang="zh-CN" b="0" i="0" dirty="0">
                <a:solidFill>
                  <a:schemeClr val="bg1"/>
                </a:solidFill>
                <a:effectLst/>
                <a:latin typeface="\5FAE软雅黑"/>
              </a:rPr>
              <a:t>2021</a:t>
            </a:r>
            <a:r>
              <a:rPr lang="zh-CN" altLang="en-US" b="0" i="0" dirty="0">
                <a:solidFill>
                  <a:schemeClr val="bg1"/>
                </a:solidFill>
                <a:effectLst/>
                <a:latin typeface="\5FAE软雅黑"/>
              </a:rPr>
              <a:t>年</a:t>
            </a:r>
            <a:r>
              <a:rPr lang="en-US" altLang="zh-CN" b="0" i="0" dirty="0">
                <a:solidFill>
                  <a:schemeClr val="bg1"/>
                </a:solidFill>
                <a:effectLst/>
                <a:latin typeface="\5FAE软雅黑"/>
              </a:rPr>
              <a:t>5</a:t>
            </a:r>
            <a:r>
              <a:rPr lang="zh-CN" altLang="en-US" b="0" i="0" dirty="0">
                <a:solidFill>
                  <a:schemeClr val="bg1"/>
                </a:solidFill>
                <a:effectLst/>
                <a:latin typeface="\5FAE软雅黑"/>
              </a:rPr>
              <a:t>月，汇医慧影宣布拿到</a:t>
            </a:r>
            <a:r>
              <a:rPr lang="en-US" altLang="zh-CN" b="0" i="0" dirty="0">
                <a:solidFill>
                  <a:schemeClr val="bg1"/>
                </a:solidFill>
                <a:effectLst/>
                <a:latin typeface="\5FAE软雅黑"/>
              </a:rPr>
              <a:t>DR</a:t>
            </a:r>
            <a:r>
              <a:rPr lang="zh-CN" altLang="en-US" b="0" i="0" dirty="0">
                <a:solidFill>
                  <a:schemeClr val="bg1"/>
                </a:solidFill>
                <a:effectLst/>
                <a:latin typeface="\5FAE软雅黑"/>
              </a:rPr>
              <a:t>骨折人工智能三类医疗器械注册证</a:t>
            </a:r>
            <a:endParaRPr lang="zh-CN" altLang="en-US" dirty="0">
              <a:solidFill>
                <a:schemeClr val="bg1"/>
              </a:solidFill>
            </a:endParaRPr>
          </a:p>
        </p:txBody>
      </p:sp>
      <p:sp>
        <p:nvSpPr>
          <p:cNvPr id="90" name="文本框 89"/>
          <p:cNvSpPr txBox="1"/>
          <p:nvPr/>
        </p:nvSpPr>
        <p:spPr>
          <a:xfrm>
            <a:off x="4220851" y="4723833"/>
            <a:ext cx="6160416" cy="1754326"/>
          </a:xfrm>
          <a:prstGeom prst="rect">
            <a:avLst/>
          </a:prstGeom>
          <a:noFill/>
        </p:spPr>
        <p:txBody>
          <a:bodyPr wrap="square">
            <a:spAutoFit/>
          </a:bodyPr>
          <a:lstStyle/>
          <a:p>
            <a:r>
              <a:rPr lang="zh-CN" altLang="en-US" b="0" i="0" dirty="0">
                <a:solidFill>
                  <a:schemeClr val="bg1"/>
                </a:solidFill>
                <a:effectLst/>
                <a:latin typeface="\5FAE软雅黑"/>
              </a:rPr>
              <a:t>由全球首家神经疾病人工智能研究中心和首都医科大学人脑保护高精尖创新中心共同研发完成，虽然产权归安德医智，但是其背后则离不开医院的支持和把控。与医院的深度合作，可以让企业在早期快速崛起，但是后期则略显后劲不足。尽管早在</a:t>
            </a:r>
            <a:r>
              <a:rPr lang="en-US" altLang="zh-CN" b="0" i="0" dirty="0">
                <a:solidFill>
                  <a:schemeClr val="bg1"/>
                </a:solidFill>
                <a:effectLst/>
                <a:latin typeface="\5FAE软雅黑"/>
              </a:rPr>
              <a:t>2020</a:t>
            </a:r>
            <a:r>
              <a:rPr lang="zh-CN" altLang="en-US" b="0" i="0" dirty="0">
                <a:solidFill>
                  <a:schemeClr val="bg1"/>
                </a:solidFill>
                <a:effectLst/>
                <a:latin typeface="\5FAE软雅黑"/>
              </a:rPr>
              <a:t>年</a:t>
            </a:r>
            <a:r>
              <a:rPr lang="en-US" altLang="zh-CN" b="0" i="0" dirty="0">
                <a:solidFill>
                  <a:schemeClr val="bg1"/>
                </a:solidFill>
                <a:effectLst/>
                <a:latin typeface="\5FAE软雅黑"/>
              </a:rPr>
              <a:t>6</a:t>
            </a:r>
            <a:r>
              <a:rPr lang="zh-CN" altLang="en-US" b="0" i="0" dirty="0">
                <a:solidFill>
                  <a:schemeClr val="bg1"/>
                </a:solidFill>
                <a:effectLst/>
                <a:latin typeface="\5FAE软雅黑"/>
              </a:rPr>
              <a:t>月就获得了</a:t>
            </a:r>
            <a:r>
              <a:rPr lang="en-US" altLang="zh-CN" b="0" i="0" dirty="0">
                <a:solidFill>
                  <a:schemeClr val="bg1"/>
                </a:solidFill>
                <a:effectLst/>
                <a:latin typeface="\5FAE软雅黑"/>
              </a:rPr>
              <a:t>NMPA</a:t>
            </a:r>
            <a:r>
              <a:rPr lang="zh-CN" altLang="en-US" b="0" i="0" dirty="0">
                <a:solidFill>
                  <a:schemeClr val="bg1"/>
                </a:solidFill>
                <a:effectLst/>
                <a:latin typeface="\5FAE软雅黑"/>
              </a:rPr>
              <a:t>三类证书，但公司在资本市场依然略显平静，仅仅完成</a:t>
            </a:r>
            <a:r>
              <a:rPr lang="en-US" altLang="zh-CN" b="0" i="0" dirty="0">
                <a:solidFill>
                  <a:schemeClr val="bg1"/>
                </a:solidFill>
                <a:effectLst/>
                <a:latin typeface="\5FAE软雅黑"/>
              </a:rPr>
              <a:t>B</a:t>
            </a:r>
            <a:r>
              <a:rPr lang="zh-CN" altLang="en-US" b="0" i="0" dirty="0">
                <a:solidFill>
                  <a:schemeClr val="bg1"/>
                </a:solidFill>
                <a:effectLst/>
                <a:latin typeface="\5FAE软雅黑"/>
              </a:rPr>
              <a:t>轮融资。</a:t>
            </a:r>
            <a:endParaRPr lang="zh-CN" altLang="en-US" dirty="0">
              <a:solidFill>
                <a:schemeClr val="bg1"/>
              </a:solidFill>
            </a:endParaRPr>
          </a:p>
        </p:txBody>
      </p:sp>
      <p:pic>
        <p:nvPicPr>
          <p:cNvPr id="93" name="图片 9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39094" y="4947307"/>
            <a:ext cx="2524477" cy="1074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2F6A98B9-95BD-45DE-BFDC-DFB5EA5F8357"/>
  <p:tag name="ISPRING_SCORM_RATE_SLIDES" val="1"/>
  <p:tag name="ISPRINGONLINEFOLDERID" val="0"/>
  <p:tag name="ISPRINGONLINEFOLDERPATH" val="Content List"/>
  <p:tag name="ISPRINGCLOUDFOLDERID" val="0"/>
  <p:tag name="ISPRINGCLOUDFOLDERPATH" val="Repository"/>
  <p:tag name="ISPRING_PLAYERS_CUSTOMIZATION" val="UEsDBBQAAgAIAPhiLEw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4YixM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PhiLEy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GIsT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GIsT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GIsT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GIsTJ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GIsTL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GIsTAXZichKDQAA1SEAABcAAAB1bml2ZXJzYWwvdW5pdmVyc2FsLnBuZ+2a+VdS6/rAqdNpVvNU15xLvXmuOZQnp+NAmROna6UNZk61zLxhgqhoKGLTdUiJopaWiZ6sk+KAqZm6EbBDSR5E6jig4lBxFAXBgRAVkbupzr1r3fVd3z/gLn5gb57ns9/9Ps+73+d5n/1C7rEj/jobjTZCIBAdWIBPMASyBgaBfINcvxbU7Gq6MQGeViUF+3tDKF0mk6CwJvZg4EEIpI6wafnct6C8ISEgNAkC0WVqPqtYyIrzYDs4zOfgicuRkuGjebbyAdYHWdHc6rnV9Trn9ev1U78jntz8/fe7cy7o5+8MWPOuevNPOectLV79c+3W9Tt8bm8pM1Zf+Vn69/0bVNjpLpn7IulHxafSBxc9jydtD/9UTKmUUkRSt4hSSmVL3YMsLlSNla0op5EjGYrhmqZRnDFo0lknP1nFSpDpeTOEH1EPuvyMZKjR1lRm558zhnmpPnWneIOKK41V9vV4qyjsrK/7KlBuQwdl/OFner0bvwaUmu0rCUML4ij14K1/ixN+4DdIuIvFBvB0IMdKI+0iao43AlaDxy1aoAVaoAVaoAVaoAVaoAVaoAVaoAVaoAVaoAVa8L8HUAJz9QJLs2X6HtgK02i8rTRbiuvvaPYOd/p8p9lu3PL/g4/hd/5o4HrxWz/9fvihdSk2UfbGknAJtywwH0WJUL2CKlYooSlMF7yyDzmSJXlhXnszbXmsiaGSBPFbnOI5P4xPI5SVFazM3yTLjy07/M0znmNmXq7jr0svr2SFEahhZpqmYppihBrNGGLkDHbVxIgLMKe6wxvjFw71JKW9mTMXTwTMDSVxG/VmjoSALUryljhIXEMvPgxQryhdpulKaTxP/UEvs99j9tXWMK6Xcipe4EZqGkkTjwOZi2OFSEMXqIPTsAfiFHfgvlRAgNJjhppX3grl1bw3MUMs+qRZxqd3JDYmKInGyFc/mbJbC2nzkscsGn3TMdP5A/c527PqIoDh/VzCZ4/s+jgRkHhy0wlPKQJjX+bszJjFIy+5eFBnD6eOZijieSfPksVx11ux4rDRwUj7csF++HCICRm9wjRfmbnwPXnLvpK8OdI0VtjZdlLWG8MJ68aj5EDFzDFBO1fWSpI6JRoq6uKAM32AKs2Ot4ChsxNFnm9FLyQam6rpAelTdaxBLiHudztl9cPYQJEbvdMhkHDLavg6YAOMudUOVlTje4FqfBeiKDT+bKrxs0ZhW+u5M03oNxIUqnFE+P5YetCJHeTSwl2Prp32DJEn/bNmthj/xvFpFY/Z31BRxmzlsVwYixzn55tjaX5d6eaNmwXCiO5eRwJPRrboCKlbN0ie/8s3kPfwSs9bVC4+rvuzIfGiFmmBysOHmGSU/VcTIye4ZfrIW888Txj9R3mxbSn15gZ0S36IXNbPfuzdnrNtu3H7/phWM5sDtoqN5MzpNAQ3DV+s8BIJ00jSh4hXxEWAPX9y6mrKTdprCKS5SBS+fTi23UlUkNnHaXButEsIFVrrw+z/celZiuCCPFC1HIgrd+5kjWwsjlQM4QPqN6+Vyxz339un2otoeIiLuuEqdkp8p3RNBjII0xaAQvC3ZIUOpE0enB1ZvehhdXj4x/toWXWQaUq3nbrOh7jJyLh6uHkg0RJ9yrjdKXLnIhzNHeYZwgC+g0XHB0C5FvI+LVSW+5P7l3YnVQ8ECFOTQ1YtP9e9HMQbi7bcbHhKPhAsvDbR5fvyYu+uH5LuF3FhwTzCIfhv2CPE0ECobsjfBNhd6OHmmnM8N1gKzc8+zTz7iDUYxgm9tNl2Y4nwlZO4jwmOK2cEK+OkeJqI4vKs2B/eogze2XF9Tb+D2VwplpefjGOmF+9NOo1oTTRqLNnzl3zh05I8fW8b7x5ZsH7cjWr9QFHiqxuYEoDk5nXi/n1haNbNATrvDUb6OLKQ5VHgbkdsnfttj0ROxVl/GZAEEaPicrmo77WmZ/ulQgdf4qZKna66WUzB2CNdpmvnhYujEhQGHsH7YBvjc2cf5ddXO0LSkfli4damW1ccnz4spervFy0BQ9t3ijDTFAchjQBw9CN1MbZUb44veprV0OPQyFCrpmPpCi5A/9rpHagiLOqtnUoUwgDc6F57uAKcgjoaj1tkRyFws3lRUzTS3LKMO9qKX8KUlPfE9zYD4bf45WEGDYiSDFFdj2MXD886zQ5SU8YqMlPh2BrGEiaS8AuiiVLLVck8DgtDDZi+XUctiBBrHs3cXZ43I+NC1erUFQnDYJx9JHUUAqmOIuWVKbGXKxqy9DeKkkShTD6SQVOkiA63GUG9xPaKy4vvr+u94BEgqHxERieAmTdkmtjYhHfy8A7O1EftIQcqHxVgbJHf3jVqX+p36lH17heiR2R3c6zaOkC3z/GeFSPoU5/9BWiyLndJLDO6Z6/z0OHXdxYBfdi4jmKjUSluaXJ+Sd8Ffh8ZO8nNXJGlFGEc8EVNWRv/KnueLerrAB9K6b6eOby466ZVNDa28zg74tF5n7KYzUbiVB7gTkiLTxafN7izxrVFqnKdMmpfkNZ3D7tAIOIUw0zO06yxtUv91Mc4qQUMI2nkgb4kHGNSdFR1qa9NfPxuT+oy3XyajlwY9lB2Mk+Py3yIjn2C+7gWXTbZAkZzBtD1eQGri8MVOJMUnWhs6sCk1BhyBS32MjCryhq8X4uXO370lyweEwjxC4NvHNgX2yXJTJO17SPWAuxuSwtbvZduJ77cvecY+wyhpqB2ftl1D9E2O2Zix7mKLAz33gDYz2Rfh71Fh26mkj/qfNRT3jP/7b4qMTzcRS+B+l8u9WXYe/SFMl0nJ/pzzK8+zrq5Du1FHPQrRpZTavGqgdbCNzl70KGyvmPZj/NnWV8Hz0iEIoxRxjz2EDvZofCWcX6RXgN5VtZ80Cp3LGGiOW+ioPz4qieR1dCFl3rOUOUA15kAXVmwM8MtfOB4KoYaSH62V1Vg+ngWt0NA/Tpx+JYEj99xzh5+OrISK8s1m6MtcVP6jtdeOq7veYY8lOn1aNK158Kiwdlb72ruhrpwvZzyx3YIg8iZvL19nAWFR1T56sM6lns5wmjD9iXaVEBwLR5BmrIg2mLnOqwfmqsm/Plbgh16GjxUn7r5F+GDReVUu/eMzzacPuISlaLJRmeHIzPkvfMNH/bB+xuv0vOtYkx2NyyLnbMvTXDTnxSj1//2CEA7iscHyrPqTGQlO51MtsLgekVG8EE3XfwhfNZxX+LXqXP+0fy2FnA5Hdz7O/liXIn0xRW1aIRACvqDtZdgrDYrJEnpqyCnGWAVUK8Cg8UoJf7n1DvnTWyOM9evc0rO5tsi06cOBjMTkfei0eJoMFcf1ZFFU+JH99ladrTmH/K9fQbaaP+TKlyWP0Zp24+gFlsQe+LKwsyVOVZ3wdU6Ln0Hx/HGlIw2nYGUfcxzQKzMFTISXrfO/LqJz6x0DVNdE484sCZGCLHkqNuPT6QK/swhSxnzA7FCr9mLZLwsoq7MaytvP5tx4LixCq3KsZbLQscXbYzyxf4HXGu/BC+Z1Rhuju4PjIDOrybPRhsWwIvOgNfNzRSh3BvtPCnGYkXZy39U8LxpuwF5HSHAkby1vs8toED/SckQLyozowoXeUs9eTQTwEw8yh7EJ0ixETvenxpWju0YVqIKl345xbCiov6dVWe63Kefl+rzKJ8zVmO6jOPCR6Nyau2IWFNg7EGGWjk6isvzXHe7MpKNFwGIkqcpgkVpKiOdnxyuE7HtzxvPbvu89CxdnvylcJCbG9dXkw1OqCJwYiZJ0lzvBTi2KKVUZK75L/wKe/YkXSVBNnWjhOIySJPoy6iVv9WEDo8dTfDsw50Kr0KYgmPRV7lSxMHoNRj6EHMDEj3RQVfC0NOF0cnTrOMTmhAXjz0meAFvF2GUoi/Xi8BKLY73cp8PEZbaHEi6fr4liObhkMuMp7yw35hQJVUl5td+hJIBgmauNONExdv+s3T7IVtn/ajLrO9gu+XlWOrWppUVBYPRcjAC6sDi5YaJj67iGo+Em/7pMzr8rKKk9e8GnvNbwFyzaON1fWQDEFMKrrmcGMQmE1MYRYQ4nI1lL7OgKyjqweb8ncohNC/iYZR6iSdZ65r6AqqaPNr07SoEepqmeAF6VZxWyAIkX02jw2vVUpngTI+bKzBW0rt/uDUuiItqGhKik61aKp2kb+s/tX2jd0kT/c5ZyV9DL1O00HZ82fpkE8aQZbYa8swrDgrt2MVviRt5PL4tqsAMtOlj3tT97QrNj//cwLm7pctP8BbM7qNQGunp0xoMwAeL9Pfik1EVNfvumQAkat+xE+zkmw6HwRJu7MTo+tJfMfQYykSQ0JrM3CxKNAzArchKkXqHKlCrwbq+jSSxiWeafeyXDInpyyzXEKsWe03sczTPSNXd1gBQ2tEyTdUecvf/ehsoVS/Huq/+/DpQ4ZUoYDswLvlrxHCDXn/EshCqvvgf8ZJj/8PP/zCgVOb1PMNbOS2Lo9Rwa43qdJVoV3SzIQy+oGCoaYtgpA4+0HTQV7bkj76t1nnIUa/KjXsT7L356opGD/M94kPxPnvtX1BLAwQUAAIACAD4YixMKwvAbUoAAABrAAAAGwAAAHVuaXZlcnNhbC91bml2ZXJzYWwucG5nLnhtbLOxr8jNUShLLSrOzM+zVTLUM1Cyt+PlsikoSi3LTC1XqACKGekZQICSQiUqtzwzpSQDKGRgbowQzEjNTM8osVWyMDCFC+oDzQQAUEsBAgAAFAACAAgA+GIsTBUOrShkBAAABxEAAB0AAAAAAAAAAQAAAAAAAAAAAHVuaXZlcnNhbC9jb21tb25fbWVzc2FnZXMubG5nUEsBAgAAFAACAAgA+GIsTAh+CyMpAwAAhgwAACcAAAAAAAAAAQAAAAAAnwQAAHVuaXZlcnNhbC9mbGFzaF9wdWJsaXNoaW5nX3NldHRpbmdzLnhtbFBLAQIAABQAAgAIAPhiLEy1/AlkugIAAFUKAAAhAAAAAAAAAAEAAAAAAA0IAAB1bml2ZXJzYWwvZmxhc2hfc2tpbl9zZXR0aW5ncy54bWxQSwECAAAUAAIACAD4YixMKpYPZ/4CAACXCwAAJgAAAAAAAAABAAAAAAAGCwAAdW5pdmVyc2FsL2h0bWxfcHVibGlzaGluZ19zZXR0aW5ncy54bWxQSwECAAAUAAIACAD4YixMaHFSkZoBAAAfBgAAHwAAAAAAAAABAAAAAABIDgAAdW5pdmVyc2FsL2h0bWxfc2tpbl9zZXR0aW5ncy5qc1BLAQIAABQAAgAIAPhiLEw9PC/RwQAAAOUBAAAaAAAAAAAAAAEAAAAAAB8QAAB1bml2ZXJzYWwvaTE4bl9wcmVzZXRzLnhtbFBLAQIAABQAAgAIAPhiLEya+ZZkawAAAGsAAAAcAAAAAAAAAAEAAAAAABgRAAB1bml2ZXJzYWwvbG9jYWxfc2V0dGluZ3MueG1sUEsBAgAAFAACAAgARJRXRyO0Tvv7AgAAsAgAABQAAAAAAAAAAQAAAAAAvREAAHVuaXZlcnNhbC9wbGF5ZXIueG1sUEsBAgAAFAACAAgA+GIsTLCHI/RsAQAA9wIAACkAAAAAAAAAAQAAAAAA6hQAAHVuaXZlcnNhbC9za2luX2N1c3RvbWl6YXRpb25fc2V0dGluZ3MueG1sUEsBAgAAFAACAAgA+GIsTAXZichKDQAA1SEAABcAAAAAAAAAAAAAAAAAnRYAAHVuaXZlcnNhbC91bml2ZXJzYWwucG5nUEsBAgAAFAACAAgA+GIsTCsLwG1KAAAAawAAABsAAAAAAAAAAQAAAAAAHCQAAHVuaXZlcnNhbC91bml2ZXJzYWwucG5nLnhtbFBLBQYAAAAACwALAEkDAACfJAAAAAA="/>
  <p:tag name="ISPRING_PRESENTATION_TITLE" val="区块链比特币"/>
  <p:tag name="ISPRING_SCORM_RATE_QUIZZES" val="0"/>
  <p:tag name="ISPRING_SCORM_PASSING_SCORE" val="100.000000"/>
  <p:tag name="ISPRING_SCORM_ENDPOINT" val="&lt;endpoint&gt;&lt;enable&gt;0&lt;/enable&gt;&lt;lrs&gt;http://&lt;/lrs&gt;&lt;auth&gt;0&lt;/auth&gt;&lt;login&gt;&lt;/login&gt;&lt;password&gt;&lt;/password&gt;&lt;key&gt;&lt;/key&gt;&lt;name&gt;&lt;/name&gt;&lt;email&gt;&lt;/email&gt;&lt;/endpoint&gt;&#10;"/>
  <p:tag name="ISPRING_OUTPUT_FOLDER" val="D:\ppt\第11批\638556"/>
  <p:tag name="ISPRING_FIRST_PUBLISH" val="1"/>
  <p:tag name="KSO_WPP_MARK_KEY" val="79a7391d-bdae-4371-a6a6-8fda101004c2"/>
  <p:tag name="COMMONDATA" val="eyJoZGlkIjoiM2FlNjNmMDdlZDg0NTRmYmYyMzczZWU5NDQ4MjUxMjU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ngh3mzi">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1570</Words>
  <Application>Microsoft Office PowerPoint</Application>
  <PresentationFormat>宽屏</PresentationFormat>
  <Paragraphs>122</Paragraphs>
  <Slides>19</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\5FAE软雅黑</vt:lpstr>
      <vt:lpstr>方正细谭黑简体</vt:lpstr>
      <vt:lpstr>华文细黑</vt:lpstr>
      <vt:lpstr>字魂59号-创粗黑</vt:lpstr>
      <vt:lpstr>Agency FB</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第一PPT，www.1ppt.com</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区块链比特币</dc:title>
  <dc:creator>第一PPT</dc:creator>
  <cp:keywords>www.1ppt.com</cp:keywords>
  <dc:description>www.1ppt.com</dc:description>
  <cp:lastModifiedBy>tanluole</cp:lastModifiedBy>
  <cp:revision>268</cp:revision>
  <dcterms:created xsi:type="dcterms:W3CDTF">2018-03-25T01:21:00Z</dcterms:created>
  <dcterms:modified xsi:type="dcterms:W3CDTF">2023-03-22T13:51:13Z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67D41312AB0A486881041C5C8D2207EA</vt:lpwstr>
  </property>
  <property fmtid="{D5CDD505-2E9C-101B-9397-08002B2CF9AE}" pid="3" name="KSOProductBuildVer">
    <vt:lpwstr>2052-11.1.0.13703</vt:lpwstr>
  </property>
</Properties>
</file>