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68"/>
  </p:notesMasterIdLst>
  <p:sldIdLst>
    <p:sldId id="358" r:id="rId2"/>
    <p:sldId id="480" r:id="rId3"/>
    <p:sldId id="481" r:id="rId4"/>
    <p:sldId id="483" r:id="rId5"/>
    <p:sldId id="482" r:id="rId6"/>
    <p:sldId id="484" r:id="rId7"/>
    <p:sldId id="488" r:id="rId8"/>
    <p:sldId id="489" r:id="rId9"/>
    <p:sldId id="487" r:id="rId10"/>
    <p:sldId id="490" r:id="rId11"/>
    <p:sldId id="491" r:id="rId12"/>
    <p:sldId id="492" r:id="rId13"/>
    <p:sldId id="493" r:id="rId14"/>
    <p:sldId id="494" r:id="rId15"/>
    <p:sldId id="495" r:id="rId16"/>
    <p:sldId id="486" r:id="rId17"/>
    <p:sldId id="496" r:id="rId18"/>
    <p:sldId id="497" r:id="rId19"/>
    <p:sldId id="498" r:id="rId20"/>
    <p:sldId id="499" r:id="rId21"/>
    <p:sldId id="500" r:id="rId22"/>
    <p:sldId id="501" r:id="rId23"/>
    <p:sldId id="502" r:id="rId24"/>
    <p:sldId id="504" r:id="rId25"/>
    <p:sldId id="505" r:id="rId26"/>
    <p:sldId id="506" r:id="rId27"/>
    <p:sldId id="507" r:id="rId28"/>
    <p:sldId id="503" r:id="rId29"/>
    <p:sldId id="508" r:id="rId30"/>
    <p:sldId id="509" r:id="rId31"/>
    <p:sldId id="510" r:id="rId32"/>
    <p:sldId id="511" r:id="rId33"/>
    <p:sldId id="512" r:id="rId34"/>
    <p:sldId id="513" r:id="rId35"/>
    <p:sldId id="514" r:id="rId36"/>
    <p:sldId id="515" r:id="rId37"/>
    <p:sldId id="516" r:id="rId38"/>
    <p:sldId id="517" r:id="rId39"/>
    <p:sldId id="518" r:id="rId40"/>
    <p:sldId id="519" r:id="rId41"/>
    <p:sldId id="520" r:id="rId42"/>
    <p:sldId id="521" r:id="rId43"/>
    <p:sldId id="522" r:id="rId44"/>
    <p:sldId id="524" r:id="rId45"/>
    <p:sldId id="525" r:id="rId46"/>
    <p:sldId id="526" r:id="rId47"/>
    <p:sldId id="527" r:id="rId48"/>
    <p:sldId id="528" r:id="rId49"/>
    <p:sldId id="529" r:id="rId50"/>
    <p:sldId id="530" r:id="rId51"/>
    <p:sldId id="531" r:id="rId52"/>
    <p:sldId id="532" r:id="rId53"/>
    <p:sldId id="533" r:id="rId54"/>
    <p:sldId id="534" r:id="rId55"/>
    <p:sldId id="535" r:id="rId56"/>
    <p:sldId id="536" r:id="rId57"/>
    <p:sldId id="537" r:id="rId58"/>
    <p:sldId id="538" r:id="rId59"/>
    <p:sldId id="539" r:id="rId60"/>
    <p:sldId id="523" r:id="rId61"/>
    <p:sldId id="540" r:id="rId62"/>
    <p:sldId id="541" r:id="rId63"/>
    <p:sldId id="542" r:id="rId64"/>
    <p:sldId id="543" r:id="rId65"/>
    <p:sldId id="544" r:id="rId66"/>
    <p:sldId id="545" r:id="rId67"/>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600"/>
    <a:srgbClr val="CD5053"/>
    <a:srgbClr val="CD6292"/>
    <a:srgbClr val="C87969"/>
    <a:srgbClr val="C88699"/>
    <a:srgbClr val="7B3583"/>
    <a:srgbClr val="D38A9E"/>
    <a:srgbClr val="452544"/>
    <a:srgbClr val="F39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75"/>
    <p:restoredTop sz="85347"/>
  </p:normalViewPr>
  <p:slideViewPr>
    <p:cSldViewPr snapToGrid="0" snapToObjects="1">
      <p:cViewPr varScale="1">
        <p:scale>
          <a:sx n="72" d="100"/>
          <a:sy n="72" d="100"/>
        </p:scale>
        <p:origin x="736" y="192"/>
      </p:cViewPr>
      <p:guideLst/>
    </p:cSldViewPr>
  </p:slideViewPr>
  <p:notesTextViewPr>
    <p:cViewPr>
      <p:scale>
        <a:sx n="1" d="1"/>
        <a:sy n="1" d="1"/>
      </p:scale>
      <p:origin x="0" y="0"/>
    </p:cViewPr>
  </p:notesTextViewPr>
  <p:notesViewPr>
    <p:cSldViewPr snapToGrid="0" snapToObjects="1">
      <p:cViewPr varScale="1">
        <p:scale>
          <a:sx n="49" d="100"/>
          <a:sy n="49" d="100"/>
        </p:scale>
        <p:origin x="2152"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notesMaster" Target="notesMasters/notesMaster1.xml"/><Relationship Id="rId69" Type="http://schemas.openxmlformats.org/officeDocument/2006/relationships/presProps" Target="pres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5CEBD-C2E1-7F40-8575-4196F63DE1D3}" type="datetimeFigureOut">
              <a:rPr lang="en-US" smtClean="0"/>
              <a:t>10/2/19</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213DC-DD53-7F48-9A1C-B2B01A45D4CE}" type="slidenum">
              <a:rPr lang="en-US" smtClean="0"/>
              <a:t>‹Nr.›</a:t>
            </a:fld>
            <a:endParaRPr lang="en-US"/>
          </a:p>
        </p:txBody>
      </p:sp>
    </p:spTree>
    <p:extLst>
      <p:ext uri="{BB962C8B-B14F-4D97-AF65-F5344CB8AC3E}">
        <p14:creationId xmlns:p14="http://schemas.microsoft.com/office/powerpoint/2010/main" val="1114830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a:t>
            </a:fld>
            <a:endParaRPr lang="en-US"/>
          </a:p>
        </p:txBody>
      </p:sp>
    </p:spTree>
    <p:extLst>
      <p:ext uri="{BB962C8B-B14F-4D97-AF65-F5344CB8AC3E}">
        <p14:creationId xmlns:p14="http://schemas.microsoft.com/office/powerpoint/2010/main" val="743203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a:t>
            </a:fld>
            <a:endParaRPr lang="en-US"/>
          </a:p>
        </p:txBody>
      </p:sp>
    </p:spTree>
    <p:extLst>
      <p:ext uri="{BB962C8B-B14F-4D97-AF65-F5344CB8AC3E}">
        <p14:creationId xmlns:p14="http://schemas.microsoft.com/office/powerpoint/2010/main" val="452805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16</a:t>
            </a:fld>
            <a:endParaRPr lang="en-US"/>
          </a:p>
        </p:txBody>
      </p:sp>
    </p:spTree>
    <p:extLst>
      <p:ext uri="{BB962C8B-B14F-4D97-AF65-F5344CB8AC3E}">
        <p14:creationId xmlns:p14="http://schemas.microsoft.com/office/powerpoint/2010/main" val="1240689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28</a:t>
            </a:fld>
            <a:endParaRPr lang="en-US"/>
          </a:p>
        </p:txBody>
      </p:sp>
    </p:spTree>
    <p:extLst>
      <p:ext uri="{BB962C8B-B14F-4D97-AF65-F5344CB8AC3E}">
        <p14:creationId xmlns:p14="http://schemas.microsoft.com/office/powerpoint/2010/main" val="55995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Clic para editar título</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B551CC1-53A7-9C46-9DEE-929A300AA752}" type="datetime1">
              <a:rPr lang="es-ES" smtClean="0"/>
              <a:t>2/10/19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13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E52B2E8-1631-0F44-AAB9-F832CEF3ED91}" type="datetime1">
              <a:rPr lang="es-ES" smtClean="0"/>
              <a:t>2/10/19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3658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F4C0B51-DCAA-8C48-9C3B-09C005A15F6E}" type="datetime1">
              <a:rPr lang="es-ES" smtClean="0"/>
              <a:t>2/10/19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68938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FF10EA2-18CA-7B4F-BBF6-1D21BE6C0B5D}" type="datetime1">
              <a:rPr lang="es-ES" smtClean="0"/>
              <a:t>2/10/19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2248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Clic para editar título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66FA6B1-A0A2-604A-8C00-2B7526D3B9E6}" type="datetime1">
              <a:rPr lang="es-ES" smtClean="0"/>
              <a:t>2/10/19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30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D8FAD15-810F-DB42-9A02-867E40635398}" type="datetime1">
              <a:rPr lang="es-ES" smtClean="0"/>
              <a:t>2/10/19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45284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E722359-88C1-F341-94F5-A6DD26004159}" type="datetime1">
              <a:rPr lang="es-ES" smtClean="0"/>
              <a:t>2/10/19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409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231BB8CD-F702-0445-98F7-7F91F814F2B1}" type="datetime1">
              <a:rPr lang="es-ES" smtClean="0"/>
              <a:t>2/10/19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080171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090432-C8B4-3940-81B6-657145B33DE1}" type="datetime1">
              <a:rPr lang="es-ES" smtClean="0"/>
              <a:t>2/10/19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68308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Clic para editar título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B29562F-32A5-504F-B875-39E2B6605B9B}" type="datetime1">
              <a:rPr lang="es-ES" smtClean="0"/>
              <a:t>2/10/19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C8A0B6C-2F0D-9146-B965-5B2E4517E27B}" type="slidenum">
              <a:rPr lang="en-US" smtClean="0"/>
              <a:t>‹Nr.›</a:t>
            </a:fld>
            <a:endParaRPr lang="en-US"/>
          </a:p>
        </p:txBody>
      </p:sp>
    </p:spTree>
    <p:extLst>
      <p:ext uri="{BB962C8B-B14F-4D97-AF65-F5344CB8AC3E}">
        <p14:creationId xmlns:p14="http://schemas.microsoft.com/office/powerpoint/2010/main" val="94258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smtClean="0"/>
              <a:t>Clic para editar título</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A5899AB-26D8-204B-8DCB-06A48579AB43}" type="datetime1">
              <a:rPr lang="es-ES" smtClean="0"/>
              <a:t>2/10/19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211131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Clic para editar título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4046C1-172E-6948-A732-515F1F1DC49B}" type="datetime1">
              <a:rPr lang="es-ES" smtClean="0"/>
              <a:t>2/10/19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C8A0B6C-2F0D-9146-B965-5B2E4517E27B}" type="slidenum">
              <a:rPr lang="en-US" smtClean="0"/>
              <a:t>‹Nr.›</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4728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385011" y="2021305"/>
            <a:ext cx="11357810" cy="1060018"/>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s-ES" sz="5800" dirty="0" smtClean="0"/>
              <a:t>Aplicaciones en Ambientes Libres</a:t>
            </a:r>
            <a:endParaRPr lang="en-US" sz="7100" dirty="0"/>
          </a:p>
        </p:txBody>
      </p:sp>
      <p:sp>
        <p:nvSpPr>
          <p:cNvPr id="4" name="Subtítulo 2"/>
          <p:cNvSpPr txBox="1">
            <a:spLocks/>
          </p:cNvSpPr>
          <p:nvPr/>
        </p:nvSpPr>
        <p:spPr>
          <a:xfrm>
            <a:off x="956518" y="4899609"/>
            <a:ext cx="10058400" cy="93520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400" dirty="0" smtClean="0">
                <a:solidFill>
                  <a:schemeClr val="tx1"/>
                </a:solidFill>
              </a:rPr>
              <a:t>Escuela </a:t>
            </a:r>
            <a:r>
              <a:rPr lang="es-ES" sz="2400" smtClean="0">
                <a:solidFill>
                  <a:schemeClr val="tx1"/>
                </a:solidFill>
              </a:rPr>
              <a:t>Politécnica Nacional</a:t>
            </a:r>
            <a:endParaRPr lang="es-ES" sz="2400" dirty="0" smtClean="0">
              <a:solidFill>
                <a:schemeClr val="tx1"/>
              </a:solidFill>
            </a:endParaRPr>
          </a:p>
        </p:txBody>
      </p:sp>
      <p:sp>
        <p:nvSpPr>
          <p:cNvPr id="6" name="Subtítulo 2"/>
          <p:cNvSpPr txBox="1">
            <a:spLocks/>
          </p:cNvSpPr>
          <p:nvPr/>
        </p:nvSpPr>
        <p:spPr>
          <a:xfrm>
            <a:off x="956518" y="3761015"/>
            <a:ext cx="10058400" cy="458902"/>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2800" b="1" dirty="0" smtClean="0">
                <a:solidFill>
                  <a:schemeClr val="tx1"/>
                </a:solidFill>
              </a:rPr>
              <a:t>Lorena </a:t>
            </a:r>
            <a:r>
              <a:rPr lang="en-US" sz="2800" b="1" dirty="0" err="1" smtClean="0">
                <a:solidFill>
                  <a:schemeClr val="tx1"/>
                </a:solidFill>
              </a:rPr>
              <a:t>recalde</a:t>
            </a:r>
            <a:r>
              <a:rPr lang="en-US" sz="2800" b="1" dirty="0" smtClean="0">
                <a:solidFill>
                  <a:schemeClr val="tx1"/>
                </a:solidFill>
              </a:rPr>
              <a:t> </a:t>
            </a:r>
            <a:r>
              <a:rPr lang="en-US" sz="2800" b="1" cap="none" dirty="0" smtClean="0">
                <a:solidFill>
                  <a:schemeClr val="tx1"/>
                </a:solidFill>
              </a:rPr>
              <a:t>Ph.D.</a:t>
            </a:r>
            <a:endParaRPr lang="en-US" sz="2800" b="1" dirty="0">
              <a:solidFill>
                <a:schemeClr val="tx1"/>
              </a:solidFill>
            </a:endParaRPr>
          </a:p>
        </p:txBody>
      </p:sp>
      <p:sp>
        <p:nvSpPr>
          <p:cNvPr id="7" name="Subtítulo 2"/>
          <p:cNvSpPr txBox="1">
            <a:spLocks/>
          </p:cNvSpPr>
          <p:nvPr/>
        </p:nvSpPr>
        <p:spPr>
          <a:xfrm>
            <a:off x="956518" y="5834811"/>
            <a:ext cx="2734333" cy="471894"/>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solidFill>
                  <a:schemeClr val="tx1"/>
                </a:solidFill>
              </a:rPr>
              <a:t>2019-B</a:t>
            </a:r>
            <a:endParaRPr lang="en-US" dirty="0">
              <a:solidFill>
                <a:schemeClr val="tx1"/>
              </a:solidFill>
            </a:endParaRPr>
          </a:p>
        </p:txBody>
      </p:sp>
    </p:spTree>
    <p:extLst>
      <p:ext uri="{BB962C8B-B14F-4D97-AF65-F5344CB8AC3E}">
        <p14:creationId xmlns:p14="http://schemas.microsoft.com/office/powerpoint/2010/main" val="7412995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El software libre y de código abierto está en todas partes</a:t>
            </a:r>
            <a:endParaRPr lang="es-ES_tradnl" dirty="0"/>
          </a:p>
        </p:txBody>
      </p:sp>
      <p:sp>
        <p:nvSpPr>
          <p:cNvPr id="3" name="Marcador de contenido 2"/>
          <p:cNvSpPr>
            <a:spLocks noGrp="1"/>
          </p:cNvSpPr>
          <p:nvPr>
            <p:ph idx="1"/>
          </p:nvPr>
        </p:nvSpPr>
        <p:spPr>
          <a:xfrm>
            <a:off x="1097280" y="2117558"/>
            <a:ext cx="10058400" cy="3751535"/>
          </a:xfrm>
        </p:spPr>
        <p:txBody>
          <a:bodyPr>
            <a:noAutofit/>
          </a:bodyPr>
          <a:lstStyle/>
          <a:p>
            <a:r>
              <a:rPr lang="es-ES" sz="2600" dirty="0"/>
              <a:t>El software </a:t>
            </a:r>
            <a:r>
              <a:rPr lang="es-ES" sz="2600" dirty="0" smtClean="0"/>
              <a:t>libre y </a:t>
            </a:r>
            <a:r>
              <a:rPr lang="es-ES" sz="2600" dirty="0"/>
              <a:t>de código abierto está en s</a:t>
            </a:r>
            <a:r>
              <a:rPr lang="es-ES" sz="2600" dirty="0" smtClean="0"/>
              <a:t>u </a:t>
            </a:r>
            <a:r>
              <a:rPr lang="es-ES" sz="2600" dirty="0"/>
              <a:t>automóvil, su televisor e incluso sus bombillas probablemente ejecutan software utilizando el </a:t>
            </a:r>
            <a:r>
              <a:rPr lang="es-ES" sz="2600" dirty="0" err="1"/>
              <a:t>kernel</a:t>
            </a:r>
            <a:r>
              <a:rPr lang="es-ES" sz="2600" dirty="0"/>
              <a:t> de </a:t>
            </a:r>
            <a:r>
              <a:rPr lang="es-ES" sz="2600" i="1" dirty="0"/>
              <a:t>Linux</a:t>
            </a:r>
            <a:r>
              <a:rPr lang="es-ES" sz="2600" dirty="0"/>
              <a:t> </a:t>
            </a:r>
            <a:r>
              <a:rPr lang="es-ES" sz="2600" dirty="0" smtClean="0"/>
              <a:t>o algún </a:t>
            </a:r>
            <a:r>
              <a:rPr lang="es-ES" sz="2600" dirty="0"/>
              <a:t>sistema operativo relacionado. </a:t>
            </a:r>
            <a:endParaRPr lang="es-ES" sz="2600" dirty="0" smtClean="0"/>
          </a:p>
          <a:p>
            <a:r>
              <a:rPr lang="es-ES" sz="2600" dirty="0" smtClean="0"/>
              <a:t>Su </a:t>
            </a:r>
            <a:r>
              <a:rPr lang="es-ES" sz="2600" dirty="0"/>
              <a:t>teléfono se ejecuta en una plataforma de código abierto (</a:t>
            </a:r>
            <a:r>
              <a:rPr lang="es-ES" sz="2600" i="1" dirty="0"/>
              <a:t>Android</a:t>
            </a:r>
            <a:r>
              <a:rPr lang="es-ES" sz="2600" dirty="0"/>
              <a:t>) o tiene una plataforma patentada, pero ejecuta aplicaciones escritas en un lenguaje de código abierto: </a:t>
            </a:r>
            <a:r>
              <a:rPr lang="es-ES" sz="2600" i="1" dirty="0"/>
              <a:t>Swift</a:t>
            </a:r>
            <a:r>
              <a:rPr lang="es-ES" sz="2600" dirty="0"/>
              <a:t>. </a:t>
            </a:r>
            <a:endParaRPr lang="es-ES" sz="2600" dirty="0" smtClean="0"/>
          </a:p>
          <a:p>
            <a:r>
              <a:rPr lang="es-ES" sz="2600" dirty="0" smtClean="0"/>
              <a:t>Las </a:t>
            </a:r>
            <a:r>
              <a:rPr lang="es-ES" sz="2600" dirty="0"/>
              <a:t>películas que ves pueden haber sido creadas usando el conjunto de </a:t>
            </a:r>
            <a:r>
              <a:rPr lang="es-ES" sz="2600" dirty="0" err="1"/>
              <a:t>renderizado</a:t>
            </a:r>
            <a:r>
              <a:rPr lang="es-ES" sz="2600" dirty="0"/>
              <a:t> 3D gratuito y abierto de </a:t>
            </a:r>
            <a:r>
              <a:rPr lang="es-ES" sz="2600" i="1" dirty="0" err="1"/>
              <a:t>Blender</a:t>
            </a:r>
            <a:r>
              <a:rPr lang="es-ES" sz="2600" dirty="0"/>
              <a:t>, y ciertamente fueron convertidas o editadas con la ayuda de </a:t>
            </a:r>
            <a:r>
              <a:rPr lang="es-ES" sz="2600" i="1" dirty="0" err="1"/>
              <a:t>ffmpeg</a:t>
            </a:r>
            <a:r>
              <a:rPr lang="es-ES" sz="2600" dirty="0"/>
              <a:t>, una herramienta de software gratuita para manipular archivos multimedia digitales. </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10</a:t>
            </a:fld>
            <a:endParaRPr lang="en-US" sz="1600"/>
          </a:p>
        </p:txBody>
      </p:sp>
    </p:spTree>
    <p:extLst>
      <p:ext uri="{BB962C8B-B14F-4D97-AF65-F5344CB8AC3E}">
        <p14:creationId xmlns:p14="http://schemas.microsoft.com/office/powerpoint/2010/main" val="657819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El software libre y de código abierto está en todas partes</a:t>
            </a:r>
            <a:endParaRPr lang="es-ES_tradnl" dirty="0"/>
          </a:p>
        </p:txBody>
      </p:sp>
      <p:sp>
        <p:nvSpPr>
          <p:cNvPr id="3" name="Marcador de contenido 2"/>
          <p:cNvSpPr>
            <a:spLocks noGrp="1"/>
          </p:cNvSpPr>
          <p:nvPr>
            <p:ph idx="1"/>
          </p:nvPr>
        </p:nvSpPr>
        <p:spPr>
          <a:xfrm>
            <a:off x="1097280" y="2117558"/>
            <a:ext cx="10058400" cy="3751535"/>
          </a:xfrm>
        </p:spPr>
        <p:txBody>
          <a:bodyPr>
            <a:noAutofit/>
          </a:bodyPr>
          <a:lstStyle/>
          <a:p>
            <a:r>
              <a:rPr lang="es-ES" sz="2800" dirty="0"/>
              <a:t>Puede abrir su navegador de código abierto, </a:t>
            </a:r>
            <a:r>
              <a:rPr lang="es-ES" sz="2800" i="1" dirty="0"/>
              <a:t>Firefox</a:t>
            </a:r>
            <a:r>
              <a:rPr lang="es-ES" sz="2800" dirty="0"/>
              <a:t>, para ver una transmisión en vivo </a:t>
            </a:r>
            <a:r>
              <a:rPr lang="es-ES" sz="2800" dirty="0" smtClean="0"/>
              <a:t>(</a:t>
            </a:r>
            <a:r>
              <a:rPr lang="es-ES" sz="2800" dirty="0" err="1" smtClean="0"/>
              <a:t>live</a:t>
            </a:r>
            <a:r>
              <a:rPr lang="es-ES" sz="2800" dirty="0" smtClean="0"/>
              <a:t> </a:t>
            </a:r>
            <a:r>
              <a:rPr lang="es-ES" sz="2800" dirty="0" err="1" smtClean="0"/>
              <a:t>stream</a:t>
            </a:r>
            <a:r>
              <a:rPr lang="es-ES" sz="2800" dirty="0" smtClean="0"/>
              <a:t>) entregada </a:t>
            </a:r>
            <a:r>
              <a:rPr lang="es-ES" sz="2800" dirty="0"/>
              <a:t>por el software </a:t>
            </a:r>
            <a:r>
              <a:rPr lang="es-ES" sz="2800" dirty="0" smtClean="0"/>
              <a:t>libre </a:t>
            </a:r>
            <a:r>
              <a:rPr lang="es-ES" sz="2800" i="1" dirty="0" smtClean="0"/>
              <a:t>Open </a:t>
            </a:r>
            <a:r>
              <a:rPr lang="es-ES" sz="2800" i="1" dirty="0" err="1"/>
              <a:t>Broadcaster</a:t>
            </a:r>
            <a:r>
              <a:rPr lang="es-ES" sz="2800" dirty="0"/>
              <a:t>. </a:t>
            </a:r>
            <a:endParaRPr lang="es-ES" sz="2800" dirty="0" smtClean="0"/>
          </a:p>
          <a:p>
            <a:r>
              <a:rPr lang="es-ES" sz="2800" dirty="0" smtClean="0"/>
              <a:t>Luego </a:t>
            </a:r>
            <a:r>
              <a:rPr lang="es-ES" sz="2800" dirty="0"/>
              <a:t>puede realizar un pedido a un comerciante en línea, que creó su sitio web utilizando </a:t>
            </a:r>
            <a:r>
              <a:rPr lang="es-ES" sz="2800" i="1" dirty="0" err="1"/>
              <a:t>Wordpress</a:t>
            </a:r>
            <a:r>
              <a:rPr lang="es-ES" sz="2800" dirty="0"/>
              <a:t>, </a:t>
            </a:r>
            <a:r>
              <a:rPr lang="es-ES" sz="2800" i="1" dirty="0" err="1"/>
              <a:t>Drupal</a:t>
            </a:r>
            <a:r>
              <a:rPr lang="es-ES" sz="2800" dirty="0"/>
              <a:t> o </a:t>
            </a:r>
            <a:r>
              <a:rPr lang="es-ES" sz="2800" i="1" dirty="0" err="1"/>
              <a:t>Joomla</a:t>
            </a:r>
            <a:r>
              <a:rPr lang="es-ES" sz="2800" dirty="0"/>
              <a:t>, gratuitos y abiertos. </a:t>
            </a:r>
            <a:endParaRPr lang="es-ES" sz="2800" dirty="0" smtClean="0"/>
          </a:p>
          <a:p>
            <a:r>
              <a:rPr lang="es-ES" sz="2800" dirty="0" smtClean="0"/>
              <a:t>Gracias </a:t>
            </a:r>
            <a:r>
              <a:rPr lang="es-ES" sz="2800" dirty="0"/>
              <a:t>a la biblioteca y herramientas criptográficas de </a:t>
            </a:r>
            <a:r>
              <a:rPr lang="es-ES" sz="2800" i="1" dirty="0" err="1"/>
              <a:t>OpenSSL</a:t>
            </a:r>
            <a:r>
              <a:rPr lang="es-ES" sz="2800" dirty="0"/>
              <a:t>, sabe que su información financiera seguirá siendo segura</a:t>
            </a:r>
            <a:r>
              <a:rPr lang="es-ES" sz="2800" dirty="0" smtClean="0"/>
              <a:t>.</a:t>
            </a:r>
            <a:endParaRPr lang="es-ES_tradnl" sz="28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11</a:t>
            </a:fld>
            <a:endParaRPr lang="en-US" sz="1600"/>
          </a:p>
        </p:txBody>
      </p:sp>
    </p:spTree>
    <p:extLst>
      <p:ext uri="{BB962C8B-B14F-4D97-AF65-F5344CB8AC3E}">
        <p14:creationId xmlns:p14="http://schemas.microsoft.com/office/powerpoint/2010/main" val="2124916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El software libre y de código abierto está en todas partes</a:t>
            </a:r>
            <a:endParaRPr lang="es-ES_tradnl" dirty="0"/>
          </a:p>
        </p:txBody>
      </p:sp>
      <p:sp>
        <p:nvSpPr>
          <p:cNvPr id="3" name="Marcador de contenido 2"/>
          <p:cNvSpPr>
            <a:spLocks noGrp="1"/>
          </p:cNvSpPr>
          <p:nvPr>
            <p:ph idx="1"/>
          </p:nvPr>
        </p:nvSpPr>
        <p:spPr>
          <a:xfrm>
            <a:off x="492372" y="1994463"/>
            <a:ext cx="11289322" cy="3751535"/>
          </a:xfrm>
        </p:spPr>
        <p:txBody>
          <a:bodyPr>
            <a:noAutofit/>
          </a:bodyPr>
          <a:lstStyle/>
          <a:p>
            <a:r>
              <a:rPr lang="es-ES" sz="2500" dirty="0"/>
              <a:t>El software gratuito y de código abierto (FOSS) se ha convertido en la opción predeterminada para lenguajes de programación, infraestructura, bases de datos, sistemas de administración de contenido y servidores web entre muchas otras categorías de tecnología. </a:t>
            </a:r>
            <a:endParaRPr lang="es-ES" sz="2500" dirty="0" smtClean="0"/>
          </a:p>
          <a:p>
            <a:r>
              <a:rPr lang="es-ES" sz="2500" dirty="0" smtClean="0"/>
              <a:t>Hay </a:t>
            </a:r>
            <a:r>
              <a:rPr lang="es-ES" sz="2500" dirty="0"/>
              <a:t>millones de proyectos de código abierto y gratuito, que realizan miles de millones de tareas diferentes. </a:t>
            </a:r>
            <a:endParaRPr lang="es-ES" sz="2500" dirty="0" smtClean="0"/>
          </a:p>
          <a:p>
            <a:r>
              <a:rPr lang="es-ES" sz="2500" dirty="0" smtClean="0"/>
              <a:t>Todos </a:t>
            </a:r>
            <a:r>
              <a:rPr lang="es-ES" sz="2500" dirty="0"/>
              <a:t>los años, GitHub, un servicio en línea para alojar y desarrollar software y uno de los principales partidarios del código abierto, publica un informe del mundo de GitHub y código abierto. Llama a este estudio El </a:t>
            </a:r>
            <a:r>
              <a:rPr lang="es-ES" sz="2500" dirty="0" err="1" smtClean="0"/>
              <a:t>Octoverso</a:t>
            </a:r>
            <a:r>
              <a:rPr lang="es-ES" sz="2500" dirty="0" smtClean="0"/>
              <a:t> (</a:t>
            </a:r>
            <a:r>
              <a:rPr lang="es-ES" sz="2500" dirty="0" err="1" smtClean="0"/>
              <a:t>The</a:t>
            </a:r>
            <a:r>
              <a:rPr lang="es-ES" sz="2500" dirty="0" smtClean="0"/>
              <a:t> </a:t>
            </a:r>
            <a:r>
              <a:rPr lang="es-ES" sz="2500" dirty="0" err="1" smtClean="0"/>
              <a:t>Octoverse</a:t>
            </a:r>
            <a:r>
              <a:rPr lang="es-ES" sz="2500" dirty="0" smtClean="0"/>
              <a:t>). </a:t>
            </a:r>
            <a:r>
              <a:rPr lang="es-ES" sz="2500" dirty="0"/>
              <a:t>El </a:t>
            </a:r>
            <a:r>
              <a:rPr lang="es-ES" sz="2500" dirty="0" smtClean="0"/>
              <a:t>informe de </a:t>
            </a:r>
            <a:r>
              <a:rPr lang="es-ES" sz="2500" dirty="0" err="1"/>
              <a:t>Octoverse</a:t>
            </a:r>
            <a:r>
              <a:rPr lang="es-ES" sz="2500" dirty="0"/>
              <a:t> 2017 muestra más de 25 millones de repositorios abiertos solo en GitHub, y este número es solo una fracción de los proyectos abiertos disponibles</a:t>
            </a:r>
            <a:r>
              <a:rPr lang="es-ES" sz="2500" dirty="0" smtClean="0"/>
              <a:t>.</a:t>
            </a:r>
            <a:endParaRPr lang="es-ES_tradnl" sz="25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12</a:t>
            </a:fld>
            <a:endParaRPr lang="en-US" sz="1600"/>
          </a:p>
        </p:txBody>
      </p:sp>
    </p:spTree>
    <p:extLst>
      <p:ext uri="{BB962C8B-B14F-4D97-AF65-F5344CB8AC3E}">
        <p14:creationId xmlns:p14="http://schemas.microsoft.com/office/powerpoint/2010/main" val="517857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El software libre y de código abierto está en todas partes</a:t>
            </a:r>
            <a:endParaRPr lang="es-ES_tradnl" dirty="0"/>
          </a:p>
        </p:txBody>
      </p:sp>
      <p:sp>
        <p:nvSpPr>
          <p:cNvPr id="3" name="Marcador de contenido 2"/>
          <p:cNvSpPr>
            <a:spLocks noGrp="1"/>
          </p:cNvSpPr>
          <p:nvPr>
            <p:ph idx="1"/>
          </p:nvPr>
        </p:nvSpPr>
        <p:spPr>
          <a:xfrm>
            <a:off x="1097280" y="2064803"/>
            <a:ext cx="10058400" cy="3751535"/>
          </a:xfrm>
        </p:spPr>
        <p:txBody>
          <a:bodyPr>
            <a:noAutofit/>
          </a:bodyPr>
          <a:lstStyle/>
          <a:p>
            <a:r>
              <a:rPr lang="es-ES" sz="2500" dirty="0"/>
              <a:t>Como se mencionó anteriormente, el código libre y abierto es más que solo software: son personas. </a:t>
            </a:r>
            <a:endParaRPr lang="es-ES" sz="2500" dirty="0" smtClean="0"/>
          </a:p>
          <a:p>
            <a:r>
              <a:rPr lang="es-ES" sz="2500" dirty="0" smtClean="0"/>
              <a:t>Cada </a:t>
            </a:r>
            <a:r>
              <a:rPr lang="es-ES" sz="2500" dirty="0"/>
              <a:t>proyecto está construido por personas para personas. </a:t>
            </a:r>
            <a:endParaRPr lang="es-ES" sz="2500" dirty="0" smtClean="0"/>
          </a:p>
          <a:p>
            <a:r>
              <a:rPr lang="es-ES" sz="2500" dirty="0" smtClean="0"/>
              <a:t>Las </a:t>
            </a:r>
            <a:r>
              <a:rPr lang="es-ES" sz="2500" dirty="0"/>
              <a:t>personas usan, contribuyen y apoyan los proyectos. </a:t>
            </a:r>
            <a:endParaRPr lang="es-ES" sz="2500" dirty="0" smtClean="0"/>
          </a:p>
          <a:p>
            <a:r>
              <a:rPr lang="es-ES" sz="2500" dirty="0" smtClean="0"/>
              <a:t>Y </a:t>
            </a:r>
            <a:r>
              <a:rPr lang="es-ES" sz="2500" dirty="0"/>
              <a:t>las personas forman organizaciones dedicadas a cultivar y avanzar en los movimientos de software libre y de código abierto. </a:t>
            </a:r>
            <a:endParaRPr lang="es-ES" sz="2500" dirty="0" smtClean="0"/>
          </a:p>
          <a:p>
            <a:r>
              <a:rPr lang="es-ES" sz="2500" dirty="0" smtClean="0"/>
              <a:t>Estas </a:t>
            </a:r>
            <a:r>
              <a:rPr lang="es-ES" sz="2500" dirty="0"/>
              <a:t>organizaciones existen en todo el mundo, en casi todas las regiones. </a:t>
            </a:r>
            <a:r>
              <a:rPr lang="en-US" sz="2500" dirty="0"/>
              <a:t>En los EE. UU., </a:t>
            </a:r>
            <a:r>
              <a:rPr lang="en-US" sz="2500" dirty="0" err="1" smtClean="0"/>
              <a:t>puede</a:t>
            </a:r>
            <a:r>
              <a:rPr lang="en-US" sz="2500" dirty="0" smtClean="0"/>
              <a:t> </a:t>
            </a:r>
            <a:r>
              <a:rPr lang="en-US" sz="2500" dirty="0" err="1"/>
              <a:t>apoyar</a:t>
            </a:r>
            <a:r>
              <a:rPr lang="en-US" sz="2500" dirty="0"/>
              <a:t> la Free Software Foundation, Software Freedom Conservancy, Open Source Initiative o Software in the Public Interest, entre </a:t>
            </a:r>
            <a:r>
              <a:rPr lang="en-US" sz="2500" dirty="0" err="1"/>
              <a:t>otros</a:t>
            </a:r>
            <a:r>
              <a:rPr lang="en-US" sz="2500" dirty="0"/>
              <a:t>. </a:t>
            </a:r>
            <a:endParaRPr lang="es-ES_tradnl" sz="25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13</a:t>
            </a:fld>
            <a:endParaRPr lang="en-US" sz="1600"/>
          </a:p>
        </p:txBody>
      </p:sp>
    </p:spTree>
    <p:extLst>
      <p:ext uri="{BB962C8B-B14F-4D97-AF65-F5344CB8AC3E}">
        <p14:creationId xmlns:p14="http://schemas.microsoft.com/office/powerpoint/2010/main" val="600001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El software libre y de código abierto está en todas partes</a:t>
            </a:r>
            <a:endParaRPr lang="es-ES_tradnl" dirty="0"/>
          </a:p>
        </p:txBody>
      </p:sp>
      <p:sp>
        <p:nvSpPr>
          <p:cNvPr id="3" name="Marcador de contenido 2"/>
          <p:cNvSpPr>
            <a:spLocks noGrp="1"/>
          </p:cNvSpPr>
          <p:nvPr>
            <p:ph idx="1"/>
          </p:nvPr>
        </p:nvSpPr>
        <p:spPr>
          <a:xfrm>
            <a:off x="1097280" y="2117558"/>
            <a:ext cx="10058400" cy="3751535"/>
          </a:xfrm>
        </p:spPr>
        <p:txBody>
          <a:bodyPr>
            <a:noAutofit/>
          </a:bodyPr>
          <a:lstStyle/>
          <a:p>
            <a:r>
              <a:rPr lang="en-US" sz="2500" dirty="0"/>
              <a:t>En Europa, </a:t>
            </a:r>
            <a:r>
              <a:rPr lang="en-US" sz="2500" dirty="0" err="1" smtClean="0"/>
              <a:t>est</a:t>
            </a:r>
            <a:r>
              <a:rPr lang="es-ES" sz="2500" dirty="0" err="1" smtClean="0"/>
              <a:t>án</a:t>
            </a:r>
            <a:r>
              <a:rPr lang="es-ES" sz="2500" dirty="0" smtClean="0"/>
              <a:t>: </a:t>
            </a:r>
            <a:r>
              <a:rPr lang="en-US" sz="2500" dirty="0" smtClean="0"/>
              <a:t>Free </a:t>
            </a:r>
            <a:r>
              <a:rPr lang="en-US" sz="2500" dirty="0"/>
              <a:t>Software Foundation Europe, Open Source Projects EU OSP) y Open Forum Europe (OFE). </a:t>
            </a:r>
            <a:endParaRPr lang="en-US" sz="2500" dirty="0" smtClean="0"/>
          </a:p>
          <a:p>
            <a:r>
              <a:rPr lang="es-ES" sz="2500" dirty="0" smtClean="0"/>
              <a:t>Australasia tiene Linux </a:t>
            </a:r>
            <a:r>
              <a:rPr lang="es-ES" sz="2500" dirty="0"/>
              <a:t>Australia, </a:t>
            </a:r>
            <a:r>
              <a:rPr lang="es-ES" sz="2500" dirty="0" err="1"/>
              <a:t>Opensource.asia</a:t>
            </a:r>
            <a:r>
              <a:rPr lang="es-ES" sz="2500" dirty="0"/>
              <a:t> y </a:t>
            </a:r>
            <a:r>
              <a:rPr lang="es-ES" sz="2500" dirty="0" err="1" smtClean="0"/>
              <a:t>FOSSAsia</a:t>
            </a:r>
            <a:r>
              <a:rPr lang="es-ES" sz="2500" dirty="0" smtClean="0"/>
              <a:t>.</a:t>
            </a:r>
          </a:p>
          <a:p>
            <a:r>
              <a:rPr lang="es-ES" sz="2500" dirty="0" smtClean="0"/>
              <a:t>Grupos </a:t>
            </a:r>
            <a:r>
              <a:rPr lang="es-ES" sz="2500" dirty="0"/>
              <a:t>como Software Libre y de Código Abierto para África (FOSSFA) y </a:t>
            </a:r>
            <a:r>
              <a:rPr lang="es-ES" sz="2500" dirty="0" err="1"/>
              <a:t>OpenAfrica</a:t>
            </a:r>
            <a:r>
              <a:rPr lang="es-ES" sz="2500" dirty="0"/>
              <a:t> apoyan, enseñan y difunden tecnologías libres y de código abierto en muchos países de África. </a:t>
            </a:r>
            <a:endParaRPr lang="es-ES" sz="2500" dirty="0" smtClean="0"/>
          </a:p>
          <a:p>
            <a:r>
              <a:rPr lang="es-ES" sz="2500" dirty="0" smtClean="0"/>
              <a:t>América </a:t>
            </a:r>
            <a:r>
              <a:rPr lang="es-ES" sz="2500" dirty="0"/>
              <a:t>Central y del Sur también son muy activas en el mundo del código libre y abierto, gracias a grupos como Software </a:t>
            </a:r>
            <a:r>
              <a:rPr lang="es-ES" sz="2500" dirty="0" err="1"/>
              <a:t>Livre</a:t>
            </a:r>
            <a:r>
              <a:rPr lang="es-ES" sz="2500" dirty="0"/>
              <a:t> Brasil, FLISOL y </a:t>
            </a:r>
            <a:r>
              <a:rPr lang="es-ES" sz="2500" dirty="0" smtClean="0"/>
              <a:t>Grupo </a:t>
            </a:r>
            <a:r>
              <a:rPr lang="es-ES" sz="2500" dirty="0"/>
              <a:t>de Usuarios de Software Libre Perú entre docenas de otros.</a:t>
            </a:r>
            <a:endParaRPr lang="es-ES_tradnl" sz="2500" dirty="0"/>
          </a:p>
          <a:p>
            <a:endParaRPr lang="es-ES_tradnl" sz="25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14</a:t>
            </a:fld>
            <a:endParaRPr lang="en-US" sz="1600"/>
          </a:p>
        </p:txBody>
      </p:sp>
    </p:spTree>
    <p:extLst>
      <p:ext uri="{BB962C8B-B14F-4D97-AF65-F5344CB8AC3E}">
        <p14:creationId xmlns:p14="http://schemas.microsoft.com/office/powerpoint/2010/main" val="351620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Otros movimientos abiertos</a:t>
            </a:r>
            <a:endParaRPr lang="es-ES_tradnl" dirty="0"/>
          </a:p>
        </p:txBody>
      </p:sp>
      <p:sp>
        <p:nvSpPr>
          <p:cNvPr id="3" name="Marcador de contenido 2"/>
          <p:cNvSpPr>
            <a:spLocks noGrp="1"/>
          </p:cNvSpPr>
          <p:nvPr>
            <p:ph idx="1"/>
          </p:nvPr>
        </p:nvSpPr>
        <p:spPr>
          <a:xfrm>
            <a:off x="1097280" y="3341077"/>
            <a:ext cx="10058400" cy="2528016"/>
          </a:xfrm>
        </p:spPr>
        <p:txBody>
          <a:bodyPr>
            <a:noAutofit/>
          </a:bodyPr>
          <a:lstStyle/>
          <a:p>
            <a:r>
              <a:rPr lang="es-ES" sz="2500" dirty="0" smtClean="0"/>
              <a:t>Qué organizaciones/movimientos que apoyan el FOSS hay en Ecuador?</a:t>
            </a:r>
          </a:p>
          <a:p>
            <a:r>
              <a:rPr lang="es-ES" sz="2500" dirty="0" smtClean="0"/>
              <a:t>Cuáles son sus cuentas oficiales en Facebook?</a:t>
            </a:r>
            <a:endParaRPr lang="es-ES_tradnl" sz="2500" dirty="0"/>
          </a:p>
          <a:p>
            <a:endParaRPr lang="es-ES_tradnl" sz="25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15</a:t>
            </a:fld>
            <a:endParaRPr lang="en-US" sz="1600"/>
          </a:p>
        </p:txBody>
      </p:sp>
    </p:spTree>
    <p:extLst>
      <p:ext uri="{BB962C8B-B14F-4D97-AF65-F5344CB8AC3E}">
        <p14:creationId xmlns:p14="http://schemas.microsoft.com/office/powerpoint/2010/main" val="1779584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16</a:t>
            </a:fld>
            <a:endParaRPr lang="en-US" sz="1600" dirty="0"/>
          </a:p>
        </p:txBody>
      </p:sp>
      <p:pic>
        <p:nvPicPr>
          <p:cNvPr id="4" name="3 Imagen" descr="MeEncantaLinux.jpg"/>
          <p:cNvPicPr>
            <a:picLocks noChangeAspect="1"/>
          </p:cNvPicPr>
          <p:nvPr/>
        </p:nvPicPr>
        <p:blipFill>
          <a:blip r:embed="rId3" cstate="print"/>
          <a:stretch>
            <a:fillRect/>
          </a:stretch>
        </p:blipFill>
        <p:spPr>
          <a:xfrm>
            <a:off x="2057396" y="105510"/>
            <a:ext cx="8241321" cy="6180991"/>
          </a:xfrm>
          <a:prstGeom prst="rect">
            <a:avLst/>
          </a:prstGeom>
        </p:spPr>
      </p:pic>
    </p:spTree>
    <p:extLst>
      <p:ext uri="{BB962C8B-B14F-4D97-AF65-F5344CB8AC3E}">
        <p14:creationId xmlns:p14="http://schemas.microsoft.com/office/powerpoint/2010/main" val="16441311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El software libre y de código abierto está en todas partes</a:t>
            </a:r>
            <a:endParaRPr lang="es-ES_tradnl" dirty="0"/>
          </a:p>
        </p:txBody>
      </p:sp>
      <p:sp>
        <p:nvSpPr>
          <p:cNvPr id="3" name="Marcador de contenido 2"/>
          <p:cNvSpPr>
            <a:spLocks noGrp="1"/>
          </p:cNvSpPr>
          <p:nvPr>
            <p:ph idx="1"/>
          </p:nvPr>
        </p:nvSpPr>
        <p:spPr>
          <a:xfrm>
            <a:off x="1097280" y="2162908"/>
            <a:ext cx="10058400" cy="3706185"/>
          </a:xfrm>
        </p:spPr>
        <p:txBody>
          <a:bodyPr>
            <a:noAutofit/>
          </a:bodyPr>
          <a:lstStyle/>
          <a:p>
            <a:r>
              <a:rPr lang="es-ES" sz="2600" dirty="0" smtClean="0"/>
              <a:t>La filosofía abierta no </a:t>
            </a:r>
            <a:r>
              <a:rPr lang="es-ES" sz="2600" dirty="0"/>
              <a:t>se limita al software. En las últimas décadas han surgido varios movimientos relacionados, cada uno dedicado al intercambio, la transparencia y la colaboración.</a:t>
            </a:r>
            <a:endParaRPr lang="es-ES_tradnl" sz="2600" dirty="0"/>
          </a:p>
          <a:p>
            <a:r>
              <a:rPr lang="es-ES" sz="2600" dirty="0"/>
              <a:t>Wikipedia es el más conocido </a:t>
            </a:r>
            <a:r>
              <a:rPr lang="es-ES" sz="2600" dirty="0" smtClean="0"/>
              <a:t>de </a:t>
            </a:r>
            <a:r>
              <a:rPr lang="es-ES" sz="2600" dirty="0"/>
              <a:t>estos movimientos abiertos. Se alienta a cualquier persona en el mundo a contribuir a su base de conocimiento cada vez mayor. </a:t>
            </a:r>
            <a:endParaRPr lang="es-ES" sz="2600" dirty="0" smtClean="0"/>
          </a:p>
          <a:p>
            <a:r>
              <a:rPr lang="es-ES" sz="2600" dirty="0" smtClean="0"/>
              <a:t>La </a:t>
            </a:r>
            <a:r>
              <a:rPr lang="es-ES" sz="2600" dirty="0"/>
              <a:t>mayoría del contenido en Wikipedia está disponible bajo una licencia proporcionada y mantenida por </a:t>
            </a:r>
            <a:r>
              <a:rPr lang="es-ES" sz="2600" dirty="0" err="1"/>
              <a:t>Creative</a:t>
            </a:r>
            <a:r>
              <a:rPr lang="es-ES" sz="2600" dirty="0"/>
              <a:t> </a:t>
            </a:r>
            <a:r>
              <a:rPr lang="es-ES" sz="2600" dirty="0" err="1"/>
              <a:t>Commons</a:t>
            </a:r>
            <a:r>
              <a:rPr lang="es-ES" sz="2600" dirty="0"/>
              <a:t>. </a:t>
            </a:r>
            <a:endParaRPr lang="es-ES" sz="2600" dirty="0" smtClean="0"/>
          </a:p>
          <a:p>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17</a:t>
            </a:fld>
            <a:endParaRPr lang="en-US" sz="1600"/>
          </a:p>
        </p:txBody>
      </p:sp>
    </p:spTree>
    <p:extLst>
      <p:ext uri="{BB962C8B-B14F-4D97-AF65-F5344CB8AC3E}">
        <p14:creationId xmlns:p14="http://schemas.microsoft.com/office/powerpoint/2010/main" val="1480183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El software libre y de código abierto está en todas partes</a:t>
            </a:r>
            <a:endParaRPr lang="es-ES_tradnl" dirty="0"/>
          </a:p>
        </p:txBody>
      </p:sp>
      <p:sp>
        <p:nvSpPr>
          <p:cNvPr id="3" name="Marcador de contenido 2"/>
          <p:cNvSpPr>
            <a:spLocks noGrp="1"/>
          </p:cNvSpPr>
          <p:nvPr>
            <p:ph idx="1"/>
          </p:nvPr>
        </p:nvSpPr>
        <p:spPr>
          <a:xfrm>
            <a:off x="1097280" y="2092568"/>
            <a:ext cx="10058400" cy="3706185"/>
          </a:xfrm>
        </p:spPr>
        <p:txBody>
          <a:bodyPr>
            <a:noAutofit/>
          </a:bodyPr>
          <a:lstStyle/>
          <a:p>
            <a:r>
              <a:rPr lang="es-ES" sz="2600" dirty="0" err="1"/>
              <a:t>Creative</a:t>
            </a:r>
            <a:r>
              <a:rPr lang="es-ES" sz="2600" dirty="0"/>
              <a:t> </a:t>
            </a:r>
            <a:r>
              <a:rPr lang="es-ES" sz="2600" dirty="0" err="1"/>
              <a:t>Commons</a:t>
            </a:r>
            <a:r>
              <a:rPr lang="es-ES" sz="2600" dirty="0"/>
              <a:t> es una organización que promueve el intercambio gratuito y la reutilización de obras creativas como música, escritura, arte y datos al proporcionar licencias de derechos de autor que se les pueden aplicar. </a:t>
            </a:r>
            <a:endParaRPr lang="es-ES" sz="2600" dirty="0" smtClean="0"/>
          </a:p>
          <a:p>
            <a:r>
              <a:rPr lang="es-ES" sz="2600" dirty="0" smtClean="0"/>
              <a:t>Este </a:t>
            </a:r>
            <a:r>
              <a:rPr lang="es-ES" sz="2600" dirty="0"/>
              <a:t>conjunto de licencias estándar y bien entendido ayuda a las personas a compartir sus trabajos mientras protege sus valiosos derechos de autor.</a:t>
            </a:r>
            <a:endParaRPr lang="es-ES_tradnl" sz="2600" dirty="0"/>
          </a:p>
          <a:p>
            <a:r>
              <a:rPr lang="es-ES" sz="2600" dirty="0"/>
              <a:t>Wikipedia y </a:t>
            </a:r>
            <a:r>
              <a:rPr lang="es-ES" sz="2600" dirty="0" err="1"/>
              <a:t>Creative</a:t>
            </a:r>
            <a:r>
              <a:rPr lang="es-ES" sz="2600" dirty="0"/>
              <a:t> </a:t>
            </a:r>
            <a:r>
              <a:rPr lang="es-ES" sz="2600" dirty="0" err="1"/>
              <a:t>Commons</a:t>
            </a:r>
            <a:r>
              <a:rPr lang="es-ES" sz="2600" dirty="0"/>
              <a:t> están lejos de ser los únicos movimientos abiertos que no son de software. </a:t>
            </a:r>
            <a:endParaRPr lang="es-ES" sz="2600" dirty="0" smtClean="0"/>
          </a:p>
          <a:p>
            <a:r>
              <a:rPr lang="es-ES" sz="2600" dirty="0" smtClean="0"/>
              <a:t>Open </a:t>
            </a:r>
            <a:r>
              <a:rPr lang="es-ES" sz="2600" dirty="0" err="1"/>
              <a:t>Knowledge</a:t>
            </a:r>
            <a:r>
              <a:rPr lang="es-ES" sz="2600" dirty="0"/>
              <a:t> International empodera a la sociedad a través de datos abiertos. </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18</a:t>
            </a:fld>
            <a:endParaRPr lang="en-US" sz="1600"/>
          </a:p>
        </p:txBody>
      </p:sp>
    </p:spTree>
    <p:extLst>
      <p:ext uri="{BB962C8B-B14F-4D97-AF65-F5344CB8AC3E}">
        <p14:creationId xmlns:p14="http://schemas.microsoft.com/office/powerpoint/2010/main" val="412469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El software libre y de código abierto está en todas partes</a:t>
            </a:r>
            <a:endParaRPr lang="es-ES_tradnl" dirty="0"/>
          </a:p>
        </p:txBody>
      </p:sp>
      <p:sp>
        <p:nvSpPr>
          <p:cNvPr id="3" name="Marcador de contenido 2"/>
          <p:cNvSpPr>
            <a:spLocks noGrp="1"/>
          </p:cNvSpPr>
          <p:nvPr>
            <p:ph idx="1"/>
          </p:nvPr>
        </p:nvSpPr>
        <p:spPr>
          <a:xfrm>
            <a:off x="684042" y="1934306"/>
            <a:ext cx="10884876" cy="3706185"/>
          </a:xfrm>
        </p:spPr>
        <p:txBody>
          <a:bodyPr>
            <a:noAutofit/>
          </a:bodyPr>
          <a:lstStyle/>
          <a:p>
            <a:r>
              <a:rPr lang="es-ES" sz="2400" dirty="0"/>
              <a:t>Internet Archive tiene como objetivo proporcionar acceso gratuito y abierto a todo el conocimiento del </a:t>
            </a:r>
            <a:r>
              <a:rPr lang="es-ES" sz="2400" dirty="0" smtClean="0"/>
              <a:t>mundo.</a:t>
            </a:r>
          </a:p>
          <a:p>
            <a:r>
              <a:rPr lang="es-ES" sz="2400" dirty="0" smtClean="0"/>
              <a:t>Las </a:t>
            </a:r>
            <a:r>
              <a:rPr lang="es-ES" sz="2400" dirty="0"/>
              <a:t>revistas académicas de acceso abierto aseguran el flujo libre y abierto de la investigación fundamental. </a:t>
            </a:r>
            <a:endParaRPr lang="es-ES" sz="2400" dirty="0" smtClean="0"/>
          </a:p>
          <a:p>
            <a:r>
              <a:rPr lang="es-ES" sz="2400" dirty="0" smtClean="0"/>
              <a:t>La </a:t>
            </a:r>
            <a:r>
              <a:rPr lang="es-ES" sz="2400" dirty="0"/>
              <a:t>Iniciativa de semillas de código abierto </a:t>
            </a:r>
            <a:r>
              <a:rPr lang="es-ES" sz="2400" dirty="0" smtClean="0"/>
              <a:t>(</a:t>
            </a:r>
            <a:r>
              <a:rPr lang="en-US" sz="2400" dirty="0"/>
              <a:t>The Open Source Seed Initiative</a:t>
            </a:r>
            <a:r>
              <a:rPr lang="es-ES" sz="2400" dirty="0" smtClean="0"/>
              <a:t>) mantiene </a:t>
            </a:r>
            <a:r>
              <a:rPr lang="es-ES" sz="2400" dirty="0"/>
              <a:t>el acceso abierto a los recursos </a:t>
            </a:r>
            <a:r>
              <a:rPr lang="es-ES" sz="2400" dirty="0" err="1"/>
              <a:t>fotogenéticos</a:t>
            </a:r>
            <a:r>
              <a:rPr lang="es-ES" sz="2400" dirty="0"/>
              <a:t> que de otro modo podrían quedar bloqueados por las patentes. </a:t>
            </a:r>
            <a:endParaRPr lang="es-ES" sz="2400" dirty="0" smtClean="0"/>
          </a:p>
          <a:p>
            <a:r>
              <a:rPr lang="es-ES" sz="2400" dirty="0" smtClean="0"/>
              <a:t>Estas </a:t>
            </a:r>
            <a:r>
              <a:rPr lang="es-ES" sz="2400" dirty="0"/>
              <a:t>son solo algunas de las muchas formas en que el espíritu libre y abierto ha impregnado nuestra cultura.</a:t>
            </a:r>
            <a:endParaRPr lang="es-ES_tradnl" sz="2400" dirty="0"/>
          </a:p>
          <a:p>
            <a:r>
              <a:rPr lang="es-ES" sz="2400" dirty="0"/>
              <a:t>Esta filosofía de acceso abierto y uso compartido se remonta miles de años atrás, pero ¿cómo se hizo tan frecuente en el software?</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19</a:t>
            </a:fld>
            <a:endParaRPr lang="en-US" sz="1600"/>
          </a:p>
        </p:txBody>
      </p:sp>
    </p:spTree>
    <p:extLst>
      <p:ext uri="{BB962C8B-B14F-4D97-AF65-F5344CB8AC3E}">
        <p14:creationId xmlns:p14="http://schemas.microsoft.com/office/powerpoint/2010/main" val="1632912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Indicaciones</a:t>
            </a:r>
            <a:r>
              <a:rPr lang="en-US" dirty="0" smtClean="0"/>
              <a:t> </a:t>
            </a:r>
            <a:r>
              <a:rPr lang="en-US" dirty="0" err="1" smtClean="0"/>
              <a:t>Generales</a:t>
            </a:r>
            <a:endParaRPr lang="en-US" dirty="0"/>
          </a:p>
        </p:txBody>
      </p:sp>
      <p:sp>
        <p:nvSpPr>
          <p:cNvPr id="3" name="Marcador de contenido 2"/>
          <p:cNvSpPr>
            <a:spLocks noGrp="1"/>
          </p:cNvSpPr>
          <p:nvPr>
            <p:ph idx="1"/>
          </p:nvPr>
        </p:nvSpPr>
        <p:spPr>
          <a:xfrm>
            <a:off x="1097280" y="2791326"/>
            <a:ext cx="10058400" cy="3077767"/>
          </a:xfrm>
        </p:spPr>
        <p:txBody>
          <a:bodyPr>
            <a:normAutofit/>
          </a:bodyPr>
          <a:lstStyle/>
          <a:p>
            <a:r>
              <a:rPr lang="es-ES" sz="2400" dirty="0" smtClean="0"/>
              <a:t>- Sorteo de fechas para Actuación: 10 </a:t>
            </a:r>
            <a:r>
              <a:rPr lang="mr-IN" sz="2400" dirty="0" smtClean="0"/>
              <a:t>–</a:t>
            </a:r>
            <a:r>
              <a:rPr lang="es-ES" sz="2400" dirty="0" smtClean="0"/>
              <a:t> 15 min, exponer sobre una herramienta libre, para qué se usa, una demo corta.</a:t>
            </a:r>
          </a:p>
          <a:p>
            <a:r>
              <a:rPr lang="es-ES" sz="2400" dirty="0" smtClean="0"/>
              <a:t>- 2 presentaciones por clase</a:t>
            </a:r>
          </a:p>
          <a:p>
            <a:r>
              <a:rPr lang="es-ES" sz="2400" dirty="0" smtClean="0"/>
              <a:t>- Empezamos el 8 de octubre?</a:t>
            </a:r>
          </a:p>
          <a:p>
            <a:endParaRPr lang="es-ES" sz="2400" dirty="0" smtClean="0"/>
          </a:p>
          <a:p>
            <a:endParaRPr lang="en-US" sz="2400" dirty="0">
              <a:solidFill>
                <a:schemeClr val="tx1"/>
              </a:solidFill>
            </a:endParaRP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a:t>
            </a:fld>
            <a:endParaRPr lang="en-US" sz="1600"/>
          </a:p>
        </p:txBody>
      </p:sp>
    </p:spTree>
    <p:extLst>
      <p:ext uri="{BB962C8B-B14F-4D97-AF65-F5344CB8AC3E}">
        <p14:creationId xmlns:p14="http://schemas.microsoft.com/office/powerpoint/2010/main" val="833410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Los orígenes del software libre</a:t>
            </a:r>
            <a:r>
              <a:rPr lang="es-ES_tradnl" dirty="0"/>
              <a:t> </a:t>
            </a:r>
          </a:p>
        </p:txBody>
      </p:sp>
      <p:sp>
        <p:nvSpPr>
          <p:cNvPr id="3" name="Marcador de contenido 2"/>
          <p:cNvSpPr>
            <a:spLocks noGrp="1"/>
          </p:cNvSpPr>
          <p:nvPr>
            <p:ph idx="1"/>
          </p:nvPr>
        </p:nvSpPr>
        <p:spPr>
          <a:xfrm>
            <a:off x="1097280" y="1916718"/>
            <a:ext cx="10058400" cy="3706185"/>
          </a:xfrm>
        </p:spPr>
        <p:txBody>
          <a:bodyPr>
            <a:noAutofit/>
          </a:bodyPr>
          <a:lstStyle/>
          <a:p>
            <a:r>
              <a:rPr lang="es-ES" sz="2600" dirty="0"/>
              <a:t>Antes de comenzar a contribuir a proyectos de software libre y de código abierto o unirse a sus comunidades, probablemente debería saber algo sobre la naturaleza </a:t>
            </a:r>
            <a:r>
              <a:rPr lang="es-ES" sz="2600" dirty="0" smtClean="0"/>
              <a:t>del </a:t>
            </a:r>
            <a:r>
              <a:rPr lang="es-ES" sz="2600" dirty="0"/>
              <a:t>FOSS y cómo llegó a donde está hoy.</a:t>
            </a:r>
            <a:endParaRPr lang="es-ES_tradnl" sz="2600" dirty="0"/>
          </a:p>
          <a:p>
            <a:r>
              <a:rPr lang="es-ES" sz="2600" dirty="0"/>
              <a:t>En los primeros días de las computadoras, todo el software era libre de adquirir, usar, inspeccionar, modificar y compartir. </a:t>
            </a:r>
            <a:endParaRPr lang="es-ES" sz="2600" dirty="0" smtClean="0"/>
          </a:p>
          <a:p>
            <a:r>
              <a:rPr lang="es-ES" sz="2600" dirty="0" smtClean="0"/>
              <a:t>Los </a:t>
            </a:r>
            <a:r>
              <a:rPr lang="es-ES" sz="2600" dirty="0"/>
              <a:t>investigadores, los operadores de computadoras y los fabricantes de hardware distribuyeron con gusto sus trabajos de software a otros. </a:t>
            </a:r>
            <a:endParaRPr lang="es-ES" sz="2600" dirty="0" smtClean="0"/>
          </a:p>
          <a:p>
            <a:r>
              <a:rPr lang="es-ES" sz="2600" dirty="0" smtClean="0"/>
              <a:t>En </a:t>
            </a:r>
            <a:r>
              <a:rPr lang="es-ES" sz="2600" dirty="0"/>
              <a:t>ese momento, las ganancias estaban en el hardware vendido, no en el software que se ejecutaba en él. </a:t>
            </a:r>
            <a:endParaRPr lang="es-ES" sz="26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20</a:t>
            </a:fld>
            <a:endParaRPr lang="en-US" sz="1600"/>
          </a:p>
        </p:txBody>
      </p:sp>
    </p:spTree>
    <p:extLst>
      <p:ext uri="{BB962C8B-B14F-4D97-AF65-F5344CB8AC3E}">
        <p14:creationId xmlns:p14="http://schemas.microsoft.com/office/powerpoint/2010/main" val="1782186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Los orígenes del software libre</a:t>
            </a:r>
            <a:r>
              <a:rPr lang="es-ES_tradnl" dirty="0"/>
              <a:t> </a:t>
            </a:r>
          </a:p>
        </p:txBody>
      </p:sp>
      <p:sp>
        <p:nvSpPr>
          <p:cNvPr id="3" name="Marcador de contenido 2"/>
          <p:cNvSpPr>
            <a:spLocks noGrp="1"/>
          </p:cNvSpPr>
          <p:nvPr>
            <p:ph idx="1"/>
          </p:nvPr>
        </p:nvSpPr>
        <p:spPr>
          <a:xfrm>
            <a:off x="791308" y="2004646"/>
            <a:ext cx="10603524" cy="3864447"/>
          </a:xfrm>
        </p:spPr>
        <p:txBody>
          <a:bodyPr>
            <a:noAutofit/>
          </a:bodyPr>
          <a:lstStyle/>
          <a:p>
            <a:r>
              <a:rPr lang="es-ES" sz="2600" dirty="0"/>
              <a:t>Nadie había considerado aún que el software podría ser un flujo de ingresos, en gran parte porque cada modelo de hardware era altamente especializado, de modo que el software escrito para un modelo no se ejecutaría en otro. </a:t>
            </a:r>
            <a:endParaRPr lang="es-ES" sz="2600" dirty="0" smtClean="0"/>
          </a:p>
          <a:p>
            <a:r>
              <a:rPr lang="es-ES" sz="2600" dirty="0" smtClean="0"/>
              <a:t>Una </a:t>
            </a:r>
            <a:r>
              <a:rPr lang="es-ES" sz="2600" dirty="0"/>
              <a:t>sola pieza de software no podía ser ampliamente utilizada, por lo que no había ganancias de venderla. </a:t>
            </a:r>
            <a:endParaRPr lang="es-ES" sz="2600" dirty="0" smtClean="0"/>
          </a:p>
          <a:p>
            <a:r>
              <a:rPr lang="es-ES" sz="2600" dirty="0" smtClean="0"/>
              <a:t>Si </a:t>
            </a:r>
            <a:r>
              <a:rPr lang="es-ES" sz="2600" dirty="0"/>
              <a:t>el software permitía la venta de más hardware altamente rentable, entonces los fabricantes de computadoras estaban encantados de que las personas compartieran ese software entre ellos. Era exactamente como hoy, cuando podrías comprar una consola de juegos porque es la única plataforma con el juego que quieres jugar, pero con mainframes en lugar de </a:t>
            </a:r>
            <a:r>
              <a:rPr lang="es-ES" sz="2600" dirty="0" err="1"/>
              <a:t>gameframes</a:t>
            </a:r>
            <a:r>
              <a:rPr lang="es-ES" sz="2600" dirty="0" smtClean="0"/>
              <a:t>.</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21</a:t>
            </a:fld>
            <a:endParaRPr lang="en-US" sz="1600"/>
          </a:p>
        </p:txBody>
      </p:sp>
    </p:spTree>
    <p:extLst>
      <p:ext uri="{BB962C8B-B14F-4D97-AF65-F5344CB8AC3E}">
        <p14:creationId xmlns:p14="http://schemas.microsoft.com/office/powerpoint/2010/main" val="567558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Los orígenes del software libre</a:t>
            </a:r>
            <a:r>
              <a:rPr lang="es-ES_tradnl" dirty="0"/>
              <a:t> </a:t>
            </a:r>
          </a:p>
        </p:txBody>
      </p:sp>
      <p:sp>
        <p:nvSpPr>
          <p:cNvPr id="3" name="Marcador de contenido 2"/>
          <p:cNvSpPr>
            <a:spLocks noGrp="1"/>
          </p:cNvSpPr>
          <p:nvPr>
            <p:ph idx="1"/>
          </p:nvPr>
        </p:nvSpPr>
        <p:spPr>
          <a:xfrm>
            <a:off x="1097280" y="2444260"/>
            <a:ext cx="10058401" cy="3706185"/>
          </a:xfrm>
        </p:spPr>
        <p:txBody>
          <a:bodyPr>
            <a:noAutofit/>
          </a:bodyPr>
          <a:lstStyle/>
          <a:p>
            <a:r>
              <a:rPr lang="es-ES" sz="2500" dirty="0"/>
              <a:t>Todo lo bueno acaba. </a:t>
            </a:r>
            <a:endParaRPr lang="es-ES" sz="2500" dirty="0" smtClean="0"/>
          </a:p>
          <a:p>
            <a:r>
              <a:rPr lang="es-ES" sz="2500" dirty="0" smtClean="0"/>
              <a:t>Finalmente</a:t>
            </a:r>
            <a:r>
              <a:rPr lang="es-ES" sz="2500" dirty="0"/>
              <a:t>, los fabricantes reconocieron no solo el valor que el software proporcionó a los usuarios sino también la cantidad de esfuerzo que se dedicó al </a:t>
            </a:r>
            <a:r>
              <a:rPr lang="es-ES" sz="2500" dirty="0" smtClean="0"/>
              <a:t>desarrollo.</a:t>
            </a:r>
          </a:p>
          <a:p>
            <a:r>
              <a:rPr lang="es-ES" sz="2500" dirty="0" smtClean="0"/>
              <a:t>Donde </a:t>
            </a:r>
            <a:r>
              <a:rPr lang="es-ES" sz="2500" dirty="0"/>
              <a:t>hay valor hay ganancias, por lo que estas compañías comenzaron el desarrollo de software como su propia industria distinta de la creación del hardware de la computadora en el que se </a:t>
            </a:r>
            <a:r>
              <a:rPr lang="es-ES" sz="2500" dirty="0" smtClean="0"/>
              <a:t>ejecutaban.</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22</a:t>
            </a:fld>
            <a:endParaRPr lang="en-US" sz="1600"/>
          </a:p>
        </p:txBody>
      </p:sp>
    </p:spTree>
    <p:extLst>
      <p:ext uri="{BB962C8B-B14F-4D97-AF65-F5344CB8AC3E}">
        <p14:creationId xmlns:p14="http://schemas.microsoft.com/office/powerpoint/2010/main" val="468612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Los orígenes del software libre</a:t>
            </a:r>
            <a:r>
              <a:rPr lang="es-ES_tradnl" dirty="0"/>
              <a:t> </a:t>
            </a:r>
          </a:p>
        </p:txBody>
      </p:sp>
      <p:sp>
        <p:nvSpPr>
          <p:cNvPr id="3" name="Marcador de contenido 2"/>
          <p:cNvSpPr>
            <a:spLocks noGrp="1"/>
          </p:cNvSpPr>
          <p:nvPr>
            <p:ph idx="1"/>
          </p:nvPr>
        </p:nvSpPr>
        <p:spPr>
          <a:xfrm>
            <a:off x="1097280" y="2162908"/>
            <a:ext cx="5409028" cy="3706185"/>
          </a:xfrm>
        </p:spPr>
        <p:txBody>
          <a:bodyPr>
            <a:noAutofit/>
          </a:bodyPr>
          <a:lstStyle/>
          <a:p>
            <a:r>
              <a:rPr lang="es-ES" sz="2600" dirty="0"/>
              <a:t>A medida que las ganancias comenzaron a aumentar para los desarrolladores de software, algunos operadores, que estaban acostumbrados a usar y compartir software, comenzaron a resentirse no solo por el nuevo costo de adquirir software, sino también porque ya no podían modificarlo para sus necesidades y luego compartir el software actualizado con otros.</a:t>
            </a:r>
            <a:r>
              <a:rPr lang="es-ES_tradnl" sz="2600" dirty="0"/>
              <a:t>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23</a:t>
            </a:fld>
            <a:endParaRPr lang="en-US" sz="1600"/>
          </a:p>
        </p:txBody>
      </p:sp>
      <p:pic>
        <p:nvPicPr>
          <p:cNvPr id="6" name="Imagen 5"/>
          <p:cNvPicPr>
            <a:picLocks noChangeAspect="1"/>
          </p:cNvPicPr>
          <p:nvPr/>
        </p:nvPicPr>
        <p:blipFill>
          <a:blip r:embed="rId2"/>
          <a:stretch>
            <a:fillRect/>
          </a:stretch>
        </p:blipFill>
        <p:spPr>
          <a:xfrm>
            <a:off x="6822831" y="3205487"/>
            <a:ext cx="5369169" cy="3122038"/>
          </a:xfrm>
          <a:prstGeom prst="rect">
            <a:avLst/>
          </a:prstGeom>
        </p:spPr>
      </p:pic>
    </p:spTree>
    <p:extLst>
      <p:ext uri="{BB962C8B-B14F-4D97-AF65-F5344CB8AC3E}">
        <p14:creationId xmlns:p14="http://schemas.microsoft.com/office/powerpoint/2010/main" val="1363725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Los orígenes del software libre</a:t>
            </a:r>
            <a:r>
              <a:rPr lang="es-ES_tradnl" dirty="0"/>
              <a:t> </a:t>
            </a:r>
          </a:p>
        </p:txBody>
      </p:sp>
      <p:sp>
        <p:nvSpPr>
          <p:cNvPr id="3" name="Marcador de contenido 2"/>
          <p:cNvSpPr>
            <a:spLocks noGrp="1"/>
          </p:cNvSpPr>
          <p:nvPr>
            <p:ph idx="1"/>
          </p:nvPr>
        </p:nvSpPr>
        <p:spPr>
          <a:xfrm>
            <a:off x="1097279" y="2162908"/>
            <a:ext cx="10115203" cy="3706185"/>
          </a:xfrm>
        </p:spPr>
        <p:txBody>
          <a:bodyPr>
            <a:noAutofit/>
          </a:bodyPr>
          <a:lstStyle/>
          <a:p>
            <a:r>
              <a:rPr lang="es-ES" sz="2600" dirty="0"/>
              <a:t>En 1983, Richard M. </a:t>
            </a:r>
            <a:r>
              <a:rPr lang="es-ES" sz="2600" dirty="0" err="1"/>
              <a:t>Stallman</a:t>
            </a:r>
            <a:r>
              <a:rPr lang="es-ES" sz="2600" dirty="0"/>
              <a:t> (RMS), frustrado porque los operadores de software ya no eran libres de inspeccionar, modificar y compartir software, anunció el lanzamiento del Proyecto GNU. </a:t>
            </a:r>
            <a:endParaRPr lang="es-ES" sz="2600" dirty="0" smtClean="0"/>
          </a:p>
          <a:p>
            <a:r>
              <a:rPr lang="es-ES" sz="2600" dirty="0" smtClean="0"/>
              <a:t>Este </a:t>
            </a:r>
            <a:r>
              <a:rPr lang="es-ES" sz="2600" dirty="0"/>
              <a:t>proyecto está dedicado a la creación de un sistema operativo compatible con UNIX integrado por componentes que son completamente libres de usar, modificar y distribuir. </a:t>
            </a:r>
            <a:endParaRPr lang="es-ES" sz="2600" dirty="0" smtClean="0"/>
          </a:p>
          <a:p>
            <a:r>
              <a:rPr lang="es-ES" sz="2600" dirty="0" smtClean="0"/>
              <a:t>Dos </a:t>
            </a:r>
            <a:r>
              <a:rPr lang="es-ES" sz="2600" dirty="0"/>
              <a:t>años después, siguió el Manifiesto GNU. </a:t>
            </a:r>
            <a:endParaRPr lang="es-ES" sz="2600" dirty="0" smtClean="0"/>
          </a:p>
          <a:p>
            <a:r>
              <a:rPr lang="es-ES" sz="2600" dirty="0" smtClean="0"/>
              <a:t>Declaró </a:t>
            </a:r>
            <a:r>
              <a:rPr lang="es-ES" sz="2600" dirty="0"/>
              <a:t>las creencias fundamentales del proyecto y lanzó el Software Libre como un movimiento</a:t>
            </a:r>
            <a:r>
              <a:rPr lang="es-ES" sz="2600" dirty="0" smtClean="0"/>
              <a:t>.</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24</a:t>
            </a:fld>
            <a:endParaRPr lang="en-US" sz="1600"/>
          </a:p>
        </p:txBody>
      </p:sp>
    </p:spTree>
    <p:extLst>
      <p:ext uri="{BB962C8B-B14F-4D97-AF65-F5344CB8AC3E}">
        <p14:creationId xmlns:p14="http://schemas.microsoft.com/office/powerpoint/2010/main" val="1879407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Los orígenes del software libre</a:t>
            </a:r>
            <a:r>
              <a:rPr lang="es-ES_tradnl" dirty="0"/>
              <a:t> </a:t>
            </a:r>
          </a:p>
        </p:txBody>
      </p:sp>
      <p:sp>
        <p:nvSpPr>
          <p:cNvPr id="3" name="Marcador de contenido 2"/>
          <p:cNvSpPr>
            <a:spLocks noGrp="1"/>
          </p:cNvSpPr>
          <p:nvPr>
            <p:ph idx="1"/>
          </p:nvPr>
        </p:nvSpPr>
        <p:spPr>
          <a:xfrm>
            <a:off x="1097279" y="2162908"/>
            <a:ext cx="10115203" cy="3706185"/>
          </a:xfrm>
        </p:spPr>
        <p:txBody>
          <a:bodyPr>
            <a:noAutofit/>
          </a:bodyPr>
          <a:lstStyle/>
          <a:p>
            <a:r>
              <a:rPr lang="es-ES" sz="2400" dirty="0"/>
              <a:t>Las Cuatro Libertades son el núcleo del movimiento del software libre.</a:t>
            </a:r>
            <a:endParaRPr lang="es-ES_tradnl" sz="2400" dirty="0"/>
          </a:p>
          <a:p>
            <a:r>
              <a:rPr lang="es-ES" sz="2400" dirty="0"/>
              <a:t>Esas libertades, que en la programación estándar se numeran a partir de cero, son:</a:t>
            </a:r>
            <a:endParaRPr lang="es-ES_tradnl" sz="2400" dirty="0"/>
          </a:p>
          <a:p>
            <a:r>
              <a:rPr lang="es-ES" sz="2400" dirty="0"/>
              <a:t>0. La libertad de ejecutar el software como lo desee y por el motivo que desee.</a:t>
            </a:r>
            <a:endParaRPr lang="es-ES_tradnl" sz="2400" dirty="0"/>
          </a:p>
          <a:p>
            <a:r>
              <a:rPr lang="es-ES" sz="2400" dirty="0"/>
              <a:t>1. La libertad de estudiar el código fuente del software y hacer los cambios que desee.</a:t>
            </a:r>
            <a:endParaRPr lang="es-ES_tradnl" sz="2400" dirty="0"/>
          </a:p>
          <a:p>
            <a:r>
              <a:rPr lang="es-ES" sz="2400" dirty="0"/>
              <a:t>2. La libertad de copiar y distribuir el software (modificado o no) como lo desee.</a:t>
            </a:r>
            <a:endParaRPr lang="es-ES_tradnl" sz="2400" dirty="0"/>
          </a:p>
          <a:p>
            <a:r>
              <a:rPr lang="es-ES" sz="2400" dirty="0"/>
              <a:t>3. La libertad de realizar mejoras en el software y luego compartir la versión mejorada como lo desee</a:t>
            </a:r>
            <a:r>
              <a:rPr lang="es-ES" sz="2400" dirty="0" smtClean="0"/>
              <a:t>.</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25</a:t>
            </a:fld>
            <a:endParaRPr lang="en-US" sz="1600"/>
          </a:p>
        </p:txBody>
      </p:sp>
    </p:spTree>
    <p:extLst>
      <p:ext uri="{BB962C8B-B14F-4D97-AF65-F5344CB8AC3E}">
        <p14:creationId xmlns:p14="http://schemas.microsoft.com/office/powerpoint/2010/main" val="321901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Los orígenes del software libre</a:t>
            </a:r>
            <a:r>
              <a:rPr lang="es-ES_tradnl" dirty="0"/>
              <a:t> </a:t>
            </a:r>
          </a:p>
        </p:txBody>
      </p:sp>
      <p:sp>
        <p:nvSpPr>
          <p:cNvPr id="3" name="Marcador de contenido 2"/>
          <p:cNvSpPr>
            <a:spLocks noGrp="1"/>
          </p:cNvSpPr>
          <p:nvPr>
            <p:ph idx="1"/>
          </p:nvPr>
        </p:nvSpPr>
        <p:spPr>
          <a:xfrm>
            <a:off x="1097279" y="2162908"/>
            <a:ext cx="10115203" cy="3706185"/>
          </a:xfrm>
        </p:spPr>
        <p:txBody>
          <a:bodyPr>
            <a:noAutofit/>
          </a:bodyPr>
          <a:lstStyle/>
          <a:p>
            <a:r>
              <a:rPr lang="es-ES" sz="2600" dirty="0"/>
              <a:t>Cualquier software que no garantice estas libertades a sus usuarios no puede considerarse </a:t>
            </a:r>
            <a:r>
              <a:rPr lang="es-ES" sz="2600" dirty="0" smtClean="0"/>
              <a:t>“libre" </a:t>
            </a:r>
            <a:r>
              <a:rPr lang="es-ES" sz="2600" dirty="0"/>
              <a:t>porque limita los derechos de los usuarios de alguna manera. </a:t>
            </a:r>
            <a:endParaRPr lang="es-ES" sz="2600" dirty="0" smtClean="0"/>
          </a:p>
          <a:p>
            <a:r>
              <a:rPr lang="es-ES" sz="2600" dirty="0" smtClean="0"/>
              <a:t>Para </a:t>
            </a:r>
            <a:r>
              <a:rPr lang="es-ES" sz="2600" dirty="0"/>
              <a:t>ayudar a garantizar estos derechos y libertades, RMS, el Proyecto GNU y la recién creada Free Software </a:t>
            </a:r>
            <a:r>
              <a:rPr lang="es-ES" sz="2600" dirty="0" err="1"/>
              <a:t>Foundation</a:t>
            </a:r>
            <a:r>
              <a:rPr lang="es-ES" sz="2600" dirty="0"/>
              <a:t> (FSF) crearon licencias de software que aprovechan los conceptos preexistentes de derechos de autor. </a:t>
            </a:r>
            <a:endParaRPr lang="es-ES" sz="2600" dirty="0" smtClean="0"/>
          </a:p>
          <a:p>
            <a:r>
              <a:rPr lang="es-ES" sz="2600" dirty="0" smtClean="0"/>
              <a:t>Las </a:t>
            </a:r>
            <a:r>
              <a:rPr lang="es-ES" sz="2600" dirty="0"/>
              <a:t>licencias </a:t>
            </a:r>
            <a:r>
              <a:rPr lang="es-ES" sz="2600" dirty="0" err="1" smtClean="0"/>
              <a:t>copyleft</a:t>
            </a:r>
            <a:r>
              <a:rPr lang="es-ES" sz="2600" dirty="0" smtClean="0"/>
              <a:t>  de la FSF proporcionan </a:t>
            </a:r>
            <a:r>
              <a:rPr lang="es-ES" sz="2600" dirty="0"/>
              <a:t>más que solo el permiso para usar el software publicado bajo ellas; aseguran que el software nunca pueda violar las Cuatro Libertades. </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26</a:t>
            </a:fld>
            <a:endParaRPr lang="en-US" sz="1600"/>
          </a:p>
        </p:txBody>
      </p:sp>
    </p:spTree>
    <p:extLst>
      <p:ext uri="{BB962C8B-B14F-4D97-AF65-F5344CB8AC3E}">
        <p14:creationId xmlns:p14="http://schemas.microsoft.com/office/powerpoint/2010/main" val="426918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Los orígenes del software libre</a:t>
            </a:r>
            <a:r>
              <a:rPr lang="es-ES_tradnl" dirty="0"/>
              <a:t> </a:t>
            </a:r>
          </a:p>
        </p:txBody>
      </p:sp>
      <p:sp>
        <p:nvSpPr>
          <p:cNvPr id="3" name="Marcador de contenido 2"/>
          <p:cNvSpPr>
            <a:spLocks noGrp="1"/>
          </p:cNvSpPr>
          <p:nvPr>
            <p:ph idx="1"/>
          </p:nvPr>
        </p:nvSpPr>
        <p:spPr>
          <a:xfrm>
            <a:off x="1097279" y="2162908"/>
            <a:ext cx="10115203" cy="3706185"/>
          </a:xfrm>
        </p:spPr>
        <p:txBody>
          <a:bodyPr>
            <a:noAutofit/>
          </a:bodyPr>
          <a:lstStyle/>
          <a:p>
            <a:r>
              <a:rPr lang="es-ES" sz="2600" dirty="0"/>
              <a:t>Si bien muchas personas creen que las Cuatro Libertades son el mayor invento de </a:t>
            </a:r>
            <a:r>
              <a:rPr lang="es-ES" sz="2600" dirty="0" err="1"/>
              <a:t>Stallman</a:t>
            </a:r>
            <a:r>
              <a:rPr lang="es-ES" sz="2600" dirty="0"/>
              <a:t>, de hecho, su contribución más brillante y de mayor alcance al software es el reconocimiento de que los derechos de autor se pueden utilizar de esta manera, y que una licencia cuidadosa de los derechos de autor puede imponer la libertad del software. </a:t>
            </a:r>
            <a:endParaRPr lang="es-ES" sz="2600" dirty="0" smtClean="0"/>
          </a:p>
          <a:p>
            <a:r>
              <a:rPr lang="es-ES" sz="2600" dirty="0" smtClean="0"/>
              <a:t>Este </a:t>
            </a:r>
            <a:r>
              <a:rPr lang="es-ES" sz="2600" dirty="0"/>
              <a:t>invento allanó el camino para el movimiento de código abierto que siguió.</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27</a:t>
            </a:fld>
            <a:endParaRPr lang="en-US" sz="1600"/>
          </a:p>
        </p:txBody>
      </p:sp>
      <p:sp>
        <p:nvSpPr>
          <p:cNvPr id="4" name="CuadroTexto 3"/>
          <p:cNvSpPr txBox="1"/>
          <p:nvPr/>
        </p:nvSpPr>
        <p:spPr>
          <a:xfrm>
            <a:off x="1097279" y="5385489"/>
            <a:ext cx="10043647" cy="707886"/>
          </a:xfrm>
          <a:prstGeom prst="rect">
            <a:avLst/>
          </a:prstGeom>
          <a:noFill/>
        </p:spPr>
        <p:txBody>
          <a:bodyPr wrap="none" rtlCol="0">
            <a:spAutoFit/>
          </a:bodyPr>
          <a:lstStyle/>
          <a:p>
            <a:r>
              <a:rPr lang="en-US" sz="2000" dirty="0" smtClean="0">
                <a:solidFill>
                  <a:srgbClr val="002060"/>
                </a:solidFill>
              </a:rPr>
              <a:t>TALLER: Del art</a:t>
            </a:r>
            <a:r>
              <a:rPr lang="es-ES" sz="2000" dirty="0" err="1" smtClean="0">
                <a:solidFill>
                  <a:srgbClr val="002060"/>
                </a:solidFill>
              </a:rPr>
              <a:t>ículo</a:t>
            </a:r>
            <a:r>
              <a:rPr lang="es-ES" sz="2000" dirty="0" smtClean="0">
                <a:solidFill>
                  <a:srgbClr val="002060"/>
                </a:solidFill>
              </a:rPr>
              <a:t> presentado en el siguiente link, extraiga 3 ideas principales y desarróllelas.</a:t>
            </a:r>
          </a:p>
          <a:p>
            <a:r>
              <a:rPr lang="es-ES" sz="2000" dirty="0">
                <a:solidFill>
                  <a:srgbClr val="002060"/>
                </a:solidFill>
              </a:rPr>
              <a:t>https://</a:t>
            </a:r>
            <a:r>
              <a:rPr lang="es-ES" sz="2000" dirty="0" err="1">
                <a:solidFill>
                  <a:srgbClr val="002060"/>
                </a:solidFill>
              </a:rPr>
              <a:t>www.gnu.org</a:t>
            </a:r>
            <a:r>
              <a:rPr lang="es-ES" sz="2000" dirty="0">
                <a:solidFill>
                  <a:srgbClr val="002060"/>
                </a:solidFill>
              </a:rPr>
              <a:t>/</a:t>
            </a:r>
            <a:r>
              <a:rPr lang="es-ES" sz="2000" dirty="0" err="1">
                <a:solidFill>
                  <a:srgbClr val="002060"/>
                </a:solidFill>
              </a:rPr>
              <a:t>philosophy</a:t>
            </a:r>
            <a:r>
              <a:rPr lang="es-ES" sz="2000" dirty="0">
                <a:solidFill>
                  <a:srgbClr val="002060"/>
                </a:solidFill>
              </a:rPr>
              <a:t>/</a:t>
            </a:r>
            <a:r>
              <a:rPr lang="es-ES" sz="2000" dirty="0" err="1">
                <a:solidFill>
                  <a:srgbClr val="002060"/>
                </a:solidFill>
              </a:rPr>
              <a:t>selling.es.html</a:t>
            </a:r>
            <a:endParaRPr lang="en-US" sz="2000" dirty="0">
              <a:solidFill>
                <a:srgbClr val="002060"/>
              </a:solidFill>
            </a:endParaRPr>
          </a:p>
        </p:txBody>
      </p:sp>
    </p:spTree>
    <p:extLst>
      <p:ext uri="{BB962C8B-B14F-4D97-AF65-F5344CB8AC3E}">
        <p14:creationId xmlns:p14="http://schemas.microsoft.com/office/powerpoint/2010/main" val="15677854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28</a:t>
            </a:fld>
            <a:endParaRPr lang="en-US" sz="1600" dirty="0"/>
          </a:p>
        </p:txBody>
      </p:sp>
      <p:pic>
        <p:nvPicPr>
          <p:cNvPr id="3" name="Imagen 2"/>
          <p:cNvPicPr>
            <a:picLocks noChangeAspect="1"/>
          </p:cNvPicPr>
          <p:nvPr/>
        </p:nvPicPr>
        <p:blipFill>
          <a:blip r:embed="rId3"/>
          <a:stretch>
            <a:fillRect/>
          </a:stretch>
        </p:blipFill>
        <p:spPr>
          <a:xfrm>
            <a:off x="2062577" y="1205034"/>
            <a:ext cx="8075246" cy="3956871"/>
          </a:xfrm>
          <a:prstGeom prst="rect">
            <a:avLst/>
          </a:prstGeom>
        </p:spPr>
      </p:pic>
    </p:spTree>
    <p:extLst>
      <p:ext uri="{BB962C8B-B14F-4D97-AF65-F5344CB8AC3E}">
        <p14:creationId xmlns:p14="http://schemas.microsoft.com/office/powerpoint/2010/main" val="17782225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Los orígenes del código abierto</a:t>
            </a:r>
            <a:endParaRPr lang="es-ES_tradnl" dirty="0"/>
          </a:p>
        </p:txBody>
      </p:sp>
      <p:sp>
        <p:nvSpPr>
          <p:cNvPr id="3" name="Marcador de contenido 2"/>
          <p:cNvSpPr>
            <a:spLocks noGrp="1"/>
          </p:cNvSpPr>
          <p:nvPr>
            <p:ph idx="1"/>
          </p:nvPr>
        </p:nvSpPr>
        <p:spPr>
          <a:xfrm>
            <a:off x="1097279" y="2162908"/>
            <a:ext cx="10115203" cy="3706185"/>
          </a:xfrm>
        </p:spPr>
        <p:txBody>
          <a:bodyPr>
            <a:noAutofit/>
          </a:bodyPr>
          <a:lstStyle/>
          <a:p>
            <a:r>
              <a:rPr lang="es-ES" sz="2600" dirty="0"/>
              <a:t>El movimiento del software libre creció en popularidad y conciencia a lo largo de los años ochenta y noventa y atrajo la atención de los intereses comerciales. </a:t>
            </a:r>
            <a:endParaRPr lang="es-ES" sz="2600" dirty="0" smtClean="0"/>
          </a:p>
          <a:p>
            <a:r>
              <a:rPr lang="es-ES" sz="2600" dirty="0" smtClean="0"/>
              <a:t>El </a:t>
            </a:r>
            <a:r>
              <a:rPr lang="es-ES" sz="2600" dirty="0"/>
              <a:t>lanzamiento del navegador web </a:t>
            </a:r>
            <a:r>
              <a:rPr lang="es-ES" sz="2600" i="1" dirty="0"/>
              <a:t>Netscape</a:t>
            </a:r>
            <a:r>
              <a:rPr lang="es-ES" sz="2600" dirty="0"/>
              <a:t> como software libre en 1998 amplificó esta atención. </a:t>
            </a:r>
            <a:endParaRPr lang="es-ES" sz="2600" dirty="0" smtClean="0"/>
          </a:p>
          <a:p>
            <a:r>
              <a:rPr lang="es-ES" sz="2600" dirty="0" smtClean="0"/>
              <a:t>Si </a:t>
            </a:r>
            <a:r>
              <a:rPr lang="es-ES" sz="2600" dirty="0"/>
              <a:t>bien las empresas estaban intrigadas por el potencial del desarrollo de software abierto, muchas estaban menos entusiasmadas con la fuerte naturaleza política, filosófica y activista del movimiento de software libre y sus partidarios</a:t>
            </a:r>
            <a:r>
              <a:rPr lang="es-ES" sz="2600" dirty="0" smtClean="0"/>
              <a:t>.</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29</a:t>
            </a:fld>
            <a:endParaRPr lang="en-US" sz="1600"/>
          </a:p>
        </p:txBody>
      </p:sp>
    </p:spTree>
    <p:extLst>
      <p:ext uri="{BB962C8B-B14F-4D97-AF65-F5344CB8AC3E}">
        <p14:creationId xmlns:p14="http://schemas.microsoft.com/office/powerpoint/2010/main" val="2085844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Bibliograf</a:t>
            </a:r>
            <a:r>
              <a:rPr lang="es-ES" dirty="0" err="1" smtClean="0"/>
              <a:t>ía</a:t>
            </a:r>
            <a:endParaRPr lang="en-US" dirty="0"/>
          </a:p>
        </p:txBody>
      </p:sp>
      <p:sp>
        <p:nvSpPr>
          <p:cNvPr id="3" name="Marcador de contenido 2"/>
          <p:cNvSpPr>
            <a:spLocks noGrp="1"/>
          </p:cNvSpPr>
          <p:nvPr>
            <p:ph idx="1"/>
          </p:nvPr>
        </p:nvSpPr>
        <p:spPr>
          <a:xfrm>
            <a:off x="1097280" y="2117558"/>
            <a:ext cx="10058400" cy="3751535"/>
          </a:xfrm>
        </p:spPr>
        <p:txBody>
          <a:bodyPr>
            <a:normAutofit/>
          </a:bodyPr>
          <a:lstStyle/>
          <a:p>
            <a:pPr>
              <a:buClr>
                <a:schemeClr val="accent2"/>
              </a:buClr>
              <a:buFont typeface="Wingdings" charset="2"/>
              <a:buChar char="Ø"/>
            </a:pPr>
            <a:r>
              <a:rPr lang="es-ES" sz="2400" dirty="0" smtClean="0"/>
              <a:t>VM </a:t>
            </a:r>
            <a:r>
              <a:rPr lang="es-ES" sz="2400" dirty="0"/>
              <a:t>(Vicky) </a:t>
            </a:r>
            <a:r>
              <a:rPr lang="es-ES" sz="2400" dirty="0" err="1"/>
              <a:t>Brasseur</a:t>
            </a:r>
            <a:r>
              <a:rPr lang="es-ES" sz="2400" dirty="0"/>
              <a:t> </a:t>
            </a:r>
            <a:r>
              <a:rPr lang="es-ES" sz="2400" dirty="0" smtClean="0"/>
              <a:t>, </a:t>
            </a:r>
            <a:r>
              <a:rPr lang="es-ES" sz="2400" dirty="0" err="1" smtClean="0"/>
              <a:t>Forge</a:t>
            </a:r>
            <a:r>
              <a:rPr lang="es-ES" sz="2400" dirty="0" smtClean="0"/>
              <a:t> </a:t>
            </a:r>
            <a:r>
              <a:rPr lang="es-ES" sz="2400" dirty="0" err="1"/>
              <a:t>Your</a:t>
            </a:r>
            <a:r>
              <a:rPr lang="es-ES" sz="2400" dirty="0"/>
              <a:t> </a:t>
            </a:r>
            <a:r>
              <a:rPr lang="es-ES" sz="2400" dirty="0" err="1"/>
              <a:t>Future</a:t>
            </a:r>
            <a:r>
              <a:rPr lang="es-ES" sz="2400" dirty="0"/>
              <a:t> </a:t>
            </a:r>
            <a:r>
              <a:rPr lang="es-ES" sz="2400" dirty="0" err="1"/>
              <a:t>With</a:t>
            </a:r>
            <a:r>
              <a:rPr lang="es-ES" sz="2400" dirty="0"/>
              <a:t> Open </a:t>
            </a:r>
            <a:r>
              <a:rPr lang="es-ES" sz="2400" dirty="0" err="1" smtClean="0"/>
              <a:t>Source</a:t>
            </a:r>
            <a:r>
              <a:rPr lang="es-ES" sz="2400" dirty="0" smtClean="0"/>
              <a:t>, </a:t>
            </a:r>
            <a:r>
              <a:rPr lang="es-ES" sz="2400" dirty="0" err="1"/>
              <a:t>Build</a:t>
            </a:r>
            <a:r>
              <a:rPr lang="es-ES" sz="2400" dirty="0"/>
              <a:t> </a:t>
            </a:r>
            <a:r>
              <a:rPr lang="es-ES" sz="2400" dirty="0" err="1"/>
              <a:t>Your</a:t>
            </a:r>
            <a:r>
              <a:rPr lang="es-ES" sz="2400" dirty="0"/>
              <a:t> </a:t>
            </a:r>
            <a:r>
              <a:rPr lang="es-ES" sz="2400" dirty="0" err="1"/>
              <a:t>Skills</a:t>
            </a:r>
            <a:r>
              <a:rPr lang="es-ES" sz="2400" dirty="0"/>
              <a:t>. </a:t>
            </a:r>
            <a:r>
              <a:rPr lang="es-ES" sz="2400" dirty="0" err="1"/>
              <a:t>Build</a:t>
            </a:r>
            <a:r>
              <a:rPr lang="es-ES" sz="2400" dirty="0"/>
              <a:t> </a:t>
            </a:r>
            <a:r>
              <a:rPr lang="es-ES" sz="2400" dirty="0" err="1"/>
              <a:t>Your</a:t>
            </a:r>
            <a:r>
              <a:rPr lang="es-ES" sz="2400" dirty="0"/>
              <a:t> Network. </a:t>
            </a:r>
            <a:r>
              <a:rPr lang="es-ES" sz="2400" dirty="0" err="1"/>
              <a:t>Build</a:t>
            </a:r>
            <a:r>
              <a:rPr lang="es-ES" sz="2400" dirty="0"/>
              <a:t> </a:t>
            </a:r>
            <a:r>
              <a:rPr lang="es-ES" sz="2400" dirty="0" err="1"/>
              <a:t>the</a:t>
            </a:r>
            <a:r>
              <a:rPr lang="es-ES" sz="2400" dirty="0"/>
              <a:t> </a:t>
            </a:r>
            <a:r>
              <a:rPr lang="es-ES" sz="2400" dirty="0" err="1"/>
              <a:t>Future</a:t>
            </a:r>
            <a:r>
              <a:rPr lang="es-ES" sz="2400" dirty="0"/>
              <a:t> Of </a:t>
            </a:r>
            <a:r>
              <a:rPr lang="es-ES" sz="2400" dirty="0" err="1" smtClean="0"/>
              <a:t>Technology</a:t>
            </a:r>
            <a:r>
              <a:rPr lang="es-ES" sz="2400" dirty="0" smtClean="0"/>
              <a:t>. </a:t>
            </a:r>
            <a:r>
              <a:rPr lang="es-ES" sz="2400" dirty="0" err="1" smtClean="0"/>
              <a:t>The</a:t>
            </a:r>
            <a:r>
              <a:rPr lang="es-ES" sz="2400" dirty="0" smtClean="0"/>
              <a:t> </a:t>
            </a:r>
            <a:r>
              <a:rPr lang="es-ES" sz="2400" dirty="0" err="1"/>
              <a:t>Pragmatic</a:t>
            </a:r>
            <a:r>
              <a:rPr lang="es-ES" sz="2400" dirty="0"/>
              <a:t> </a:t>
            </a:r>
            <a:r>
              <a:rPr lang="es-ES" sz="2400" dirty="0" err="1"/>
              <a:t>Programmers</a:t>
            </a:r>
            <a:r>
              <a:rPr lang="es-ES" sz="2400" dirty="0"/>
              <a:t> (2018)</a:t>
            </a:r>
          </a:p>
          <a:p>
            <a:pPr>
              <a:buClr>
                <a:schemeClr val="accent2"/>
              </a:buClr>
              <a:buFont typeface="Wingdings" charset="2"/>
              <a:buChar char="Ø"/>
            </a:pPr>
            <a:r>
              <a:rPr lang="es-ES" sz="2400" dirty="0" smtClean="0"/>
              <a:t>Stefan Koch, Free open </a:t>
            </a:r>
            <a:r>
              <a:rPr lang="es-ES" sz="2400" dirty="0" err="1"/>
              <a:t>source</a:t>
            </a:r>
            <a:r>
              <a:rPr lang="es-ES" sz="2400" dirty="0"/>
              <a:t> software </a:t>
            </a:r>
            <a:r>
              <a:rPr lang="es-ES" sz="2400" dirty="0" err="1" smtClean="0"/>
              <a:t>development</a:t>
            </a:r>
            <a:r>
              <a:rPr lang="es-ES" sz="2400" dirty="0" smtClean="0"/>
              <a:t>. Idea </a:t>
            </a:r>
            <a:r>
              <a:rPr lang="es-ES" sz="2400" dirty="0" err="1"/>
              <a:t>Group</a:t>
            </a:r>
            <a:r>
              <a:rPr lang="es-ES" sz="2400" dirty="0"/>
              <a:t> Pub (2005</a:t>
            </a:r>
            <a:r>
              <a:rPr lang="es-ES" sz="2400" dirty="0" smtClean="0"/>
              <a:t>)</a:t>
            </a:r>
          </a:p>
          <a:p>
            <a:pPr>
              <a:buClr>
                <a:schemeClr val="accent2"/>
              </a:buClr>
              <a:buFont typeface="Wingdings" charset="2"/>
              <a:buChar char="Ø"/>
            </a:pPr>
            <a:r>
              <a:rPr lang="es-ES" sz="2400" dirty="0"/>
              <a:t>Brian </a:t>
            </a:r>
            <a:r>
              <a:rPr lang="es-ES" sz="2400" dirty="0" err="1"/>
              <a:t>Blackman</a:t>
            </a:r>
            <a:r>
              <a:rPr lang="es-ES" sz="2400" dirty="0"/>
              <a:t>, Gordon </a:t>
            </a:r>
            <a:r>
              <a:rPr lang="es-ES" sz="2400" dirty="0" err="1"/>
              <a:t>Beeming</a:t>
            </a:r>
            <a:r>
              <a:rPr lang="es-ES" sz="2400" dirty="0"/>
              <a:t>, Michael </a:t>
            </a:r>
            <a:r>
              <a:rPr lang="es-ES" sz="2400" dirty="0" err="1"/>
              <a:t>Fourie</a:t>
            </a:r>
            <a:r>
              <a:rPr lang="es-ES" sz="2400" dirty="0"/>
              <a:t>, Willy-Peter </a:t>
            </a:r>
            <a:r>
              <a:rPr lang="es-ES" sz="2400" dirty="0" err="1" smtClean="0"/>
              <a:t>Schaub</a:t>
            </a:r>
            <a:r>
              <a:rPr lang="es-ES" sz="2400" dirty="0" smtClean="0"/>
              <a:t>,  </a:t>
            </a:r>
            <a:r>
              <a:rPr lang="es-ES" sz="2400" dirty="0" err="1"/>
              <a:t>Managing</a:t>
            </a:r>
            <a:r>
              <a:rPr lang="es-ES" sz="2400" dirty="0"/>
              <a:t> Agile Open-</a:t>
            </a:r>
            <a:r>
              <a:rPr lang="es-ES" sz="2400" dirty="0" err="1"/>
              <a:t>Source</a:t>
            </a:r>
            <a:r>
              <a:rPr lang="es-ES" sz="2400" dirty="0"/>
              <a:t> Software </a:t>
            </a:r>
            <a:r>
              <a:rPr lang="es-ES" sz="2400" dirty="0" err="1"/>
              <a:t>Projects</a:t>
            </a:r>
            <a:r>
              <a:rPr lang="es-ES" sz="2400" dirty="0"/>
              <a:t> </a:t>
            </a:r>
            <a:r>
              <a:rPr lang="es-ES" sz="2400" dirty="0" err="1"/>
              <a:t>with</a:t>
            </a:r>
            <a:r>
              <a:rPr lang="es-ES" sz="2400" dirty="0"/>
              <a:t> Visual Studio </a:t>
            </a:r>
            <a:r>
              <a:rPr lang="es-ES" sz="2400" dirty="0" smtClean="0"/>
              <a:t>Online. Microsoft </a:t>
            </a:r>
            <a:r>
              <a:rPr lang="es-ES" sz="2400" dirty="0" err="1"/>
              <a:t>Press</a:t>
            </a:r>
            <a:r>
              <a:rPr lang="es-ES" sz="2400" dirty="0"/>
              <a:t> (2015</a:t>
            </a:r>
            <a:r>
              <a:rPr lang="es-ES" sz="2400" dirty="0" smtClean="0"/>
              <a:t>)</a:t>
            </a:r>
          </a:p>
          <a:p>
            <a:pPr>
              <a:buClr>
                <a:schemeClr val="accent2"/>
              </a:buClr>
              <a:buFont typeface="Wingdings" charset="2"/>
              <a:buChar char="Ø"/>
            </a:pPr>
            <a:r>
              <a:rPr lang="es-ES" sz="2400" dirty="0" smtClean="0"/>
              <a:t>Tucker</a:t>
            </a:r>
            <a:r>
              <a:rPr lang="es-ES" sz="2400" dirty="0"/>
              <a:t>, </a:t>
            </a:r>
            <a:r>
              <a:rPr lang="es-ES" sz="2400" dirty="0" smtClean="0"/>
              <a:t>Allen; </a:t>
            </a:r>
            <a:r>
              <a:rPr lang="es-ES" sz="2400" dirty="0" err="1" smtClean="0"/>
              <a:t>Morelli</a:t>
            </a:r>
            <a:r>
              <a:rPr lang="es-ES" sz="2400" dirty="0"/>
              <a:t>, </a:t>
            </a:r>
            <a:r>
              <a:rPr lang="es-ES" sz="2400" dirty="0" smtClean="0"/>
              <a:t>Ralph; de Silva </a:t>
            </a:r>
            <a:r>
              <a:rPr lang="es-ES" sz="2400" dirty="0" err="1" smtClean="0"/>
              <a:t>Chamindra</a:t>
            </a:r>
            <a:r>
              <a:rPr lang="es-ES" sz="2400" dirty="0" smtClean="0"/>
              <a:t>, </a:t>
            </a:r>
            <a:r>
              <a:rPr lang="es-ES" sz="2400" dirty="0"/>
              <a:t>Software </a:t>
            </a:r>
            <a:r>
              <a:rPr lang="es-ES" sz="2400" dirty="0" err="1" smtClean="0"/>
              <a:t>Development</a:t>
            </a:r>
            <a:r>
              <a:rPr lang="es-ES" sz="2400" dirty="0" smtClean="0"/>
              <a:t>, </a:t>
            </a:r>
            <a:r>
              <a:rPr lang="es-ES" sz="2400" dirty="0" err="1"/>
              <a:t>An</a:t>
            </a:r>
            <a:r>
              <a:rPr lang="es-ES" sz="2400" dirty="0"/>
              <a:t> Open </a:t>
            </a:r>
            <a:r>
              <a:rPr lang="es-ES" sz="2400" dirty="0" err="1"/>
              <a:t>Source</a:t>
            </a:r>
            <a:r>
              <a:rPr lang="es-ES" sz="2400" dirty="0"/>
              <a:t> </a:t>
            </a:r>
            <a:r>
              <a:rPr lang="es-ES" sz="2400" dirty="0" err="1" smtClean="0"/>
              <a:t>Approach</a:t>
            </a:r>
            <a:r>
              <a:rPr lang="es-ES" sz="2400" dirty="0" smtClean="0"/>
              <a:t>. CRC </a:t>
            </a:r>
            <a:r>
              <a:rPr lang="es-ES" sz="2400" dirty="0" err="1"/>
              <a:t>Press</a:t>
            </a:r>
            <a:r>
              <a:rPr lang="es-ES" sz="2400" dirty="0"/>
              <a:t> </a:t>
            </a:r>
            <a:r>
              <a:rPr lang="es-ES" sz="2400" dirty="0" smtClean="0"/>
              <a:t>(2011)</a:t>
            </a:r>
            <a:endParaRPr lang="en-US" sz="2400" dirty="0">
              <a:solidFill>
                <a:schemeClr val="tx1"/>
              </a:solidFill>
            </a:endParaRP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a:t>
            </a:fld>
            <a:endParaRPr lang="en-US" sz="1600"/>
          </a:p>
        </p:txBody>
      </p:sp>
    </p:spTree>
    <p:extLst>
      <p:ext uri="{BB962C8B-B14F-4D97-AF65-F5344CB8AC3E}">
        <p14:creationId xmlns:p14="http://schemas.microsoft.com/office/powerpoint/2010/main" val="16814678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Los orígenes del código abierto</a:t>
            </a:r>
            <a:endParaRPr lang="es-ES_tradnl" dirty="0"/>
          </a:p>
        </p:txBody>
      </p:sp>
      <p:sp>
        <p:nvSpPr>
          <p:cNvPr id="3" name="Marcador de contenido 2"/>
          <p:cNvSpPr>
            <a:spLocks noGrp="1"/>
          </p:cNvSpPr>
          <p:nvPr>
            <p:ph idx="1"/>
          </p:nvPr>
        </p:nvSpPr>
        <p:spPr>
          <a:xfrm>
            <a:off x="1097279" y="2162908"/>
            <a:ext cx="10115203" cy="3706185"/>
          </a:xfrm>
        </p:spPr>
        <p:txBody>
          <a:bodyPr>
            <a:noAutofit/>
          </a:bodyPr>
          <a:lstStyle/>
          <a:p>
            <a:r>
              <a:rPr lang="es-ES" sz="2600" dirty="0"/>
              <a:t>A principios de 1998, poco después del lanzamiento del código Netscape, varios partidarios del software libre se reunieron para discutir cómo el movimiento podría hacerse más aceptable para los intereses comerciales, con la esperanza de aumentar el </a:t>
            </a:r>
            <a:r>
              <a:rPr lang="es-ES" sz="2600" dirty="0" smtClean="0"/>
              <a:t>alcance y </a:t>
            </a:r>
            <a:r>
              <a:rPr lang="es-ES" sz="2600" dirty="0"/>
              <a:t>los contribuyentes para el desarrollo de software abierto. </a:t>
            </a:r>
            <a:endParaRPr lang="es-ES" sz="2600" dirty="0" smtClean="0"/>
          </a:p>
          <a:p>
            <a:r>
              <a:rPr lang="es-ES" sz="2600" dirty="0" smtClean="0"/>
              <a:t>Decidieron </a:t>
            </a:r>
            <a:r>
              <a:rPr lang="es-ES" sz="2600" dirty="0"/>
              <a:t>que el cambio de marca estaba en orden y eligieron el término </a:t>
            </a:r>
            <a:r>
              <a:rPr lang="es-ES" sz="2600" u="sng" dirty="0"/>
              <a:t>código abierto</a:t>
            </a:r>
            <a:r>
              <a:rPr lang="es-ES" sz="2600" dirty="0"/>
              <a:t>, acuñado por Christine Peterson, como el nombre de esta versión del movimiento. </a:t>
            </a:r>
            <a:endParaRPr lang="es-ES" sz="2600" dirty="0" smtClean="0"/>
          </a:p>
          <a:p>
            <a:r>
              <a:rPr lang="es-ES" sz="2600" dirty="0" smtClean="0"/>
              <a:t>Muchos </a:t>
            </a:r>
            <a:r>
              <a:rPr lang="es-ES" sz="2600" dirty="0"/>
              <a:t>miembros del grupo crearon la Open </a:t>
            </a:r>
            <a:r>
              <a:rPr lang="es-ES" sz="2600" dirty="0" err="1"/>
              <a:t>Source</a:t>
            </a:r>
            <a:r>
              <a:rPr lang="es-ES" sz="2600" dirty="0"/>
              <a:t> </a:t>
            </a:r>
            <a:r>
              <a:rPr lang="es-ES" sz="2600" dirty="0" err="1"/>
              <a:t>Initiative</a:t>
            </a:r>
            <a:r>
              <a:rPr lang="es-ES" sz="2600" dirty="0"/>
              <a:t> (OSI) como punto focal para sus esfuerzos</a:t>
            </a:r>
            <a:r>
              <a:rPr lang="es-ES" sz="2600" dirty="0" smtClean="0"/>
              <a:t>.</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30</a:t>
            </a:fld>
            <a:endParaRPr lang="en-US" sz="1600"/>
          </a:p>
        </p:txBody>
      </p:sp>
    </p:spTree>
    <p:extLst>
      <p:ext uri="{BB962C8B-B14F-4D97-AF65-F5344CB8AC3E}">
        <p14:creationId xmlns:p14="http://schemas.microsoft.com/office/powerpoint/2010/main" val="2607540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Los orígenes del código abierto</a:t>
            </a:r>
            <a:endParaRPr lang="es-ES_tradnl" dirty="0"/>
          </a:p>
        </p:txBody>
      </p:sp>
      <p:sp>
        <p:nvSpPr>
          <p:cNvPr id="3" name="Marcador de contenido 2"/>
          <p:cNvSpPr>
            <a:spLocks noGrp="1"/>
          </p:cNvSpPr>
          <p:nvPr>
            <p:ph idx="1"/>
          </p:nvPr>
        </p:nvSpPr>
        <p:spPr>
          <a:xfrm>
            <a:off x="1097279" y="2162908"/>
            <a:ext cx="10115203" cy="3706185"/>
          </a:xfrm>
        </p:spPr>
        <p:txBody>
          <a:bodyPr>
            <a:noAutofit/>
          </a:bodyPr>
          <a:lstStyle/>
          <a:p>
            <a:r>
              <a:rPr lang="es-ES" sz="2600" dirty="0"/>
              <a:t>Una de las primeras tareas de OSI fue codificar lo que significa ser un proyecto de software de código abierto. </a:t>
            </a:r>
            <a:endParaRPr lang="es-ES" sz="2600" dirty="0" smtClean="0"/>
          </a:p>
          <a:p>
            <a:r>
              <a:rPr lang="es-ES" sz="2600" dirty="0" smtClean="0"/>
              <a:t>La </a:t>
            </a:r>
            <a:r>
              <a:rPr lang="es-ES" sz="2600" dirty="0"/>
              <a:t>definición de código abierto describe las </a:t>
            </a:r>
            <a:r>
              <a:rPr lang="es-ES" sz="2600" i="1" dirty="0"/>
              <a:t>diez responsabilidades y requisitos</a:t>
            </a:r>
            <a:r>
              <a:rPr lang="es-ES" sz="2600" dirty="0"/>
              <a:t> que un proyecto debe cumplir si quiere calificar como un proyecto de "código abierto". </a:t>
            </a:r>
            <a:endParaRPr lang="es-ES" sz="2600" dirty="0" smtClean="0"/>
          </a:p>
          <a:p>
            <a:r>
              <a:rPr lang="es-ES" sz="2600" dirty="0" smtClean="0"/>
              <a:t>El </a:t>
            </a:r>
            <a:r>
              <a:rPr lang="es-ES" sz="2600" dirty="0"/>
              <a:t>OSI tiene una descripción detallada de la definición en su sitio web, pero </a:t>
            </a:r>
            <a:r>
              <a:rPr lang="es-ES" sz="2600" dirty="0" smtClean="0"/>
              <a:t>se </a:t>
            </a:r>
            <a:r>
              <a:rPr lang="es-ES" sz="2600" dirty="0"/>
              <a:t>puede resumir </a:t>
            </a:r>
            <a:r>
              <a:rPr lang="es-ES" sz="2600" dirty="0" smtClean="0"/>
              <a:t>como se explica a continuación.</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31</a:t>
            </a:fld>
            <a:endParaRPr lang="en-US" sz="1600"/>
          </a:p>
        </p:txBody>
      </p:sp>
    </p:spTree>
    <p:extLst>
      <p:ext uri="{BB962C8B-B14F-4D97-AF65-F5344CB8AC3E}">
        <p14:creationId xmlns:p14="http://schemas.microsoft.com/office/powerpoint/2010/main" val="18457010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Los orígenes del código abierto</a:t>
            </a:r>
            <a:endParaRPr lang="es-ES_tradnl" dirty="0"/>
          </a:p>
        </p:txBody>
      </p:sp>
      <p:sp>
        <p:nvSpPr>
          <p:cNvPr id="3" name="Marcador de contenido 2"/>
          <p:cNvSpPr>
            <a:spLocks noGrp="1"/>
          </p:cNvSpPr>
          <p:nvPr>
            <p:ph idx="1"/>
          </p:nvPr>
        </p:nvSpPr>
        <p:spPr>
          <a:xfrm>
            <a:off x="1097279" y="2162908"/>
            <a:ext cx="10115203" cy="3706185"/>
          </a:xfrm>
        </p:spPr>
        <p:txBody>
          <a:bodyPr>
            <a:noAutofit/>
          </a:bodyPr>
          <a:lstStyle/>
          <a:p>
            <a:r>
              <a:rPr lang="es-ES" sz="2500" dirty="0"/>
              <a:t>1. El proyecto debe ser libremente redistribuible, incluso si se vende e incluso si es parte de una colección más grande de software.</a:t>
            </a:r>
            <a:endParaRPr lang="es-ES_tradnl" sz="2500" dirty="0"/>
          </a:p>
          <a:p>
            <a:r>
              <a:rPr lang="es-ES" sz="2500" dirty="0"/>
              <a:t>2. Todo el código fuente debe estar disponible y distribuible.</a:t>
            </a:r>
            <a:endParaRPr lang="es-ES_tradnl" sz="2500" dirty="0"/>
          </a:p>
          <a:p>
            <a:r>
              <a:rPr lang="es-ES" sz="2500" dirty="0"/>
              <a:t>3. Las modificaciones y los trabajos derivados deben permitirse y distribuirse bajo los mismos términos de licencia.</a:t>
            </a:r>
            <a:endParaRPr lang="es-ES_tradnl" sz="2500" dirty="0"/>
          </a:p>
          <a:p>
            <a:r>
              <a:rPr lang="es-ES" sz="2500" dirty="0"/>
              <a:t>4. Si no se permite la distribución de código modificado, no puede evitar la distribución de archivos de parche (fragmentos de código fuente que se pueden aplicar para incluir nuevas correcciones o funcionalidades) junto con el código no modificado.</a:t>
            </a:r>
            <a:endParaRPr lang="es-ES_tradnl" sz="2500" dirty="0"/>
          </a:p>
          <a:p>
            <a:endParaRPr lang="es-ES_tradnl" sz="25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32</a:t>
            </a:fld>
            <a:endParaRPr lang="en-US" sz="1600"/>
          </a:p>
        </p:txBody>
      </p:sp>
    </p:spTree>
    <p:extLst>
      <p:ext uri="{BB962C8B-B14F-4D97-AF65-F5344CB8AC3E}">
        <p14:creationId xmlns:p14="http://schemas.microsoft.com/office/powerpoint/2010/main" val="822641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Los orígenes del código abierto</a:t>
            </a:r>
            <a:endParaRPr lang="es-ES_tradnl" dirty="0"/>
          </a:p>
        </p:txBody>
      </p:sp>
      <p:sp>
        <p:nvSpPr>
          <p:cNvPr id="3" name="Marcador de contenido 2"/>
          <p:cNvSpPr>
            <a:spLocks noGrp="1"/>
          </p:cNvSpPr>
          <p:nvPr>
            <p:ph idx="1"/>
          </p:nvPr>
        </p:nvSpPr>
        <p:spPr>
          <a:xfrm>
            <a:off x="1097279" y="2162908"/>
            <a:ext cx="10115203" cy="3706185"/>
          </a:xfrm>
        </p:spPr>
        <p:txBody>
          <a:bodyPr>
            <a:noAutofit/>
          </a:bodyPr>
          <a:lstStyle/>
          <a:p>
            <a:r>
              <a:rPr lang="es-ES" sz="2500" dirty="0"/>
              <a:t>5. De ninguna manera la licencia bajo la cual se distribuye el código puede discriminar a ninguna persona o grupo. Se debe permitir que todas las personas usen el código en los mismos términos, incluso si son malas personas como los nazis.</a:t>
            </a:r>
            <a:endParaRPr lang="es-ES_tradnl" sz="2500" dirty="0"/>
          </a:p>
          <a:p>
            <a:r>
              <a:rPr lang="es-ES" sz="2500" dirty="0"/>
              <a:t>6. Del mismo modo, la licencia tampoco puede identificar industrias, empresas u otros tipos de </a:t>
            </a:r>
            <a:r>
              <a:rPr lang="es-ES" sz="2500" dirty="0" smtClean="0"/>
              <a:t>organizaciones. </a:t>
            </a:r>
            <a:r>
              <a:rPr lang="es-ES" sz="2500" dirty="0"/>
              <a:t>Se debe permitir que todos los grupos y empresas utilicen el código en los mismos términos, incluso si esos grupos admiten cosas horribles (de nuevo, como los nazis).</a:t>
            </a:r>
            <a:endParaRPr lang="es-ES_tradnl" sz="2500" dirty="0"/>
          </a:p>
          <a:p>
            <a:r>
              <a:rPr lang="es-ES" sz="2500" dirty="0"/>
              <a:t>7. La licencia se aplica a cualquier persona que reciba una copia del software sin necesidad de ningún permiso adicional</a:t>
            </a:r>
            <a:r>
              <a:rPr lang="es-ES" sz="2500" dirty="0" smtClean="0"/>
              <a:t>.</a:t>
            </a:r>
            <a:endParaRPr lang="es-ES_tradnl" sz="25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33</a:t>
            </a:fld>
            <a:endParaRPr lang="en-US" sz="1600"/>
          </a:p>
        </p:txBody>
      </p:sp>
    </p:spTree>
    <p:extLst>
      <p:ext uri="{BB962C8B-B14F-4D97-AF65-F5344CB8AC3E}">
        <p14:creationId xmlns:p14="http://schemas.microsoft.com/office/powerpoint/2010/main" val="3234916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Los orígenes del código abierto</a:t>
            </a:r>
            <a:endParaRPr lang="es-ES_tradnl" dirty="0"/>
          </a:p>
        </p:txBody>
      </p:sp>
      <p:sp>
        <p:nvSpPr>
          <p:cNvPr id="3" name="Marcador de contenido 2"/>
          <p:cNvSpPr>
            <a:spLocks noGrp="1"/>
          </p:cNvSpPr>
          <p:nvPr>
            <p:ph idx="1"/>
          </p:nvPr>
        </p:nvSpPr>
        <p:spPr>
          <a:xfrm>
            <a:off x="1097279" y="2162908"/>
            <a:ext cx="10115203" cy="3706185"/>
          </a:xfrm>
        </p:spPr>
        <p:txBody>
          <a:bodyPr>
            <a:noAutofit/>
          </a:bodyPr>
          <a:lstStyle/>
          <a:p>
            <a:r>
              <a:rPr lang="es-ES" sz="2500" dirty="0"/>
              <a:t>8. La licencia no puede restringir que alguien extraiga el proyecto o el código de una colección más grande. Si lo extraen, está disponible para ellos bajo los mismos términos de licencia que toda la colección más grande.</a:t>
            </a:r>
            <a:endParaRPr lang="es-ES_tradnl" sz="2500" dirty="0"/>
          </a:p>
          <a:p>
            <a:r>
              <a:rPr lang="es-ES" sz="2500" dirty="0"/>
              <a:t>9. Si el software se distribuye como parte de una colección de código más grande, la licencia no puede imponer restricciones ni requisitos sobre ese otro código.</a:t>
            </a:r>
            <a:endParaRPr lang="es-ES_tradnl" sz="2500" dirty="0"/>
          </a:p>
          <a:p>
            <a:r>
              <a:rPr lang="es-ES" sz="2500" dirty="0"/>
              <a:t>10. La licencia se aplica a todas las aplicaciones tecnológicas y de interfaz de usuario del software al que se aplica.</a:t>
            </a:r>
            <a:endParaRPr lang="es-ES_tradnl" sz="25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34</a:t>
            </a:fld>
            <a:endParaRPr lang="en-US" sz="1600"/>
          </a:p>
        </p:txBody>
      </p:sp>
    </p:spTree>
    <p:extLst>
      <p:ext uri="{BB962C8B-B14F-4D97-AF65-F5344CB8AC3E}">
        <p14:creationId xmlns:p14="http://schemas.microsoft.com/office/powerpoint/2010/main" val="10960342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Los orígenes del código abierto</a:t>
            </a:r>
            <a:endParaRPr lang="es-ES_tradnl" dirty="0"/>
          </a:p>
        </p:txBody>
      </p:sp>
      <p:sp>
        <p:nvSpPr>
          <p:cNvPr id="3" name="Marcador de contenido 2"/>
          <p:cNvSpPr>
            <a:spLocks noGrp="1"/>
          </p:cNvSpPr>
          <p:nvPr>
            <p:ph idx="1"/>
          </p:nvPr>
        </p:nvSpPr>
        <p:spPr>
          <a:xfrm>
            <a:off x="1097280" y="2198766"/>
            <a:ext cx="10115203" cy="3706185"/>
          </a:xfrm>
        </p:spPr>
        <p:txBody>
          <a:bodyPr>
            <a:noAutofit/>
          </a:bodyPr>
          <a:lstStyle/>
          <a:p>
            <a:r>
              <a:rPr lang="es-ES" sz="2600" dirty="0"/>
              <a:t>El OSI proporciona una versión anotada de la definición de código abierto. </a:t>
            </a:r>
            <a:endParaRPr lang="es-ES" sz="2600" dirty="0" smtClean="0"/>
          </a:p>
          <a:p>
            <a:r>
              <a:rPr lang="es-ES" sz="2600" dirty="0" smtClean="0"/>
              <a:t>Esta </a:t>
            </a:r>
            <a:r>
              <a:rPr lang="es-ES" sz="2600" dirty="0"/>
              <a:t>versión es valiosa para comprender el significado y la importancia de la definición. Detalla los fundamentos y la información de apoyo para cada uno de los criterios para que un proyecto califique como "código abierto".</a:t>
            </a:r>
            <a:endParaRPr lang="es-ES_tradnl" sz="2600" dirty="0"/>
          </a:p>
          <a:p>
            <a:r>
              <a:rPr lang="es-ES" sz="2600" dirty="0"/>
              <a:t>La mayoría de estos criterios se aplican a la licencia bajo la cual se distribuye un proyecto. </a:t>
            </a:r>
            <a:endParaRPr lang="es-ES" sz="2600" dirty="0" smtClean="0"/>
          </a:p>
          <a:p>
            <a:r>
              <a:rPr lang="es-ES" sz="2600" dirty="0" smtClean="0"/>
              <a:t>Para </a:t>
            </a:r>
            <a:r>
              <a:rPr lang="es-ES" sz="2600" dirty="0"/>
              <a:t>ayudar a las personas a seleccionar una licencia que cumpla con todos los criterios, OSI revisa las licencias y mantiene una lista de licencias de código abierto aprobadas por OSI. </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35</a:t>
            </a:fld>
            <a:endParaRPr lang="en-US" sz="1600"/>
          </a:p>
        </p:txBody>
      </p:sp>
    </p:spTree>
    <p:extLst>
      <p:ext uri="{BB962C8B-B14F-4D97-AF65-F5344CB8AC3E}">
        <p14:creationId xmlns:p14="http://schemas.microsoft.com/office/powerpoint/2010/main" val="2645890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Los orígenes del código abierto</a:t>
            </a:r>
            <a:endParaRPr lang="es-ES_tradnl" dirty="0"/>
          </a:p>
        </p:txBody>
      </p:sp>
      <p:sp>
        <p:nvSpPr>
          <p:cNvPr id="3" name="Marcador de contenido 2"/>
          <p:cNvSpPr>
            <a:spLocks noGrp="1"/>
          </p:cNvSpPr>
          <p:nvPr>
            <p:ph idx="1"/>
          </p:nvPr>
        </p:nvSpPr>
        <p:spPr>
          <a:xfrm>
            <a:off x="1097280" y="2198766"/>
            <a:ext cx="10115203" cy="3706185"/>
          </a:xfrm>
        </p:spPr>
        <p:txBody>
          <a:bodyPr>
            <a:noAutofit/>
          </a:bodyPr>
          <a:lstStyle/>
          <a:p>
            <a:r>
              <a:rPr lang="es-ES" sz="2600" dirty="0"/>
              <a:t>Si un proyecto afirma ser de "código abierto" pero no se publica bajo una licencia aprobada por OSI, entonces el proyecto no puede llamarse a sí mismo "código abierto".</a:t>
            </a:r>
            <a:endParaRPr lang="es-ES_tradnl" sz="2600" dirty="0"/>
          </a:p>
          <a:p>
            <a:r>
              <a:rPr lang="es-ES" sz="2600" dirty="0"/>
              <a:t>Este enfoque en la licencia es una parte crítica del software libre y de código abierto. </a:t>
            </a:r>
            <a:endParaRPr lang="es-ES" sz="2600" dirty="0" smtClean="0"/>
          </a:p>
          <a:p>
            <a:r>
              <a:rPr lang="es-ES" sz="2600" dirty="0" smtClean="0"/>
              <a:t>Es </a:t>
            </a:r>
            <a:r>
              <a:rPr lang="es-ES" sz="2600" dirty="0"/>
              <a:t>la licencia y sus directivas las que hacen que una pieza de software sea de código abierto, no solo la disponibilidad del código fuente. </a:t>
            </a:r>
            <a:endParaRPr lang="es-ES" sz="2600" dirty="0" smtClean="0"/>
          </a:p>
          <a:p>
            <a:r>
              <a:rPr lang="es-ES" sz="2600" dirty="0" smtClean="0"/>
              <a:t>Sin </a:t>
            </a:r>
            <a:r>
              <a:rPr lang="es-ES" sz="2600" dirty="0"/>
              <a:t>la aplicación de una licencia aprobada por OSI, el código puede ser, en el mejor de los casos, "fuente disponible", pero no abierto. </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36</a:t>
            </a:fld>
            <a:endParaRPr lang="en-US" sz="1600"/>
          </a:p>
        </p:txBody>
      </p:sp>
    </p:spTree>
    <p:extLst>
      <p:ext uri="{BB962C8B-B14F-4D97-AF65-F5344CB8AC3E}">
        <p14:creationId xmlns:p14="http://schemas.microsoft.com/office/powerpoint/2010/main" val="14302770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Los orígenes del código abierto</a:t>
            </a:r>
            <a:endParaRPr lang="es-ES_tradnl" dirty="0"/>
          </a:p>
        </p:txBody>
      </p:sp>
      <p:sp>
        <p:nvSpPr>
          <p:cNvPr id="3" name="Marcador de contenido 2"/>
          <p:cNvSpPr>
            <a:spLocks noGrp="1"/>
          </p:cNvSpPr>
          <p:nvPr>
            <p:ph idx="1"/>
          </p:nvPr>
        </p:nvSpPr>
        <p:spPr>
          <a:xfrm>
            <a:off x="1097280" y="2198766"/>
            <a:ext cx="10115203" cy="3706185"/>
          </a:xfrm>
        </p:spPr>
        <p:txBody>
          <a:bodyPr>
            <a:noAutofit/>
          </a:bodyPr>
          <a:lstStyle/>
          <a:p>
            <a:r>
              <a:rPr lang="es-ES" sz="2600" dirty="0"/>
              <a:t>Los mandatos legales contenidos en la licencia aseguran que el código esté disponible y que las personas sean libres de hacer con él lo que deseen (dentro de los límites de la licencia). </a:t>
            </a:r>
            <a:endParaRPr lang="es-ES" sz="2600" dirty="0" smtClean="0"/>
          </a:p>
          <a:p>
            <a:r>
              <a:rPr lang="es-ES" sz="2600" dirty="0" smtClean="0"/>
              <a:t>El </a:t>
            </a:r>
            <a:r>
              <a:rPr lang="es-ES" sz="2600" dirty="0"/>
              <a:t>código y los proyectos que no tienen archivos de licencia, incluso si han sido legados al dominio público, no son de código abierto.</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37</a:t>
            </a:fld>
            <a:endParaRPr lang="en-US" sz="1600"/>
          </a:p>
        </p:txBody>
      </p:sp>
    </p:spTree>
    <p:extLst>
      <p:ext uri="{BB962C8B-B14F-4D97-AF65-F5344CB8AC3E}">
        <p14:creationId xmlns:p14="http://schemas.microsoft.com/office/powerpoint/2010/main" val="16595171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Diferencia entre software libre y </a:t>
            </a:r>
            <a:r>
              <a:rPr lang="es-ES" b="1" dirty="0" smtClean="0"/>
              <a:t/>
            </a:r>
            <a:br>
              <a:rPr lang="es-ES" b="1" dirty="0" smtClean="0"/>
            </a:br>
            <a:r>
              <a:rPr lang="es-ES" b="1" dirty="0" smtClean="0"/>
              <a:t>código </a:t>
            </a:r>
            <a:r>
              <a:rPr lang="es-ES" b="1" dirty="0"/>
              <a:t>abierto</a:t>
            </a:r>
            <a:r>
              <a:rPr lang="es-ES_tradnl" dirty="0"/>
              <a:t> </a:t>
            </a:r>
            <a:endParaRPr lang="es-ES_tradnl" dirty="0"/>
          </a:p>
        </p:txBody>
      </p:sp>
      <p:sp>
        <p:nvSpPr>
          <p:cNvPr id="3" name="Marcador de contenido 2"/>
          <p:cNvSpPr>
            <a:spLocks noGrp="1"/>
          </p:cNvSpPr>
          <p:nvPr>
            <p:ph idx="1"/>
          </p:nvPr>
        </p:nvSpPr>
        <p:spPr>
          <a:xfrm>
            <a:off x="1097280" y="2001547"/>
            <a:ext cx="10115203" cy="3706185"/>
          </a:xfrm>
        </p:spPr>
        <p:txBody>
          <a:bodyPr>
            <a:noAutofit/>
          </a:bodyPr>
          <a:lstStyle/>
          <a:p>
            <a:r>
              <a:rPr lang="es-ES" sz="2600" dirty="0"/>
              <a:t>Una pregunta que todo el mundo hace cuando descubren FOSS por primera </a:t>
            </a:r>
            <a:r>
              <a:rPr lang="es-ES" sz="2600" dirty="0" smtClean="0"/>
              <a:t>vez es: </a:t>
            </a:r>
          </a:p>
          <a:p>
            <a:r>
              <a:rPr lang="es-ES" sz="2600" dirty="0" smtClean="0"/>
              <a:t>"¿</a:t>
            </a:r>
            <a:r>
              <a:rPr lang="es-ES" sz="2600" dirty="0"/>
              <a:t>Cuál es la diferencia entre código libre y código abierto?". </a:t>
            </a:r>
            <a:endParaRPr lang="es-ES" sz="2600" dirty="0" smtClean="0"/>
          </a:p>
          <a:p>
            <a:r>
              <a:rPr lang="es-ES" sz="2600" dirty="0" smtClean="0"/>
              <a:t>Esta </a:t>
            </a:r>
            <a:r>
              <a:rPr lang="es-ES" sz="2600" dirty="0"/>
              <a:t>es una pregunta sorprendentemente polémica, pero es muy buena. </a:t>
            </a:r>
            <a:endParaRPr lang="es-ES" sz="2600" dirty="0" smtClean="0"/>
          </a:p>
          <a:p>
            <a:r>
              <a:rPr lang="es-ES" sz="2600" dirty="0" smtClean="0"/>
              <a:t>Desde </a:t>
            </a:r>
            <a:r>
              <a:rPr lang="es-ES" sz="2600" dirty="0"/>
              <a:t>una perspectiva de código y proyecto, hay muy poca diferencia efectiva entre los dos. </a:t>
            </a:r>
            <a:endParaRPr lang="es-ES" sz="2600" dirty="0" smtClean="0"/>
          </a:p>
          <a:p>
            <a:r>
              <a:rPr lang="es-ES" sz="2600" dirty="0" smtClean="0"/>
              <a:t>La </a:t>
            </a:r>
            <a:r>
              <a:rPr lang="es-ES" sz="2600" dirty="0"/>
              <a:t>mayoría de las licencias que la FSF considera </a:t>
            </a:r>
            <a:r>
              <a:rPr lang="es-ES" sz="2600" dirty="0" smtClean="0"/>
              <a:t>”Libre" </a:t>
            </a:r>
            <a:r>
              <a:rPr lang="es-ES" sz="2600" dirty="0"/>
              <a:t>también están aprobadas por OSI, y muchas de las licencias aprobadas por OSI admiten las Cuatro Libertades y, por lo tanto, también son consideradas </a:t>
            </a:r>
            <a:r>
              <a:rPr lang="es-ES" sz="2600" dirty="0" smtClean="0"/>
              <a:t>”Libres" </a:t>
            </a:r>
            <a:r>
              <a:rPr lang="es-ES" sz="2600" dirty="0"/>
              <a:t>por la FSF. </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38</a:t>
            </a:fld>
            <a:endParaRPr lang="en-US" sz="1600"/>
          </a:p>
        </p:txBody>
      </p:sp>
    </p:spTree>
    <p:extLst>
      <p:ext uri="{BB962C8B-B14F-4D97-AF65-F5344CB8AC3E}">
        <p14:creationId xmlns:p14="http://schemas.microsoft.com/office/powerpoint/2010/main" val="7221605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Diferencia entre software libre y </a:t>
            </a:r>
            <a:r>
              <a:rPr lang="es-ES" b="1" dirty="0" smtClean="0"/>
              <a:t/>
            </a:r>
            <a:br>
              <a:rPr lang="es-ES" b="1" dirty="0" smtClean="0"/>
            </a:br>
            <a:r>
              <a:rPr lang="es-ES" b="1" dirty="0" smtClean="0"/>
              <a:t>código </a:t>
            </a:r>
            <a:r>
              <a:rPr lang="es-ES" b="1" dirty="0"/>
              <a:t>abierto</a:t>
            </a:r>
            <a:r>
              <a:rPr lang="es-ES_tradnl" dirty="0"/>
              <a:t> </a:t>
            </a:r>
            <a:endParaRPr lang="es-ES_tradnl" dirty="0"/>
          </a:p>
        </p:txBody>
      </p:sp>
      <p:sp>
        <p:nvSpPr>
          <p:cNvPr id="3" name="Marcador de contenido 2"/>
          <p:cNvSpPr>
            <a:spLocks noGrp="1"/>
          </p:cNvSpPr>
          <p:nvPr>
            <p:ph idx="1"/>
          </p:nvPr>
        </p:nvSpPr>
        <p:spPr>
          <a:xfrm>
            <a:off x="1097280" y="2037404"/>
            <a:ext cx="10341685" cy="3706185"/>
          </a:xfrm>
        </p:spPr>
        <p:txBody>
          <a:bodyPr>
            <a:noAutofit/>
          </a:bodyPr>
          <a:lstStyle/>
          <a:p>
            <a:r>
              <a:rPr lang="es-ES" sz="2400" dirty="0"/>
              <a:t>Hay algunos valores atípicos en cada lado, pero hay mucha más </a:t>
            </a:r>
            <a:r>
              <a:rPr lang="es-ES" sz="2400" i="1" dirty="0"/>
              <a:t>similitud</a:t>
            </a:r>
            <a:r>
              <a:rPr lang="es-ES" sz="2400" dirty="0"/>
              <a:t> que diferencia entre las dos familias de licencias. </a:t>
            </a:r>
            <a:endParaRPr lang="es-ES" sz="2400" dirty="0" smtClean="0"/>
          </a:p>
          <a:p>
            <a:r>
              <a:rPr lang="es-ES" sz="2400" dirty="0" smtClean="0"/>
              <a:t>En </a:t>
            </a:r>
            <a:r>
              <a:rPr lang="es-ES" sz="2400" dirty="0"/>
              <a:t>la mayoría de los casos, el software libre también es de código abierto. </a:t>
            </a:r>
            <a:endParaRPr lang="es-ES" sz="2400" dirty="0" smtClean="0"/>
          </a:p>
          <a:p>
            <a:r>
              <a:rPr lang="es-ES" sz="2400" dirty="0" smtClean="0"/>
              <a:t>En </a:t>
            </a:r>
            <a:r>
              <a:rPr lang="es-ES" sz="2400" dirty="0"/>
              <a:t>algunos casos, Open </a:t>
            </a:r>
            <a:r>
              <a:rPr lang="es-ES" sz="2400" dirty="0" err="1"/>
              <a:t>Source</a:t>
            </a:r>
            <a:r>
              <a:rPr lang="es-ES" sz="2400" dirty="0"/>
              <a:t> también es software libre.</a:t>
            </a:r>
            <a:endParaRPr lang="es-ES_tradnl" sz="2400" dirty="0"/>
          </a:p>
          <a:p>
            <a:r>
              <a:rPr lang="es-ES" sz="2400" dirty="0"/>
              <a:t>La diferencia entre Free y Open </a:t>
            </a:r>
            <a:r>
              <a:rPr lang="es-ES" sz="2400" dirty="0" err="1"/>
              <a:t>Source</a:t>
            </a:r>
            <a:r>
              <a:rPr lang="es-ES" sz="2400" dirty="0"/>
              <a:t> se reduce a una de filosofía y motivación. </a:t>
            </a:r>
            <a:endParaRPr lang="es-ES" sz="2400" dirty="0" smtClean="0"/>
          </a:p>
          <a:p>
            <a:r>
              <a:rPr lang="es-ES" sz="2400" dirty="0" smtClean="0"/>
              <a:t>Para </a:t>
            </a:r>
            <a:r>
              <a:rPr lang="es-ES" sz="2400" dirty="0"/>
              <a:t>los partidarios del software libre, el esfuerzo tiene un fuerte propósito moral. Así como todas las personas deberían estar libres de opresión y abuso, todo el software debería estar libre de restricciones de uso, reutilización y distribución. Hacer lo contrario es limitar el potencial del software y las personas que lo usan. Esta es la fuerza impulsora detrás del movimiento del Software Libre: Libertad</a:t>
            </a:r>
            <a:r>
              <a:rPr lang="es-ES" sz="2400" dirty="0" smtClean="0"/>
              <a:t>.</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39</a:t>
            </a:fld>
            <a:endParaRPr lang="en-US" sz="1600"/>
          </a:p>
        </p:txBody>
      </p:sp>
    </p:spTree>
    <p:extLst>
      <p:ext uri="{BB962C8B-B14F-4D97-AF65-F5344CB8AC3E}">
        <p14:creationId xmlns:p14="http://schemas.microsoft.com/office/powerpoint/2010/main" val="2062079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a:t>
            </a:fld>
            <a:endParaRPr lang="en-US" sz="1600" dirty="0"/>
          </a:p>
        </p:txBody>
      </p:sp>
      <p:sp>
        <p:nvSpPr>
          <p:cNvPr id="3" name="Rectángulo 2"/>
          <p:cNvSpPr/>
          <p:nvPr/>
        </p:nvSpPr>
        <p:spPr>
          <a:xfrm>
            <a:off x="2022610" y="2251216"/>
            <a:ext cx="8155182" cy="1754326"/>
          </a:xfrm>
          <a:prstGeom prst="rect">
            <a:avLst/>
          </a:prstGeom>
          <a:noFill/>
        </p:spPr>
        <p:txBody>
          <a:bodyPr wrap="none" lIns="91440" tIns="45720" rIns="91440" bIns="45720">
            <a:spAutoFit/>
          </a:bodyPr>
          <a:lstStyle/>
          <a:p>
            <a:pPr algn="ctr"/>
            <a:r>
              <a:rPr lang="es-ES" sz="5400" dirty="0"/>
              <a:t>Los fundamentos y filosofías</a:t>
            </a:r>
            <a:r>
              <a:rPr lang="es-ES_tradnl" sz="5400" dirty="0"/>
              <a:t/>
            </a:r>
            <a:br>
              <a:rPr lang="es-ES_tradnl" sz="5400" dirty="0"/>
            </a:br>
            <a:r>
              <a:rPr lang="es-ES" sz="5400" dirty="0"/>
              <a:t>de código libre y abierto</a:t>
            </a:r>
            <a:endParaRPr lang="es-ES" sz="5400" b="1" dirty="0">
              <a:ln/>
              <a:solidFill>
                <a:schemeClr val="accent2"/>
              </a:solid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3199709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Diferencia entre software libre y </a:t>
            </a:r>
            <a:r>
              <a:rPr lang="es-ES" b="1" dirty="0" smtClean="0"/>
              <a:t/>
            </a:r>
            <a:br>
              <a:rPr lang="es-ES" b="1" dirty="0" smtClean="0"/>
            </a:br>
            <a:r>
              <a:rPr lang="es-ES" b="1" dirty="0" smtClean="0"/>
              <a:t>código </a:t>
            </a:r>
            <a:r>
              <a:rPr lang="es-ES" b="1" dirty="0"/>
              <a:t>abierto</a:t>
            </a:r>
            <a:r>
              <a:rPr lang="es-ES_tradnl" dirty="0"/>
              <a:t> </a:t>
            </a:r>
            <a:endParaRPr lang="es-ES_tradnl" dirty="0"/>
          </a:p>
        </p:txBody>
      </p:sp>
      <p:sp>
        <p:nvSpPr>
          <p:cNvPr id="3" name="Marcador de contenido 2"/>
          <p:cNvSpPr>
            <a:spLocks noGrp="1"/>
          </p:cNvSpPr>
          <p:nvPr>
            <p:ph idx="1"/>
          </p:nvPr>
        </p:nvSpPr>
        <p:spPr>
          <a:xfrm>
            <a:off x="1097280" y="1822257"/>
            <a:ext cx="10115203" cy="3706185"/>
          </a:xfrm>
        </p:spPr>
        <p:txBody>
          <a:bodyPr>
            <a:noAutofit/>
          </a:bodyPr>
          <a:lstStyle/>
          <a:p>
            <a:r>
              <a:rPr lang="es-ES" sz="2600" dirty="0"/>
              <a:t>Open </a:t>
            </a:r>
            <a:r>
              <a:rPr lang="es-ES" sz="2600" dirty="0" err="1"/>
              <a:t>Source</a:t>
            </a:r>
            <a:r>
              <a:rPr lang="es-ES" sz="2600" dirty="0"/>
              <a:t>, por otro lado, encuentra su motivación en lo que considera asuntos más prácticos. </a:t>
            </a:r>
            <a:endParaRPr lang="es-ES" sz="2600" dirty="0" smtClean="0"/>
          </a:p>
          <a:p>
            <a:r>
              <a:rPr lang="es-ES" sz="2600" dirty="0" smtClean="0"/>
              <a:t>Para </a:t>
            </a:r>
            <a:r>
              <a:rPr lang="es-ES" sz="2600" dirty="0"/>
              <a:t>los partidarios del código abierto, los negocios, la ciencia, el arte y todos los demás esfuerzos que emplean software </a:t>
            </a:r>
            <a:r>
              <a:rPr lang="es-ES" sz="2600" dirty="0" smtClean="0"/>
              <a:t>están mejor atendidos </a:t>
            </a:r>
            <a:r>
              <a:rPr lang="es-ES" sz="2600" dirty="0"/>
              <a:t>si la fuente de ese software está disponible públicamente. </a:t>
            </a:r>
            <a:endParaRPr lang="es-ES" sz="2600" dirty="0" smtClean="0"/>
          </a:p>
          <a:p>
            <a:r>
              <a:rPr lang="es-ES" sz="2600" dirty="0" smtClean="0"/>
              <a:t>Para </a:t>
            </a:r>
            <a:r>
              <a:rPr lang="es-ES" sz="2600" dirty="0"/>
              <a:t>ellos, es simplemente lógico </a:t>
            </a:r>
            <a:r>
              <a:rPr lang="es-ES" sz="2600" dirty="0" smtClean="0"/>
              <a:t>abrir </a:t>
            </a:r>
            <a:r>
              <a:rPr lang="es-ES" sz="2600" dirty="0"/>
              <a:t>la fuente </a:t>
            </a:r>
            <a:r>
              <a:rPr lang="es-ES" sz="2600" dirty="0" smtClean="0"/>
              <a:t>y permitir </a:t>
            </a:r>
            <a:r>
              <a:rPr lang="es-ES" sz="2600" dirty="0"/>
              <a:t>tipos y niveles de innovación que serían imposibles con un software patentado (fuente cerrada). </a:t>
            </a:r>
            <a:endParaRPr lang="es-ES" sz="2600" dirty="0" smtClean="0"/>
          </a:p>
          <a:p>
            <a:r>
              <a:rPr lang="es-ES" sz="2600" dirty="0" smtClean="0"/>
              <a:t>Esta </a:t>
            </a:r>
            <a:r>
              <a:rPr lang="es-ES" sz="2600" dirty="0"/>
              <a:t>lógica parece estar respaldada por la explosión de empresas y servicios de software basados ​​en código abierto en los casi veinte años transcurridos desde la llegada del "código abierto" como movimiento</a:t>
            </a:r>
            <a:r>
              <a:rPr lang="es-ES" sz="2600" dirty="0" smtClean="0"/>
              <a:t>.</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40</a:t>
            </a:fld>
            <a:endParaRPr lang="en-US" sz="1600"/>
          </a:p>
        </p:txBody>
      </p:sp>
    </p:spTree>
    <p:extLst>
      <p:ext uri="{BB962C8B-B14F-4D97-AF65-F5344CB8AC3E}">
        <p14:creationId xmlns:p14="http://schemas.microsoft.com/office/powerpoint/2010/main" val="970876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Diferencia entre software libre y </a:t>
            </a:r>
            <a:r>
              <a:rPr lang="es-ES" b="1" dirty="0" smtClean="0"/>
              <a:t/>
            </a:r>
            <a:br>
              <a:rPr lang="es-ES" b="1" dirty="0" smtClean="0"/>
            </a:br>
            <a:r>
              <a:rPr lang="es-ES" b="1" dirty="0" smtClean="0"/>
              <a:t>código </a:t>
            </a:r>
            <a:r>
              <a:rPr lang="es-ES" b="1" dirty="0"/>
              <a:t>abierto</a:t>
            </a:r>
            <a:r>
              <a:rPr lang="es-ES_tradnl" dirty="0"/>
              <a:t> </a:t>
            </a:r>
            <a:endParaRPr lang="es-ES_tradnl" dirty="0"/>
          </a:p>
        </p:txBody>
      </p:sp>
      <p:sp>
        <p:nvSpPr>
          <p:cNvPr id="3" name="Marcador de contenido 2"/>
          <p:cNvSpPr>
            <a:spLocks noGrp="1"/>
          </p:cNvSpPr>
          <p:nvPr>
            <p:ph idx="1"/>
          </p:nvPr>
        </p:nvSpPr>
        <p:spPr>
          <a:xfrm>
            <a:off x="1097280" y="1822257"/>
            <a:ext cx="10115203" cy="3706185"/>
          </a:xfrm>
        </p:spPr>
        <p:txBody>
          <a:bodyPr>
            <a:noAutofit/>
          </a:bodyPr>
          <a:lstStyle/>
          <a:p>
            <a:r>
              <a:rPr lang="es-ES" sz="2600" dirty="0"/>
              <a:t>Para simplificarlo demasiado: el software libre ve la libertad del software como una cuestión moral; el código abierto lo ve como práctico. </a:t>
            </a:r>
            <a:endParaRPr lang="es-ES" sz="2600" dirty="0" smtClean="0"/>
          </a:p>
          <a:p>
            <a:r>
              <a:rPr lang="es-ES" sz="2600" dirty="0" smtClean="0"/>
              <a:t>Sin </a:t>
            </a:r>
            <a:r>
              <a:rPr lang="es-ES" sz="2600" dirty="0"/>
              <a:t>embargo, esta no es una regla dura y rápida, ni se trata de dos facciones separadas y en desacuerdo. </a:t>
            </a:r>
            <a:endParaRPr lang="es-ES" sz="2600" dirty="0" smtClean="0"/>
          </a:p>
          <a:p>
            <a:r>
              <a:rPr lang="es-ES" sz="2600" dirty="0" smtClean="0"/>
              <a:t>La </a:t>
            </a:r>
            <a:r>
              <a:rPr lang="es-ES" sz="2600" dirty="0"/>
              <a:t>"diferencia" entre software libre y de código abierto es en realidad un espectro de una sola creencia de que la humanidad está mejor servida cuando el software está disponible de forma libre y abierta. </a:t>
            </a:r>
            <a:endParaRPr lang="es-ES" sz="2600" dirty="0" smtClean="0"/>
          </a:p>
          <a:p>
            <a:r>
              <a:rPr lang="es-ES" sz="2600" dirty="0" smtClean="0"/>
              <a:t>Los </a:t>
            </a:r>
            <a:r>
              <a:rPr lang="es-ES" sz="2600" dirty="0"/>
              <a:t>partidarios del software libre y de código abierto caen en algún lugar de ese espectro único, pero todos creen que el software disponible de forma libre y abierta es una muy buena idea</a:t>
            </a:r>
            <a:r>
              <a:rPr lang="es-ES" sz="2600" dirty="0" smtClean="0"/>
              <a:t>.</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41</a:t>
            </a:fld>
            <a:endParaRPr lang="en-US" sz="1600"/>
          </a:p>
        </p:txBody>
      </p:sp>
    </p:spTree>
    <p:extLst>
      <p:ext uri="{BB962C8B-B14F-4D97-AF65-F5344CB8AC3E}">
        <p14:creationId xmlns:p14="http://schemas.microsoft.com/office/powerpoint/2010/main" val="16398355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Diferencia entre software libre y </a:t>
            </a:r>
            <a:r>
              <a:rPr lang="es-ES" b="1" dirty="0" smtClean="0"/>
              <a:t/>
            </a:r>
            <a:br>
              <a:rPr lang="es-ES" b="1" dirty="0" smtClean="0"/>
            </a:br>
            <a:r>
              <a:rPr lang="es-ES" b="1" dirty="0" smtClean="0"/>
              <a:t>código </a:t>
            </a:r>
            <a:r>
              <a:rPr lang="es-ES" b="1" dirty="0"/>
              <a:t>abierto</a:t>
            </a:r>
            <a:r>
              <a:rPr lang="es-ES_tradnl" dirty="0"/>
              <a:t> </a:t>
            </a:r>
            <a:endParaRPr lang="es-ES_tradnl" dirty="0"/>
          </a:p>
        </p:txBody>
      </p:sp>
      <p:sp>
        <p:nvSpPr>
          <p:cNvPr id="3" name="Marcador de contenido 2"/>
          <p:cNvSpPr>
            <a:spLocks noGrp="1"/>
          </p:cNvSpPr>
          <p:nvPr>
            <p:ph idx="1"/>
          </p:nvPr>
        </p:nvSpPr>
        <p:spPr>
          <a:xfrm>
            <a:off x="1097280" y="2043953"/>
            <a:ext cx="10115203" cy="3484489"/>
          </a:xfrm>
        </p:spPr>
        <p:txBody>
          <a:bodyPr>
            <a:noAutofit/>
          </a:bodyPr>
          <a:lstStyle/>
          <a:p>
            <a:r>
              <a:rPr lang="es-ES" sz="2600" dirty="0"/>
              <a:t>Desde la perspectiva </a:t>
            </a:r>
            <a:r>
              <a:rPr lang="es-ES" sz="2600" dirty="0" smtClean="0"/>
              <a:t>de </a:t>
            </a:r>
            <a:r>
              <a:rPr lang="es-ES" sz="2600" u="sng" dirty="0"/>
              <a:t>contribuir a un proyecto</a:t>
            </a:r>
            <a:r>
              <a:rPr lang="es-ES" sz="2600" dirty="0"/>
              <a:t>, prácticamente no hay diferencia entre el software libre y el de código abierto</a:t>
            </a:r>
            <a:r>
              <a:rPr lang="es-ES" sz="2600"/>
              <a:t>. </a:t>
            </a:r>
            <a:endParaRPr lang="es-ES" sz="2600" smtClean="0"/>
          </a:p>
          <a:p>
            <a:r>
              <a:rPr lang="es-ES" sz="2600" dirty="0" smtClean="0"/>
              <a:t>Si </a:t>
            </a:r>
            <a:r>
              <a:rPr lang="es-ES" sz="2600" dirty="0"/>
              <a:t>observamos únicamente los procesos de contribución, generalmente no hay forma de saber si un proyecto es software libre o de código abierto hasta que vea el archivo de LICENCIA.</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42</a:t>
            </a:fld>
            <a:endParaRPr lang="en-US" sz="1600"/>
          </a:p>
        </p:txBody>
      </p:sp>
    </p:spTree>
    <p:extLst>
      <p:ext uri="{BB962C8B-B14F-4D97-AF65-F5344CB8AC3E}">
        <p14:creationId xmlns:p14="http://schemas.microsoft.com/office/powerpoint/2010/main" val="1276683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97280" y="2420471"/>
            <a:ext cx="10115203" cy="3107971"/>
          </a:xfrm>
        </p:spPr>
        <p:txBody>
          <a:bodyPr>
            <a:noAutofit/>
          </a:bodyPr>
          <a:lstStyle/>
          <a:p>
            <a:r>
              <a:rPr lang="es-ES_tradnl" sz="2600" dirty="0" smtClean="0"/>
              <a:t>TALLER</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43</a:t>
            </a:fld>
            <a:endParaRPr lang="en-US" sz="1600"/>
          </a:p>
        </p:txBody>
      </p:sp>
      <p:sp>
        <p:nvSpPr>
          <p:cNvPr id="4" name="CuadroTexto 3"/>
          <p:cNvSpPr txBox="1"/>
          <p:nvPr/>
        </p:nvSpPr>
        <p:spPr>
          <a:xfrm>
            <a:off x="1097279" y="3324532"/>
            <a:ext cx="10269967" cy="2092881"/>
          </a:xfrm>
          <a:prstGeom prst="rect">
            <a:avLst/>
          </a:prstGeom>
          <a:noFill/>
        </p:spPr>
        <p:txBody>
          <a:bodyPr wrap="square" rtlCol="0">
            <a:spAutoFit/>
          </a:bodyPr>
          <a:lstStyle/>
          <a:p>
            <a:r>
              <a:rPr lang="en-US" sz="2600" dirty="0" err="1" smtClean="0"/>
              <a:t>Despu</a:t>
            </a:r>
            <a:r>
              <a:rPr lang="es-ES" sz="2600" dirty="0" err="1" smtClean="0"/>
              <a:t>és</a:t>
            </a:r>
            <a:r>
              <a:rPr lang="es-ES" sz="2600" dirty="0" smtClean="0"/>
              <a:t> de leer el artículo en el siguiente link, </a:t>
            </a:r>
            <a:r>
              <a:rPr lang="en-US" sz="2600" dirty="0" err="1"/>
              <a:t>e</a:t>
            </a:r>
            <a:r>
              <a:rPr lang="en-US" sz="2600" dirty="0" err="1" smtClean="0"/>
              <a:t>scriba</a:t>
            </a:r>
            <a:r>
              <a:rPr lang="en-US" sz="2600" dirty="0" smtClean="0"/>
              <a:t> dos de los </a:t>
            </a:r>
            <a:r>
              <a:rPr lang="en-US" sz="2600" dirty="0" err="1" smtClean="0"/>
              <a:t>retos</a:t>
            </a:r>
            <a:r>
              <a:rPr lang="en-US" sz="2600" dirty="0" smtClean="0"/>
              <a:t> m</a:t>
            </a:r>
            <a:r>
              <a:rPr lang="es-ES" sz="2600" dirty="0" err="1" smtClean="0"/>
              <a:t>ás</a:t>
            </a:r>
            <a:r>
              <a:rPr lang="es-ES" sz="2600" dirty="0" smtClean="0"/>
              <a:t> importantes del empoderamiento que el Open </a:t>
            </a:r>
            <a:r>
              <a:rPr lang="es-ES" sz="2600" dirty="0" err="1" smtClean="0"/>
              <a:t>Source</a:t>
            </a:r>
            <a:r>
              <a:rPr lang="es-ES" sz="2600" dirty="0" smtClean="0"/>
              <a:t> ha tenido en los últimos años.</a:t>
            </a:r>
          </a:p>
          <a:p>
            <a:r>
              <a:rPr lang="es-ES" sz="2600" dirty="0"/>
              <a:t>https://</a:t>
            </a:r>
            <a:r>
              <a:rPr lang="es-ES" sz="2600" dirty="0" err="1"/>
              <a:t>www.wired.com</a:t>
            </a:r>
            <a:r>
              <a:rPr lang="es-ES" sz="2600" dirty="0"/>
              <a:t>/</a:t>
            </a:r>
            <a:r>
              <a:rPr lang="es-ES" sz="2600" dirty="0" err="1"/>
              <a:t>story</a:t>
            </a:r>
            <a:r>
              <a:rPr lang="es-ES" sz="2600" dirty="0"/>
              <a:t>/why-2018-breakout-year-open-source-deals/</a:t>
            </a:r>
            <a:endParaRPr lang="en-US" sz="2600" dirty="0"/>
          </a:p>
        </p:txBody>
      </p:sp>
    </p:spTree>
    <p:extLst>
      <p:ext uri="{BB962C8B-B14F-4D97-AF65-F5344CB8AC3E}">
        <p14:creationId xmlns:p14="http://schemas.microsoft.com/office/powerpoint/2010/main" val="679548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Un </a:t>
            </a:r>
            <a:r>
              <a:rPr lang="es-ES" b="1" dirty="0" smtClean="0"/>
              <a:t>poco </a:t>
            </a:r>
            <a:r>
              <a:rPr lang="es-ES" b="1" dirty="0"/>
              <a:t>sobre la terminología</a:t>
            </a:r>
            <a:endParaRPr lang="es-ES_tradnl" dirty="0"/>
          </a:p>
        </p:txBody>
      </p:sp>
      <p:sp>
        <p:nvSpPr>
          <p:cNvPr id="3" name="Marcador de contenido 2"/>
          <p:cNvSpPr>
            <a:spLocks noGrp="1"/>
          </p:cNvSpPr>
          <p:nvPr>
            <p:ph idx="1"/>
          </p:nvPr>
        </p:nvSpPr>
        <p:spPr>
          <a:xfrm>
            <a:off x="1097280" y="2097741"/>
            <a:ext cx="10115203" cy="3430701"/>
          </a:xfrm>
        </p:spPr>
        <p:txBody>
          <a:bodyPr>
            <a:noAutofit/>
          </a:bodyPr>
          <a:lstStyle/>
          <a:p>
            <a:r>
              <a:rPr lang="es-ES" sz="2600" dirty="0"/>
              <a:t>A medida que participa en proyectos de software </a:t>
            </a:r>
            <a:r>
              <a:rPr lang="es-ES" sz="2600" dirty="0" smtClean="0"/>
              <a:t>libre y </a:t>
            </a:r>
            <a:r>
              <a:rPr lang="es-ES" sz="2600" dirty="0"/>
              <a:t>de código abierto, encontrará que las personas a veces son un poco sensibles sobre la terminología utilizada para referirse a su movimiento de elección. </a:t>
            </a:r>
            <a:endParaRPr lang="es-ES" sz="2600" dirty="0" smtClean="0"/>
          </a:p>
          <a:p>
            <a:r>
              <a:rPr lang="es-ES" sz="2600" dirty="0" smtClean="0"/>
              <a:t>Si </a:t>
            </a:r>
            <a:r>
              <a:rPr lang="es-ES" sz="2600" dirty="0"/>
              <a:t>bien desde el punto de vista de la contribución, no existe una diferencia muy efectiva entre los proyectos de código abierto o </a:t>
            </a:r>
            <a:r>
              <a:rPr lang="es-ES" sz="2600" dirty="0" smtClean="0"/>
              <a:t>libre, </a:t>
            </a:r>
            <a:r>
              <a:rPr lang="es-ES" sz="2600" dirty="0"/>
              <a:t>desde un punto de vista filosófico, la hay. </a:t>
            </a:r>
            <a:endParaRPr lang="es-ES" sz="2600" dirty="0" smtClean="0"/>
          </a:p>
          <a:p>
            <a:r>
              <a:rPr lang="es-ES" sz="2600" dirty="0" smtClean="0"/>
              <a:t>Las </a:t>
            </a:r>
            <a:r>
              <a:rPr lang="es-ES" sz="2600" dirty="0"/>
              <a:t>libertades garantizadas por el software libre forman un sistema de creencias fundamental para muchos defensores del software libre. </a:t>
            </a:r>
            <a:endParaRPr lang="es-ES" sz="2600" dirty="0" smtClean="0"/>
          </a:p>
          <a:p>
            <a:r>
              <a:rPr lang="es-ES" sz="2600" dirty="0" smtClean="0"/>
              <a:t>Por </a:t>
            </a:r>
            <a:r>
              <a:rPr lang="es-ES" sz="2600" dirty="0"/>
              <a:t>lo tanto, algunos de ellos se vuelven sensibles a los proyectos de software libre que se denominan "código abierto". </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44</a:t>
            </a:fld>
            <a:endParaRPr lang="en-US" sz="1600"/>
          </a:p>
        </p:txBody>
      </p:sp>
    </p:spTree>
    <p:extLst>
      <p:ext uri="{BB962C8B-B14F-4D97-AF65-F5344CB8AC3E}">
        <p14:creationId xmlns:p14="http://schemas.microsoft.com/office/powerpoint/2010/main" val="11751993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Un </a:t>
            </a:r>
            <a:r>
              <a:rPr lang="es-ES" b="1" dirty="0"/>
              <a:t>poco </a:t>
            </a:r>
            <a:r>
              <a:rPr lang="es-ES" b="1" dirty="0" smtClean="0"/>
              <a:t>sobre </a:t>
            </a:r>
            <a:r>
              <a:rPr lang="es-ES" b="1" dirty="0"/>
              <a:t>la terminología</a:t>
            </a:r>
            <a:endParaRPr lang="es-ES_tradnl" dirty="0"/>
          </a:p>
        </p:txBody>
      </p:sp>
      <p:sp>
        <p:nvSpPr>
          <p:cNvPr id="3" name="Marcador de contenido 2"/>
          <p:cNvSpPr>
            <a:spLocks noGrp="1"/>
          </p:cNvSpPr>
          <p:nvPr>
            <p:ph idx="1"/>
          </p:nvPr>
        </p:nvSpPr>
        <p:spPr>
          <a:xfrm>
            <a:off x="1097280" y="1898722"/>
            <a:ext cx="10115203" cy="3791082"/>
          </a:xfrm>
        </p:spPr>
        <p:txBody>
          <a:bodyPr>
            <a:noAutofit/>
          </a:bodyPr>
          <a:lstStyle/>
          <a:p>
            <a:r>
              <a:rPr lang="es-ES" sz="2500" dirty="0"/>
              <a:t>Para ellos, esto diluye el énfasis en la Libertad incorporada en el movimiento y elimina la oportunidad de enseñar a las personas nuevas sobre las libertades y su importancia moral. </a:t>
            </a:r>
            <a:endParaRPr lang="es-ES" sz="2500" dirty="0" smtClean="0"/>
          </a:p>
          <a:p>
            <a:r>
              <a:rPr lang="es-ES" sz="2500" dirty="0" smtClean="0"/>
              <a:t>Independientemente </a:t>
            </a:r>
            <a:r>
              <a:rPr lang="es-ES" sz="2500" dirty="0"/>
              <a:t>de su opinión personal, respete el movimiento del Software Libre y no llame a los proyectos de software libre "código abierto".</a:t>
            </a:r>
            <a:endParaRPr lang="es-ES_tradnl" sz="2500" dirty="0"/>
          </a:p>
          <a:p>
            <a:r>
              <a:rPr lang="es-ES" sz="2500" dirty="0"/>
              <a:t>Además, a menudo verá el Software Libre denominado </a:t>
            </a:r>
            <a:r>
              <a:rPr lang="en-US" sz="2500" dirty="0"/>
              <a:t>Free/</a:t>
            </a:r>
            <a:r>
              <a:rPr lang="en-US" sz="2500" dirty="0" err="1"/>
              <a:t>Libre</a:t>
            </a:r>
            <a:r>
              <a:rPr lang="en-US" sz="2500" dirty="0"/>
              <a:t> Software</a:t>
            </a:r>
            <a:r>
              <a:rPr lang="es-ES" sz="2500" dirty="0" smtClean="0"/>
              <a:t>. </a:t>
            </a:r>
            <a:r>
              <a:rPr lang="es-ES" sz="2500" dirty="0"/>
              <a:t>Esto se deriva de la ambigüedad de la palabra </a:t>
            </a:r>
            <a:r>
              <a:rPr lang="es-ES" sz="2500" dirty="0" smtClean="0"/>
              <a:t>”Free" </a:t>
            </a:r>
            <a:r>
              <a:rPr lang="es-ES" sz="2500" dirty="0"/>
              <a:t>en el idioma inglés. Para aquellos que no están familiarizados con la filosofía que subyace en el movimiento, </a:t>
            </a:r>
            <a:r>
              <a:rPr lang="es-ES" sz="2500" dirty="0" smtClean="0"/>
              <a:t>“libre" </a:t>
            </a:r>
            <a:r>
              <a:rPr lang="es-ES" sz="2500" dirty="0"/>
              <a:t>puede significar puramente "</a:t>
            </a:r>
            <a:r>
              <a:rPr lang="es-ES" sz="2500" dirty="0" smtClean="0"/>
              <a:t>gratis”. Debido </a:t>
            </a:r>
            <a:r>
              <a:rPr lang="es-ES" sz="2500" dirty="0"/>
              <a:t>a que es poco probable que estas personas paguen por el software, es perfectamente razonable que piensen que no hay más significado detrás de la palabra. </a:t>
            </a:r>
            <a:endParaRPr lang="es-ES_tradnl" sz="25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45</a:t>
            </a:fld>
            <a:endParaRPr lang="en-US" sz="1600"/>
          </a:p>
        </p:txBody>
      </p:sp>
    </p:spTree>
    <p:extLst>
      <p:ext uri="{BB962C8B-B14F-4D97-AF65-F5344CB8AC3E}">
        <p14:creationId xmlns:p14="http://schemas.microsoft.com/office/powerpoint/2010/main" val="10959628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Un </a:t>
            </a:r>
            <a:r>
              <a:rPr lang="es-ES" b="1" dirty="0"/>
              <a:t>poco </a:t>
            </a:r>
            <a:r>
              <a:rPr lang="es-ES" b="1" dirty="0" smtClean="0"/>
              <a:t>sobre </a:t>
            </a:r>
            <a:r>
              <a:rPr lang="es-ES" b="1" dirty="0"/>
              <a:t>la terminología</a:t>
            </a:r>
            <a:endParaRPr lang="es-ES_tradnl" dirty="0"/>
          </a:p>
        </p:txBody>
      </p:sp>
      <p:sp>
        <p:nvSpPr>
          <p:cNvPr id="3" name="Marcador de contenido 2"/>
          <p:cNvSpPr>
            <a:spLocks noGrp="1"/>
          </p:cNvSpPr>
          <p:nvPr>
            <p:ph idx="1"/>
          </p:nvPr>
        </p:nvSpPr>
        <p:spPr>
          <a:xfrm>
            <a:off x="1097280" y="2097741"/>
            <a:ext cx="10115203" cy="3430701"/>
          </a:xfrm>
        </p:spPr>
        <p:txBody>
          <a:bodyPr>
            <a:noAutofit/>
          </a:bodyPr>
          <a:lstStyle/>
          <a:p>
            <a:r>
              <a:rPr lang="es-ES" sz="2600" dirty="0"/>
              <a:t>"</a:t>
            </a:r>
            <a:r>
              <a:rPr lang="es-ES" sz="2600" dirty="0" smtClean="0"/>
              <a:t>Libre” (el término en español), </a:t>
            </a:r>
            <a:r>
              <a:rPr lang="es-ES" sz="2600" dirty="0"/>
              <a:t>por otro lado, no está cargado con los múltiples significados que conlleva </a:t>
            </a:r>
            <a:r>
              <a:rPr lang="es-ES" sz="2600" dirty="0" smtClean="0"/>
              <a:t>”free". </a:t>
            </a:r>
          </a:p>
          <a:p>
            <a:r>
              <a:rPr lang="es-ES" sz="2600" dirty="0" smtClean="0"/>
              <a:t>Partiendo </a:t>
            </a:r>
            <a:r>
              <a:rPr lang="es-ES" sz="2600" dirty="0"/>
              <a:t>de "</a:t>
            </a:r>
            <a:r>
              <a:rPr lang="es-ES" sz="2600" dirty="0" err="1"/>
              <a:t>liber</a:t>
            </a:r>
            <a:r>
              <a:rPr lang="es-ES" sz="2600" dirty="0"/>
              <a:t>", la palabra latina para "libre" (como en libertad</a:t>
            </a:r>
            <a:r>
              <a:rPr lang="es-ES" sz="2600" dirty="0" smtClean="0"/>
              <a:t>). </a:t>
            </a:r>
          </a:p>
          <a:p>
            <a:r>
              <a:rPr lang="es-ES" sz="2600" dirty="0" smtClean="0"/>
              <a:t>Ya </a:t>
            </a:r>
            <a:r>
              <a:rPr lang="es-ES" sz="2600" dirty="0"/>
              <a:t>sea que use </a:t>
            </a:r>
            <a:r>
              <a:rPr lang="es-ES" sz="2600" dirty="0" smtClean="0"/>
              <a:t>”free" </a:t>
            </a:r>
            <a:r>
              <a:rPr lang="es-ES" sz="2600" dirty="0"/>
              <a:t>o "libre", el movimiento del software libre debe educar a quienes lo usan en la filosofía subyacente del software que usan, contribuyen y quizás distribuyen.</a:t>
            </a:r>
            <a:endParaRPr lang="es-ES_tradnl" sz="2600" dirty="0"/>
          </a:p>
          <a:p>
            <a:r>
              <a:rPr lang="es-ES" sz="2600" dirty="0"/>
              <a:t>Independientemente del tipo de proyecto al que se una </a:t>
            </a:r>
            <a:r>
              <a:rPr lang="es-ES" sz="2600" dirty="0" smtClean="0"/>
              <a:t>(free/libre </a:t>
            </a:r>
            <a:r>
              <a:rPr lang="es-ES" sz="2600" dirty="0"/>
              <a:t>o abierto), tome nota de cómo prefiere ser etiquetado y respete esa elección</a:t>
            </a:r>
            <a:r>
              <a:rPr lang="es-ES" sz="2600" dirty="0" smtClean="0"/>
              <a:t>.</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46</a:t>
            </a:fld>
            <a:endParaRPr lang="en-US" sz="1600"/>
          </a:p>
        </p:txBody>
      </p:sp>
    </p:spTree>
    <p:extLst>
      <p:ext uri="{BB962C8B-B14F-4D97-AF65-F5344CB8AC3E}">
        <p14:creationId xmlns:p14="http://schemas.microsoft.com/office/powerpoint/2010/main" val="19793915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Un </a:t>
            </a:r>
            <a:r>
              <a:rPr lang="es-ES" b="1" dirty="0"/>
              <a:t>poco </a:t>
            </a:r>
            <a:r>
              <a:rPr lang="es-ES" b="1" dirty="0" smtClean="0"/>
              <a:t>sobre </a:t>
            </a:r>
            <a:r>
              <a:rPr lang="es-ES" b="1" dirty="0"/>
              <a:t>la terminología</a:t>
            </a:r>
            <a:endParaRPr lang="es-ES_tradnl" dirty="0"/>
          </a:p>
        </p:txBody>
      </p:sp>
      <p:sp>
        <p:nvSpPr>
          <p:cNvPr id="3" name="Marcador de contenido 2"/>
          <p:cNvSpPr>
            <a:spLocks noGrp="1"/>
          </p:cNvSpPr>
          <p:nvPr>
            <p:ph idx="1"/>
          </p:nvPr>
        </p:nvSpPr>
        <p:spPr>
          <a:xfrm>
            <a:off x="1097280" y="2097741"/>
            <a:ext cx="10115203" cy="3430701"/>
          </a:xfrm>
        </p:spPr>
        <p:txBody>
          <a:bodyPr>
            <a:noAutofit/>
          </a:bodyPr>
          <a:lstStyle/>
          <a:p>
            <a:r>
              <a:rPr lang="es-ES" sz="2600" dirty="0"/>
              <a:t>Debido a que el proceso de contribución es similar para los proyectos de código abierto y </a:t>
            </a:r>
            <a:r>
              <a:rPr lang="es-ES" sz="2600" dirty="0" smtClean="0"/>
              <a:t>libre (en </a:t>
            </a:r>
            <a:r>
              <a:rPr lang="es-ES" sz="2600" dirty="0"/>
              <a:t>la medida en que existe similitud entre los proyectos), y </a:t>
            </a:r>
            <a:r>
              <a:rPr lang="es-ES" sz="2600" dirty="0" smtClean="0"/>
              <a:t>si apoya </a:t>
            </a:r>
            <a:r>
              <a:rPr lang="es-ES" sz="2600" dirty="0"/>
              <a:t>las filosofías de código abierto y </a:t>
            </a:r>
            <a:r>
              <a:rPr lang="es-ES" sz="2600" dirty="0" smtClean="0"/>
              <a:t>libre, se sugiere utilizar el término FOSS.</a:t>
            </a:r>
          </a:p>
          <a:p>
            <a:r>
              <a:rPr lang="es-ES" sz="2600" dirty="0" smtClean="0"/>
              <a:t>F/LOSS llega a ser un poco redundante.</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47</a:t>
            </a:fld>
            <a:endParaRPr lang="en-US" sz="1600"/>
          </a:p>
        </p:txBody>
      </p:sp>
    </p:spTree>
    <p:extLst>
      <p:ext uri="{BB962C8B-B14F-4D97-AF65-F5344CB8AC3E}">
        <p14:creationId xmlns:p14="http://schemas.microsoft.com/office/powerpoint/2010/main" val="20110911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A Brief Introduction to </a:t>
            </a:r>
            <a:r>
              <a:rPr lang="en-US" dirty="0" smtClean="0"/>
              <a:t/>
            </a:r>
            <a:br>
              <a:rPr lang="en-US" dirty="0" smtClean="0"/>
            </a:br>
            <a:r>
              <a:rPr lang="en-US" dirty="0" smtClean="0"/>
              <a:t>Copyright and </a:t>
            </a:r>
            <a:r>
              <a:rPr lang="en-US" dirty="0"/>
              <a:t>Licensing</a:t>
            </a:r>
            <a:endParaRPr lang="es-ES_tradnl" dirty="0"/>
          </a:p>
        </p:txBody>
      </p:sp>
      <p:sp>
        <p:nvSpPr>
          <p:cNvPr id="3" name="Marcador de contenido 2"/>
          <p:cNvSpPr>
            <a:spLocks noGrp="1"/>
          </p:cNvSpPr>
          <p:nvPr>
            <p:ph idx="1"/>
          </p:nvPr>
        </p:nvSpPr>
        <p:spPr>
          <a:xfrm>
            <a:off x="1097280" y="2133599"/>
            <a:ext cx="10115203" cy="3430701"/>
          </a:xfrm>
        </p:spPr>
        <p:txBody>
          <a:bodyPr>
            <a:noAutofit/>
          </a:bodyPr>
          <a:lstStyle/>
          <a:p>
            <a:r>
              <a:rPr lang="es-ES" sz="2500" dirty="0"/>
              <a:t>Gran parte del contenido anterior ha sido todo "licencia" </a:t>
            </a:r>
            <a:r>
              <a:rPr lang="es-ES" sz="2500" dirty="0" smtClean="0"/>
              <a:t>esto</a:t>
            </a:r>
            <a:r>
              <a:rPr lang="mr-IN" sz="2500" dirty="0" smtClean="0"/>
              <a:t>…</a:t>
            </a:r>
            <a:r>
              <a:rPr lang="es-ES" sz="2500" dirty="0" smtClean="0"/>
              <a:t> </a:t>
            </a:r>
            <a:r>
              <a:rPr lang="es-ES" sz="2500" dirty="0"/>
              <a:t>y "licencia" </a:t>
            </a:r>
            <a:r>
              <a:rPr lang="es-ES" sz="2500" dirty="0" smtClean="0"/>
              <a:t>aquello, sin </a:t>
            </a:r>
            <a:r>
              <a:rPr lang="es-ES" sz="2500" dirty="0"/>
              <a:t>mucho contexto sobre qué es realmente una licencia y por qué es tan importante, particularmente para el software libre y de código abierto.</a:t>
            </a:r>
            <a:endParaRPr lang="es-ES_tradnl" sz="2500" dirty="0"/>
          </a:p>
          <a:p>
            <a:r>
              <a:rPr lang="es-ES" sz="2500" dirty="0"/>
              <a:t>Así que </a:t>
            </a:r>
            <a:r>
              <a:rPr lang="es-ES" sz="2500" dirty="0" smtClean="0"/>
              <a:t>veremos </a:t>
            </a:r>
            <a:r>
              <a:rPr lang="es-ES" sz="2500" dirty="0"/>
              <a:t>una breve introducción a los derechos de autor, un asunto complicado sin el cual el software libre y de código abierto no existiría. </a:t>
            </a:r>
            <a:endParaRPr lang="es-ES" sz="2500" dirty="0" smtClean="0"/>
          </a:p>
          <a:p>
            <a:r>
              <a:rPr lang="es-ES" sz="2500" dirty="0" smtClean="0"/>
              <a:t>Richard </a:t>
            </a:r>
            <a:r>
              <a:rPr lang="es-ES" sz="2500" dirty="0" err="1"/>
              <a:t>Stallman</a:t>
            </a:r>
            <a:r>
              <a:rPr lang="es-ES" sz="2500" dirty="0"/>
              <a:t> se dio cuenta de que podía usar las leyes y los sistemas de derechos de autor existentes para garantizar que el software permaneciera siempre Libre a través de licencias cuidadosas</a:t>
            </a:r>
            <a:r>
              <a:rPr lang="es-ES" sz="2500" dirty="0" smtClean="0"/>
              <a:t>.</a:t>
            </a:r>
          </a:p>
          <a:p>
            <a:r>
              <a:rPr lang="es-ES" sz="2500" dirty="0"/>
              <a:t>Los derechos de autor, por lo tanto, sustentan todo en el FOSS. Sin él y sin comprenderlo, el FOSS no es posible.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48</a:t>
            </a:fld>
            <a:endParaRPr lang="en-US" sz="1600"/>
          </a:p>
        </p:txBody>
      </p:sp>
    </p:spTree>
    <p:extLst>
      <p:ext uri="{BB962C8B-B14F-4D97-AF65-F5344CB8AC3E}">
        <p14:creationId xmlns:p14="http://schemas.microsoft.com/office/powerpoint/2010/main" val="6954032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A Brief Introduction to </a:t>
            </a:r>
            <a:r>
              <a:rPr lang="en-US" dirty="0" smtClean="0"/>
              <a:t/>
            </a:r>
            <a:br>
              <a:rPr lang="en-US" dirty="0" smtClean="0"/>
            </a:br>
            <a:r>
              <a:rPr lang="en-US" dirty="0" smtClean="0"/>
              <a:t>Copyright and </a:t>
            </a:r>
            <a:r>
              <a:rPr lang="en-US" dirty="0"/>
              <a:t>Licensing</a:t>
            </a:r>
            <a:endParaRPr lang="es-ES_tradnl" dirty="0"/>
          </a:p>
        </p:txBody>
      </p:sp>
      <p:sp>
        <p:nvSpPr>
          <p:cNvPr id="3" name="Marcador de contenido 2"/>
          <p:cNvSpPr>
            <a:spLocks noGrp="1"/>
          </p:cNvSpPr>
          <p:nvPr>
            <p:ph idx="1"/>
          </p:nvPr>
        </p:nvSpPr>
        <p:spPr>
          <a:xfrm>
            <a:off x="1025564" y="2097741"/>
            <a:ext cx="10485120" cy="3430701"/>
          </a:xfrm>
        </p:spPr>
        <p:txBody>
          <a:bodyPr>
            <a:noAutofit/>
          </a:bodyPr>
          <a:lstStyle/>
          <a:p>
            <a:r>
              <a:rPr lang="es-ES" sz="2500" dirty="0" smtClean="0"/>
              <a:t>La </a:t>
            </a:r>
            <a:r>
              <a:rPr lang="es-ES" sz="2500" dirty="0"/>
              <a:t>ley de derechos de autor es un tema complejo, por lo que esta es solo una introducción rudimentaria. </a:t>
            </a:r>
            <a:endParaRPr lang="es-ES" sz="2500" dirty="0" smtClean="0"/>
          </a:p>
          <a:p>
            <a:r>
              <a:rPr lang="es-ES" sz="2500" dirty="0" smtClean="0"/>
              <a:t>Lo </a:t>
            </a:r>
            <a:r>
              <a:rPr lang="es-ES" sz="2500" dirty="0"/>
              <a:t>que sigue </a:t>
            </a:r>
            <a:r>
              <a:rPr lang="es-ES" sz="2500" dirty="0" smtClean="0"/>
              <a:t>es para ayudarle </a:t>
            </a:r>
            <a:r>
              <a:rPr lang="es-ES" sz="2500" dirty="0"/>
              <a:t>a comprender algunos de los conceptos básicos y las complicaciones de los derechos de autor.</a:t>
            </a:r>
            <a:endParaRPr lang="es-ES_tradnl" sz="2500" dirty="0"/>
          </a:p>
          <a:p>
            <a:r>
              <a:rPr lang="es-ES" sz="2500" dirty="0"/>
              <a:t>Cuando </a:t>
            </a:r>
            <a:r>
              <a:rPr lang="es-ES" sz="2500" dirty="0" smtClean="0"/>
              <a:t>usted crea </a:t>
            </a:r>
            <a:r>
              <a:rPr lang="es-ES" sz="2500" dirty="0"/>
              <a:t>algo, ya sea obra de arte, música, escritura, código de software o cualquier otro esfuerzo creativo, de manera predeterminada, usted posee los derechos de autor sobre esa cosa. </a:t>
            </a:r>
            <a:endParaRPr lang="es-ES" sz="2500" dirty="0" smtClean="0"/>
          </a:p>
          <a:p>
            <a:r>
              <a:rPr lang="es-ES" sz="2500" dirty="0"/>
              <a:t>E</a:t>
            </a:r>
            <a:r>
              <a:rPr lang="es-ES" sz="2500" dirty="0" smtClean="0"/>
              <a:t>n </a:t>
            </a:r>
            <a:r>
              <a:rPr lang="es-ES" sz="2500" dirty="0"/>
              <a:t>algunos países y jurisdicciones, </a:t>
            </a:r>
            <a:r>
              <a:rPr lang="es-ES" sz="2500" dirty="0" smtClean="0"/>
              <a:t>usted debe </a:t>
            </a:r>
            <a:r>
              <a:rPr lang="es-ES" sz="2500" dirty="0"/>
              <a:t>registrar </a:t>
            </a:r>
            <a:r>
              <a:rPr lang="es-ES" sz="2500" u="sng" dirty="0"/>
              <a:t>algo</a:t>
            </a:r>
            <a:r>
              <a:rPr lang="es-ES" sz="2500" dirty="0"/>
              <a:t> para obtener los derechos de autor. Ya no es tan común, pero es lo suficientemente común como para que desee </a:t>
            </a:r>
            <a:r>
              <a:rPr lang="es-ES" sz="2500" i="1" dirty="0"/>
              <a:t>comprobar cómo se asignan los derechos de autor en su país</a:t>
            </a:r>
            <a:r>
              <a:rPr lang="es-ES" sz="2500" i="1" dirty="0" smtClean="0"/>
              <a:t>.</a:t>
            </a:r>
            <a:endParaRPr lang="es-ES_tradnl" sz="2500" i="1"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49</a:t>
            </a:fld>
            <a:endParaRPr lang="en-US" sz="1600"/>
          </a:p>
        </p:txBody>
      </p:sp>
    </p:spTree>
    <p:extLst>
      <p:ext uri="{BB962C8B-B14F-4D97-AF65-F5344CB8AC3E}">
        <p14:creationId xmlns:p14="http://schemas.microsoft.com/office/powerpoint/2010/main" val="1356911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a:t>
            </a:r>
            <a:endParaRPr lang="en-US" dirty="0"/>
          </a:p>
        </p:txBody>
      </p:sp>
      <p:sp>
        <p:nvSpPr>
          <p:cNvPr id="3" name="Marcador de contenido 2"/>
          <p:cNvSpPr>
            <a:spLocks noGrp="1"/>
          </p:cNvSpPr>
          <p:nvPr>
            <p:ph idx="1"/>
          </p:nvPr>
        </p:nvSpPr>
        <p:spPr>
          <a:xfrm>
            <a:off x="1097280" y="2117558"/>
            <a:ext cx="10058400" cy="3751535"/>
          </a:xfrm>
        </p:spPr>
        <p:txBody>
          <a:bodyPr>
            <a:normAutofit/>
          </a:bodyPr>
          <a:lstStyle/>
          <a:p>
            <a:r>
              <a:rPr lang="es-ES" sz="2600" dirty="0"/>
              <a:t>Cuando pensamos o hablamos de software libre y de código abierto, hay una fuerte tendencia a centrarse en </a:t>
            </a:r>
            <a:r>
              <a:rPr lang="es-ES" sz="2600" dirty="0" smtClean="0"/>
              <a:t>la palabra software</a:t>
            </a:r>
            <a:r>
              <a:rPr lang="es-ES" sz="2600" dirty="0"/>
              <a:t>. </a:t>
            </a:r>
            <a:endParaRPr lang="es-ES" sz="2600" dirty="0" smtClean="0"/>
          </a:p>
          <a:p>
            <a:r>
              <a:rPr lang="es-ES" sz="2600" dirty="0" smtClean="0"/>
              <a:t>El </a:t>
            </a:r>
            <a:r>
              <a:rPr lang="es-ES" sz="2600" dirty="0"/>
              <a:t>software, como todos sabemos, está hecho de código, ¿verdad? Entonces, ¿no es el software libre y de </a:t>
            </a:r>
            <a:r>
              <a:rPr lang="es-ES" sz="2600" dirty="0" smtClean="0"/>
              <a:t>fuentes abiertas, </a:t>
            </a:r>
            <a:r>
              <a:rPr lang="es-ES" sz="2600" dirty="0"/>
              <a:t>por lo tanto, todo sobre el </a:t>
            </a:r>
            <a:r>
              <a:rPr lang="es-ES" sz="2600" b="1" dirty="0"/>
              <a:t>código</a:t>
            </a:r>
            <a:r>
              <a:rPr lang="es-ES" sz="2600" dirty="0"/>
              <a:t>? Todo es programación, pero es programación que cualquiera puede </a:t>
            </a:r>
            <a:r>
              <a:rPr lang="es-ES" sz="2600" dirty="0" smtClean="0"/>
              <a:t>usar GRATIS. </a:t>
            </a:r>
          </a:p>
          <a:p>
            <a:r>
              <a:rPr lang="es-ES" sz="2600" dirty="0" smtClean="0"/>
              <a:t>Si puede </a:t>
            </a:r>
            <a:r>
              <a:rPr lang="es-ES" sz="2600" dirty="0"/>
              <a:t>usarlo, </a:t>
            </a:r>
            <a:r>
              <a:rPr lang="es-ES" sz="2600" dirty="0" smtClean="0"/>
              <a:t>y no </a:t>
            </a:r>
            <a:r>
              <a:rPr lang="es-ES" sz="2600" dirty="0"/>
              <a:t>tiene </a:t>
            </a:r>
            <a:r>
              <a:rPr lang="es-ES" sz="2600" dirty="0" smtClean="0"/>
              <a:t>costo, eso </a:t>
            </a:r>
            <a:r>
              <a:rPr lang="es-ES" sz="2600" dirty="0"/>
              <a:t>es </a:t>
            </a:r>
            <a:r>
              <a:rPr lang="es-ES" sz="2600" dirty="0" smtClean="0"/>
              <a:t>código </a:t>
            </a:r>
            <a:r>
              <a:rPr lang="es-ES" sz="2600" dirty="0"/>
              <a:t>abierto. </a:t>
            </a:r>
            <a:endParaRPr lang="es-ES" sz="2600" dirty="0" smtClean="0"/>
          </a:p>
          <a:p>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a:t>
            </a:fld>
            <a:endParaRPr lang="en-US" sz="1600"/>
          </a:p>
        </p:txBody>
      </p:sp>
      <p:sp>
        <p:nvSpPr>
          <p:cNvPr id="6" name="CuadroTexto 5"/>
          <p:cNvSpPr txBox="1"/>
          <p:nvPr/>
        </p:nvSpPr>
        <p:spPr>
          <a:xfrm>
            <a:off x="1097280" y="5795107"/>
            <a:ext cx="3591881" cy="523220"/>
          </a:xfrm>
          <a:prstGeom prst="rect">
            <a:avLst/>
          </a:prstGeom>
          <a:noFill/>
        </p:spPr>
        <p:txBody>
          <a:bodyPr wrap="none" rtlCol="0">
            <a:spAutoFit/>
          </a:bodyPr>
          <a:lstStyle/>
          <a:p>
            <a:r>
              <a:rPr lang="en-US" sz="2800" dirty="0" err="1" smtClean="0">
                <a:solidFill>
                  <a:schemeClr val="accent2"/>
                </a:solidFill>
              </a:rPr>
              <a:t>Es</a:t>
            </a:r>
            <a:r>
              <a:rPr lang="en-US" sz="2800" dirty="0" smtClean="0">
                <a:solidFill>
                  <a:schemeClr val="accent2"/>
                </a:solidFill>
              </a:rPr>
              <a:t> </a:t>
            </a:r>
            <a:r>
              <a:rPr lang="en-US" sz="2800" dirty="0" err="1" smtClean="0">
                <a:solidFill>
                  <a:schemeClr val="accent2"/>
                </a:solidFill>
              </a:rPr>
              <a:t>esto</a:t>
            </a:r>
            <a:r>
              <a:rPr lang="en-US" sz="2800" dirty="0" smtClean="0">
                <a:solidFill>
                  <a:schemeClr val="accent2"/>
                </a:solidFill>
              </a:rPr>
              <a:t> del </a:t>
            </a:r>
            <a:r>
              <a:rPr lang="en-US" sz="2800" dirty="0" err="1" smtClean="0">
                <a:solidFill>
                  <a:schemeClr val="accent2"/>
                </a:solidFill>
              </a:rPr>
              <a:t>todo</a:t>
            </a:r>
            <a:r>
              <a:rPr lang="en-US" sz="2800" dirty="0" smtClean="0">
                <a:solidFill>
                  <a:schemeClr val="accent2"/>
                </a:solidFill>
              </a:rPr>
              <a:t> </a:t>
            </a:r>
            <a:r>
              <a:rPr lang="en-US" sz="2800" dirty="0" err="1" smtClean="0">
                <a:solidFill>
                  <a:schemeClr val="accent2"/>
                </a:solidFill>
              </a:rPr>
              <a:t>cierto</a:t>
            </a:r>
            <a:r>
              <a:rPr lang="en-US" sz="2800" dirty="0" smtClean="0">
                <a:solidFill>
                  <a:schemeClr val="accent2"/>
                </a:solidFill>
              </a:rPr>
              <a:t>?</a:t>
            </a:r>
            <a:endParaRPr lang="en-US" sz="2800" dirty="0">
              <a:solidFill>
                <a:schemeClr val="accent2"/>
              </a:solidFill>
            </a:endParaRPr>
          </a:p>
        </p:txBody>
      </p:sp>
    </p:spTree>
    <p:extLst>
      <p:ext uri="{BB962C8B-B14F-4D97-AF65-F5344CB8AC3E}">
        <p14:creationId xmlns:p14="http://schemas.microsoft.com/office/powerpoint/2010/main" val="3844318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A Brief Introduction to </a:t>
            </a:r>
            <a:r>
              <a:rPr lang="en-US" dirty="0" smtClean="0"/>
              <a:t/>
            </a:r>
            <a:br>
              <a:rPr lang="en-US" dirty="0" smtClean="0"/>
            </a:br>
            <a:r>
              <a:rPr lang="en-US" dirty="0" smtClean="0"/>
              <a:t>Copyright and </a:t>
            </a:r>
            <a:r>
              <a:rPr lang="en-US" dirty="0"/>
              <a:t>Licensing</a:t>
            </a:r>
            <a:endParaRPr lang="es-ES_tradnl" dirty="0"/>
          </a:p>
        </p:txBody>
      </p:sp>
      <p:sp>
        <p:nvSpPr>
          <p:cNvPr id="3" name="Marcador de contenido 2"/>
          <p:cNvSpPr>
            <a:spLocks noGrp="1"/>
          </p:cNvSpPr>
          <p:nvPr>
            <p:ph idx="1"/>
          </p:nvPr>
        </p:nvSpPr>
        <p:spPr>
          <a:xfrm>
            <a:off x="950259" y="1972238"/>
            <a:ext cx="10560423" cy="3430701"/>
          </a:xfrm>
        </p:spPr>
        <p:txBody>
          <a:bodyPr>
            <a:noAutofit/>
          </a:bodyPr>
          <a:lstStyle/>
          <a:p>
            <a:r>
              <a:rPr lang="es-ES" sz="2500" dirty="0"/>
              <a:t>C</a:t>
            </a:r>
            <a:r>
              <a:rPr lang="es-ES" sz="2500" dirty="0" smtClean="0"/>
              <a:t>omo </a:t>
            </a:r>
            <a:r>
              <a:rPr lang="es-ES" sz="2500" dirty="0"/>
              <a:t>propietario de los derechos de autor, usted tiene el derecho de controlar cómo se puede usar </a:t>
            </a:r>
            <a:r>
              <a:rPr lang="es-ES" sz="2500" dirty="0" smtClean="0"/>
              <a:t>ese </a:t>
            </a:r>
            <a:r>
              <a:rPr lang="es-ES" sz="2500" u="sng" dirty="0" smtClean="0"/>
              <a:t>algo</a:t>
            </a:r>
            <a:r>
              <a:rPr lang="es-ES" sz="2500" dirty="0" smtClean="0"/>
              <a:t>. Este </a:t>
            </a:r>
            <a:r>
              <a:rPr lang="es-ES" sz="2500" dirty="0"/>
              <a:t>control viene a través de la </a:t>
            </a:r>
            <a:r>
              <a:rPr lang="es-ES" sz="2500" dirty="0" smtClean="0"/>
              <a:t>licencia. </a:t>
            </a:r>
          </a:p>
          <a:p>
            <a:r>
              <a:rPr lang="es-ES" sz="2500" dirty="0" smtClean="0"/>
              <a:t>Una </a:t>
            </a:r>
            <a:r>
              <a:rPr lang="es-ES" sz="2500" dirty="0"/>
              <a:t>licencia es un documento legal que se utiliza para dar permiso a personas o entidades para usar material </a:t>
            </a:r>
            <a:r>
              <a:rPr lang="es-ES" sz="2500" dirty="0" smtClean="0"/>
              <a:t>que tiene derechos </a:t>
            </a:r>
            <a:r>
              <a:rPr lang="es-ES" sz="2500" dirty="0"/>
              <a:t>de </a:t>
            </a:r>
            <a:r>
              <a:rPr lang="es-ES" sz="2500" dirty="0" smtClean="0"/>
              <a:t>autor.</a:t>
            </a:r>
          </a:p>
          <a:p>
            <a:r>
              <a:rPr lang="es-ES" sz="2500" dirty="0" smtClean="0"/>
              <a:t>Si </a:t>
            </a:r>
            <a:r>
              <a:rPr lang="es-ES" sz="2500" dirty="0"/>
              <a:t>a otra persona le gustaría usar su trabajo de alguna manera, </a:t>
            </a:r>
            <a:r>
              <a:rPr lang="es-ES" sz="2500" dirty="0" smtClean="0"/>
              <a:t>usted puede </a:t>
            </a:r>
            <a:r>
              <a:rPr lang="es-ES" sz="2500" dirty="0"/>
              <a:t>proporcionarle una licencia que detalle las formas específicas en que puede usar su creación. </a:t>
            </a:r>
            <a:endParaRPr lang="es-ES" sz="2500" dirty="0" smtClean="0"/>
          </a:p>
          <a:p>
            <a:r>
              <a:rPr lang="es-ES" sz="2500" dirty="0" smtClean="0"/>
              <a:t>Un </a:t>
            </a:r>
            <a:r>
              <a:rPr lang="es-ES" sz="2500" dirty="0"/>
              <a:t>creador puede aplicar la declaración "Todos los derechos reservados" a su trabajo para indicar que no quiere que nadie reutilice </a:t>
            </a:r>
            <a:r>
              <a:rPr lang="es-ES" sz="2500" dirty="0" smtClean="0"/>
              <a:t>su trabajo </a:t>
            </a:r>
            <a:r>
              <a:rPr lang="es-ES" sz="2500" dirty="0"/>
              <a:t>de ninguna manera; el creador se ha reservado los derechos de reutilización o reutilización solo para ellos</a:t>
            </a:r>
            <a:r>
              <a:rPr lang="es-ES" sz="2500" dirty="0" smtClean="0"/>
              <a:t>.</a:t>
            </a:r>
            <a:endParaRPr lang="es-ES_tradnl" sz="25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50</a:t>
            </a:fld>
            <a:endParaRPr lang="en-US" sz="1600" dirty="0"/>
          </a:p>
        </p:txBody>
      </p:sp>
    </p:spTree>
    <p:extLst>
      <p:ext uri="{BB962C8B-B14F-4D97-AF65-F5344CB8AC3E}">
        <p14:creationId xmlns:p14="http://schemas.microsoft.com/office/powerpoint/2010/main" val="8611942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A Brief Introduction to </a:t>
            </a:r>
            <a:r>
              <a:rPr lang="en-US" dirty="0" smtClean="0"/>
              <a:t/>
            </a:r>
            <a:br>
              <a:rPr lang="en-US" dirty="0" smtClean="0"/>
            </a:br>
            <a:r>
              <a:rPr lang="en-US" dirty="0" smtClean="0"/>
              <a:t>Copyright and </a:t>
            </a:r>
            <a:r>
              <a:rPr lang="en-US" dirty="0"/>
              <a:t>Licensing</a:t>
            </a:r>
            <a:endParaRPr lang="es-ES_tradnl" dirty="0"/>
          </a:p>
        </p:txBody>
      </p:sp>
      <p:sp>
        <p:nvSpPr>
          <p:cNvPr id="3" name="Marcador de contenido 2"/>
          <p:cNvSpPr>
            <a:spLocks noGrp="1"/>
          </p:cNvSpPr>
          <p:nvPr>
            <p:ph idx="1"/>
          </p:nvPr>
        </p:nvSpPr>
        <p:spPr>
          <a:xfrm>
            <a:off x="1097280" y="2097741"/>
            <a:ext cx="10115203" cy="3430701"/>
          </a:xfrm>
        </p:spPr>
        <p:txBody>
          <a:bodyPr>
            <a:noAutofit/>
          </a:bodyPr>
          <a:lstStyle/>
          <a:p>
            <a:r>
              <a:rPr lang="es-ES" sz="2600" dirty="0"/>
              <a:t>Las cosas se complican cuando hay múltiples creadores de una obra. </a:t>
            </a:r>
            <a:endParaRPr lang="es-ES" sz="2600" dirty="0" smtClean="0"/>
          </a:p>
          <a:p>
            <a:r>
              <a:rPr lang="es-ES" sz="2600" dirty="0" smtClean="0"/>
              <a:t>Cada </a:t>
            </a:r>
            <a:r>
              <a:rPr lang="es-ES" sz="2600" dirty="0"/>
              <a:t>uno de los creadores, por defecto, retiene los derechos de autor sobre las porciones que contribuyeron a todo el trabajo. </a:t>
            </a:r>
            <a:endParaRPr lang="es-ES" sz="2600" dirty="0" smtClean="0"/>
          </a:p>
          <a:p>
            <a:r>
              <a:rPr lang="es-ES" sz="2600" dirty="0" smtClean="0"/>
              <a:t>Si </a:t>
            </a:r>
            <a:r>
              <a:rPr lang="es-ES" sz="2600" dirty="0"/>
              <a:t>programa un software, tiene derechos de autor sobre el código que escribió para él. </a:t>
            </a:r>
            <a:endParaRPr lang="es-ES" sz="2600" dirty="0" smtClean="0"/>
          </a:p>
          <a:p>
            <a:r>
              <a:rPr lang="es-ES" sz="2600" dirty="0" smtClean="0"/>
              <a:t>Si </a:t>
            </a:r>
            <a:r>
              <a:rPr lang="es-ES" sz="2600" dirty="0"/>
              <a:t>vengo y agrego una prueba unitaria para su software, tengo derechos de autor sobre el código que escribí para esa prueba. </a:t>
            </a:r>
            <a:endParaRPr lang="es-ES" sz="2600" dirty="0" smtClean="0"/>
          </a:p>
          <a:p>
            <a:r>
              <a:rPr lang="es-ES" sz="2600" dirty="0" smtClean="0"/>
              <a:t>Toda </a:t>
            </a:r>
            <a:r>
              <a:rPr lang="es-ES" sz="2600" dirty="0"/>
              <a:t>la pieza de software ahora tiene dos titulares de derechos de autor involucrados de alguna manera.</a:t>
            </a:r>
            <a:r>
              <a:rPr lang="es-ES_tradnl" sz="2600" dirty="0"/>
              <a:t> </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51</a:t>
            </a:fld>
            <a:endParaRPr lang="en-US" sz="1600"/>
          </a:p>
        </p:txBody>
      </p:sp>
    </p:spTree>
    <p:extLst>
      <p:ext uri="{BB962C8B-B14F-4D97-AF65-F5344CB8AC3E}">
        <p14:creationId xmlns:p14="http://schemas.microsoft.com/office/powerpoint/2010/main" val="10675695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A Brief Introduction to </a:t>
            </a:r>
            <a:r>
              <a:rPr lang="en-US" dirty="0" smtClean="0"/>
              <a:t/>
            </a:r>
            <a:br>
              <a:rPr lang="en-US" dirty="0" smtClean="0"/>
            </a:br>
            <a:r>
              <a:rPr lang="en-US" dirty="0" smtClean="0"/>
              <a:t>Copyright and </a:t>
            </a:r>
            <a:r>
              <a:rPr lang="en-US" dirty="0"/>
              <a:t>Licensing</a:t>
            </a:r>
            <a:endParaRPr lang="es-ES_tradnl" dirty="0"/>
          </a:p>
        </p:txBody>
      </p:sp>
      <p:sp>
        <p:nvSpPr>
          <p:cNvPr id="3" name="Marcador de contenido 2"/>
          <p:cNvSpPr>
            <a:spLocks noGrp="1"/>
          </p:cNvSpPr>
          <p:nvPr>
            <p:ph idx="1"/>
          </p:nvPr>
        </p:nvSpPr>
        <p:spPr>
          <a:xfrm>
            <a:off x="1097280" y="2008096"/>
            <a:ext cx="10115203" cy="3430701"/>
          </a:xfrm>
        </p:spPr>
        <p:txBody>
          <a:bodyPr>
            <a:noAutofit/>
          </a:bodyPr>
          <a:lstStyle/>
          <a:p>
            <a:r>
              <a:rPr lang="es-ES" sz="2600" dirty="0"/>
              <a:t>Las licencias de software gratuitas y de código abierto pueden ayudar cuando hay múltiples titulares de derechos de autor para una sola pieza de software. </a:t>
            </a:r>
            <a:endParaRPr lang="es-ES" sz="2600" dirty="0" smtClean="0"/>
          </a:p>
          <a:p>
            <a:r>
              <a:rPr lang="es-ES" sz="2600" dirty="0" smtClean="0"/>
              <a:t>Estas </a:t>
            </a:r>
            <a:r>
              <a:rPr lang="es-ES" sz="2600" dirty="0"/>
              <a:t>licencias a menudo (pero no siempre) contienen una declaración que requiere que las contribuciones a un proyecto (la </a:t>
            </a:r>
            <a:r>
              <a:rPr lang="es-ES" sz="2600" u="sng" dirty="0"/>
              <a:t>prueba de unidad </a:t>
            </a:r>
            <a:r>
              <a:rPr lang="es-ES" sz="2600" dirty="0"/>
              <a:t>en el ejemplo anterior) se contribuyan y se publiquen bajo la misma licencia que el trabajo original. </a:t>
            </a:r>
            <a:endParaRPr lang="es-ES" sz="2600" dirty="0" smtClean="0"/>
          </a:p>
          <a:p>
            <a:r>
              <a:rPr lang="es-ES" sz="2600" dirty="0" smtClean="0"/>
              <a:t>Esto </a:t>
            </a:r>
            <a:r>
              <a:rPr lang="es-ES" sz="2600" dirty="0"/>
              <a:t>ayuda a mantener las complejidades de los derechos de autor y las licencias más comprensibles. Como se puede imaginar, en un proyecto grande, las cuestiones de derechos de autor podrían fácilmente </a:t>
            </a:r>
            <a:r>
              <a:rPr lang="es-ES" sz="2600" dirty="0" smtClean="0"/>
              <a:t>complicarse.</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52</a:t>
            </a:fld>
            <a:endParaRPr lang="en-US" sz="1600"/>
          </a:p>
        </p:txBody>
      </p:sp>
    </p:spTree>
    <p:extLst>
      <p:ext uri="{BB962C8B-B14F-4D97-AF65-F5344CB8AC3E}">
        <p14:creationId xmlns:p14="http://schemas.microsoft.com/office/powerpoint/2010/main" val="11530807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A Brief Introduction to </a:t>
            </a:r>
            <a:r>
              <a:rPr lang="en-US" dirty="0" smtClean="0"/>
              <a:t/>
            </a:r>
            <a:br>
              <a:rPr lang="en-US" dirty="0" smtClean="0"/>
            </a:br>
            <a:r>
              <a:rPr lang="en-US" dirty="0" smtClean="0"/>
              <a:t>Copyright and </a:t>
            </a:r>
            <a:r>
              <a:rPr lang="en-US" dirty="0"/>
              <a:t>Licensing</a:t>
            </a:r>
            <a:endParaRPr lang="es-ES_tradnl" dirty="0"/>
          </a:p>
        </p:txBody>
      </p:sp>
      <p:sp>
        <p:nvSpPr>
          <p:cNvPr id="3" name="Marcador de contenido 2"/>
          <p:cNvSpPr>
            <a:spLocks noGrp="1"/>
          </p:cNvSpPr>
          <p:nvPr>
            <p:ph idx="1"/>
          </p:nvPr>
        </p:nvSpPr>
        <p:spPr>
          <a:xfrm>
            <a:off x="1097280" y="2097741"/>
            <a:ext cx="10115203" cy="3430701"/>
          </a:xfrm>
        </p:spPr>
        <p:txBody>
          <a:bodyPr>
            <a:noAutofit/>
          </a:bodyPr>
          <a:lstStyle/>
          <a:p>
            <a:r>
              <a:rPr lang="es-ES" sz="2600" dirty="0"/>
              <a:t>Independientemente del trabajo creativo que contribuya a un proyecto, a menos que acepte asignar sus derechos de autor en otro lugar (como puede suceder en un trabajo por contrato o en una situación de </a:t>
            </a:r>
            <a:r>
              <a:rPr lang="en-US" sz="2600" dirty="0" smtClean="0"/>
              <a:t>Contributor License </a:t>
            </a:r>
            <a:r>
              <a:rPr lang="en-US" sz="2600" dirty="0"/>
              <a:t>Agreement</a:t>
            </a:r>
            <a:r>
              <a:rPr lang="es-ES" sz="2600" dirty="0" smtClean="0"/>
              <a:t>), usted conserva </a:t>
            </a:r>
            <a:r>
              <a:rPr lang="es-ES" sz="2600" dirty="0"/>
              <a:t>los derechos de autor sobre su contribución y, si el proyecto se publica bajo una licencia aprobada por </a:t>
            </a:r>
            <a:r>
              <a:rPr lang="en-US" sz="2800" dirty="0" smtClean="0"/>
              <a:t>OSI</a:t>
            </a:r>
            <a:r>
              <a:rPr lang="es-ES" sz="2600" dirty="0" smtClean="0"/>
              <a:t>; </a:t>
            </a:r>
            <a:r>
              <a:rPr lang="es-ES" sz="2600" dirty="0"/>
              <a:t>sus contribuciones estarán disponibles públicamente. </a:t>
            </a:r>
            <a:endParaRPr lang="es-ES" sz="2600" dirty="0" smtClean="0"/>
          </a:p>
          <a:p>
            <a:r>
              <a:rPr lang="es-ES" sz="2600" dirty="0" smtClean="0"/>
              <a:t>Esto </a:t>
            </a:r>
            <a:r>
              <a:rPr lang="es-ES" sz="2600" dirty="0"/>
              <a:t>significa que puede crear una cartera profesional sin temor a violar la ley de derechos de autor o violar los derechos de autor de otra persona.</a:t>
            </a:r>
            <a:endParaRPr lang="es-ES_tradnl" sz="2600" dirty="0"/>
          </a:p>
          <a:p>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53</a:t>
            </a:fld>
            <a:endParaRPr lang="en-US" sz="1600"/>
          </a:p>
        </p:txBody>
      </p:sp>
    </p:spTree>
    <p:extLst>
      <p:ext uri="{BB962C8B-B14F-4D97-AF65-F5344CB8AC3E}">
        <p14:creationId xmlns:p14="http://schemas.microsoft.com/office/powerpoint/2010/main" val="3798847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A Brief Introduction to </a:t>
            </a:r>
            <a:r>
              <a:rPr lang="en-US" dirty="0" smtClean="0"/>
              <a:t/>
            </a:r>
            <a:br>
              <a:rPr lang="en-US" dirty="0" smtClean="0"/>
            </a:br>
            <a:r>
              <a:rPr lang="en-US" dirty="0" smtClean="0"/>
              <a:t>Copyright and </a:t>
            </a:r>
            <a:r>
              <a:rPr lang="en-US" dirty="0"/>
              <a:t>Licensing</a:t>
            </a:r>
            <a:endParaRPr lang="es-ES_tradnl" dirty="0"/>
          </a:p>
        </p:txBody>
      </p:sp>
      <p:sp>
        <p:nvSpPr>
          <p:cNvPr id="3" name="Marcador de contenido 2"/>
          <p:cNvSpPr>
            <a:spLocks noGrp="1"/>
          </p:cNvSpPr>
          <p:nvPr>
            <p:ph idx="1"/>
          </p:nvPr>
        </p:nvSpPr>
        <p:spPr>
          <a:xfrm>
            <a:off x="1097280" y="2043954"/>
            <a:ext cx="10115203" cy="3430701"/>
          </a:xfrm>
        </p:spPr>
        <p:txBody>
          <a:bodyPr>
            <a:noAutofit/>
          </a:bodyPr>
          <a:lstStyle/>
          <a:p>
            <a:r>
              <a:rPr lang="es-ES" sz="2600" dirty="0"/>
              <a:t>Este no es el caso del trabajo creativo que usted contribuye para su empleador. </a:t>
            </a:r>
            <a:endParaRPr lang="es-ES" sz="2600" dirty="0" smtClean="0"/>
          </a:p>
          <a:p>
            <a:r>
              <a:rPr lang="es-ES" sz="2600" dirty="0" smtClean="0"/>
              <a:t>Las </a:t>
            </a:r>
            <a:r>
              <a:rPr lang="es-ES" sz="2600" dirty="0"/>
              <a:t>pasantías, los trabajos independientes, por hora y a tiempo completo son todo lo que se llama </a:t>
            </a:r>
            <a:r>
              <a:rPr lang="es-ES" sz="2600" u="sng" dirty="0"/>
              <a:t>trabajo por contrato</a:t>
            </a:r>
            <a:r>
              <a:rPr lang="es-ES" sz="2600" dirty="0"/>
              <a:t>. </a:t>
            </a:r>
            <a:endParaRPr lang="es-ES" sz="2600" dirty="0" smtClean="0"/>
          </a:p>
          <a:p>
            <a:r>
              <a:rPr lang="es-ES" sz="2600" dirty="0" smtClean="0"/>
              <a:t>A </a:t>
            </a:r>
            <a:r>
              <a:rPr lang="es-ES" sz="2600" dirty="0"/>
              <a:t>diferencia de las contribuciones de FOSS, de manera predeterminada, los derechos de autor de cualquier </a:t>
            </a:r>
            <a:r>
              <a:rPr lang="es-ES" sz="2600" dirty="0" smtClean="0"/>
              <a:t>obra que </a:t>
            </a:r>
            <a:r>
              <a:rPr lang="es-ES" sz="2600" dirty="0"/>
              <a:t>contribuya a una situación de trabajo por contrato pertenecen a la organización que le paga. </a:t>
            </a:r>
            <a:endParaRPr lang="es-ES" sz="2600" dirty="0" smtClean="0"/>
          </a:p>
          <a:p>
            <a:r>
              <a:rPr lang="es-ES" sz="2600" dirty="0" smtClean="0"/>
              <a:t>Una </a:t>
            </a:r>
            <a:r>
              <a:rPr lang="es-ES" sz="2600" dirty="0"/>
              <a:t>vez que contribuye ese trabajo a la organización, ya no tiene ningún derecho sobre él y no puede compartirlo de ninguna forma sin un permiso muy expreso y por escrito. </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54</a:t>
            </a:fld>
            <a:endParaRPr lang="en-US" sz="1600"/>
          </a:p>
        </p:txBody>
      </p:sp>
    </p:spTree>
    <p:extLst>
      <p:ext uri="{BB962C8B-B14F-4D97-AF65-F5344CB8AC3E}">
        <p14:creationId xmlns:p14="http://schemas.microsoft.com/office/powerpoint/2010/main" val="3497925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A Brief Introduction to </a:t>
            </a:r>
            <a:r>
              <a:rPr lang="en-US" dirty="0" smtClean="0"/>
              <a:t/>
            </a:r>
            <a:br>
              <a:rPr lang="en-US" dirty="0" smtClean="0"/>
            </a:br>
            <a:r>
              <a:rPr lang="en-US" dirty="0" smtClean="0"/>
              <a:t>Copyright and </a:t>
            </a:r>
            <a:r>
              <a:rPr lang="en-US" dirty="0"/>
              <a:t>Licensing</a:t>
            </a:r>
            <a:endParaRPr lang="es-ES_tradnl" dirty="0"/>
          </a:p>
        </p:txBody>
      </p:sp>
      <p:sp>
        <p:nvSpPr>
          <p:cNvPr id="3" name="Marcador de contenido 2"/>
          <p:cNvSpPr>
            <a:spLocks noGrp="1"/>
          </p:cNvSpPr>
          <p:nvPr>
            <p:ph idx="1"/>
          </p:nvPr>
        </p:nvSpPr>
        <p:spPr>
          <a:xfrm>
            <a:off x="1097280" y="2097741"/>
            <a:ext cx="10115203" cy="3430701"/>
          </a:xfrm>
        </p:spPr>
        <p:txBody>
          <a:bodyPr>
            <a:noAutofit/>
          </a:bodyPr>
          <a:lstStyle/>
          <a:p>
            <a:r>
              <a:rPr lang="es-ES" sz="2600" dirty="0"/>
              <a:t>Es ilegal compartir cualquier trabajo creativo para el que no tenga derechos de autor o que no tenga licencia de tal manera que pueda hacerse público. </a:t>
            </a:r>
            <a:endParaRPr lang="es-ES" sz="2600" dirty="0" smtClean="0"/>
          </a:p>
          <a:p>
            <a:r>
              <a:rPr lang="es-ES" sz="2600" dirty="0" smtClean="0"/>
              <a:t>Esto </a:t>
            </a:r>
            <a:r>
              <a:rPr lang="es-ES" sz="2600" dirty="0"/>
              <a:t>es válido para el código, los diseños, la documentación, los planes de proyectos o cualquier otra cosa que cree en una situación de trabajo por contrato.</a:t>
            </a:r>
            <a:endParaRPr lang="es-ES_tradnl" sz="2600" dirty="0"/>
          </a:p>
          <a:p>
            <a:r>
              <a:rPr lang="es-ES" sz="2600" dirty="0"/>
              <a:t>Si está entrevistando o solicitando un nuevo puesto, y el posible empleador solicita muestras de trabajo, no debe compartir nada que haya creado para empleadores anteriores o actuales a menos que pueda demostrar que le han dado permiso para hacerlo. </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55</a:t>
            </a:fld>
            <a:endParaRPr lang="en-US" sz="1600"/>
          </a:p>
        </p:txBody>
      </p:sp>
    </p:spTree>
    <p:extLst>
      <p:ext uri="{BB962C8B-B14F-4D97-AF65-F5344CB8AC3E}">
        <p14:creationId xmlns:p14="http://schemas.microsoft.com/office/powerpoint/2010/main" val="14738769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A Brief Introduction to </a:t>
            </a:r>
            <a:r>
              <a:rPr lang="en-US" dirty="0" smtClean="0"/>
              <a:t/>
            </a:r>
            <a:br>
              <a:rPr lang="en-US" dirty="0" smtClean="0"/>
            </a:br>
            <a:r>
              <a:rPr lang="en-US" dirty="0" smtClean="0"/>
              <a:t>Copyright and </a:t>
            </a:r>
            <a:r>
              <a:rPr lang="en-US" dirty="0"/>
              <a:t>Licensing</a:t>
            </a:r>
            <a:endParaRPr lang="es-ES_tradnl" dirty="0"/>
          </a:p>
        </p:txBody>
      </p:sp>
      <p:sp>
        <p:nvSpPr>
          <p:cNvPr id="3" name="Marcador de contenido 2"/>
          <p:cNvSpPr>
            <a:spLocks noGrp="1"/>
          </p:cNvSpPr>
          <p:nvPr>
            <p:ph idx="1"/>
          </p:nvPr>
        </p:nvSpPr>
        <p:spPr>
          <a:xfrm>
            <a:off x="1097280" y="2097741"/>
            <a:ext cx="10115203" cy="3430701"/>
          </a:xfrm>
        </p:spPr>
        <p:txBody>
          <a:bodyPr>
            <a:noAutofit/>
          </a:bodyPr>
          <a:lstStyle/>
          <a:p>
            <a:r>
              <a:rPr lang="es-ES" sz="2600" dirty="0"/>
              <a:t>Una cartera que comprende contribuciones a contribuciones de software de código abierto y </a:t>
            </a:r>
            <a:r>
              <a:rPr lang="es-ES" sz="2600" dirty="0" smtClean="0"/>
              <a:t>libre evita </a:t>
            </a:r>
            <a:r>
              <a:rPr lang="es-ES" sz="2600" dirty="0"/>
              <a:t>los riesgos legales, morales y de reputación de compartir muestras de creaciones </a:t>
            </a:r>
            <a:r>
              <a:rPr lang="es-ES" sz="2600" dirty="0" smtClean="0"/>
              <a:t>hechas como producto de </a:t>
            </a:r>
            <a:r>
              <a:rPr lang="es-ES" sz="2600" dirty="0"/>
              <a:t>trabajo </a:t>
            </a:r>
            <a:r>
              <a:rPr lang="es-ES" sz="2600" dirty="0" smtClean="0"/>
              <a:t>por contrato. </a:t>
            </a:r>
          </a:p>
          <a:p>
            <a:r>
              <a:rPr lang="es-ES" sz="2600" dirty="0" smtClean="0"/>
              <a:t>No </a:t>
            </a:r>
            <a:r>
              <a:rPr lang="es-ES" sz="2600" dirty="0"/>
              <a:t>solo le permite resaltar sus habilidades, sino que también demuestra que es lo suficientemente ambicioso y apasionado por la tecnología que está dispuesto a dedicar tiempo fuera del trabajo para aprender y contribuir a la comunidad</a:t>
            </a:r>
            <a:r>
              <a:rPr lang="es-ES" sz="2600" dirty="0" smtClean="0"/>
              <a:t>.</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56</a:t>
            </a:fld>
            <a:endParaRPr lang="en-US" sz="1600"/>
          </a:p>
        </p:txBody>
      </p:sp>
    </p:spTree>
    <p:extLst>
      <p:ext uri="{BB962C8B-B14F-4D97-AF65-F5344CB8AC3E}">
        <p14:creationId xmlns:p14="http://schemas.microsoft.com/office/powerpoint/2010/main" val="1861599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A Brief Introduction to </a:t>
            </a:r>
            <a:r>
              <a:rPr lang="en-US" dirty="0" smtClean="0"/>
              <a:t/>
            </a:r>
            <a:br>
              <a:rPr lang="en-US" dirty="0" smtClean="0"/>
            </a:br>
            <a:r>
              <a:rPr lang="en-US" dirty="0" smtClean="0"/>
              <a:t>Copyright and </a:t>
            </a:r>
            <a:r>
              <a:rPr lang="en-US" dirty="0"/>
              <a:t>Licensing</a:t>
            </a:r>
            <a:endParaRPr lang="es-ES_tradnl" dirty="0"/>
          </a:p>
        </p:txBody>
      </p:sp>
      <p:sp>
        <p:nvSpPr>
          <p:cNvPr id="3" name="Marcador de contenido 2"/>
          <p:cNvSpPr>
            <a:spLocks noGrp="1"/>
          </p:cNvSpPr>
          <p:nvPr>
            <p:ph idx="1"/>
          </p:nvPr>
        </p:nvSpPr>
        <p:spPr>
          <a:xfrm>
            <a:off x="914400" y="1900522"/>
            <a:ext cx="10614212" cy="3430701"/>
          </a:xfrm>
        </p:spPr>
        <p:txBody>
          <a:bodyPr>
            <a:noAutofit/>
          </a:bodyPr>
          <a:lstStyle/>
          <a:p>
            <a:r>
              <a:rPr lang="es-ES" sz="2500" dirty="0"/>
              <a:t>Debido a que nada es simple cuando se trata de la ley de derechos de autor, existen, por supuesto, excepciones a la regla de propiedad de los derechos de autor de trabajo por contrato. </a:t>
            </a:r>
            <a:endParaRPr lang="es-ES" sz="2500" dirty="0" smtClean="0"/>
          </a:p>
          <a:p>
            <a:r>
              <a:rPr lang="es-ES" sz="2500" dirty="0" smtClean="0"/>
              <a:t>Esto </a:t>
            </a:r>
            <a:r>
              <a:rPr lang="es-ES" sz="2500" dirty="0"/>
              <a:t>viene en forma de acuerdos de empleo, acuerdos de asignación </a:t>
            </a:r>
            <a:r>
              <a:rPr lang="es-ES" sz="2500" dirty="0" smtClean="0"/>
              <a:t>de propiedad de </a:t>
            </a:r>
            <a:r>
              <a:rPr lang="es-ES" sz="2500" dirty="0"/>
              <a:t>información </a:t>
            </a:r>
            <a:r>
              <a:rPr lang="es-ES" sz="2500" dirty="0" smtClean="0"/>
              <a:t>y </a:t>
            </a:r>
            <a:r>
              <a:rPr lang="es-ES" sz="2500" dirty="0"/>
              <a:t>documentos legales con nombres e intenciones similares. </a:t>
            </a:r>
            <a:endParaRPr lang="es-ES" sz="2500" dirty="0" smtClean="0"/>
          </a:p>
          <a:p>
            <a:r>
              <a:rPr lang="es-ES" sz="2500" dirty="0" smtClean="0"/>
              <a:t>Por </a:t>
            </a:r>
            <a:r>
              <a:rPr lang="es-ES" sz="2500" dirty="0"/>
              <a:t>lo general, estos entran en juego cuando comienza a trabajar en una organización y </a:t>
            </a:r>
            <a:r>
              <a:rPr lang="es-ES" sz="2500" dirty="0" smtClean="0"/>
              <a:t>le detallan </a:t>
            </a:r>
            <a:r>
              <a:rPr lang="es-ES" sz="2500" dirty="0"/>
              <a:t>quién posee la propiedad intelectual (tiene los derechos de autor) para qué creaciones y en qué situaciones. </a:t>
            </a:r>
            <a:endParaRPr lang="es-ES" sz="2500" dirty="0" smtClean="0"/>
          </a:p>
          <a:p>
            <a:r>
              <a:rPr lang="es-ES" sz="2500" dirty="0" smtClean="0"/>
              <a:t>A </a:t>
            </a:r>
            <a:r>
              <a:rPr lang="es-ES" sz="2500" dirty="0"/>
              <a:t>menudo, estos declararán que todo lo creado en la propiedad de la compañía (computadoras) </a:t>
            </a:r>
            <a:r>
              <a:rPr lang="es-ES" sz="2500" dirty="0" smtClean="0"/>
              <a:t>y/o </a:t>
            </a:r>
            <a:r>
              <a:rPr lang="es-ES" sz="2500" dirty="0"/>
              <a:t>en el tiempo de la compañía es propiedad de la compañía. </a:t>
            </a:r>
            <a:endParaRPr lang="es-ES_tradnl" sz="25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57</a:t>
            </a:fld>
            <a:endParaRPr lang="en-US" sz="1600"/>
          </a:p>
        </p:txBody>
      </p:sp>
    </p:spTree>
    <p:extLst>
      <p:ext uri="{BB962C8B-B14F-4D97-AF65-F5344CB8AC3E}">
        <p14:creationId xmlns:p14="http://schemas.microsoft.com/office/powerpoint/2010/main" val="19956840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A Brief Introduction to </a:t>
            </a:r>
            <a:r>
              <a:rPr lang="en-US" dirty="0" smtClean="0"/>
              <a:t/>
            </a:r>
            <a:br>
              <a:rPr lang="en-US" dirty="0" smtClean="0"/>
            </a:br>
            <a:r>
              <a:rPr lang="en-US" dirty="0" smtClean="0"/>
              <a:t>Copyright and </a:t>
            </a:r>
            <a:r>
              <a:rPr lang="en-US" dirty="0"/>
              <a:t>Licensing</a:t>
            </a:r>
            <a:endParaRPr lang="es-ES_tradnl" dirty="0"/>
          </a:p>
        </p:txBody>
      </p:sp>
      <p:sp>
        <p:nvSpPr>
          <p:cNvPr id="3" name="Marcador de contenido 2"/>
          <p:cNvSpPr>
            <a:spLocks noGrp="1"/>
          </p:cNvSpPr>
          <p:nvPr>
            <p:ph idx="1"/>
          </p:nvPr>
        </p:nvSpPr>
        <p:spPr>
          <a:xfrm>
            <a:off x="1097280" y="2097741"/>
            <a:ext cx="10115203" cy="3430701"/>
          </a:xfrm>
        </p:spPr>
        <p:txBody>
          <a:bodyPr>
            <a:noAutofit/>
          </a:bodyPr>
          <a:lstStyle/>
          <a:p>
            <a:r>
              <a:rPr lang="es-ES" sz="2600" dirty="0"/>
              <a:t>Sin embargo, gracias al aumento del software libre y de código abierto, algunas compañías como </a:t>
            </a:r>
            <a:r>
              <a:rPr lang="es-ES" sz="2600" dirty="0" err="1"/>
              <a:t>GitLab</a:t>
            </a:r>
            <a:r>
              <a:rPr lang="es-ES" sz="2600" dirty="0"/>
              <a:t> y GitHub tienen acuerdos de empleo que permiten a los empleados conservar los derechos de autor sobre sus contribuciones de software libre y de código abierto durante la duración de su empleo, independientemente de cuándo o cómo </a:t>
            </a:r>
            <a:r>
              <a:rPr lang="es-ES" sz="2600" dirty="0" smtClean="0"/>
              <a:t>se </a:t>
            </a:r>
            <a:r>
              <a:rPr lang="es-ES" sz="2600" dirty="0"/>
              <a:t>crearon contribuciones. </a:t>
            </a:r>
            <a:endParaRPr lang="es-ES" sz="2600" dirty="0" smtClean="0"/>
          </a:p>
          <a:p>
            <a:r>
              <a:rPr lang="es-ES" sz="2600" dirty="0" smtClean="0"/>
              <a:t>Esta </a:t>
            </a:r>
            <a:r>
              <a:rPr lang="es-ES" sz="2600" dirty="0"/>
              <a:t>práctica aún no es común, y debe leer y revisar cuidadosamente sus acuerdos de empleo antes de </a:t>
            </a:r>
            <a:r>
              <a:rPr lang="es-ES" sz="2600" dirty="0" smtClean="0"/>
              <a:t>firmarlos.</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58</a:t>
            </a:fld>
            <a:endParaRPr lang="en-US" sz="1600"/>
          </a:p>
        </p:txBody>
      </p:sp>
    </p:spTree>
    <p:extLst>
      <p:ext uri="{BB962C8B-B14F-4D97-AF65-F5344CB8AC3E}">
        <p14:creationId xmlns:p14="http://schemas.microsoft.com/office/powerpoint/2010/main" val="16683147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a:t>A Brief Introduction to </a:t>
            </a:r>
            <a:r>
              <a:rPr lang="en-US" dirty="0" smtClean="0"/>
              <a:t/>
            </a:r>
            <a:br>
              <a:rPr lang="en-US" dirty="0" smtClean="0"/>
            </a:br>
            <a:r>
              <a:rPr lang="en-US" dirty="0" smtClean="0"/>
              <a:t>Copyright and </a:t>
            </a:r>
            <a:r>
              <a:rPr lang="en-US" dirty="0"/>
              <a:t>Licensing</a:t>
            </a:r>
            <a:endParaRPr lang="es-ES_tradnl" dirty="0"/>
          </a:p>
        </p:txBody>
      </p:sp>
      <p:sp>
        <p:nvSpPr>
          <p:cNvPr id="3" name="Marcador de contenido 2"/>
          <p:cNvSpPr>
            <a:spLocks noGrp="1"/>
          </p:cNvSpPr>
          <p:nvPr>
            <p:ph idx="1"/>
          </p:nvPr>
        </p:nvSpPr>
        <p:spPr>
          <a:xfrm>
            <a:off x="1097280" y="2097741"/>
            <a:ext cx="10115203" cy="3430701"/>
          </a:xfrm>
        </p:spPr>
        <p:txBody>
          <a:bodyPr>
            <a:noAutofit/>
          </a:bodyPr>
          <a:lstStyle/>
          <a:p>
            <a:r>
              <a:rPr lang="es-ES" sz="2500" dirty="0"/>
              <a:t>En el otro lado de la moneda de excepción de propiedad de derechos de autor, tenemos los Acuerdos de Licencia de Colaborador (CLA). </a:t>
            </a:r>
            <a:endParaRPr lang="es-ES" sz="2500" dirty="0" smtClean="0"/>
          </a:p>
          <a:p>
            <a:r>
              <a:rPr lang="es-ES" sz="2500" dirty="0" smtClean="0"/>
              <a:t>Algunos </a:t>
            </a:r>
            <a:r>
              <a:rPr lang="es-ES" sz="2500" dirty="0"/>
              <a:t>(pero no todos) CLA incluyen el requisito de que el contribuyente asigne los derechos de autor de todas sus contribuciones al proyecto </a:t>
            </a:r>
            <a:r>
              <a:rPr lang="es-ES" sz="2500" u="sng" dirty="0"/>
              <a:t>a la organización que supervisa el proyecto</a:t>
            </a:r>
            <a:r>
              <a:rPr lang="es-ES" sz="2500" dirty="0"/>
              <a:t>. </a:t>
            </a:r>
            <a:endParaRPr lang="es-ES" sz="2500" dirty="0" smtClean="0"/>
          </a:p>
          <a:p>
            <a:r>
              <a:rPr lang="es-ES" sz="2500" dirty="0" smtClean="0"/>
              <a:t>Esto </a:t>
            </a:r>
            <a:r>
              <a:rPr lang="es-ES" sz="2500" dirty="0"/>
              <a:t>le da a la organización la capacidad de hacer cumplir ese derecho de autor, o incluso de cambiar la licencia bajo la cual se distribuye el proyecto, sin tener que molestar a cada contribuyente para pedir su permiso. </a:t>
            </a:r>
            <a:endParaRPr lang="es-ES" sz="2500" dirty="0" smtClean="0"/>
          </a:p>
          <a:p>
            <a:r>
              <a:rPr lang="es-ES" sz="2500" dirty="0" smtClean="0"/>
              <a:t>Los </a:t>
            </a:r>
            <a:r>
              <a:rPr lang="es-ES" sz="2500" dirty="0"/>
              <a:t>CLA son documentos legales y, como todos los documentos legales, es importante que los lea antes de </a:t>
            </a:r>
            <a:r>
              <a:rPr lang="es-ES" sz="2500" dirty="0" smtClean="0"/>
              <a:t>firmar.</a:t>
            </a:r>
            <a:endParaRPr lang="es-ES_tradnl" sz="25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59</a:t>
            </a:fld>
            <a:endParaRPr lang="en-US" sz="1600"/>
          </a:p>
        </p:txBody>
      </p:sp>
    </p:spTree>
    <p:extLst>
      <p:ext uri="{BB962C8B-B14F-4D97-AF65-F5344CB8AC3E}">
        <p14:creationId xmlns:p14="http://schemas.microsoft.com/office/powerpoint/2010/main" val="1953090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Se trata de la </a:t>
            </a:r>
            <a:r>
              <a:rPr lang="es-ES" b="1" dirty="0" smtClean="0"/>
              <a:t>gente</a:t>
            </a:r>
            <a:endParaRPr lang="en-US" dirty="0"/>
          </a:p>
        </p:txBody>
      </p:sp>
      <p:sp>
        <p:nvSpPr>
          <p:cNvPr id="3" name="Marcador de contenido 2"/>
          <p:cNvSpPr>
            <a:spLocks noGrp="1"/>
          </p:cNvSpPr>
          <p:nvPr>
            <p:ph idx="1"/>
          </p:nvPr>
        </p:nvSpPr>
        <p:spPr>
          <a:xfrm>
            <a:off x="1097279" y="2117558"/>
            <a:ext cx="5672797" cy="4195319"/>
          </a:xfrm>
        </p:spPr>
        <p:txBody>
          <a:bodyPr>
            <a:normAutofit fontScale="92500" lnSpcReduction="20000"/>
          </a:bodyPr>
          <a:lstStyle/>
          <a:p>
            <a:r>
              <a:rPr lang="es-ES" sz="2400" dirty="0"/>
              <a:t>Por ejemplo, a pesar de lo que muchos creen, el software libre y de código abierto no se trata solo del </a:t>
            </a:r>
            <a:r>
              <a:rPr lang="es-ES" sz="2400" dirty="0" smtClean="0"/>
              <a:t>software.</a:t>
            </a:r>
          </a:p>
          <a:p>
            <a:r>
              <a:rPr lang="es-ES" sz="2400" dirty="0" smtClean="0"/>
              <a:t>También </a:t>
            </a:r>
            <a:r>
              <a:rPr lang="es-ES" sz="2400" dirty="0"/>
              <a:t>se trata de la gente. </a:t>
            </a:r>
            <a:endParaRPr lang="es-ES" sz="2400" dirty="0" smtClean="0"/>
          </a:p>
          <a:p>
            <a:r>
              <a:rPr lang="es-ES" sz="2400" dirty="0" smtClean="0"/>
              <a:t>La </a:t>
            </a:r>
            <a:r>
              <a:rPr lang="es-ES" sz="2400" dirty="0"/>
              <a:t>gente construye el software, empleando habilidades variadas como escribir, probar, diseñar y (sí) programar. </a:t>
            </a:r>
            <a:endParaRPr lang="es-ES" sz="2400" dirty="0" smtClean="0"/>
          </a:p>
          <a:p>
            <a:r>
              <a:rPr lang="es-ES" sz="2400" dirty="0" smtClean="0"/>
              <a:t>Las </a:t>
            </a:r>
            <a:r>
              <a:rPr lang="es-ES" sz="2400" dirty="0"/>
              <a:t>personas mantienen el software y forman comunidades muy unidas para soportar tanto el software como a sus usuarios. </a:t>
            </a:r>
            <a:endParaRPr lang="es-ES" sz="2400" dirty="0" smtClean="0"/>
          </a:p>
          <a:p>
            <a:r>
              <a:rPr lang="es-ES" sz="2400" dirty="0" smtClean="0"/>
              <a:t>Fue </a:t>
            </a:r>
            <a:r>
              <a:rPr lang="es-ES" sz="2400" dirty="0"/>
              <a:t>a través de las </a:t>
            </a:r>
            <a:r>
              <a:rPr lang="es-ES" sz="2400" dirty="0" smtClean="0"/>
              <a:t>convicciones </a:t>
            </a:r>
            <a:r>
              <a:rPr lang="es-ES" sz="2400" dirty="0"/>
              <a:t>profundamente arraigadas de las personas que el software libre y de código abierto </a:t>
            </a:r>
            <a:r>
              <a:rPr lang="es-ES" sz="2400" dirty="0" smtClean="0"/>
              <a:t>existe.</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a:t>
            </a:fld>
            <a:endParaRPr lang="en-US" sz="1600"/>
          </a:p>
        </p:txBody>
      </p:sp>
      <p:pic>
        <p:nvPicPr>
          <p:cNvPr id="4" name="Imagen 3"/>
          <p:cNvPicPr>
            <a:picLocks noChangeAspect="1"/>
          </p:cNvPicPr>
          <p:nvPr/>
        </p:nvPicPr>
        <p:blipFill>
          <a:blip r:embed="rId2"/>
          <a:stretch>
            <a:fillRect/>
          </a:stretch>
        </p:blipFill>
        <p:spPr>
          <a:xfrm>
            <a:off x="6926662" y="2461846"/>
            <a:ext cx="4866096" cy="2726973"/>
          </a:xfrm>
          <a:prstGeom prst="rect">
            <a:avLst/>
          </a:prstGeom>
        </p:spPr>
      </p:pic>
    </p:spTree>
    <p:extLst>
      <p:ext uri="{BB962C8B-B14F-4D97-AF65-F5344CB8AC3E}">
        <p14:creationId xmlns:p14="http://schemas.microsoft.com/office/powerpoint/2010/main" val="5261481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97280" y="2420471"/>
            <a:ext cx="10115203" cy="3107971"/>
          </a:xfrm>
        </p:spPr>
        <p:txBody>
          <a:bodyPr>
            <a:noAutofit/>
          </a:bodyPr>
          <a:lstStyle/>
          <a:p>
            <a:r>
              <a:rPr lang="es-ES_tradnl" sz="2600" dirty="0" smtClean="0"/>
              <a:t>TALLER</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60</a:t>
            </a:fld>
            <a:endParaRPr lang="en-US" sz="1600"/>
          </a:p>
        </p:txBody>
      </p:sp>
      <p:sp>
        <p:nvSpPr>
          <p:cNvPr id="4" name="CuadroTexto 3"/>
          <p:cNvSpPr txBox="1"/>
          <p:nvPr/>
        </p:nvSpPr>
        <p:spPr>
          <a:xfrm>
            <a:off x="1097279" y="3324532"/>
            <a:ext cx="10269967" cy="892552"/>
          </a:xfrm>
          <a:prstGeom prst="rect">
            <a:avLst/>
          </a:prstGeom>
          <a:noFill/>
        </p:spPr>
        <p:txBody>
          <a:bodyPr wrap="square" rtlCol="0">
            <a:spAutoFit/>
          </a:bodyPr>
          <a:lstStyle/>
          <a:p>
            <a:r>
              <a:rPr lang="es-ES" sz="2600" dirty="0" smtClean="0"/>
              <a:t>Busque 3 mascotas adicionales a las que se encuentran en el siguiente link:</a:t>
            </a:r>
          </a:p>
          <a:p>
            <a:r>
              <a:rPr lang="es-ES" sz="2600" dirty="0"/>
              <a:t>https://</a:t>
            </a:r>
            <a:r>
              <a:rPr lang="es-ES" sz="2600" dirty="0" err="1"/>
              <a:t>soytrebor.cubava.cu</a:t>
            </a:r>
            <a:r>
              <a:rPr lang="es-ES" sz="2600" dirty="0"/>
              <a:t>/conociendo-las-mascotas-del-software-libre/</a:t>
            </a:r>
            <a:endParaRPr lang="en-US" sz="2600" dirty="0"/>
          </a:p>
        </p:txBody>
      </p:sp>
    </p:spTree>
    <p:extLst>
      <p:ext uri="{BB962C8B-B14F-4D97-AF65-F5344CB8AC3E}">
        <p14:creationId xmlns:p14="http://schemas.microsoft.com/office/powerpoint/2010/main" val="8927269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a:t>Tipos de licencias de software </a:t>
            </a:r>
            <a:r>
              <a:rPr lang="es-ES" b="1" dirty="0" smtClean="0"/>
              <a:t>libre </a:t>
            </a:r>
            <a:br>
              <a:rPr lang="es-ES" b="1" dirty="0" smtClean="0"/>
            </a:br>
            <a:r>
              <a:rPr lang="es-ES" b="1" dirty="0" smtClean="0"/>
              <a:t>y </a:t>
            </a:r>
            <a:r>
              <a:rPr lang="es-ES" b="1" dirty="0"/>
              <a:t>de código abierto</a:t>
            </a:r>
            <a:endParaRPr lang="es-ES_tradnl" dirty="0"/>
          </a:p>
        </p:txBody>
      </p:sp>
      <p:sp>
        <p:nvSpPr>
          <p:cNvPr id="3" name="Marcador de contenido 2"/>
          <p:cNvSpPr>
            <a:spLocks noGrp="1"/>
          </p:cNvSpPr>
          <p:nvPr>
            <p:ph idx="1"/>
          </p:nvPr>
        </p:nvSpPr>
        <p:spPr>
          <a:xfrm>
            <a:off x="788894" y="2026025"/>
            <a:ext cx="10901082" cy="3430701"/>
          </a:xfrm>
        </p:spPr>
        <p:txBody>
          <a:bodyPr>
            <a:noAutofit/>
          </a:bodyPr>
          <a:lstStyle/>
          <a:p>
            <a:r>
              <a:rPr lang="es-ES" sz="2500" dirty="0"/>
              <a:t>El mejor lugar para aprender sobre los diversos tipos de licencias de software de código abierto y </a:t>
            </a:r>
            <a:r>
              <a:rPr lang="es-ES" sz="2500" dirty="0" smtClean="0"/>
              <a:t>libre es </a:t>
            </a:r>
            <a:r>
              <a:rPr lang="es-ES" sz="2500" dirty="0"/>
              <a:t>la lista de Licencias </a:t>
            </a:r>
            <a:r>
              <a:rPr lang="es-ES" sz="2500" dirty="0" smtClean="0"/>
              <a:t>del </a:t>
            </a:r>
            <a:r>
              <a:rPr lang="es-ES" sz="2500" dirty="0"/>
              <a:t>Open </a:t>
            </a:r>
            <a:r>
              <a:rPr lang="es-ES" sz="2500" dirty="0" err="1"/>
              <a:t>Source</a:t>
            </a:r>
            <a:r>
              <a:rPr lang="es-ES" sz="2500" dirty="0"/>
              <a:t> </a:t>
            </a:r>
            <a:r>
              <a:rPr lang="es-ES" sz="2500" dirty="0" err="1"/>
              <a:t>Initiative</a:t>
            </a:r>
            <a:r>
              <a:rPr lang="es-ES" sz="2500" dirty="0"/>
              <a:t>. </a:t>
            </a:r>
            <a:endParaRPr lang="es-ES" sz="2500" dirty="0" smtClean="0"/>
          </a:p>
          <a:p>
            <a:r>
              <a:rPr lang="es-ES" sz="2500" dirty="0" smtClean="0"/>
              <a:t>Puede </a:t>
            </a:r>
            <a:r>
              <a:rPr lang="es-ES" sz="2500" dirty="0"/>
              <a:t>ser un poco abrumador al principio, así que para comenzar, aquí hay una introducción rápida a los dos tipos básicos de licencias FOSS: </a:t>
            </a:r>
            <a:r>
              <a:rPr lang="es-ES" sz="2500" dirty="0" err="1"/>
              <a:t>copyleft</a:t>
            </a:r>
            <a:r>
              <a:rPr lang="es-ES" sz="2500" dirty="0"/>
              <a:t> y permisivo.</a:t>
            </a:r>
            <a:endParaRPr lang="es-ES_tradnl" sz="2500" dirty="0"/>
          </a:p>
          <a:p>
            <a:r>
              <a:rPr lang="es-ES" sz="2500" dirty="0"/>
              <a:t>Según la definición de código abierto, mencionada </a:t>
            </a:r>
            <a:r>
              <a:rPr lang="es-ES" sz="2500" dirty="0" smtClean="0"/>
              <a:t>anteriormente, </a:t>
            </a:r>
            <a:r>
              <a:rPr lang="es-ES" sz="2500" dirty="0"/>
              <a:t>ambos tipos de licencias comparten el requisito de que cualquier persona que use obras con licencia bajo una de ellas debe poder ver, modificar y compartir la fuente del trabajo. La diferencia viene después de eso: ¿qué puede hacer el usuario con </a:t>
            </a:r>
            <a:r>
              <a:rPr lang="es-ES" sz="2500" dirty="0" smtClean="0"/>
              <a:t>e </a:t>
            </a:r>
            <a:r>
              <a:rPr lang="es-ES" sz="2500" dirty="0"/>
              <a:t>trabajo? ¿</a:t>
            </a:r>
            <a:r>
              <a:rPr lang="es-ES" sz="2500" dirty="0" smtClean="0"/>
              <a:t>Puede </a:t>
            </a:r>
            <a:r>
              <a:rPr lang="es-ES" sz="2500" dirty="0"/>
              <a:t>cambiar los términos bajo los cuales las personas pueden usarlo? ¿O debe redistribuirse el trabajo bajo los mismos términos por los cuales el usuario recibió el trabajo original</a:t>
            </a:r>
            <a:r>
              <a:rPr lang="es-ES" sz="2500" dirty="0" smtClean="0"/>
              <a:t>?</a:t>
            </a:r>
            <a:endParaRPr lang="es-ES_tradnl" sz="25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61</a:t>
            </a:fld>
            <a:endParaRPr lang="en-US" sz="1600"/>
          </a:p>
        </p:txBody>
      </p:sp>
    </p:spTree>
    <p:extLst>
      <p:ext uri="{BB962C8B-B14F-4D97-AF65-F5344CB8AC3E}">
        <p14:creationId xmlns:p14="http://schemas.microsoft.com/office/powerpoint/2010/main" val="11058716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a:t>Tipos de licencias de software </a:t>
            </a:r>
            <a:r>
              <a:rPr lang="es-ES" b="1" dirty="0" smtClean="0"/>
              <a:t>libre </a:t>
            </a:r>
            <a:br>
              <a:rPr lang="es-ES" b="1" dirty="0" smtClean="0"/>
            </a:br>
            <a:r>
              <a:rPr lang="es-ES" b="1" dirty="0" smtClean="0"/>
              <a:t>y </a:t>
            </a:r>
            <a:r>
              <a:rPr lang="es-ES" b="1" dirty="0"/>
              <a:t>de código abierto</a:t>
            </a:r>
            <a:endParaRPr lang="es-ES_tradnl" dirty="0"/>
          </a:p>
        </p:txBody>
      </p:sp>
      <p:sp>
        <p:nvSpPr>
          <p:cNvPr id="3" name="Marcador de contenido 2"/>
          <p:cNvSpPr>
            <a:spLocks noGrp="1"/>
          </p:cNvSpPr>
          <p:nvPr>
            <p:ph idx="1"/>
          </p:nvPr>
        </p:nvSpPr>
        <p:spPr>
          <a:xfrm>
            <a:off x="1097280" y="2097741"/>
            <a:ext cx="10115203" cy="3430701"/>
          </a:xfrm>
        </p:spPr>
        <p:txBody>
          <a:bodyPr>
            <a:noAutofit/>
          </a:bodyPr>
          <a:lstStyle/>
          <a:p>
            <a:r>
              <a:rPr lang="es-ES" sz="2600" dirty="0"/>
              <a:t>Para el software distribuido bajo una licencia permisiva, alguien que hace un cambio y redistribuye el software puede cambiar los términos y condiciones bajo los cuales alguien puede usar la nueva distribución (también conocida como trabajo derivado). </a:t>
            </a:r>
            <a:endParaRPr lang="es-ES" sz="2600" dirty="0" smtClean="0"/>
          </a:p>
          <a:p>
            <a:r>
              <a:rPr lang="es-ES" sz="2600" dirty="0" smtClean="0"/>
              <a:t>En </a:t>
            </a:r>
            <a:r>
              <a:rPr lang="es-ES" sz="2600" dirty="0"/>
              <a:t>otras palabras, el creador puede cambiar la licencia del trabajo derivado a una que sea diferente del trabajo original. </a:t>
            </a:r>
            <a:endParaRPr lang="es-ES" sz="2600" dirty="0" smtClean="0"/>
          </a:p>
          <a:p>
            <a:r>
              <a:rPr lang="es-ES" sz="2600" dirty="0" smtClean="0"/>
              <a:t>Esto </a:t>
            </a:r>
            <a:r>
              <a:rPr lang="es-ES" sz="2600" dirty="0"/>
              <a:t>le da a la persona que lanza la nueva distribución mucha flexibilidad para definir cómo se puede usar el trabajo derivado. </a:t>
            </a:r>
            <a:endParaRPr lang="es-ES" sz="26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62</a:t>
            </a:fld>
            <a:endParaRPr lang="en-US" sz="1600"/>
          </a:p>
        </p:txBody>
      </p:sp>
    </p:spTree>
    <p:extLst>
      <p:ext uri="{BB962C8B-B14F-4D97-AF65-F5344CB8AC3E}">
        <p14:creationId xmlns:p14="http://schemas.microsoft.com/office/powerpoint/2010/main" val="19512278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a:t>Tipos de licencias de software </a:t>
            </a:r>
            <a:r>
              <a:rPr lang="es-ES" b="1" dirty="0" smtClean="0"/>
              <a:t>libre </a:t>
            </a:r>
            <a:br>
              <a:rPr lang="es-ES" b="1" dirty="0" smtClean="0"/>
            </a:br>
            <a:r>
              <a:rPr lang="es-ES" b="1" dirty="0" smtClean="0"/>
              <a:t>y </a:t>
            </a:r>
            <a:r>
              <a:rPr lang="es-ES" b="1" dirty="0"/>
              <a:t>de código abierto</a:t>
            </a:r>
            <a:endParaRPr lang="es-ES_tradnl" dirty="0"/>
          </a:p>
        </p:txBody>
      </p:sp>
      <p:sp>
        <p:nvSpPr>
          <p:cNvPr id="3" name="Marcador de contenido 2"/>
          <p:cNvSpPr>
            <a:spLocks noGrp="1"/>
          </p:cNvSpPr>
          <p:nvPr>
            <p:ph idx="1"/>
          </p:nvPr>
        </p:nvSpPr>
        <p:spPr>
          <a:xfrm>
            <a:off x="1097280" y="2061883"/>
            <a:ext cx="10115203" cy="3430701"/>
          </a:xfrm>
        </p:spPr>
        <p:txBody>
          <a:bodyPr>
            <a:noAutofit/>
          </a:bodyPr>
          <a:lstStyle/>
          <a:p>
            <a:r>
              <a:rPr lang="es-ES" sz="2500" dirty="0"/>
              <a:t>Las licencias permisivas también permiten que un creador use un trabajo publicado bajo este tipo de licencia en un </a:t>
            </a:r>
            <a:r>
              <a:rPr lang="es-ES" sz="2500" u="sng" dirty="0"/>
              <a:t>trabajo propietario</a:t>
            </a:r>
            <a:r>
              <a:rPr lang="es-ES" sz="2500" dirty="0"/>
              <a:t>. </a:t>
            </a:r>
            <a:endParaRPr lang="es-ES" sz="2500" dirty="0" smtClean="0"/>
          </a:p>
          <a:p>
            <a:r>
              <a:rPr lang="es-ES" sz="2500" dirty="0" smtClean="0"/>
              <a:t>Cuando </a:t>
            </a:r>
            <a:r>
              <a:rPr lang="es-ES" sz="2500" dirty="0"/>
              <a:t>se libera ese trabajo propietario, puede seguir siendo propietario. </a:t>
            </a:r>
            <a:endParaRPr lang="es-ES" sz="2500" dirty="0" smtClean="0"/>
          </a:p>
          <a:p>
            <a:r>
              <a:rPr lang="es-ES" sz="2500" dirty="0" smtClean="0"/>
              <a:t>La </a:t>
            </a:r>
            <a:r>
              <a:rPr lang="es-ES" sz="2500" dirty="0"/>
              <a:t>licencia permisiva de su (s) componente (s) no obliga al creador a liberar el trabajo bajo ningún tipo de licencia </a:t>
            </a:r>
            <a:r>
              <a:rPr lang="es-ES" sz="2500" dirty="0" smtClean="0"/>
              <a:t>libre o </a:t>
            </a:r>
            <a:r>
              <a:rPr lang="es-ES" sz="2500" dirty="0"/>
              <a:t>de código abierto. </a:t>
            </a:r>
            <a:endParaRPr lang="es-ES" sz="2500" dirty="0" smtClean="0"/>
          </a:p>
          <a:p>
            <a:r>
              <a:rPr lang="es-ES" sz="2500" dirty="0" smtClean="0"/>
              <a:t>Dos </a:t>
            </a:r>
            <a:r>
              <a:rPr lang="es-ES" sz="2500" dirty="0"/>
              <a:t>licencias permisivas populares son la Licencia Apache y la Licencia MIT.</a:t>
            </a:r>
            <a:endParaRPr lang="es-ES_tradnl" sz="2500" dirty="0"/>
          </a:p>
          <a:p>
            <a:r>
              <a:rPr lang="es-ES" sz="2500" dirty="0"/>
              <a:t>Si bien las licencias permisivas le permiten al creador mucha flexibilidad al distribuir un trabajo derivado, las licencias </a:t>
            </a:r>
            <a:r>
              <a:rPr lang="es-ES" sz="2500" dirty="0" err="1"/>
              <a:t>copyleft</a:t>
            </a:r>
            <a:r>
              <a:rPr lang="es-ES" sz="2500" dirty="0"/>
              <a:t> (o recíprocas) protegen un trabajo para que no se vuelva a licenciar bajo lo que puede terminar siendo un conjunto más restrictivo de términos y condiciones. </a:t>
            </a:r>
            <a:endParaRPr lang="es-ES_tradnl" sz="25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63</a:t>
            </a:fld>
            <a:endParaRPr lang="en-US" sz="1600"/>
          </a:p>
        </p:txBody>
      </p:sp>
    </p:spTree>
    <p:extLst>
      <p:ext uri="{BB962C8B-B14F-4D97-AF65-F5344CB8AC3E}">
        <p14:creationId xmlns:p14="http://schemas.microsoft.com/office/powerpoint/2010/main" val="17511039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a:t>Tipos de licencias de software </a:t>
            </a:r>
            <a:r>
              <a:rPr lang="es-ES" b="1" dirty="0" smtClean="0"/>
              <a:t>libre </a:t>
            </a:r>
            <a:br>
              <a:rPr lang="es-ES" b="1" dirty="0" smtClean="0"/>
            </a:br>
            <a:r>
              <a:rPr lang="es-ES" b="1" dirty="0" smtClean="0"/>
              <a:t>y </a:t>
            </a:r>
            <a:r>
              <a:rPr lang="es-ES" b="1" dirty="0"/>
              <a:t>de código abierto</a:t>
            </a:r>
            <a:endParaRPr lang="es-ES_tradnl" dirty="0"/>
          </a:p>
        </p:txBody>
      </p:sp>
      <p:sp>
        <p:nvSpPr>
          <p:cNvPr id="3" name="Marcador de contenido 2"/>
          <p:cNvSpPr>
            <a:spLocks noGrp="1"/>
          </p:cNvSpPr>
          <p:nvPr>
            <p:ph idx="1"/>
          </p:nvPr>
        </p:nvSpPr>
        <p:spPr>
          <a:xfrm>
            <a:off x="1097280" y="2097741"/>
            <a:ext cx="10115203" cy="3430701"/>
          </a:xfrm>
        </p:spPr>
        <p:txBody>
          <a:bodyPr>
            <a:noAutofit/>
          </a:bodyPr>
          <a:lstStyle/>
          <a:p>
            <a:r>
              <a:rPr lang="es-ES" sz="2600" dirty="0"/>
              <a:t>Una vez que un trabajo se ha publicado bajo una licencia </a:t>
            </a:r>
            <a:r>
              <a:rPr lang="es-ES" sz="2600" dirty="0" err="1"/>
              <a:t>copyleft</a:t>
            </a:r>
            <a:r>
              <a:rPr lang="es-ES" sz="2600" dirty="0"/>
              <a:t>, la licencia garantiza que el trabajo nunca se pueda liberar bajo una licencia que de alguna manera pueda eliminar o disminuir cualquiera de los derechos y libertades originales (</a:t>
            </a:r>
            <a:r>
              <a:rPr lang="es-ES" sz="2600" dirty="0" smtClean="0"/>
              <a:t>específicamente,</a:t>
            </a:r>
            <a:r>
              <a:rPr lang="es-ES_tradnl" sz="2600" dirty="0" smtClean="0"/>
              <a:t> </a:t>
            </a:r>
            <a:r>
              <a:rPr lang="es-ES" sz="2600" dirty="0" smtClean="0"/>
              <a:t>las </a:t>
            </a:r>
            <a:r>
              <a:rPr lang="es-ES" sz="2600" dirty="0"/>
              <a:t>cuatro libertades mencionadas </a:t>
            </a:r>
            <a:r>
              <a:rPr lang="es-ES" sz="2600" dirty="0" smtClean="0"/>
              <a:t>antes) </a:t>
            </a:r>
            <a:r>
              <a:rPr lang="es-ES" sz="2600" dirty="0"/>
              <a:t>otorgadas al usuario por la licencia. </a:t>
            </a:r>
            <a:endParaRPr lang="es-ES" sz="2600" dirty="0" smtClean="0"/>
          </a:p>
          <a:p>
            <a:r>
              <a:rPr lang="es-ES" sz="2600" dirty="0" smtClean="0"/>
              <a:t>Un </a:t>
            </a:r>
            <a:r>
              <a:rPr lang="es-ES" sz="2600" dirty="0"/>
              <a:t>trabajo redistribuido o derivado publicado bajo una licencia </a:t>
            </a:r>
            <a:r>
              <a:rPr lang="es-ES" sz="2600" dirty="0" err="1"/>
              <a:t>copyleft</a:t>
            </a:r>
            <a:r>
              <a:rPr lang="es-ES" sz="2600" dirty="0"/>
              <a:t> tampoco debe agregar nuevas restricciones a lo que el usuario puede hacer con el trabajo. </a:t>
            </a:r>
            <a:endParaRPr lang="es-ES" sz="2600" dirty="0" smtClean="0"/>
          </a:p>
          <a:p>
            <a:r>
              <a:rPr lang="es-ES" sz="2600" dirty="0" smtClean="0"/>
              <a:t>Esto </a:t>
            </a:r>
            <a:r>
              <a:rPr lang="es-ES" sz="2600" dirty="0"/>
              <a:t>asegura que este trabajo, una vez liberado, será por siempre </a:t>
            </a:r>
            <a:r>
              <a:rPr lang="es-ES" sz="2600" dirty="0" smtClean="0"/>
              <a:t>libre. </a:t>
            </a:r>
            <a:r>
              <a:rPr lang="es-ES" sz="2600" dirty="0"/>
              <a:t>Las licencias de </a:t>
            </a:r>
            <a:r>
              <a:rPr lang="es-ES" sz="2600" dirty="0" err="1"/>
              <a:t>Copyleft</a:t>
            </a:r>
            <a:r>
              <a:rPr lang="es-ES" sz="2600" dirty="0"/>
              <a:t> también tienen el requisito de que cualquier trabajo derivado hecho de software con licencia de uno de ellos y distribuido debe ser liberado bajo los mismos términos y condiciones que el trabajo con licencia de </a:t>
            </a:r>
            <a:r>
              <a:rPr lang="es-ES" sz="2600" dirty="0" err="1"/>
              <a:t>copyleft</a:t>
            </a:r>
            <a:r>
              <a:rPr lang="es-ES" sz="2600" dirty="0"/>
              <a:t>. </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64</a:t>
            </a:fld>
            <a:endParaRPr lang="en-US" sz="1600"/>
          </a:p>
        </p:txBody>
      </p:sp>
    </p:spTree>
    <p:extLst>
      <p:ext uri="{BB962C8B-B14F-4D97-AF65-F5344CB8AC3E}">
        <p14:creationId xmlns:p14="http://schemas.microsoft.com/office/powerpoint/2010/main" val="15730501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a:t>Tipos de licencias de software </a:t>
            </a:r>
            <a:r>
              <a:rPr lang="es-ES" b="1" dirty="0" smtClean="0"/>
              <a:t>libre </a:t>
            </a:r>
            <a:br>
              <a:rPr lang="es-ES" b="1" dirty="0" smtClean="0"/>
            </a:br>
            <a:r>
              <a:rPr lang="es-ES" b="1" dirty="0" smtClean="0"/>
              <a:t>y </a:t>
            </a:r>
            <a:r>
              <a:rPr lang="es-ES" b="1" dirty="0"/>
              <a:t>de código abierto</a:t>
            </a:r>
            <a:endParaRPr lang="es-ES_tradnl" dirty="0"/>
          </a:p>
        </p:txBody>
      </p:sp>
      <p:sp>
        <p:nvSpPr>
          <p:cNvPr id="3" name="Marcador de contenido 2"/>
          <p:cNvSpPr>
            <a:spLocks noGrp="1"/>
          </p:cNvSpPr>
          <p:nvPr>
            <p:ph idx="1"/>
          </p:nvPr>
        </p:nvSpPr>
        <p:spPr>
          <a:xfrm>
            <a:off x="1097280" y="2097741"/>
            <a:ext cx="10115203" cy="3430701"/>
          </a:xfrm>
        </p:spPr>
        <p:txBody>
          <a:bodyPr>
            <a:noAutofit/>
          </a:bodyPr>
          <a:lstStyle/>
          <a:p>
            <a:r>
              <a:rPr lang="es-ES" sz="2600" dirty="0"/>
              <a:t>Esta es la naturaleza recíproca de este tipo de licencia: si su creación se beneficia de un trabajo con licencia </a:t>
            </a:r>
            <a:r>
              <a:rPr lang="es-ES" sz="2600" dirty="0" err="1"/>
              <a:t>copyleft</a:t>
            </a:r>
            <a:r>
              <a:rPr lang="es-ES" sz="2600" dirty="0"/>
              <a:t>, entonces cualquier persona que reciba su creación debe beneficiarse de manera similar de su trabajo. La Licencia Pública General de GNU (GPL) es la licencia </a:t>
            </a:r>
            <a:r>
              <a:rPr lang="es-ES" sz="2600" dirty="0" err="1"/>
              <a:t>copyleft</a:t>
            </a:r>
            <a:r>
              <a:rPr lang="es-ES" sz="2600" dirty="0"/>
              <a:t> más común. Otras licencias </a:t>
            </a:r>
            <a:r>
              <a:rPr lang="es-ES" sz="2600" dirty="0" err="1"/>
              <a:t>copyleft</a:t>
            </a:r>
            <a:r>
              <a:rPr lang="es-ES" sz="2600" dirty="0"/>
              <a:t> incluyen la GNU </a:t>
            </a:r>
            <a:r>
              <a:rPr lang="es-ES" sz="2600" dirty="0" err="1"/>
              <a:t>Lesser</a:t>
            </a:r>
            <a:r>
              <a:rPr lang="es-ES" sz="2600" dirty="0"/>
              <a:t> General </a:t>
            </a:r>
            <a:r>
              <a:rPr lang="es-ES" sz="2600" dirty="0" err="1"/>
              <a:t>Public</a:t>
            </a:r>
            <a:r>
              <a:rPr lang="es-ES" sz="2600" dirty="0"/>
              <a:t> </a:t>
            </a:r>
            <a:r>
              <a:rPr lang="es-ES" sz="2600" dirty="0" err="1"/>
              <a:t>License</a:t>
            </a:r>
            <a:r>
              <a:rPr lang="es-ES" sz="2600" dirty="0"/>
              <a:t> (LGPL) y la Mozilla </a:t>
            </a:r>
            <a:r>
              <a:rPr lang="es-ES" sz="2600" dirty="0" err="1"/>
              <a:t>Public</a:t>
            </a:r>
            <a:r>
              <a:rPr lang="es-ES" sz="2600" dirty="0"/>
              <a:t> </a:t>
            </a:r>
            <a:r>
              <a:rPr lang="es-ES" sz="2600" dirty="0" err="1"/>
              <a:t>License</a:t>
            </a:r>
            <a:r>
              <a:rPr lang="es-ES" sz="2600" dirty="0"/>
              <a:t>.</a:t>
            </a:r>
            <a:endParaRPr lang="es-ES_tradnl" sz="2600" dirty="0"/>
          </a:p>
          <a:p>
            <a:r>
              <a:rPr lang="es-ES" sz="2600" dirty="0"/>
              <a:t>Probablemente no le sorprenda escuchar que, como con cualquier otro tema legal discutido en este libro, lo que acaba de leer es una simplificación excesiva de cómo funcionan realmente estos dos tipos diferentes de licencias. </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65</a:t>
            </a:fld>
            <a:endParaRPr lang="en-US" sz="1600"/>
          </a:p>
        </p:txBody>
      </p:sp>
    </p:spTree>
    <p:extLst>
      <p:ext uri="{BB962C8B-B14F-4D97-AF65-F5344CB8AC3E}">
        <p14:creationId xmlns:p14="http://schemas.microsoft.com/office/powerpoint/2010/main" val="16352320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a:t>Tipos de licencias de software </a:t>
            </a:r>
            <a:r>
              <a:rPr lang="es-ES" b="1" dirty="0" smtClean="0"/>
              <a:t>libre </a:t>
            </a:r>
            <a:br>
              <a:rPr lang="es-ES" b="1" dirty="0" smtClean="0"/>
            </a:br>
            <a:r>
              <a:rPr lang="es-ES" b="1" dirty="0" smtClean="0"/>
              <a:t>y </a:t>
            </a:r>
            <a:r>
              <a:rPr lang="es-ES" b="1" dirty="0"/>
              <a:t>de código abierto</a:t>
            </a:r>
            <a:endParaRPr lang="es-ES_tradnl" dirty="0"/>
          </a:p>
        </p:txBody>
      </p:sp>
      <p:sp>
        <p:nvSpPr>
          <p:cNvPr id="3" name="Marcador de contenido 2"/>
          <p:cNvSpPr>
            <a:spLocks noGrp="1"/>
          </p:cNvSpPr>
          <p:nvPr>
            <p:ph idx="1"/>
          </p:nvPr>
        </p:nvSpPr>
        <p:spPr>
          <a:xfrm>
            <a:off x="1097280" y="2097741"/>
            <a:ext cx="10115203" cy="3430701"/>
          </a:xfrm>
        </p:spPr>
        <p:txBody>
          <a:bodyPr>
            <a:noAutofit/>
          </a:bodyPr>
          <a:lstStyle/>
          <a:p>
            <a:r>
              <a:rPr lang="es-ES" sz="2600" dirty="0"/>
              <a:t>Cada tipo contiene licencias que son más o menos permisivas y más o menos recíprocas. En términos generales, de las licencias aprobadas por OSI, la licencia MIT se considera la más permisiva y la GPL una de las más recíprocas. Todas las demás licencias se encuentran en algún lugar del espectro entre estas dos.</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66</a:t>
            </a:fld>
            <a:endParaRPr lang="en-US" sz="1600"/>
          </a:p>
        </p:txBody>
      </p:sp>
    </p:spTree>
    <p:extLst>
      <p:ext uri="{BB962C8B-B14F-4D97-AF65-F5344CB8AC3E}">
        <p14:creationId xmlns:p14="http://schemas.microsoft.com/office/powerpoint/2010/main" val="532198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Se trata de la </a:t>
            </a:r>
            <a:r>
              <a:rPr lang="es-ES" b="1" dirty="0" smtClean="0"/>
              <a:t>gente</a:t>
            </a:r>
            <a:endParaRPr lang="en-US" dirty="0"/>
          </a:p>
        </p:txBody>
      </p:sp>
      <p:sp>
        <p:nvSpPr>
          <p:cNvPr id="3" name="Marcador de contenido 2"/>
          <p:cNvSpPr>
            <a:spLocks noGrp="1"/>
          </p:cNvSpPr>
          <p:nvPr>
            <p:ph idx="1"/>
          </p:nvPr>
        </p:nvSpPr>
        <p:spPr>
          <a:xfrm>
            <a:off x="1097280" y="2117558"/>
            <a:ext cx="6587197" cy="3751535"/>
          </a:xfrm>
        </p:spPr>
        <p:txBody>
          <a:bodyPr>
            <a:normAutofit/>
          </a:bodyPr>
          <a:lstStyle/>
          <a:p>
            <a:r>
              <a:rPr lang="es-ES" sz="2400" dirty="0"/>
              <a:t>Esas convicciones forman la base de una filosofía de libertad y </a:t>
            </a:r>
            <a:r>
              <a:rPr lang="es-ES" sz="2400" dirty="0" smtClean="0"/>
              <a:t>de compartir</a:t>
            </a:r>
            <a:r>
              <a:rPr lang="es-ES" sz="2400" dirty="0"/>
              <a:t>, que permitió la idea </a:t>
            </a:r>
            <a:r>
              <a:rPr lang="es-ES" sz="2400" dirty="0" smtClean="0"/>
              <a:t>"</a:t>
            </a:r>
            <a:r>
              <a:rPr lang="es-ES" sz="2400" dirty="0"/>
              <a:t>el software debería ser </a:t>
            </a:r>
            <a:r>
              <a:rPr lang="es-ES" sz="2400" dirty="0" smtClean="0"/>
              <a:t>libre” y su evolución hacia, mas bien, el </a:t>
            </a:r>
            <a:r>
              <a:rPr lang="es-ES" sz="2400" dirty="0"/>
              <a:t>movimiento social masivo que hoy conocemos como código abierto.</a:t>
            </a:r>
            <a:endParaRPr lang="es-ES_tradnl" sz="2400" dirty="0"/>
          </a:p>
          <a:p>
            <a:r>
              <a:rPr lang="es-ES" sz="2400" dirty="0" smtClean="0"/>
              <a:t>Para </a:t>
            </a:r>
            <a:r>
              <a:rPr lang="es-ES" sz="2400" dirty="0"/>
              <a:t>participar en software libre y de código abierto, es fundamental que comprenda que, si bien está estrechamente relacionado con el software y la tecnología, es fundamentalmente un movimiento social. </a:t>
            </a:r>
            <a:endParaRPr lang="es-ES" sz="24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a:t>
            </a:fld>
            <a:endParaRPr lang="en-US" sz="1600"/>
          </a:p>
        </p:txBody>
      </p:sp>
      <p:pic>
        <p:nvPicPr>
          <p:cNvPr id="4" name="Imagen 3"/>
          <p:cNvPicPr>
            <a:picLocks noChangeAspect="1"/>
          </p:cNvPicPr>
          <p:nvPr/>
        </p:nvPicPr>
        <p:blipFill>
          <a:blip r:embed="rId2"/>
          <a:stretch>
            <a:fillRect/>
          </a:stretch>
        </p:blipFill>
        <p:spPr>
          <a:xfrm>
            <a:off x="8314179" y="1984329"/>
            <a:ext cx="3172557" cy="3884764"/>
          </a:xfrm>
          <a:prstGeom prst="rect">
            <a:avLst/>
          </a:prstGeom>
        </p:spPr>
      </p:pic>
    </p:spTree>
    <p:extLst>
      <p:ext uri="{BB962C8B-B14F-4D97-AF65-F5344CB8AC3E}">
        <p14:creationId xmlns:p14="http://schemas.microsoft.com/office/powerpoint/2010/main" val="260563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Se trata de la </a:t>
            </a:r>
            <a:r>
              <a:rPr lang="es-ES" b="1" dirty="0" smtClean="0"/>
              <a:t>gente</a:t>
            </a:r>
            <a:endParaRPr lang="en-US" dirty="0"/>
          </a:p>
        </p:txBody>
      </p:sp>
      <p:sp>
        <p:nvSpPr>
          <p:cNvPr id="3" name="Marcador de contenido 2"/>
          <p:cNvSpPr>
            <a:spLocks noGrp="1"/>
          </p:cNvSpPr>
          <p:nvPr>
            <p:ph idx="1"/>
          </p:nvPr>
        </p:nvSpPr>
        <p:spPr>
          <a:xfrm>
            <a:off x="1097280" y="2222805"/>
            <a:ext cx="10058400" cy="3751535"/>
          </a:xfrm>
        </p:spPr>
        <p:txBody>
          <a:bodyPr>
            <a:normAutofit/>
          </a:bodyPr>
          <a:lstStyle/>
          <a:p>
            <a:r>
              <a:rPr lang="es-ES" sz="2400" dirty="0"/>
              <a:t>Los movimientos sociales están compuestos por personas y, como sabemos, las personas </a:t>
            </a:r>
            <a:r>
              <a:rPr lang="es-ES" sz="2400" dirty="0" smtClean="0"/>
              <a:t>son difíciles</a:t>
            </a:r>
            <a:r>
              <a:rPr lang="es-ES" sz="2400" dirty="0"/>
              <a:t>, blandas y sorprendentes. </a:t>
            </a:r>
            <a:endParaRPr lang="es-ES" sz="2400" dirty="0" smtClean="0"/>
          </a:p>
          <a:p>
            <a:r>
              <a:rPr lang="es-ES" sz="2400" dirty="0" smtClean="0"/>
              <a:t>Contribuir </a:t>
            </a:r>
            <a:r>
              <a:rPr lang="es-ES" sz="2400" dirty="0"/>
              <a:t>al código libre y abierto no es simplemente un proceso mecánico de empujar código de aquí para allá. </a:t>
            </a:r>
            <a:endParaRPr lang="es-ES" sz="2400" dirty="0" smtClean="0"/>
          </a:p>
          <a:p>
            <a:r>
              <a:rPr lang="es-ES" sz="2400" dirty="0" smtClean="0"/>
              <a:t>Para </a:t>
            </a:r>
            <a:r>
              <a:rPr lang="es-ES" sz="2400" dirty="0"/>
              <a:t>contribuir, debe comprender las construcciones sociales y filosofías subyacentes que son comunes a todos los proyectos de software libre y de código abierto.</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a:t>
            </a:fld>
            <a:endParaRPr lang="en-US" sz="1600"/>
          </a:p>
        </p:txBody>
      </p:sp>
    </p:spTree>
    <p:extLst>
      <p:ext uri="{BB962C8B-B14F-4D97-AF65-F5344CB8AC3E}">
        <p14:creationId xmlns:p14="http://schemas.microsoft.com/office/powerpoint/2010/main" val="1015653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¿Por qué aprender sobre las filosofías?</a:t>
            </a:r>
            <a:r>
              <a:rPr lang="es-ES_tradnl" dirty="0"/>
              <a:t> </a:t>
            </a:r>
            <a:endParaRPr lang="en-US" dirty="0"/>
          </a:p>
        </p:txBody>
      </p:sp>
      <p:sp>
        <p:nvSpPr>
          <p:cNvPr id="3" name="Marcador de contenido 2"/>
          <p:cNvSpPr>
            <a:spLocks noGrp="1"/>
          </p:cNvSpPr>
          <p:nvPr>
            <p:ph idx="1"/>
          </p:nvPr>
        </p:nvSpPr>
        <p:spPr>
          <a:xfrm>
            <a:off x="1097280" y="2117558"/>
            <a:ext cx="10058400" cy="3751535"/>
          </a:xfrm>
        </p:spPr>
        <p:txBody>
          <a:bodyPr>
            <a:noAutofit/>
          </a:bodyPr>
          <a:lstStyle/>
          <a:p>
            <a:r>
              <a:rPr lang="es-ES" sz="2600" dirty="0"/>
              <a:t>Sin estas filosofías, no habría software libre y de código abierto. </a:t>
            </a:r>
            <a:endParaRPr lang="es-ES" sz="2600" dirty="0" smtClean="0"/>
          </a:p>
          <a:p>
            <a:r>
              <a:rPr lang="es-ES" sz="2600" dirty="0" smtClean="0"/>
              <a:t>Si </a:t>
            </a:r>
            <a:r>
              <a:rPr lang="es-ES" sz="2600" dirty="0"/>
              <a:t>bien puede no ser siempre obvio, las libertades y creencias de los fundadores de los movimientos de código abierto y libre refuerzan todo en cada proyecto que </a:t>
            </a:r>
            <a:r>
              <a:rPr lang="es-ES" sz="2600" dirty="0" smtClean="0"/>
              <a:t>usted utiliza. </a:t>
            </a:r>
          </a:p>
          <a:p>
            <a:r>
              <a:rPr lang="es-ES" sz="2600" dirty="0" smtClean="0"/>
              <a:t>Los </a:t>
            </a:r>
            <a:r>
              <a:rPr lang="es-ES" sz="2600" dirty="0"/>
              <a:t>participantes en la mayoría de los proyectos de código abierto </a:t>
            </a:r>
            <a:r>
              <a:rPr lang="es-ES" sz="2600" dirty="0" smtClean="0"/>
              <a:t>son </a:t>
            </a:r>
            <a:r>
              <a:rPr lang="es-ES" sz="2600" dirty="0"/>
              <a:t>conscientes de estas filosofías y esperan que </a:t>
            </a:r>
            <a:r>
              <a:rPr lang="es-ES" sz="2600" dirty="0" smtClean="0"/>
              <a:t>usted </a:t>
            </a:r>
            <a:r>
              <a:rPr lang="es-ES" sz="2600" dirty="0"/>
              <a:t>también lo </a:t>
            </a:r>
            <a:r>
              <a:rPr lang="es-ES" sz="2600" dirty="0" smtClean="0"/>
              <a:t>esté. </a:t>
            </a:r>
          </a:p>
          <a:p>
            <a:r>
              <a:rPr lang="es-ES" sz="2600" dirty="0" smtClean="0"/>
              <a:t>Podría </a:t>
            </a:r>
            <a:r>
              <a:rPr lang="es-ES" sz="2600" dirty="0"/>
              <a:t>ser que después de aprender las filosofías básicas, </a:t>
            </a:r>
            <a:r>
              <a:rPr lang="es-ES" sz="2600" dirty="0" smtClean="0"/>
              <a:t>descubra </a:t>
            </a:r>
            <a:r>
              <a:rPr lang="es-ES" sz="2600" dirty="0"/>
              <a:t>que </a:t>
            </a:r>
            <a:r>
              <a:rPr lang="es-ES" sz="2600" dirty="0" smtClean="0"/>
              <a:t>le </a:t>
            </a:r>
            <a:r>
              <a:rPr lang="es-ES" sz="2600" dirty="0"/>
              <a:t>atraen o </a:t>
            </a:r>
            <a:r>
              <a:rPr lang="es-ES" sz="2600" dirty="0" smtClean="0"/>
              <a:t>le </a:t>
            </a:r>
            <a:r>
              <a:rPr lang="es-ES" sz="2600" dirty="0"/>
              <a:t>repelen. </a:t>
            </a:r>
            <a:r>
              <a:rPr lang="es-ES" sz="2600" dirty="0" smtClean="0"/>
              <a:t>Esto lo </a:t>
            </a:r>
            <a:r>
              <a:rPr lang="es-ES" sz="2600" dirty="0"/>
              <a:t>guiará hacia aquellos proyectos que mejor se adapten a sus propias creencias, lejos de aquellos que no lo </a:t>
            </a:r>
            <a:r>
              <a:rPr lang="es-ES" sz="2600" dirty="0" smtClean="0"/>
              <a:t>hacen. </a:t>
            </a:r>
            <a:endParaRPr lang="es-ES_tradnl"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a:t>
            </a:fld>
            <a:endParaRPr lang="en-US" sz="1600"/>
          </a:p>
        </p:txBody>
      </p:sp>
    </p:spTree>
    <p:extLst>
      <p:ext uri="{BB962C8B-B14F-4D97-AF65-F5344CB8AC3E}">
        <p14:creationId xmlns:p14="http://schemas.microsoft.com/office/powerpoint/2010/main" val="1810285315"/>
      </p:ext>
    </p:extLst>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36116</TotalTime>
  <Words>6365</Words>
  <Application>Microsoft Macintosh PowerPoint</Application>
  <PresentationFormat>Panorámica</PresentationFormat>
  <Paragraphs>345</Paragraphs>
  <Slides>66</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66</vt:i4>
      </vt:variant>
    </vt:vector>
  </HeadingPairs>
  <TitlesOfParts>
    <vt:vector size="71" baseType="lpstr">
      <vt:lpstr>Calibri</vt:lpstr>
      <vt:lpstr>Calibri Light</vt:lpstr>
      <vt:lpstr>Mangal</vt:lpstr>
      <vt:lpstr>Wingdings</vt:lpstr>
      <vt:lpstr>Retrospección</vt:lpstr>
      <vt:lpstr>Presentación de PowerPoint</vt:lpstr>
      <vt:lpstr>Indicaciones Generales</vt:lpstr>
      <vt:lpstr>Bibliografía</vt:lpstr>
      <vt:lpstr>Presentación de PowerPoint</vt:lpstr>
      <vt:lpstr>Introducción</vt:lpstr>
      <vt:lpstr>Se trata de la gente</vt:lpstr>
      <vt:lpstr>Se trata de la gente</vt:lpstr>
      <vt:lpstr>Se trata de la gente</vt:lpstr>
      <vt:lpstr>¿Por qué aprender sobre las filosofías? </vt:lpstr>
      <vt:lpstr>El software libre y de código abierto está en todas partes</vt:lpstr>
      <vt:lpstr>El software libre y de código abierto está en todas partes</vt:lpstr>
      <vt:lpstr>El software libre y de código abierto está en todas partes</vt:lpstr>
      <vt:lpstr>El software libre y de código abierto está en todas partes</vt:lpstr>
      <vt:lpstr>El software libre y de código abierto está en todas partes</vt:lpstr>
      <vt:lpstr>Otros movimientos abiertos</vt:lpstr>
      <vt:lpstr>Presentación de PowerPoint</vt:lpstr>
      <vt:lpstr>El software libre y de código abierto está en todas partes</vt:lpstr>
      <vt:lpstr>El software libre y de código abierto está en todas partes</vt:lpstr>
      <vt:lpstr>El software libre y de código abierto está en todas partes</vt:lpstr>
      <vt:lpstr>Los orígenes del software libre </vt:lpstr>
      <vt:lpstr>Los orígenes del software libre </vt:lpstr>
      <vt:lpstr>Los orígenes del software libre </vt:lpstr>
      <vt:lpstr>Los orígenes del software libre </vt:lpstr>
      <vt:lpstr>Los orígenes del software libre </vt:lpstr>
      <vt:lpstr>Los orígenes del software libre </vt:lpstr>
      <vt:lpstr>Los orígenes del software libre </vt:lpstr>
      <vt:lpstr>Los orígenes del software libre </vt:lpstr>
      <vt:lpstr>Presentación de PowerPoint</vt:lpstr>
      <vt:lpstr>Los orígenes del código abierto</vt:lpstr>
      <vt:lpstr>Los orígenes del código abierto</vt:lpstr>
      <vt:lpstr>Los orígenes del código abierto</vt:lpstr>
      <vt:lpstr>Los orígenes del código abierto</vt:lpstr>
      <vt:lpstr>Los orígenes del código abierto</vt:lpstr>
      <vt:lpstr>Los orígenes del código abierto</vt:lpstr>
      <vt:lpstr>Los orígenes del código abierto</vt:lpstr>
      <vt:lpstr>Los orígenes del código abierto</vt:lpstr>
      <vt:lpstr>Los orígenes del código abierto</vt:lpstr>
      <vt:lpstr>Diferencia entre software libre y  código abierto </vt:lpstr>
      <vt:lpstr>Diferencia entre software libre y  código abierto </vt:lpstr>
      <vt:lpstr>Diferencia entre software libre y  código abierto </vt:lpstr>
      <vt:lpstr>Diferencia entre software libre y  código abierto </vt:lpstr>
      <vt:lpstr>Diferencia entre software libre y  código abierto </vt:lpstr>
      <vt:lpstr>Presentación de PowerPoint</vt:lpstr>
      <vt:lpstr>Un poco sobre la terminología</vt:lpstr>
      <vt:lpstr>Un poco sobre la terminología</vt:lpstr>
      <vt:lpstr>Un poco sobre la terminología</vt:lpstr>
      <vt:lpstr>Un poco sobre la terminología</vt:lpstr>
      <vt:lpstr>A Brief Introduction to  Copyright and Licensing</vt:lpstr>
      <vt:lpstr>A Brief Introduction to  Copyright and Licensing</vt:lpstr>
      <vt:lpstr>A Brief Introduction to  Copyright and Licensing</vt:lpstr>
      <vt:lpstr>A Brief Introduction to  Copyright and Licensing</vt:lpstr>
      <vt:lpstr>A Brief Introduction to  Copyright and Licensing</vt:lpstr>
      <vt:lpstr>A Brief Introduction to  Copyright and Licensing</vt:lpstr>
      <vt:lpstr>A Brief Introduction to  Copyright and Licensing</vt:lpstr>
      <vt:lpstr>A Brief Introduction to  Copyright and Licensing</vt:lpstr>
      <vt:lpstr>A Brief Introduction to  Copyright and Licensing</vt:lpstr>
      <vt:lpstr>A Brief Introduction to  Copyright and Licensing</vt:lpstr>
      <vt:lpstr>A Brief Introduction to  Copyright and Licensing</vt:lpstr>
      <vt:lpstr>A Brief Introduction to  Copyright and Licensing</vt:lpstr>
      <vt:lpstr>Presentación de PowerPoint</vt:lpstr>
      <vt:lpstr>Tipos de licencias de software libre  y de código abierto</vt:lpstr>
      <vt:lpstr>Tipos de licencias de software libre  y de código abierto</vt:lpstr>
      <vt:lpstr>Tipos de licencias de software libre  y de código abierto</vt:lpstr>
      <vt:lpstr>Tipos de licencias de software libre  y de código abierto</vt:lpstr>
      <vt:lpstr>Tipos de licencias de software libre  y de código abierto</vt:lpstr>
      <vt:lpstr>Tipos de licencias de software libre  y de código abierto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Users Preferences in Online Social Networks</dc:title>
  <dc:creator>Lorena Recalde</dc:creator>
  <cp:lastModifiedBy>Lorena Recalde</cp:lastModifiedBy>
  <cp:revision>371</cp:revision>
  <dcterms:created xsi:type="dcterms:W3CDTF">2018-09-05T16:34:01Z</dcterms:created>
  <dcterms:modified xsi:type="dcterms:W3CDTF">2019-10-02T12:09:57Z</dcterms:modified>
</cp:coreProperties>
</file>