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4"/>
  </p:notesMasterIdLst>
  <p:sldIdLst>
    <p:sldId id="358" r:id="rId2"/>
    <p:sldId id="909" r:id="rId3"/>
    <p:sldId id="910" r:id="rId4"/>
    <p:sldId id="911" r:id="rId5"/>
    <p:sldId id="912" r:id="rId6"/>
    <p:sldId id="913" r:id="rId7"/>
    <p:sldId id="918" r:id="rId8"/>
    <p:sldId id="914" r:id="rId9"/>
    <p:sldId id="915" r:id="rId10"/>
    <p:sldId id="916" r:id="rId11"/>
    <p:sldId id="917" r:id="rId12"/>
    <p:sldId id="919" r:id="rId13"/>
    <p:sldId id="920" r:id="rId14"/>
    <p:sldId id="921" r:id="rId15"/>
    <p:sldId id="922" r:id="rId16"/>
    <p:sldId id="923" r:id="rId17"/>
    <p:sldId id="924" r:id="rId18"/>
    <p:sldId id="925" r:id="rId19"/>
    <p:sldId id="926" r:id="rId20"/>
    <p:sldId id="908" r:id="rId21"/>
    <p:sldId id="927" r:id="rId22"/>
    <p:sldId id="951" r:id="rId23"/>
    <p:sldId id="952" r:id="rId24"/>
    <p:sldId id="953" r:id="rId25"/>
    <p:sldId id="954" r:id="rId26"/>
    <p:sldId id="932" r:id="rId27"/>
    <p:sldId id="934" r:id="rId28"/>
    <p:sldId id="935" r:id="rId29"/>
    <p:sldId id="936" r:id="rId30"/>
    <p:sldId id="937" r:id="rId31"/>
    <p:sldId id="938" r:id="rId32"/>
    <p:sldId id="939" r:id="rId33"/>
    <p:sldId id="941" r:id="rId34"/>
    <p:sldId id="942" r:id="rId35"/>
    <p:sldId id="943" r:id="rId36"/>
    <p:sldId id="944" r:id="rId37"/>
    <p:sldId id="945" r:id="rId38"/>
    <p:sldId id="946" r:id="rId39"/>
    <p:sldId id="947" r:id="rId40"/>
    <p:sldId id="948" r:id="rId41"/>
    <p:sldId id="949" r:id="rId42"/>
    <p:sldId id="950" r:id="rId4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CD5053"/>
    <a:srgbClr val="CD6292"/>
    <a:srgbClr val="C87969"/>
    <a:srgbClr val="C88699"/>
    <a:srgbClr val="7B3583"/>
    <a:srgbClr val="D38A9E"/>
    <a:srgbClr val="452544"/>
    <a:srgbClr val="F39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8"/>
    <p:restoredTop sz="86055"/>
  </p:normalViewPr>
  <p:slideViewPr>
    <p:cSldViewPr snapToGrid="0" snapToObjects="1">
      <p:cViewPr>
        <p:scale>
          <a:sx n="70" d="100"/>
          <a:sy n="70" d="100"/>
        </p:scale>
        <p:origin x="-19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CEBD-C2E1-7F40-8575-4196F63DE1D3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13DC-DD53-7F48-9A1C-B2B01A45D4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s://blog.softwareplanetgroup.co.uk/2017/05/12/why-we-back-pair-programming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>
                <a:hlinkClick r:id="rId3"/>
              </a:rPr>
              <a:t>https://blog.softwareplanetgroup.co.uk/2017/05/12/why-we-back-pair-programming/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3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3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70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7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3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0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0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6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5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73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4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4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2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13DC-DD53-7F48-9A1C-B2B01A45D4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0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4BC4-7C5F-E24A-B64A-E2B720422951}" type="datetime1">
              <a:rPr lang="es-E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E51-CF4F-4141-851A-3113C260D014}" type="datetime1">
              <a:rPr lang="es-E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C700-5872-054F-B625-EA6DE62BBE51}" type="datetime1">
              <a:rPr lang="es-E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60E-3F7E-CC43-8EE4-7EF81A7AF9E5}" type="datetime1">
              <a:rPr lang="es-E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2496-5E4B-0146-B47C-F40F4B8C5088}" type="datetime1">
              <a:rPr lang="es-E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0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818D-71E5-5541-B7A0-E9E4D2940C6A}" type="datetime1">
              <a:rPr lang="es-E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40F-1B99-4047-A109-5156B21B3DFA}" type="datetime1">
              <a:rPr lang="es-E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AE7D-FF51-6D4A-A4C4-BA6A75C19C15}" type="datetime1">
              <a:rPr lang="es-E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D5E4-B1FC-D742-9F47-4FBD3CC16E2C}" type="datetime1">
              <a:rPr lang="es-E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530BD8-076B-6E46-9CDE-BC5ED1221054}" type="datetime1">
              <a:rPr lang="es-E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F12C-DF56-1040-BEC8-F6022BCC7BEC}" type="datetime1">
              <a:rPr lang="es-E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5FB0B4-89F0-BF41-853A-A647542DC460}" type="datetime1">
              <a:rPr lang="es-E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8A0B6C-2F0D-9146-B965-5B2E4517E27B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log.softwareplanetgroup.co.uk/2017/05/12/why-we-back-pair-programmin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85011" y="2021305"/>
            <a:ext cx="11357810" cy="10600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800" dirty="0" smtClean="0"/>
              <a:t>Aplicaciones en Ambientes Libres</a:t>
            </a:r>
            <a:endParaRPr lang="en-US" sz="71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956518" y="4899609"/>
            <a:ext cx="10058400" cy="93520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solidFill>
                  <a:schemeClr val="tx1"/>
                </a:solidFill>
              </a:rPr>
              <a:t>Escuela </a:t>
            </a:r>
            <a:r>
              <a:rPr lang="es-ES" sz="2400" smtClean="0">
                <a:solidFill>
                  <a:schemeClr val="tx1"/>
                </a:solidFill>
              </a:rPr>
              <a:t>Politécnica Nacional</a:t>
            </a:r>
            <a:endParaRPr lang="es-ES" sz="2400" dirty="0" smtClean="0">
              <a:solidFill>
                <a:schemeClr val="tx1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956518" y="3761015"/>
            <a:ext cx="10058400" cy="458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Lorena </a:t>
            </a:r>
            <a:r>
              <a:rPr lang="en-US" sz="2800" b="1" dirty="0" err="1" smtClean="0">
                <a:solidFill>
                  <a:schemeClr val="tx1"/>
                </a:solidFill>
              </a:rPr>
              <a:t>recalde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cap="none" dirty="0" smtClean="0">
                <a:solidFill>
                  <a:schemeClr val="tx1"/>
                </a:solidFill>
              </a:rPr>
              <a:t>Ph.D.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956518" y="5834811"/>
            <a:ext cx="2734333" cy="47189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2019-B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50151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La programación el parejas genera buenos hábitos de programación y disciplina, dando relevancia al </a:t>
            </a:r>
            <a:r>
              <a:rPr lang="es-ES" sz="2800" b="1" dirty="0" err="1"/>
              <a:t>testing</a:t>
            </a:r>
            <a:r>
              <a:rPr lang="es-ES" sz="2800" b="1" dirty="0"/>
              <a:t> continuo </a:t>
            </a:r>
            <a:r>
              <a:rPr lang="es-ES" sz="2800" dirty="0"/>
              <a:t>y refinamiento del diseño.</a:t>
            </a:r>
          </a:p>
          <a:p>
            <a:r>
              <a:rPr lang="es-ES" sz="2800" dirty="0"/>
              <a:t>Con la programación en parejas se tiene también un punto de presión positivo que ayuda a culminar las tareas cruciales.</a:t>
            </a:r>
          </a:p>
          <a:p>
            <a:r>
              <a:rPr lang="es-ES" sz="2800" dirty="0"/>
              <a:t>Se tienen </a:t>
            </a:r>
            <a:r>
              <a:rPr lang="es-ES" sz="2800" i="1" dirty="0"/>
              <a:t>menos interrupciones</a:t>
            </a:r>
            <a:r>
              <a:rPr lang="es-ES" sz="2800" dirty="0"/>
              <a:t>, pues al trabajar con alguien más, se debe evitar que les interrumpan durante el tiempo que tienen para la codificación.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Ventajas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10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68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50151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Uno pone mayor atención a las conversaciones con su compañero, que a las cosas que están pasando a su alrededor.</a:t>
            </a:r>
          </a:p>
          <a:p>
            <a:r>
              <a:rPr lang="es-ES" sz="2800" dirty="0"/>
              <a:t>Existe un BRAINPOWER añadido a cada uno de los programadores que trabajan en pareja, elevando su potencial individual.</a:t>
            </a:r>
          </a:p>
          <a:p>
            <a:endParaRPr lang="es-ES" sz="2800" dirty="0" smtClean="0"/>
          </a:p>
          <a:p>
            <a:r>
              <a:rPr lang="es-ES" sz="2800" dirty="0" smtClean="0"/>
              <a:t>Y </a:t>
            </a:r>
            <a:r>
              <a:rPr lang="es-ES" sz="2800" dirty="0"/>
              <a:t>si estás cansado de tipiar, simplemente puedes </a:t>
            </a:r>
            <a:r>
              <a:rPr lang="es-ES" sz="2800" b="1" dirty="0"/>
              <a:t>cambiar roles </a:t>
            </a:r>
            <a:r>
              <a:rPr lang="es-ES" sz="2800" dirty="0"/>
              <a:t>con tu </a:t>
            </a:r>
            <a:r>
              <a:rPr lang="es-ES" sz="2800" dirty="0" err="1"/>
              <a:t>partner</a:t>
            </a:r>
            <a:r>
              <a:rPr lang="es-ES" sz="2800" dirty="0"/>
              <a:t> y seguir siendo productivo.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Ventajas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11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958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79" y="2450592"/>
            <a:ext cx="6528817" cy="363931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800" dirty="0"/>
              <a:t>Un </a:t>
            </a:r>
            <a:r>
              <a:rPr lang="en-US" sz="2800" dirty="0" err="1"/>
              <a:t>estudio</a:t>
            </a:r>
            <a:r>
              <a:rPr lang="en-US" sz="2800" dirty="0"/>
              <a:t> ha </a:t>
            </a:r>
            <a:r>
              <a:rPr lang="en-US" sz="2800" dirty="0" err="1"/>
              <a:t>encontrado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la </a:t>
            </a:r>
            <a:r>
              <a:rPr lang="en-US" sz="2800" dirty="0" err="1"/>
              <a:t>programación</a:t>
            </a:r>
            <a:r>
              <a:rPr lang="en-US" sz="2800" dirty="0"/>
              <a:t> en </a:t>
            </a:r>
            <a:r>
              <a:rPr lang="en-US" sz="2800" dirty="0" err="1"/>
              <a:t>parejas</a:t>
            </a:r>
            <a:r>
              <a:rPr lang="en-US" sz="2800" dirty="0"/>
              <a:t> </a:t>
            </a:r>
            <a:r>
              <a:rPr lang="en-US" sz="2800" dirty="0" err="1"/>
              <a:t>toma</a:t>
            </a:r>
            <a:r>
              <a:rPr lang="en-US" sz="2800" dirty="0"/>
              <a:t> el 15% </a:t>
            </a:r>
            <a:r>
              <a:rPr lang="en-US" sz="2800" dirty="0" err="1"/>
              <a:t>más</a:t>
            </a:r>
            <a:r>
              <a:rPr lang="en-US" sz="2800" dirty="0"/>
              <a:t> de </a:t>
            </a:r>
            <a:r>
              <a:rPr lang="en-US" sz="2800" dirty="0" err="1"/>
              <a:t>esfuerzo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el </a:t>
            </a:r>
            <a:r>
              <a:rPr lang="en-US" sz="2800" dirty="0" err="1"/>
              <a:t>trabajo</a:t>
            </a:r>
            <a:r>
              <a:rPr lang="en-US" sz="2800" dirty="0"/>
              <a:t> individual, </a:t>
            </a:r>
            <a:r>
              <a:rPr lang="en-US" sz="2800" dirty="0" err="1"/>
              <a:t>pero</a:t>
            </a:r>
            <a:r>
              <a:rPr lang="en-US" sz="2800" dirty="0"/>
              <a:t> produce </a:t>
            </a:r>
            <a:r>
              <a:rPr lang="en-US" sz="2800" dirty="0" err="1"/>
              <a:t>resultados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rápidamente</a:t>
            </a:r>
            <a:r>
              <a:rPr lang="en-US" sz="2800" dirty="0"/>
              <a:t> con un 15% </a:t>
            </a:r>
            <a:r>
              <a:rPr lang="en-US" sz="2800" dirty="0" err="1"/>
              <a:t>menos</a:t>
            </a:r>
            <a:r>
              <a:rPr lang="en-US" sz="2800" dirty="0"/>
              <a:t> de </a:t>
            </a:r>
            <a:r>
              <a:rPr lang="en-US" sz="2800" dirty="0" err="1"/>
              <a:t>defectos</a:t>
            </a:r>
            <a:r>
              <a:rPr lang="en-US" sz="2800" dirty="0"/>
              <a:t>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Ventajas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12</a:t>
            </a:fld>
            <a:endParaRPr lang="en-US" sz="1600"/>
          </a:p>
        </p:txBody>
      </p:sp>
      <p:pic>
        <p:nvPicPr>
          <p:cNvPr id="5" name="3 Imagen" descr="malwa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911287">
            <a:off x="7218306" y="521150"/>
            <a:ext cx="4425336" cy="33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50151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Es recomendable mantener el trabajo en parejas durante toda la producción del código, lo que incluye las etapas de </a:t>
            </a:r>
            <a:r>
              <a:rPr lang="es-ES" sz="2800" dirty="0" err="1"/>
              <a:t>testing</a:t>
            </a:r>
            <a:r>
              <a:rPr lang="es-ES" sz="2800" dirty="0"/>
              <a:t> y construcción de scripts.</a:t>
            </a:r>
          </a:p>
          <a:p>
            <a:r>
              <a:rPr lang="es-ES" sz="2800" dirty="0"/>
              <a:t>Nunca se debe imponer las parejas, la formación de las mismas debe ser natural y fluir entre compañeros de trabajo, pudiendo cambiar al finalizar una historia de usuario o varias veces en un día.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El trabajo en parejas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13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490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50151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Pero se debe asegurar la cohesión del equipo desarrollador, eso quiere decir que al final del trabajo, todos hayan trabajado con todos.</a:t>
            </a:r>
          </a:p>
          <a:p>
            <a:r>
              <a:rPr lang="es-ES" sz="2800" dirty="0"/>
              <a:t>Cuando se necesite una perspectiva diferente, de ser necesario, se puede hacer un cambio de parejas.</a:t>
            </a:r>
          </a:p>
          <a:p>
            <a:r>
              <a:rPr lang="es-ES" sz="2800" dirty="0"/>
              <a:t>Es importante cerciorarse de que las dos personas se encuentran físicamente en lugares confortables y que el monitor sea claramente visible.</a:t>
            </a:r>
          </a:p>
          <a:p>
            <a:endParaRPr lang="es-ES" sz="2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El trabajo en parejas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14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38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50151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La producción del código se realiza a través de la conversación continua, así que piensa en voz alta, ya sea sobre aspectos que se asumen, metas a corto plazo, dirección general o cualquier característica del proyecto.</a:t>
            </a:r>
          </a:p>
          <a:p>
            <a:r>
              <a:rPr lang="es-ES" sz="2800" dirty="0"/>
              <a:t>Realiza preguntas.</a:t>
            </a:r>
          </a:p>
          <a:p>
            <a:r>
              <a:rPr lang="es-ES" sz="2800" dirty="0"/>
              <a:t>Y espera sentirte cansado al final de la jornada.</a:t>
            </a:r>
          </a:p>
          <a:p>
            <a:endParaRPr lang="es-ES" sz="2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El trabajo en parejas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15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48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50151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El driver en un inicio podría sentirse un poco torpe, debido a que el </a:t>
            </a:r>
            <a:r>
              <a:rPr lang="es-ES" sz="2800" dirty="0" err="1"/>
              <a:t>navigator</a:t>
            </a:r>
            <a:r>
              <a:rPr lang="es-ES" sz="2800" dirty="0"/>
              <a:t> halla soluciones más rápidamente, pero recuerden que es porque el </a:t>
            </a:r>
            <a:r>
              <a:rPr lang="es-ES" sz="2800" dirty="0" err="1"/>
              <a:t>navigator</a:t>
            </a:r>
            <a:r>
              <a:rPr lang="es-ES" sz="2800" dirty="0"/>
              <a:t> tiene mayor tiempo para pensar que el driver.</a:t>
            </a:r>
          </a:p>
          <a:p>
            <a:r>
              <a:rPr lang="es-ES" sz="2800" dirty="0"/>
              <a:t>Para sentirse mejor, pueden cambiar de roles.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DRIVING Y NAVIGATING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16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674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993393"/>
            <a:ext cx="5468112" cy="3024240"/>
          </a:xfrm>
        </p:spPr>
        <p:txBody>
          <a:bodyPr>
            <a:normAutofit/>
          </a:bodyPr>
          <a:lstStyle/>
          <a:p>
            <a:r>
              <a:rPr lang="es-ES" sz="2800" dirty="0"/>
              <a:t>Cuando seas </a:t>
            </a:r>
            <a:r>
              <a:rPr lang="es-ES" sz="2800" dirty="0" err="1"/>
              <a:t>navigator</a:t>
            </a:r>
            <a:r>
              <a:rPr lang="es-ES" sz="2800" dirty="0"/>
              <a:t>, vas a sentir que quieres quitarle el teclado a tu compañero, pero relájate… El driver te comunicará sus ideas hablando y codificando, dale tiempo para que él mismo pueda corregir sus errores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DRIVING Y NAVIGATING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17</a:t>
            </a:fld>
            <a:endParaRPr lang="en-US" sz="160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568" y="1737360"/>
            <a:ext cx="5110480" cy="3024240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1097280" y="4779888"/>
            <a:ext cx="10115203" cy="21647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smtClean="0"/>
              <a:t>Y </a:t>
            </a:r>
            <a:r>
              <a:rPr lang="es-ES" sz="2800" dirty="0" smtClean="0"/>
              <a:t>en lugar de criticar, piensa mayormente en el problema o escena global: qué otras pruebas quedan por hacer, el código calza en el resto del sistema?, hay funciones duplicadas que pueden ser removidas?, podría el código ser más claro?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902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322577"/>
            <a:ext cx="6729984" cy="3024240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El </a:t>
            </a:r>
            <a:r>
              <a:rPr lang="es-ES" sz="2800" dirty="0" err="1"/>
              <a:t>navigator</a:t>
            </a:r>
            <a:r>
              <a:rPr lang="es-ES" sz="2800" dirty="0"/>
              <a:t> debe ayudarle al </a:t>
            </a:r>
            <a:r>
              <a:rPr lang="es-ES" sz="2800" dirty="0" smtClean="0"/>
              <a:t>driver </a:t>
            </a:r>
            <a:r>
              <a:rPr lang="es-ES" sz="2800" dirty="0"/>
              <a:t>a ser más productivo.</a:t>
            </a:r>
          </a:p>
          <a:p>
            <a:r>
              <a:rPr lang="es-ES" sz="2800" dirty="0"/>
              <a:t>Prepararse para dar sugerencias.</a:t>
            </a:r>
          </a:p>
          <a:p>
            <a:r>
              <a:rPr lang="es-ES" sz="2800" dirty="0" smtClean="0"/>
              <a:t>Si eres </a:t>
            </a:r>
            <a:r>
              <a:rPr lang="es-ES" sz="2800" dirty="0" err="1" smtClean="0"/>
              <a:t>navigator</a:t>
            </a:r>
            <a:r>
              <a:rPr lang="es-ES" sz="2800" dirty="0" smtClean="0"/>
              <a:t>, no interrumpas </a:t>
            </a:r>
            <a:r>
              <a:rPr lang="es-ES" sz="2800" dirty="0"/>
              <a:t>al </a:t>
            </a:r>
            <a:r>
              <a:rPr lang="es-ES" sz="2800" dirty="0" smtClean="0"/>
              <a:t>driver </a:t>
            </a:r>
            <a:r>
              <a:rPr lang="es-ES" sz="2800" dirty="0"/>
              <a:t>mientras el está concentrado trabajando, espera a un break para darle las ideas que previamente has anotado.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DRIVING Y NAVIGATING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18</a:t>
            </a:fld>
            <a:endParaRPr lang="en-US" sz="160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713" y="91440"/>
            <a:ext cx="3937489" cy="61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322576"/>
            <a:ext cx="4443984" cy="3890545"/>
          </a:xfrm>
        </p:spPr>
        <p:txBody>
          <a:bodyPr>
            <a:normAutofit/>
          </a:bodyPr>
          <a:lstStyle/>
          <a:p>
            <a:r>
              <a:rPr lang="es-ES" sz="2800" dirty="0"/>
              <a:t>Si tienen una duda, busca la respuesta mientras el driver sigue trabajando (es necesaria una </a:t>
            </a:r>
            <a:r>
              <a:rPr lang="es-ES" sz="2800" dirty="0" smtClean="0"/>
              <a:t>laptop), e </a:t>
            </a:r>
            <a:r>
              <a:rPr lang="es-ES" sz="2800" dirty="0"/>
              <a:t>implementen juntos la solución.</a:t>
            </a:r>
          </a:p>
          <a:p>
            <a:r>
              <a:rPr lang="es-ES" sz="2800" i="1" dirty="0"/>
              <a:t>Si te encuentras diciéndole al driver que tecla presionar, es mejor que cambien de roles.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DRIVING Y NAVIGATING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19</a:t>
            </a:fld>
            <a:endParaRPr lang="en-US" sz="160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951"/>
          <a:stretch/>
        </p:blipFill>
        <p:spPr>
          <a:xfrm>
            <a:off x="6227812" y="1773935"/>
            <a:ext cx="5791976" cy="44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3" name="Rectángulo 2"/>
          <p:cNvSpPr/>
          <p:nvPr/>
        </p:nvSpPr>
        <p:spPr>
          <a:xfrm>
            <a:off x="3494884" y="2421583"/>
            <a:ext cx="5210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/>
              <a:t>Pair</a:t>
            </a:r>
            <a:r>
              <a:rPr lang="es-ES" sz="5400" dirty="0"/>
              <a:t> </a:t>
            </a:r>
            <a:r>
              <a:rPr lang="es-ES" sz="5400" dirty="0" err="1"/>
              <a:t>Programming</a:t>
            </a:r>
            <a:endParaRPr lang="es-ES" sz="5000" dirty="0" smtClean="0"/>
          </a:p>
        </p:txBody>
      </p:sp>
    </p:spTree>
    <p:extLst>
      <p:ext uri="{BB962C8B-B14F-4D97-AF65-F5344CB8AC3E}">
        <p14:creationId xmlns:p14="http://schemas.microsoft.com/office/powerpoint/2010/main" val="15621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800px-Pair_programming_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"/>
            <a:ext cx="9144000" cy="6857999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50151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 smtClean="0"/>
              <a:t>Describa 6 razones para aplicar </a:t>
            </a:r>
            <a:r>
              <a:rPr lang="es-ES" sz="2800" dirty="0" err="1" smtClean="0"/>
              <a:t>pair</a:t>
            </a:r>
            <a:r>
              <a:rPr lang="es-ES" sz="2800" dirty="0" smtClean="0"/>
              <a:t> </a:t>
            </a:r>
            <a:r>
              <a:rPr lang="es-ES" sz="2800" dirty="0" err="1" smtClean="0"/>
              <a:t>programming</a:t>
            </a:r>
            <a:r>
              <a:rPr lang="es-ES" sz="2800" dirty="0" smtClean="0"/>
              <a:t> en el desarrollo de un producto de SW.</a:t>
            </a:r>
          </a:p>
          <a:p>
            <a:endParaRPr lang="es-ES" sz="2800" dirty="0"/>
          </a:p>
          <a:p>
            <a:r>
              <a:rPr lang="es-ES" sz="2800" dirty="0" smtClean="0"/>
              <a:t>Se puede guiar en el </a:t>
            </a:r>
            <a:r>
              <a:rPr lang="es-ES" sz="2800" dirty="0" smtClean="0"/>
              <a:t>contenido </a:t>
            </a:r>
            <a:r>
              <a:rPr lang="es-ES" sz="2800" dirty="0" smtClean="0"/>
              <a:t>de:</a:t>
            </a:r>
          </a:p>
          <a:p>
            <a:r>
              <a:rPr lang="es-ES" sz="2800" dirty="0">
                <a:hlinkClick r:id="rId3"/>
              </a:rPr>
              <a:t>https://blog.softwareplanetgroup.co.uk/2017/05/12/why-we-back-pair-programming/</a:t>
            </a:r>
            <a:endParaRPr lang="es-ES" sz="2800" dirty="0" smtClean="0"/>
          </a:p>
          <a:p>
            <a:endParaRPr lang="es-ES" sz="2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21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580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22</a:t>
            </a:fld>
            <a:endParaRPr lang="en-US" sz="1600" dirty="0"/>
          </a:p>
        </p:txBody>
      </p:sp>
      <p:sp>
        <p:nvSpPr>
          <p:cNvPr id="3" name="Rectángulo 2"/>
          <p:cNvSpPr/>
          <p:nvPr/>
        </p:nvSpPr>
        <p:spPr>
          <a:xfrm>
            <a:off x="746022" y="2421583"/>
            <a:ext cx="107083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>
                <a:latin typeface="Britannic Bold" pitchFamily="34" charset="0"/>
              </a:rPr>
              <a:t>CLASS-RESPONSABILITIES-COLABORATORS</a:t>
            </a:r>
            <a:endParaRPr lang="es-ES" sz="4400" dirty="0" smtClean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8162562" y="5138928"/>
            <a:ext cx="3291840" cy="53473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smtClean="0"/>
              <a:t>TARJETAS CRC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1939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50151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Proporciona un medio simple para identificar y organizar las clases relevantes para los requisitos del sistema.</a:t>
            </a:r>
          </a:p>
          <a:p>
            <a:r>
              <a:rPr lang="es-ES" sz="2800" dirty="0"/>
              <a:t>Colección de tarjetas que representan clases.</a:t>
            </a:r>
          </a:p>
          <a:p>
            <a:r>
              <a:rPr lang="es-ES" sz="2800" dirty="0"/>
              <a:t>Se pueden usar tarjetas CRC reales o virtuales.</a:t>
            </a:r>
          </a:p>
          <a:p>
            <a:r>
              <a:rPr lang="es-ES" sz="2800" dirty="0"/>
              <a:t>Representación organizada de las </a:t>
            </a:r>
            <a:r>
              <a:rPr lang="es-ES" sz="2800" dirty="0" smtClean="0"/>
              <a:t>clases.</a:t>
            </a:r>
            <a:endParaRPr lang="es-ES" sz="2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Modelado CRC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23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34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68439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Cualquier cosa que la clase sabe o hace.</a:t>
            </a:r>
          </a:p>
          <a:p>
            <a:r>
              <a:rPr lang="es-ES" sz="2800" dirty="0"/>
              <a:t>Atributos y operaciones relevantes para la clase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1005840"/>
            <a:ext cx="10058400" cy="731520"/>
          </a:xfrm>
        </p:spPr>
        <p:txBody>
          <a:bodyPr>
            <a:normAutofit/>
          </a:bodyPr>
          <a:lstStyle/>
          <a:p>
            <a:r>
              <a:rPr lang="es-ES" dirty="0" smtClean="0"/>
              <a:t>RESPONSABILIDAD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24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999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68439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Clases que se requieren para que una clase reciba información necesaria para completar una responsabilidad</a:t>
            </a:r>
          </a:p>
          <a:p>
            <a:r>
              <a:rPr lang="es-ES" sz="2800" dirty="0"/>
              <a:t>Implica la solicitud de información o la solicitud de alguna </a:t>
            </a:r>
            <a:r>
              <a:rPr lang="es-ES" sz="2800" dirty="0" smtClean="0"/>
              <a:t>acción.</a:t>
            </a:r>
            <a:endParaRPr lang="es-ES" sz="2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1005840"/>
            <a:ext cx="10058400" cy="731520"/>
          </a:xfrm>
        </p:spPr>
        <p:txBody>
          <a:bodyPr>
            <a:normAutofit/>
          </a:bodyPr>
          <a:lstStyle/>
          <a:p>
            <a:r>
              <a:rPr lang="es-ES" dirty="0" smtClean="0"/>
              <a:t>COLABORADOR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25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312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 CRC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7884" t="37250" r="40530" b="48544"/>
          <a:stretch>
            <a:fillRect/>
          </a:stretch>
        </p:blipFill>
        <p:spPr bwMode="auto">
          <a:xfrm>
            <a:off x="1523968" y="2071678"/>
            <a:ext cx="914400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pasos a seguir para llenar las tarjetas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2214555"/>
            <a:ext cx="8229600" cy="3911609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Encontrar clases </a:t>
            </a:r>
          </a:p>
          <a:p>
            <a:r>
              <a:rPr lang="es-ES" sz="2800" dirty="0" smtClean="0"/>
              <a:t>Encontrar responsabilidades </a:t>
            </a:r>
          </a:p>
          <a:p>
            <a:r>
              <a:rPr lang="es-ES" sz="2800" dirty="0" smtClean="0"/>
              <a:t>Definir colaboradores </a:t>
            </a:r>
          </a:p>
          <a:p>
            <a:r>
              <a:rPr lang="es-ES" sz="2800" dirty="0" smtClean="0"/>
              <a:t>Definir casos de uso (situaciones potenciales). </a:t>
            </a:r>
          </a:p>
          <a:p>
            <a:r>
              <a:rPr lang="es-ES" sz="2800" dirty="0" smtClean="0"/>
              <a:t>Disponer las tarjetas </a:t>
            </a:r>
          </a:p>
          <a:p>
            <a:pPr>
              <a:buNone/>
            </a:pP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27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077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2157984"/>
            <a:ext cx="8229600" cy="43428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Las </a:t>
            </a:r>
            <a:r>
              <a:rPr lang="en-US" sz="2800" dirty="0" err="1" smtClean="0"/>
              <a:t>tarjetas</a:t>
            </a:r>
            <a:r>
              <a:rPr lang="en-US" sz="2800" dirty="0" smtClean="0"/>
              <a:t> CRC </a:t>
            </a:r>
            <a:r>
              <a:rPr lang="en-US" sz="2800" dirty="0" err="1" smtClean="0"/>
              <a:t>proveen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técnica</a:t>
            </a:r>
            <a:r>
              <a:rPr lang="en-US" sz="2800" dirty="0" smtClean="0"/>
              <a:t> informal </a:t>
            </a:r>
            <a:r>
              <a:rPr lang="en-US" sz="2800" dirty="0" err="1" smtClean="0"/>
              <a:t>orientada</a:t>
            </a:r>
            <a:r>
              <a:rPr lang="en-US" sz="2800" dirty="0" smtClean="0"/>
              <a:t> a </a:t>
            </a:r>
            <a:r>
              <a:rPr lang="en-US" sz="2800" dirty="0" err="1" smtClean="0"/>
              <a:t>objetos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el </a:t>
            </a:r>
            <a:r>
              <a:rPr lang="en-US" sz="2800" dirty="0" err="1" smtClean="0"/>
              <a:t>descubrimiento</a:t>
            </a:r>
            <a:r>
              <a:rPr lang="en-US" sz="2800" dirty="0" smtClean="0"/>
              <a:t> de </a:t>
            </a:r>
            <a:r>
              <a:rPr lang="en-US" sz="2800" dirty="0" err="1" smtClean="0"/>
              <a:t>interacciones</a:t>
            </a:r>
            <a:r>
              <a:rPr lang="en-US" sz="2800" dirty="0" smtClean="0"/>
              <a:t> entre </a:t>
            </a:r>
            <a:r>
              <a:rPr lang="en-US" sz="2800" dirty="0" err="1" smtClean="0"/>
              <a:t>clases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Pueden</a:t>
            </a:r>
            <a:r>
              <a:rPr lang="en-US" sz="2800" dirty="0" smtClean="0"/>
              <a:t> ser </a:t>
            </a:r>
            <a:r>
              <a:rPr lang="en-US" sz="2800" dirty="0" err="1" smtClean="0"/>
              <a:t>unsadas</a:t>
            </a:r>
            <a:r>
              <a:rPr lang="en-US" sz="2800" dirty="0" smtClean="0"/>
              <a:t> en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sesión</a:t>
            </a:r>
            <a:r>
              <a:rPr lang="en-US" sz="2800" dirty="0" smtClean="0"/>
              <a:t> informal con </a:t>
            </a:r>
            <a:r>
              <a:rPr lang="en-US" sz="2800" dirty="0" err="1" smtClean="0"/>
              <a:t>desarrolladores</a:t>
            </a:r>
            <a:r>
              <a:rPr lang="en-US" sz="2800" dirty="0" smtClean="0"/>
              <a:t> o </a:t>
            </a:r>
            <a:r>
              <a:rPr lang="en-US" sz="2800" dirty="0" err="1" smtClean="0"/>
              <a:t>usuarios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encontrar</a:t>
            </a:r>
            <a:r>
              <a:rPr lang="en-US" sz="2800" dirty="0" smtClean="0"/>
              <a:t> </a:t>
            </a:r>
            <a:r>
              <a:rPr lang="en-US" sz="2800" dirty="0" err="1" smtClean="0"/>
              <a:t>objetos</a:t>
            </a:r>
            <a:r>
              <a:rPr lang="en-US" sz="2800" dirty="0" smtClean="0"/>
              <a:t> (sin la </a:t>
            </a:r>
            <a:r>
              <a:rPr lang="en-US" sz="2800" dirty="0" err="1" smtClean="0"/>
              <a:t>necesidad</a:t>
            </a:r>
            <a:r>
              <a:rPr lang="en-US" sz="2800" dirty="0" smtClean="0"/>
              <a:t> de un </a:t>
            </a:r>
            <a:r>
              <a:rPr lang="en-US" sz="2800" dirty="0" err="1" smtClean="0"/>
              <a:t>computador</a:t>
            </a:r>
            <a:r>
              <a:rPr lang="en-US" sz="2800" dirty="0" smtClean="0"/>
              <a:t>).</a:t>
            </a:r>
          </a:p>
          <a:p>
            <a:r>
              <a:rPr lang="en-US" sz="2800" dirty="0" err="1" smtClean="0"/>
              <a:t>Además</a:t>
            </a:r>
            <a:r>
              <a:rPr lang="en-US" sz="2800" dirty="0" smtClean="0"/>
              <a:t> </a:t>
            </a:r>
            <a:r>
              <a:rPr lang="en-US" sz="2800" dirty="0" err="1" smtClean="0"/>
              <a:t>pueden</a:t>
            </a:r>
            <a:r>
              <a:rPr lang="en-US" sz="2800" dirty="0" smtClean="0"/>
              <a:t> ser </a:t>
            </a:r>
            <a:r>
              <a:rPr lang="en-US" sz="2800" dirty="0" err="1" smtClean="0"/>
              <a:t>usadas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desarrollar</a:t>
            </a:r>
            <a:r>
              <a:rPr lang="en-US" sz="2800" dirty="0" smtClean="0"/>
              <a:t> </a:t>
            </a:r>
            <a:r>
              <a:rPr lang="en-US" sz="2800" dirty="0" err="1" smtClean="0"/>
              <a:t>diseños</a:t>
            </a:r>
            <a:r>
              <a:rPr lang="en-US" sz="2800" dirty="0" smtClean="0"/>
              <a:t> </a:t>
            </a:r>
            <a:r>
              <a:rPr lang="en-US" sz="2800" dirty="0" err="1" smtClean="0"/>
              <a:t>formales</a:t>
            </a:r>
            <a:r>
              <a:rPr lang="en-US" sz="2800" dirty="0" smtClean="0"/>
              <a:t> de </a:t>
            </a:r>
            <a:r>
              <a:rPr lang="en-US" sz="2800" dirty="0" err="1" smtClean="0"/>
              <a:t>clases</a:t>
            </a:r>
            <a:r>
              <a:rPr lang="en-US" sz="2800" dirty="0" smtClean="0"/>
              <a:t>. </a:t>
            </a:r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28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692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7578" t="34375" r="20898" b="21875"/>
          <a:stretch>
            <a:fillRect/>
          </a:stretch>
        </p:blipFill>
        <p:spPr bwMode="auto">
          <a:xfrm>
            <a:off x="2023080" y="2000216"/>
            <a:ext cx="857256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29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930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3</a:t>
            </a:fld>
            <a:endParaRPr lang="en-US" sz="1600" dirty="0"/>
          </a:p>
        </p:txBody>
      </p:sp>
      <p:pic>
        <p:nvPicPr>
          <p:cNvPr id="4" name="3 Imagen" descr="pair_programmin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753356" cy="6858000"/>
          </a:xfrm>
          <a:prstGeom prst="rect">
            <a:avLst/>
          </a:prstGeom>
        </p:spPr>
      </p:pic>
      <p:pic>
        <p:nvPicPr>
          <p:cNvPr id="5" name="3 Marcador de contenido" descr="pair_programm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0200" y="1099343"/>
            <a:ext cx="5693664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72" t="47656" r="39648" b="16406"/>
          <a:stretch>
            <a:fillRect/>
          </a:stretch>
        </p:blipFill>
        <p:spPr bwMode="auto">
          <a:xfrm>
            <a:off x="1929555" y="2119104"/>
            <a:ext cx="862691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30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305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84" t="13574" r="48816" b="45387"/>
          <a:stretch>
            <a:fillRect/>
          </a:stretch>
        </p:blipFill>
        <p:spPr bwMode="auto">
          <a:xfrm>
            <a:off x="1300275" y="175172"/>
            <a:ext cx="9912208" cy="610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31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938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48" t="15152" r="29875" b="20133"/>
          <a:stretch>
            <a:fillRect/>
          </a:stretch>
        </p:blipFill>
        <p:spPr bwMode="auto">
          <a:xfrm>
            <a:off x="1261872" y="0"/>
            <a:ext cx="9408710" cy="676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9849977" y="6492875"/>
            <a:ext cx="1312025" cy="365125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32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925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25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de entidad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2468880"/>
            <a:ext cx="8229600" cy="3657284"/>
          </a:xfrm>
        </p:spPr>
        <p:txBody>
          <a:bodyPr>
            <a:normAutofit/>
          </a:bodyPr>
          <a:lstStyle/>
          <a:p>
            <a:r>
              <a:rPr lang="es-ES" sz="2800" dirty="0" smtClean="0"/>
              <a:t>También llamadas clases de modelo o negocios, se extraen de manera directa del enunciado del problema.</a:t>
            </a:r>
          </a:p>
          <a:p>
            <a:r>
              <a:rPr lang="es-ES" sz="2800" dirty="0" smtClean="0"/>
              <a:t>Representan clases que se almacenarán en la base de datos y persisten durante la aplicación. (</a:t>
            </a:r>
            <a:r>
              <a:rPr lang="es-ES" sz="2800" dirty="0" err="1" smtClean="0"/>
              <a:t>Ej</a:t>
            </a:r>
            <a:r>
              <a:rPr lang="es-ES" sz="2800" dirty="0" smtClean="0"/>
              <a:t>: Cámara)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34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195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de frontera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Se utilizan para crear la interfaz (pantallas interactivas, reportes impresos), que el usuario ve y con la cual interactúa cuando se utiliza el </a:t>
            </a:r>
            <a:r>
              <a:rPr lang="es-ES" sz="2800" dirty="0" err="1" smtClean="0"/>
              <a:t>sw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Las clases de frontera están diseñadas con el objetivo de manejar la forma en que los objetos entidad se presentan a los usuarios. (</a:t>
            </a:r>
            <a:r>
              <a:rPr lang="es-ES" sz="2800" dirty="0" err="1" smtClean="0"/>
              <a:t>Ej</a:t>
            </a:r>
            <a:r>
              <a:rPr lang="es-ES" sz="2800" dirty="0" smtClean="0"/>
              <a:t>: </a:t>
            </a:r>
            <a:r>
              <a:rPr lang="es-ES" sz="2800" dirty="0" err="1" smtClean="0"/>
              <a:t>VentanaDeCamara</a:t>
            </a:r>
            <a:r>
              <a:rPr lang="es-ES" sz="2800" dirty="0" smtClean="0"/>
              <a:t>, despliega la salida de una cámara de vigilancia)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35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471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de Controlador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084832"/>
            <a:ext cx="10058400" cy="37842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Manejan una unidad de trabajo desde el inicio hasta el final, es decir, se pueden diseñar para manejar la creación o actualización de los objetos entidad, la inmediatez de los objetos de frontera, la comunicación entre conjuntos de objetos, la validación de datos, etc.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36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706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COLABORACIONES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7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2231136"/>
            <a:ext cx="8229600" cy="3895028"/>
          </a:xfrm>
        </p:spPr>
        <p:txBody>
          <a:bodyPr>
            <a:normAutofit/>
          </a:bodyPr>
          <a:lstStyle/>
          <a:p>
            <a:r>
              <a:rPr lang="es-ES" sz="2800" dirty="0" smtClean="0"/>
              <a:t>Un objeto colabora con otro objeto si necesita enviar algunos parámetros a este, para que este pueda cumplir con una responsabilidad.</a:t>
            </a:r>
          </a:p>
          <a:p>
            <a:r>
              <a:rPr lang="es-ES" sz="2800" dirty="0" smtClean="0"/>
              <a:t>Las colaboraciones identifican las relaciones entre clases.</a:t>
            </a:r>
            <a:endParaRPr lang="es-ES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38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177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1664" y="640398"/>
            <a:ext cx="8229600" cy="725470"/>
          </a:xfrm>
        </p:spPr>
        <p:txBody>
          <a:bodyPr>
            <a:normAutofit/>
          </a:bodyPr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09720" y="2029968"/>
            <a:ext cx="8572560" cy="4542304"/>
          </a:xfrm>
        </p:spPr>
        <p:txBody>
          <a:bodyPr>
            <a:normAutofit/>
          </a:bodyPr>
          <a:lstStyle/>
          <a:p>
            <a:r>
              <a:rPr lang="es-ES" sz="2800" dirty="0" smtClean="0"/>
              <a:t>Para un procedimiento de activación de sensores:</a:t>
            </a:r>
          </a:p>
          <a:p>
            <a:pPr lvl="1"/>
            <a:r>
              <a:rPr lang="es-ES" sz="2800" dirty="0" smtClean="0"/>
              <a:t>El objeto </a:t>
            </a:r>
            <a:r>
              <a:rPr lang="es-ES" sz="2800" dirty="0" err="1" smtClean="0"/>
              <a:t>PanelDeControl</a:t>
            </a:r>
            <a:r>
              <a:rPr lang="es-ES" sz="2800" dirty="0" smtClean="0"/>
              <a:t> </a:t>
            </a:r>
            <a:r>
              <a:rPr lang="es-ES" sz="2800" dirty="0" err="1" smtClean="0"/>
              <a:t>dene</a:t>
            </a:r>
            <a:r>
              <a:rPr lang="es-ES" sz="2800" dirty="0" smtClean="0"/>
              <a:t> determinar si un sensor está inactivo.</a:t>
            </a:r>
          </a:p>
          <a:p>
            <a:pPr lvl="1"/>
            <a:r>
              <a:rPr lang="es-ES" sz="2800" dirty="0" smtClean="0"/>
              <a:t>Su responsabilidad sería: </a:t>
            </a:r>
            <a:r>
              <a:rPr lang="es-ES" sz="2800" dirty="0" err="1" smtClean="0"/>
              <a:t>determinar_status_sensor</a:t>
            </a:r>
            <a:r>
              <a:rPr lang="es-ES" sz="2800" dirty="0" smtClean="0"/>
              <a:t>()</a:t>
            </a:r>
          </a:p>
          <a:p>
            <a:pPr lvl="1"/>
            <a:r>
              <a:rPr lang="es-ES" sz="2800" dirty="0" err="1" smtClean="0"/>
              <a:t>PanelDeControl</a:t>
            </a:r>
            <a:r>
              <a:rPr lang="es-ES" sz="2800" dirty="0" smtClean="0"/>
              <a:t> debe tener un atributo estatus, que se establezca como “no listo”.</a:t>
            </a:r>
          </a:p>
          <a:p>
            <a:pPr lvl="1"/>
            <a:r>
              <a:rPr lang="es-ES" sz="2800" dirty="0" smtClean="0"/>
              <a:t>Pero la información del estatus del sensor, se obtiene de cada objeto Sensor.</a:t>
            </a:r>
          </a:p>
          <a:p>
            <a:pPr lvl="1"/>
            <a:r>
              <a:rPr lang="es-ES" sz="2800" dirty="0" smtClean="0"/>
              <a:t>Por lo tanto </a:t>
            </a:r>
            <a:r>
              <a:rPr lang="es-ES" sz="2800" dirty="0" err="1" smtClean="0"/>
              <a:t>determinar_status_sensor</a:t>
            </a:r>
            <a:r>
              <a:rPr lang="es-ES" sz="2800" dirty="0" smtClean="0"/>
              <a:t>() trabaja dependiendo de cada Sensor.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39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110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4</a:t>
            </a:fld>
            <a:endParaRPr lang="en-US" sz="1600" dirty="0"/>
          </a:p>
        </p:txBody>
      </p:sp>
      <p:pic>
        <p:nvPicPr>
          <p:cNvPr id="6" name="3 Marcador de contenido" descr="pair-programm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9360" y="365760"/>
            <a:ext cx="7656576" cy="574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Tipos de relaciones entre clases: </a:t>
            </a:r>
            <a:br>
              <a:rPr lang="es-ES" dirty="0" smtClean="0"/>
            </a:br>
            <a:r>
              <a:rPr lang="es-ES" dirty="0" smtClean="0"/>
              <a:t>es parte 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2571745"/>
            <a:ext cx="8229600" cy="3554419"/>
          </a:xfrm>
        </p:spPr>
        <p:txBody>
          <a:bodyPr/>
          <a:lstStyle/>
          <a:p>
            <a:r>
              <a:rPr lang="es-ES" dirty="0" smtClean="0"/>
              <a:t>Cuerpo jugador es parte de Jugador</a:t>
            </a:r>
          </a:p>
          <a:p>
            <a:r>
              <a:rPr lang="es-ES" dirty="0" err="1" smtClean="0"/>
              <a:t>PáginaLibro</a:t>
            </a:r>
            <a:r>
              <a:rPr lang="es-ES" dirty="0" smtClean="0"/>
              <a:t> es parte de Libro</a:t>
            </a:r>
          </a:p>
          <a:p>
            <a:r>
              <a:rPr lang="es-ES" dirty="0" smtClean="0"/>
              <a:t>Canción es parte de </a:t>
            </a:r>
            <a:r>
              <a:rPr lang="es-ES" dirty="0" err="1" smtClean="0"/>
              <a:t>CompactDisk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40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453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Tipos de relaciones entre clases: </a:t>
            </a:r>
            <a:br>
              <a:rPr lang="es-ES" dirty="0" smtClean="0"/>
            </a:br>
            <a:r>
              <a:rPr lang="es-ES" dirty="0" smtClean="0"/>
              <a:t>tiene conocimiento 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2571745"/>
            <a:ext cx="8229600" cy="3554419"/>
          </a:xfrm>
        </p:spPr>
        <p:txBody>
          <a:bodyPr>
            <a:normAutofit/>
          </a:bodyPr>
          <a:lstStyle/>
          <a:p>
            <a:r>
              <a:rPr lang="es-ES" sz="2800" dirty="0" err="1" smtClean="0"/>
              <a:t>determinar_status_sensor</a:t>
            </a:r>
            <a:r>
              <a:rPr lang="es-ES" sz="2800" dirty="0" smtClean="0"/>
              <a:t>() tiene conocimiento del sensor específico</a:t>
            </a:r>
          </a:p>
          <a:p>
            <a:pPr>
              <a:buNone/>
            </a:pP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41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442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Tipos de relaciones entre clases: </a:t>
            </a:r>
            <a:br>
              <a:rPr lang="es-ES" dirty="0" smtClean="0"/>
            </a:br>
            <a:r>
              <a:rPr lang="es-ES" dirty="0" smtClean="0"/>
              <a:t>depende 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2571745"/>
            <a:ext cx="8229600" cy="3554419"/>
          </a:xfrm>
        </p:spPr>
        <p:txBody>
          <a:bodyPr>
            <a:normAutofit/>
          </a:bodyPr>
          <a:lstStyle/>
          <a:p>
            <a:r>
              <a:rPr lang="es-ES" sz="2800" dirty="0" smtClean="0"/>
              <a:t>Cada objeto puede existir sin el conocimiento del otro.</a:t>
            </a:r>
          </a:p>
          <a:p>
            <a:r>
              <a:rPr lang="es-ES" sz="2800" dirty="0" err="1" smtClean="0"/>
              <a:t>GéneroLiterario</a:t>
            </a:r>
            <a:r>
              <a:rPr lang="es-ES" sz="2800" dirty="0" smtClean="0"/>
              <a:t> depende de Libro</a:t>
            </a:r>
          </a:p>
          <a:p>
            <a:pPr>
              <a:buNone/>
            </a:pPr>
            <a:endParaRPr lang="es-ES" sz="2800" dirty="0" smtClean="0"/>
          </a:p>
          <a:p>
            <a:pPr>
              <a:buNone/>
            </a:pP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42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44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3" name="Rectángulo 2"/>
          <p:cNvSpPr/>
          <p:nvPr/>
        </p:nvSpPr>
        <p:spPr>
          <a:xfrm>
            <a:off x="1700784" y="1701517"/>
            <a:ext cx="9180576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400" dirty="0"/>
              <a:t>Dos personas trabajando sobre un solo teclado</a:t>
            </a:r>
            <a:r>
              <a:rPr lang="es-ES" sz="3400" dirty="0" smtClean="0"/>
              <a:t>?</a:t>
            </a:r>
          </a:p>
          <a:p>
            <a:endParaRPr lang="es-ES" sz="3400" dirty="0"/>
          </a:p>
          <a:p>
            <a:endParaRPr lang="es-ES" sz="3400" dirty="0"/>
          </a:p>
          <a:p>
            <a:r>
              <a:rPr lang="es-ES" sz="3400" dirty="0"/>
              <a:t>A quién le gusta perder su tiempo mirando el código de alguien mas?</a:t>
            </a:r>
          </a:p>
          <a:p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5612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50151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A pesar de ser extraña, la programación en parejas es un principio extremadamente poderoso </a:t>
            </a:r>
            <a:r>
              <a:rPr lang="es-ES" sz="2800" dirty="0" smtClean="0"/>
              <a:t>entre las técnicas ágiles.</a:t>
            </a:r>
          </a:p>
          <a:p>
            <a:endParaRPr lang="es-ES" sz="2800" dirty="0"/>
          </a:p>
          <a:p>
            <a:r>
              <a:rPr lang="es-ES" sz="2800" dirty="0"/>
              <a:t>En la programación en parejas, quien programa es llamado el conductor o DRIVER y la otra persona es el NAVIGATOR, que es quien piensa.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Por qué en parejas?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768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770400" y="6468934"/>
            <a:ext cx="10659600" cy="324444"/>
          </a:xfrm>
        </p:spPr>
        <p:txBody>
          <a:bodyPr/>
          <a:lstStyle/>
          <a:p>
            <a:fld id="{5C8A0B6C-2F0D-9146-B965-5B2E4517E27B}" type="slidenum">
              <a:rPr lang="en-US" sz="1600" smtClean="0"/>
              <a:t>7</a:t>
            </a:fld>
            <a:endParaRPr lang="en-US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2093"/>
          <a:stretch/>
        </p:blipFill>
        <p:spPr>
          <a:xfrm>
            <a:off x="1095748" y="658368"/>
            <a:ext cx="10008904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50151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Con el rol de </a:t>
            </a:r>
            <a:r>
              <a:rPr lang="es-ES" sz="2800" dirty="0" err="1"/>
              <a:t>Navigator</a:t>
            </a:r>
            <a:r>
              <a:rPr lang="es-ES" sz="2800" dirty="0"/>
              <a:t>, tú piensas acerca de lo que el Driver está tipiando.</a:t>
            </a:r>
          </a:p>
          <a:p>
            <a:r>
              <a:rPr lang="es-ES" sz="2800" dirty="0"/>
              <a:t>Pero con esto no nos referimos a limitarse a observar que no falte un punto y coma…</a:t>
            </a:r>
          </a:p>
          <a:p>
            <a:r>
              <a:rPr lang="es-ES" sz="2800" dirty="0"/>
              <a:t>Lo que el </a:t>
            </a:r>
            <a:r>
              <a:rPr lang="es-ES" sz="2800" dirty="0" err="1"/>
              <a:t>Navigator</a:t>
            </a:r>
            <a:r>
              <a:rPr lang="es-ES" sz="2800" dirty="0"/>
              <a:t> debe hacer es pensar en la próxima tarea a realizarse y cómo este trabajo se ajustará perfectamente al diseño.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 err="1"/>
              <a:t>Navigator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8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476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50151"/>
            <a:ext cx="10186416" cy="3583721"/>
          </a:xfrm>
        </p:spPr>
        <p:txBody>
          <a:bodyPr>
            <a:normAutofit/>
          </a:bodyPr>
          <a:lstStyle/>
          <a:p>
            <a:r>
              <a:rPr lang="es-ES" sz="2800" dirty="0"/>
              <a:t>Es entonces cuando el Driver se sentirá libre de trabajar en los retos técnicos de crear </a:t>
            </a:r>
            <a:r>
              <a:rPr lang="es-ES" sz="2800" b="1" dirty="0"/>
              <a:t>código sintácticamente correcto</a:t>
            </a:r>
            <a:r>
              <a:rPr lang="es-ES" sz="2800" dirty="0"/>
              <a:t>. </a:t>
            </a:r>
            <a:endParaRPr lang="es-ES" sz="2800" dirty="0" smtClean="0"/>
          </a:p>
          <a:p>
            <a:r>
              <a:rPr lang="es-ES" sz="2800" dirty="0" smtClean="0"/>
              <a:t>(</a:t>
            </a:r>
            <a:r>
              <a:rPr lang="es-ES" sz="2800" dirty="0"/>
              <a:t>El </a:t>
            </a:r>
            <a:r>
              <a:rPr lang="es-ES" sz="2800" dirty="0" err="1"/>
              <a:t>Navigator</a:t>
            </a:r>
            <a:r>
              <a:rPr lang="es-ES" sz="2800" dirty="0"/>
              <a:t> no tendrá que preocuparse ni distraerse por los detalles del código, sino por asuntos estratégicos).</a:t>
            </a:r>
          </a:p>
          <a:p>
            <a:endParaRPr lang="es-ES" sz="2800" dirty="0" smtClean="0"/>
          </a:p>
          <a:p>
            <a:r>
              <a:rPr lang="es-ES" sz="2800" dirty="0" smtClean="0"/>
              <a:t>  Así</a:t>
            </a:r>
            <a:r>
              <a:rPr lang="es-ES" sz="2800" dirty="0"/>
              <a:t>, el Driver y el </a:t>
            </a:r>
            <a:r>
              <a:rPr lang="es-ES" sz="2800" dirty="0" err="1"/>
              <a:t>Navigator</a:t>
            </a:r>
            <a:r>
              <a:rPr lang="es-ES" sz="2800" dirty="0"/>
              <a:t> crean un trabajo de alta calidad y más </a:t>
            </a:r>
            <a:r>
              <a:rPr lang="es-ES" sz="2800" dirty="0" smtClean="0"/>
              <a:t>   rápidamente </a:t>
            </a:r>
            <a:r>
              <a:rPr lang="es-ES" sz="2800" dirty="0"/>
              <a:t>que si lo hicieran solos.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Driver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0B6C-2F0D-9146-B965-5B2E4517E27B}" type="slidenum">
              <a:rPr lang="en-US" sz="1600" smtClean="0"/>
              <a:t>9</a:t>
            </a:fld>
            <a:endParaRPr lang="en-US" sz="1600"/>
          </a:p>
        </p:txBody>
      </p:sp>
      <p:sp>
        <p:nvSpPr>
          <p:cNvPr id="5" name="Rectángulo redondeado 4"/>
          <p:cNvSpPr/>
          <p:nvPr/>
        </p:nvSpPr>
        <p:spPr>
          <a:xfrm>
            <a:off x="1042416" y="4590288"/>
            <a:ext cx="10058400" cy="138988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41924</TotalTime>
  <Words>1392</Words>
  <Application>Microsoft Macintosh PowerPoint</Application>
  <PresentationFormat>Panorámica</PresentationFormat>
  <Paragraphs>182</Paragraphs>
  <Slides>42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Britannic Bold</vt:lpstr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Por qué en parejas?</vt:lpstr>
      <vt:lpstr>Presentación de PowerPoint</vt:lpstr>
      <vt:lpstr>Navigator</vt:lpstr>
      <vt:lpstr>Driver</vt:lpstr>
      <vt:lpstr>Ventajas</vt:lpstr>
      <vt:lpstr>Ventajas</vt:lpstr>
      <vt:lpstr>Ventajas</vt:lpstr>
      <vt:lpstr>El trabajo en parejas</vt:lpstr>
      <vt:lpstr>El trabajo en parejas</vt:lpstr>
      <vt:lpstr>El trabajo en parejas</vt:lpstr>
      <vt:lpstr>DRIVING Y NAVIGATING</vt:lpstr>
      <vt:lpstr>DRIVING Y NAVIGATING</vt:lpstr>
      <vt:lpstr>DRIVING Y NAVIGATING</vt:lpstr>
      <vt:lpstr>DRIVING Y NAVIGATING</vt:lpstr>
      <vt:lpstr>Presentación de PowerPoint</vt:lpstr>
      <vt:lpstr>Taller</vt:lpstr>
      <vt:lpstr>Presentación de PowerPoint</vt:lpstr>
      <vt:lpstr>Modelado CRC</vt:lpstr>
      <vt:lpstr>RESPONSABILIDAD</vt:lpstr>
      <vt:lpstr>COLABORADOR</vt:lpstr>
      <vt:lpstr>TARJETA CRC</vt:lpstr>
      <vt:lpstr>Los pasos a seguir para llenar las tarjetas </vt:lpstr>
      <vt:lpstr>Ventajas</vt:lpstr>
      <vt:lpstr>EJEMPLOS</vt:lpstr>
      <vt:lpstr>Presentación de PowerPoint</vt:lpstr>
      <vt:lpstr>Presentación de PowerPoint</vt:lpstr>
      <vt:lpstr>Presentación de PowerPoint</vt:lpstr>
      <vt:lpstr>CLASES</vt:lpstr>
      <vt:lpstr>Clases de entidad</vt:lpstr>
      <vt:lpstr>Clases de frontera</vt:lpstr>
      <vt:lpstr>Clases de Controlador</vt:lpstr>
      <vt:lpstr>COLABORACIONES</vt:lpstr>
      <vt:lpstr>Presentación de PowerPoint</vt:lpstr>
      <vt:lpstr>Ejemplo</vt:lpstr>
      <vt:lpstr>Tipos de relaciones entre clases:  es parte de</vt:lpstr>
      <vt:lpstr>Tipos de relaciones entre clases:  tiene conocimiento de</vt:lpstr>
      <vt:lpstr>Tipos de relaciones entre clases:  depende 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Users Preferences in Online Social Networks</dc:title>
  <dc:creator>Lorena Recalde</dc:creator>
  <cp:lastModifiedBy>Lorena Recalde</cp:lastModifiedBy>
  <cp:revision>620</cp:revision>
  <dcterms:created xsi:type="dcterms:W3CDTF">2018-09-05T16:34:01Z</dcterms:created>
  <dcterms:modified xsi:type="dcterms:W3CDTF">2020-02-04T21:06:47Z</dcterms:modified>
</cp:coreProperties>
</file>