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4"/>
  </p:notesMasterIdLst>
  <p:sldIdLst>
    <p:sldId id="358" r:id="rId2"/>
    <p:sldId id="547" r:id="rId3"/>
    <p:sldId id="678" r:id="rId4"/>
    <p:sldId id="679" r:id="rId5"/>
    <p:sldId id="680" r:id="rId6"/>
    <p:sldId id="681" r:id="rId7"/>
    <p:sldId id="682" r:id="rId8"/>
    <p:sldId id="683" r:id="rId9"/>
    <p:sldId id="684" r:id="rId10"/>
    <p:sldId id="685" r:id="rId11"/>
    <p:sldId id="686" r:id="rId12"/>
    <p:sldId id="687" r:id="rId13"/>
    <p:sldId id="688" r:id="rId14"/>
    <p:sldId id="728" r:id="rId15"/>
    <p:sldId id="689" r:id="rId16"/>
    <p:sldId id="690" r:id="rId17"/>
    <p:sldId id="693" r:id="rId18"/>
    <p:sldId id="692" r:id="rId19"/>
    <p:sldId id="694" r:id="rId20"/>
    <p:sldId id="695" r:id="rId21"/>
    <p:sldId id="696" r:id="rId22"/>
    <p:sldId id="697" r:id="rId23"/>
    <p:sldId id="698" r:id="rId24"/>
    <p:sldId id="699" r:id="rId25"/>
    <p:sldId id="700" r:id="rId26"/>
    <p:sldId id="701" r:id="rId27"/>
    <p:sldId id="727" r:id="rId28"/>
    <p:sldId id="702" r:id="rId29"/>
    <p:sldId id="703" r:id="rId30"/>
    <p:sldId id="704" r:id="rId31"/>
    <p:sldId id="705" r:id="rId32"/>
    <p:sldId id="706" r:id="rId33"/>
    <p:sldId id="707" r:id="rId34"/>
    <p:sldId id="708" r:id="rId35"/>
    <p:sldId id="709" r:id="rId36"/>
    <p:sldId id="710" r:id="rId37"/>
    <p:sldId id="711" r:id="rId38"/>
    <p:sldId id="712" r:id="rId39"/>
    <p:sldId id="713" r:id="rId40"/>
    <p:sldId id="714" r:id="rId41"/>
    <p:sldId id="715" r:id="rId42"/>
    <p:sldId id="716" r:id="rId43"/>
    <p:sldId id="717" r:id="rId44"/>
    <p:sldId id="718" r:id="rId45"/>
    <p:sldId id="719" r:id="rId46"/>
    <p:sldId id="720" r:id="rId47"/>
    <p:sldId id="721" r:id="rId48"/>
    <p:sldId id="722" r:id="rId49"/>
    <p:sldId id="723" r:id="rId50"/>
    <p:sldId id="724" r:id="rId51"/>
    <p:sldId id="725" r:id="rId52"/>
    <p:sldId id="726" r:id="rId53"/>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3"/>
    <p:restoredTop sz="85498"/>
  </p:normalViewPr>
  <p:slideViewPr>
    <p:cSldViewPr snapToGrid="0" snapToObjects="1">
      <p:cViewPr varScale="1">
        <p:scale>
          <a:sx n="65" d="100"/>
          <a:sy n="65" d="100"/>
        </p:scale>
        <p:origin x="1560"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11/19/19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69308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19/11/19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19/11/19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19/11/19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19/11/19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19/11/19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19/11/19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19/11/19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_GWdXVv5z7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z.com/learn/seo/alt-text" TargetMode="External"/><Relationship Id="rId3" Type="http://schemas.openxmlformats.org/officeDocument/2006/relationships/hyperlink" Target="https://webaim.org/resources/evalquickre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361784" y="1819387"/>
            <a:ext cx="11156097" cy="3507989"/>
          </a:xfrm>
        </p:spPr>
        <p:txBody>
          <a:bodyPr>
            <a:noAutofit/>
          </a:bodyPr>
          <a:lstStyle/>
          <a:p>
            <a:r>
              <a:rPr lang="es-ES" sz="2500" dirty="0"/>
              <a:t>Agregar un comentario para preguntar: “El resto del documento utiliza un proyecto de muestra diferente al de esta sección. ¿Es esto intencional? ”Puede ayudarlo a aclarar la documentación y su comprensión</a:t>
            </a:r>
            <a:r>
              <a:rPr lang="es-ES" sz="2500" dirty="0" smtClean="0"/>
              <a:t>.</a:t>
            </a:r>
            <a:endParaRPr lang="es-ES_tradnl" sz="25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pic>
        <p:nvPicPr>
          <p:cNvPr id="4" name="Imagen 3"/>
          <p:cNvPicPr>
            <a:picLocks noChangeAspect="1"/>
          </p:cNvPicPr>
          <p:nvPr/>
        </p:nvPicPr>
        <p:blipFill>
          <a:blip r:embed="rId2"/>
          <a:stretch>
            <a:fillRect/>
          </a:stretch>
        </p:blipFill>
        <p:spPr>
          <a:xfrm>
            <a:off x="7334333" y="3379304"/>
            <a:ext cx="4721003" cy="2863022"/>
          </a:xfrm>
          <a:prstGeom prst="rect">
            <a:avLst/>
          </a:prstGeom>
        </p:spPr>
      </p:pic>
      <p:sp>
        <p:nvSpPr>
          <p:cNvPr id="6" name="Marcador de contenido 2"/>
          <p:cNvSpPr txBox="1">
            <a:spLocks/>
          </p:cNvSpPr>
          <p:nvPr/>
        </p:nvSpPr>
        <p:spPr>
          <a:xfrm>
            <a:off x="322028" y="3004758"/>
            <a:ext cx="6893037" cy="375385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00" dirty="0" smtClean="0"/>
              <a:t>Las revisiones también son una forma maravillosa de aprender mucho sobre el proyecto, su arquitectura y sus prioridades. </a:t>
            </a:r>
          </a:p>
          <a:p>
            <a:r>
              <a:rPr lang="es-ES" sz="2500" dirty="0" smtClean="0"/>
              <a:t>Al revisar el trabajo de alguien más experimentado que usted, puede ver de primera mano cómo aplican las mejores prácticas y el conocimiento que han adquirido a través de años de experiencia. Piense en ello como una tutoría pasiva: está aprendiendo de alguien sin que tenga que estar allí.</a:t>
            </a:r>
            <a:endParaRPr lang="es-ES_tradnl" sz="2500" dirty="0"/>
          </a:p>
        </p:txBody>
      </p:sp>
    </p:spTree>
    <p:extLst>
      <p:ext uri="{BB962C8B-B14F-4D97-AF65-F5344CB8AC3E}">
        <p14:creationId xmlns:p14="http://schemas.microsoft.com/office/powerpoint/2010/main" val="150579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600" dirty="0"/>
              <a:t>Además de aumentar su conocimiento, la revisión también es una contribución muy importante para cualquier proyecto. </a:t>
            </a:r>
            <a:endParaRPr lang="es-ES" sz="2600" dirty="0" smtClean="0"/>
          </a:p>
          <a:p>
            <a:r>
              <a:rPr lang="es-ES" sz="2600" dirty="0" smtClean="0"/>
              <a:t>Si </a:t>
            </a:r>
            <a:r>
              <a:rPr lang="es-ES" sz="2600" dirty="0"/>
              <a:t>bien la última palabra sobre si una contribución es aceptada en el repositorio del proyecto generalmente está en manos de los contribuyentes principales, a menudo no tienen el tiempo para hacer la revisión preliminar y la retroalimentación de cada contribución. </a:t>
            </a:r>
            <a:endParaRPr lang="es-ES" sz="2600" dirty="0" smtClean="0"/>
          </a:p>
          <a:p>
            <a:r>
              <a:rPr lang="es-ES" sz="2600" dirty="0" smtClean="0"/>
              <a:t>Tener </a:t>
            </a:r>
            <a:r>
              <a:rPr lang="es-ES" sz="2600" dirty="0"/>
              <a:t>otros contribuyentes (incluso nuevos) en proceso de revisión puede ahorrarles mucho tiempo a los contribuyentes principales. </a:t>
            </a:r>
            <a:endParaRPr lang="es-ES" sz="2600" dirty="0" smtClean="0"/>
          </a:p>
          <a:p>
            <a:r>
              <a:rPr lang="es-ES" sz="2600" dirty="0" smtClean="0"/>
              <a:t>Es </a:t>
            </a:r>
            <a:r>
              <a:rPr lang="es-ES" sz="2600" dirty="0"/>
              <a:t>probable que el primer paso de la revisión capte muchos de los problemas más obvios.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spTree>
    <p:extLst>
      <p:ext uri="{BB962C8B-B14F-4D97-AF65-F5344CB8AC3E}">
        <p14:creationId xmlns:p14="http://schemas.microsoft.com/office/powerpoint/2010/main" val="110404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496955" y="2117559"/>
            <a:ext cx="6460434" cy="3753852"/>
          </a:xfrm>
        </p:spPr>
        <p:txBody>
          <a:bodyPr>
            <a:noAutofit/>
          </a:bodyPr>
          <a:lstStyle/>
          <a:p>
            <a:r>
              <a:rPr lang="es-ES" sz="2600" dirty="0"/>
              <a:t>Si alguien que no sea un contribuyente principal puede hacer ese trabajo, libera los </a:t>
            </a:r>
            <a:r>
              <a:rPr lang="es-ES" sz="2600" i="1" dirty="0"/>
              <a:t>núcleos para las revisiones más avanzadas</a:t>
            </a:r>
            <a:r>
              <a:rPr lang="es-ES" sz="2600" dirty="0" smtClean="0"/>
              <a:t>. </a:t>
            </a:r>
          </a:p>
          <a:p>
            <a:r>
              <a:rPr lang="es-ES" sz="2600" dirty="0" smtClean="0"/>
              <a:t>Sin </a:t>
            </a:r>
            <a:r>
              <a:rPr lang="es-ES" sz="2600" dirty="0"/>
              <a:t>embargo, tenga en cuenta que </a:t>
            </a:r>
            <a:r>
              <a:rPr lang="es-ES" sz="2600" u="sng" dirty="0"/>
              <a:t>no todos los proyectos </a:t>
            </a:r>
            <a:r>
              <a:rPr lang="es-ES" sz="2600" dirty="0"/>
              <a:t>aceptan revisiones de contribuciones de </a:t>
            </a:r>
            <a:r>
              <a:rPr lang="es-ES" sz="2600" u="sng" dirty="0"/>
              <a:t>colaboradores menos experimentados</a:t>
            </a:r>
            <a:r>
              <a:rPr lang="es-ES" sz="2600" dirty="0"/>
              <a:t>. </a:t>
            </a:r>
            <a:endParaRPr lang="es-ES" sz="2600" dirty="0" smtClean="0"/>
          </a:p>
          <a:p>
            <a:r>
              <a:rPr lang="es-ES" sz="2600" dirty="0" smtClean="0"/>
              <a:t>Antes </a:t>
            </a:r>
            <a:r>
              <a:rPr lang="es-ES" sz="2600" dirty="0"/>
              <a:t>de invertir mucho tiempo revisando una contribución, </a:t>
            </a:r>
            <a:r>
              <a:rPr lang="es-ES" sz="2600" b="1" dirty="0"/>
              <a:t>verifique</a:t>
            </a:r>
            <a:r>
              <a:rPr lang="es-ES" sz="2600" dirty="0"/>
              <a:t> con la comunidad del proyecto para </a:t>
            </a:r>
            <a:r>
              <a:rPr lang="es-ES" sz="2600" dirty="0" smtClean="0"/>
              <a:t>asegurar que </a:t>
            </a:r>
            <a:r>
              <a:rPr lang="es-ES" sz="2600" dirty="0"/>
              <a:t>se necesita su ayuda</a:t>
            </a:r>
            <a:r>
              <a:rPr lang="es-ES" sz="26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pic>
        <p:nvPicPr>
          <p:cNvPr id="4" name="Imagen 3"/>
          <p:cNvPicPr>
            <a:picLocks noChangeAspect="1"/>
          </p:cNvPicPr>
          <p:nvPr/>
        </p:nvPicPr>
        <p:blipFill>
          <a:blip r:embed="rId2"/>
          <a:stretch>
            <a:fillRect/>
          </a:stretch>
        </p:blipFill>
        <p:spPr>
          <a:xfrm>
            <a:off x="7156174" y="383856"/>
            <a:ext cx="4636584" cy="5850187"/>
          </a:xfrm>
          <a:prstGeom prst="rect">
            <a:avLst/>
          </a:prstGeom>
        </p:spPr>
      </p:pic>
    </p:spTree>
    <p:extLst>
      <p:ext uri="{BB962C8B-B14F-4D97-AF65-F5344CB8AC3E}">
        <p14:creationId xmlns:p14="http://schemas.microsoft.com/office/powerpoint/2010/main" val="137823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954157" y="1998289"/>
            <a:ext cx="10694504" cy="1829297"/>
          </a:xfrm>
        </p:spPr>
        <p:txBody>
          <a:bodyPr>
            <a:noAutofit/>
          </a:bodyPr>
          <a:lstStyle/>
          <a:p>
            <a:r>
              <a:rPr lang="es-ES" sz="2600" dirty="0"/>
              <a:t>No importa qué tipo de contribución revise, hágalo en pequeños trozos en lugar de hacerlo en una sola pieza grande si es posible. </a:t>
            </a:r>
          </a:p>
          <a:p>
            <a:r>
              <a:rPr lang="es-ES" sz="2600" dirty="0" err="1"/>
              <a:t>Atomic</a:t>
            </a:r>
            <a:r>
              <a:rPr lang="es-ES" sz="2600" dirty="0"/>
              <a:t> </a:t>
            </a:r>
            <a:r>
              <a:rPr lang="es-ES" sz="2600" dirty="0" err="1"/>
              <a:t>commits</a:t>
            </a:r>
            <a:r>
              <a:rPr lang="es-ES" sz="2600" dirty="0"/>
              <a:t> ayuda con esto, particularmente para contribuciones de código o documentación.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pic>
        <p:nvPicPr>
          <p:cNvPr id="4" name="Imagen 3"/>
          <p:cNvPicPr>
            <a:picLocks noChangeAspect="1"/>
          </p:cNvPicPr>
          <p:nvPr/>
        </p:nvPicPr>
        <p:blipFill>
          <a:blip r:embed="rId2"/>
          <a:stretch>
            <a:fillRect/>
          </a:stretch>
        </p:blipFill>
        <p:spPr>
          <a:xfrm>
            <a:off x="5307495" y="3657819"/>
            <a:ext cx="6648816" cy="2285781"/>
          </a:xfrm>
          <a:prstGeom prst="rect">
            <a:avLst/>
          </a:prstGeom>
        </p:spPr>
      </p:pic>
      <p:sp>
        <p:nvSpPr>
          <p:cNvPr id="6" name="Marcador de contenido 2"/>
          <p:cNvSpPr txBox="1">
            <a:spLocks/>
          </p:cNvSpPr>
          <p:nvPr/>
        </p:nvSpPr>
        <p:spPr>
          <a:xfrm>
            <a:off x="251790" y="3966477"/>
            <a:ext cx="5055705" cy="228513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Revisar en los segmentos más pequeños proporcionados por cada </a:t>
            </a:r>
            <a:r>
              <a:rPr lang="es-ES" sz="2600" dirty="0" err="1" smtClean="0"/>
              <a:t>atomic</a:t>
            </a:r>
            <a:r>
              <a:rPr lang="es-ES" sz="2600" dirty="0" smtClean="0"/>
              <a:t> </a:t>
            </a:r>
            <a:r>
              <a:rPr lang="es-ES" sz="2600" dirty="0" err="1" smtClean="0"/>
              <a:t>commit</a:t>
            </a:r>
            <a:r>
              <a:rPr lang="es-ES" sz="2600" dirty="0" smtClean="0"/>
              <a:t> lo ayuda a enfocarse un poco mejor y a tomarse su tiempo con la revisión en lugar de hojearla y seguir adelante. </a:t>
            </a:r>
            <a:endParaRPr lang="es-ES" sz="2600" dirty="0" smtClean="0"/>
          </a:p>
        </p:txBody>
      </p:sp>
    </p:spTree>
    <p:extLst>
      <p:ext uri="{BB962C8B-B14F-4D97-AF65-F5344CB8AC3E}">
        <p14:creationId xmlns:p14="http://schemas.microsoft.com/office/powerpoint/2010/main" val="19921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097280" y="2117559"/>
            <a:ext cx="7390737" cy="3753852"/>
          </a:xfrm>
        </p:spPr>
        <p:txBody>
          <a:bodyPr>
            <a:noAutofit/>
          </a:bodyPr>
          <a:lstStyle/>
          <a:p>
            <a:r>
              <a:rPr lang="es-ES" sz="2600" dirty="0" smtClean="0"/>
              <a:t>Al </a:t>
            </a:r>
            <a:r>
              <a:rPr lang="es-ES" sz="2600" dirty="0"/>
              <a:t>apresurarse a través de una revisión de contribución, se pierden no solo los errores potenciales, sino también todo el punto de revisión: ayudar a garantizar una contribución de </a:t>
            </a:r>
            <a:r>
              <a:rPr lang="es-ES" sz="2600" dirty="0" smtClean="0"/>
              <a:t>calidad.</a:t>
            </a:r>
          </a:p>
          <a:p>
            <a:r>
              <a:rPr lang="es-ES" sz="2800" dirty="0"/>
              <a:t>Sin embargo, eso no significa que una revisión de contribución deba durar para siempre. </a:t>
            </a:r>
          </a:p>
          <a:p>
            <a:r>
              <a:rPr lang="es-ES" sz="2800" dirty="0"/>
              <a:t>Si tiene dificultades para revisar una contribución y siente que le está tomando más tiempo del que cree que debería ser ese tipo de revisión, es una señal de que algo podría no estar bien. </a:t>
            </a:r>
          </a:p>
          <a:p>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pic>
        <p:nvPicPr>
          <p:cNvPr id="6" name="Imagen 5"/>
          <p:cNvPicPr>
            <a:picLocks noChangeAspect="1"/>
          </p:cNvPicPr>
          <p:nvPr/>
        </p:nvPicPr>
        <p:blipFill>
          <a:blip r:embed="rId2"/>
          <a:stretch>
            <a:fillRect/>
          </a:stretch>
        </p:blipFill>
        <p:spPr>
          <a:xfrm>
            <a:off x="8773156" y="2371035"/>
            <a:ext cx="2963387" cy="3500376"/>
          </a:xfrm>
          <a:prstGeom prst="rect">
            <a:avLst/>
          </a:prstGeom>
        </p:spPr>
      </p:pic>
    </p:spTree>
    <p:extLst>
      <p:ext uri="{BB962C8B-B14F-4D97-AF65-F5344CB8AC3E}">
        <p14:creationId xmlns:p14="http://schemas.microsoft.com/office/powerpoint/2010/main" val="150323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98784" y="2018169"/>
            <a:ext cx="11429999" cy="3753852"/>
          </a:xfrm>
        </p:spPr>
        <p:txBody>
          <a:bodyPr>
            <a:noAutofit/>
          </a:bodyPr>
          <a:lstStyle/>
          <a:p>
            <a:r>
              <a:rPr lang="es-ES" sz="2500" dirty="0" smtClean="0"/>
              <a:t>Puede </a:t>
            </a:r>
            <a:r>
              <a:rPr lang="es-ES" sz="2500" dirty="0"/>
              <a:t>ser que la contribución sea más avanzada de lo que está preparado para manejar actualmente, o tal vez que se quede atrapado en las minucias, como verificar la coherencia en los esquemas de nombres variables en lugar de si el código tiene sentido. </a:t>
            </a:r>
            <a:endParaRPr lang="es-ES" sz="25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pic>
        <p:nvPicPr>
          <p:cNvPr id="6" name="Imagen 5"/>
          <p:cNvPicPr>
            <a:picLocks noChangeAspect="1"/>
          </p:cNvPicPr>
          <p:nvPr/>
        </p:nvPicPr>
        <p:blipFill>
          <a:blip r:embed="rId2"/>
          <a:stretch>
            <a:fillRect/>
          </a:stretch>
        </p:blipFill>
        <p:spPr>
          <a:xfrm>
            <a:off x="8306352" y="3197087"/>
            <a:ext cx="3530600" cy="3048000"/>
          </a:xfrm>
          <a:prstGeom prst="rect">
            <a:avLst/>
          </a:prstGeom>
        </p:spPr>
      </p:pic>
      <p:sp>
        <p:nvSpPr>
          <p:cNvPr id="7" name="Marcador de contenido 2"/>
          <p:cNvSpPr txBox="1">
            <a:spLocks/>
          </p:cNvSpPr>
          <p:nvPr/>
        </p:nvSpPr>
        <p:spPr>
          <a:xfrm>
            <a:off x="198784" y="3406096"/>
            <a:ext cx="7899399" cy="375385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00" dirty="0" smtClean="0"/>
              <a:t>O podría ser que la contribución que está revisando es innecesariamente compleja y podría necesitar cierta refactorización para facilitar su comprensión y mantenimiento en el futuro. </a:t>
            </a:r>
          </a:p>
          <a:p>
            <a:r>
              <a:rPr lang="es-ES" sz="2500" dirty="0" smtClean="0"/>
              <a:t>Reconozca cuándo podría estar pasando demasiado tiempo en una revisión y haga una pausa para preguntarle a otro contribuyente si podría echar un vistazo y darle una segunda opinión.</a:t>
            </a:r>
          </a:p>
          <a:p>
            <a:endParaRPr lang="es-ES" sz="2500" dirty="0" smtClean="0"/>
          </a:p>
        </p:txBody>
      </p:sp>
    </p:spTree>
    <p:extLst>
      <p:ext uri="{BB962C8B-B14F-4D97-AF65-F5344CB8AC3E}">
        <p14:creationId xmlns:p14="http://schemas.microsoft.com/office/powerpoint/2010/main" val="110521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smtClean="0"/>
              <a:t>Mientras </a:t>
            </a:r>
            <a:r>
              <a:rPr lang="es-ES" sz="2800" dirty="0"/>
              <a:t>revisa una contribución, puede sentirse tentado a señalar algunas cosas estilísticas que no son la forma en que </a:t>
            </a:r>
            <a:r>
              <a:rPr lang="es-ES" sz="2800" dirty="0" smtClean="0"/>
              <a:t>usted habría </a:t>
            </a:r>
            <a:r>
              <a:rPr lang="es-ES" sz="2800" dirty="0"/>
              <a:t>hecho las </a:t>
            </a:r>
            <a:r>
              <a:rPr lang="es-ES" sz="2800" dirty="0" smtClean="0"/>
              <a:t>cosas.</a:t>
            </a:r>
          </a:p>
          <a:p>
            <a:r>
              <a:rPr lang="es-ES" sz="2800" dirty="0" smtClean="0"/>
              <a:t>Si </a:t>
            </a:r>
            <a:r>
              <a:rPr lang="es-ES" sz="2800" dirty="0"/>
              <a:t>la contribución usa estilos que violan la guía de estilo oficial del proyecto, definitivamente </a:t>
            </a:r>
            <a:r>
              <a:rPr lang="es-ES" sz="2800" dirty="0" smtClean="0"/>
              <a:t>envíe una nota </a:t>
            </a:r>
            <a:r>
              <a:rPr lang="es-ES" sz="2800" dirty="0"/>
              <a:t>de ellos, pero </a:t>
            </a:r>
            <a:r>
              <a:rPr lang="es-ES" sz="2800" dirty="0" smtClean="0"/>
              <a:t>sino trate </a:t>
            </a:r>
            <a:r>
              <a:rPr lang="es-ES" sz="2800" dirty="0"/>
              <a:t>de mantenerse alejado de los comentarios estilísticos. </a:t>
            </a:r>
            <a:endParaRPr lang="es-ES" sz="2800" dirty="0" smtClean="0"/>
          </a:p>
          <a:p>
            <a:r>
              <a:rPr lang="es-ES" sz="2800" dirty="0"/>
              <a:t>Sus preferencias estilísticas personales no importan aquí a menos que sea su contribución o su proyecto, e incluso entonces, sus preferencias pasan a un segundo plano en la guía de estilo, así que manténgase en la guía de estilo para todos los comentarios de revisión estilística.</a:t>
            </a:r>
          </a:p>
          <a:p>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62662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278296" y="1998291"/>
            <a:ext cx="11470407" cy="3753852"/>
          </a:xfrm>
        </p:spPr>
        <p:txBody>
          <a:bodyPr>
            <a:noAutofit/>
          </a:bodyPr>
          <a:lstStyle/>
          <a:p>
            <a:r>
              <a:rPr lang="es-ES" sz="2600" dirty="0" smtClean="0"/>
              <a:t>Si </a:t>
            </a:r>
            <a:r>
              <a:rPr lang="es-ES" sz="2600" dirty="0"/>
              <a:t>te digo que algo que hiciste en tu contribución es "estúpido" o "ingenuo", ¿cómo te sentirías? Probablemente estarías enojado, herido o ambos, y con razón.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pic>
        <p:nvPicPr>
          <p:cNvPr id="4" name="Imagen 3"/>
          <p:cNvPicPr>
            <a:picLocks noChangeAspect="1"/>
          </p:cNvPicPr>
          <p:nvPr/>
        </p:nvPicPr>
        <p:blipFill>
          <a:blip r:embed="rId2"/>
          <a:stretch>
            <a:fillRect/>
          </a:stretch>
        </p:blipFill>
        <p:spPr>
          <a:xfrm>
            <a:off x="6287703" y="3170031"/>
            <a:ext cx="5461000" cy="3022600"/>
          </a:xfrm>
          <a:prstGeom prst="rect">
            <a:avLst/>
          </a:prstGeom>
        </p:spPr>
      </p:pic>
      <p:sp>
        <p:nvSpPr>
          <p:cNvPr id="6" name="Marcador de contenido 2"/>
          <p:cNvSpPr txBox="1">
            <a:spLocks/>
          </p:cNvSpPr>
          <p:nvPr/>
        </p:nvSpPr>
        <p:spPr>
          <a:xfrm>
            <a:off x="278296" y="2931495"/>
            <a:ext cx="5764695" cy="44590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Estas son palabras mezquinas que cuando se dirigen a las personas, pueden cortar como cuchillos. </a:t>
            </a:r>
          </a:p>
          <a:p>
            <a:r>
              <a:rPr lang="es-ES" sz="2600" dirty="0" smtClean="0"/>
              <a:t>Las palabras importan y son muy relevantes. Por lo tanto, piense tanto en las palabras que usa cuando deja comentarios para una contribución como lo hace en cualquier otra forma de contribución que da al proyecto. </a:t>
            </a:r>
            <a:endParaRPr lang="es-ES" sz="2600" dirty="0" smtClean="0"/>
          </a:p>
        </p:txBody>
      </p:sp>
    </p:spTree>
    <p:extLst>
      <p:ext uri="{BB962C8B-B14F-4D97-AF65-F5344CB8AC3E}">
        <p14:creationId xmlns:p14="http://schemas.microsoft.com/office/powerpoint/2010/main" val="648026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1097280" y="1998291"/>
            <a:ext cx="10115203" cy="3753852"/>
          </a:xfrm>
        </p:spPr>
        <p:txBody>
          <a:bodyPr>
            <a:noAutofit/>
          </a:bodyPr>
          <a:lstStyle/>
          <a:p>
            <a:r>
              <a:rPr lang="es-ES" sz="2600" dirty="0"/>
              <a:t>Mientras redacta sus comentarios, piense: “¿Cómo me sentiría si alguien me dijera esto? ¿Hay alguna forma en que alguien pueda tomar esto de otra manera, una forma menos útil? </a:t>
            </a:r>
            <a:r>
              <a:rPr lang="es-ES" sz="2600" dirty="0" smtClean="0"/>
              <a:t>”</a:t>
            </a:r>
          </a:p>
          <a:p>
            <a:r>
              <a:rPr lang="es-ES" sz="2600" dirty="0" smtClean="0"/>
              <a:t>Si </a:t>
            </a:r>
            <a:r>
              <a:rPr lang="es-ES" sz="2600" dirty="0"/>
              <a:t>la respuesta a esa última pregunta tiene la posibilidad de ser un sí, retroceda y reescriba sus comentarios. </a:t>
            </a:r>
            <a:endParaRPr lang="es-ES" sz="2600" dirty="0" smtClean="0"/>
          </a:p>
          <a:p>
            <a:r>
              <a:rPr lang="es-ES" sz="2600" dirty="0" smtClean="0"/>
              <a:t>Es </a:t>
            </a:r>
            <a:r>
              <a:rPr lang="es-ES" sz="2600" dirty="0"/>
              <a:t>mejor pasar un poco de tiempo reescribiendo ahora que pasar mucho tiempo disculpándose después. </a:t>
            </a:r>
            <a:endParaRPr lang="es-ES" sz="2600" dirty="0" smtClean="0"/>
          </a:p>
          <a:p>
            <a:r>
              <a:rPr lang="es-ES" sz="2600" dirty="0" smtClean="0"/>
              <a:t>Cuando </a:t>
            </a:r>
            <a:r>
              <a:rPr lang="es-ES" sz="2600" dirty="0"/>
              <a:t>alguien comete un error que parece que debería haber sido obvio, recuerde que todos tenemos diferentes experiencias y conocimientos</a:t>
            </a:r>
            <a:r>
              <a:rPr lang="es-ES" sz="2600" dirty="0" smtClean="0"/>
              <a:t>. Lo </a:t>
            </a:r>
            <a:r>
              <a:rPr lang="es-ES" sz="2600" dirty="0"/>
              <a:t>que es obvio para usted puede no serlo para otra </a:t>
            </a:r>
            <a:r>
              <a:rPr lang="es-ES" sz="2600" dirty="0" smtClean="0"/>
              <a:t>persona.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26711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371062" y="1998291"/>
            <a:ext cx="11107064" cy="3753852"/>
          </a:xfrm>
        </p:spPr>
        <p:txBody>
          <a:bodyPr>
            <a:noAutofit/>
          </a:bodyPr>
          <a:lstStyle/>
          <a:p>
            <a:r>
              <a:rPr lang="es-ES" sz="2500" dirty="0" smtClean="0"/>
              <a:t>Todos </a:t>
            </a:r>
            <a:r>
              <a:rPr lang="es-ES" sz="2500" dirty="0"/>
              <a:t>cometemos errores. Todos cometemos errores tipográficos. Todos olvidamos comas, punto y coma y corchetes. Ahórrese mucho tiempo y esfuerzo: señale el error, pero omita el juicio. </a:t>
            </a:r>
            <a:endParaRPr lang="es-ES" sz="25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pic>
        <p:nvPicPr>
          <p:cNvPr id="4" name="Imagen 3"/>
          <p:cNvPicPr>
            <a:picLocks noChangeAspect="1"/>
          </p:cNvPicPr>
          <p:nvPr/>
        </p:nvPicPr>
        <p:blipFill>
          <a:blip r:embed="rId2"/>
          <a:stretch>
            <a:fillRect/>
          </a:stretch>
        </p:blipFill>
        <p:spPr>
          <a:xfrm>
            <a:off x="6287703" y="3068885"/>
            <a:ext cx="5880100" cy="3390900"/>
          </a:xfrm>
          <a:prstGeom prst="rect">
            <a:avLst/>
          </a:prstGeom>
        </p:spPr>
      </p:pic>
      <p:sp>
        <p:nvSpPr>
          <p:cNvPr id="6" name="Marcador de contenido 2"/>
          <p:cNvSpPr txBox="1">
            <a:spLocks/>
          </p:cNvSpPr>
          <p:nvPr/>
        </p:nvSpPr>
        <p:spPr>
          <a:xfrm>
            <a:off x="371062" y="3220279"/>
            <a:ext cx="5771321" cy="358258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00" dirty="0" smtClean="0"/>
              <a:t>Cíñase a los hechos. Después de todo, si el error es tan obvio, entonces no será necesaria ninguna crítica, ¿verdad?</a:t>
            </a:r>
          </a:p>
          <a:p>
            <a:r>
              <a:rPr lang="es-ES" sz="2500" dirty="0" smtClean="0"/>
              <a:t>Recuerde revisar solo la contribución y no a la persona que la contribuyó.</a:t>
            </a:r>
          </a:p>
          <a:p>
            <a:r>
              <a:rPr lang="es-ES" sz="2500" dirty="0" smtClean="0"/>
              <a:t>Es decir, señalar, "la contribución podría ser más eficiente aquí de esta manera ..." en lugar de "lo hiciste de manera ineficiente". </a:t>
            </a:r>
            <a:endParaRPr lang="es-ES" sz="2500" dirty="0" smtClean="0"/>
          </a:p>
        </p:txBody>
      </p:sp>
    </p:spTree>
    <p:extLst>
      <p:ext uri="{BB962C8B-B14F-4D97-AF65-F5344CB8AC3E}">
        <p14:creationId xmlns:p14="http://schemas.microsoft.com/office/powerpoint/2010/main" val="95751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2290196" y="2251216"/>
            <a:ext cx="7620035" cy="923330"/>
          </a:xfrm>
          <a:prstGeom prst="rect">
            <a:avLst/>
          </a:prstGeom>
          <a:noFill/>
        </p:spPr>
        <p:txBody>
          <a:bodyPr wrap="none" lIns="91440" tIns="45720" rIns="91440" bIns="45720">
            <a:spAutoFit/>
          </a:bodyPr>
          <a:lstStyle/>
          <a:p>
            <a:pPr algn="ctr"/>
            <a:r>
              <a:rPr lang="es-ES" sz="5400" dirty="0" smtClean="0"/>
              <a:t>Otras </a:t>
            </a:r>
            <a:r>
              <a:rPr lang="es-ES" sz="5400" dirty="0"/>
              <a:t>formas de </a:t>
            </a:r>
            <a:r>
              <a:rPr lang="es-ES" sz="5400" dirty="0" smtClean="0"/>
              <a:t>contribuir</a:t>
            </a:r>
            <a:endParaRPr lang="es-ES" sz="5400" dirty="0" smtClean="0"/>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457200" y="1998291"/>
            <a:ext cx="11251096" cy="3753852"/>
          </a:xfrm>
        </p:spPr>
        <p:txBody>
          <a:bodyPr>
            <a:noAutofit/>
          </a:bodyPr>
          <a:lstStyle/>
          <a:p>
            <a:r>
              <a:rPr lang="es-ES" sz="2800" dirty="0" smtClean="0"/>
              <a:t>”Lo </a:t>
            </a:r>
            <a:r>
              <a:rPr lang="es-ES" sz="2800" dirty="0"/>
              <a:t>hiciste de manera ineficiente". </a:t>
            </a:r>
            <a:r>
              <a:rPr lang="es-ES" sz="2800" dirty="0" smtClean="0"/>
              <a:t> Esto es </a:t>
            </a:r>
            <a:r>
              <a:rPr lang="es-ES" sz="2800" dirty="0"/>
              <a:t>retroalimentación ad hominem.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pic>
        <p:nvPicPr>
          <p:cNvPr id="4" name="Imagen 3"/>
          <p:cNvPicPr>
            <a:picLocks noChangeAspect="1"/>
          </p:cNvPicPr>
          <p:nvPr/>
        </p:nvPicPr>
        <p:blipFill>
          <a:blip r:embed="rId2"/>
          <a:stretch>
            <a:fillRect/>
          </a:stretch>
        </p:blipFill>
        <p:spPr>
          <a:xfrm>
            <a:off x="6758629" y="2892026"/>
            <a:ext cx="5349419" cy="3061414"/>
          </a:xfrm>
          <a:prstGeom prst="rect">
            <a:avLst/>
          </a:prstGeom>
        </p:spPr>
      </p:pic>
      <p:sp>
        <p:nvSpPr>
          <p:cNvPr id="6" name="Marcador de contenido 2"/>
          <p:cNvSpPr txBox="1">
            <a:spLocks/>
          </p:cNvSpPr>
          <p:nvPr/>
        </p:nvSpPr>
        <p:spPr>
          <a:xfrm>
            <a:off x="357787" y="2842187"/>
            <a:ext cx="6202039" cy="333995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smtClean="0"/>
              <a:t>Ad </a:t>
            </a:r>
            <a:r>
              <a:rPr lang="es-ES" sz="2600" dirty="0" smtClean="0"/>
              <a:t>hominem es una frase latina que significa "para la persona", que es donde se dirige su retroalimentación: a la persona que contribuyó en lugar de a la contribución en sí. </a:t>
            </a:r>
          </a:p>
          <a:p>
            <a:r>
              <a:rPr lang="es-ES" sz="2600" dirty="0" smtClean="0"/>
              <a:t>Al proporcionar comentarios sobre la persona, usted hace que esos comentarios sean personales, y el contribuyente tiene justificación para tomarlos personalmente.</a:t>
            </a:r>
            <a:endParaRPr lang="es-ES_tradnl" sz="2600" dirty="0" smtClean="0"/>
          </a:p>
          <a:p>
            <a:endParaRPr lang="es-ES_tradnl" sz="2600" dirty="0" smtClean="0"/>
          </a:p>
          <a:p>
            <a:endParaRPr lang="es-ES_tradnl" sz="2600" dirty="0"/>
          </a:p>
        </p:txBody>
      </p:sp>
    </p:spTree>
    <p:extLst>
      <p:ext uri="{BB962C8B-B14F-4D97-AF65-F5344CB8AC3E}">
        <p14:creationId xmlns:p14="http://schemas.microsoft.com/office/powerpoint/2010/main" val="1557140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Tenga mucho cuidado al redactar sus comentarios para asegurarse de que solo aborda el contenido de la contribución y no critica accidentalmente a la persona que lo envió para su revisión</a:t>
            </a:r>
            <a:r>
              <a:rPr lang="es-ES" sz="2800" dirty="0" smtClean="0"/>
              <a:t>.</a:t>
            </a:r>
          </a:p>
          <a:p>
            <a:r>
              <a:rPr lang="es-ES" sz="2800" dirty="0" smtClean="0"/>
              <a:t>No </a:t>
            </a:r>
            <a:r>
              <a:rPr lang="es-ES" sz="2800" dirty="0"/>
              <a:t>todos sus comentarios tienen que (o deberían) ser críticos. </a:t>
            </a:r>
            <a:endParaRPr lang="es-ES" sz="2800" dirty="0" smtClean="0"/>
          </a:p>
          <a:p>
            <a:r>
              <a:rPr lang="es-ES" sz="2800" dirty="0" smtClean="0"/>
              <a:t>A </a:t>
            </a:r>
            <a:r>
              <a:rPr lang="es-ES" sz="2800" dirty="0"/>
              <a:t>medida que revisa la contribución y ve algo que le gusta, también proporcione comentarios al respecto. </a:t>
            </a:r>
            <a:endParaRPr lang="es-ES" sz="2800" dirty="0" smtClean="0"/>
          </a:p>
          <a:p>
            <a:r>
              <a:rPr lang="es-ES" sz="2800" dirty="0" smtClean="0"/>
              <a:t>Varios </a:t>
            </a:r>
            <a:r>
              <a:rPr lang="es-ES" sz="2800" dirty="0"/>
              <a:t>estudios académicos, incluido uno importante de </a:t>
            </a:r>
            <a:r>
              <a:rPr lang="es-ES" sz="2800" dirty="0" err="1"/>
              <a:t>Baumeister</a:t>
            </a:r>
            <a:r>
              <a:rPr lang="es-ES" sz="2800" dirty="0"/>
              <a:t>, </a:t>
            </a:r>
            <a:r>
              <a:rPr lang="es-ES" sz="2800" dirty="0" err="1"/>
              <a:t>Braslavsky</a:t>
            </a:r>
            <a:r>
              <a:rPr lang="es-ES" sz="2800" dirty="0"/>
              <a:t>, </a:t>
            </a:r>
            <a:r>
              <a:rPr lang="es-ES" sz="2800" dirty="0" err="1"/>
              <a:t>Finkenauer</a:t>
            </a:r>
            <a:r>
              <a:rPr lang="es-ES" sz="2800" dirty="0"/>
              <a:t> y </a:t>
            </a:r>
            <a:r>
              <a:rPr lang="es-ES" sz="2800" dirty="0" err="1" smtClean="0"/>
              <a:t>Vohs</a:t>
            </a:r>
            <a:r>
              <a:rPr lang="es-ES" sz="2800" dirty="0" smtClean="0"/>
              <a:t>, muestran </a:t>
            </a:r>
            <a:r>
              <a:rPr lang="es-ES" sz="2800" dirty="0"/>
              <a:t>que los humanos se centran más en la retroalimentación negativa que en la positiva. </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141989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7566" y="286603"/>
            <a:ext cx="11080560" cy="1450757"/>
          </a:xfrm>
        </p:spPr>
        <p:txBody>
          <a:bodyPr>
            <a:normAutofit/>
          </a:bodyPr>
          <a:lstStyle/>
          <a:p>
            <a:r>
              <a:rPr lang="es-ES" sz="4000" dirty="0"/>
              <a:t>Acerca de </a:t>
            </a:r>
            <a:r>
              <a:rPr lang="es-ES" sz="4000" dirty="0" smtClean="0"/>
              <a:t/>
            </a:r>
            <a:br>
              <a:rPr lang="es-ES" sz="4000" dirty="0" smtClean="0"/>
            </a:br>
            <a:r>
              <a:rPr lang="es-ES" sz="4000" dirty="0" smtClean="0"/>
              <a:t>proporcionar </a:t>
            </a:r>
            <a:r>
              <a:rPr lang="es-ES" sz="4000" dirty="0"/>
              <a:t>comentarios</a:t>
            </a:r>
            <a:endParaRPr lang="es-ES" sz="4000" dirty="0"/>
          </a:p>
        </p:txBody>
      </p:sp>
      <p:sp>
        <p:nvSpPr>
          <p:cNvPr id="3" name="Marcador de contenido 2"/>
          <p:cNvSpPr>
            <a:spLocks noGrp="1"/>
          </p:cNvSpPr>
          <p:nvPr>
            <p:ph idx="1"/>
          </p:nvPr>
        </p:nvSpPr>
        <p:spPr>
          <a:xfrm>
            <a:off x="397566" y="2077804"/>
            <a:ext cx="6897756" cy="3753852"/>
          </a:xfrm>
        </p:spPr>
        <p:txBody>
          <a:bodyPr>
            <a:noAutofit/>
          </a:bodyPr>
          <a:lstStyle/>
          <a:p>
            <a:r>
              <a:rPr lang="es-ES" sz="2600" dirty="0"/>
              <a:t>Cuando sus comentarios son únicamente negativos, puede ser muy desalentador para los contribuyentes.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pic>
        <p:nvPicPr>
          <p:cNvPr id="4" name="Imagen 3"/>
          <p:cNvPicPr>
            <a:picLocks noChangeAspect="1"/>
          </p:cNvPicPr>
          <p:nvPr/>
        </p:nvPicPr>
        <p:blipFill>
          <a:blip r:embed="rId2"/>
          <a:stretch>
            <a:fillRect/>
          </a:stretch>
        </p:blipFill>
        <p:spPr>
          <a:xfrm>
            <a:off x="7354956" y="39067"/>
            <a:ext cx="4673876" cy="3390851"/>
          </a:xfrm>
          <a:prstGeom prst="rect">
            <a:avLst/>
          </a:prstGeom>
        </p:spPr>
      </p:pic>
      <p:sp>
        <p:nvSpPr>
          <p:cNvPr id="6" name="Marcador de contenido 2"/>
          <p:cNvSpPr txBox="1">
            <a:spLocks/>
          </p:cNvSpPr>
          <p:nvPr/>
        </p:nvSpPr>
        <p:spPr>
          <a:xfrm>
            <a:off x="397566" y="3509430"/>
            <a:ext cx="11390243" cy="288132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La inclusión de refuerzo positivo y retroalimentación es muy motivante para las personas y les ayuda a sentirse bien con su contribución y el tiempo que dedicaron, lo que hace que se sientan más inclinados a proporcionar otra contribución en el futuro. </a:t>
            </a:r>
          </a:p>
          <a:p>
            <a:r>
              <a:rPr lang="es-ES" sz="2600" dirty="0" smtClean="0"/>
              <a:t>No tiene que ser un párrafo vertiginoso de elogios florales, sino un rápido, ”Esa es una forma realmente inteligente de manejar eso. Hace que todo fluya realmente bien ”, puede ser de gran ayuda para alentar a alguien a seguir contribuyendo. </a:t>
            </a:r>
            <a:endParaRPr lang="es-ES" sz="2600" dirty="0"/>
          </a:p>
        </p:txBody>
      </p:sp>
    </p:spTree>
    <p:extLst>
      <p:ext uri="{BB962C8B-B14F-4D97-AF65-F5344CB8AC3E}">
        <p14:creationId xmlns:p14="http://schemas.microsoft.com/office/powerpoint/2010/main" val="444030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El elogio es un tipo menos común pero valioso de comentarios de revisión. Las </a:t>
            </a:r>
            <a:r>
              <a:rPr lang="es-ES" sz="2800" b="1" dirty="0"/>
              <a:t>preguntas</a:t>
            </a:r>
            <a:r>
              <a:rPr lang="es-ES" sz="2800" dirty="0"/>
              <a:t> son otra. </a:t>
            </a:r>
            <a:endParaRPr lang="es-ES" sz="2800" dirty="0" smtClean="0"/>
          </a:p>
          <a:p>
            <a:r>
              <a:rPr lang="es-ES" sz="2800" dirty="0" smtClean="0"/>
              <a:t>Si </a:t>
            </a:r>
            <a:r>
              <a:rPr lang="es-ES" sz="2800" dirty="0"/>
              <a:t>está viendo una contribución y no puede decir por qué el remitente hizo las cosas de la manera en que lo hizo, o si la contribución simplemente no tiene mucho sentido para usted, solicitar más información sirve como retroalimentación. </a:t>
            </a:r>
            <a:endParaRPr lang="es-ES" sz="2800" dirty="0" smtClean="0"/>
          </a:p>
          <a:p>
            <a:r>
              <a:rPr lang="es-ES" sz="2800" dirty="0" smtClean="0"/>
              <a:t>Le </a:t>
            </a:r>
            <a:r>
              <a:rPr lang="es-ES" sz="2800" dirty="0"/>
              <a:t>dice al remitente que algo que contribuyeron no es tan claro como pensaban y que puede necesitar algún trabajo para hacer que el enfoque sea más obvio, o si es una contribución de código, un comentario para explicar qué está sucediendo y por qué.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951934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477079" y="1998291"/>
            <a:ext cx="5287618" cy="3753852"/>
          </a:xfrm>
        </p:spPr>
        <p:txBody>
          <a:bodyPr>
            <a:noAutofit/>
          </a:bodyPr>
          <a:lstStyle/>
          <a:p>
            <a:r>
              <a:rPr lang="es-ES" sz="2500" dirty="0"/>
              <a:t>Un simple, "No entiendo esta parte aquí. ¿Podría decirme qué está haciendo y por qué eligió ese camino</a:t>
            </a:r>
            <a:r>
              <a:rPr lang="es-ES" sz="2500" dirty="0" smtClean="0"/>
              <a:t>?” puede </a:t>
            </a:r>
            <a:r>
              <a:rPr lang="es-ES" sz="2500" dirty="0"/>
              <a:t>iniciar un diálogo que conduzca a una contribución que sea mucho más fácil de entender y mantener para los futuros contribuyentes</a:t>
            </a:r>
            <a:r>
              <a:rPr lang="es-ES" sz="25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pic>
        <p:nvPicPr>
          <p:cNvPr id="4" name="Imagen 3"/>
          <p:cNvPicPr>
            <a:picLocks noChangeAspect="1"/>
          </p:cNvPicPr>
          <p:nvPr/>
        </p:nvPicPr>
        <p:blipFill>
          <a:blip r:embed="rId2"/>
          <a:stretch>
            <a:fillRect/>
          </a:stretch>
        </p:blipFill>
        <p:spPr>
          <a:xfrm>
            <a:off x="5923722" y="1977672"/>
            <a:ext cx="5345595" cy="2459268"/>
          </a:xfrm>
          <a:prstGeom prst="rect">
            <a:avLst/>
          </a:prstGeom>
        </p:spPr>
      </p:pic>
      <p:sp>
        <p:nvSpPr>
          <p:cNvPr id="6" name="Marcador de contenido 2"/>
          <p:cNvSpPr txBox="1">
            <a:spLocks/>
          </p:cNvSpPr>
          <p:nvPr/>
        </p:nvSpPr>
        <p:spPr>
          <a:xfrm>
            <a:off x="477079" y="4582859"/>
            <a:ext cx="11001048" cy="375385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00" smtClean="0"/>
              <a:t>Usar </a:t>
            </a:r>
            <a:r>
              <a:rPr lang="es-ES" sz="2500" dirty="0" smtClean="0"/>
              <a:t>preguntas como una forma de retroalimentación implica que habrá respuestas a esas preguntas ... o tal vez otras preguntas en respuesta. </a:t>
            </a:r>
          </a:p>
          <a:p>
            <a:r>
              <a:rPr lang="es-ES" sz="2500" dirty="0" smtClean="0"/>
              <a:t>Ya sea que sus comentarios estén en pregunta o en formato de declaración, debe esperar generar algún tipo de diálogo durante todo el proceso. </a:t>
            </a:r>
            <a:endParaRPr lang="es-ES_tradnl" sz="2500" dirty="0"/>
          </a:p>
        </p:txBody>
      </p:sp>
    </p:spTree>
    <p:extLst>
      <p:ext uri="{BB962C8B-B14F-4D97-AF65-F5344CB8AC3E}">
        <p14:creationId xmlns:p14="http://schemas.microsoft.com/office/powerpoint/2010/main" val="1169283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337930" y="1998291"/>
            <a:ext cx="6142383" cy="3753852"/>
          </a:xfrm>
        </p:spPr>
        <p:txBody>
          <a:bodyPr>
            <a:noAutofit/>
          </a:bodyPr>
          <a:lstStyle/>
          <a:p>
            <a:r>
              <a:rPr lang="es-ES" sz="2800" smtClean="0"/>
              <a:t>Al </a:t>
            </a:r>
            <a:r>
              <a:rPr lang="es-ES" sz="2800" dirty="0"/>
              <a:t>proporcionar comentarios sobre una contribución, es mejor colaborar </a:t>
            </a:r>
            <a:r>
              <a:rPr lang="es-ES" sz="2800"/>
              <a:t>que </a:t>
            </a:r>
            <a:r>
              <a:rPr lang="es-ES" sz="2800" smtClean="0"/>
              <a:t>ordenar. </a:t>
            </a:r>
          </a:p>
          <a:p>
            <a:r>
              <a:rPr lang="es-ES" sz="2800" dirty="0" smtClean="0"/>
              <a:t>A </a:t>
            </a:r>
            <a:r>
              <a:rPr lang="es-ES" sz="2800" dirty="0"/>
              <a:t>medida que surgen estos diálogos, es importante aprovecharlos como oportunidades para conversar y aprender de ambos </a:t>
            </a:r>
            <a:r>
              <a:rPr lang="es-ES" sz="2800" dirty="0" smtClean="0"/>
              <a:t>lados.</a:t>
            </a:r>
          </a:p>
          <a:p>
            <a:r>
              <a:rPr lang="es-ES" sz="2800" dirty="0" smtClean="0"/>
              <a:t>Esté </a:t>
            </a:r>
            <a:r>
              <a:rPr lang="es-ES" sz="2800" dirty="0"/>
              <a:t>dispuesto a discutir su enfoque y sus comentarios, y tomarse el tiempo para comprender su perspectiva</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25</a:t>
            </a:fld>
            <a:endParaRPr lang="en-US" sz="1600"/>
          </a:p>
        </p:txBody>
      </p:sp>
      <p:pic>
        <p:nvPicPr>
          <p:cNvPr id="4" name="Imagen 3"/>
          <p:cNvPicPr>
            <a:picLocks noChangeAspect="1"/>
          </p:cNvPicPr>
          <p:nvPr/>
        </p:nvPicPr>
        <p:blipFill>
          <a:blip r:embed="rId2"/>
          <a:stretch>
            <a:fillRect/>
          </a:stretch>
        </p:blipFill>
        <p:spPr>
          <a:xfrm>
            <a:off x="6774587" y="1998291"/>
            <a:ext cx="5151521" cy="4004944"/>
          </a:xfrm>
          <a:prstGeom prst="rect">
            <a:avLst/>
          </a:prstGeom>
        </p:spPr>
      </p:pic>
    </p:spTree>
    <p:extLst>
      <p:ext uri="{BB962C8B-B14F-4D97-AF65-F5344CB8AC3E}">
        <p14:creationId xmlns:p14="http://schemas.microsoft.com/office/powerpoint/2010/main" val="1278974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Acerca de proporcionar comentarios</a:t>
            </a:r>
            <a:endParaRPr lang="es-ES" sz="4000" dirty="0"/>
          </a:p>
        </p:txBody>
      </p:sp>
      <p:sp>
        <p:nvSpPr>
          <p:cNvPr id="3" name="Marcador de contenido 2"/>
          <p:cNvSpPr>
            <a:spLocks noGrp="1"/>
          </p:cNvSpPr>
          <p:nvPr>
            <p:ph idx="1"/>
          </p:nvPr>
        </p:nvSpPr>
        <p:spPr>
          <a:xfrm>
            <a:off x="1097281" y="2266121"/>
            <a:ext cx="4687294" cy="3486021"/>
          </a:xfrm>
        </p:spPr>
        <p:txBody>
          <a:bodyPr>
            <a:noAutofit/>
          </a:bodyPr>
          <a:lstStyle/>
          <a:p>
            <a:r>
              <a:rPr lang="es-ES" sz="2800" dirty="0"/>
              <a:t>Tenga </a:t>
            </a:r>
            <a:r>
              <a:rPr lang="es-ES" sz="2800" i="1" dirty="0"/>
              <a:t>empatía</a:t>
            </a:r>
            <a:r>
              <a:rPr lang="es-ES" sz="2800" dirty="0"/>
              <a:t> por la persona que recibe esos comentarios. </a:t>
            </a:r>
            <a:endParaRPr lang="es-ES" sz="2800" dirty="0" smtClean="0"/>
          </a:p>
          <a:p>
            <a:r>
              <a:rPr lang="es-ES" sz="2800" dirty="0" smtClean="0"/>
              <a:t>Póngase </a:t>
            </a:r>
            <a:r>
              <a:rPr lang="es-ES" sz="2800" dirty="0"/>
              <a:t>en su lugar y </a:t>
            </a:r>
            <a:r>
              <a:rPr lang="es-ES" sz="2800" dirty="0" smtClean="0"/>
              <a:t>trate </a:t>
            </a:r>
            <a:r>
              <a:rPr lang="es-ES" sz="2800" dirty="0"/>
              <a:t>de ser útil y de apoyo en lugar de simplemente tener la razón</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pic>
        <p:nvPicPr>
          <p:cNvPr id="4" name="Imagen 3"/>
          <p:cNvPicPr>
            <a:picLocks noChangeAspect="1"/>
          </p:cNvPicPr>
          <p:nvPr/>
        </p:nvPicPr>
        <p:blipFill>
          <a:blip r:embed="rId2"/>
          <a:stretch>
            <a:fillRect/>
          </a:stretch>
        </p:blipFill>
        <p:spPr>
          <a:xfrm>
            <a:off x="5769513" y="2085836"/>
            <a:ext cx="5708613" cy="3837885"/>
          </a:xfrm>
          <a:prstGeom prst="rect">
            <a:avLst/>
          </a:prstGeom>
        </p:spPr>
      </p:pic>
    </p:spTree>
    <p:extLst>
      <p:ext uri="{BB962C8B-B14F-4D97-AF65-F5344CB8AC3E}">
        <p14:creationId xmlns:p14="http://schemas.microsoft.com/office/powerpoint/2010/main" val="182731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Taller</a:t>
            </a:r>
            <a:endParaRPr lang="es-ES" sz="4000" dirty="0"/>
          </a:p>
        </p:txBody>
      </p:sp>
      <p:sp>
        <p:nvSpPr>
          <p:cNvPr id="3" name="Marcador de contenido 2"/>
          <p:cNvSpPr>
            <a:spLocks noGrp="1"/>
          </p:cNvSpPr>
          <p:nvPr>
            <p:ph idx="1"/>
          </p:nvPr>
        </p:nvSpPr>
        <p:spPr>
          <a:xfrm>
            <a:off x="1097280" y="1898901"/>
            <a:ext cx="10115203" cy="3753852"/>
          </a:xfrm>
        </p:spPr>
        <p:txBody>
          <a:bodyPr>
            <a:noAutofit/>
          </a:bodyPr>
          <a:lstStyle/>
          <a:p>
            <a:r>
              <a:rPr lang="es-ES_tradnl" sz="2800" dirty="0">
                <a:hlinkClick r:id="rId2"/>
              </a:rPr>
              <a:t>https://www.youtube.com/watch?v=_</a:t>
            </a:r>
            <a:r>
              <a:rPr lang="es-ES_tradnl" sz="2800" dirty="0" smtClean="0">
                <a:hlinkClick r:id="rId2"/>
              </a:rPr>
              <a:t>GWdXVv5z7c</a:t>
            </a:r>
            <a:endParaRPr lang="es-ES_tradnl" sz="2800" dirty="0" smtClean="0"/>
          </a:p>
          <a:p>
            <a:endParaRPr lang="es-ES_tradnl" sz="2800" dirty="0"/>
          </a:p>
          <a:p>
            <a:r>
              <a:rPr lang="es-ES_tradnl" sz="2800" dirty="0" smtClean="0"/>
              <a:t>¿</a:t>
            </a:r>
            <a:r>
              <a:rPr lang="es-ES_tradnl" sz="2800" dirty="0" err="1" smtClean="0"/>
              <a:t>Qu</a:t>
            </a:r>
            <a:r>
              <a:rPr lang="es-ES" sz="2800" dirty="0" smtClean="0"/>
              <a:t>é </a:t>
            </a:r>
            <a:r>
              <a:rPr lang="es-ES" sz="2800" dirty="0" err="1" smtClean="0"/>
              <a:t>carácterísticas</a:t>
            </a:r>
            <a:r>
              <a:rPr lang="es-ES" sz="2800" dirty="0" smtClean="0"/>
              <a:t> pueden hacer que una comunidad sea especial?</a:t>
            </a:r>
          </a:p>
          <a:p>
            <a:r>
              <a:rPr lang="es-ES" sz="2800" dirty="0" smtClean="0"/>
              <a:t>¿Qué es GUILD?</a:t>
            </a:r>
          </a:p>
          <a:p>
            <a:endParaRPr lang="es-ES"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348782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smtClean="0"/>
              <a:t>Incluso </a:t>
            </a:r>
            <a:r>
              <a:rPr lang="es-ES" sz="2800" dirty="0"/>
              <a:t>los nuevos programadores pueden aportar mucho valor con sus revisiones de código. </a:t>
            </a:r>
            <a:endParaRPr lang="es-ES" sz="2800" dirty="0" smtClean="0"/>
          </a:p>
          <a:p>
            <a:r>
              <a:rPr lang="es-ES" sz="2800" dirty="0" smtClean="0"/>
              <a:t>No tiene </a:t>
            </a:r>
            <a:r>
              <a:rPr lang="es-ES" sz="2800" dirty="0"/>
              <a:t>que ser un programador </a:t>
            </a:r>
            <a:r>
              <a:rPr lang="es-ES" sz="2800" dirty="0" smtClean="0"/>
              <a:t>con </a:t>
            </a:r>
            <a:r>
              <a:rPr lang="es-ES" sz="2800" dirty="0"/>
              <a:t>años y años de experiencia para tener información valiosa. De hecho, ni siquiera tiene que ser programador. Solo tiene que ser lo suficientemente conocedor para detectar patrones. </a:t>
            </a:r>
            <a:endParaRPr lang="es-ES" sz="2800" dirty="0" smtClean="0"/>
          </a:p>
          <a:p>
            <a:r>
              <a:rPr lang="es-ES" sz="2800" dirty="0" smtClean="0"/>
              <a:t>Si </a:t>
            </a:r>
            <a:r>
              <a:rPr lang="es-ES" sz="2800" dirty="0"/>
              <a:t>bien no podrá realizar una revisión completa sin conocimientos de programación, aún puede detectar cosas que podrían necesitar algún trabajo o aclaración</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28</a:t>
            </a:fld>
            <a:endParaRPr lang="en-US" sz="1600"/>
          </a:p>
        </p:txBody>
      </p:sp>
    </p:spTree>
    <p:extLst>
      <p:ext uri="{BB962C8B-B14F-4D97-AF65-F5344CB8AC3E}">
        <p14:creationId xmlns:p14="http://schemas.microsoft.com/office/powerpoint/2010/main" val="1858440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Si no eres un programador no solo tus comentarios de revisión de código siguen siendo valiosos, sino que también puedes aprender mucho en el proceso: diseño de código, estilo de programación, conocimiento de dominio, mejores prácticas, </a:t>
            </a:r>
            <a:r>
              <a:rPr lang="es-ES" sz="2800" dirty="0" smtClean="0"/>
              <a:t>pequeños </a:t>
            </a:r>
            <a:r>
              <a:rPr lang="es-ES" sz="2800" dirty="0"/>
              <a:t>trucos </a:t>
            </a:r>
            <a:r>
              <a:rPr lang="es-ES" sz="2800" dirty="0" smtClean="0"/>
              <a:t>de programación nítida que </a:t>
            </a:r>
            <a:r>
              <a:rPr lang="es-ES" sz="2800" dirty="0"/>
              <a:t>no hubieras visto de otra manera, y a veces </a:t>
            </a:r>
            <a:r>
              <a:rPr lang="es-ES" sz="2800" dirty="0" err="1"/>
              <a:t>antipatrones</a:t>
            </a:r>
            <a:r>
              <a:rPr lang="es-ES" sz="2800" dirty="0"/>
              <a:t> (o "cómo no hacer las cosas"). </a:t>
            </a:r>
            <a:endParaRPr lang="es-ES" sz="2800" dirty="0" smtClean="0"/>
          </a:p>
          <a:p>
            <a:r>
              <a:rPr lang="es-ES" sz="2800" dirty="0" smtClean="0"/>
              <a:t>Por </a:t>
            </a:r>
            <a:r>
              <a:rPr lang="es-ES" sz="2800" dirty="0"/>
              <a:t>lo tanto, no </a:t>
            </a:r>
            <a:r>
              <a:rPr lang="es-ES" sz="2800" dirty="0" smtClean="0"/>
              <a:t>permitas </a:t>
            </a:r>
            <a:r>
              <a:rPr lang="es-ES" sz="2800" dirty="0"/>
              <a:t>que el hecho de que no </a:t>
            </a:r>
            <a:r>
              <a:rPr lang="es-ES" sz="2800" dirty="0" smtClean="0"/>
              <a:t>estés </a:t>
            </a:r>
            <a:r>
              <a:rPr lang="es-ES" sz="2800" dirty="0"/>
              <a:t>familiarizado con el código, el proyecto o el idioma </a:t>
            </a:r>
            <a:r>
              <a:rPr lang="es-ES" sz="2800" dirty="0" smtClean="0"/>
              <a:t>te </a:t>
            </a:r>
            <a:r>
              <a:rPr lang="es-ES" sz="2800" dirty="0"/>
              <a:t>impida revisar las contribuciones del código. Pruébelo y vea qué hay para aprender y descubrir</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107124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3800" dirty="0" smtClean="0"/>
              <a:t>Introducción</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Algunas personas pueden decirle que es necesario programar o </a:t>
            </a:r>
            <a:r>
              <a:rPr lang="es-ES" sz="2800" dirty="0" smtClean="0"/>
              <a:t>hacer </a:t>
            </a:r>
            <a:r>
              <a:rPr lang="es-ES" sz="2800" dirty="0" err="1" smtClean="0"/>
              <a:t>commits</a:t>
            </a:r>
            <a:r>
              <a:rPr lang="es-ES" sz="2800" dirty="0" smtClean="0"/>
              <a:t> en archivos </a:t>
            </a:r>
            <a:r>
              <a:rPr lang="es-ES" sz="2800" dirty="0"/>
              <a:t>para contribuir a proyectos de software </a:t>
            </a:r>
            <a:r>
              <a:rPr lang="es-ES" sz="2800" dirty="0" smtClean="0"/>
              <a:t>libre y </a:t>
            </a:r>
            <a:r>
              <a:rPr lang="es-ES" sz="2800" dirty="0"/>
              <a:t>de código abierto, pero usted </a:t>
            </a:r>
            <a:r>
              <a:rPr lang="es-ES" sz="2800" dirty="0" smtClean="0"/>
              <a:t>sabe </a:t>
            </a:r>
            <a:r>
              <a:rPr lang="es-ES" sz="2800" dirty="0"/>
              <a:t>que posiblemente no sea el caso. </a:t>
            </a:r>
            <a:endParaRPr lang="es-ES" sz="2800" dirty="0" smtClean="0"/>
          </a:p>
          <a:p>
            <a:r>
              <a:rPr lang="es-ES" sz="2800" dirty="0" smtClean="0"/>
              <a:t>Un </a:t>
            </a:r>
            <a:r>
              <a:rPr lang="es-ES" sz="2800" dirty="0"/>
              <a:t>proyecto exitoso requiere muchos más tipos de contribuciones que escribir código y documentación, diseñar interfaces de usuario, proporcionar traducciones o cualquier otro tipo de contribución que requiera enviar archivos al repositorio. </a:t>
            </a:r>
            <a:endParaRPr lang="es-ES" sz="2800" dirty="0" smtClean="0"/>
          </a:p>
          <a:p>
            <a:r>
              <a:rPr lang="es-ES" sz="2800" dirty="0" smtClean="0"/>
              <a:t>Todos </a:t>
            </a:r>
            <a:r>
              <a:rPr lang="es-ES" sz="2800" dirty="0"/>
              <a:t>los tipos de contribuciones son vitales para el crecimiento saludable y la operación de un proyecto FOSS y su comunidad.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1323739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u="sng" dirty="0" smtClean="0"/>
              <a:t>De todas formas</a:t>
            </a:r>
            <a:r>
              <a:rPr lang="es-ES" sz="2800" dirty="0" smtClean="0"/>
              <a:t>, tenga </a:t>
            </a:r>
            <a:r>
              <a:rPr lang="es-ES" sz="2800" dirty="0"/>
              <a:t>cuidado al comenzar la revisión de código para un proyecto con el que no está muy familiarizado. </a:t>
            </a:r>
            <a:endParaRPr lang="es-ES" sz="2800" dirty="0" smtClean="0"/>
          </a:p>
          <a:p>
            <a:r>
              <a:rPr lang="es-ES" sz="2800" dirty="0" smtClean="0"/>
              <a:t>Algunos </a:t>
            </a:r>
            <a:r>
              <a:rPr lang="es-ES" sz="2800" dirty="0"/>
              <a:t>proyectos prefieren no recibir revisiones de personas que aún no están capacitadas en el código en cuestión, ya que esas revisiones a menudo pueden contener errores o inconsistencias con el funcionamiento típico del proyecto. </a:t>
            </a:r>
            <a:endParaRPr lang="es-ES" sz="2800" dirty="0" smtClean="0"/>
          </a:p>
          <a:p>
            <a:r>
              <a:rPr lang="es-ES" sz="2800" dirty="0" smtClean="0"/>
              <a:t>Los </a:t>
            </a:r>
            <a:r>
              <a:rPr lang="es-ES" sz="2800" dirty="0"/>
              <a:t>revisores inexpertos también pueden confundir a los contribuyentes inexpertos, quienes podrían no saber que la persona que les brinda comentarios no está muy familiarizada con el código o el </a:t>
            </a:r>
            <a:r>
              <a:rPr lang="es-ES" sz="2800" dirty="0" smtClean="0"/>
              <a:t>proyecto.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56902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Siempre revise el archivo CONTRIBUYENTE o pregúntele a un contribuyente principal antes de comenzar a revisar las contribuciones del </a:t>
            </a:r>
            <a:r>
              <a:rPr lang="es-ES" sz="2800" dirty="0" smtClean="0"/>
              <a:t>código.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2133467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10380846" cy="3753852"/>
          </a:xfrm>
        </p:spPr>
        <p:txBody>
          <a:bodyPr>
            <a:noAutofit/>
          </a:bodyPr>
          <a:lstStyle/>
          <a:p>
            <a:r>
              <a:rPr lang="es-ES" sz="2600" dirty="0" smtClean="0"/>
              <a:t>Si </a:t>
            </a:r>
            <a:r>
              <a:rPr lang="es-ES" sz="2600" dirty="0"/>
              <a:t>decide revisar las contribuciones del código, ¿qué tipo de cosas debe buscar</a:t>
            </a:r>
            <a:r>
              <a:rPr lang="es-ES" sz="2600"/>
              <a:t>? </a:t>
            </a:r>
            <a:r>
              <a:rPr lang="es-ES" sz="2600" dirty="0"/>
              <a:t> </a:t>
            </a:r>
            <a:r>
              <a:rPr lang="es-ES" sz="2600" dirty="0" smtClean="0"/>
              <a:t>La </a:t>
            </a:r>
            <a:r>
              <a:rPr lang="es-ES" sz="2600" dirty="0"/>
              <a:t>respuesta, como probablemente espera, es "depende del proyecto". </a:t>
            </a:r>
            <a:endParaRPr lang="es-ES" sz="2600" dirty="0" smtClean="0"/>
          </a:p>
          <a:p>
            <a:r>
              <a:rPr lang="es-ES" sz="2600" dirty="0" smtClean="0"/>
              <a:t>Dicho </a:t>
            </a:r>
            <a:r>
              <a:rPr lang="es-ES" sz="2600" dirty="0"/>
              <a:t>esto, hay varias cosas que puede tener en cuenta independientemente del proyecto, el código o el lenguaje de programación que se utilice. </a:t>
            </a:r>
            <a:endParaRPr lang="es-ES" sz="2600" dirty="0" smtClean="0"/>
          </a:p>
          <a:p>
            <a:r>
              <a:rPr lang="es-ES" sz="2600" dirty="0" smtClean="0"/>
              <a:t>Si </a:t>
            </a:r>
            <a:r>
              <a:rPr lang="es-ES" sz="2600" dirty="0"/>
              <a:t>bien puede parecer que estos consejos son solo para personas al principio de su carrera de programación, nada podría estar más lejos de la </a:t>
            </a:r>
            <a:r>
              <a:rPr lang="es-ES" sz="2600" dirty="0" smtClean="0"/>
              <a:t>realidad.</a:t>
            </a:r>
          </a:p>
          <a:p>
            <a:r>
              <a:rPr lang="es-ES" sz="2600" dirty="0" smtClean="0"/>
              <a:t>Lo </a:t>
            </a:r>
            <a:r>
              <a:rPr lang="es-ES" sz="2600" dirty="0"/>
              <a:t>que sigue son las mejores prácticas para la revisión de códigos por personas de cualquier nivel de experiencia. </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32</a:t>
            </a:fld>
            <a:endParaRPr lang="en-US" sz="1600"/>
          </a:p>
        </p:txBody>
      </p:sp>
    </p:spTree>
    <p:extLst>
      <p:ext uri="{BB962C8B-B14F-4D97-AF65-F5344CB8AC3E}">
        <p14:creationId xmlns:p14="http://schemas.microsoft.com/office/powerpoint/2010/main" val="747720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879023"/>
            <a:ext cx="9974911" cy="3753852"/>
          </a:xfrm>
        </p:spPr>
        <p:txBody>
          <a:bodyPr>
            <a:noAutofit/>
          </a:bodyPr>
          <a:lstStyle/>
          <a:p>
            <a:r>
              <a:rPr lang="es-ES" sz="2700" dirty="0"/>
              <a:t>Tanto si es un novato como un maestro, estos consejos pueden ayudarlo a detectar posibles problemas en cualquier revisión de código</a:t>
            </a:r>
            <a:r>
              <a:rPr lang="es-ES" sz="2700" dirty="0" smtClean="0"/>
              <a:t>.</a:t>
            </a:r>
          </a:p>
          <a:p>
            <a:r>
              <a:rPr lang="es-ES" sz="2700" dirty="0" smtClean="0"/>
              <a:t>• </a:t>
            </a:r>
            <a:r>
              <a:rPr lang="es-ES" sz="2700" dirty="0"/>
              <a:t>¿El código </a:t>
            </a:r>
            <a:r>
              <a:rPr lang="es-ES" sz="2700" dirty="0" smtClean="0"/>
              <a:t>pasa </a:t>
            </a:r>
            <a:r>
              <a:rPr lang="es-ES" sz="2700" dirty="0"/>
              <a:t>la compilación? ¿Utiliza el proyecto la integración continua / implementación continua (</a:t>
            </a:r>
            <a:r>
              <a:rPr lang="es-ES" sz="2700" dirty="0" smtClean="0"/>
              <a:t>CI/CD</a:t>
            </a:r>
            <a:r>
              <a:rPr lang="es-ES" sz="2700" dirty="0"/>
              <a:t>) o su conjunto de pruebas se ejecuta automáticamente? </a:t>
            </a:r>
            <a:endParaRPr lang="es-ES" sz="2700" dirty="0" smtClean="0"/>
          </a:p>
          <a:p>
            <a:r>
              <a:rPr lang="es-ES" sz="2700" dirty="0" smtClean="0"/>
              <a:t>Si </a:t>
            </a:r>
            <a:r>
              <a:rPr lang="es-ES" sz="2700" dirty="0"/>
              <a:t>el conjunto de pruebas no pasa después de la </a:t>
            </a:r>
            <a:r>
              <a:rPr lang="es-ES" sz="2700" dirty="0" smtClean="0"/>
              <a:t>contribución, esta </a:t>
            </a:r>
            <a:r>
              <a:rPr lang="es-ES" sz="2700" dirty="0"/>
              <a:t>es una gran señal de alerta de que algo puede estar mal con ese código. Pídale educadamente al contribuyente que estudie los errores de </a:t>
            </a:r>
            <a:r>
              <a:rPr lang="es-ES" sz="2700" dirty="0" smtClean="0"/>
              <a:t>compilación/prueba </a:t>
            </a:r>
            <a:r>
              <a:rPr lang="es-ES" sz="2700" dirty="0"/>
              <a:t>y los corrija antes de continuar invirtiendo su tiempo en revisar la contribución</a:t>
            </a:r>
            <a:r>
              <a:rPr lang="es-ES" sz="27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33</a:t>
            </a:fld>
            <a:endParaRPr lang="en-US" sz="1600"/>
          </a:p>
        </p:txBody>
      </p:sp>
    </p:spTree>
    <p:extLst>
      <p:ext uri="{BB962C8B-B14F-4D97-AF65-F5344CB8AC3E}">
        <p14:creationId xmlns:p14="http://schemas.microsoft.com/office/powerpoint/2010/main" val="518727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¿Es el código </a:t>
            </a:r>
            <a:r>
              <a:rPr lang="es-ES" sz="2800" dirty="0" smtClean="0"/>
              <a:t>legible</a:t>
            </a:r>
            <a:r>
              <a:rPr lang="es-ES" sz="2800" dirty="0"/>
              <a:t>? No es necesario ser un experto en un lenguaje de programación para saber si el código es legible. </a:t>
            </a:r>
            <a:endParaRPr lang="es-ES" sz="2800" dirty="0" smtClean="0"/>
          </a:p>
          <a:p>
            <a:r>
              <a:rPr lang="es-ES" sz="2800" dirty="0" smtClean="0"/>
              <a:t>Bucles </a:t>
            </a:r>
            <a:r>
              <a:rPr lang="es-ES" sz="2800" dirty="0"/>
              <a:t>extraños, nombres cortos y </a:t>
            </a:r>
            <a:r>
              <a:rPr lang="es-ES" sz="2800" dirty="0" smtClean="0"/>
              <a:t>ambiguos de </a:t>
            </a:r>
            <a:r>
              <a:rPr lang="es-ES" sz="2800" dirty="0"/>
              <a:t>variables y funciones, uso inconsistente de espacios en blanco o corchetes, grandes bloques de código </a:t>
            </a:r>
            <a:r>
              <a:rPr lang="es-ES" sz="2800" dirty="0" smtClean="0"/>
              <a:t>comentado... </a:t>
            </a:r>
            <a:r>
              <a:rPr lang="es-ES" sz="2800" dirty="0"/>
              <a:t>Muchas cosas podrían hacer que un código sea difícil de leer, pero el resultado final es el mismo: el código ilegible es un código imposible de mantener </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34</a:t>
            </a:fld>
            <a:endParaRPr lang="en-US" sz="1600"/>
          </a:p>
        </p:txBody>
      </p:sp>
    </p:spTree>
    <p:extLst>
      <p:ext uri="{BB962C8B-B14F-4D97-AF65-F5344CB8AC3E}">
        <p14:creationId xmlns:p14="http://schemas.microsoft.com/office/powerpoint/2010/main" val="1029675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Haz una cosa y hazla bien. Es una buena práctica que cada clase, método o función en un programa haga una cosa y lo haga bien. </a:t>
            </a:r>
            <a:endParaRPr lang="es-ES" sz="2800" dirty="0" smtClean="0"/>
          </a:p>
          <a:p>
            <a:r>
              <a:rPr lang="es-ES" sz="2800" dirty="0" smtClean="0"/>
              <a:t>Esto </a:t>
            </a:r>
            <a:r>
              <a:rPr lang="es-ES" sz="2800" dirty="0"/>
              <a:t>reduce la complejidad de cualquier código, haciéndolo más corto y mucho más fácil de entender, mantener y probar. </a:t>
            </a:r>
            <a:endParaRPr lang="es-ES" sz="2800" dirty="0" smtClean="0"/>
          </a:p>
          <a:p>
            <a:r>
              <a:rPr lang="es-ES" sz="2800" dirty="0" smtClean="0"/>
              <a:t>Esté </a:t>
            </a:r>
            <a:r>
              <a:rPr lang="es-ES" sz="2800" dirty="0"/>
              <a:t>atento a cualquier código que esté sobrecargado e intente hacer demasiadas cosas. </a:t>
            </a:r>
            <a:endParaRPr lang="es-ES" sz="2800" dirty="0" smtClean="0"/>
          </a:p>
          <a:p>
            <a:r>
              <a:rPr lang="es-ES" sz="2800" dirty="0" smtClean="0"/>
              <a:t>Una </a:t>
            </a:r>
            <a:r>
              <a:rPr lang="es-ES" sz="2800" dirty="0"/>
              <a:t>buena pista para esto puede ser que el código tiene una declaración condicional complicada o larga</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35</a:t>
            </a:fld>
            <a:endParaRPr lang="en-US" sz="1600"/>
          </a:p>
        </p:txBody>
      </p:sp>
    </p:spTree>
    <p:extLst>
      <p:ext uri="{BB962C8B-B14F-4D97-AF65-F5344CB8AC3E}">
        <p14:creationId xmlns:p14="http://schemas.microsoft.com/office/powerpoint/2010/main" val="938206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El principio DRY: </a:t>
            </a:r>
            <a:r>
              <a:rPr lang="en-US" sz="2800" dirty="0"/>
              <a:t>Don’t Repeat Yourself</a:t>
            </a:r>
            <a:r>
              <a:rPr lang="es-ES" sz="2800" dirty="0" smtClean="0"/>
              <a:t>. </a:t>
            </a:r>
            <a:r>
              <a:rPr lang="es-ES" sz="2800" dirty="0"/>
              <a:t>¿Hay algún código que ocurra más de una vez, incluso si está haciendo cosas similares pero no completamente idénticas? </a:t>
            </a:r>
            <a:endParaRPr lang="es-ES" sz="2800" dirty="0" smtClean="0"/>
          </a:p>
          <a:p>
            <a:r>
              <a:rPr lang="es-ES" sz="2800" dirty="0" smtClean="0"/>
              <a:t>Si </a:t>
            </a:r>
            <a:r>
              <a:rPr lang="es-ES" sz="2800" dirty="0"/>
              <a:t>es así, se debe </a:t>
            </a:r>
            <a:r>
              <a:rPr lang="es-ES" sz="2800" dirty="0" err="1"/>
              <a:t>refactorizar</a:t>
            </a:r>
            <a:r>
              <a:rPr lang="es-ES" sz="2800" dirty="0"/>
              <a:t> en una clase, método o función separada. </a:t>
            </a:r>
            <a:endParaRPr lang="es-ES" sz="2800" dirty="0" smtClean="0"/>
          </a:p>
          <a:p>
            <a:r>
              <a:rPr lang="es-ES" sz="2800" dirty="0" smtClean="0"/>
              <a:t>El </a:t>
            </a:r>
            <a:r>
              <a:rPr lang="es-ES" sz="2800" dirty="0"/>
              <a:t>código repetido significa que los cambios deben aplicarse en varios lugares, lo que aumenta las posibilidades de error. </a:t>
            </a:r>
            <a:endParaRPr lang="es-ES" sz="2800" dirty="0" smtClean="0"/>
          </a:p>
          <a:p>
            <a:r>
              <a:rPr lang="es-ES" sz="2800" dirty="0" smtClean="0"/>
              <a:t>Además</a:t>
            </a:r>
            <a:r>
              <a:rPr lang="es-ES" sz="2800" dirty="0"/>
              <a:t>, </a:t>
            </a:r>
            <a:r>
              <a:rPr lang="es-ES" sz="2800" dirty="0" err="1"/>
              <a:t>refactorizarlo</a:t>
            </a:r>
            <a:r>
              <a:rPr lang="es-ES" sz="2800" dirty="0"/>
              <a:t> puede facilitar la prueba</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36</a:t>
            </a:fld>
            <a:endParaRPr lang="en-US" sz="1600"/>
          </a:p>
        </p:txBody>
      </p:sp>
    </p:spTree>
    <p:extLst>
      <p:ext uri="{BB962C8B-B14F-4D97-AF65-F5344CB8AC3E}">
        <p14:creationId xmlns:p14="http://schemas.microsoft.com/office/powerpoint/2010/main" val="1176459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¿Cómo se maneja el </a:t>
            </a:r>
            <a:r>
              <a:rPr lang="es-ES" sz="2800" dirty="0" smtClean="0"/>
              <a:t>error (</a:t>
            </a:r>
            <a:r>
              <a:rPr lang="en-US" sz="2800" dirty="0"/>
              <a:t>error handling</a:t>
            </a:r>
            <a:r>
              <a:rPr lang="es-ES" sz="2800" dirty="0" smtClean="0"/>
              <a:t>)? </a:t>
            </a:r>
            <a:r>
              <a:rPr lang="es-ES" sz="2800" dirty="0"/>
              <a:t>¿Se manejan los errores explícitamente? ¿Incluso se manejan en absoluto? ¿Los errores incluyen mensajes descriptivos o son </a:t>
            </a:r>
            <a:r>
              <a:rPr lang="es-ES" sz="2800" dirty="0" smtClean="0"/>
              <a:t>ambiguos, </a:t>
            </a:r>
            <a:r>
              <a:rPr lang="es-ES" sz="2800" dirty="0"/>
              <a:t>cosas de </a:t>
            </a:r>
            <a:r>
              <a:rPr lang="es-ES" sz="2800" dirty="0" smtClean="0"/>
              <a:t>tipo: "</a:t>
            </a:r>
            <a:r>
              <a:rPr lang="es-ES" sz="2800" dirty="0"/>
              <a:t>se ha producido un error</a:t>
            </a:r>
            <a:r>
              <a:rPr lang="es-ES" sz="2800" dirty="0" smtClean="0"/>
              <a:t>"? </a:t>
            </a:r>
          </a:p>
          <a:p>
            <a:r>
              <a:rPr lang="es-ES" sz="2800" dirty="0" smtClean="0"/>
              <a:t>El </a:t>
            </a:r>
            <a:r>
              <a:rPr lang="es-ES" sz="2800" dirty="0"/>
              <a:t>manejo adecuado de errores no solo facilita mucho la depuración; mejora la experiencia para todos los que usan el programa</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37</a:t>
            </a:fld>
            <a:endParaRPr lang="en-US" sz="1600"/>
          </a:p>
        </p:txBody>
      </p:sp>
    </p:spTree>
    <p:extLst>
      <p:ext uri="{BB962C8B-B14F-4D97-AF65-F5344CB8AC3E}">
        <p14:creationId xmlns:p14="http://schemas.microsoft.com/office/powerpoint/2010/main" val="296349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¿Es eficiente el código? </a:t>
            </a:r>
            <a:endParaRPr lang="es-ES" sz="2800" dirty="0" smtClean="0"/>
          </a:p>
          <a:p>
            <a:r>
              <a:rPr lang="es-ES" sz="2800" dirty="0" smtClean="0"/>
              <a:t>Los </a:t>
            </a:r>
            <a:r>
              <a:rPr lang="es-ES" sz="2800" dirty="0"/>
              <a:t>programadores más avanzados tendrán más facilidad para determinar esto para una nueva pieza de código, pero incluso los nuevos programadores pueden tener una idea de si el código parece difícil de manejar o si parece que está trabajando más de lo que debería para lograr lo que hace. </a:t>
            </a:r>
            <a:endParaRPr lang="es-ES" sz="2800" dirty="0" smtClean="0"/>
          </a:p>
          <a:p>
            <a:r>
              <a:rPr lang="es-ES" sz="2800" dirty="0" smtClean="0"/>
              <a:t>Si </a:t>
            </a:r>
            <a:r>
              <a:rPr lang="es-ES" sz="2800" dirty="0"/>
              <a:t>su instinto le dice que el código puede no ser eficiente, puede valer la pena marcarlo para obtener más explicaciones</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38</a:t>
            </a:fld>
            <a:endParaRPr lang="en-US" sz="1600"/>
          </a:p>
        </p:txBody>
      </p:sp>
    </p:spTree>
    <p:extLst>
      <p:ext uri="{BB962C8B-B14F-4D97-AF65-F5344CB8AC3E}">
        <p14:creationId xmlns:p14="http://schemas.microsoft.com/office/powerpoint/2010/main" val="32357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¿Cómo </a:t>
            </a:r>
            <a:r>
              <a:rPr lang="es-ES" sz="2800" dirty="0" smtClean="0"/>
              <a:t>se cubre la prueba (</a:t>
            </a:r>
            <a:r>
              <a:rPr lang="en-US" sz="2800" dirty="0"/>
              <a:t>test coverage</a:t>
            </a:r>
            <a:r>
              <a:rPr lang="es-ES" sz="2800" dirty="0" smtClean="0"/>
              <a:t>)? </a:t>
            </a:r>
            <a:r>
              <a:rPr lang="es-ES" sz="2800" dirty="0"/>
              <a:t>¿El código viene con alguna prueba? ¿Tanto la unidad como la integración? </a:t>
            </a:r>
            <a:endParaRPr lang="es-ES" sz="2800" dirty="0" smtClean="0"/>
          </a:p>
          <a:p>
            <a:r>
              <a:rPr lang="es-ES" sz="2800" dirty="0" smtClean="0"/>
              <a:t>Si </a:t>
            </a:r>
            <a:r>
              <a:rPr lang="es-ES" sz="2800" dirty="0"/>
              <a:t>el código estaba cubierto por las pruebas existentes, ¿se actualizaron para asegurarse de que siguen siendo válidas? </a:t>
            </a:r>
            <a:endParaRPr lang="es-ES" sz="2800" dirty="0" smtClean="0"/>
          </a:p>
          <a:p>
            <a:r>
              <a:rPr lang="es-ES" sz="2800" dirty="0" smtClean="0"/>
              <a:t>Si </a:t>
            </a:r>
            <a:r>
              <a:rPr lang="es-ES" sz="2800" dirty="0"/>
              <a:t>es un código nuevo o no hubo pruebas antes, ¿el autor agregó alguna? Si hay pruebas, no olvides revisarlas así como el resto del código</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34735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3800" dirty="0" smtClean="0"/>
              <a:t>Introducción</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smtClean="0"/>
              <a:t>Sin </a:t>
            </a:r>
            <a:r>
              <a:rPr lang="es-ES" sz="2800" dirty="0"/>
              <a:t>ayuda en contribuciones sin </a:t>
            </a:r>
            <a:r>
              <a:rPr lang="es-ES" sz="2800" dirty="0" err="1" smtClean="0"/>
              <a:t>commit</a:t>
            </a:r>
            <a:r>
              <a:rPr lang="es-ES" sz="2800" dirty="0" smtClean="0"/>
              <a:t> (</a:t>
            </a:r>
            <a:r>
              <a:rPr lang="en-US" sz="2800" dirty="0"/>
              <a:t>non-committing </a:t>
            </a:r>
            <a:r>
              <a:rPr lang="en-US" sz="2800" dirty="0" smtClean="0"/>
              <a:t>contributions)</a:t>
            </a:r>
            <a:r>
              <a:rPr lang="es-ES" sz="2800" dirty="0" smtClean="0"/>
              <a:t>, </a:t>
            </a:r>
            <a:r>
              <a:rPr lang="es-ES" sz="2800" dirty="0"/>
              <a:t>el proyecto se ahogaría en tareas administrativas, carecería de dirección del producto y sería un espacio desagradable para los miembros de la comunidad. </a:t>
            </a:r>
            <a:endParaRPr lang="es-ES" sz="2800" dirty="0" smtClean="0"/>
          </a:p>
          <a:p>
            <a:r>
              <a:rPr lang="es-ES" sz="2800" dirty="0" smtClean="0"/>
              <a:t>Quienes </a:t>
            </a:r>
            <a:r>
              <a:rPr lang="es-ES" sz="2800" dirty="0"/>
              <a:t>suministran contribuciones sin </a:t>
            </a:r>
            <a:r>
              <a:rPr lang="es-ES" sz="2800" dirty="0" err="1" smtClean="0"/>
              <a:t>commit</a:t>
            </a:r>
            <a:r>
              <a:rPr lang="es-ES" sz="2800" dirty="0" smtClean="0"/>
              <a:t> son </a:t>
            </a:r>
            <a:r>
              <a:rPr lang="es-ES" sz="2800" dirty="0"/>
              <a:t>los héroes anónimos del mundo del software libre y de código abierto. </a:t>
            </a:r>
            <a:endParaRPr lang="es-ES" sz="2800" dirty="0" smtClean="0"/>
          </a:p>
          <a:p>
            <a:r>
              <a:rPr lang="es-ES" sz="2800" dirty="0" smtClean="0"/>
              <a:t>Si </a:t>
            </a:r>
            <a:r>
              <a:rPr lang="es-ES" sz="2800" dirty="0"/>
              <a:t>espera proporcionar este tipo de contribución: ¡Gracias! Es posible que en FOSS no lo digamos con la suficiente frecuencia, pero estamos agradecidos de </a:t>
            </a:r>
            <a:r>
              <a:rPr lang="es-ES" sz="2800" dirty="0" smtClean="0"/>
              <a:t>este tipo de contribuciones.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511791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998291"/>
            <a:ext cx="9974911" cy="3753852"/>
          </a:xfrm>
        </p:spPr>
        <p:txBody>
          <a:bodyPr>
            <a:noAutofit/>
          </a:bodyPr>
          <a:lstStyle/>
          <a:p>
            <a:r>
              <a:rPr lang="es-ES" sz="2800" dirty="0"/>
              <a:t>• ¿Realmente el código hace lo que se supone que debe hacer? </a:t>
            </a:r>
            <a:endParaRPr lang="es-ES" sz="2800" dirty="0" smtClean="0"/>
          </a:p>
          <a:p>
            <a:r>
              <a:rPr lang="es-ES" sz="2800" dirty="0" smtClean="0"/>
              <a:t>Si </a:t>
            </a:r>
            <a:r>
              <a:rPr lang="es-ES" sz="2800" dirty="0"/>
              <a:t>el código está destinado a agregar una función o corregir un error, compárelo con el </a:t>
            </a:r>
            <a:r>
              <a:rPr lang="es-ES" sz="2800" u="sng" dirty="0" err="1" smtClean="0"/>
              <a:t>issue</a:t>
            </a:r>
            <a:r>
              <a:rPr lang="es-ES" sz="2800" dirty="0" smtClean="0"/>
              <a:t> que </a:t>
            </a:r>
            <a:r>
              <a:rPr lang="es-ES" sz="2800" dirty="0"/>
              <a:t>se supone que debe cerrarse para asegurarse de que el código haga lo que se espera de él. </a:t>
            </a:r>
            <a:endParaRPr lang="es-ES" sz="2800" dirty="0" smtClean="0"/>
          </a:p>
          <a:p>
            <a:r>
              <a:rPr lang="es-ES" sz="2800" dirty="0" smtClean="0"/>
              <a:t>Es </a:t>
            </a:r>
            <a:r>
              <a:rPr lang="es-ES" sz="2800" dirty="0"/>
              <a:t>muy fácil entender mal la funcionalidad esperada, olvidar incluir una pieza o incluir más de lo esperado (más no siempre es mejor</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982281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Qué buscar en una revisión de código</a:t>
            </a:r>
            <a:endParaRPr lang="es-ES" sz="4000" dirty="0"/>
          </a:p>
        </p:txBody>
      </p:sp>
      <p:sp>
        <p:nvSpPr>
          <p:cNvPr id="3" name="Marcador de contenido 2"/>
          <p:cNvSpPr>
            <a:spLocks noGrp="1"/>
          </p:cNvSpPr>
          <p:nvPr>
            <p:ph idx="1"/>
          </p:nvPr>
        </p:nvSpPr>
        <p:spPr>
          <a:xfrm>
            <a:off x="1097280" y="1898901"/>
            <a:ext cx="10115203" cy="3753852"/>
          </a:xfrm>
        </p:spPr>
        <p:txBody>
          <a:bodyPr>
            <a:noAutofit/>
          </a:bodyPr>
          <a:lstStyle/>
          <a:p>
            <a:r>
              <a:rPr lang="es-ES" sz="2700" dirty="0"/>
              <a:t>• ¿Está documentado el código? Comentarios de código, instrucciones de instalación, documentos de usuario, documentos de API, documentos de resolución de </a:t>
            </a:r>
            <a:r>
              <a:rPr lang="es-ES" sz="2700" dirty="0" smtClean="0"/>
              <a:t>problemas... </a:t>
            </a:r>
          </a:p>
          <a:p>
            <a:r>
              <a:rPr lang="es-ES" sz="2700" dirty="0" smtClean="0"/>
              <a:t>Hay </a:t>
            </a:r>
            <a:r>
              <a:rPr lang="es-ES" sz="2700" dirty="0"/>
              <a:t>muchas maneras diferentes en que un código puede o debe documentarse. Debido a que la documentación es tan difícil, pero tan importante, generalmente es más fácil hacerlo poco a poco, ya que cada nueva característica o corrección de errores se agrega al repositorio. </a:t>
            </a:r>
            <a:endParaRPr lang="es-ES" sz="2700" dirty="0" smtClean="0"/>
          </a:p>
          <a:p>
            <a:r>
              <a:rPr lang="es-ES" sz="2700" dirty="0" smtClean="0"/>
              <a:t>Si </a:t>
            </a:r>
            <a:r>
              <a:rPr lang="es-ES" sz="2700" dirty="0"/>
              <a:t>el código que está revisando no incluye cambios en la documentación, puede sugerirle al autor que agregue algunos para ayudar a evitar la deuda técnica y de uso que puede acumularse al omitir la documentación.</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580344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Proporcionar pruebas</a:t>
            </a:r>
          </a:p>
        </p:txBody>
      </p:sp>
      <p:sp>
        <p:nvSpPr>
          <p:cNvPr id="3" name="Marcador de contenido 2"/>
          <p:cNvSpPr>
            <a:spLocks noGrp="1"/>
          </p:cNvSpPr>
          <p:nvPr>
            <p:ph idx="1"/>
          </p:nvPr>
        </p:nvSpPr>
        <p:spPr>
          <a:xfrm>
            <a:off x="1097280" y="1898901"/>
            <a:ext cx="10115203" cy="3753852"/>
          </a:xfrm>
        </p:spPr>
        <p:txBody>
          <a:bodyPr>
            <a:noAutofit/>
          </a:bodyPr>
          <a:lstStyle/>
          <a:p>
            <a:r>
              <a:rPr lang="es-ES" sz="2800" dirty="0" smtClean="0"/>
              <a:t>Las </a:t>
            </a:r>
            <a:r>
              <a:rPr lang="es-ES" sz="2800" dirty="0"/>
              <a:t>pruebas son una excelente manera de contribuir a un proyecto sin escribir una sola línea de código. Proporcionar un poco de prueba inicia un ciclo beneficioso. </a:t>
            </a:r>
            <a:endParaRPr lang="es-ES" sz="2800" dirty="0" smtClean="0"/>
          </a:p>
          <a:p>
            <a:r>
              <a:rPr lang="es-ES" sz="2800" dirty="0" smtClean="0"/>
              <a:t>Cuantas </a:t>
            </a:r>
            <a:r>
              <a:rPr lang="es-ES" sz="2800" dirty="0"/>
              <a:t>más pruebas reciba una contribución, más problemas se detectarán antes en el proceso</a:t>
            </a:r>
            <a:r>
              <a:rPr lang="es-ES" sz="2800" dirty="0" smtClean="0"/>
              <a:t>.</a:t>
            </a:r>
          </a:p>
          <a:p>
            <a:r>
              <a:rPr lang="es-ES" sz="2800" dirty="0" smtClean="0"/>
              <a:t>Cuantos </a:t>
            </a:r>
            <a:r>
              <a:rPr lang="es-ES" sz="2800" dirty="0"/>
              <a:t>más problemas se detecten, mayor será la calidad y, por lo tanto, también mayor será la reputación del proyecto. </a:t>
            </a:r>
            <a:endParaRPr lang="es-ES" sz="2800" dirty="0" smtClean="0"/>
          </a:p>
          <a:p>
            <a:r>
              <a:rPr lang="es-ES" sz="2800" dirty="0" smtClean="0"/>
              <a:t>Los </a:t>
            </a:r>
            <a:r>
              <a:rPr lang="es-ES" sz="2800" dirty="0"/>
              <a:t>proyectos con gran reputación atraen a más usuarios y, a partir de ahí, también a más colaboradores, y el ciclo de prueba y calidad comienza de nuevo.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079763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Proporcionar pruebas</a:t>
            </a:r>
          </a:p>
        </p:txBody>
      </p:sp>
      <p:sp>
        <p:nvSpPr>
          <p:cNvPr id="3" name="Marcador de contenido 2"/>
          <p:cNvSpPr>
            <a:spLocks noGrp="1"/>
          </p:cNvSpPr>
          <p:nvPr>
            <p:ph idx="1"/>
          </p:nvPr>
        </p:nvSpPr>
        <p:spPr>
          <a:xfrm>
            <a:off x="1097280" y="2524539"/>
            <a:ext cx="10115203" cy="3128214"/>
          </a:xfrm>
        </p:spPr>
        <p:txBody>
          <a:bodyPr>
            <a:noAutofit/>
          </a:bodyPr>
          <a:lstStyle/>
          <a:p>
            <a:r>
              <a:rPr lang="es-ES" sz="2800" dirty="0"/>
              <a:t>Cuando </a:t>
            </a:r>
            <a:r>
              <a:rPr lang="es-ES" sz="2800" dirty="0" smtClean="0"/>
              <a:t>decimos "prueba</a:t>
            </a:r>
            <a:r>
              <a:rPr lang="es-ES" sz="2800" dirty="0"/>
              <a:t>", no </a:t>
            </a:r>
            <a:r>
              <a:rPr lang="es-ES" sz="2800" dirty="0" smtClean="0"/>
              <a:t>nos referimos </a:t>
            </a:r>
            <a:r>
              <a:rPr lang="es-ES" sz="2800" dirty="0"/>
              <a:t>a escribir pruebas unitarias o de integración (aunque también son bienvenidas). </a:t>
            </a:r>
            <a:endParaRPr lang="es-ES" sz="2800" dirty="0" smtClean="0"/>
          </a:p>
          <a:p>
            <a:r>
              <a:rPr lang="es-ES" sz="2800" dirty="0" smtClean="0"/>
              <a:t>Documentación</a:t>
            </a:r>
            <a:r>
              <a:rPr lang="es-ES" sz="2800" dirty="0"/>
              <a:t>, diseño, interfaces, errores, características, usabilidad, accesibilidad: estas cosas y muchas más necesitan revisión y pruebas para asegurarse de que funcionen como se espera y brinden valor al usuario final</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1131221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Probar </a:t>
            </a:r>
            <a:r>
              <a:rPr lang="es-ES" sz="4000" dirty="0"/>
              <a:t>los documentos</a:t>
            </a:r>
          </a:p>
        </p:txBody>
      </p:sp>
      <p:sp>
        <p:nvSpPr>
          <p:cNvPr id="3" name="Marcador de contenido 2"/>
          <p:cNvSpPr>
            <a:spLocks noGrp="1"/>
          </p:cNvSpPr>
          <p:nvPr>
            <p:ph idx="1"/>
          </p:nvPr>
        </p:nvSpPr>
        <p:spPr>
          <a:xfrm>
            <a:off x="1097280" y="1898901"/>
            <a:ext cx="10115203" cy="3753852"/>
          </a:xfrm>
        </p:spPr>
        <p:txBody>
          <a:bodyPr>
            <a:noAutofit/>
          </a:bodyPr>
          <a:lstStyle/>
          <a:p>
            <a:r>
              <a:rPr lang="es-ES" sz="2800" dirty="0" smtClean="0"/>
              <a:t>Un </a:t>
            </a:r>
            <a:r>
              <a:rPr lang="es-ES" sz="2800" dirty="0"/>
              <a:t>elemento del proyecto que es relativamente fácil de probar pero aún más fácil de pasar por alto es la documentación. </a:t>
            </a:r>
            <a:endParaRPr lang="es-ES" sz="2800" dirty="0" smtClean="0"/>
          </a:p>
          <a:p>
            <a:r>
              <a:rPr lang="es-ES" sz="2800" dirty="0" smtClean="0"/>
              <a:t>Muy </a:t>
            </a:r>
            <a:r>
              <a:rPr lang="es-ES" sz="2800" dirty="0"/>
              <a:t>a menudo enviamos una pequeña pieza de documentos con nuestras contribuciones, pero no nos tomamos el tiempo para confirmar que los documentos son precisos, tienen sentido, fluyen bien o incluso describen lo que creemos que están describiendo. </a:t>
            </a:r>
            <a:endParaRPr lang="es-ES" sz="2800" dirty="0" smtClean="0"/>
          </a:p>
          <a:p>
            <a:r>
              <a:rPr lang="es-ES" sz="2800" dirty="0" smtClean="0"/>
              <a:t>Más </a:t>
            </a:r>
            <a:r>
              <a:rPr lang="es-ES" sz="2800" dirty="0"/>
              <a:t>a menudo no escribimos documentos en absoluto, por lo que las personas que nos siguen se rascan la cabeza preguntándose si existe una función y, si es así, cómo usarla</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472410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Probar </a:t>
            </a:r>
            <a:r>
              <a:rPr lang="es-ES" sz="4000" dirty="0" smtClean="0"/>
              <a:t>los </a:t>
            </a:r>
            <a:r>
              <a:rPr lang="es-ES" sz="4000" dirty="0"/>
              <a:t>documentos</a:t>
            </a:r>
          </a:p>
        </p:txBody>
      </p:sp>
      <p:sp>
        <p:nvSpPr>
          <p:cNvPr id="3" name="Marcador de contenido 2"/>
          <p:cNvSpPr>
            <a:spLocks noGrp="1"/>
          </p:cNvSpPr>
          <p:nvPr>
            <p:ph idx="1"/>
          </p:nvPr>
        </p:nvSpPr>
        <p:spPr>
          <a:xfrm>
            <a:off x="815010" y="1819389"/>
            <a:ext cx="10655892" cy="3753852"/>
          </a:xfrm>
        </p:spPr>
        <p:txBody>
          <a:bodyPr>
            <a:noAutofit/>
          </a:bodyPr>
          <a:lstStyle/>
          <a:p>
            <a:r>
              <a:rPr lang="es-ES" sz="2500" dirty="0"/>
              <a:t>Las pruebas de documentación incluyen la búsqueda de cosas como</a:t>
            </a:r>
            <a:r>
              <a:rPr lang="es-ES" sz="2500" dirty="0" smtClean="0"/>
              <a:t>:</a:t>
            </a:r>
          </a:p>
          <a:p>
            <a:r>
              <a:rPr lang="es-ES" sz="2500" dirty="0" smtClean="0"/>
              <a:t>• </a:t>
            </a:r>
            <a:r>
              <a:rPr lang="es-ES" sz="2500" dirty="0"/>
              <a:t>¿Existe alguna documentación? Si no es así, ¿debería? (Sugerencia: la respuesta es probablemente sí</a:t>
            </a:r>
            <a:r>
              <a:rPr lang="es-ES" sz="2500" dirty="0" smtClean="0"/>
              <a:t>).</a:t>
            </a:r>
          </a:p>
          <a:p>
            <a:r>
              <a:rPr lang="es-ES" sz="2500" dirty="0" smtClean="0"/>
              <a:t>• </a:t>
            </a:r>
            <a:r>
              <a:rPr lang="es-ES" sz="2500" dirty="0"/>
              <a:t>¿Es legible? ¿O la gramática, la ortografía y la organización necesitan algo de trabajo</a:t>
            </a:r>
            <a:r>
              <a:rPr lang="es-ES" sz="2500" dirty="0" smtClean="0"/>
              <a:t>?</a:t>
            </a:r>
          </a:p>
          <a:p>
            <a:r>
              <a:rPr lang="es-ES" sz="2500" dirty="0" smtClean="0"/>
              <a:t>• </a:t>
            </a:r>
            <a:r>
              <a:rPr lang="es-ES" sz="2500" dirty="0"/>
              <a:t>¿Es coherente o el estilo y la organización cambian de autor a autor</a:t>
            </a:r>
            <a:r>
              <a:rPr lang="es-ES" sz="2500" dirty="0" smtClean="0"/>
              <a:t>?</a:t>
            </a:r>
          </a:p>
          <a:p>
            <a:r>
              <a:rPr lang="es-ES" sz="2500" dirty="0" smtClean="0"/>
              <a:t>• </a:t>
            </a:r>
            <a:r>
              <a:rPr lang="es-ES" sz="2500" dirty="0"/>
              <a:t>De manera relacionada, si hay una guía de estilo de documentación, ¿la documentación la sigue</a:t>
            </a:r>
            <a:r>
              <a:rPr lang="es-ES" sz="2500" dirty="0" smtClean="0"/>
              <a:t>?</a:t>
            </a:r>
          </a:p>
          <a:p>
            <a:r>
              <a:rPr lang="es-ES" sz="2500" dirty="0" smtClean="0"/>
              <a:t>• </a:t>
            </a:r>
            <a:r>
              <a:rPr lang="es-ES" sz="2500" dirty="0"/>
              <a:t>¿Es útil para el público objetivo? ¿Les permitirá cumplir sus objetivos</a:t>
            </a:r>
            <a:r>
              <a:rPr lang="es-ES" sz="2500" dirty="0" smtClean="0"/>
              <a:t>?</a:t>
            </a:r>
          </a:p>
          <a:p>
            <a:r>
              <a:rPr lang="es-ES" sz="2500" dirty="0" smtClean="0"/>
              <a:t>• </a:t>
            </a:r>
            <a:r>
              <a:rPr lang="es-ES" sz="2500" dirty="0"/>
              <a:t>¿Es integral? ¿Cubre todas las preguntas que un lector pueda tener</a:t>
            </a:r>
            <a:r>
              <a:rPr lang="es-ES" sz="25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825799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Probar </a:t>
            </a:r>
            <a:r>
              <a:rPr lang="es-ES" sz="4000" dirty="0" smtClean="0"/>
              <a:t>los </a:t>
            </a:r>
            <a:r>
              <a:rPr lang="es-ES" sz="4000" dirty="0"/>
              <a:t>documentos</a:t>
            </a:r>
          </a:p>
        </p:txBody>
      </p:sp>
      <p:sp>
        <p:nvSpPr>
          <p:cNvPr id="3" name="Marcador de contenido 2"/>
          <p:cNvSpPr>
            <a:spLocks noGrp="1"/>
          </p:cNvSpPr>
          <p:nvPr>
            <p:ph idx="1"/>
          </p:nvPr>
        </p:nvSpPr>
        <p:spPr>
          <a:xfrm>
            <a:off x="1097280" y="1898901"/>
            <a:ext cx="10115203" cy="3753852"/>
          </a:xfrm>
        </p:spPr>
        <p:txBody>
          <a:bodyPr>
            <a:noAutofit/>
          </a:bodyPr>
          <a:lstStyle/>
          <a:p>
            <a:r>
              <a:rPr lang="es-ES" sz="2800" dirty="0"/>
              <a:t>Estos elementos tratan sobre el contenido de la documentación, pero la estructura también es importante. </a:t>
            </a:r>
            <a:endParaRPr lang="es-ES" sz="2800" dirty="0" smtClean="0"/>
          </a:p>
          <a:p>
            <a:r>
              <a:rPr lang="es-ES" sz="2800" dirty="0" smtClean="0"/>
              <a:t>Por </a:t>
            </a:r>
            <a:r>
              <a:rPr lang="es-ES" sz="2800" dirty="0"/>
              <a:t>ejemplo, ¿funcionan todos los enlaces y van a los sitios u otros documentos que deberían? </a:t>
            </a:r>
            <a:r>
              <a:rPr lang="es-ES" sz="2800" dirty="0" smtClean="0"/>
              <a:t>¿</a:t>
            </a:r>
            <a:r>
              <a:rPr lang="es-ES" sz="2800" dirty="0"/>
              <a:t>Debería haber más o menos enlaces? </a:t>
            </a:r>
            <a:endParaRPr lang="es-ES" sz="2800" dirty="0" smtClean="0"/>
          </a:p>
          <a:p>
            <a:r>
              <a:rPr lang="es-ES" sz="2800" dirty="0" smtClean="0"/>
              <a:t>Si </a:t>
            </a:r>
            <a:r>
              <a:rPr lang="es-ES" sz="2800" dirty="0"/>
              <a:t>hay imágenes, ¿se muestran bien? ¿Cómo se ve la documentación en diferentes dispositivos o en diferentes navegadores? </a:t>
            </a:r>
            <a:endParaRPr lang="es-ES" sz="2800" dirty="0" smtClean="0"/>
          </a:p>
          <a:p>
            <a:r>
              <a:rPr lang="es-ES" sz="2800" dirty="0" smtClean="0"/>
              <a:t>Cada </a:t>
            </a:r>
            <a:r>
              <a:rPr lang="es-ES" sz="2800" dirty="0"/>
              <a:t>uno de estos puede tener un gran efecto en la efectividad y la usabilidad del proyecto</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502545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Probar las interfaces</a:t>
            </a:r>
          </a:p>
        </p:txBody>
      </p:sp>
      <p:sp>
        <p:nvSpPr>
          <p:cNvPr id="3" name="Marcador de contenido 2"/>
          <p:cNvSpPr>
            <a:spLocks noGrp="1"/>
          </p:cNvSpPr>
          <p:nvPr>
            <p:ph idx="1"/>
          </p:nvPr>
        </p:nvSpPr>
        <p:spPr>
          <a:xfrm>
            <a:off x="1097280" y="1898901"/>
            <a:ext cx="10380846" cy="3753852"/>
          </a:xfrm>
        </p:spPr>
        <p:txBody>
          <a:bodyPr>
            <a:noAutofit/>
          </a:bodyPr>
          <a:lstStyle/>
          <a:p>
            <a:r>
              <a:rPr lang="es-ES" sz="2700" dirty="0" smtClean="0"/>
              <a:t>La </a:t>
            </a:r>
            <a:r>
              <a:rPr lang="es-ES" sz="2700" dirty="0"/>
              <a:t>documentación es solo un aspecto de la usabilidad de un proyecto. Como puede imaginar, muchos otros también necesitan atención y pruebas si el proyecto quiere que las personas lo puedan usar fácilmente. </a:t>
            </a:r>
            <a:endParaRPr lang="es-ES" sz="2700" dirty="0" smtClean="0"/>
          </a:p>
          <a:p>
            <a:r>
              <a:rPr lang="es-ES" sz="2700" dirty="0" smtClean="0"/>
              <a:t>Las </a:t>
            </a:r>
            <a:r>
              <a:rPr lang="es-ES" sz="2700" dirty="0"/>
              <a:t>interfaces (línea de comandos, gráficos y programación) necesitan que las personas las revisen y se aseguren de que sean coherentes y lógicas. </a:t>
            </a:r>
            <a:endParaRPr lang="es-ES" sz="2700" dirty="0" smtClean="0"/>
          </a:p>
          <a:p>
            <a:r>
              <a:rPr lang="es-ES" sz="2700" dirty="0" smtClean="0"/>
              <a:t>Todas </a:t>
            </a:r>
            <a:r>
              <a:rPr lang="es-ES" sz="2700" dirty="0"/>
              <a:t>las acciones de la interfaz deben incluir comentarios </a:t>
            </a:r>
            <a:r>
              <a:rPr lang="es-ES" sz="2700" dirty="0" smtClean="0"/>
              <a:t>para </a:t>
            </a:r>
            <a:r>
              <a:rPr lang="es-ES" sz="2700" dirty="0"/>
              <a:t>los usuarios para que las personas sepan que algo está sucediendo. </a:t>
            </a:r>
            <a:endParaRPr lang="es-ES" sz="2700" dirty="0" smtClean="0"/>
          </a:p>
          <a:p>
            <a:r>
              <a:rPr lang="es-ES" sz="2700" dirty="0" smtClean="0"/>
              <a:t>Si </a:t>
            </a:r>
            <a:r>
              <a:rPr lang="es-ES" sz="2700" dirty="0"/>
              <a:t>se trata de una interfaz gráfica, el propósito de todos los elementos debe ser claro, incluso si eso requiere texto explicativo en </a:t>
            </a:r>
            <a:r>
              <a:rPr lang="es-ES" sz="2700" i="1" dirty="0" err="1" smtClean="0"/>
              <a:t>tooltips</a:t>
            </a:r>
            <a:r>
              <a:rPr lang="es-ES" sz="2700" dirty="0" smtClean="0"/>
              <a:t>. </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1861231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Probar las interfaces</a:t>
            </a:r>
          </a:p>
        </p:txBody>
      </p:sp>
      <p:sp>
        <p:nvSpPr>
          <p:cNvPr id="3" name="Marcador de contenido 2"/>
          <p:cNvSpPr>
            <a:spLocks noGrp="1"/>
          </p:cNvSpPr>
          <p:nvPr>
            <p:ph idx="1"/>
          </p:nvPr>
        </p:nvSpPr>
        <p:spPr>
          <a:xfrm>
            <a:off x="1097280" y="1898901"/>
            <a:ext cx="10115203" cy="3753852"/>
          </a:xfrm>
        </p:spPr>
        <p:txBody>
          <a:bodyPr>
            <a:noAutofit/>
          </a:bodyPr>
          <a:lstStyle/>
          <a:p>
            <a:r>
              <a:rPr lang="es-ES" sz="2800" dirty="0"/>
              <a:t>Cualquiera que sea la interfaz, debe cumplir con el usuario donde se encuentra, aprovechando los modismos de interfaz comunes en lugar de crear formas novedosas, inesperadas e indocumentadas de interactuar con el software. </a:t>
            </a:r>
            <a:endParaRPr lang="es-ES" sz="2800" dirty="0" smtClean="0"/>
          </a:p>
          <a:p>
            <a:r>
              <a:rPr lang="es-ES" sz="2800" dirty="0" smtClean="0"/>
              <a:t>Al probar </a:t>
            </a:r>
            <a:r>
              <a:rPr lang="es-ES" sz="2800" dirty="0"/>
              <a:t>y revelar problemas de usabilidad, puede ayudar a que el proyecto sea más amigable para que lo </a:t>
            </a:r>
            <a:r>
              <a:rPr lang="es-ES" sz="2800" dirty="0" smtClean="0"/>
              <a:t>usen nuevas </a:t>
            </a:r>
            <a:r>
              <a:rPr lang="es-ES" sz="2800" dirty="0"/>
              <a:t>personas, aumentando su base de usuarios (y contribuyentes potenciales</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1978779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Probar la accesibilidad</a:t>
            </a:r>
          </a:p>
        </p:txBody>
      </p:sp>
      <p:sp>
        <p:nvSpPr>
          <p:cNvPr id="3" name="Marcador de contenido 2"/>
          <p:cNvSpPr>
            <a:spLocks noGrp="1"/>
          </p:cNvSpPr>
          <p:nvPr>
            <p:ph idx="1"/>
          </p:nvPr>
        </p:nvSpPr>
        <p:spPr>
          <a:xfrm>
            <a:off x="1097280" y="1898901"/>
            <a:ext cx="10115203" cy="3753852"/>
          </a:xfrm>
        </p:spPr>
        <p:txBody>
          <a:bodyPr>
            <a:noAutofit/>
          </a:bodyPr>
          <a:lstStyle/>
          <a:p>
            <a:r>
              <a:rPr lang="es-ES" sz="2800" dirty="0" smtClean="0"/>
              <a:t>Un </a:t>
            </a:r>
            <a:r>
              <a:rPr lang="es-ES" sz="2800" dirty="0"/>
              <a:t>aspecto especializado y desafortunadamente fácil de ignorar de la usabilidad es la accesibilidad del proyecto, es decir, garantizar que esté diseñado y programado de tal manera que brinde acceso a tantas personas diferentes como sea posible, incluidas aquellas con discapacidades. </a:t>
            </a:r>
            <a:endParaRPr lang="es-ES" sz="2800" dirty="0" smtClean="0"/>
          </a:p>
          <a:p>
            <a:r>
              <a:rPr lang="es-ES" sz="2800" dirty="0" smtClean="0"/>
              <a:t>Si </a:t>
            </a:r>
            <a:r>
              <a:rPr lang="es-ES" sz="2800" dirty="0"/>
              <a:t>bien es un poco más difícil de probar en el lado de la línea de comandos, hay varias pruebas de accesibilidad estándar que puede realizar en las interfaces gráficas</a:t>
            </a:r>
            <a:r>
              <a:rPr lang="es-ES" sz="28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87139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3800" dirty="0" smtClean="0"/>
              <a:t>Introducción</a:t>
            </a:r>
            <a:endParaRPr lang="es-ES_tradnl" sz="3800" dirty="0"/>
          </a:p>
        </p:txBody>
      </p:sp>
      <p:sp>
        <p:nvSpPr>
          <p:cNvPr id="3" name="Marcador de contenido 2"/>
          <p:cNvSpPr>
            <a:spLocks noGrp="1"/>
          </p:cNvSpPr>
          <p:nvPr>
            <p:ph idx="1"/>
          </p:nvPr>
        </p:nvSpPr>
        <p:spPr>
          <a:xfrm>
            <a:off x="1097280" y="1978413"/>
            <a:ext cx="9974911" cy="3753852"/>
          </a:xfrm>
        </p:spPr>
        <p:txBody>
          <a:bodyPr>
            <a:noAutofit/>
          </a:bodyPr>
          <a:lstStyle/>
          <a:p>
            <a:r>
              <a:rPr lang="es-ES" sz="2800" dirty="0"/>
              <a:t>Entonces, ¿cuáles son estas contribuciones que puede hacer sin tener que enviar un archivo al repositorio o al control de versiones? </a:t>
            </a:r>
            <a:endParaRPr lang="es-ES" sz="2800" dirty="0" smtClean="0"/>
          </a:p>
          <a:p>
            <a:r>
              <a:rPr lang="es-ES" sz="2800" dirty="0" smtClean="0"/>
              <a:t>Hay </a:t>
            </a:r>
            <a:r>
              <a:rPr lang="es-ES" sz="2800" dirty="0"/>
              <a:t>muchas respuestas diferentes, pero </a:t>
            </a:r>
            <a:r>
              <a:rPr lang="es-ES" sz="2800" dirty="0" smtClean="0"/>
              <a:t>dos de </a:t>
            </a:r>
            <a:r>
              <a:rPr lang="es-ES" sz="2800" dirty="0"/>
              <a:t>las más comunes </a:t>
            </a:r>
            <a:r>
              <a:rPr lang="es-ES" sz="2800" dirty="0" smtClean="0"/>
              <a:t>son:</a:t>
            </a:r>
          </a:p>
          <a:p>
            <a:endParaRPr lang="es-ES" sz="2800" dirty="0" smtClean="0"/>
          </a:p>
          <a:p>
            <a:pPr>
              <a:buClr>
                <a:schemeClr val="accent2"/>
              </a:buClr>
              <a:buFont typeface="Arial" charset="0"/>
              <a:buChar char="•"/>
            </a:pPr>
            <a:r>
              <a:rPr lang="es-ES" sz="2800" dirty="0" smtClean="0"/>
              <a:t>la </a:t>
            </a:r>
            <a:r>
              <a:rPr lang="es-ES" sz="2800" dirty="0"/>
              <a:t>revisión de </a:t>
            </a:r>
            <a:r>
              <a:rPr lang="es-ES" sz="2800" dirty="0" smtClean="0"/>
              <a:t>contribuciones</a:t>
            </a:r>
            <a:r>
              <a:rPr lang="es-ES" sz="2800" dirty="0"/>
              <a:t> </a:t>
            </a:r>
            <a:r>
              <a:rPr lang="es-ES" sz="2800" dirty="0" smtClean="0"/>
              <a:t>y </a:t>
            </a:r>
          </a:p>
          <a:p>
            <a:pPr>
              <a:buClr>
                <a:schemeClr val="accent2"/>
              </a:buClr>
              <a:buFont typeface="Arial" charset="0"/>
              <a:buChar char="•"/>
            </a:pPr>
            <a:r>
              <a:rPr lang="es-ES" sz="2800" dirty="0" smtClean="0"/>
              <a:t>las </a:t>
            </a:r>
            <a:r>
              <a:rPr lang="es-ES" sz="2800" dirty="0"/>
              <a:t>pruebas de </a:t>
            </a:r>
            <a:r>
              <a:rPr lang="es-ES" sz="2800" dirty="0" smtClean="0"/>
              <a:t>contribución</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pic>
        <p:nvPicPr>
          <p:cNvPr id="4" name="Imagen 3"/>
          <p:cNvPicPr>
            <a:picLocks noChangeAspect="1"/>
          </p:cNvPicPr>
          <p:nvPr/>
        </p:nvPicPr>
        <p:blipFill>
          <a:blip r:embed="rId2"/>
          <a:stretch>
            <a:fillRect/>
          </a:stretch>
        </p:blipFill>
        <p:spPr>
          <a:xfrm>
            <a:off x="6178826" y="3445460"/>
            <a:ext cx="6013174" cy="3412540"/>
          </a:xfrm>
          <a:prstGeom prst="rect">
            <a:avLst/>
          </a:prstGeom>
        </p:spPr>
      </p:pic>
    </p:spTree>
    <p:extLst>
      <p:ext uri="{BB962C8B-B14F-4D97-AF65-F5344CB8AC3E}">
        <p14:creationId xmlns:p14="http://schemas.microsoft.com/office/powerpoint/2010/main" val="1127594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Probar la accesibilidad</a:t>
            </a:r>
          </a:p>
        </p:txBody>
      </p:sp>
      <p:sp>
        <p:nvSpPr>
          <p:cNvPr id="3" name="Marcador de contenido 2"/>
          <p:cNvSpPr>
            <a:spLocks noGrp="1"/>
          </p:cNvSpPr>
          <p:nvPr>
            <p:ph idx="1"/>
          </p:nvPr>
        </p:nvSpPr>
        <p:spPr>
          <a:xfrm>
            <a:off x="858744" y="1898901"/>
            <a:ext cx="10380846" cy="3753852"/>
          </a:xfrm>
        </p:spPr>
        <p:txBody>
          <a:bodyPr>
            <a:noAutofit/>
          </a:bodyPr>
          <a:lstStyle/>
          <a:p>
            <a:r>
              <a:rPr lang="es-ES" sz="2600" dirty="0"/>
              <a:t>• Todas las imágenes tienen atributos </a:t>
            </a:r>
            <a:r>
              <a:rPr lang="es-ES" sz="2600" i="1" dirty="0" err="1"/>
              <a:t>alt</a:t>
            </a:r>
            <a:r>
              <a:rPr lang="es-ES" sz="2600" dirty="0"/>
              <a:t> descriptivos</a:t>
            </a:r>
            <a:r>
              <a:rPr lang="es-ES" sz="2600" dirty="0" smtClean="0"/>
              <a:t>.</a:t>
            </a:r>
          </a:p>
          <a:p>
            <a:r>
              <a:rPr lang="es-ES" sz="2600" dirty="0" smtClean="0"/>
              <a:t>• </a:t>
            </a:r>
            <a:r>
              <a:rPr lang="es-ES" sz="2600" dirty="0"/>
              <a:t>Todos los elementos de formulario tienen elementos de </a:t>
            </a:r>
            <a:r>
              <a:rPr lang="es-ES" sz="2600" dirty="0" smtClean="0"/>
              <a:t>etiqueta (</a:t>
            </a:r>
            <a:r>
              <a:rPr lang="es-ES" sz="2600" dirty="0" err="1" smtClean="0"/>
              <a:t>label</a:t>
            </a:r>
            <a:r>
              <a:rPr lang="es-ES" sz="2600" dirty="0" smtClean="0"/>
              <a:t>) </a:t>
            </a:r>
            <a:r>
              <a:rPr lang="es-ES" sz="2600" dirty="0"/>
              <a:t>asociados y descriptivos</a:t>
            </a:r>
            <a:r>
              <a:rPr lang="es-ES" sz="2600" dirty="0" smtClean="0"/>
              <a:t>.</a:t>
            </a:r>
          </a:p>
          <a:p>
            <a:r>
              <a:rPr lang="es-ES" sz="2600" dirty="0" smtClean="0"/>
              <a:t>• </a:t>
            </a:r>
            <a:r>
              <a:rPr lang="es-ES" sz="2600" dirty="0"/>
              <a:t>Cuando baja completamente el contraste de su monitor (una simulación muy aproximada de daltonismo), la interfaz sigue siendo legible y utilizable</a:t>
            </a:r>
            <a:r>
              <a:rPr lang="es-ES" sz="2600" dirty="0" smtClean="0"/>
              <a:t>.</a:t>
            </a:r>
          </a:p>
          <a:p>
            <a:r>
              <a:rPr lang="es-ES" sz="2600" dirty="0" smtClean="0"/>
              <a:t>• </a:t>
            </a:r>
            <a:r>
              <a:rPr lang="es-ES" sz="2600" dirty="0"/>
              <a:t>Cuando aumenta el tamaño de la fuente, la interfaz sigue siendo legible y utilizable</a:t>
            </a:r>
            <a:r>
              <a:rPr lang="es-ES" sz="2600" dirty="0" smtClean="0"/>
              <a:t>.</a:t>
            </a:r>
          </a:p>
          <a:p>
            <a:r>
              <a:rPr lang="es-ES" sz="2600" dirty="0"/>
              <a:t>Hay muchos otros elementos de interfaz que puede probar para accesibilidad. El proyecto </a:t>
            </a:r>
            <a:r>
              <a:rPr lang="es-ES" sz="2600" dirty="0" err="1"/>
              <a:t>WebAIM</a:t>
            </a:r>
            <a:r>
              <a:rPr lang="es-ES" sz="2600" dirty="0"/>
              <a:t> mantiene recursos y una práctica lista para ayudarlo a aprender más sobre la accesibilidad web.</a:t>
            </a:r>
          </a:p>
          <a:p>
            <a:endParaRPr lang="es-ES"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a:p>
        </p:txBody>
      </p:sp>
    </p:spTree>
    <p:extLst>
      <p:ext uri="{BB962C8B-B14F-4D97-AF65-F5344CB8AC3E}">
        <p14:creationId xmlns:p14="http://schemas.microsoft.com/office/powerpoint/2010/main" val="893021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Taller</a:t>
            </a:r>
            <a:endParaRPr lang="es-ES" sz="4000" dirty="0"/>
          </a:p>
        </p:txBody>
      </p:sp>
      <p:sp>
        <p:nvSpPr>
          <p:cNvPr id="3" name="Marcador de contenido 2"/>
          <p:cNvSpPr>
            <a:spLocks noGrp="1"/>
          </p:cNvSpPr>
          <p:nvPr>
            <p:ph idx="1"/>
          </p:nvPr>
        </p:nvSpPr>
        <p:spPr>
          <a:xfrm>
            <a:off x="1097280" y="1898901"/>
            <a:ext cx="10115203" cy="3753852"/>
          </a:xfrm>
        </p:spPr>
        <p:txBody>
          <a:bodyPr>
            <a:noAutofit/>
          </a:bodyPr>
          <a:lstStyle/>
          <a:p>
            <a:r>
              <a:rPr lang="es-ES" sz="2800" dirty="0" smtClean="0"/>
              <a:t>Después de leer el siguiente contenido:</a:t>
            </a:r>
          </a:p>
          <a:p>
            <a:r>
              <a:rPr lang="es-ES" sz="2800" dirty="0">
                <a:hlinkClick r:id="rId2"/>
              </a:rPr>
              <a:t>https://</a:t>
            </a:r>
            <a:r>
              <a:rPr lang="es-ES" sz="2800" dirty="0" smtClean="0">
                <a:hlinkClick r:id="rId2"/>
              </a:rPr>
              <a:t>moz.com/learn/seo/alt-text</a:t>
            </a:r>
            <a:endParaRPr lang="es-ES" sz="2800" dirty="0" smtClean="0"/>
          </a:p>
          <a:p>
            <a:r>
              <a:rPr lang="es-ES" sz="2800" dirty="0">
                <a:hlinkClick r:id="rId3"/>
              </a:rPr>
              <a:t>https://webaim.org/resources/evalquickref/</a:t>
            </a:r>
            <a:endParaRPr lang="es-ES" sz="2800" dirty="0"/>
          </a:p>
          <a:p>
            <a:endParaRPr lang="es-ES" sz="2800" dirty="0" smtClean="0"/>
          </a:p>
          <a:p>
            <a:r>
              <a:rPr lang="es-ES" sz="2800" dirty="0" smtClean="0"/>
              <a:t>Describa 3 aspectos importantes de hacer pruebas de accesibilidad</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51</a:t>
            </a:fld>
            <a:endParaRPr lang="en-US" sz="1600"/>
          </a:p>
        </p:txBody>
      </p:sp>
    </p:spTree>
    <p:extLst>
      <p:ext uri="{BB962C8B-B14F-4D97-AF65-F5344CB8AC3E}">
        <p14:creationId xmlns:p14="http://schemas.microsoft.com/office/powerpoint/2010/main" val="21148465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Otras pruebas</a:t>
            </a:r>
            <a:endParaRPr lang="es-ES" sz="4000" dirty="0"/>
          </a:p>
        </p:txBody>
      </p:sp>
      <p:sp>
        <p:nvSpPr>
          <p:cNvPr id="3" name="Marcador de contenido 2"/>
          <p:cNvSpPr>
            <a:spLocks noGrp="1"/>
          </p:cNvSpPr>
          <p:nvPr>
            <p:ph idx="1"/>
          </p:nvPr>
        </p:nvSpPr>
        <p:spPr>
          <a:xfrm>
            <a:off x="1097280" y="1898901"/>
            <a:ext cx="10115203" cy="3753852"/>
          </a:xfrm>
        </p:spPr>
        <p:txBody>
          <a:bodyPr>
            <a:noAutofit/>
          </a:bodyPr>
          <a:lstStyle/>
          <a:p>
            <a:r>
              <a:rPr lang="es-ES" sz="2700" dirty="0" smtClean="0"/>
              <a:t>Si </a:t>
            </a:r>
            <a:r>
              <a:rPr lang="es-ES" sz="2700" dirty="0"/>
              <a:t>tiene experiencia o le interesa la </a:t>
            </a:r>
            <a:r>
              <a:rPr lang="es-ES" sz="2700" u="sng" dirty="0"/>
              <a:t>seguridad de la información</a:t>
            </a:r>
            <a:r>
              <a:rPr lang="es-ES" sz="2700" dirty="0"/>
              <a:t>, descubrirá que sus habilidades son muy demandadas en los proyectos de software libre. </a:t>
            </a:r>
            <a:endParaRPr lang="es-ES" sz="2700" dirty="0" smtClean="0"/>
          </a:p>
          <a:p>
            <a:r>
              <a:rPr lang="es-ES" sz="2700" dirty="0" smtClean="0"/>
              <a:t>Los </a:t>
            </a:r>
            <a:r>
              <a:rPr lang="es-ES" sz="2700" dirty="0"/>
              <a:t>especialistas en seguridad más experimentados podrán revisar el código del proyecto para determinar si se </a:t>
            </a:r>
            <a:r>
              <a:rPr lang="es-ES" sz="2700" i="1" dirty="0"/>
              <a:t>filtra o expone información confidencial</a:t>
            </a:r>
            <a:r>
              <a:rPr lang="es-ES" sz="2700" dirty="0"/>
              <a:t> o si realiza una validación adecuada en todas las entradas. </a:t>
            </a:r>
            <a:endParaRPr lang="es-ES" sz="2700" dirty="0" smtClean="0"/>
          </a:p>
          <a:p>
            <a:r>
              <a:rPr lang="es-ES" sz="2700" dirty="0" smtClean="0"/>
              <a:t>Los </a:t>
            </a:r>
            <a:r>
              <a:rPr lang="es-ES" sz="2700" dirty="0"/>
              <a:t>entusiastas de la seguridad menos experimentados pueden ser muy útiles realizando pruebas de </a:t>
            </a:r>
            <a:r>
              <a:rPr lang="es-ES" sz="2700" i="1" dirty="0"/>
              <a:t>validación de entrada manual</a:t>
            </a:r>
            <a:r>
              <a:rPr lang="es-ES" sz="2700" dirty="0"/>
              <a:t>, o incluso </a:t>
            </a:r>
            <a:r>
              <a:rPr lang="es-ES" sz="2700" dirty="0" smtClean="0"/>
              <a:t>pruebas </a:t>
            </a:r>
            <a:r>
              <a:rPr lang="es-ES" sz="2700" dirty="0"/>
              <a:t>automatizadas, para detectar </a:t>
            </a:r>
            <a:r>
              <a:rPr lang="es-ES" sz="2700" u="sng" dirty="0"/>
              <a:t>vulnerabilidades en las interfaces </a:t>
            </a:r>
            <a:r>
              <a:rPr lang="es-ES" sz="2700" dirty="0"/>
              <a:t>del proyecto.</a:t>
            </a:r>
            <a:endParaRPr lang="es-ES_tradnl" sz="27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167972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smtClean="0"/>
              <a:t>Revisar </a:t>
            </a:r>
            <a:r>
              <a:rPr lang="es-ES" sz="2800" dirty="0"/>
              <a:t>las contribuciones es una forma de contribuir sin </a:t>
            </a:r>
            <a:r>
              <a:rPr lang="es-ES" sz="2800" dirty="0" smtClean="0"/>
              <a:t>hacer </a:t>
            </a:r>
            <a:r>
              <a:rPr lang="es-ES" sz="2800" dirty="0" err="1" smtClean="0"/>
              <a:t>commit</a:t>
            </a:r>
            <a:r>
              <a:rPr lang="es-ES" sz="2800" dirty="0" smtClean="0"/>
              <a:t> de un </a:t>
            </a:r>
            <a:r>
              <a:rPr lang="es-ES" sz="2800" dirty="0"/>
              <a:t>solo archivo </a:t>
            </a:r>
            <a:r>
              <a:rPr lang="es-ES" sz="2800" dirty="0" smtClean="0"/>
              <a:t>para el </a:t>
            </a:r>
            <a:r>
              <a:rPr lang="es-ES" sz="2800" dirty="0"/>
              <a:t>control de versiones, pero es probable que requiera que use el control de versiones para recuperar y ver las contribuciones para su revisión</a:t>
            </a:r>
            <a:r>
              <a:rPr lang="es-ES" sz="2800" dirty="0" smtClean="0"/>
              <a:t>.</a:t>
            </a:r>
          </a:p>
          <a:p>
            <a:r>
              <a:rPr lang="es-ES" sz="2800" dirty="0" smtClean="0"/>
              <a:t>La </a:t>
            </a:r>
            <a:r>
              <a:rPr lang="es-ES" sz="2800" dirty="0"/>
              <a:t>revisión de una contribución ayuda a </a:t>
            </a:r>
            <a:r>
              <a:rPr lang="es-ES" sz="2800" b="1" dirty="0"/>
              <a:t>localizar defectos </a:t>
            </a:r>
            <a:r>
              <a:rPr lang="es-ES" sz="2800" dirty="0"/>
              <a:t>al principio del proceso, cuando todavía es relativamente fácil solucionarlos. </a:t>
            </a:r>
            <a:endParaRPr lang="es-ES" sz="2800" dirty="0" smtClean="0"/>
          </a:p>
          <a:p>
            <a:r>
              <a:rPr lang="es-ES" sz="2800" dirty="0" smtClean="0"/>
              <a:t>También </a:t>
            </a:r>
            <a:r>
              <a:rPr lang="es-ES" sz="2800" dirty="0"/>
              <a:t>ayuda a confirmar que el trabajo </a:t>
            </a:r>
            <a:r>
              <a:rPr lang="es-ES" sz="2800" dirty="0" smtClean="0"/>
              <a:t>donde se ha hecho </a:t>
            </a:r>
            <a:r>
              <a:rPr lang="es-ES" sz="2800" dirty="0" err="1" smtClean="0"/>
              <a:t>commit</a:t>
            </a:r>
            <a:r>
              <a:rPr lang="es-ES" sz="2800" dirty="0" smtClean="0"/>
              <a:t> es </a:t>
            </a:r>
            <a:r>
              <a:rPr lang="es-ES" sz="2800" dirty="0"/>
              <a:t>en realidad el trabajo que hay que hacer.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83798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351182" y="1915324"/>
            <a:ext cx="11396870" cy="1210945"/>
          </a:xfrm>
        </p:spPr>
        <p:txBody>
          <a:bodyPr>
            <a:noAutofit/>
          </a:bodyPr>
          <a:lstStyle/>
          <a:p>
            <a:r>
              <a:rPr lang="es-ES" sz="2550" dirty="0"/>
              <a:t>Muy a menudo, el problema es </a:t>
            </a:r>
            <a:r>
              <a:rPr lang="es-ES" sz="2550" dirty="0" smtClean="0"/>
              <a:t>ambiguo al </a:t>
            </a:r>
            <a:r>
              <a:rPr lang="es-ES" sz="2550" dirty="0"/>
              <a:t>describir los requisitos o el contribuyente los malinterpreta de alguna manera</a:t>
            </a:r>
            <a:r>
              <a:rPr lang="es-ES" sz="2550"/>
              <a:t>. </a:t>
            </a:r>
            <a:endParaRPr lang="es-ES_tradnl" sz="25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pic>
        <p:nvPicPr>
          <p:cNvPr id="4" name="Imagen 3"/>
          <p:cNvPicPr>
            <a:picLocks noChangeAspect="1"/>
          </p:cNvPicPr>
          <p:nvPr/>
        </p:nvPicPr>
        <p:blipFill>
          <a:blip r:embed="rId2"/>
          <a:stretch>
            <a:fillRect/>
          </a:stretch>
        </p:blipFill>
        <p:spPr>
          <a:xfrm>
            <a:off x="7300077" y="3125712"/>
            <a:ext cx="4643746" cy="2827609"/>
          </a:xfrm>
          <a:prstGeom prst="rect">
            <a:avLst/>
          </a:prstGeom>
        </p:spPr>
      </p:pic>
      <p:sp>
        <p:nvSpPr>
          <p:cNvPr id="6" name="Marcador de contenido 2"/>
          <p:cNvSpPr txBox="1">
            <a:spLocks/>
          </p:cNvSpPr>
          <p:nvPr/>
        </p:nvSpPr>
        <p:spPr>
          <a:xfrm>
            <a:off x="351182" y="2888495"/>
            <a:ext cx="6725479" cy="375385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550" dirty="0" smtClean="0"/>
              <a:t>La detección de estos problemas durante la revisión ayuda a volver a encaminar el desarrollo con anterioridad.</a:t>
            </a:r>
          </a:p>
          <a:p>
            <a:r>
              <a:rPr lang="es-ES" sz="2550" dirty="0" smtClean="0"/>
              <a:t>No sienta que tiene que ser un experto en el tipo de contribución para revisar la contribución. </a:t>
            </a:r>
          </a:p>
          <a:p>
            <a:r>
              <a:rPr lang="es-ES" sz="2550" dirty="0" smtClean="0"/>
              <a:t>Un diseñador menos experimentado puede detectar descuidos en el trabajo de alguien que ha estado haciendo esto durante años. </a:t>
            </a:r>
            <a:endParaRPr lang="es-ES_tradnl" sz="2550" dirty="0"/>
          </a:p>
        </p:txBody>
      </p:sp>
    </p:spTree>
    <p:extLst>
      <p:ext uri="{BB962C8B-B14F-4D97-AF65-F5344CB8AC3E}">
        <p14:creationId xmlns:p14="http://schemas.microsoft.com/office/powerpoint/2010/main" val="30363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Todos pueden leer la documentación para determinar si fluye bien y proporciona respuestas que los usuarios necesitarán de una manera que tenga </a:t>
            </a:r>
            <a:r>
              <a:rPr lang="es-ES" sz="2800" dirty="0" smtClean="0"/>
              <a:t>sentido.</a:t>
            </a:r>
          </a:p>
          <a:p>
            <a:r>
              <a:rPr lang="es-ES" sz="2800" dirty="0" smtClean="0"/>
              <a:t>No </a:t>
            </a:r>
            <a:r>
              <a:rPr lang="es-ES" sz="2800" dirty="0"/>
              <a:t>lleva años de experiencia probar una contribución para asegurarse de que la función o error funcione como se espera. </a:t>
            </a:r>
            <a:endParaRPr lang="es-ES" sz="2800" dirty="0" smtClean="0"/>
          </a:p>
          <a:p>
            <a:r>
              <a:rPr lang="es-ES" sz="2800" dirty="0" smtClean="0"/>
              <a:t>Incluso </a:t>
            </a:r>
            <a:r>
              <a:rPr lang="es-ES" sz="2800" dirty="0"/>
              <a:t>los programadores nuevos o aficionados pueden leer una contribución de código y preguntar por qué se escribió de cierta manera.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6710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Revisar contribuciones</a:t>
            </a:r>
            <a:endParaRPr lang="es-ES_tradnl" sz="3800" dirty="0"/>
          </a:p>
        </p:txBody>
      </p:sp>
      <p:sp>
        <p:nvSpPr>
          <p:cNvPr id="3" name="Marcador de contenido 2"/>
          <p:cNvSpPr>
            <a:spLocks noGrp="1"/>
          </p:cNvSpPr>
          <p:nvPr>
            <p:ph idx="1"/>
          </p:nvPr>
        </p:nvSpPr>
        <p:spPr>
          <a:xfrm>
            <a:off x="1097280" y="2117559"/>
            <a:ext cx="7510007" cy="3753852"/>
          </a:xfrm>
        </p:spPr>
        <p:txBody>
          <a:bodyPr>
            <a:noAutofit/>
          </a:bodyPr>
          <a:lstStyle/>
          <a:p>
            <a:r>
              <a:rPr lang="es-ES" sz="2600" dirty="0"/>
              <a:t>Nunca olvide que hacer preguntas durante una revisión es una forma valiosa de revelar supuestos potenciales en cualquier tipo de </a:t>
            </a:r>
            <a:r>
              <a:rPr lang="es-ES" sz="2600"/>
              <a:t>contribución</a:t>
            </a:r>
            <a:r>
              <a:rPr lang="es-ES" sz="2600" smtClean="0"/>
              <a:t>.</a:t>
            </a:r>
            <a:endParaRPr lang="es-ES" sz="26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pic>
        <p:nvPicPr>
          <p:cNvPr id="4" name="Imagen 3"/>
          <p:cNvPicPr>
            <a:picLocks noChangeAspect="1"/>
          </p:cNvPicPr>
          <p:nvPr/>
        </p:nvPicPr>
        <p:blipFill>
          <a:blip r:embed="rId2"/>
          <a:stretch>
            <a:fillRect/>
          </a:stretch>
        </p:blipFill>
        <p:spPr>
          <a:xfrm>
            <a:off x="8766313" y="1011980"/>
            <a:ext cx="3293145" cy="2402059"/>
          </a:xfrm>
          <a:prstGeom prst="rect">
            <a:avLst/>
          </a:prstGeom>
        </p:spPr>
      </p:pic>
      <p:sp>
        <p:nvSpPr>
          <p:cNvPr id="6" name="Marcador de contenido 2"/>
          <p:cNvSpPr txBox="1">
            <a:spLocks/>
          </p:cNvSpPr>
          <p:nvPr/>
        </p:nvSpPr>
        <p:spPr>
          <a:xfrm>
            <a:off x="1097280" y="3449647"/>
            <a:ext cx="10380846" cy="195125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600" dirty="0" smtClean="0"/>
              <a:t>Por ejemplo, si está revisando la documentación de la API, es posible que observe que el proyecto de muestra al que hacen referencia algunas secciones recientemente agregadas es diferente al resto de la documentación. Es posible que el otro proyecto de muestra no proporcione la funcionalidad requerida para demostrar lo que el autor necesitaba, pero también es posible que el autor simplemente no se haya dado cuenta de que la documentación estaba usando un solo proyecto de muestra para ayudar a guiar al lector a través del proceso. </a:t>
            </a:r>
            <a:endParaRPr lang="es-ES" sz="2600" dirty="0" smtClean="0"/>
          </a:p>
        </p:txBody>
      </p:sp>
    </p:spTree>
    <p:extLst>
      <p:ext uri="{BB962C8B-B14F-4D97-AF65-F5344CB8AC3E}">
        <p14:creationId xmlns:p14="http://schemas.microsoft.com/office/powerpoint/2010/main" val="846035448"/>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38017</TotalTime>
  <Words>4457</Words>
  <Application>Microsoft Macintosh PowerPoint</Application>
  <PresentationFormat>Panorámica</PresentationFormat>
  <Paragraphs>270</Paragraphs>
  <Slides>52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52</vt:i4>
      </vt:variant>
    </vt:vector>
  </HeadingPairs>
  <TitlesOfParts>
    <vt:vector size="56" baseType="lpstr">
      <vt:lpstr>Calibri</vt:lpstr>
      <vt:lpstr>Calibri Light</vt:lpstr>
      <vt:lpstr>Arial</vt:lpstr>
      <vt:lpstr>Retrospección</vt:lpstr>
      <vt:lpstr>Presentación de PowerPoint</vt:lpstr>
      <vt:lpstr>Presentación de PowerPoint</vt:lpstr>
      <vt:lpstr>Introducción</vt:lpstr>
      <vt:lpstr>Introducción</vt:lpstr>
      <vt:lpstr>Introducción</vt:lpstr>
      <vt:lpstr>Revisar contribuciones</vt:lpstr>
      <vt:lpstr>Revisar contribuciones</vt:lpstr>
      <vt:lpstr>Revisar contribuciones</vt:lpstr>
      <vt:lpstr>Revisar contribuciones</vt:lpstr>
      <vt:lpstr>Revisar contribuciones</vt:lpstr>
      <vt:lpstr>Revisar contribuciones</vt:lpstr>
      <vt:lpstr>Revisar contribuciones</vt:lpstr>
      <vt:lpstr>Revisar contribuciones</vt:lpstr>
      <vt:lpstr>Revisar contribuciones</vt:lpstr>
      <vt:lpstr>Revisar contribuciones</vt:lpstr>
      <vt:lpstr>Revisar contribuciones</vt:lpstr>
      <vt:lpstr>Acerca de proporcionar comentarios</vt:lpstr>
      <vt:lpstr>Acerca de proporcionar comentarios</vt:lpstr>
      <vt:lpstr>Acerca de proporcionar comentarios</vt:lpstr>
      <vt:lpstr>Acerca de proporcionar comentarios</vt:lpstr>
      <vt:lpstr>Acerca de proporcionar comentarios</vt:lpstr>
      <vt:lpstr>Acerca de  proporcionar comentarios</vt:lpstr>
      <vt:lpstr>Acerca de proporcionar comentarios</vt:lpstr>
      <vt:lpstr>Acerca de proporcionar comentarios</vt:lpstr>
      <vt:lpstr>Acerca de proporcionar comentarios</vt:lpstr>
      <vt:lpstr>Acerca de proporcionar comentarios</vt:lpstr>
      <vt:lpstr>Taller</vt:lpstr>
      <vt:lpstr>Revisión de código</vt:lpstr>
      <vt:lpstr>Revisión de código</vt:lpstr>
      <vt:lpstr>Revisión de código</vt:lpstr>
      <vt:lpstr>Revisión de código</vt:lpstr>
      <vt:lpstr>Qué buscar en una revisión de código</vt:lpstr>
      <vt:lpstr>Qué buscar en una revisión de código</vt:lpstr>
      <vt:lpstr>Qué buscar en una revisión de código</vt:lpstr>
      <vt:lpstr>Qué buscar en una revisión de código</vt:lpstr>
      <vt:lpstr>Qué buscar en una revisión de código</vt:lpstr>
      <vt:lpstr>Qué buscar en una revisión de código</vt:lpstr>
      <vt:lpstr>Qué buscar en una revisión de código</vt:lpstr>
      <vt:lpstr>Qué buscar en una revisión de código</vt:lpstr>
      <vt:lpstr>Qué buscar en una revisión de código</vt:lpstr>
      <vt:lpstr>Qué buscar en una revisión de código</vt:lpstr>
      <vt:lpstr>Proporcionar pruebas</vt:lpstr>
      <vt:lpstr>Proporcionar pruebas</vt:lpstr>
      <vt:lpstr>Probar los documentos</vt:lpstr>
      <vt:lpstr>Probar los documentos</vt:lpstr>
      <vt:lpstr>Probar los documentos</vt:lpstr>
      <vt:lpstr>Probar las interfaces</vt:lpstr>
      <vt:lpstr>Probar las interfaces</vt:lpstr>
      <vt:lpstr>Probar la accesibilidad</vt:lpstr>
      <vt:lpstr>Probar la accesibilidad</vt:lpstr>
      <vt:lpstr>Taller</vt:lpstr>
      <vt:lpstr>Otras pruebas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486</cp:revision>
  <dcterms:created xsi:type="dcterms:W3CDTF">2018-09-05T16:34:01Z</dcterms:created>
  <dcterms:modified xsi:type="dcterms:W3CDTF">2019-11-19T18:54:06Z</dcterms:modified>
</cp:coreProperties>
</file>