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4"/>
  </p:notesMasterIdLst>
  <p:sldIdLst>
    <p:sldId id="358" r:id="rId2"/>
    <p:sldId id="547" r:id="rId3"/>
    <p:sldId id="567" r:id="rId4"/>
    <p:sldId id="568" r:id="rId5"/>
    <p:sldId id="569" r:id="rId6"/>
    <p:sldId id="592" r:id="rId7"/>
    <p:sldId id="593" r:id="rId8"/>
    <p:sldId id="594" r:id="rId9"/>
    <p:sldId id="595" r:id="rId10"/>
    <p:sldId id="597" r:id="rId11"/>
    <p:sldId id="598" r:id="rId12"/>
    <p:sldId id="600" r:id="rId13"/>
    <p:sldId id="599" r:id="rId14"/>
    <p:sldId id="601" r:id="rId15"/>
    <p:sldId id="603" r:id="rId16"/>
    <p:sldId id="604" r:id="rId17"/>
    <p:sldId id="602" r:id="rId18"/>
    <p:sldId id="605" r:id="rId19"/>
    <p:sldId id="606" r:id="rId20"/>
    <p:sldId id="607" r:id="rId21"/>
    <p:sldId id="608" r:id="rId22"/>
    <p:sldId id="609" r:id="rId23"/>
    <p:sldId id="610" r:id="rId24"/>
    <p:sldId id="611" r:id="rId25"/>
    <p:sldId id="612" r:id="rId26"/>
    <p:sldId id="591" r:id="rId27"/>
    <p:sldId id="596" r:id="rId28"/>
    <p:sldId id="613" r:id="rId29"/>
    <p:sldId id="615" r:id="rId30"/>
    <p:sldId id="616" r:id="rId31"/>
    <p:sldId id="617" r:id="rId32"/>
    <p:sldId id="618" r:id="rId33"/>
    <p:sldId id="619" r:id="rId34"/>
    <p:sldId id="621" r:id="rId35"/>
    <p:sldId id="622" r:id="rId36"/>
    <p:sldId id="623" r:id="rId37"/>
    <p:sldId id="624" r:id="rId38"/>
    <p:sldId id="625" r:id="rId39"/>
    <p:sldId id="628" r:id="rId40"/>
    <p:sldId id="629" r:id="rId41"/>
    <p:sldId id="626" r:id="rId42"/>
    <p:sldId id="627" r:id="rId43"/>
    <p:sldId id="630" r:id="rId44"/>
    <p:sldId id="632" r:id="rId45"/>
    <p:sldId id="631" r:id="rId46"/>
    <p:sldId id="633" r:id="rId47"/>
    <p:sldId id="634" r:id="rId48"/>
    <p:sldId id="635" r:id="rId49"/>
    <p:sldId id="636" r:id="rId50"/>
    <p:sldId id="637" r:id="rId51"/>
    <p:sldId id="638" r:id="rId52"/>
    <p:sldId id="639" r:id="rId53"/>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4"/>
    <p:restoredTop sz="85359"/>
  </p:normalViewPr>
  <p:slideViewPr>
    <p:cSldViewPr snapToGrid="0" snapToObjects="1">
      <p:cViewPr varScale="1">
        <p:scale>
          <a:sx n="71" d="100"/>
          <a:sy n="71" d="100"/>
        </p:scale>
        <p:origin x="584" y="184"/>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10/30/19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693081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44612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33</a:t>
            </a:fld>
            <a:endParaRPr lang="en-US"/>
          </a:p>
        </p:txBody>
      </p:sp>
    </p:spTree>
    <p:extLst>
      <p:ext uri="{BB962C8B-B14F-4D97-AF65-F5344CB8AC3E}">
        <p14:creationId xmlns:p14="http://schemas.microsoft.com/office/powerpoint/2010/main" val="42760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30/10/19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30/10/19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30/10/19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30/10/19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30/10/19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30/10/19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30/10/19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30/10/19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30/10/19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30/10/19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30/10/19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30/10/19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ontributor-covenant.or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hyperlink" Target="https://github.com/google/styleguid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pload.wikimedia.org/wikipedia/commons/1/1b/Linux_Distribution_Timeline.sv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smtClean="0"/>
              <a:t>Aplicaciones en Ambientes Libres</a:t>
            </a:r>
            <a:endParaRPr lang="en-US" sz="7100" dirty="0"/>
          </a:p>
        </p:txBody>
      </p:sp>
      <p:sp>
        <p:nvSpPr>
          <p:cNvPr id="4" name="Subtítulo 2"/>
          <p:cNvSpPr txBox="1">
            <a:spLocks/>
          </p:cNvSpPr>
          <p:nvPr/>
        </p:nvSpPr>
        <p:spPr>
          <a:xfrm>
            <a:off x="956518" y="4899609"/>
            <a:ext cx="10058400" cy="93520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a:t>
            </a:r>
            <a:r>
              <a:rPr lang="es-ES" sz="2400" smtClean="0">
                <a:solidFill>
                  <a:schemeClr val="tx1"/>
                </a:solidFill>
              </a:rPr>
              <a:t>Politécnica Nacional</a:t>
            </a:r>
            <a:endParaRPr lang="es-ES" sz="2400" dirty="0" smtClean="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97280" y="1968271"/>
            <a:ext cx="10115203" cy="3314631"/>
          </a:xfrm>
        </p:spPr>
        <p:txBody>
          <a:bodyPr>
            <a:noAutofit/>
          </a:bodyPr>
          <a:lstStyle/>
          <a:p>
            <a:r>
              <a:rPr lang="es-ES" sz="2700" dirty="0"/>
              <a:t>Como </a:t>
            </a:r>
            <a:r>
              <a:rPr lang="es-ES" sz="2700" dirty="0" smtClean="0"/>
              <a:t>vimos, </a:t>
            </a:r>
            <a:r>
              <a:rPr lang="es-ES" sz="2700" dirty="0"/>
              <a:t>el mundo del software libre y de código abierto necesita muchas habilidades diferentes para crear proyectos exitosos. También necesita que las personas asuman </a:t>
            </a:r>
            <a:r>
              <a:rPr lang="es-ES" sz="2700" i="1" dirty="0"/>
              <a:t>varios roles diferentes</a:t>
            </a:r>
            <a:r>
              <a:rPr lang="es-ES" sz="2700" dirty="0"/>
              <a:t>. </a:t>
            </a:r>
            <a:endParaRPr lang="es-ES" sz="2700" dirty="0" smtClean="0"/>
          </a:p>
          <a:p>
            <a:r>
              <a:rPr lang="es-ES" sz="2700" dirty="0" smtClean="0"/>
              <a:t>A </a:t>
            </a:r>
            <a:r>
              <a:rPr lang="es-ES" sz="2700" dirty="0"/>
              <a:t>menudo encontrarás una sola persona que ha asumido varios roles (especialmente en proyectos más pequeños); otras veces, un proyecto tiene varias personas que asumen un solo rol para compartir la responsabilidad. </a:t>
            </a:r>
            <a:endParaRPr lang="es-ES" sz="2700" dirty="0" smtClean="0"/>
          </a:p>
          <a:p>
            <a:r>
              <a:rPr lang="es-ES" sz="2700" dirty="0" smtClean="0"/>
              <a:t>¿</a:t>
            </a:r>
            <a:r>
              <a:rPr lang="es-ES" sz="2700" dirty="0"/>
              <a:t>Cuáles son exactamente estos roles? Probablemente ya </a:t>
            </a:r>
            <a:r>
              <a:rPr lang="es-ES" sz="2700" dirty="0" smtClean="0"/>
              <a:t>hayas </a:t>
            </a:r>
            <a:r>
              <a:rPr lang="es-ES" sz="2700" dirty="0"/>
              <a:t>adivinado que varían de un proyecto a otro, pero generalmente se dividen en algunas categorías bastante estándar. </a:t>
            </a:r>
            <a:endParaRPr lang="es-EC"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70703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97280" y="2229528"/>
            <a:ext cx="10115203" cy="3314631"/>
          </a:xfrm>
        </p:spPr>
        <p:txBody>
          <a:bodyPr>
            <a:noAutofit/>
          </a:bodyPr>
          <a:lstStyle/>
          <a:p>
            <a:r>
              <a:rPr lang="es-ES" sz="2800" dirty="0"/>
              <a:t>Los autores académicos Walt </a:t>
            </a:r>
            <a:r>
              <a:rPr lang="es-ES" sz="2800" dirty="0" err="1"/>
              <a:t>Scacchi</a:t>
            </a:r>
            <a:r>
              <a:rPr lang="es-ES" sz="2800" dirty="0"/>
              <a:t> [Sca07</a:t>
            </a:r>
            <a:r>
              <a:rPr lang="es-ES" sz="2800" dirty="0" smtClean="0"/>
              <a:t>], </a:t>
            </a:r>
            <a:r>
              <a:rPr lang="es-ES" sz="2800" dirty="0"/>
              <a:t>Y. Ye y K. </a:t>
            </a:r>
            <a:r>
              <a:rPr lang="es-ES" sz="2800" dirty="0" err="1"/>
              <a:t>Kishida</a:t>
            </a:r>
            <a:r>
              <a:rPr lang="es-ES" sz="2800" dirty="0"/>
              <a:t> [YK03] encontraron útil </a:t>
            </a:r>
            <a:r>
              <a:rPr lang="es-ES" sz="2800" dirty="0" smtClean="0"/>
              <a:t>emplear la </a:t>
            </a:r>
            <a:r>
              <a:rPr lang="es-ES" sz="2800" dirty="0"/>
              <a:t>metáfora de la cebolla para describir las categorías de roles en proyectos de software libre y de código abierto, donde los roles más activos y / o invertidos de la comunidad </a:t>
            </a:r>
            <a:r>
              <a:rPr lang="es-ES" sz="2800" dirty="0" smtClean="0"/>
              <a:t>están </a:t>
            </a:r>
            <a:r>
              <a:rPr lang="es-ES" sz="2800" dirty="0"/>
              <a:t>en el centro, y el nivel de actividad / investidura disminuye a medida que avanzas hacia afuera a través de las capas de la cebolla</a:t>
            </a:r>
            <a:r>
              <a:rPr lang="es-ES" sz="2800" dirty="0" smtClean="0"/>
              <a:t>.</a:t>
            </a:r>
          </a:p>
          <a:p>
            <a:r>
              <a:rPr lang="es-ES" sz="2800" dirty="0" smtClean="0"/>
              <a:t> </a:t>
            </a:r>
            <a:r>
              <a:rPr lang="es-ES" sz="2800" dirty="0"/>
              <a:t>El siguiente es un ejemplo de un modelo de cebolla generalizado para roles </a:t>
            </a:r>
            <a:r>
              <a:rPr lang="es-ES" sz="2800" dirty="0" smtClean="0"/>
              <a:t>en comunidades </a:t>
            </a:r>
            <a:r>
              <a:rPr lang="es-ES" sz="2800" dirty="0"/>
              <a:t>de código abierto:</a:t>
            </a:r>
            <a:endParaRPr lang="es-EC"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66599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Roles en </a:t>
            </a:r>
            <a:r>
              <a:rPr lang="en-US" dirty="0" err="1" smtClean="0"/>
              <a:t>una</a:t>
            </a:r>
            <a:r>
              <a:rPr lang="en-US" dirty="0" smtClean="0"/>
              <a:t> </a:t>
            </a:r>
            <a:r>
              <a:rPr lang="en-US" dirty="0" err="1" smtClean="0"/>
              <a:t>comunidad</a:t>
            </a:r>
            <a:r>
              <a:rPr lang="en-US" dirty="0" smtClean="0"/>
              <a:t> open source</a:t>
            </a:r>
            <a:endParaRPr lang="en-US" dirty="0"/>
          </a:p>
        </p:txBody>
      </p:sp>
      <p:sp>
        <p:nvSpPr>
          <p:cNvPr id="4" name="Marcador de número de diapositiva 3"/>
          <p:cNvSpPr>
            <a:spLocks noGrp="1"/>
          </p:cNvSpPr>
          <p:nvPr>
            <p:ph type="sldNum" sz="quarter" idx="12"/>
          </p:nvPr>
        </p:nvSpPr>
        <p:spPr/>
        <p:txBody>
          <a:bodyPr/>
          <a:lstStyle/>
          <a:p>
            <a:fld id="{5C8A0B6C-2F0D-9146-B965-5B2E4517E27B}" type="slidenum">
              <a:rPr lang="en-US" smtClean="0"/>
              <a:t>12</a:t>
            </a:fld>
            <a:endParaRPr lang="en-US"/>
          </a:p>
        </p:txBody>
      </p:sp>
      <p:pic>
        <p:nvPicPr>
          <p:cNvPr id="6" name="Imagen 5"/>
          <p:cNvPicPr>
            <a:picLocks noChangeAspect="1"/>
          </p:cNvPicPr>
          <p:nvPr/>
        </p:nvPicPr>
        <p:blipFill>
          <a:blip r:embed="rId2"/>
          <a:stretch>
            <a:fillRect/>
          </a:stretch>
        </p:blipFill>
        <p:spPr>
          <a:xfrm>
            <a:off x="4061499" y="1955174"/>
            <a:ext cx="4129962" cy="4286796"/>
          </a:xfrm>
          <a:prstGeom prst="rect">
            <a:avLst/>
          </a:prstGeom>
        </p:spPr>
      </p:pic>
    </p:spTree>
    <p:extLst>
      <p:ext uri="{BB962C8B-B14F-4D97-AF65-F5344CB8AC3E}">
        <p14:creationId xmlns:p14="http://schemas.microsoft.com/office/powerpoint/2010/main" val="26703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97280" y="1968271"/>
            <a:ext cx="10115203" cy="3314631"/>
          </a:xfrm>
        </p:spPr>
        <p:txBody>
          <a:bodyPr>
            <a:noAutofit/>
          </a:bodyPr>
          <a:lstStyle/>
          <a:p>
            <a:r>
              <a:rPr lang="es-ES" sz="2800" dirty="0" smtClean="0"/>
              <a:t>Vale </a:t>
            </a:r>
            <a:r>
              <a:rPr lang="es-ES" sz="2800" dirty="0"/>
              <a:t>la pena </a:t>
            </a:r>
            <a:r>
              <a:rPr lang="es-ES" sz="2800" dirty="0" smtClean="0"/>
              <a:t>repetir que </a:t>
            </a:r>
            <a:r>
              <a:rPr lang="es-ES" sz="2800" dirty="0"/>
              <a:t>hay más de una forma de organizar un proyecto, lo que lleva a diferentes roles o categorías de roles. </a:t>
            </a:r>
            <a:endParaRPr lang="es-ES" sz="2800" dirty="0" smtClean="0"/>
          </a:p>
          <a:p>
            <a:r>
              <a:rPr lang="es-ES" sz="2800" dirty="0" smtClean="0"/>
              <a:t>Los </a:t>
            </a:r>
            <a:r>
              <a:rPr lang="es-ES" sz="2800" dirty="0"/>
              <a:t>roles y las necesidades de un proyecto están dictados por las necesidades técnicas y comunitarias del proyecto y su estructura de gobierno, no por presiones externas implícitas ni por las mejores prácticas.</a:t>
            </a:r>
            <a:endParaRPr lang="es-ES_tradnl" sz="2800" dirty="0"/>
          </a:p>
          <a:p>
            <a:r>
              <a:rPr lang="es-ES" sz="2800" dirty="0"/>
              <a:t>Por lo tanto, para cualquier proyecto dado, es posible que no vea representados todos estos roles. Sin embargo, son los más comunes en FOSS</a:t>
            </a:r>
            <a:r>
              <a:rPr lang="es-ES"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19115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783771" y="1968271"/>
            <a:ext cx="10898156" cy="3314631"/>
          </a:xfrm>
        </p:spPr>
        <p:txBody>
          <a:bodyPr>
            <a:noAutofit/>
          </a:bodyPr>
          <a:lstStyle/>
          <a:p>
            <a:r>
              <a:rPr lang="es-ES" sz="2500" dirty="0"/>
              <a:t>En el centro de casi todos los proyectos, se encuentra el liderazgo. Si bien el fundador del proyecto a menudo es parte del liderazgo, no es raro que el fundador haya pasado a otras cosas y haya dejado el proyecto en manos de otras personas. </a:t>
            </a:r>
            <a:endParaRPr lang="es-ES" sz="2500" dirty="0" smtClean="0"/>
          </a:p>
          <a:p>
            <a:r>
              <a:rPr lang="es-ES" sz="2500" dirty="0" smtClean="0"/>
              <a:t>A </a:t>
            </a:r>
            <a:r>
              <a:rPr lang="es-ES" sz="2500" dirty="0"/>
              <a:t>veces, un fundador asume el papel de Dictador benévolo para la vida o, como se lo conoce más comúnmente, </a:t>
            </a:r>
            <a:r>
              <a:rPr lang="es-ES" sz="2500" dirty="0" smtClean="0"/>
              <a:t>BDFL (</a:t>
            </a:r>
            <a:r>
              <a:rPr lang="en-US" sz="2500" dirty="0"/>
              <a:t>Benevolent Dictator For </a:t>
            </a:r>
            <a:r>
              <a:rPr lang="en-US" sz="2500" dirty="0" smtClean="0"/>
              <a:t>Life)</a:t>
            </a:r>
            <a:r>
              <a:rPr lang="es-ES" sz="2500" dirty="0" smtClean="0"/>
              <a:t>. </a:t>
            </a:r>
            <a:r>
              <a:rPr lang="es-ES" sz="2500" dirty="0"/>
              <a:t>Si el proyecto tiene un BDFL, entonces cuando alguien dice: </a:t>
            </a:r>
            <a:r>
              <a:rPr lang="es-ES" sz="2500" dirty="0" smtClean="0"/>
              <a:t>”El dinero se </a:t>
            </a:r>
            <a:r>
              <a:rPr lang="es-ES" sz="2500" dirty="0"/>
              <a:t>detiene aquí", el papel de "aquí" es desempeñado por el BDFL. Esta persona tiene la última palabra y puede vetar todas las decisiones. </a:t>
            </a:r>
            <a:endParaRPr lang="es-ES" sz="2500" dirty="0" smtClean="0"/>
          </a:p>
          <a:p>
            <a:r>
              <a:rPr lang="es-ES" sz="2500" dirty="0" smtClean="0"/>
              <a:t>Sin </a:t>
            </a:r>
            <a:r>
              <a:rPr lang="es-ES" sz="2500" dirty="0"/>
              <a:t>embargo, por lo general, todos los líderes de proyectos de software libre (BDFL o de otro tipo) trabajan para lograr el consenso en lugar de imponer su autoridad (de ahí la parte benevolente del título</a:t>
            </a:r>
            <a:r>
              <a:rPr lang="es-ES" sz="2500" dirty="0" smtClean="0"/>
              <a:t>).</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1057694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Algo de interés en Python</a:t>
            </a:r>
            <a:endParaRPr lang="es-ES_tradnl" sz="40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pic>
        <p:nvPicPr>
          <p:cNvPr id="6" name="Imagen 5"/>
          <p:cNvPicPr>
            <a:picLocks noChangeAspect="1"/>
          </p:cNvPicPr>
          <p:nvPr/>
        </p:nvPicPr>
        <p:blipFill>
          <a:blip r:embed="rId2"/>
          <a:stretch>
            <a:fillRect/>
          </a:stretch>
        </p:blipFill>
        <p:spPr>
          <a:xfrm>
            <a:off x="2685027" y="1806702"/>
            <a:ext cx="7205351" cy="4835645"/>
          </a:xfrm>
          <a:prstGeom prst="rect">
            <a:avLst/>
          </a:prstGeom>
        </p:spPr>
      </p:pic>
    </p:spTree>
    <p:extLst>
      <p:ext uri="{BB962C8B-B14F-4D97-AF65-F5344CB8AC3E}">
        <p14:creationId xmlns:p14="http://schemas.microsoft.com/office/powerpoint/2010/main" val="1375676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671182" y="1968270"/>
            <a:ext cx="10806944" cy="3314631"/>
          </a:xfrm>
        </p:spPr>
        <p:txBody>
          <a:bodyPr>
            <a:noAutofit/>
          </a:bodyPr>
          <a:lstStyle/>
          <a:p>
            <a:r>
              <a:rPr lang="es-ES" sz="2300" dirty="0"/>
              <a:t>Un paso </a:t>
            </a:r>
            <a:r>
              <a:rPr lang="es-ES" sz="2300" dirty="0" smtClean="0"/>
              <a:t>saliendo </a:t>
            </a:r>
            <a:r>
              <a:rPr lang="es-ES" sz="2300" dirty="0"/>
              <a:t>del núcleo de la cebolla </a:t>
            </a:r>
            <a:r>
              <a:rPr lang="es-ES" sz="2300" dirty="0" smtClean="0"/>
              <a:t>de comunidad, </a:t>
            </a:r>
            <a:r>
              <a:rPr lang="es-ES" sz="2300" dirty="0"/>
              <a:t>encontrará los </a:t>
            </a:r>
            <a:r>
              <a:rPr lang="es-ES" sz="2300" i="1" dirty="0"/>
              <a:t>contribuyentes </a:t>
            </a:r>
            <a:r>
              <a:rPr lang="es-ES" sz="2300" i="1" dirty="0" smtClean="0"/>
              <a:t>principales (</a:t>
            </a:r>
            <a:r>
              <a:rPr lang="es-ES" sz="2300" i="1" dirty="0" err="1" smtClean="0"/>
              <a:t>core</a:t>
            </a:r>
            <a:r>
              <a:rPr lang="es-ES" sz="2300" i="1" dirty="0" smtClean="0"/>
              <a:t> </a:t>
            </a:r>
            <a:r>
              <a:rPr lang="es-ES" sz="2300" i="1" dirty="0" err="1" smtClean="0"/>
              <a:t>contributors</a:t>
            </a:r>
            <a:r>
              <a:rPr lang="es-ES" sz="2300" i="1" dirty="0" smtClean="0"/>
              <a:t>)</a:t>
            </a:r>
            <a:r>
              <a:rPr lang="es-ES" sz="2300" dirty="0" smtClean="0"/>
              <a:t>. </a:t>
            </a:r>
          </a:p>
          <a:p>
            <a:r>
              <a:rPr lang="es-ES" sz="2300" dirty="0" smtClean="0"/>
              <a:t>Estas </a:t>
            </a:r>
            <a:r>
              <a:rPr lang="es-ES" sz="2300" dirty="0"/>
              <a:t>son típicamente las personas más veteranas o con más experiencia en el proyecto. Por lo general, son pocos, brindan orientación y </a:t>
            </a:r>
            <a:r>
              <a:rPr lang="es-ES" sz="2300" dirty="0" err="1" smtClean="0"/>
              <a:t>mentoría</a:t>
            </a:r>
            <a:r>
              <a:rPr lang="es-ES" sz="2300" dirty="0" smtClean="0"/>
              <a:t> a </a:t>
            </a:r>
            <a:r>
              <a:rPr lang="es-ES" sz="2300" dirty="0"/>
              <a:t>todos los demás miembros de la comunidad, y cada uno de ellos es titular de un </a:t>
            </a:r>
            <a:r>
              <a:rPr lang="es-ES" sz="2300" b="1" dirty="0" err="1" smtClean="0"/>
              <a:t>commit</a:t>
            </a:r>
            <a:r>
              <a:rPr lang="es-ES" sz="2300" b="1" dirty="0" smtClean="0"/>
              <a:t> bit</a:t>
            </a:r>
            <a:r>
              <a:rPr lang="es-ES" sz="2300" dirty="0" smtClean="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pic>
        <p:nvPicPr>
          <p:cNvPr id="4" name="Imagen 3"/>
          <p:cNvPicPr>
            <a:picLocks noChangeAspect="1"/>
          </p:cNvPicPr>
          <p:nvPr/>
        </p:nvPicPr>
        <p:blipFill>
          <a:blip r:embed="rId2"/>
          <a:stretch>
            <a:fillRect/>
          </a:stretch>
        </p:blipFill>
        <p:spPr>
          <a:xfrm>
            <a:off x="8294407" y="4518653"/>
            <a:ext cx="3868175" cy="1788840"/>
          </a:xfrm>
          <a:prstGeom prst="rect">
            <a:avLst/>
          </a:prstGeom>
        </p:spPr>
      </p:pic>
      <p:sp>
        <p:nvSpPr>
          <p:cNvPr id="6" name="Marcador de contenido 2"/>
          <p:cNvSpPr txBox="1">
            <a:spLocks/>
          </p:cNvSpPr>
          <p:nvPr/>
        </p:nvSpPr>
        <p:spPr>
          <a:xfrm>
            <a:off x="671182" y="3881535"/>
            <a:ext cx="8457267" cy="305868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300" smtClean="0"/>
              <a:t>Esto </a:t>
            </a:r>
            <a:r>
              <a:rPr lang="es-ES" sz="2300" dirty="0" smtClean="0"/>
              <a:t>significa que tienen la autoridad para aprobar una contribución (</a:t>
            </a:r>
            <a:r>
              <a:rPr lang="es-ES" sz="2300" dirty="0" err="1" smtClean="0"/>
              <a:t>commit</a:t>
            </a:r>
            <a:r>
              <a:rPr lang="es-ES" sz="2300" dirty="0" smtClean="0"/>
              <a:t>) para fusionarse en el repositorio principal del proyecto. Tener un bit de </a:t>
            </a:r>
            <a:r>
              <a:rPr lang="es-ES" sz="2300" dirty="0" err="1" smtClean="0"/>
              <a:t>commit</a:t>
            </a:r>
            <a:r>
              <a:rPr lang="es-ES" sz="2300" dirty="0" smtClean="0"/>
              <a:t> es una gran responsabilidad, y solo se otorga a los miembros de la comunidad más confiables. </a:t>
            </a:r>
          </a:p>
          <a:p>
            <a:r>
              <a:rPr lang="es-ES" sz="2300" dirty="0" smtClean="0"/>
              <a:t>Si un contribuyente principal le da consejos o comentarios, puede confiar en que provienen de un lugar de experiencia y deben ser tomados en cuenta.</a:t>
            </a:r>
            <a:endParaRPr lang="es-ES_tradnl" sz="2300" dirty="0"/>
          </a:p>
        </p:txBody>
      </p:sp>
    </p:spTree>
    <p:extLst>
      <p:ext uri="{BB962C8B-B14F-4D97-AF65-F5344CB8AC3E}">
        <p14:creationId xmlns:p14="http://schemas.microsoft.com/office/powerpoint/2010/main" val="115541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22636" y="2042915"/>
            <a:ext cx="10380846" cy="3314631"/>
          </a:xfrm>
        </p:spPr>
        <p:txBody>
          <a:bodyPr>
            <a:noAutofit/>
          </a:bodyPr>
          <a:lstStyle/>
          <a:p>
            <a:r>
              <a:rPr lang="es-ES" sz="2600" dirty="0" smtClean="0"/>
              <a:t>Los </a:t>
            </a:r>
            <a:r>
              <a:rPr lang="es-ES" sz="2600" dirty="0"/>
              <a:t>siguientes en la cebolla son los </a:t>
            </a:r>
            <a:r>
              <a:rPr lang="es-ES" sz="2600" i="1" dirty="0"/>
              <a:t>contribuyentes no </a:t>
            </a:r>
            <a:r>
              <a:rPr lang="es-ES" sz="2600" i="1" dirty="0" smtClean="0"/>
              <a:t>principales (o non-</a:t>
            </a:r>
            <a:r>
              <a:rPr lang="es-ES" sz="2600" i="1" dirty="0" err="1" smtClean="0"/>
              <a:t>core</a:t>
            </a:r>
            <a:r>
              <a:rPr lang="es-ES" sz="2600" i="1" dirty="0" smtClean="0"/>
              <a:t> </a:t>
            </a:r>
            <a:r>
              <a:rPr lang="es-ES" sz="2600" i="1" dirty="0" err="1" smtClean="0"/>
              <a:t>contributors</a:t>
            </a:r>
            <a:r>
              <a:rPr lang="es-ES" sz="2600" i="1" dirty="0" smtClean="0"/>
              <a:t>)</a:t>
            </a:r>
            <a:r>
              <a:rPr lang="es-ES" sz="2600" dirty="0" smtClean="0"/>
              <a:t>. </a:t>
            </a:r>
            <a:r>
              <a:rPr lang="es-ES" sz="2600" dirty="0"/>
              <a:t>Estas personas aportan contribuciones algo </a:t>
            </a:r>
            <a:r>
              <a:rPr lang="es-ES" sz="2600" u="sng" dirty="0"/>
              <a:t>regulares</a:t>
            </a:r>
            <a:r>
              <a:rPr lang="es-ES" sz="2600" dirty="0"/>
              <a:t> al proyecto y </a:t>
            </a:r>
            <a:r>
              <a:rPr lang="es-ES" sz="2600" u="sng" dirty="0"/>
              <a:t>participan bastante activamente en la mayoría de las discusiones</a:t>
            </a:r>
            <a:r>
              <a:rPr lang="es-ES" sz="2600" dirty="0"/>
              <a:t>. </a:t>
            </a:r>
            <a:endParaRPr lang="es-ES" sz="2600" dirty="0" smtClean="0"/>
          </a:p>
          <a:p>
            <a:r>
              <a:rPr lang="es-ES" sz="2600" dirty="0" smtClean="0"/>
              <a:t>Con </a:t>
            </a:r>
            <a:r>
              <a:rPr lang="es-ES" sz="2600" dirty="0"/>
              <a:t>frecuencia, estos contribuyentes colaboran para revisar las contribuciones de otros, así como también brindan asesoramiento y orientación para nuevas contribuciones. Si bien el BDFL y los contribuyentes principales pueden ser el corazón del proyecto, estos contribuyentes no centrales son el elemento vital</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929329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97280" y="1968271"/>
            <a:ext cx="7878769" cy="3314631"/>
          </a:xfrm>
        </p:spPr>
        <p:txBody>
          <a:bodyPr>
            <a:noAutofit/>
          </a:bodyPr>
          <a:lstStyle/>
          <a:p>
            <a:r>
              <a:rPr lang="es-ES" sz="2800" dirty="0" smtClean="0"/>
              <a:t>En la siguiente capa de cebolla los </a:t>
            </a:r>
            <a:r>
              <a:rPr lang="es-ES" sz="2800" i="1" dirty="0" smtClean="0"/>
              <a:t>nuevos </a:t>
            </a:r>
            <a:r>
              <a:rPr lang="es-ES" sz="2800" i="1" dirty="0"/>
              <a:t>contribuyentes</a:t>
            </a:r>
            <a:r>
              <a:rPr lang="es-ES" sz="2800" dirty="0"/>
              <a:t> son, </a:t>
            </a:r>
            <a:r>
              <a:rPr lang="es-ES" sz="2800" dirty="0" smtClean="0"/>
              <a:t>como </a:t>
            </a:r>
            <a:r>
              <a:rPr lang="es-ES" sz="2800" dirty="0"/>
              <a:t>los de la capa anterior, pero </a:t>
            </a:r>
            <a:r>
              <a:rPr lang="es-ES" sz="2800" dirty="0" smtClean="0"/>
              <a:t>es </a:t>
            </a:r>
            <a:r>
              <a:rPr lang="es-ES" sz="2800" dirty="0"/>
              <a:t>un grupo especial que merece una capa propia. </a:t>
            </a:r>
            <a:endParaRPr lang="es-ES" sz="2800" dirty="0" smtClean="0"/>
          </a:p>
          <a:p>
            <a:r>
              <a:rPr lang="es-ES" sz="2800" dirty="0" smtClean="0"/>
              <a:t>Los </a:t>
            </a:r>
            <a:r>
              <a:rPr lang="es-ES" sz="2800" dirty="0"/>
              <a:t>nuevos contribuyentes </a:t>
            </a:r>
            <a:r>
              <a:rPr lang="es-ES" sz="2800" dirty="0" smtClean="0"/>
              <a:t>están aun aprendiendo cómo </a:t>
            </a:r>
            <a:r>
              <a:rPr lang="es-ES" sz="2800" dirty="0"/>
              <a:t>operar dentro del proyecto y su comunidad. Dado el tiempo y la práctica, </a:t>
            </a:r>
            <a:r>
              <a:rPr lang="es-ES" sz="2800" dirty="0" smtClean="0"/>
              <a:t>los nuevos contribuyentes </a:t>
            </a:r>
            <a:r>
              <a:rPr lang="es-ES" sz="2800" dirty="0"/>
              <a:t>pasarán a ser contribuyentes normales y podrán brindar asesoramiento y orientación para los nuevos contribuyentes que vienen </a:t>
            </a:r>
            <a:r>
              <a:rPr lang="es-ES" sz="2800" dirty="0" smtClean="0"/>
              <a:t>después. </a:t>
            </a:r>
            <a:endParaRPr lang="es-EC"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pic>
        <p:nvPicPr>
          <p:cNvPr id="4" name="Imagen 3"/>
          <p:cNvPicPr>
            <a:picLocks noChangeAspect="1"/>
          </p:cNvPicPr>
          <p:nvPr/>
        </p:nvPicPr>
        <p:blipFill>
          <a:blip r:embed="rId2"/>
          <a:stretch>
            <a:fillRect/>
          </a:stretch>
        </p:blipFill>
        <p:spPr>
          <a:xfrm>
            <a:off x="8733453" y="3135086"/>
            <a:ext cx="3144600" cy="3047093"/>
          </a:xfrm>
          <a:prstGeom prst="rect">
            <a:avLst/>
          </a:prstGeom>
        </p:spPr>
      </p:pic>
    </p:spTree>
    <p:extLst>
      <p:ext uri="{BB962C8B-B14F-4D97-AF65-F5344CB8AC3E}">
        <p14:creationId xmlns:p14="http://schemas.microsoft.com/office/powerpoint/2010/main" val="886880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391887" y="1968271"/>
            <a:ext cx="5131836" cy="3314631"/>
          </a:xfrm>
        </p:spPr>
        <p:txBody>
          <a:bodyPr>
            <a:noAutofit/>
          </a:bodyPr>
          <a:lstStyle/>
          <a:p>
            <a:r>
              <a:rPr lang="es-ES" sz="2600" dirty="0"/>
              <a:t>Los proyectos que prestan atención a su </a:t>
            </a:r>
            <a:r>
              <a:rPr lang="es-ES" sz="2600" dirty="0" smtClean="0"/>
              <a:t>capa </a:t>
            </a:r>
            <a:r>
              <a:rPr lang="es-ES" sz="2600" dirty="0"/>
              <a:t>de </a:t>
            </a:r>
            <a:r>
              <a:rPr lang="es-ES" sz="2600" dirty="0" smtClean="0"/>
              <a:t>nuevos contribuyentes</a:t>
            </a:r>
            <a:r>
              <a:rPr lang="es-ES" sz="2600" dirty="0"/>
              <a:t>, asegurándose de que sea fácil para las personas unirse a esa capa, </a:t>
            </a:r>
            <a:r>
              <a:rPr lang="es-ES" sz="2600" dirty="0" smtClean="0"/>
              <a:t>tienen como resultado una capa que está </a:t>
            </a:r>
            <a:r>
              <a:rPr lang="es-ES" sz="2600" dirty="0"/>
              <a:t>bien poblada y estas personas reciben el apoyo necesario para convertirse en contribuyentes </a:t>
            </a:r>
            <a:r>
              <a:rPr lang="es-ES" sz="2600" dirty="0" smtClean="0"/>
              <a:t>exitosos.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pic>
        <p:nvPicPr>
          <p:cNvPr id="4" name="Imagen 3"/>
          <p:cNvPicPr>
            <a:picLocks noChangeAspect="1"/>
          </p:cNvPicPr>
          <p:nvPr/>
        </p:nvPicPr>
        <p:blipFill>
          <a:blip r:embed="rId2"/>
          <a:stretch>
            <a:fillRect/>
          </a:stretch>
        </p:blipFill>
        <p:spPr>
          <a:xfrm>
            <a:off x="5629515" y="2332654"/>
            <a:ext cx="6451312" cy="2702980"/>
          </a:xfrm>
          <a:prstGeom prst="rect">
            <a:avLst/>
          </a:prstGeom>
        </p:spPr>
      </p:pic>
      <p:sp>
        <p:nvSpPr>
          <p:cNvPr id="6" name="Marcador de contenido 2"/>
          <p:cNvSpPr txBox="1">
            <a:spLocks/>
          </p:cNvSpPr>
          <p:nvPr/>
        </p:nvSpPr>
        <p:spPr>
          <a:xfrm>
            <a:off x="391887" y="5469615"/>
            <a:ext cx="11364686" cy="89563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700" dirty="0" smtClean="0"/>
              <a:t>Generalmente estos proyectos tienen comunidades muy fuertes. Estos proyectos no son tan comunes, pero vale la pena buscarlos.</a:t>
            </a:r>
            <a:endParaRPr lang="es-ES_tradnl" sz="2700" dirty="0"/>
          </a:p>
        </p:txBody>
      </p:sp>
    </p:spTree>
    <p:extLst>
      <p:ext uri="{BB962C8B-B14F-4D97-AF65-F5344CB8AC3E}">
        <p14:creationId xmlns:p14="http://schemas.microsoft.com/office/powerpoint/2010/main" val="65403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3" name="Rectángulo 2"/>
          <p:cNvSpPr/>
          <p:nvPr/>
        </p:nvSpPr>
        <p:spPr>
          <a:xfrm>
            <a:off x="1664859" y="2251216"/>
            <a:ext cx="8870697" cy="923330"/>
          </a:xfrm>
          <a:prstGeom prst="rect">
            <a:avLst/>
          </a:prstGeom>
          <a:noFill/>
        </p:spPr>
        <p:txBody>
          <a:bodyPr wrap="none" lIns="91440" tIns="45720" rIns="91440" bIns="45720">
            <a:spAutoFit/>
          </a:bodyPr>
          <a:lstStyle/>
          <a:p>
            <a:pPr algn="ctr"/>
            <a:r>
              <a:rPr lang="es-ES" sz="5400" dirty="0" smtClean="0"/>
              <a:t>Maneras de contribuir en FOSS</a:t>
            </a:r>
          </a:p>
        </p:txBody>
      </p:sp>
    </p:spTree>
    <p:extLst>
      <p:ext uri="{BB962C8B-B14F-4D97-AF65-F5344CB8AC3E}">
        <p14:creationId xmlns:p14="http://schemas.microsoft.com/office/powerpoint/2010/main" val="1796404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97280" y="1968271"/>
            <a:ext cx="10115203" cy="3314631"/>
          </a:xfrm>
        </p:spPr>
        <p:txBody>
          <a:bodyPr>
            <a:noAutofit/>
          </a:bodyPr>
          <a:lstStyle/>
          <a:p>
            <a:r>
              <a:rPr lang="es-ES" sz="2500" dirty="0"/>
              <a:t>En la capa externa de la cebolla están los usuarios del proyecto. Estas personas son tan importantes como cualquier otra capa de la comunidad. </a:t>
            </a:r>
            <a:endParaRPr lang="es-ES" sz="2500" dirty="0" smtClean="0"/>
          </a:p>
          <a:p>
            <a:r>
              <a:rPr lang="es-ES" sz="2500" dirty="0" smtClean="0"/>
              <a:t>Sin </a:t>
            </a:r>
            <a:r>
              <a:rPr lang="es-ES" sz="2500" dirty="0"/>
              <a:t>personas que usan el proyecto, no hay muchas razones para que el proyecto exista. </a:t>
            </a:r>
            <a:endParaRPr lang="es-ES" sz="2500" dirty="0" smtClean="0"/>
          </a:p>
          <a:p>
            <a:r>
              <a:rPr lang="es-ES" sz="2500" dirty="0" smtClean="0"/>
              <a:t>Los </a:t>
            </a:r>
            <a:r>
              <a:rPr lang="es-ES" sz="2500" dirty="0"/>
              <a:t>usuarios también proporcionan comentarios invaluables, informes de errores e ideas de características para ayudar a mantener el proyecto vivo y en evolución. </a:t>
            </a:r>
            <a:endParaRPr lang="es-ES" sz="2500" dirty="0" smtClean="0"/>
          </a:p>
          <a:p>
            <a:r>
              <a:rPr lang="es-ES" sz="2500" dirty="0" smtClean="0"/>
              <a:t>Si </a:t>
            </a:r>
            <a:r>
              <a:rPr lang="es-ES" sz="2500" dirty="0"/>
              <a:t>el proyecto comienza a agregar características que los usuarios no pidieron o con las que no están de acuerdo, podría ser una señal de alerta </a:t>
            </a:r>
            <a:r>
              <a:rPr lang="es-ES" sz="2500" dirty="0" smtClean="0"/>
              <a:t>que el </a:t>
            </a:r>
            <a:r>
              <a:rPr lang="es-ES" sz="2500" dirty="0"/>
              <a:t>liderazgo en el centro de la cebolla </a:t>
            </a:r>
            <a:r>
              <a:rPr lang="es-ES" sz="2500" dirty="0" smtClean="0"/>
              <a:t>ha perdido de vista de </a:t>
            </a:r>
            <a:r>
              <a:rPr lang="es-ES" sz="2500" dirty="0"/>
              <a:t>qué se trata el </a:t>
            </a:r>
            <a:r>
              <a:rPr lang="es-ES" sz="2500" dirty="0" smtClean="0"/>
              <a:t>proyecto y qué es lo que los </a:t>
            </a:r>
            <a:r>
              <a:rPr lang="es-ES" sz="2500" dirty="0"/>
              <a:t>usuarios necesitan. </a:t>
            </a:r>
            <a:endParaRPr lang="es-ES" sz="25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1948608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err="1" smtClean="0"/>
              <a:t>Common</a:t>
            </a:r>
            <a:r>
              <a:rPr lang="es-ES" sz="4000" dirty="0" smtClean="0"/>
              <a:t> Project and </a:t>
            </a:r>
            <a:r>
              <a:rPr lang="es-ES" sz="4000" dirty="0" err="1" smtClean="0"/>
              <a:t>Community</a:t>
            </a:r>
            <a:r>
              <a:rPr lang="es-ES" sz="4000" dirty="0" smtClean="0"/>
              <a:t> Roles</a:t>
            </a:r>
            <a:endParaRPr lang="es-ES_tradnl" sz="4000" dirty="0"/>
          </a:p>
        </p:txBody>
      </p:sp>
      <p:sp>
        <p:nvSpPr>
          <p:cNvPr id="3" name="Marcador de contenido 2"/>
          <p:cNvSpPr>
            <a:spLocks noGrp="1"/>
          </p:cNvSpPr>
          <p:nvPr>
            <p:ph idx="1"/>
          </p:nvPr>
        </p:nvSpPr>
        <p:spPr>
          <a:xfrm>
            <a:off x="1097280" y="2154881"/>
            <a:ext cx="10115203" cy="3314631"/>
          </a:xfrm>
        </p:spPr>
        <p:txBody>
          <a:bodyPr>
            <a:noAutofit/>
          </a:bodyPr>
          <a:lstStyle/>
          <a:p>
            <a:r>
              <a:rPr lang="es-ES" sz="2800" dirty="0"/>
              <a:t>La vitalidad del proyecto depende de satisfacer las necesidades de los usuarios y ayudar a resolver sus problemas. De esa manera, los usuarios son posiblemente la capa más importante de todas. </a:t>
            </a:r>
            <a:endParaRPr lang="es-ES" sz="2800" dirty="0" smtClean="0"/>
          </a:p>
          <a:p>
            <a:r>
              <a:rPr lang="es-ES" sz="2800" dirty="0" smtClean="0"/>
              <a:t>Estos </a:t>
            </a:r>
            <a:r>
              <a:rPr lang="es-ES" sz="2800" dirty="0"/>
              <a:t>son solo los roles más comunes que se encuentran en los proyectos de código abierto y </a:t>
            </a:r>
            <a:r>
              <a:rPr lang="es-ES" sz="2800" dirty="0" smtClean="0"/>
              <a:t>libre, </a:t>
            </a:r>
            <a:r>
              <a:rPr lang="es-ES" sz="2800" dirty="0"/>
              <a:t>pero conocer estos pocos debería ayudarlo a navegar por la jerarquía de la mayoría de los proyectos con los que interactuará a medida que ingresa al mundo de contribución de FOSS.</a:t>
            </a:r>
            <a:r>
              <a:rPr lang="es-ES_tradnl" sz="2800" dirty="0"/>
              <a:t> </a:t>
            </a:r>
            <a:endParaRPr lang="es-EC"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348114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Seguimiento de </a:t>
            </a:r>
            <a:r>
              <a:rPr lang="es-ES" sz="4000" dirty="0" smtClean="0"/>
              <a:t>problemas o </a:t>
            </a:r>
            <a:r>
              <a:rPr lang="en-US" sz="4000" dirty="0"/>
              <a:t>Issue Tracking</a:t>
            </a:r>
            <a:r>
              <a:rPr lang="es-ES_tradnl" sz="4000" dirty="0" smtClean="0"/>
              <a:t> </a:t>
            </a:r>
            <a:endParaRPr lang="es-ES_tradnl" sz="4000" dirty="0"/>
          </a:p>
        </p:txBody>
      </p:sp>
      <p:sp>
        <p:nvSpPr>
          <p:cNvPr id="3" name="Marcador de contenido 2"/>
          <p:cNvSpPr>
            <a:spLocks noGrp="1"/>
          </p:cNvSpPr>
          <p:nvPr>
            <p:ph idx="1"/>
          </p:nvPr>
        </p:nvSpPr>
        <p:spPr>
          <a:xfrm>
            <a:off x="1097280" y="2042915"/>
            <a:ext cx="10115203" cy="3314631"/>
          </a:xfrm>
        </p:spPr>
        <p:txBody>
          <a:bodyPr>
            <a:noAutofit/>
          </a:bodyPr>
          <a:lstStyle/>
          <a:p>
            <a:r>
              <a:rPr lang="es-ES" sz="2700" dirty="0"/>
              <a:t>Una de las características clave de los proyectos de software libre y de código abierto es que son </a:t>
            </a:r>
            <a:r>
              <a:rPr lang="es-ES" sz="2700" dirty="0" smtClean="0"/>
              <a:t>eso</a:t>
            </a:r>
            <a:r>
              <a:rPr lang="es-ES" sz="2700" dirty="0"/>
              <a:t>: proyectos. </a:t>
            </a:r>
            <a:endParaRPr lang="es-ES" sz="2700" dirty="0" smtClean="0"/>
          </a:p>
          <a:p>
            <a:r>
              <a:rPr lang="es-ES" sz="2700" dirty="0" smtClean="0"/>
              <a:t>Como </a:t>
            </a:r>
            <a:r>
              <a:rPr lang="es-ES" sz="2700" dirty="0"/>
              <a:t>proyectos, generalmente se requiere alguna forma de </a:t>
            </a:r>
            <a:r>
              <a:rPr lang="es-ES" sz="2700" i="1" dirty="0"/>
              <a:t>gestión de proyectos</a:t>
            </a:r>
            <a:r>
              <a:rPr lang="es-ES" sz="2700" dirty="0"/>
              <a:t> para asegurarse de que todo el desarrollo </a:t>
            </a:r>
            <a:r>
              <a:rPr lang="es-ES" sz="2700" dirty="0" smtClean="0"/>
              <a:t>transcurra sin problemas.</a:t>
            </a:r>
          </a:p>
          <a:p>
            <a:r>
              <a:rPr lang="es-ES" sz="2700" dirty="0" smtClean="0"/>
              <a:t>Uno </a:t>
            </a:r>
            <a:r>
              <a:rPr lang="es-ES" sz="2700" dirty="0"/>
              <a:t>de los </a:t>
            </a:r>
            <a:r>
              <a:rPr lang="es-ES" sz="2700" dirty="0" smtClean="0"/>
              <a:t>elementos más </a:t>
            </a:r>
            <a:r>
              <a:rPr lang="es-ES" sz="2700" dirty="0"/>
              <a:t>importantes es el </a:t>
            </a:r>
            <a:r>
              <a:rPr lang="es-ES" sz="2700" dirty="0" err="1" smtClean="0"/>
              <a:t>issue</a:t>
            </a:r>
            <a:r>
              <a:rPr lang="es-ES" sz="2700" dirty="0" smtClean="0"/>
              <a:t> </a:t>
            </a:r>
            <a:r>
              <a:rPr lang="es-ES" sz="2700" dirty="0" err="1" smtClean="0"/>
              <a:t>traking</a:t>
            </a:r>
            <a:r>
              <a:rPr lang="es-ES" sz="2700" dirty="0" smtClean="0"/>
              <a:t>. </a:t>
            </a:r>
          </a:p>
          <a:p>
            <a:r>
              <a:rPr lang="es-ES" sz="2700" dirty="0" smtClean="0"/>
              <a:t>Seguimiento </a:t>
            </a:r>
            <a:r>
              <a:rPr lang="es-ES" sz="2700" dirty="0"/>
              <a:t>de problemas, seguimiento de errores, sistema de tickets ... Diferentes términos, pero el mismo concepto: un </a:t>
            </a:r>
            <a:r>
              <a:rPr lang="es-ES" sz="2700" dirty="0" err="1" smtClean="0"/>
              <a:t>issue</a:t>
            </a:r>
            <a:r>
              <a:rPr lang="es-ES" sz="2700" dirty="0" smtClean="0"/>
              <a:t> tracking </a:t>
            </a:r>
            <a:r>
              <a:rPr lang="es-ES" sz="2700" dirty="0"/>
              <a:t>es donde un proyecto </a:t>
            </a:r>
            <a:r>
              <a:rPr lang="es-ES" sz="2700" i="1" dirty="0"/>
              <a:t>rastrea</a:t>
            </a:r>
            <a:r>
              <a:rPr lang="es-ES" sz="2700" dirty="0"/>
              <a:t> </a:t>
            </a:r>
            <a:r>
              <a:rPr lang="es-ES" sz="2700" i="1" dirty="0"/>
              <a:t>problemas</a:t>
            </a:r>
            <a:r>
              <a:rPr lang="es-ES" sz="2700" dirty="0"/>
              <a:t> individuales en el </a:t>
            </a:r>
            <a:r>
              <a:rPr lang="es-ES" sz="2700" dirty="0" smtClean="0"/>
              <a:t>proyecto (aunque suene redundante). </a:t>
            </a:r>
            <a:endParaRPr lang="es-EC"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128495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Seguimiento de </a:t>
            </a:r>
            <a:r>
              <a:rPr lang="es-ES" sz="4000" dirty="0" smtClean="0"/>
              <a:t>problemas o </a:t>
            </a:r>
            <a:r>
              <a:rPr lang="en-US" sz="4000" dirty="0"/>
              <a:t>Issue Tracking</a:t>
            </a:r>
            <a:r>
              <a:rPr lang="es-ES_tradnl" sz="4000" dirty="0" smtClean="0"/>
              <a:t> </a:t>
            </a:r>
            <a:endParaRPr lang="es-ES_tradnl" sz="4000" dirty="0"/>
          </a:p>
        </p:txBody>
      </p:sp>
      <p:sp>
        <p:nvSpPr>
          <p:cNvPr id="3" name="Marcador de contenido 2"/>
          <p:cNvSpPr>
            <a:spLocks noGrp="1"/>
          </p:cNvSpPr>
          <p:nvPr>
            <p:ph idx="1"/>
          </p:nvPr>
        </p:nvSpPr>
        <p:spPr>
          <a:xfrm>
            <a:off x="1097280" y="2061576"/>
            <a:ext cx="10115203" cy="3314631"/>
          </a:xfrm>
        </p:spPr>
        <p:txBody>
          <a:bodyPr>
            <a:noAutofit/>
          </a:bodyPr>
          <a:lstStyle/>
          <a:p>
            <a:r>
              <a:rPr lang="es-ES" sz="2800" dirty="0"/>
              <a:t>L</a:t>
            </a:r>
            <a:r>
              <a:rPr lang="es-ES" sz="2800" dirty="0" smtClean="0"/>
              <a:t>os </a:t>
            </a:r>
            <a:r>
              <a:rPr lang="es-ES" sz="2800" dirty="0"/>
              <a:t>rastreadores de problemas son vitales para asegurarse de que el proyecto sepa lo que está sucediendo, cuándo y por quién. </a:t>
            </a:r>
            <a:endParaRPr lang="es-ES" sz="2800" dirty="0" smtClean="0"/>
          </a:p>
          <a:p>
            <a:r>
              <a:rPr lang="es-ES" sz="2800" dirty="0" smtClean="0"/>
              <a:t>Las </a:t>
            </a:r>
            <a:r>
              <a:rPr lang="es-ES" sz="2800" dirty="0"/>
              <a:t>características de los rastreadores de problemas </a:t>
            </a:r>
            <a:r>
              <a:rPr lang="es-ES" sz="2800" u="sng" dirty="0"/>
              <a:t>varían según el proveedor</a:t>
            </a:r>
            <a:r>
              <a:rPr lang="es-ES" sz="2800" dirty="0"/>
              <a:t> del rastreador, y muchos proyectos ni siquiera usan todas las funciones disponibles. </a:t>
            </a:r>
            <a:endParaRPr lang="es-ES" sz="2800" dirty="0" smtClean="0"/>
          </a:p>
          <a:p>
            <a:r>
              <a:rPr lang="es-ES" sz="2800" dirty="0" smtClean="0"/>
              <a:t>Algunos </a:t>
            </a:r>
            <a:r>
              <a:rPr lang="es-ES" sz="2800" dirty="0"/>
              <a:t>proyectos utilizan el rastreador únicamente para registrar errores en el software. Otros lo utilizan para el seguimiento de errores, solicitudes de funciones, preguntas de soporte, discusiones de diseño, conversaciones y debates en equipo ... Todo depende de las necesidades y el flujo de trabajo del proyecto. </a:t>
            </a:r>
            <a:endParaRPr lang="es-EC"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4642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Seguimiento de </a:t>
            </a:r>
            <a:r>
              <a:rPr lang="es-ES" sz="4000" dirty="0" smtClean="0"/>
              <a:t>problemas o </a:t>
            </a:r>
            <a:r>
              <a:rPr lang="en-US" sz="4000" dirty="0"/>
              <a:t>Issue Tracking</a:t>
            </a:r>
            <a:r>
              <a:rPr lang="es-ES_tradnl" sz="4000" dirty="0" smtClean="0"/>
              <a:t> </a:t>
            </a:r>
            <a:endParaRPr lang="es-ES_tradnl" sz="4000" dirty="0"/>
          </a:p>
        </p:txBody>
      </p:sp>
      <p:sp>
        <p:nvSpPr>
          <p:cNvPr id="3" name="Marcador de contenido 2"/>
          <p:cNvSpPr>
            <a:spLocks noGrp="1"/>
          </p:cNvSpPr>
          <p:nvPr>
            <p:ph idx="1"/>
          </p:nvPr>
        </p:nvSpPr>
        <p:spPr>
          <a:xfrm>
            <a:off x="1097280" y="2154881"/>
            <a:ext cx="10115203" cy="3314631"/>
          </a:xfrm>
        </p:spPr>
        <p:txBody>
          <a:bodyPr>
            <a:noAutofit/>
          </a:bodyPr>
          <a:lstStyle/>
          <a:p>
            <a:r>
              <a:rPr lang="es-ES" sz="2700" dirty="0"/>
              <a:t>La única forma incorrecta de usar el rastreador de problemas de un proyecto es "algo diferente de cómo lo usa el proyecto". </a:t>
            </a:r>
            <a:endParaRPr lang="es-ES" sz="2700" dirty="0" smtClean="0"/>
          </a:p>
          <a:p>
            <a:r>
              <a:rPr lang="es-ES" sz="2700" dirty="0" smtClean="0"/>
              <a:t>No </a:t>
            </a:r>
            <a:r>
              <a:rPr lang="es-ES" sz="2700" dirty="0"/>
              <a:t>inyecte sus propias preferencias o flujo de trabajo en el rastreador de problemas de un proyecto. A veces, un proyecto documenta su flujo de trabajo de problemas. Si es así, sígalo. </a:t>
            </a:r>
            <a:endParaRPr lang="es-ES" sz="2700" dirty="0" smtClean="0"/>
          </a:p>
          <a:p>
            <a:r>
              <a:rPr lang="es-ES" sz="2700" dirty="0" smtClean="0"/>
              <a:t>Si </a:t>
            </a:r>
            <a:r>
              <a:rPr lang="es-ES" sz="2700" dirty="0"/>
              <a:t>no es así, eche un vistazo a los problemas completados ("cerrados") para ver qué flujo de trabajo se utilizó para ellos. Como siempre: pregunte a la comunidad si tiene alguna </a:t>
            </a:r>
            <a:r>
              <a:rPr lang="es-ES" sz="2700" dirty="0" smtClean="0"/>
              <a:t>duda o </a:t>
            </a:r>
            <a:r>
              <a:rPr lang="es-ES" sz="2700" dirty="0"/>
              <a:t>incluso para verificar sus suposiciones. Es mejor preguntar </a:t>
            </a:r>
            <a:r>
              <a:rPr lang="es-ES" sz="2700" dirty="0" smtClean="0"/>
              <a:t>que </a:t>
            </a:r>
            <a:r>
              <a:rPr lang="es-ES" sz="2700" dirty="0"/>
              <a:t>hacer algo incorrecto y hacer mucho más trabajo para usted y para la comunidad.</a:t>
            </a:r>
            <a:r>
              <a:rPr lang="es-ES_tradnl" sz="2700" dirty="0"/>
              <a:t> </a:t>
            </a:r>
            <a:endParaRPr lang="es-EC"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24</a:t>
            </a:fld>
            <a:endParaRPr lang="en-US" sz="1600"/>
          </a:p>
        </p:txBody>
      </p:sp>
    </p:spTree>
    <p:extLst>
      <p:ext uri="{BB962C8B-B14F-4D97-AF65-F5344CB8AC3E}">
        <p14:creationId xmlns:p14="http://schemas.microsoft.com/office/powerpoint/2010/main" val="1555339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Taller</a:t>
            </a:r>
            <a:endParaRPr lang="en-US" dirty="0"/>
          </a:p>
        </p:txBody>
      </p:sp>
      <p:sp>
        <p:nvSpPr>
          <p:cNvPr id="3" name="Marcador de contenido 2"/>
          <p:cNvSpPr>
            <a:spLocks noGrp="1"/>
          </p:cNvSpPr>
          <p:nvPr>
            <p:ph idx="1"/>
          </p:nvPr>
        </p:nvSpPr>
        <p:spPr>
          <a:xfrm>
            <a:off x="1097280" y="2649894"/>
            <a:ext cx="10058400" cy="3219200"/>
          </a:xfrm>
        </p:spPr>
        <p:txBody>
          <a:bodyPr>
            <a:normAutofit/>
          </a:bodyPr>
          <a:lstStyle/>
          <a:p>
            <a:r>
              <a:rPr lang="es-ES" sz="2700" dirty="0" smtClean="0"/>
              <a:t>- Liste al menos una ventaja de 5 FOSS para </a:t>
            </a:r>
            <a:r>
              <a:rPr lang="es-ES" sz="2700" dirty="0" err="1" smtClean="0"/>
              <a:t>issue</a:t>
            </a:r>
            <a:r>
              <a:rPr lang="es-ES" sz="2700" dirty="0" smtClean="0"/>
              <a:t> tracking </a:t>
            </a:r>
            <a:endParaRPr lang="en-US" sz="2700" dirty="0"/>
          </a:p>
        </p:txBody>
      </p:sp>
      <p:sp>
        <p:nvSpPr>
          <p:cNvPr id="4" name="Marcador de número de diapositiva 3"/>
          <p:cNvSpPr>
            <a:spLocks noGrp="1"/>
          </p:cNvSpPr>
          <p:nvPr>
            <p:ph type="sldNum" sz="quarter" idx="12"/>
          </p:nvPr>
        </p:nvSpPr>
        <p:spPr/>
        <p:txBody>
          <a:bodyPr/>
          <a:lstStyle/>
          <a:p>
            <a:fld id="{5C8A0B6C-2F0D-9146-B965-5B2E4517E27B}" type="slidenum">
              <a:rPr lang="en-US" smtClean="0"/>
              <a:t>25</a:t>
            </a:fld>
            <a:endParaRPr lang="en-US"/>
          </a:p>
        </p:txBody>
      </p:sp>
    </p:spTree>
    <p:extLst>
      <p:ext uri="{BB962C8B-B14F-4D97-AF65-F5344CB8AC3E}">
        <p14:creationId xmlns:p14="http://schemas.microsoft.com/office/powerpoint/2010/main" val="883500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Proyecto</a:t>
            </a:r>
            <a:endParaRPr lang="en-US" dirty="0"/>
          </a:p>
        </p:txBody>
      </p:sp>
      <p:sp>
        <p:nvSpPr>
          <p:cNvPr id="3" name="Marcador de contenido 2"/>
          <p:cNvSpPr>
            <a:spLocks noGrp="1"/>
          </p:cNvSpPr>
          <p:nvPr>
            <p:ph idx="1"/>
          </p:nvPr>
        </p:nvSpPr>
        <p:spPr>
          <a:xfrm>
            <a:off x="1097280" y="2649894"/>
            <a:ext cx="10058400" cy="3219200"/>
          </a:xfrm>
        </p:spPr>
        <p:txBody>
          <a:bodyPr>
            <a:normAutofit/>
          </a:bodyPr>
          <a:lstStyle/>
          <a:p>
            <a:r>
              <a:rPr lang="en-US" sz="2700" dirty="0" err="1" smtClean="0"/>
              <a:t>Crear</a:t>
            </a:r>
            <a:r>
              <a:rPr lang="en-US" sz="2700" dirty="0" smtClean="0"/>
              <a:t> </a:t>
            </a:r>
            <a:r>
              <a:rPr lang="en-US" sz="2700" dirty="0" err="1" smtClean="0"/>
              <a:t>una</a:t>
            </a:r>
            <a:r>
              <a:rPr lang="en-US" sz="2700" dirty="0" smtClean="0"/>
              <a:t> </a:t>
            </a:r>
            <a:r>
              <a:rPr lang="en-US" sz="2700" dirty="0" err="1" smtClean="0"/>
              <a:t>revista</a:t>
            </a:r>
            <a:r>
              <a:rPr lang="en-US" sz="2700" dirty="0" smtClean="0"/>
              <a:t> entre </a:t>
            </a:r>
            <a:r>
              <a:rPr lang="en-US" sz="2700" dirty="0" err="1" smtClean="0"/>
              <a:t>todo</a:t>
            </a:r>
            <a:r>
              <a:rPr lang="en-US" sz="2700" dirty="0" smtClean="0"/>
              <a:t> el </a:t>
            </a:r>
            <a:r>
              <a:rPr lang="en-US" sz="2700" dirty="0" err="1" smtClean="0"/>
              <a:t>curso</a:t>
            </a:r>
            <a:r>
              <a:rPr lang="en-US" sz="2700" dirty="0" smtClean="0"/>
              <a:t>, con </a:t>
            </a:r>
            <a:r>
              <a:rPr lang="en-US" sz="2700" dirty="0" err="1" smtClean="0"/>
              <a:t>temas</a:t>
            </a:r>
            <a:r>
              <a:rPr lang="en-US" sz="2700" dirty="0" smtClean="0"/>
              <a:t> </a:t>
            </a:r>
            <a:r>
              <a:rPr lang="en-US" sz="2700" dirty="0" err="1" smtClean="0"/>
              <a:t>espec</a:t>
            </a:r>
            <a:r>
              <a:rPr lang="es-ES" sz="2700" dirty="0" err="1" smtClean="0"/>
              <a:t>íficamente</a:t>
            </a:r>
            <a:r>
              <a:rPr lang="es-ES" sz="2700" dirty="0" smtClean="0"/>
              <a:t> relacionados a FOSS.</a:t>
            </a:r>
          </a:p>
          <a:p>
            <a:r>
              <a:rPr lang="es-ES" sz="2700" dirty="0" smtClean="0"/>
              <a:t>Organizarse en grupos de 3 personas para trabajar en su tema.</a:t>
            </a:r>
          </a:p>
          <a:p>
            <a:r>
              <a:rPr lang="es-ES" sz="2700" dirty="0" smtClean="0"/>
              <a:t>Necesidad de uno/dos editores?</a:t>
            </a:r>
          </a:p>
          <a:p>
            <a:endParaRPr lang="es-ES" sz="2700" dirty="0"/>
          </a:p>
          <a:p>
            <a:r>
              <a:rPr lang="es-ES" sz="2700" dirty="0" smtClean="0"/>
              <a:t>* Ejemplos de revistas en el repositorio de </a:t>
            </a:r>
            <a:r>
              <a:rPr lang="es-ES" sz="2700" dirty="0" err="1" smtClean="0"/>
              <a:t>github</a:t>
            </a:r>
            <a:endParaRPr lang="en-US" sz="2700" dirty="0"/>
          </a:p>
        </p:txBody>
      </p:sp>
      <p:sp>
        <p:nvSpPr>
          <p:cNvPr id="4" name="Marcador de número de diapositiva 3"/>
          <p:cNvSpPr>
            <a:spLocks noGrp="1"/>
          </p:cNvSpPr>
          <p:nvPr>
            <p:ph type="sldNum" sz="quarter" idx="12"/>
          </p:nvPr>
        </p:nvSpPr>
        <p:spPr/>
        <p:txBody>
          <a:bodyPr/>
          <a:lstStyle/>
          <a:p>
            <a:fld id="{5C8A0B6C-2F0D-9146-B965-5B2E4517E27B}" type="slidenum">
              <a:rPr lang="en-US" smtClean="0"/>
              <a:t>26</a:t>
            </a:fld>
            <a:endParaRPr lang="en-US"/>
          </a:p>
        </p:txBody>
      </p:sp>
    </p:spTree>
    <p:extLst>
      <p:ext uri="{BB962C8B-B14F-4D97-AF65-F5344CB8AC3E}">
        <p14:creationId xmlns:p14="http://schemas.microsoft.com/office/powerpoint/2010/main" val="2145788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3" name="Rectángulo 2"/>
          <p:cNvSpPr/>
          <p:nvPr/>
        </p:nvSpPr>
        <p:spPr>
          <a:xfrm>
            <a:off x="2687318" y="2251216"/>
            <a:ext cx="6825778" cy="1754326"/>
          </a:xfrm>
          <a:prstGeom prst="rect">
            <a:avLst/>
          </a:prstGeom>
          <a:noFill/>
        </p:spPr>
        <p:txBody>
          <a:bodyPr wrap="none" lIns="91440" tIns="45720" rIns="91440" bIns="45720">
            <a:spAutoFit/>
          </a:bodyPr>
          <a:lstStyle/>
          <a:p>
            <a:pPr algn="ctr"/>
            <a:r>
              <a:rPr lang="es-ES_tradnl" sz="5400" dirty="0" smtClean="0"/>
              <a:t>Rutas </a:t>
            </a:r>
            <a:r>
              <a:rPr lang="es-ES_tradnl" sz="5400" dirty="0"/>
              <a:t>de comunicación </a:t>
            </a:r>
            <a:endParaRPr lang="es-ES_tradnl" sz="5400" dirty="0" smtClean="0"/>
          </a:p>
          <a:p>
            <a:pPr algn="ctr"/>
            <a:r>
              <a:rPr lang="es-ES_tradnl" sz="5400" dirty="0" smtClean="0"/>
              <a:t>en </a:t>
            </a:r>
            <a:r>
              <a:rPr lang="es-ES_tradnl" sz="5400" dirty="0"/>
              <a:t>una comunidad </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319667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La comunicación</a:t>
            </a:r>
            <a:endParaRPr lang="es-ES_tradnl" sz="4000" dirty="0"/>
          </a:p>
        </p:txBody>
      </p:sp>
      <p:sp>
        <p:nvSpPr>
          <p:cNvPr id="3" name="Marcador de contenido 2"/>
          <p:cNvSpPr>
            <a:spLocks noGrp="1"/>
          </p:cNvSpPr>
          <p:nvPr>
            <p:ph idx="1"/>
          </p:nvPr>
        </p:nvSpPr>
        <p:spPr>
          <a:xfrm>
            <a:off x="1097280" y="2154881"/>
            <a:ext cx="10115203" cy="3314631"/>
          </a:xfrm>
        </p:spPr>
        <p:txBody>
          <a:bodyPr>
            <a:noAutofit/>
          </a:bodyPr>
          <a:lstStyle/>
          <a:p>
            <a:r>
              <a:rPr lang="es-ES" sz="2700" dirty="0"/>
              <a:t>Dado que casi todos los proyectos de código abierto y </a:t>
            </a:r>
            <a:r>
              <a:rPr lang="es-ES" sz="2700" dirty="0" smtClean="0"/>
              <a:t>libre tienen </a:t>
            </a:r>
            <a:r>
              <a:rPr lang="es-ES" sz="2700" dirty="0"/>
              <a:t>contribuyentes repartidos por todo el mundo, la comunicación es vital para el éxito. </a:t>
            </a:r>
            <a:endParaRPr lang="es-ES" sz="2700" dirty="0" smtClean="0"/>
          </a:p>
          <a:p>
            <a:r>
              <a:rPr lang="es-ES" sz="2700" dirty="0" smtClean="0"/>
              <a:t>A </a:t>
            </a:r>
            <a:r>
              <a:rPr lang="es-ES" sz="2700" dirty="0"/>
              <a:t>lo largo de las décadas, FOSS ha desarrollado una serie de rutas de comunicación probadas y verdaderas que permiten una comunicación eficiente, persistente y efectiva en una variedad de casos de uso. </a:t>
            </a:r>
            <a:endParaRPr lang="es-ES" sz="2700" dirty="0" smtClean="0"/>
          </a:p>
          <a:p>
            <a:r>
              <a:rPr lang="es-ES" sz="2700" dirty="0" smtClean="0"/>
              <a:t>Estas </a:t>
            </a:r>
            <a:r>
              <a:rPr lang="es-ES" sz="2700" dirty="0"/>
              <a:t>rutas se dividen en tres categorías básicas: completamente asíncrono (correo electrónico, seguimiento de problemas), </a:t>
            </a:r>
            <a:r>
              <a:rPr lang="es-ES" sz="2700" dirty="0" err="1"/>
              <a:t>semi</a:t>
            </a:r>
            <a:r>
              <a:rPr lang="es-ES" sz="2700" dirty="0"/>
              <a:t>-asincrónico (chat en tiempo real) y sincrónico (llamadas de audio / video, reuniones en persona). </a:t>
            </a:r>
            <a:endParaRPr lang="es-ES" sz="27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28</a:t>
            </a:fld>
            <a:endParaRPr lang="en-US" sz="1600"/>
          </a:p>
        </p:txBody>
      </p:sp>
    </p:spTree>
    <p:extLst>
      <p:ext uri="{BB962C8B-B14F-4D97-AF65-F5344CB8AC3E}">
        <p14:creationId xmlns:p14="http://schemas.microsoft.com/office/powerpoint/2010/main" val="1196851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La comunicación</a:t>
            </a:r>
            <a:endParaRPr lang="es-ES_tradnl" sz="4000" dirty="0"/>
          </a:p>
        </p:txBody>
      </p:sp>
      <p:sp>
        <p:nvSpPr>
          <p:cNvPr id="3" name="Marcador de contenido 2"/>
          <p:cNvSpPr>
            <a:spLocks noGrp="1"/>
          </p:cNvSpPr>
          <p:nvPr>
            <p:ph idx="1"/>
          </p:nvPr>
        </p:nvSpPr>
        <p:spPr>
          <a:xfrm>
            <a:off x="914400" y="2065236"/>
            <a:ext cx="10563726" cy="3314631"/>
          </a:xfrm>
        </p:spPr>
        <p:txBody>
          <a:bodyPr>
            <a:noAutofit/>
          </a:bodyPr>
          <a:lstStyle/>
          <a:p>
            <a:r>
              <a:rPr lang="es-ES" sz="2500" dirty="0" smtClean="0"/>
              <a:t>Cada </a:t>
            </a:r>
            <a:r>
              <a:rPr lang="es-ES" sz="2500" dirty="0"/>
              <a:t>proyecto usa su propia combinación de rutas y procesos para satisfacer sus propias necesidades, así que asegúrese de buscar documentación y consejos sobre esto antes de participar en las discusiones de cualquier proyecto. </a:t>
            </a:r>
            <a:endParaRPr lang="es-ES" sz="2500" dirty="0" smtClean="0"/>
          </a:p>
          <a:p>
            <a:r>
              <a:rPr lang="es-ES" sz="2500" dirty="0" smtClean="0"/>
              <a:t>El </a:t>
            </a:r>
            <a:r>
              <a:rPr lang="es-ES" sz="2500" dirty="0"/>
              <a:t>uso incorrecto de rutas de comunicación es una forma común en que los nuevos contribuyentes dejan una mala primera impresión en una comunidad a la que esperan unirse.</a:t>
            </a:r>
            <a:endParaRPr lang="es-ES_tradnl" sz="2500" dirty="0"/>
          </a:p>
          <a:p>
            <a:r>
              <a:rPr lang="es-ES" sz="2500" dirty="0"/>
              <a:t>Si va a participar en FOSS, debe sentirse cómodo con el correo electrónico. Muchos proyectos </a:t>
            </a:r>
            <a:r>
              <a:rPr lang="es-ES" sz="2500" dirty="0" smtClean="0"/>
              <a:t>libres y </a:t>
            </a:r>
            <a:r>
              <a:rPr lang="es-ES" sz="2500" dirty="0"/>
              <a:t>de código abierto dependen en gran medida de las listas de correo. Una lista de correo permite que un proyecto con contribuyentes distribuidos en zonas horarias reciba y responda conversaciones cuando sea más conveniente para ellos. </a:t>
            </a:r>
            <a:endParaRPr lang="es-ES" sz="2500" dirty="0" smtClean="0"/>
          </a:p>
          <a:p>
            <a:endParaRPr lang="es-EC"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54423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smtClean="0"/>
              <a:t>Introducción</a:t>
            </a:r>
            <a:endParaRPr lang="es-ES_tradnl" sz="4000" dirty="0"/>
          </a:p>
        </p:txBody>
      </p:sp>
      <p:sp>
        <p:nvSpPr>
          <p:cNvPr id="3" name="Marcador de contenido 2"/>
          <p:cNvSpPr>
            <a:spLocks noGrp="1"/>
          </p:cNvSpPr>
          <p:nvPr>
            <p:ph idx="1"/>
          </p:nvPr>
        </p:nvSpPr>
        <p:spPr>
          <a:xfrm>
            <a:off x="1097280" y="1874966"/>
            <a:ext cx="10115203" cy="3314631"/>
          </a:xfrm>
        </p:spPr>
        <p:txBody>
          <a:bodyPr>
            <a:noAutofit/>
          </a:bodyPr>
          <a:lstStyle/>
          <a:p>
            <a:r>
              <a:rPr lang="es-ES" sz="2600" dirty="0"/>
              <a:t>L</a:t>
            </a:r>
            <a:r>
              <a:rPr lang="es-ES" sz="2600" dirty="0" smtClean="0"/>
              <a:t>os </a:t>
            </a:r>
            <a:r>
              <a:rPr lang="es-ES" sz="2600" dirty="0"/>
              <a:t>pasos necesarios para la contribución pueden variar según el proyecto y el tipo de contribución, </a:t>
            </a:r>
            <a:r>
              <a:rPr lang="es-ES" sz="2600" dirty="0" smtClean="0"/>
              <a:t>pero generalmente </a:t>
            </a:r>
            <a:r>
              <a:rPr lang="es-ES" sz="2600" dirty="0"/>
              <a:t>siguen este tipo de progresión:</a:t>
            </a:r>
            <a:r>
              <a:rPr lang="es-ES_tradnl" sz="2600" dirty="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a:t>
            </a:fld>
            <a:endParaRPr lang="en-US" sz="1600"/>
          </a:p>
        </p:txBody>
      </p:sp>
      <p:sp>
        <p:nvSpPr>
          <p:cNvPr id="4" name="Rectángulo 3"/>
          <p:cNvSpPr/>
          <p:nvPr/>
        </p:nvSpPr>
        <p:spPr>
          <a:xfrm>
            <a:off x="1097279" y="3082187"/>
            <a:ext cx="8065381" cy="3344505"/>
          </a:xfrm>
          <a:prstGeom prst="rect">
            <a:avLst/>
          </a:prstGeom>
        </p:spPr>
        <p:txBody>
          <a:bodyPr wrap="square">
            <a:spAutoFit/>
          </a:bodyPr>
          <a:lstStyle/>
          <a:p>
            <a:pPr>
              <a:spcAft>
                <a:spcPts val="200"/>
              </a:spcAft>
            </a:pPr>
            <a:r>
              <a:rPr lang="es-ES" sz="2200" dirty="0">
                <a:latin typeface="Calibri" charset="0"/>
                <a:ea typeface="Calibri" charset="0"/>
                <a:cs typeface="Times New Roman" charset="0"/>
              </a:rPr>
              <a:t>1. Date cuenta de </a:t>
            </a:r>
            <a:r>
              <a:rPr lang="es-ES" sz="2200" dirty="0" smtClean="0">
                <a:latin typeface="Calibri" charset="0"/>
                <a:ea typeface="Calibri" charset="0"/>
                <a:cs typeface="Times New Roman" charset="0"/>
              </a:rPr>
              <a:t>que quieres </a:t>
            </a:r>
            <a:r>
              <a:rPr lang="es-ES" sz="2200" dirty="0">
                <a:latin typeface="Calibri" charset="0"/>
                <a:ea typeface="Calibri" charset="0"/>
                <a:cs typeface="Times New Roman" charset="0"/>
              </a:rPr>
              <a:t>contribuir</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2. Encuentra un proyecto</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3. Encuentra una tarea</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4. </a:t>
            </a:r>
            <a:r>
              <a:rPr lang="es-ES" sz="2200" dirty="0" smtClean="0">
                <a:latin typeface="Calibri" charset="0"/>
                <a:ea typeface="Calibri" charset="0"/>
                <a:cs typeface="Times New Roman" charset="0"/>
              </a:rPr>
              <a:t>Configura tu </a:t>
            </a:r>
            <a:r>
              <a:rPr lang="es-ES" sz="2200" dirty="0">
                <a:latin typeface="Calibri" charset="0"/>
                <a:ea typeface="Calibri" charset="0"/>
                <a:cs typeface="Times New Roman" charset="0"/>
              </a:rPr>
              <a:t>entorno</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5. Trabaja en tu contribución</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6. Envía tu contribución</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7. Recibe comentarios e itera sobre tu contribución</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8. Contribución </a:t>
            </a:r>
            <a:r>
              <a:rPr lang="es-ES" sz="2200" dirty="0" smtClean="0">
                <a:latin typeface="Calibri" charset="0"/>
                <a:ea typeface="Calibri" charset="0"/>
                <a:cs typeface="Times New Roman" charset="0"/>
              </a:rPr>
              <a:t>aceptada!</a:t>
            </a:r>
            <a:endParaRPr lang="es-ES_tradnl" sz="2200" dirty="0">
              <a:latin typeface="Calibri" charset="0"/>
              <a:ea typeface="Calibri" charset="0"/>
              <a:cs typeface="Times New Roman" charset="0"/>
            </a:endParaRPr>
          </a:p>
          <a:p>
            <a:pPr>
              <a:spcAft>
                <a:spcPts val="200"/>
              </a:spcAft>
            </a:pPr>
            <a:r>
              <a:rPr lang="es-ES" sz="2200" dirty="0">
                <a:latin typeface="Calibri" charset="0"/>
                <a:ea typeface="Calibri" charset="0"/>
                <a:cs typeface="Times New Roman" charset="0"/>
              </a:rPr>
              <a:t>9. GOTO 1</a:t>
            </a:r>
            <a:endParaRPr lang="es-ES_tradnl" sz="2200" dirty="0">
              <a:effectLst/>
              <a:latin typeface="Calibri" charset="0"/>
              <a:ea typeface="Calibri" charset="0"/>
              <a:cs typeface="Times New Roman" charset="0"/>
            </a:endParaRPr>
          </a:p>
        </p:txBody>
      </p:sp>
    </p:spTree>
    <p:extLst>
      <p:ext uri="{BB962C8B-B14F-4D97-AF65-F5344CB8AC3E}">
        <p14:creationId xmlns:p14="http://schemas.microsoft.com/office/powerpoint/2010/main" val="940000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La comunicación</a:t>
            </a:r>
            <a:endParaRPr lang="es-ES_tradnl" sz="4000" dirty="0"/>
          </a:p>
        </p:txBody>
      </p:sp>
      <p:sp>
        <p:nvSpPr>
          <p:cNvPr id="3" name="Marcador de contenido 2"/>
          <p:cNvSpPr>
            <a:spLocks noGrp="1"/>
          </p:cNvSpPr>
          <p:nvPr>
            <p:ph idx="1"/>
          </p:nvPr>
        </p:nvSpPr>
        <p:spPr>
          <a:xfrm>
            <a:off x="1097280" y="1850088"/>
            <a:ext cx="10115203" cy="3314631"/>
          </a:xfrm>
        </p:spPr>
        <p:txBody>
          <a:bodyPr>
            <a:noAutofit/>
          </a:bodyPr>
          <a:lstStyle/>
          <a:p>
            <a:r>
              <a:rPr lang="es-ES" sz="2600" dirty="0"/>
              <a:t>Las listas de correo también permiten que las personas se tomen el tiempo para pensar y elaborar sus respuestas para una discusión. </a:t>
            </a:r>
            <a:endParaRPr lang="es-ES" sz="2600" dirty="0" smtClean="0"/>
          </a:p>
          <a:p>
            <a:r>
              <a:rPr lang="es-ES" sz="2600" dirty="0" smtClean="0"/>
              <a:t>Esto </a:t>
            </a:r>
            <a:r>
              <a:rPr lang="es-ES" sz="2600" dirty="0"/>
              <a:t>es particularmente útil y acogedor para los miembros de la comunidad cuyo idioma principal no es el mismo que el del proyecto. </a:t>
            </a:r>
            <a:endParaRPr lang="es-ES" sz="2600" dirty="0" smtClean="0"/>
          </a:p>
          <a:p>
            <a:r>
              <a:rPr lang="es-ES" sz="2600" dirty="0" smtClean="0"/>
              <a:t>Estas </a:t>
            </a:r>
            <a:r>
              <a:rPr lang="es-ES" sz="2600" dirty="0"/>
              <a:t>personas hacen contribuciones valiosas y perspicaces a las discusiones, pero requieren un poco más de tiempo para traducir esos pensamientos, por ejemplo, </a:t>
            </a:r>
            <a:r>
              <a:rPr lang="es-ES" sz="2600" dirty="0" smtClean="0"/>
              <a:t>del polaco </a:t>
            </a:r>
            <a:r>
              <a:rPr lang="es-ES" sz="2600" dirty="0"/>
              <a:t>al </a:t>
            </a:r>
            <a:r>
              <a:rPr lang="es-ES" sz="2600" dirty="0" smtClean="0"/>
              <a:t>inglés. </a:t>
            </a:r>
          </a:p>
          <a:p>
            <a:r>
              <a:rPr lang="es-ES" sz="2600" dirty="0" smtClean="0"/>
              <a:t>Agregue </a:t>
            </a:r>
            <a:r>
              <a:rPr lang="es-ES" sz="2600" dirty="0"/>
              <a:t>a eso la capacidad de archivo y búsqueda de los hilos de correo electrónico, </a:t>
            </a:r>
            <a:r>
              <a:rPr lang="es-ES" sz="2600" dirty="0" smtClean="0"/>
              <a:t>entonces </a:t>
            </a:r>
            <a:r>
              <a:rPr lang="es-ES" sz="2600" dirty="0"/>
              <a:t>las listas de correo se convierten en una herramienta poderosa para la colaboración en proyectos de software de código abierto y </a:t>
            </a:r>
            <a:r>
              <a:rPr lang="es-ES" sz="2600" dirty="0" smtClean="0"/>
              <a:t>libre.</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139226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La comunicación</a:t>
            </a:r>
            <a:endParaRPr lang="es-ES_tradnl" sz="4000" dirty="0"/>
          </a:p>
        </p:txBody>
      </p:sp>
      <p:sp>
        <p:nvSpPr>
          <p:cNvPr id="3" name="Marcador de contenido 2"/>
          <p:cNvSpPr>
            <a:spLocks noGrp="1"/>
          </p:cNvSpPr>
          <p:nvPr>
            <p:ph idx="1"/>
          </p:nvPr>
        </p:nvSpPr>
        <p:spPr>
          <a:xfrm>
            <a:off x="1097280" y="2154881"/>
            <a:ext cx="10115203" cy="3314631"/>
          </a:xfrm>
        </p:spPr>
        <p:txBody>
          <a:bodyPr>
            <a:noAutofit/>
          </a:bodyPr>
          <a:lstStyle/>
          <a:p>
            <a:r>
              <a:rPr lang="es-ES" sz="2700" dirty="0"/>
              <a:t>Si bien las listas de correo pueden permitir conversaciones enriquecidas y matizadas, no hay nada como un </a:t>
            </a:r>
            <a:r>
              <a:rPr lang="es-ES" sz="2700" u="sng" dirty="0"/>
              <a:t>chat en tiempo real </a:t>
            </a:r>
            <a:r>
              <a:rPr lang="es-ES" sz="2700" dirty="0"/>
              <a:t>para crear camaradería y ayudar a coordinar un proceso complejo. </a:t>
            </a:r>
            <a:endParaRPr lang="es-ES" sz="2700" dirty="0" smtClean="0"/>
          </a:p>
          <a:p>
            <a:r>
              <a:rPr lang="es-ES" sz="2700" dirty="0" smtClean="0"/>
              <a:t>Muchos </a:t>
            </a:r>
            <a:r>
              <a:rPr lang="es-ES" sz="2700" dirty="0"/>
              <a:t>proyectos de software libre utilizan algún tipo de sistema de chat en tiempo real. Internet </a:t>
            </a:r>
            <a:r>
              <a:rPr lang="es-ES" sz="2700" dirty="0" err="1"/>
              <a:t>Relay</a:t>
            </a:r>
            <a:r>
              <a:rPr lang="es-ES" sz="2700" dirty="0"/>
              <a:t> Chat (IRC) es una opción muy popular, pero lejos de ser la única. Otras opciones incluyen </a:t>
            </a:r>
            <a:r>
              <a:rPr lang="es-ES" sz="2700" dirty="0" err="1"/>
              <a:t>Matrix</a:t>
            </a:r>
            <a:r>
              <a:rPr lang="es-ES" sz="2700" dirty="0"/>
              <a:t>, </a:t>
            </a:r>
            <a:r>
              <a:rPr lang="es-ES" sz="2700" dirty="0" err="1"/>
              <a:t>RocketChat</a:t>
            </a:r>
            <a:r>
              <a:rPr lang="es-ES" sz="2700" dirty="0"/>
              <a:t> y </a:t>
            </a:r>
            <a:r>
              <a:rPr lang="es-ES" sz="2700" dirty="0" err="1"/>
              <a:t>Mattermost</a:t>
            </a:r>
            <a:r>
              <a:rPr lang="es-ES" sz="2700" dirty="0"/>
              <a:t>. </a:t>
            </a:r>
          </a:p>
          <a:p>
            <a:r>
              <a:rPr lang="es-ES" sz="2700" dirty="0" smtClean="0"/>
              <a:t>La </a:t>
            </a:r>
            <a:r>
              <a:rPr lang="es-ES" sz="2700" dirty="0"/>
              <a:t>selección y uso de un sistema de chat en tiempo real ha adquirido una importancia casi religiosa en algunas comunidades de software libre y de código abierto en los últimos tiempos. </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205850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La comunicación</a:t>
            </a:r>
            <a:endParaRPr lang="es-ES_tradnl" sz="4000" dirty="0"/>
          </a:p>
        </p:txBody>
      </p:sp>
      <p:sp>
        <p:nvSpPr>
          <p:cNvPr id="3" name="Marcador de contenido 2"/>
          <p:cNvSpPr>
            <a:spLocks noGrp="1"/>
          </p:cNvSpPr>
          <p:nvPr>
            <p:ph idx="1"/>
          </p:nvPr>
        </p:nvSpPr>
        <p:spPr>
          <a:xfrm>
            <a:off x="1097280" y="2244526"/>
            <a:ext cx="10115203" cy="3314631"/>
          </a:xfrm>
        </p:spPr>
        <p:txBody>
          <a:bodyPr>
            <a:noAutofit/>
          </a:bodyPr>
          <a:lstStyle/>
          <a:p>
            <a:r>
              <a:rPr lang="es-ES" sz="2800" dirty="0" smtClean="0"/>
              <a:t>Respete las rutas de comunicación elegidas y utilizadas por el proyecto, así como las reglas y pautas que han establecido para su uso. </a:t>
            </a:r>
          </a:p>
          <a:p>
            <a:r>
              <a:rPr lang="es-ES" sz="2800" dirty="0" smtClean="0"/>
              <a:t>Si se opone a las rutas que utiliza un proyecto, seleccione un proyecto diferente al que contribuir. </a:t>
            </a:r>
          </a:p>
          <a:p>
            <a:endParaRPr lang="es-ES" sz="2800" dirty="0"/>
          </a:p>
          <a:p>
            <a:endParaRPr lang="es-ES" sz="1000" dirty="0" smtClean="0"/>
          </a:p>
          <a:p>
            <a:r>
              <a:rPr lang="es-ES" sz="2800" dirty="0" smtClean="0"/>
              <a:t>** Investigue un poco sobre las herramientas de chat </a:t>
            </a:r>
            <a:r>
              <a:rPr lang="es-ES" sz="2700" dirty="0"/>
              <a:t>Internet </a:t>
            </a:r>
            <a:r>
              <a:rPr lang="es-ES" sz="2700" dirty="0" err="1"/>
              <a:t>Relay</a:t>
            </a:r>
            <a:r>
              <a:rPr lang="es-ES" sz="2700" dirty="0"/>
              <a:t> Chat (</a:t>
            </a:r>
            <a:r>
              <a:rPr lang="es-ES" sz="2700" dirty="0" smtClean="0"/>
              <a:t>IRC), </a:t>
            </a:r>
            <a:r>
              <a:rPr lang="es-ES" sz="2700" dirty="0" err="1" smtClean="0"/>
              <a:t>Matrix</a:t>
            </a:r>
            <a:r>
              <a:rPr lang="es-ES" sz="2700" dirty="0"/>
              <a:t>, </a:t>
            </a:r>
            <a:r>
              <a:rPr lang="es-ES" sz="2700" dirty="0" err="1"/>
              <a:t>RocketChat</a:t>
            </a:r>
            <a:r>
              <a:rPr lang="es-ES" sz="2700" dirty="0"/>
              <a:t> y </a:t>
            </a:r>
            <a:r>
              <a:rPr lang="es-ES" sz="2700" dirty="0" err="1"/>
              <a:t>Mattermost</a:t>
            </a:r>
            <a:r>
              <a:rPr lang="es-ES" sz="2700" dirty="0"/>
              <a:t>. </a:t>
            </a:r>
            <a:endParaRPr lang="es-EC"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231762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33</a:t>
            </a:fld>
            <a:endParaRPr lang="en-US" sz="1600" dirty="0"/>
          </a:p>
        </p:txBody>
      </p:sp>
      <p:sp>
        <p:nvSpPr>
          <p:cNvPr id="3" name="Rectángulo 2"/>
          <p:cNvSpPr/>
          <p:nvPr/>
        </p:nvSpPr>
        <p:spPr>
          <a:xfrm>
            <a:off x="2025206" y="2466366"/>
            <a:ext cx="8114144" cy="923330"/>
          </a:xfrm>
          <a:prstGeom prst="rect">
            <a:avLst/>
          </a:prstGeom>
          <a:noFill/>
        </p:spPr>
        <p:txBody>
          <a:bodyPr wrap="none" lIns="91440" tIns="45720" rIns="91440" bIns="45720">
            <a:spAutoFit/>
          </a:bodyPr>
          <a:lstStyle/>
          <a:p>
            <a:pPr algn="ctr"/>
            <a:r>
              <a:rPr lang="es-ES" sz="5400" dirty="0" smtClean="0"/>
              <a:t>Archivos </a:t>
            </a:r>
            <a:r>
              <a:rPr lang="es-ES" sz="5400" dirty="0"/>
              <a:t>que debe conocer</a:t>
            </a:r>
            <a:r>
              <a:rPr lang="es-ES_tradnl" sz="5400" dirty="0"/>
              <a:t> </a:t>
            </a:r>
            <a:r>
              <a:rPr lang="es-ES_tradnl" sz="5400" dirty="0" smtClean="0"/>
              <a:t> </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0129882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Introducción</a:t>
            </a:r>
            <a:endParaRPr lang="es-ES_tradnl" sz="4000" dirty="0"/>
          </a:p>
        </p:txBody>
      </p:sp>
      <p:sp>
        <p:nvSpPr>
          <p:cNvPr id="3" name="Marcador de contenido 2"/>
          <p:cNvSpPr>
            <a:spLocks noGrp="1"/>
          </p:cNvSpPr>
          <p:nvPr>
            <p:ph idx="1"/>
          </p:nvPr>
        </p:nvSpPr>
        <p:spPr>
          <a:xfrm>
            <a:off x="1043493" y="2029378"/>
            <a:ext cx="10380846" cy="3385309"/>
          </a:xfrm>
        </p:spPr>
        <p:txBody>
          <a:bodyPr>
            <a:noAutofit/>
          </a:bodyPr>
          <a:lstStyle/>
          <a:p>
            <a:r>
              <a:rPr lang="es-ES" sz="2600" dirty="0"/>
              <a:t>Antes de comenzar a buscar y revisar proyectos potenciales para su contribución, debe estar familiarizado con los </a:t>
            </a:r>
            <a:r>
              <a:rPr lang="es-ES" sz="2600" u="sng" dirty="0"/>
              <a:t>archivos</a:t>
            </a:r>
            <a:r>
              <a:rPr lang="es-ES" sz="2600" dirty="0"/>
              <a:t> y las características que puede ver. </a:t>
            </a:r>
            <a:endParaRPr lang="es-ES" sz="2600" dirty="0" smtClean="0"/>
          </a:p>
          <a:p>
            <a:r>
              <a:rPr lang="es-ES" sz="2600" dirty="0" smtClean="0"/>
              <a:t>No </a:t>
            </a:r>
            <a:r>
              <a:rPr lang="es-ES" sz="2600" dirty="0"/>
              <a:t>todos los archivos mencionados </a:t>
            </a:r>
            <a:r>
              <a:rPr lang="es-ES" sz="2600" dirty="0" smtClean="0"/>
              <a:t>a continuación existen </a:t>
            </a:r>
            <a:r>
              <a:rPr lang="es-ES" sz="2600" dirty="0"/>
              <a:t>en todos los proyectos, pero son lo suficientemente comunes como para que conocerlos haga que sea mucho más fácil navegar por los proyectos.</a:t>
            </a:r>
            <a:endParaRPr lang="es-ES_tradnl" sz="2600" dirty="0"/>
          </a:p>
          <a:p>
            <a:r>
              <a:rPr lang="es-ES" sz="2600" dirty="0"/>
              <a:t>La mayoría de estos archivos se encuentran en el directorio raíz de un proyecto, pero de vez en cuando, </a:t>
            </a:r>
            <a:r>
              <a:rPr lang="es-ES" sz="2600" dirty="0" smtClean="0"/>
              <a:t>podría encontrarlos </a:t>
            </a:r>
            <a:r>
              <a:rPr lang="es-ES" sz="2600" dirty="0"/>
              <a:t>en otro lugar. </a:t>
            </a:r>
            <a:endParaRPr lang="es-ES" sz="2600" dirty="0" smtClean="0"/>
          </a:p>
          <a:p>
            <a:r>
              <a:rPr lang="es-ES" sz="2600" dirty="0" smtClean="0"/>
              <a:t>Si </a:t>
            </a:r>
            <a:r>
              <a:rPr lang="es-ES" sz="2600" dirty="0"/>
              <a:t>no ve uno o más de estos archivos en el directorio raíz, vea si el proyecto tiene documentos o un directorio de documentación con un nombre similar. </a:t>
            </a:r>
            <a:endParaRPr lang="es-ES" sz="2600" dirty="0" smtClean="0"/>
          </a:p>
          <a:p>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34</a:t>
            </a:fld>
            <a:endParaRPr lang="en-US" sz="1600"/>
          </a:p>
        </p:txBody>
      </p:sp>
    </p:spTree>
    <p:extLst>
      <p:ext uri="{BB962C8B-B14F-4D97-AF65-F5344CB8AC3E}">
        <p14:creationId xmlns:p14="http://schemas.microsoft.com/office/powerpoint/2010/main" val="653867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README</a:t>
            </a:r>
            <a:endParaRPr lang="es-ES_tradnl" sz="4000" dirty="0"/>
          </a:p>
        </p:txBody>
      </p:sp>
      <p:sp>
        <p:nvSpPr>
          <p:cNvPr id="3" name="Marcador de contenido 2"/>
          <p:cNvSpPr>
            <a:spLocks noGrp="1"/>
          </p:cNvSpPr>
          <p:nvPr>
            <p:ph idx="1"/>
          </p:nvPr>
        </p:nvSpPr>
        <p:spPr>
          <a:xfrm>
            <a:off x="1097280" y="2029378"/>
            <a:ext cx="10115203" cy="3385309"/>
          </a:xfrm>
        </p:spPr>
        <p:txBody>
          <a:bodyPr>
            <a:noAutofit/>
          </a:bodyPr>
          <a:lstStyle/>
          <a:p>
            <a:r>
              <a:rPr lang="es-ES" sz="2600" dirty="0" smtClean="0"/>
              <a:t>Por </a:t>
            </a:r>
            <a:r>
              <a:rPr lang="es-ES" sz="2600" dirty="0"/>
              <a:t>lo general, lo primero que ve para un proyecto es su archivo README. Esta es la cara del proyecto al mundo. </a:t>
            </a:r>
            <a:endParaRPr lang="es-ES" sz="2600" dirty="0" smtClean="0"/>
          </a:p>
          <a:p>
            <a:r>
              <a:rPr lang="es-ES" sz="2600" dirty="0" smtClean="0"/>
              <a:t>El </a:t>
            </a:r>
            <a:r>
              <a:rPr lang="es-ES" sz="2600" dirty="0"/>
              <a:t>archivo README le dice el nombre del proyecto y lo que se pretende hacer, y le brinda una instantánea rápida para ver si es un proyecto que podría ser útil o interesante para usted.</a:t>
            </a:r>
            <a:endParaRPr lang="es-ES_tradnl" sz="2600" dirty="0"/>
          </a:p>
          <a:p>
            <a:r>
              <a:rPr lang="es-ES" sz="2600" dirty="0"/>
              <a:t>El contenido de los archivos README varía. Algunos proyectos usan el archivo simplemente para nombrar el proyecto y señalar otros recursos. Otros incluyen esos otros recursos (instrucciones de instalación, configuración del desarrollador, uso de ejemplo) en el archivo README. </a:t>
            </a:r>
            <a:endParaRPr lang="es-ES" sz="2600" dirty="0" smtClean="0"/>
          </a:p>
          <a:p>
            <a:r>
              <a:rPr lang="es-ES" sz="2600" dirty="0"/>
              <a:t>El contenido de este archivo depende totalmente del proyecto</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35</a:t>
            </a:fld>
            <a:endParaRPr lang="en-US" sz="1600"/>
          </a:p>
        </p:txBody>
      </p:sp>
    </p:spTree>
    <p:extLst>
      <p:ext uri="{BB962C8B-B14F-4D97-AF65-F5344CB8AC3E}">
        <p14:creationId xmlns:p14="http://schemas.microsoft.com/office/powerpoint/2010/main" val="299056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4094" y="286603"/>
            <a:ext cx="10994032" cy="1450757"/>
          </a:xfrm>
        </p:spPr>
        <p:txBody>
          <a:bodyPr>
            <a:normAutofit/>
          </a:bodyPr>
          <a:lstStyle/>
          <a:p>
            <a:r>
              <a:rPr lang="es-ES" sz="4000" dirty="0"/>
              <a:t>README</a:t>
            </a:r>
            <a:endParaRPr lang="es-ES_tradnl" sz="4000" dirty="0"/>
          </a:p>
        </p:txBody>
      </p:sp>
      <p:sp>
        <p:nvSpPr>
          <p:cNvPr id="3" name="Marcador de contenido 2"/>
          <p:cNvSpPr>
            <a:spLocks noGrp="1"/>
          </p:cNvSpPr>
          <p:nvPr>
            <p:ph idx="1"/>
          </p:nvPr>
        </p:nvSpPr>
        <p:spPr>
          <a:xfrm>
            <a:off x="304800" y="2136948"/>
            <a:ext cx="3352799" cy="3385309"/>
          </a:xfrm>
        </p:spPr>
        <p:txBody>
          <a:bodyPr>
            <a:noAutofit/>
          </a:bodyPr>
          <a:lstStyle/>
          <a:p>
            <a:r>
              <a:rPr lang="es-ES" sz="2600" dirty="0" smtClean="0"/>
              <a:t>Independientemente </a:t>
            </a:r>
            <a:r>
              <a:rPr lang="es-ES" sz="2600" dirty="0"/>
              <a:t>del contenido, el archivo README debe ser su primera parada cuando visite cualquier proyecto. Puede darle una muy buena idea de lo que es el proyecto y dónde buscar más información al respecto.</a:t>
            </a:r>
            <a:endParaRPr lang="es-ES_tradnl" sz="2600" dirty="0"/>
          </a:p>
          <a:p>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36</a:t>
            </a:fld>
            <a:endParaRPr lang="en-US" sz="1600"/>
          </a:p>
        </p:txBody>
      </p:sp>
      <p:pic>
        <p:nvPicPr>
          <p:cNvPr id="4" name="Imagen 3"/>
          <p:cNvPicPr>
            <a:picLocks noChangeAspect="1"/>
          </p:cNvPicPr>
          <p:nvPr/>
        </p:nvPicPr>
        <p:blipFill>
          <a:blip r:embed="rId2"/>
          <a:stretch>
            <a:fillRect/>
          </a:stretch>
        </p:blipFill>
        <p:spPr>
          <a:xfrm>
            <a:off x="3876059" y="653393"/>
            <a:ext cx="8067781" cy="5281243"/>
          </a:xfrm>
          <a:prstGeom prst="rect">
            <a:avLst/>
          </a:prstGeom>
        </p:spPr>
      </p:pic>
    </p:spTree>
    <p:extLst>
      <p:ext uri="{BB962C8B-B14F-4D97-AF65-F5344CB8AC3E}">
        <p14:creationId xmlns:p14="http://schemas.microsoft.com/office/powerpoint/2010/main" val="755637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LICENSE </a:t>
            </a:r>
            <a:r>
              <a:rPr lang="es-ES" sz="4000" dirty="0"/>
              <a:t>(también </a:t>
            </a:r>
            <a:r>
              <a:rPr lang="es-ES" sz="4000" dirty="0" smtClean="0"/>
              <a:t>COPYING)</a:t>
            </a:r>
            <a:endParaRPr lang="es-ES_tradnl" sz="4000" dirty="0"/>
          </a:p>
        </p:txBody>
      </p:sp>
      <p:sp>
        <p:nvSpPr>
          <p:cNvPr id="3" name="Marcador de contenido 2"/>
          <p:cNvSpPr>
            <a:spLocks noGrp="1"/>
          </p:cNvSpPr>
          <p:nvPr>
            <p:ph idx="1"/>
          </p:nvPr>
        </p:nvSpPr>
        <p:spPr>
          <a:xfrm>
            <a:off x="1097280" y="2011448"/>
            <a:ext cx="10115203" cy="3385309"/>
          </a:xfrm>
        </p:spPr>
        <p:txBody>
          <a:bodyPr>
            <a:noAutofit/>
          </a:bodyPr>
          <a:lstStyle/>
          <a:p>
            <a:r>
              <a:rPr lang="es-ES" sz="2800" dirty="0" smtClean="0"/>
              <a:t>El </a:t>
            </a:r>
            <a:r>
              <a:rPr lang="es-ES" sz="2800" dirty="0"/>
              <a:t>archivo de LICENCIA </a:t>
            </a:r>
            <a:r>
              <a:rPr lang="es-ES" sz="2800" dirty="0" smtClean="0"/>
              <a:t>declara </a:t>
            </a:r>
            <a:r>
              <a:rPr lang="es-ES" sz="2800" dirty="0"/>
              <a:t>los términos bajo los cuales las personas pueden usar, modificar y distribuir el proyecto. Este archivo también se denomina a veces </a:t>
            </a:r>
            <a:r>
              <a:rPr lang="es-ES" sz="2800" dirty="0" smtClean="0"/>
              <a:t>COPYING, </a:t>
            </a:r>
            <a:r>
              <a:rPr lang="es-ES" sz="2800" dirty="0"/>
              <a:t>particularmente para proyectos que usan una versión de la Licencia Pública GNU (GPL), pero el propósito sigue siendo el mismo. </a:t>
            </a:r>
            <a:endParaRPr lang="es-ES" sz="2800" dirty="0" smtClean="0"/>
          </a:p>
          <a:p>
            <a:r>
              <a:rPr lang="es-ES" sz="2800" dirty="0" smtClean="0"/>
              <a:t>Como sabemos, </a:t>
            </a:r>
            <a:r>
              <a:rPr lang="es-ES" sz="2800" dirty="0"/>
              <a:t>si un proyecto no tiene una licencia aprobada por OSI, no puede llamarse a sí mismo un proyecto de "código abierto". Hacerlo viola la definición del término "código abierto</a:t>
            </a:r>
            <a:r>
              <a:rPr lang="es-ES" sz="2800" dirty="0" smtClean="0"/>
              <a:t>".</a:t>
            </a:r>
          </a:p>
          <a:p>
            <a:r>
              <a:rPr lang="es-ES" sz="2800" dirty="0" smtClean="0"/>
              <a:t>Si </a:t>
            </a:r>
            <a:r>
              <a:rPr lang="es-ES" sz="2800" dirty="0"/>
              <a:t>un proyecto no tiene licencia, entonces no es "código abierto", es simplemente "fuente disponible". </a:t>
            </a:r>
            <a:endParaRPr lang="es-ES"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37</a:t>
            </a:fld>
            <a:endParaRPr lang="en-US" sz="1600"/>
          </a:p>
        </p:txBody>
      </p:sp>
    </p:spTree>
    <p:extLst>
      <p:ext uri="{BB962C8B-B14F-4D97-AF65-F5344CB8AC3E}">
        <p14:creationId xmlns:p14="http://schemas.microsoft.com/office/powerpoint/2010/main" val="1922351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LICENSE </a:t>
            </a:r>
            <a:r>
              <a:rPr lang="es-ES" sz="4000" dirty="0"/>
              <a:t>(también </a:t>
            </a:r>
            <a:r>
              <a:rPr lang="es-ES" sz="4000" dirty="0" smtClean="0"/>
              <a:t>COPYING)</a:t>
            </a:r>
            <a:endParaRPr lang="es-ES_tradnl" sz="4000" dirty="0"/>
          </a:p>
        </p:txBody>
      </p:sp>
      <p:sp>
        <p:nvSpPr>
          <p:cNvPr id="3" name="Marcador de contenido 2"/>
          <p:cNvSpPr>
            <a:spLocks noGrp="1"/>
          </p:cNvSpPr>
          <p:nvPr>
            <p:ph idx="1"/>
          </p:nvPr>
        </p:nvSpPr>
        <p:spPr>
          <a:xfrm>
            <a:off x="1097280" y="1957657"/>
            <a:ext cx="10115203" cy="3385309"/>
          </a:xfrm>
        </p:spPr>
        <p:txBody>
          <a:bodyPr>
            <a:noAutofit/>
          </a:bodyPr>
          <a:lstStyle/>
          <a:p>
            <a:r>
              <a:rPr lang="es-ES" sz="2800" dirty="0" smtClean="0"/>
              <a:t>Recuerde, </a:t>
            </a:r>
            <a:r>
              <a:rPr lang="es-ES" sz="2800" dirty="0"/>
              <a:t>aquellos que usan o distribuyen proyectos que no tienen la licencia </a:t>
            </a:r>
            <a:r>
              <a:rPr lang="es-ES" sz="2800" dirty="0" smtClean="0"/>
              <a:t>infringen </a:t>
            </a:r>
            <a:r>
              <a:rPr lang="es-ES" sz="2800" dirty="0"/>
              <a:t>los derechos de autor de los creadores del proyecto y </a:t>
            </a:r>
            <a:r>
              <a:rPr lang="es-ES" sz="2800" dirty="0" smtClean="0"/>
              <a:t>hay </a:t>
            </a:r>
            <a:r>
              <a:rPr lang="es-ES" sz="2800" dirty="0"/>
              <a:t>riesgo de acciones legales. </a:t>
            </a:r>
            <a:endParaRPr lang="es-ES" sz="2800" dirty="0" smtClean="0"/>
          </a:p>
          <a:p>
            <a:r>
              <a:rPr lang="es-ES" sz="2800" dirty="0" smtClean="0"/>
              <a:t>Es </a:t>
            </a:r>
            <a:r>
              <a:rPr lang="es-ES" sz="2800" dirty="0"/>
              <a:t>solo a través de ese archivo de LICENCIA que un proyecto puede ser de "código abierto", y </a:t>
            </a:r>
            <a:r>
              <a:rPr lang="es-ES" sz="2800" dirty="0" smtClean="0"/>
              <a:t>es solo </a:t>
            </a:r>
            <a:r>
              <a:rPr lang="es-ES" sz="2800" dirty="0"/>
              <a:t>a través de ese archivo de LICENCIA que el proyecto se puede usar, modificar y distribuir legalmente. </a:t>
            </a:r>
            <a:endParaRPr lang="es-ES" sz="2800" dirty="0" smtClean="0"/>
          </a:p>
          <a:p>
            <a:r>
              <a:rPr lang="es-ES" sz="2800" dirty="0" smtClean="0"/>
              <a:t>Si </a:t>
            </a:r>
            <a:r>
              <a:rPr lang="es-ES" sz="2800" dirty="0"/>
              <a:t>se encuentra con un proyecto interesante que no tiene licencia en absoluto o tiene una licencia que no está aprobada por OSI, tenga mucho cuidado antes de contribuir y lanzarse a una situación de copyright </a:t>
            </a:r>
            <a:r>
              <a:rPr lang="es-ES" sz="2800" dirty="0" smtClean="0"/>
              <a:t>complicada.</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38</a:t>
            </a:fld>
            <a:endParaRPr lang="en-US" sz="1600"/>
          </a:p>
        </p:txBody>
      </p:sp>
    </p:spTree>
    <p:extLst>
      <p:ext uri="{BB962C8B-B14F-4D97-AF65-F5344CB8AC3E}">
        <p14:creationId xmlns:p14="http://schemas.microsoft.com/office/powerpoint/2010/main" val="697333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pic>
        <p:nvPicPr>
          <p:cNvPr id="4" name="Imagen 3"/>
          <p:cNvPicPr>
            <a:picLocks noChangeAspect="1"/>
          </p:cNvPicPr>
          <p:nvPr/>
        </p:nvPicPr>
        <p:blipFill>
          <a:blip r:embed="rId2"/>
          <a:stretch>
            <a:fillRect/>
          </a:stretch>
        </p:blipFill>
        <p:spPr>
          <a:xfrm>
            <a:off x="375635" y="1165411"/>
            <a:ext cx="11379200" cy="4114800"/>
          </a:xfrm>
          <a:prstGeom prst="rect">
            <a:avLst/>
          </a:prstGeom>
        </p:spPr>
      </p:pic>
    </p:spTree>
    <p:extLst>
      <p:ext uri="{BB962C8B-B14F-4D97-AF65-F5344CB8AC3E}">
        <p14:creationId xmlns:p14="http://schemas.microsoft.com/office/powerpoint/2010/main" val="132084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smtClean="0"/>
              <a:t>Introducción</a:t>
            </a:r>
            <a:endParaRPr lang="es-ES_tradnl" sz="4000" dirty="0"/>
          </a:p>
        </p:txBody>
      </p:sp>
      <p:sp>
        <p:nvSpPr>
          <p:cNvPr id="3" name="Marcador de contenido 2"/>
          <p:cNvSpPr>
            <a:spLocks noGrp="1"/>
          </p:cNvSpPr>
          <p:nvPr>
            <p:ph idx="1"/>
          </p:nvPr>
        </p:nvSpPr>
        <p:spPr>
          <a:xfrm>
            <a:off x="1097280" y="2117559"/>
            <a:ext cx="10115203" cy="3314631"/>
          </a:xfrm>
        </p:spPr>
        <p:txBody>
          <a:bodyPr>
            <a:noAutofit/>
          </a:bodyPr>
          <a:lstStyle/>
          <a:p>
            <a:r>
              <a:rPr lang="es-ES" sz="2800" dirty="0"/>
              <a:t>Antes de comenzar a encontrar un proyecto y una tarea para su primera contribución, hay algunos </a:t>
            </a:r>
            <a:r>
              <a:rPr lang="es-ES" sz="2800" u="sng" dirty="0"/>
              <a:t>conceptos</a:t>
            </a:r>
            <a:r>
              <a:rPr lang="es-ES" sz="2800" dirty="0"/>
              <a:t> y </a:t>
            </a:r>
            <a:r>
              <a:rPr lang="es-ES" sz="2800" u="sng" dirty="0"/>
              <a:t>términos</a:t>
            </a:r>
            <a:r>
              <a:rPr lang="es-ES" sz="2800" dirty="0"/>
              <a:t> que debe conocer. </a:t>
            </a:r>
            <a:endParaRPr lang="es-ES" sz="2800" dirty="0" smtClean="0"/>
          </a:p>
          <a:p>
            <a:r>
              <a:rPr lang="es-ES" sz="2800" dirty="0" smtClean="0"/>
              <a:t>Aprender </a:t>
            </a:r>
            <a:r>
              <a:rPr lang="es-ES" sz="2800" dirty="0"/>
              <a:t>esto ahora hará que sea mucho </a:t>
            </a:r>
            <a:r>
              <a:rPr lang="es-ES" sz="2800" i="1" dirty="0"/>
              <a:t>más fácil entender </a:t>
            </a:r>
            <a:r>
              <a:rPr lang="es-ES" sz="2800" dirty="0"/>
              <a:t>lo que está viendo cuando revisa </a:t>
            </a:r>
            <a:r>
              <a:rPr lang="es-ES" sz="2800" dirty="0" smtClean="0"/>
              <a:t>proyectos.</a:t>
            </a:r>
          </a:p>
          <a:p>
            <a:r>
              <a:rPr lang="es-ES" sz="2800" dirty="0" smtClean="0"/>
              <a:t>Esa sección establece </a:t>
            </a:r>
            <a:r>
              <a:rPr lang="es-ES" sz="2800" dirty="0"/>
              <a:t>algunas </a:t>
            </a:r>
            <a:r>
              <a:rPr lang="es-ES" sz="2800" i="1" dirty="0"/>
              <a:t>guías</a:t>
            </a:r>
            <a:r>
              <a:rPr lang="es-ES" sz="2800" dirty="0"/>
              <a:t> </a:t>
            </a:r>
            <a:r>
              <a:rPr lang="es-ES" sz="2800" dirty="0" smtClean="0"/>
              <a:t>en </a:t>
            </a:r>
            <a:r>
              <a:rPr lang="es-ES" sz="2800" dirty="0"/>
              <a:t>su camino hacia su primera contribución.</a:t>
            </a:r>
            <a:r>
              <a:rPr lang="es-ES_tradnl" sz="2800" dirty="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1539644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pic>
        <p:nvPicPr>
          <p:cNvPr id="8" name="Imagen 7"/>
          <p:cNvPicPr>
            <a:picLocks noChangeAspect="1"/>
          </p:cNvPicPr>
          <p:nvPr/>
        </p:nvPicPr>
        <p:blipFill>
          <a:blip r:embed="rId2"/>
          <a:stretch>
            <a:fillRect/>
          </a:stretch>
        </p:blipFill>
        <p:spPr>
          <a:xfrm>
            <a:off x="553571" y="392580"/>
            <a:ext cx="11315700" cy="5499100"/>
          </a:xfrm>
          <a:prstGeom prst="rect">
            <a:avLst/>
          </a:prstGeom>
        </p:spPr>
      </p:pic>
    </p:spTree>
    <p:extLst>
      <p:ext uri="{BB962C8B-B14F-4D97-AF65-F5344CB8AC3E}">
        <p14:creationId xmlns:p14="http://schemas.microsoft.com/office/powerpoint/2010/main" val="1062710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CONTRIBUTING</a:t>
            </a:r>
            <a:endParaRPr lang="es-ES_tradnl" sz="4000" dirty="0"/>
          </a:p>
        </p:txBody>
      </p:sp>
      <p:sp>
        <p:nvSpPr>
          <p:cNvPr id="3" name="Marcador de contenido 2"/>
          <p:cNvSpPr>
            <a:spLocks noGrp="1"/>
          </p:cNvSpPr>
          <p:nvPr>
            <p:ph idx="1"/>
          </p:nvPr>
        </p:nvSpPr>
        <p:spPr>
          <a:xfrm>
            <a:off x="1097280" y="1993516"/>
            <a:ext cx="10115203" cy="3385309"/>
          </a:xfrm>
        </p:spPr>
        <p:txBody>
          <a:bodyPr>
            <a:noAutofit/>
          </a:bodyPr>
          <a:lstStyle/>
          <a:p>
            <a:r>
              <a:rPr lang="es-ES" sz="2600" dirty="0" smtClean="0"/>
              <a:t>Como </a:t>
            </a:r>
            <a:r>
              <a:rPr lang="es-ES" sz="2600" dirty="0"/>
              <a:t>colaborador por primera vez en un proyecto, el archivo </a:t>
            </a:r>
            <a:r>
              <a:rPr lang="es-ES" sz="2600" dirty="0" smtClean="0"/>
              <a:t>CONTRIBUTING (también </a:t>
            </a:r>
            <a:r>
              <a:rPr lang="es-ES" sz="2600" dirty="0"/>
              <a:t>llamado </a:t>
            </a:r>
            <a:r>
              <a:rPr lang="es-ES" sz="2600" dirty="0" smtClean="0"/>
              <a:t>CONTRIBUTORS) </a:t>
            </a:r>
            <a:r>
              <a:rPr lang="es-ES" sz="2600" dirty="0"/>
              <a:t>es su mejor </a:t>
            </a:r>
            <a:r>
              <a:rPr lang="es-ES" sz="2600" dirty="0" smtClean="0"/>
              <a:t>amigo. </a:t>
            </a:r>
          </a:p>
          <a:p>
            <a:r>
              <a:rPr lang="es-ES" sz="2600" dirty="0" smtClean="0"/>
              <a:t>El </a:t>
            </a:r>
            <a:r>
              <a:rPr lang="es-ES" sz="2600" dirty="0"/>
              <a:t>archivo CONTRIBUTING </a:t>
            </a:r>
            <a:r>
              <a:rPr lang="es-ES" sz="2600" dirty="0" smtClean="0"/>
              <a:t>establece </a:t>
            </a:r>
            <a:r>
              <a:rPr lang="es-ES" sz="2600" dirty="0"/>
              <a:t>cómo el proyecto prefiere recibir contribuciones, los requisitos y parámetros que debe cumplir una contribución para ser aceptado en el proyecto.</a:t>
            </a:r>
            <a:endParaRPr lang="es-ES_tradnl" sz="2600" dirty="0"/>
          </a:p>
          <a:p>
            <a:r>
              <a:rPr lang="es-ES" sz="2600" dirty="0"/>
              <a:t>Cuando realiza una contribución a un proyecto, ya sea su primera contribución o la cuadragésima primera, siga siempre todo lo que el archivo CONTRIBUTING </a:t>
            </a:r>
            <a:r>
              <a:rPr lang="es-ES" sz="2600" dirty="0" smtClean="0"/>
              <a:t>le </a:t>
            </a:r>
            <a:r>
              <a:rPr lang="es-ES" sz="2600" dirty="0"/>
              <a:t>indique que haga. Si tiene alguna pregunta sobre su contenido, siempre pregunte a la comunidad antes de continuar. Una vez que reciba una respuesta, sea un buen ciudadano y actualice el archivo CONTRIBUTING </a:t>
            </a:r>
            <a:r>
              <a:rPr lang="es-ES" sz="2600" dirty="0" smtClean="0"/>
              <a:t>con </a:t>
            </a:r>
            <a:r>
              <a:rPr lang="es-ES" sz="2600" dirty="0"/>
              <a:t>la nueva información.</a:t>
            </a:r>
            <a:endParaRPr lang="es-ES_tradnl" sz="2600" dirty="0"/>
          </a:p>
          <a:p>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Tree>
    <p:extLst>
      <p:ext uri="{BB962C8B-B14F-4D97-AF65-F5344CB8AC3E}">
        <p14:creationId xmlns:p14="http://schemas.microsoft.com/office/powerpoint/2010/main" val="1311732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CONTRIBUTING</a:t>
            </a:r>
            <a:endParaRPr lang="es-ES_tradnl" sz="4000" dirty="0"/>
          </a:p>
        </p:txBody>
      </p:sp>
      <p:sp>
        <p:nvSpPr>
          <p:cNvPr id="3" name="Marcador de contenido 2"/>
          <p:cNvSpPr>
            <a:spLocks noGrp="1"/>
          </p:cNvSpPr>
          <p:nvPr>
            <p:ph idx="1"/>
          </p:nvPr>
        </p:nvSpPr>
        <p:spPr>
          <a:xfrm>
            <a:off x="1097280" y="1957657"/>
            <a:ext cx="10115203" cy="3385309"/>
          </a:xfrm>
        </p:spPr>
        <p:txBody>
          <a:bodyPr>
            <a:noAutofit/>
          </a:bodyPr>
          <a:lstStyle/>
          <a:p>
            <a:r>
              <a:rPr lang="es-ES" sz="2800" dirty="0"/>
              <a:t>No hay un formato o contenido estándar para un archivo CONTRIBUTING </a:t>
            </a:r>
            <a:r>
              <a:rPr lang="es-ES" sz="2800" dirty="0" smtClean="0"/>
              <a:t>. </a:t>
            </a:r>
            <a:r>
              <a:rPr lang="es-ES" sz="2800" dirty="0"/>
              <a:t>Cada proyecto incluye lo que cree que sus contribuyentes necesitan saber sobre su proceso de contribución particular. </a:t>
            </a:r>
            <a:endParaRPr lang="es-ES" sz="2800" dirty="0" smtClean="0"/>
          </a:p>
          <a:p>
            <a:r>
              <a:rPr lang="es-ES" sz="2800" dirty="0" smtClean="0"/>
              <a:t>Algunos </a:t>
            </a:r>
            <a:r>
              <a:rPr lang="es-ES" sz="2800" dirty="0"/>
              <a:t>proyectos tienen pautas separadas para los contribuyentes según el tipo de contribución. Por ejemplo, el servidor web Apache HTTPD tiene pautas separadas para informar errores, para contribuir parches de código y para contribuir con documentación. </a:t>
            </a:r>
            <a:endParaRPr lang="es-ES" sz="2800" dirty="0" smtClean="0"/>
          </a:p>
          <a:p>
            <a:r>
              <a:rPr lang="es-ES" sz="2800" dirty="0" smtClean="0"/>
              <a:t>Otros </a:t>
            </a:r>
            <a:r>
              <a:rPr lang="es-ES" sz="2800" dirty="0"/>
              <a:t>proyectos tienen todas las instrucciones en un solo archivo </a:t>
            </a:r>
            <a:r>
              <a:rPr lang="es-ES" sz="2800" dirty="0" smtClean="0"/>
              <a:t>CONTRIBUTING.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spTree>
    <p:extLst>
      <p:ext uri="{BB962C8B-B14F-4D97-AF65-F5344CB8AC3E}">
        <p14:creationId xmlns:p14="http://schemas.microsoft.com/office/powerpoint/2010/main" val="537638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CONTRIBUTING</a:t>
            </a:r>
            <a:endParaRPr lang="es-ES_tradnl" sz="4000" dirty="0"/>
          </a:p>
        </p:txBody>
      </p:sp>
      <p:sp>
        <p:nvSpPr>
          <p:cNvPr id="3" name="Marcador de contenido 2"/>
          <p:cNvSpPr>
            <a:spLocks noGrp="1"/>
          </p:cNvSpPr>
          <p:nvPr>
            <p:ph idx="1"/>
          </p:nvPr>
        </p:nvSpPr>
        <p:spPr>
          <a:xfrm>
            <a:off x="1061422" y="1957657"/>
            <a:ext cx="10252038" cy="3385309"/>
          </a:xfrm>
        </p:spPr>
        <p:txBody>
          <a:bodyPr>
            <a:noAutofit/>
          </a:bodyPr>
          <a:lstStyle/>
          <a:p>
            <a:r>
              <a:rPr lang="es-ES" sz="2700" dirty="0"/>
              <a:t>No hay forma de predecir qué pautas de contribución enfatizará un proyecto o qué procesos sigue un proyecto, así que siempre asegúrese de buscar un archivo CONTRIBUTING antes de comenzar con su contribución.</a:t>
            </a:r>
            <a:endParaRPr lang="es-ES_tradnl" sz="2700" dirty="0"/>
          </a:p>
          <a:p>
            <a:r>
              <a:rPr lang="es-ES" sz="2700" dirty="0"/>
              <a:t>Si un proyecto aún no tiene un archivo </a:t>
            </a:r>
            <a:r>
              <a:rPr lang="es-ES" sz="2700" dirty="0" smtClean="0"/>
              <a:t>CONTRIBUTING, </a:t>
            </a:r>
            <a:r>
              <a:rPr lang="es-ES" sz="2700" dirty="0"/>
              <a:t>pero desea hacer una contribución, ¿qué hace entonces? Para empezar, puede ver las contribuciones anteriores para ver cómo se implementaron y manejaron. Una vez que tenga esa información, pregúntele a la comunidad. "Voy a hacer una contribución de esta manera. ¿Está bien? "Si siempre verifica antes de simplemente hacer una contribución al proyecto, siempre tendrá una mejor oportunidad de que su contribución sea aceptada. </a:t>
            </a:r>
            <a:endParaRPr lang="es-ES" sz="27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spTree>
    <p:extLst>
      <p:ext uri="{BB962C8B-B14F-4D97-AF65-F5344CB8AC3E}">
        <p14:creationId xmlns:p14="http://schemas.microsoft.com/office/powerpoint/2010/main" val="828499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3500" dirty="0" smtClean="0"/>
              <a:t>** Busque un archivo </a:t>
            </a:r>
            <a:r>
              <a:rPr lang="es-ES" sz="3500" dirty="0" err="1" smtClean="0"/>
              <a:t>Contributing</a:t>
            </a:r>
            <a:r>
              <a:rPr lang="es-ES" sz="3500" dirty="0" smtClean="0"/>
              <a:t> y familiarícese con él.</a:t>
            </a:r>
            <a:endParaRPr lang="es-ES_tradnl" sz="3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44</a:t>
            </a:fld>
            <a:endParaRPr lang="en-US" sz="1600"/>
          </a:p>
        </p:txBody>
      </p:sp>
      <p:pic>
        <p:nvPicPr>
          <p:cNvPr id="6" name="Imagen 5"/>
          <p:cNvPicPr>
            <a:picLocks noChangeAspect="1"/>
          </p:cNvPicPr>
          <p:nvPr/>
        </p:nvPicPr>
        <p:blipFill>
          <a:blip r:embed="rId2"/>
          <a:stretch>
            <a:fillRect/>
          </a:stretch>
        </p:blipFill>
        <p:spPr>
          <a:xfrm>
            <a:off x="1954305" y="1867392"/>
            <a:ext cx="8387603" cy="4885802"/>
          </a:xfrm>
          <a:prstGeom prst="rect">
            <a:avLst/>
          </a:prstGeom>
        </p:spPr>
      </p:pic>
    </p:spTree>
    <p:extLst>
      <p:ext uri="{BB962C8B-B14F-4D97-AF65-F5344CB8AC3E}">
        <p14:creationId xmlns:p14="http://schemas.microsoft.com/office/powerpoint/2010/main" val="815835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Código de </a:t>
            </a:r>
            <a:r>
              <a:rPr lang="es-ES" sz="4000" dirty="0" smtClean="0"/>
              <a:t>Conducta</a:t>
            </a:r>
            <a:endParaRPr lang="es-ES_tradnl" sz="4000" dirty="0"/>
          </a:p>
        </p:txBody>
      </p:sp>
      <p:sp>
        <p:nvSpPr>
          <p:cNvPr id="3" name="Marcador de contenido 2"/>
          <p:cNvSpPr>
            <a:spLocks noGrp="1"/>
          </p:cNvSpPr>
          <p:nvPr>
            <p:ph idx="1"/>
          </p:nvPr>
        </p:nvSpPr>
        <p:spPr>
          <a:xfrm>
            <a:off x="1097280" y="1957657"/>
            <a:ext cx="10115203" cy="3385309"/>
          </a:xfrm>
        </p:spPr>
        <p:txBody>
          <a:bodyPr>
            <a:noAutofit/>
          </a:bodyPr>
          <a:lstStyle/>
          <a:p>
            <a:r>
              <a:rPr lang="es-ES" sz="2700" dirty="0" smtClean="0"/>
              <a:t>El </a:t>
            </a:r>
            <a:r>
              <a:rPr lang="es-ES" sz="2700" dirty="0"/>
              <a:t>Código de Conducta (</a:t>
            </a:r>
            <a:r>
              <a:rPr lang="es-ES" sz="2700" dirty="0" err="1"/>
              <a:t>CoC</a:t>
            </a:r>
            <a:r>
              <a:rPr lang="es-ES" sz="2700" dirty="0"/>
              <a:t>) es un documento que, afortunadamente, aparece en más y más proyectos cada año. El </a:t>
            </a:r>
            <a:r>
              <a:rPr lang="es-ES" sz="2700" dirty="0" err="1"/>
              <a:t>CoC</a:t>
            </a:r>
            <a:r>
              <a:rPr lang="es-ES" sz="2700" dirty="0"/>
              <a:t> establece los tipos de comportamiento que son bienvenidos y no bienvenidos en la comunidad del proyecto, las consecuencias para el comportamiento no deseado y dónde y cómo los miembros de la comunidad pueden denunciarlo. </a:t>
            </a:r>
            <a:endParaRPr lang="es-ES" sz="2700" dirty="0" smtClean="0"/>
          </a:p>
          <a:p>
            <a:r>
              <a:rPr lang="es-ES" sz="2700" dirty="0" smtClean="0"/>
              <a:t>La </a:t>
            </a:r>
            <a:r>
              <a:rPr lang="es-ES" sz="2700" dirty="0"/>
              <a:t>intención del </a:t>
            </a:r>
            <a:r>
              <a:rPr lang="es-ES" sz="2700" dirty="0" err="1" smtClean="0"/>
              <a:t>CoC</a:t>
            </a:r>
            <a:r>
              <a:rPr lang="es-ES" sz="2700" dirty="0" smtClean="0"/>
              <a:t> </a:t>
            </a:r>
            <a:r>
              <a:rPr lang="es-ES" sz="2700" dirty="0"/>
              <a:t>es alentar un comportamiento que cree un lugar acogedor y seguro para todos los </a:t>
            </a:r>
            <a:r>
              <a:rPr lang="es-ES" sz="2700" dirty="0" smtClean="0"/>
              <a:t>contribuyentes, independientemente </a:t>
            </a:r>
            <a:r>
              <a:rPr lang="es-ES" sz="2700" dirty="0"/>
              <a:t>de su género, raza, creencias religiosas, edad u otras características, y proporcionar un recurso a aquellos que han sido víctimas o testigos de incómodos </a:t>
            </a:r>
            <a:r>
              <a:rPr lang="es-ES" sz="2700" dirty="0" smtClean="0"/>
              <a:t>comportamientos.</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45</a:t>
            </a:fld>
            <a:endParaRPr lang="en-US" sz="1600"/>
          </a:p>
        </p:txBody>
      </p:sp>
    </p:spTree>
    <p:extLst>
      <p:ext uri="{BB962C8B-B14F-4D97-AF65-F5344CB8AC3E}">
        <p14:creationId xmlns:p14="http://schemas.microsoft.com/office/powerpoint/2010/main" val="1163043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Código de </a:t>
            </a:r>
            <a:r>
              <a:rPr lang="es-ES" sz="4000" dirty="0" smtClean="0"/>
              <a:t>Conducta</a:t>
            </a:r>
            <a:endParaRPr lang="es-ES_tradnl" sz="4000" dirty="0"/>
          </a:p>
        </p:txBody>
      </p:sp>
      <p:sp>
        <p:nvSpPr>
          <p:cNvPr id="3" name="Marcador de contenido 2"/>
          <p:cNvSpPr>
            <a:spLocks noGrp="1"/>
          </p:cNvSpPr>
          <p:nvPr>
            <p:ph idx="1"/>
          </p:nvPr>
        </p:nvSpPr>
        <p:spPr>
          <a:xfrm>
            <a:off x="753034" y="1921799"/>
            <a:ext cx="10796808" cy="3385309"/>
          </a:xfrm>
        </p:spPr>
        <p:txBody>
          <a:bodyPr>
            <a:noAutofit/>
          </a:bodyPr>
          <a:lstStyle/>
          <a:p>
            <a:r>
              <a:rPr lang="es-ES" sz="2600" dirty="0"/>
              <a:t>La existencia de un Código de Conducta es una señal de que un proyecto valora la seguridad de su comunidad y da la bienvenida a los contribuyentes de todas las tendencias. </a:t>
            </a:r>
            <a:endParaRPr lang="es-ES" sz="2600" dirty="0" smtClean="0"/>
          </a:p>
          <a:p>
            <a:r>
              <a:rPr lang="es-ES" sz="2600" dirty="0" smtClean="0"/>
              <a:t>La </a:t>
            </a:r>
            <a:r>
              <a:rPr lang="es-ES" sz="2600" dirty="0"/>
              <a:t>implementación de un Código de Conducta en un proyecto a menudo es la causa de mucha conversación (a veces no muy amigable) en toda la comunidad. Debido a eso, el documento rara vez es el mismo en todos los proyectos. </a:t>
            </a:r>
            <a:endParaRPr lang="es-ES" sz="2600" dirty="0" smtClean="0"/>
          </a:p>
          <a:p>
            <a:r>
              <a:rPr lang="es-ES" sz="2600" dirty="0" smtClean="0"/>
              <a:t>Para </a:t>
            </a:r>
            <a:r>
              <a:rPr lang="es-ES" sz="2600" dirty="0"/>
              <a:t>apaciguar a los miembros de la comunidad que están nerviosos por aplicar cualquier limitación en las interacciones, algunos proyectos crean un Código de Conducta muy mínimo, "Sé excelente el uno con el otro". Otros crean documentos detallados que enumeran las expectativas de comportamiento, ejemplos de comportamiento no deseado e instrucciones de aplicación.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46</a:t>
            </a:fld>
            <a:endParaRPr lang="en-US" sz="1600"/>
          </a:p>
        </p:txBody>
      </p:sp>
    </p:spTree>
    <p:extLst>
      <p:ext uri="{BB962C8B-B14F-4D97-AF65-F5344CB8AC3E}">
        <p14:creationId xmlns:p14="http://schemas.microsoft.com/office/powerpoint/2010/main" val="390484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Código de </a:t>
            </a:r>
            <a:r>
              <a:rPr lang="es-ES" sz="4000" dirty="0" smtClean="0"/>
              <a:t>Conducta</a:t>
            </a:r>
            <a:endParaRPr lang="es-ES_tradnl" sz="4000" dirty="0"/>
          </a:p>
        </p:txBody>
      </p:sp>
      <p:sp>
        <p:nvSpPr>
          <p:cNvPr id="3" name="Marcador de contenido 2"/>
          <p:cNvSpPr>
            <a:spLocks noGrp="1"/>
          </p:cNvSpPr>
          <p:nvPr>
            <p:ph idx="1"/>
          </p:nvPr>
        </p:nvSpPr>
        <p:spPr>
          <a:xfrm>
            <a:off x="699247" y="1850083"/>
            <a:ext cx="10778879" cy="3385309"/>
          </a:xfrm>
        </p:spPr>
        <p:txBody>
          <a:bodyPr>
            <a:noAutofit/>
          </a:bodyPr>
          <a:lstStyle/>
          <a:p>
            <a:r>
              <a:rPr lang="es-ES" sz="2500" dirty="0"/>
              <a:t>Si bien no existe un estándar para el Código de conducta de un proyecto, muchos proyectos ahora usan algún derivado del </a:t>
            </a:r>
            <a:r>
              <a:rPr lang="en-US" sz="2500" dirty="0"/>
              <a:t>Contributor </a:t>
            </a:r>
            <a:r>
              <a:rPr lang="en-US" sz="2500" dirty="0" smtClean="0"/>
              <a:t>Covenant</a:t>
            </a:r>
            <a:r>
              <a:rPr lang="es-ES" sz="2500" dirty="0" smtClean="0"/>
              <a:t>, </a:t>
            </a:r>
            <a:r>
              <a:rPr lang="es-ES" sz="2500" dirty="0"/>
              <a:t>creado originalmente por </a:t>
            </a:r>
            <a:r>
              <a:rPr lang="es-ES" sz="2500" dirty="0" err="1"/>
              <a:t>Coraline</a:t>
            </a:r>
            <a:r>
              <a:rPr lang="es-ES" sz="2500" dirty="0"/>
              <a:t> Ada </a:t>
            </a:r>
            <a:r>
              <a:rPr lang="es-ES" sz="2500" dirty="0" err="1" smtClean="0"/>
              <a:t>Ehmke</a:t>
            </a:r>
            <a:r>
              <a:rPr lang="es-ES" sz="2500" dirty="0"/>
              <a:t> </a:t>
            </a:r>
            <a:r>
              <a:rPr lang="es-ES" sz="2500" dirty="0" smtClean="0"/>
              <a:t>(</a:t>
            </a:r>
            <a:r>
              <a:rPr lang="es-ES" sz="2500" dirty="0">
                <a:hlinkClick r:id="rId2"/>
              </a:rPr>
              <a:t>https://www.contributor-covenant.org</a:t>
            </a:r>
            <a:r>
              <a:rPr lang="es-ES" sz="2500" dirty="0" smtClean="0">
                <a:hlinkClick r:id="rId2"/>
              </a:rPr>
              <a:t>/</a:t>
            </a:r>
            <a:r>
              <a:rPr lang="es-ES" sz="2500" dirty="0" smtClean="0"/>
              <a:t>).</a:t>
            </a:r>
          </a:p>
          <a:p>
            <a:r>
              <a:rPr lang="es-ES" sz="2500" dirty="0" smtClean="0"/>
              <a:t>Un </a:t>
            </a:r>
            <a:r>
              <a:rPr lang="es-ES" sz="2500" dirty="0"/>
              <a:t>Código de conducta es un documento valioso, pero es tan sólido y útil como su aplicación. Sin una comunidad que defienda las palabras del documento, un </a:t>
            </a:r>
            <a:r>
              <a:rPr lang="es-ES" sz="2500" dirty="0" err="1"/>
              <a:t>CoC</a:t>
            </a:r>
            <a:r>
              <a:rPr lang="es-ES" sz="2500" dirty="0"/>
              <a:t> no es más que un ejercicio de escritura. </a:t>
            </a:r>
            <a:endParaRPr lang="es-ES" sz="2500" dirty="0" smtClean="0"/>
          </a:p>
          <a:p>
            <a:r>
              <a:rPr lang="es-ES" sz="2500" dirty="0" smtClean="0"/>
              <a:t>Cuando </a:t>
            </a:r>
            <a:r>
              <a:rPr lang="es-ES" sz="2500" dirty="0"/>
              <a:t>se ve por primera vez un proyecto y su comunidad, generalmente es difícil saber si puede hacer cumplir su </a:t>
            </a:r>
            <a:r>
              <a:rPr lang="es-ES" sz="2500" dirty="0" err="1"/>
              <a:t>CoC</a:t>
            </a:r>
            <a:r>
              <a:rPr lang="es-ES" sz="2500" dirty="0"/>
              <a:t> de una manera efectiva y empática. Esto no debería impedir que contribuyas o te unas a una comunidad. Tener un Código de Conducta es una señal de que la comunidad está al menos dispuesta a hacer lo correcto, una señal que es muy bienvenida y bienvenida para los posibles miembros de la comunidad</a:t>
            </a:r>
            <a:r>
              <a:rPr lang="es-ES" sz="2500" dirty="0" smtClean="0"/>
              <a:t>.</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47</a:t>
            </a:fld>
            <a:endParaRPr lang="en-US" sz="1600"/>
          </a:p>
        </p:txBody>
      </p:sp>
    </p:spTree>
    <p:extLst>
      <p:ext uri="{BB962C8B-B14F-4D97-AF65-F5344CB8AC3E}">
        <p14:creationId xmlns:p14="http://schemas.microsoft.com/office/powerpoint/2010/main" val="1735245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Guías de estilo</a:t>
            </a:r>
            <a:endParaRPr lang="es-ES_tradnl" sz="4000" dirty="0"/>
          </a:p>
        </p:txBody>
      </p:sp>
      <p:sp>
        <p:nvSpPr>
          <p:cNvPr id="3" name="Marcador de contenido 2"/>
          <p:cNvSpPr>
            <a:spLocks noGrp="1"/>
          </p:cNvSpPr>
          <p:nvPr>
            <p:ph idx="1"/>
          </p:nvPr>
        </p:nvSpPr>
        <p:spPr>
          <a:xfrm>
            <a:off x="1097280" y="1868012"/>
            <a:ext cx="10115203" cy="3385309"/>
          </a:xfrm>
        </p:spPr>
        <p:txBody>
          <a:bodyPr>
            <a:noAutofit/>
          </a:bodyPr>
          <a:lstStyle/>
          <a:p>
            <a:r>
              <a:rPr lang="es-ES" sz="2700" dirty="0" smtClean="0"/>
              <a:t>Probablemente </a:t>
            </a:r>
            <a:r>
              <a:rPr lang="es-ES" sz="2700" dirty="0"/>
              <a:t>no sea sorprendente escuchar que los proyectos de software libre y de código abierto a menudo tienen </a:t>
            </a:r>
            <a:r>
              <a:rPr lang="es-ES" sz="2700" dirty="0" err="1"/>
              <a:t>Very</a:t>
            </a:r>
            <a:r>
              <a:rPr lang="es-ES" sz="2700" dirty="0"/>
              <a:t> </a:t>
            </a:r>
            <a:r>
              <a:rPr lang="es-ES" sz="2700" dirty="0" err="1"/>
              <a:t>Strong</a:t>
            </a:r>
            <a:r>
              <a:rPr lang="es-ES" sz="2700" dirty="0"/>
              <a:t> </a:t>
            </a:r>
            <a:r>
              <a:rPr lang="es-ES" sz="2700" dirty="0" err="1" smtClean="0"/>
              <a:t>Opinions</a:t>
            </a:r>
            <a:r>
              <a:rPr lang="es-ES" sz="2700" dirty="0" smtClean="0"/>
              <a:t> </a:t>
            </a:r>
            <a:r>
              <a:rPr lang="es-ES" sz="2700" dirty="0"/>
              <a:t>sobre cómo deben hacerse las cosas, al menos en su territorio. </a:t>
            </a:r>
            <a:endParaRPr lang="es-ES" sz="2700" dirty="0" smtClean="0"/>
          </a:p>
          <a:p>
            <a:r>
              <a:rPr lang="es-ES" sz="2700" dirty="0" smtClean="0"/>
              <a:t>Estas </a:t>
            </a:r>
            <a:r>
              <a:rPr lang="es-ES" sz="2700" dirty="0"/>
              <a:t>opiniones existen, y enviar una contribución que las ignore es una buena manera de irritar a los encargados del mantenimiento del proyecto y la comunidad.</a:t>
            </a:r>
            <a:endParaRPr lang="es-ES_tradnl" sz="2700" dirty="0"/>
          </a:p>
          <a:p>
            <a:r>
              <a:rPr lang="es-ES" sz="2700" dirty="0"/>
              <a:t>Los proyectos que tienen estas </a:t>
            </a:r>
            <a:r>
              <a:rPr lang="es-ES" sz="2700" dirty="0" err="1"/>
              <a:t>Very</a:t>
            </a:r>
            <a:r>
              <a:rPr lang="es-ES" sz="2700" dirty="0"/>
              <a:t> </a:t>
            </a:r>
            <a:r>
              <a:rPr lang="es-ES" sz="2700" dirty="0" err="1"/>
              <a:t>Strong</a:t>
            </a:r>
            <a:r>
              <a:rPr lang="es-ES" sz="2700" dirty="0"/>
              <a:t> </a:t>
            </a:r>
            <a:r>
              <a:rPr lang="es-ES" sz="2700" dirty="0" err="1"/>
              <a:t>Opinions</a:t>
            </a:r>
            <a:r>
              <a:rPr lang="es-ES" sz="2700" dirty="0"/>
              <a:t> </a:t>
            </a:r>
            <a:r>
              <a:rPr lang="es-ES" sz="2700" dirty="0" smtClean="0"/>
              <a:t>generalmente </a:t>
            </a:r>
            <a:r>
              <a:rPr lang="es-ES" sz="2700" dirty="0"/>
              <a:t>se toman el tiempo para codificarlas en guías de estilo. Dependiendo del proyecto, puede encontrar una guía de estilo para la programación, la escritura, el diseño gráfico ... Todo depende de las necesidades y preferencias del proyecto. </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48</a:t>
            </a:fld>
            <a:endParaRPr lang="en-US" sz="1600"/>
          </a:p>
        </p:txBody>
      </p:sp>
    </p:spTree>
    <p:extLst>
      <p:ext uri="{BB962C8B-B14F-4D97-AF65-F5344CB8AC3E}">
        <p14:creationId xmlns:p14="http://schemas.microsoft.com/office/powerpoint/2010/main" val="1781865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Guías de estilo</a:t>
            </a:r>
            <a:endParaRPr lang="es-ES_tradnl" sz="4000" dirty="0"/>
          </a:p>
        </p:txBody>
      </p:sp>
      <p:sp>
        <p:nvSpPr>
          <p:cNvPr id="3" name="Marcador de contenido 2"/>
          <p:cNvSpPr>
            <a:spLocks noGrp="1"/>
          </p:cNvSpPr>
          <p:nvPr>
            <p:ph idx="1"/>
          </p:nvPr>
        </p:nvSpPr>
        <p:spPr>
          <a:xfrm>
            <a:off x="1097280" y="1957657"/>
            <a:ext cx="10115203" cy="3385309"/>
          </a:xfrm>
        </p:spPr>
        <p:txBody>
          <a:bodyPr>
            <a:noAutofit/>
          </a:bodyPr>
          <a:lstStyle/>
          <a:p>
            <a:r>
              <a:rPr lang="es-ES" sz="2400" dirty="0"/>
              <a:t>Algunas veces estas guías se incluyen directamente en el archivo </a:t>
            </a:r>
            <a:r>
              <a:rPr lang="es-ES" sz="2400" dirty="0" smtClean="0"/>
              <a:t>CONTRIBUTING, </a:t>
            </a:r>
            <a:r>
              <a:rPr lang="es-ES" sz="2400" dirty="0"/>
              <a:t>otras veces son documentos independientes. De cualquier forma que se implementen, siempre debe leer y seguir estas pautas si existen.</a:t>
            </a:r>
            <a:endParaRPr lang="es-ES_tradnl" sz="2400" dirty="0"/>
          </a:p>
          <a:p>
            <a:r>
              <a:rPr lang="es-ES" sz="2400" dirty="0"/>
              <a:t>Sabiendo que las guías de estilo generalmente surgen de opiniones muy fuertes específicas del proyecto, probablemente no se sorprenderá al saber que no hay ningún estándar para ellas. </a:t>
            </a:r>
            <a:endParaRPr lang="es-ES" sz="2400" dirty="0" smtClean="0"/>
          </a:p>
          <a:p>
            <a:r>
              <a:rPr lang="es-ES" sz="2400" dirty="0" smtClean="0"/>
              <a:t>Nunca </a:t>
            </a:r>
            <a:r>
              <a:rPr lang="es-ES" sz="2400" dirty="0"/>
              <a:t>se sabe qué se incluirá o no en una guía de estilo, por lo que es muy importante leerlos (suponiendo que existan para un proyecto). A veces, verá guías de estilo reutilizadas entre </a:t>
            </a:r>
            <a:r>
              <a:rPr lang="es-ES" sz="2400" dirty="0" smtClean="0"/>
              <a:t>proyectos. </a:t>
            </a:r>
            <a:r>
              <a:rPr lang="es-ES" sz="2400" dirty="0"/>
              <a:t>Por ejemplo, muchos proyectos usan las Guías de estilo de Google para sus pautas de codificación. Otros, como la familia de proyectos </a:t>
            </a:r>
            <a:r>
              <a:rPr lang="es-ES" sz="2400" dirty="0" err="1"/>
              <a:t>OpenStack</a:t>
            </a:r>
            <a:r>
              <a:rPr lang="es-ES" sz="2400" dirty="0"/>
              <a:t>, se basan en guías de estilo de documentación como la de IBM</a:t>
            </a:r>
            <a:r>
              <a:rPr lang="es-ES"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49</a:t>
            </a:fld>
            <a:endParaRPr lang="en-US" sz="1600"/>
          </a:p>
        </p:txBody>
      </p:sp>
    </p:spTree>
    <p:extLst>
      <p:ext uri="{BB962C8B-B14F-4D97-AF65-F5344CB8AC3E}">
        <p14:creationId xmlns:p14="http://schemas.microsoft.com/office/powerpoint/2010/main" val="21402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Formas de contribuir</a:t>
            </a:r>
            <a:endParaRPr lang="es-ES_tradnl" sz="4000" dirty="0"/>
          </a:p>
        </p:txBody>
      </p:sp>
      <p:sp>
        <p:nvSpPr>
          <p:cNvPr id="3" name="Marcador de contenido 2"/>
          <p:cNvSpPr>
            <a:spLocks noGrp="1"/>
          </p:cNvSpPr>
          <p:nvPr>
            <p:ph idx="1"/>
          </p:nvPr>
        </p:nvSpPr>
        <p:spPr>
          <a:xfrm>
            <a:off x="1003975" y="2005593"/>
            <a:ext cx="10380846" cy="3314631"/>
          </a:xfrm>
        </p:spPr>
        <p:txBody>
          <a:bodyPr>
            <a:noAutofit/>
          </a:bodyPr>
          <a:lstStyle/>
          <a:p>
            <a:r>
              <a:rPr lang="es-ES" sz="2600" dirty="0"/>
              <a:t>A lo largo de la mayor parte de su historia, cuando las personas han hablado de contribuir al software libre y de código abierto, en su mayoría se han referido a realizar cambios de programación. </a:t>
            </a:r>
            <a:endParaRPr lang="es-ES" sz="2600" dirty="0" smtClean="0"/>
          </a:p>
          <a:p>
            <a:r>
              <a:rPr lang="es-ES" sz="2600" dirty="0" smtClean="0"/>
              <a:t>Esto </a:t>
            </a:r>
            <a:r>
              <a:rPr lang="es-ES" sz="2600" dirty="0"/>
              <a:t>llevó a muchas personas a creer que las contribuciones tienen que ver con el código, y que los no </a:t>
            </a:r>
            <a:r>
              <a:rPr lang="es-ES" sz="2600" dirty="0" smtClean="0"/>
              <a:t>programadores no </a:t>
            </a:r>
            <a:r>
              <a:rPr lang="es-ES" sz="2600" dirty="0"/>
              <a:t>son necesarios ni bienvenidos.</a:t>
            </a:r>
            <a:endParaRPr lang="es-ES_tradnl" sz="2600" dirty="0"/>
          </a:p>
          <a:p>
            <a:r>
              <a:rPr lang="es-ES" sz="2600" dirty="0"/>
              <a:t>¡Nada mas lejos de la verdad!</a:t>
            </a:r>
            <a:endParaRPr lang="es-ES_tradnl" sz="2600" dirty="0"/>
          </a:p>
          <a:p>
            <a:r>
              <a:rPr lang="es-ES" sz="2600" dirty="0"/>
              <a:t>El software libre y de código abierto es </a:t>
            </a:r>
            <a:r>
              <a:rPr lang="es-ES" sz="2600" i="1" dirty="0" smtClean="0"/>
              <a:t>software</a:t>
            </a:r>
            <a:r>
              <a:rPr lang="es-ES" sz="2600" dirty="0"/>
              <a:t>, por lo que, naturalmente, se trata de una gran cantidad de código. Pero cualquiera que haya usado software (todos ustedes) se da cuenta de que un proyecto de software exitoso tiene más que el simple código detrás de él. </a:t>
            </a:r>
            <a:endParaRPr lang="es-EC"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Tree>
    <p:extLst>
      <p:ext uri="{BB962C8B-B14F-4D97-AF65-F5344CB8AC3E}">
        <p14:creationId xmlns:p14="http://schemas.microsoft.com/office/powerpoint/2010/main" val="1738675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Guías de estilo</a:t>
            </a:r>
            <a:endParaRPr lang="es-ES_tradnl" sz="4000" dirty="0"/>
          </a:p>
        </p:txBody>
      </p:sp>
      <p:sp>
        <p:nvSpPr>
          <p:cNvPr id="3" name="Marcador de contenido 2"/>
          <p:cNvSpPr>
            <a:spLocks noGrp="1"/>
          </p:cNvSpPr>
          <p:nvPr>
            <p:ph idx="1"/>
          </p:nvPr>
        </p:nvSpPr>
        <p:spPr>
          <a:xfrm>
            <a:off x="1097280" y="2280387"/>
            <a:ext cx="10115203" cy="3385309"/>
          </a:xfrm>
        </p:spPr>
        <p:txBody>
          <a:bodyPr>
            <a:noAutofit/>
          </a:bodyPr>
          <a:lstStyle/>
          <a:p>
            <a:r>
              <a:rPr lang="es-ES" sz="2800" dirty="0" smtClean="0"/>
              <a:t>Hasta que revise la guía de estilo, no sabrá qué estilo prefiere el proyecto para sus contribuciones. Si un proyecto no tiene ningún tipo de guía de estilo, no significa que el proyecto carece de esas </a:t>
            </a:r>
            <a:r>
              <a:rPr lang="es-ES" sz="2800" dirty="0" err="1" smtClean="0"/>
              <a:t>Very</a:t>
            </a:r>
            <a:r>
              <a:rPr lang="es-ES" sz="2800" dirty="0" smtClean="0"/>
              <a:t> </a:t>
            </a:r>
            <a:r>
              <a:rPr lang="es-ES" sz="2800" dirty="0" err="1" smtClean="0"/>
              <a:t>Strong</a:t>
            </a:r>
            <a:r>
              <a:rPr lang="es-ES" sz="2800" dirty="0" smtClean="0"/>
              <a:t> </a:t>
            </a:r>
            <a:r>
              <a:rPr lang="es-ES" sz="2800" dirty="0" err="1" smtClean="0"/>
              <a:t>Opinions</a:t>
            </a:r>
            <a:r>
              <a:rPr lang="es-ES" sz="2800" dirty="0" smtClean="0"/>
              <a:t>. </a:t>
            </a:r>
          </a:p>
          <a:p>
            <a:r>
              <a:rPr lang="es-ES" sz="2800" dirty="0" smtClean="0"/>
              <a:t>Es más probable que simplemente todavía no hayan llegado a escribir esas opiniones. Por lo tanto, a medida que trabaje a través de su contribución, intente observar cualquier preferencia estilística que expresen los encargados del proyecto. </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50</a:t>
            </a:fld>
            <a:endParaRPr lang="en-US" sz="1600"/>
          </a:p>
        </p:txBody>
      </p:sp>
    </p:spTree>
    <p:extLst>
      <p:ext uri="{BB962C8B-B14F-4D97-AF65-F5344CB8AC3E}">
        <p14:creationId xmlns:p14="http://schemas.microsoft.com/office/powerpoint/2010/main" val="715815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694B9F08-450C-8F48-AE7B-7399617BC908}" type="slidenum">
              <a:rPr lang="en-US" sz="1600" smtClean="0"/>
              <a:t>51</a:t>
            </a:fld>
            <a:endParaRPr lang="en-US" sz="1600"/>
          </a:p>
        </p:txBody>
      </p:sp>
      <p:pic>
        <p:nvPicPr>
          <p:cNvPr id="4" name="Imagen 3"/>
          <p:cNvPicPr>
            <a:picLocks noChangeAspect="1"/>
          </p:cNvPicPr>
          <p:nvPr/>
        </p:nvPicPr>
        <p:blipFill>
          <a:blip r:embed="rId2"/>
          <a:stretch>
            <a:fillRect/>
          </a:stretch>
        </p:blipFill>
        <p:spPr>
          <a:xfrm>
            <a:off x="706084" y="0"/>
            <a:ext cx="10506399" cy="6223835"/>
          </a:xfrm>
          <a:prstGeom prst="rect">
            <a:avLst/>
          </a:prstGeom>
        </p:spPr>
      </p:pic>
      <p:sp>
        <p:nvSpPr>
          <p:cNvPr id="8" name="CuadroTexto 7"/>
          <p:cNvSpPr txBox="1"/>
          <p:nvPr/>
        </p:nvSpPr>
        <p:spPr>
          <a:xfrm>
            <a:off x="5959283" y="634215"/>
            <a:ext cx="4890826" cy="461665"/>
          </a:xfrm>
          <a:prstGeom prst="rect">
            <a:avLst/>
          </a:prstGeom>
          <a:noFill/>
        </p:spPr>
        <p:txBody>
          <a:bodyPr wrap="none" rtlCol="0">
            <a:spAutoFit/>
          </a:bodyPr>
          <a:lstStyle/>
          <a:p>
            <a:r>
              <a:rPr lang="es-ES_tradnl" sz="2400" dirty="0">
                <a:solidFill>
                  <a:schemeClr val="bg1"/>
                </a:solidFill>
                <a:hlinkClick r:id="rId3"/>
              </a:rPr>
              <a:t>https://github.com/google/styleguide</a:t>
            </a:r>
            <a:endParaRPr lang="en-US" sz="2400" dirty="0">
              <a:solidFill>
                <a:schemeClr val="bg1"/>
              </a:solidFill>
            </a:endParaRPr>
          </a:p>
        </p:txBody>
      </p:sp>
    </p:spTree>
    <p:extLst>
      <p:ext uri="{BB962C8B-B14F-4D97-AF65-F5344CB8AC3E}">
        <p14:creationId xmlns:p14="http://schemas.microsoft.com/office/powerpoint/2010/main" val="454244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Taller</a:t>
            </a:r>
            <a:endParaRPr lang="en-US" dirty="0"/>
          </a:p>
        </p:txBody>
      </p:sp>
      <p:sp>
        <p:nvSpPr>
          <p:cNvPr id="3" name="Marcador de contenido 2"/>
          <p:cNvSpPr>
            <a:spLocks noGrp="1"/>
          </p:cNvSpPr>
          <p:nvPr>
            <p:ph idx="1"/>
          </p:nvPr>
        </p:nvSpPr>
        <p:spPr>
          <a:xfrm>
            <a:off x="1097280" y="2312894"/>
            <a:ext cx="10058400" cy="3556200"/>
          </a:xfrm>
        </p:spPr>
        <p:txBody>
          <a:bodyPr>
            <a:normAutofit fontScale="92500" lnSpcReduction="10000"/>
          </a:bodyPr>
          <a:lstStyle/>
          <a:p>
            <a:r>
              <a:rPr lang="es-ES" sz="2800" dirty="0" smtClean="0">
                <a:hlinkClick r:id="rId2"/>
              </a:rPr>
              <a:t>https</a:t>
            </a:r>
            <a:r>
              <a:rPr lang="es-ES" sz="2800" dirty="0">
                <a:hlinkClick r:id="rId2"/>
              </a:rPr>
              <a:t>://upload.wikimedia.org/wikipedia/commons/1/1b/Linux_Distribution_Timeline.svg</a:t>
            </a:r>
            <a:endParaRPr lang="es-ES" sz="2700" dirty="0" smtClean="0"/>
          </a:p>
          <a:p>
            <a:endParaRPr lang="es-ES" sz="2700" dirty="0" smtClean="0"/>
          </a:p>
          <a:p>
            <a:r>
              <a:rPr lang="es-ES" sz="2700" dirty="0" smtClean="0"/>
              <a:t>- Después de mirar la genealogía/</a:t>
            </a:r>
            <a:r>
              <a:rPr lang="es-ES" sz="2700" dirty="0" err="1" smtClean="0"/>
              <a:t>timeline</a:t>
            </a:r>
            <a:r>
              <a:rPr lang="es-ES" sz="2700" dirty="0" smtClean="0"/>
              <a:t> de las distribuciones de Linux, discuta sobre la importancia del papel que desempeñan las comunidades FOSS en relación a ese desarrollo temporal de las distribuciones. Describa tres de sus ideas.</a:t>
            </a:r>
          </a:p>
          <a:p>
            <a:r>
              <a:rPr lang="es-ES" sz="2700" dirty="0" smtClean="0"/>
              <a:t>- Escoja 4 de las distribuciones y presente una tabla comparativa (ventajas, uso, nacimiento, tipo de comunidad, target </a:t>
            </a:r>
            <a:r>
              <a:rPr lang="es-ES" sz="2700" dirty="0" err="1" smtClean="0"/>
              <a:t>users</a:t>
            </a:r>
            <a:r>
              <a:rPr lang="es-ES" sz="2700" dirty="0" smtClean="0"/>
              <a:t>, etc.)</a:t>
            </a:r>
            <a:endParaRPr lang="en-US" sz="2700" dirty="0"/>
          </a:p>
        </p:txBody>
      </p:sp>
      <p:sp>
        <p:nvSpPr>
          <p:cNvPr id="4" name="Marcador de número de diapositiva 3"/>
          <p:cNvSpPr>
            <a:spLocks noGrp="1"/>
          </p:cNvSpPr>
          <p:nvPr>
            <p:ph type="sldNum" sz="quarter" idx="12"/>
          </p:nvPr>
        </p:nvSpPr>
        <p:spPr/>
        <p:txBody>
          <a:bodyPr/>
          <a:lstStyle/>
          <a:p>
            <a:fld id="{5C8A0B6C-2F0D-9146-B965-5B2E4517E27B}" type="slidenum">
              <a:rPr lang="en-US" smtClean="0"/>
              <a:t>52</a:t>
            </a:fld>
            <a:endParaRPr lang="en-US"/>
          </a:p>
        </p:txBody>
      </p:sp>
    </p:spTree>
    <p:extLst>
      <p:ext uri="{BB962C8B-B14F-4D97-AF65-F5344CB8AC3E}">
        <p14:creationId xmlns:p14="http://schemas.microsoft.com/office/powerpoint/2010/main" val="94797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Formas de contribuir</a:t>
            </a:r>
            <a:endParaRPr lang="es-ES_tradnl" sz="4000" dirty="0"/>
          </a:p>
        </p:txBody>
      </p:sp>
      <p:sp>
        <p:nvSpPr>
          <p:cNvPr id="3" name="Marcador de contenido 2"/>
          <p:cNvSpPr>
            <a:spLocks noGrp="1"/>
          </p:cNvSpPr>
          <p:nvPr>
            <p:ph idx="1"/>
          </p:nvPr>
        </p:nvSpPr>
        <p:spPr>
          <a:xfrm>
            <a:off x="1097280" y="1968271"/>
            <a:ext cx="10115203" cy="3314631"/>
          </a:xfrm>
        </p:spPr>
        <p:txBody>
          <a:bodyPr>
            <a:noAutofit/>
          </a:bodyPr>
          <a:lstStyle/>
          <a:p>
            <a:r>
              <a:rPr lang="es-ES" sz="2600" dirty="0"/>
              <a:t>Hay diseño de interfaz de usuario y experiencia de usuario, y documentación también. Esa documentación e interfaz de usuario pueden requerir traducción a otros idiomas. Todo esto —código, interfaz de usuario, documentación— requiere pruebas y revisión para detectar posibles errores y la coherencia estilística. </a:t>
            </a:r>
            <a:endParaRPr lang="es-ES" sz="2600" dirty="0" smtClean="0"/>
          </a:p>
          <a:p>
            <a:r>
              <a:rPr lang="es-ES" sz="2600" dirty="0" err="1" smtClean="0"/>
              <a:t>Testing</a:t>
            </a:r>
            <a:r>
              <a:rPr lang="es-ES" sz="2600" dirty="0" smtClean="0"/>
              <a:t>, </a:t>
            </a:r>
            <a:r>
              <a:rPr lang="es-ES" sz="2600" dirty="0"/>
              <a:t>ya sea por el equipo o por los usuarios finales, genera informes de errores. Los informes de errores significan que alguien necesita clasificar esos errores para determinar la reproducibilidad y la gravedad. </a:t>
            </a:r>
            <a:endParaRPr lang="es-ES" sz="2600" dirty="0" smtClean="0"/>
          </a:p>
          <a:p>
            <a:r>
              <a:rPr lang="es-ES" sz="2600" dirty="0" smtClean="0"/>
              <a:t>Y</a:t>
            </a:r>
            <a:r>
              <a:rPr lang="es-ES" sz="2600" dirty="0"/>
              <a:t>, por supuesto, nada de esto es posible si no hay personas que se dediquen a organizar y administrar todo el proceso, o personas cuyo enfoque sea difundir y comercializar el software.</a:t>
            </a:r>
            <a:r>
              <a:rPr lang="es-ES_tradnl" sz="2600" dirty="0"/>
              <a:t> </a:t>
            </a:r>
            <a:endParaRPr lang="es-EC"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115117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Formas de contribuir</a:t>
            </a:r>
            <a:endParaRPr lang="es-ES_tradnl" sz="4000" dirty="0"/>
          </a:p>
        </p:txBody>
      </p:sp>
      <p:sp>
        <p:nvSpPr>
          <p:cNvPr id="3" name="Marcador de contenido 2"/>
          <p:cNvSpPr>
            <a:spLocks noGrp="1"/>
          </p:cNvSpPr>
          <p:nvPr>
            <p:ph idx="1"/>
          </p:nvPr>
        </p:nvSpPr>
        <p:spPr>
          <a:xfrm>
            <a:off x="1097280" y="1949610"/>
            <a:ext cx="10115203" cy="3314631"/>
          </a:xfrm>
        </p:spPr>
        <p:txBody>
          <a:bodyPr>
            <a:noAutofit/>
          </a:bodyPr>
          <a:lstStyle/>
          <a:p>
            <a:pPr>
              <a:spcBef>
                <a:spcPts val="400"/>
              </a:spcBef>
            </a:pPr>
            <a:r>
              <a:rPr lang="es-ES" sz="2100" dirty="0"/>
              <a:t>Para ayudarlo a visualizar las diferentes formas en que podría contribuir a FOSS, verifique las siguientes </a:t>
            </a:r>
            <a:r>
              <a:rPr lang="es-ES" sz="2100" u="sng" dirty="0"/>
              <a:t>tareas</a:t>
            </a:r>
            <a:r>
              <a:rPr lang="es-ES" sz="2100" dirty="0"/>
              <a:t> que cree que podría hacer para un proyecto:</a:t>
            </a:r>
            <a:endParaRPr lang="es-ES_tradnl" sz="2100" dirty="0"/>
          </a:p>
          <a:p>
            <a:pPr>
              <a:spcBef>
                <a:spcPts val="400"/>
              </a:spcBef>
            </a:pPr>
            <a:r>
              <a:rPr lang="es-ES" sz="2100" dirty="0"/>
              <a:t>☐ Diseño de accesibilidad                      ☐ Programación (cualquier idioma)</a:t>
            </a:r>
            <a:endParaRPr lang="es-ES_tradnl" sz="2100" dirty="0"/>
          </a:p>
          <a:p>
            <a:pPr>
              <a:spcBef>
                <a:spcPts val="400"/>
              </a:spcBef>
            </a:pPr>
            <a:r>
              <a:rPr lang="es-ES" sz="2100" dirty="0"/>
              <a:t>☐ Diseño UX                                             ☐ Diseño UI</a:t>
            </a:r>
            <a:endParaRPr lang="es-ES_tradnl" sz="2100" dirty="0"/>
          </a:p>
          <a:p>
            <a:pPr>
              <a:spcBef>
                <a:spcPts val="400"/>
              </a:spcBef>
            </a:pPr>
            <a:r>
              <a:rPr lang="es-ES" sz="2100" dirty="0"/>
              <a:t>☐ Diseño gráfico                                      ☐ Diseño web</a:t>
            </a:r>
            <a:endParaRPr lang="es-ES_tradnl" sz="2100" dirty="0"/>
          </a:p>
          <a:p>
            <a:pPr>
              <a:spcBef>
                <a:spcPts val="400"/>
              </a:spcBef>
            </a:pPr>
            <a:r>
              <a:rPr lang="es-ES" sz="2100" dirty="0"/>
              <a:t>☐ Edición de documentación                ☐ Redacción de documentación</a:t>
            </a:r>
            <a:endParaRPr lang="es-ES_tradnl" sz="2100" dirty="0"/>
          </a:p>
          <a:p>
            <a:pPr>
              <a:spcBef>
                <a:spcPts val="400"/>
              </a:spcBef>
            </a:pPr>
            <a:r>
              <a:rPr lang="es-ES" sz="2100" dirty="0"/>
              <a:t>☐ Prueba de código                                ☐ Traducción (cualquier idioma)</a:t>
            </a:r>
            <a:endParaRPr lang="es-ES_tradnl" sz="2100" dirty="0"/>
          </a:p>
          <a:p>
            <a:pPr>
              <a:spcBef>
                <a:spcPts val="400"/>
              </a:spcBef>
            </a:pPr>
            <a:r>
              <a:rPr lang="es-ES" sz="2100" dirty="0"/>
              <a:t>☐ Pruebas de accesibilidad                   ☐ Pruebas de interfaz de usuario</a:t>
            </a:r>
            <a:endParaRPr lang="es-ES_tradnl" sz="2100" dirty="0"/>
          </a:p>
          <a:p>
            <a:pPr>
              <a:spcBef>
                <a:spcPts val="400"/>
              </a:spcBef>
            </a:pPr>
            <a:r>
              <a:rPr lang="es-ES" sz="2100" dirty="0"/>
              <a:t>☐ Gestión de versiones                         ☐ Selección de errores</a:t>
            </a:r>
            <a:endParaRPr lang="es-ES_tradnl" sz="2100" dirty="0"/>
          </a:p>
          <a:p>
            <a:pPr>
              <a:spcBef>
                <a:spcPts val="400"/>
              </a:spcBef>
            </a:pPr>
            <a:r>
              <a:rPr lang="es-ES" sz="2100" dirty="0"/>
              <a:t>☐ Gestión comunitaria                          ☐ Gestión de proyectos</a:t>
            </a:r>
            <a:endParaRPr lang="es-ES_tradnl" sz="2100" dirty="0"/>
          </a:p>
          <a:p>
            <a:pPr>
              <a:spcBef>
                <a:spcPts val="400"/>
              </a:spcBef>
            </a:pPr>
            <a:r>
              <a:rPr lang="es-ES" sz="2100" dirty="0"/>
              <a:t>☐ Relaciones públicas y divulgación   ☐ Organización y coordinación de eventos</a:t>
            </a:r>
            <a:endParaRPr lang="es-ES_tradnl" sz="2100" dirty="0"/>
          </a:p>
          <a:p>
            <a:pPr>
              <a:spcBef>
                <a:spcPts val="400"/>
              </a:spcBef>
            </a:pPr>
            <a:r>
              <a:rPr lang="es-ES" sz="2100" dirty="0"/>
              <a:t>☐ Revisión y pruebas de seguridad     ☐ Marketing</a:t>
            </a:r>
            <a:r>
              <a:rPr lang="es-ES_tradnl" sz="2100" dirty="0"/>
              <a:t> </a:t>
            </a:r>
            <a:endParaRPr lang="es-EC" sz="21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spTree>
    <p:extLst>
      <p:ext uri="{BB962C8B-B14F-4D97-AF65-F5344CB8AC3E}">
        <p14:creationId xmlns:p14="http://schemas.microsoft.com/office/powerpoint/2010/main" val="26388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Formas de contribuir</a:t>
            </a:r>
            <a:endParaRPr lang="es-ES_tradnl" sz="4000" dirty="0"/>
          </a:p>
        </p:txBody>
      </p:sp>
      <p:sp>
        <p:nvSpPr>
          <p:cNvPr id="3" name="Marcador de contenido 2"/>
          <p:cNvSpPr>
            <a:spLocks noGrp="1"/>
          </p:cNvSpPr>
          <p:nvPr>
            <p:ph idx="1"/>
          </p:nvPr>
        </p:nvSpPr>
        <p:spPr>
          <a:xfrm>
            <a:off x="1097280" y="1968271"/>
            <a:ext cx="10115203" cy="3314631"/>
          </a:xfrm>
        </p:spPr>
        <p:txBody>
          <a:bodyPr>
            <a:noAutofit/>
          </a:bodyPr>
          <a:lstStyle/>
          <a:p>
            <a:r>
              <a:rPr lang="es-ES" sz="2800" dirty="0"/>
              <a:t>Si bien esta lista tiene muchos elementos, no está completa. </a:t>
            </a:r>
            <a:endParaRPr lang="es-ES" sz="2800" dirty="0" smtClean="0"/>
          </a:p>
          <a:p>
            <a:r>
              <a:rPr lang="es-ES" sz="2800" dirty="0" smtClean="0"/>
              <a:t>Algunos </a:t>
            </a:r>
            <a:r>
              <a:rPr lang="es-ES" sz="2800" dirty="0"/>
              <a:t>proyectos pueden tener necesidades que no están representadas aquí. Por ejemplo, un proyecto FOSS de hardware abierto puede necesitar personas que entiendan la ingeniería eléctrica, mientras que un proyecto educativo abierto necesita colaboradores que tengan una sólida formación pedagógica para escribir y revisar los planes de </a:t>
            </a:r>
            <a:r>
              <a:rPr lang="es-ES" sz="2800" dirty="0" smtClean="0"/>
              <a:t>materias.</a:t>
            </a:r>
            <a:endParaRPr lang="es-ES_tradnl" sz="2800" dirty="0"/>
          </a:p>
          <a:p>
            <a:r>
              <a:rPr lang="es-ES" sz="2800" dirty="0"/>
              <a:t>N</a:t>
            </a:r>
            <a:r>
              <a:rPr lang="es-ES" sz="2800" dirty="0" smtClean="0"/>
              <a:t>o </a:t>
            </a:r>
            <a:r>
              <a:rPr lang="es-ES" sz="2800" dirty="0"/>
              <a:t>sienta que no tiene nada que aportar al software libre y de código abierto si no es un programador. Como puede ver en la lista anterior, FOSS requiere muchas más habilidades que la simple codificación. </a:t>
            </a:r>
            <a:endParaRPr lang="es-EC"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95994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Formas de contribuir</a:t>
            </a:r>
            <a:endParaRPr lang="es-ES_tradnl" sz="4000" dirty="0"/>
          </a:p>
        </p:txBody>
      </p:sp>
      <p:sp>
        <p:nvSpPr>
          <p:cNvPr id="3" name="Marcador de contenido 2"/>
          <p:cNvSpPr>
            <a:spLocks noGrp="1"/>
          </p:cNvSpPr>
          <p:nvPr>
            <p:ph idx="1"/>
          </p:nvPr>
        </p:nvSpPr>
        <p:spPr>
          <a:xfrm>
            <a:off x="1097280" y="1968271"/>
            <a:ext cx="10115203" cy="3314631"/>
          </a:xfrm>
        </p:spPr>
        <p:txBody>
          <a:bodyPr>
            <a:noAutofit/>
          </a:bodyPr>
          <a:lstStyle/>
          <a:p>
            <a:r>
              <a:rPr lang="es-ES" sz="2800" dirty="0"/>
              <a:t>Hay un lugar para que todos contribuyan </a:t>
            </a:r>
            <a:r>
              <a:rPr lang="es-ES" sz="2800" dirty="0" smtClean="0"/>
              <a:t>en proyectos libres y de </a:t>
            </a:r>
            <a:r>
              <a:rPr lang="es-ES" sz="2800" dirty="0"/>
              <a:t>código abierto.</a:t>
            </a:r>
            <a:r>
              <a:rPr lang="es-ES_tradnl" sz="2800" dirty="0"/>
              <a:t> </a:t>
            </a:r>
            <a:endParaRPr lang="es-EC"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pic>
        <p:nvPicPr>
          <p:cNvPr id="4" name="Imagen 3"/>
          <p:cNvPicPr>
            <a:picLocks noChangeAspect="1"/>
          </p:cNvPicPr>
          <p:nvPr/>
        </p:nvPicPr>
        <p:blipFill>
          <a:blip r:embed="rId2"/>
          <a:stretch>
            <a:fillRect/>
          </a:stretch>
        </p:blipFill>
        <p:spPr>
          <a:xfrm>
            <a:off x="3597859" y="2608294"/>
            <a:ext cx="5854700" cy="3619500"/>
          </a:xfrm>
          <a:prstGeom prst="rect">
            <a:avLst/>
          </a:prstGeom>
        </p:spPr>
      </p:pic>
    </p:spTree>
    <p:extLst>
      <p:ext uri="{BB962C8B-B14F-4D97-AF65-F5344CB8AC3E}">
        <p14:creationId xmlns:p14="http://schemas.microsoft.com/office/powerpoint/2010/main" val="1490413220"/>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37591</TotalTime>
  <Words>4395</Words>
  <Application>Microsoft Macintosh PowerPoint</Application>
  <PresentationFormat>Panorámica</PresentationFormat>
  <Paragraphs>248</Paragraphs>
  <Slides>52</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52</vt:i4>
      </vt:variant>
    </vt:vector>
  </HeadingPairs>
  <TitlesOfParts>
    <vt:vector size="56" baseType="lpstr">
      <vt:lpstr>Calibri</vt:lpstr>
      <vt:lpstr>Calibri Light</vt:lpstr>
      <vt:lpstr>Times New Roman</vt:lpstr>
      <vt:lpstr>Retrospección</vt:lpstr>
      <vt:lpstr>Presentación de PowerPoint</vt:lpstr>
      <vt:lpstr>Presentación de PowerPoint</vt:lpstr>
      <vt:lpstr>Introducción</vt:lpstr>
      <vt:lpstr>Introducción</vt:lpstr>
      <vt:lpstr>Formas de contribuir</vt:lpstr>
      <vt:lpstr>Formas de contribuir</vt:lpstr>
      <vt:lpstr>Formas de contribuir</vt:lpstr>
      <vt:lpstr>Formas de contribuir</vt:lpstr>
      <vt:lpstr>Formas de contribuir</vt:lpstr>
      <vt:lpstr>Common Project and Community Roles</vt:lpstr>
      <vt:lpstr>Common Project and Community Roles</vt:lpstr>
      <vt:lpstr>Roles en una comunidad open source</vt:lpstr>
      <vt:lpstr>Common Project and Community Roles</vt:lpstr>
      <vt:lpstr>Common Project and Community Roles</vt:lpstr>
      <vt:lpstr>Algo de interés en Python</vt:lpstr>
      <vt:lpstr>Common Project and Community Roles</vt:lpstr>
      <vt:lpstr>Common Project and Community Roles</vt:lpstr>
      <vt:lpstr>Common Project and Community Roles</vt:lpstr>
      <vt:lpstr>Common Project and Community Roles</vt:lpstr>
      <vt:lpstr>Common Project and Community Roles</vt:lpstr>
      <vt:lpstr>Common Project and Community Roles</vt:lpstr>
      <vt:lpstr>Seguimiento de problemas o Issue Tracking </vt:lpstr>
      <vt:lpstr>Seguimiento de problemas o Issue Tracking </vt:lpstr>
      <vt:lpstr>Seguimiento de problemas o Issue Tracking </vt:lpstr>
      <vt:lpstr>Taller</vt:lpstr>
      <vt:lpstr>Proyecto</vt:lpstr>
      <vt:lpstr>Presentación de PowerPoint</vt:lpstr>
      <vt:lpstr>La comunicación</vt:lpstr>
      <vt:lpstr>La comunicación</vt:lpstr>
      <vt:lpstr>La comunicación</vt:lpstr>
      <vt:lpstr>La comunicación</vt:lpstr>
      <vt:lpstr>La comunicación</vt:lpstr>
      <vt:lpstr>Presentación de PowerPoint</vt:lpstr>
      <vt:lpstr>Introducción</vt:lpstr>
      <vt:lpstr>README</vt:lpstr>
      <vt:lpstr>README</vt:lpstr>
      <vt:lpstr>LICENSE (también COPYING)</vt:lpstr>
      <vt:lpstr>LICENSE (también COPYING)</vt:lpstr>
      <vt:lpstr>Presentación de PowerPoint</vt:lpstr>
      <vt:lpstr>Presentación de PowerPoint</vt:lpstr>
      <vt:lpstr>CONTRIBUTING</vt:lpstr>
      <vt:lpstr>CONTRIBUTING</vt:lpstr>
      <vt:lpstr>CONTRIBUTING</vt:lpstr>
      <vt:lpstr>** Busque un archivo Contributing y familiarícese con él.</vt:lpstr>
      <vt:lpstr>Código de Conducta</vt:lpstr>
      <vt:lpstr>Código de Conducta</vt:lpstr>
      <vt:lpstr>Código de Conducta</vt:lpstr>
      <vt:lpstr>Guías de estilo</vt:lpstr>
      <vt:lpstr>Guías de estilo</vt:lpstr>
      <vt:lpstr>Guías de estilo</vt:lpstr>
      <vt:lpstr>Presentación de PowerPoint</vt:lpstr>
      <vt:lpstr>Taller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433</cp:revision>
  <dcterms:created xsi:type="dcterms:W3CDTF">2018-09-05T16:34:01Z</dcterms:created>
  <dcterms:modified xsi:type="dcterms:W3CDTF">2019-10-30T13:58:22Z</dcterms:modified>
</cp:coreProperties>
</file>