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sldIdLst>
    <p:sldId id="358" r:id="rId2"/>
    <p:sldId id="483" r:id="rId3"/>
    <p:sldId id="528" r:id="rId4"/>
    <p:sldId id="529" r:id="rId5"/>
    <p:sldId id="530" r:id="rId6"/>
    <p:sldId id="531" r:id="rId7"/>
    <p:sldId id="532" r:id="rId8"/>
    <p:sldId id="533" r:id="rId9"/>
    <p:sldId id="534" r:id="rId10"/>
    <p:sldId id="535" r:id="rId11"/>
    <p:sldId id="536" r:id="rId12"/>
    <p:sldId id="537" r:id="rId13"/>
    <p:sldId id="538" r:id="rId14"/>
    <p:sldId id="539" r:id="rId15"/>
    <p:sldId id="546" r:id="rId16"/>
    <p:sldId id="523" r:id="rId17"/>
    <p:sldId id="540" r:id="rId18"/>
    <p:sldId id="541" r:id="rId19"/>
    <p:sldId id="542" r:id="rId20"/>
    <p:sldId id="543" r:id="rId21"/>
    <p:sldId id="544" r:id="rId22"/>
    <p:sldId id="545" r:id="rId23"/>
    <p:sldId id="548" r:id="rId24"/>
    <p:sldId id="547"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565" r:id="rId42"/>
    <p:sldId id="572" r:id="rId43"/>
    <p:sldId id="566" r:id="rId44"/>
    <p:sldId id="573" r:id="rId45"/>
    <p:sldId id="567" r:id="rId46"/>
    <p:sldId id="568" r:id="rId47"/>
    <p:sldId id="569" r:id="rId48"/>
    <p:sldId id="570" r:id="rId49"/>
    <p:sldId id="571" r:id="rId5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7"/>
    <p:restoredTop sz="85369"/>
  </p:normalViewPr>
  <p:slideViewPr>
    <p:cSldViewPr snapToGrid="0" snapToObjects="1">
      <p:cViewPr varScale="1">
        <p:scale>
          <a:sx n="61" d="100"/>
          <a:sy n="61" d="100"/>
        </p:scale>
        <p:origin x="1400" y="192"/>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10/16/19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4528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76305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6930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16/10/19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16/10/19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16/10/19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16/10/19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16/10/19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16/10/19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16/10/19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zone.com/articles/10-years-and-10000-hours-lessons-learned-from-th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Es ilegal compartir cualquier trabajo creativo para el que no tenga derechos de autor o que no tenga licencia de tal manera que pueda hacerse público. </a:t>
            </a:r>
            <a:endParaRPr lang="es-ES" sz="2600" dirty="0" smtClean="0"/>
          </a:p>
          <a:p>
            <a:r>
              <a:rPr lang="es-ES" sz="2600" dirty="0" smtClean="0"/>
              <a:t>Esto </a:t>
            </a:r>
            <a:r>
              <a:rPr lang="es-ES" sz="2600" dirty="0"/>
              <a:t>es válido para el código, los diseños, la documentación, los planes de proyectos o cualquier otra cosa que cree en una situación de trabajo por contrato.</a:t>
            </a:r>
            <a:endParaRPr lang="es-ES_tradnl" sz="2600" dirty="0"/>
          </a:p>
          <a:p>
            <a:r>
              <a:rPr lang="es-ES" sz="2600" dirty="0"/>
              <a:t>Si está entrevistando o solicitando un nuevo puesto, y el posible empleador solicita muestras de trabajo, no debe compartir nada que haya creado para empleadores anteriores o actuales a menos que pueda demostrar que le han dado permiso para hacerlo.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47387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cartera que comprende contribuciones a contribuciones de software de código abierto y </a:t>
            </a:r>
            <a:r>
              <a:rPr lang="es-ES" sz="2600" dirty="0" smtClean="0"/>
              <a:t>libre evita </a:t>
            </a:r>
            <a:r>
              <a:rPr lang="es-ES" sz="2600" dirty="0"/>
              <a:t>los riesgos legales, morales y de reputación de compartir muestras de creaciones </a:t>
            </a:r>
            <a:r>
              <a:rPr lang="es-ES" sz="2600" dirty="0" smtClean="0"/>
              <a:t>hechas como producto de </a:t>
            </a:r>
            <a:r>
              <a:rPr lang="es-ES" sz="2600" dirty="0"/>
              <a:t>trabajo </a:t>
            </a:r>
            <a:r>
              <a:rPr lang="es-ES" sz="2600" dirty="0" smtClean="0"/>
              <a:t>por contrato. </a:t>
            </a:r>
          </a:p>
          <a:p>
            <a:r>
              <a:rPr lang="es-ES" sz="2600" dirty="0" smtClean="0"/>
              <a:t>No </a:t>
            </a:r>
            <a:r>
              <a:rPr lang="es-ES" sz="2600" dirty="0"/>
              <a:t>solo le permite resaltar sus habilidades, sino que también demuestra que es lo suficientemente ambicioso y apasionado por la tecnología que está dispuesto a dedicar tiempo fuera del trabajo para aprender y contribuir a la comunidad</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8615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14400" y="1900522"/>
            <a:ext cx="10614212" cy="3430701"/>
          </a:xfrm>
        </p:spPr>
        <p:txBody>
          <a:bodyPr>
            <a:noAutofit/>
          </a:bodyPr>
          <a:lstStyle/>
          <a:p>
            <a:r>
              <a:rPr lang="es-ES" sz="2500" dirty="0"/>
              <a:t>Debido a que nada es simple cuando se trata de la ley de derechos de autor, existen, por supuesto, excepciones a la regla de propiedad de los derechos de autor de trabajo por contrato. </a:t>
            </a:r>
            <a:endParaRPr lang="es-ES" sz="2500" dirty="0" smtClean="0"/>
          </a:p>
          <a:p>
            <a:r>
              <a:rPr lang="es-ES" sz="2500" dirty="0" smtClean="0"/>
              <a:t>Esto </a:t>
            </a:r>
            <a:r>
              <a:rPr lang="es-ES" sz="2500" dirty="0"/>
              <a:t>viene en forma de </a:t>
            </a:r>
            <a:r>
              <a:rPr lang="es-ES" sz="2500" i="1" dirty="0"/>
              <a:t>acuerdos de empleo</a:t>
            </a:r>
            <a:r>
              <a:rPr lang="es-ES" sz="2500" dirty="0"/>
              <a:t>, acuerdos de asignación </a:t>
            </a:r>
            <a:r>
              <a:rPr lang="es-ES" sz="2500" dirty="0" smtClean="0"/>
              <a:t>de propiedad de </a:t>
            </a:r>
            <a:r>
              <a:rPr lang="es-ES" sz="2500" dirty="0"/>
              <a:t>información </a:t>
            </a:r>
            <a:r>
              <a:rPr lang="es-ES" sz="2500" dirty="0" smtClean="0"/>
              <a:t>y </a:t>
            </a:r>
            <a:r>
              <a:rPr lang="es-ES" sz="2500" dirty="0"/>
              <a:t>documentos legales con nombres e intenciones similares. </a:t>
            </a:r>
            <a:endParaRPr lang="es-ES" sz="2500" dirty="0" smtClean="0"/>
          </a:p>
          <a:p>
            <a:r>
              <a:rPr lang="es-ES" sz="2500" dirty="0" smtClean="0"/>
              <a:t>Por </a:t>
            </a:r>
            <a:r>
              <a:rPr lang="es-ES" sz="2500" dirty="0"/>
              <a:t>lo general, estos entran en juego cuando comienza a trabajar en una organización y </a:t>
            </a:r>
            <a:r>
              <a:rPr lang="es-ES" sz="2500" dirty="0" smtClean="0"/>
              <a:t>le detallan </a:t>
            </a:r>
            <a:r>
              <a:rPr lang="es-ES" sz="2500" dirty="0"/>
              <a:t>quién posee la propiedad intelectual (tiene los derechos de autor) para qué creaciones y en qué situaciones. </a:t>
            </a:r>
            <a:endParaRPr lang="es-ES" sz="2500" dirty="0" smtClean="0"/>
          </a:p>
          <a:p>
            <a:r>
              <a:rPr lang="es-ES" sz="2500" dirty="0" smtClean="0"/>
              <a:t>A </a:t>
            </a:r>
            <a:r>
              <a:rPr lang="es-ES" sz="2500" dirty="0"/>
              <a:t>menudo, estos declararán que todo lo creado en la propiedad de la compañía (computadoras) </a:t>
            </a:r>
            <a:r>
              <a:rPr lang="es-ES" sz="2500" dirty="0" smtClean="0"/>
              <a:t>y/o </a:t>
            </a:r>
            <a:r>
              <a:rPr lang="es-ES" sz="2500" dirty="0"/>
              <a:t>en el tiempo de la compañía es propiedad de la compañía.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99568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Sin embargo, gracias al aumento del software libre y de código abierto, algunas compañías como </a:t>
            </a:r>
            <a:r>
              <a:rPr lang="es-ES" sz="2600" dirty="0" err="1"/>
              <a:t>GitLab</a:t>
            </a:r>
            <a:r>
              <a:rPr lang="es-ES" sz="2600" dirty="0"/>
              <a:t> y GitHub tienen acuerdos de empleo que permiten a los empleados conservar los derechos de autor sobre sus contribuciones de software libre y de código abierto durante la duración de su empleo, independientemente de cuándo o cómo </a:t>
            </a:r>
            <a:r>
              <a:rPr lang="es-ES" sz="2600" dirty="0" smtClean="0"/>
              <a:t>se </a:t>
            </a:r>
            <a:r>
              <a:rPr lang="es-ES" sz="2600" dirty="0"/>
              <a:t>crearon contribuciones. </a:t>
            </a:r>
            <a:endParaRPr lang="es-ES" sz="2600" dirty="0" smtClean="0"/>
          </a:p>
          <a:p>
            <a:r>
              <a:rPr lang="es-ES" sz="2600" dirty="0" smtClean="0"/>
              <a:t>Esta </a:t>
            </a:r>
            <a:r>
              <a:rPr lang="es-ES" sz="2600" dirty="0"/>
              <a:t>práctica aún no es común, y debe leer y revisar cuidadosamente sus acuerdos de empleo antes de </a:t>
            </a:r>
            <a:r>
              <a:rPr lang="es-ES" sz="2600" dirty="0" smtClean="0"/>
              <a:t>firmarlos.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66831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01489"/>
            <a:ext cx="10115203" cy="3430701"/>
          </a:xfrm>
        </p:spPr>
        <p:txBody>
          <a:bodyPr>
            <a:noAutofit/>
          </a:bodyPr>
          <a:lstStyle/>
          <a:p>
            <a:r>
              <a:rPr lang="es-ES" sz="2500" dirty="0"/>
              <a:t>En el otro lado de la moneda de excepción de propiedad de derechos de autor, tenemos los Acuerdos de Licencia de Colaborador (CLA, </a:t>
            </a:r>
            <a:r>
              <a:rPr lang="en-US" sz="2500" dirty="0" smtClean="0"/>
              <a:t>Contributor License </a:t>
            </a:r>
            <a:r>
              <a:rPr lang="en-US" sz="2500" dirty="0"/>
              <a:t>Agreements</a:t>
            </a:r>
            <a:r>
              <a:rPr lang="es-ES" sz="2500" dirty="0"/>
              <a:t>). </a:t>
            </a:r>
          </a:p>
          <a:p>
            <a:r>
              <a:rPr lang="es-ES" sz="2500" dirty="0" smtClean="0"/>
              <a:t>Algunos </a:t>
            </a:r>
            <a:r>
              <a:rPr lang="es-ES" sz="2500" dirty="0"/>
              <a:t>(pero no todos) CLA incluyen el requisito de que el contribuyente asigne los derechos de autor de todas sus contribuciones al proyecto </a:t>
            </a:r>
            <a:r>
              <a:rPr lang="es-ES" sz="2500" u="sng" dirty="0"/>
              <a:t>a la organización que supervisa el proyecto</a:t>
            </a:r>
            <a:r>
              <a:rPr lang="es-ES" sz="2500" dirty="0"/>
              <a:t>. </a:t>
            </a:r>
            <a:endParaRPr lang="es-ES" sz="2500" dirty="0" smtClean="0"/>
          </a:p>
          <a:p>
            <a:r>
              <a:rPr lang="es-ES" sz="2500" dirty="0" smtClean="0"/>
              <a:t>Esto </a:t>
            </a:r>
            <a:r>
              <a:rPr lang="es-ES" sz="2500" dirty="0"/>
              <a:t>le da a la organización la capacidad de hacer cumplir ese derecho de autor, o incluso de cambiar la licencia bajo la cual se distribuye el proyecto, sin tener que molestar a cada contribuyente para pedir su permiso. </a:t>
            </a:r>
            <a:endParaRPr lang="es-ES" sz="2500" dirty="0" smtClean="0"/>
          </a:p>
          <a:p>
            <a:r>
              <a:rPr lang="es-ES" sz="2500" dirty="0" smtClean="0"/>
              <a:t>Los </a:t>
            </a:r>
            <a:r>
              <a:rPr lang="es-ES" sz="2500" dirty="0"/>
              <a:t>CLA son documentos legales y, como todos los documentos legales, es importante que los lea antes de </a:t>
            </a:r>
            <a:r>
              <a:rPr lang="es-ES" sz="2500" dirty="0" smtClean="0"/>
              <a:t>firmar.</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195309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10449" t="13672" r="21875" b="12500"/>
          <a:stretch>
            <a:fillRect/>
          </a:stretch>
        </p:blipFill>
        <p:spPr bwMode="auto">
          <a:xfrm>
            <a:off x="1913210" y="24063"/>
            <a:ext cx="8373979" cy="628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707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p>
          <a:p>
            <a:endParaRPr lang="es-ES_tradnl" sz="2600" dirty="0"/>
          </a:p>
          <a:p>
            <a:r>
              <a:rPr lang="es-ES_tradnl" sz="2600" dirty="0" smtClean="0"/>
              <a:t>Responda a las preguntas que </a:t>
            </a:r>
            <a:r>
              <a:rPr lang="es-ES_tradnl" sz="2600" dirty="0" err="1" smtClean="0"/>
              <a:t>est</a:t>
            </a:r>
            <a:r>
              <a:rPr lang="es-ES" sz="2600" dirty="0" err="1" smtClean="0"/>
              <a:t>án</a:t>
            </a:r>
            <a:r>
              <a:rPr lang="es-ES" sz="2600" dirty="0" smtClean="0"/>
              <a:t> al final de </a:t>
            </a:r>
            <a:r>
              <a:rPr lang="es-ES" sz="2600" dirty="0"/>
              <a:t>las </a:t>
            </a:r>
            <a:r>
              <a:rPr lang="es-ES" sz="2600" dirty="0" err="1"/>
              <a:t>slides</a:t>
            </a:r>
            <a:r>
              <a:rPr lang="es-ES" sz="2600" dirty="0"/>
              <a:t> </a:t>
            </a:r>
            <a:r>
              <a:rPr lang="es-ES" sz="2600" dirty="0" smtClean="0"/>
              <a:t>Control_código_taller3 en el repositorio, </a:t>
            </a:r>
            <a:r>
              <a:rPr lang="es-ES" sz="2600" i="1" dirty="0" smtClean="0"/>
              <a:t>Talleres</a:t>
            </a:r>
            <a:endParaRPr lang="es-ES_tradnl" sz="2600" i="1"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89272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788894" y="2026025"/>
            <a:ext cx="10901082" cy="3430701"/>
          </a:xfrm>
        </p:spPr>
        <p:txBody>
          <a:bodyPr>
            <a:noAutofit/>
          </a:bodyPr>
          <a:lstStyle/>
          <a:p>
            <a:r>
              <a:rPr lang="es-ES" sz="2400" dirty="0"/>
              <a:t>El mejor lugar para aprender sobre los diversos tipos de licencias de software de código abierto y </a:t>
            </a:r>
            <a:r>
              <a:rPr lang="es-ES" sz="2400" dirty="0" smtClean="0"/>
              <a:t>libre es </a:t>
            </a:r>
            <a:r>
              <a:rPr lang="es-ES" sz="2400" dirty="0"/>
              <a:t>la lista de Licencias </a:t>
            </a:r>
            <a:r>
              <a:rPr lang="es-ES" sz="2400" dirty="0" smtClean="0"/>
              <a:t>del </a:t>
            </a:r>
            <a:r>
              <a:rPr lang="es-ES" sz="2400" dirty="0"/>
              <a:t>Open </a:t>
            </a:r>
            <a:r>
              <a:rPr lang="es-ES" sz="2400" dirty="0" err="1"/>
              <a:t>Source</a:t>
            </a:r>
            <a:r>
              <a:rPr lang="es-ES" sz="2400" dirty="0"/>
              <a:t> </a:t>
            </a:r>
            <a:r>
              <a:rPr lang="es-ES" sz="2400" dirty="0" err="1"/>
              <a:t>Initiative</a:t>
            </a:r>
            <a:r>
              <a:rPr lang="es-ES" sz="2400" dirty="0"/>
              <a:t>. </a:t>
            </a:r>
            <a:endParaRPr lang="es-ES" sz="2400" dirty="0" smtClean="0"/>
          </a:p>
          <a:p>
            <a:r>
              <a:rPr lang="es-ES" sz="2400" dirty="0" smtClean="0"/>
              <a:t>Puede </a:t>
            </a:r>
            <a:r>
              <a:rPr lang="es-ES" sz="2400" dirty="0"/>
              <a:t>ser un poco abrumador al principio, así que para comenzar, aquí hay una introducción rápida a los dos tipos básicos de licencias FOSS: </a:t>
            </a:r>
            <a:r>
              <a:rPr lang="es-ES" sz="2400" i="1" dirty="0" err="1"/>
              <a:t>copyleft</a:t>
            </a:r>
            <a:r>
              <a:rPr lang="es-ES" sz="2400" dirty="0"/>
              <a:t> y </a:t>
            </a:r>
            <a:r>
              <a:rPr lang="es-ES" sz="2400" i="1" dirty="0"/>
              <a:t>permisivo</a:t>
            </a:r>
            <a:r>
              <a:rPr lang="es-ES" sz="2400" dirty="0"/>
              <a:t>.</a:t>
            </a:r>
            <a:endParaRPr lang="es-ES_tradnl" sz="2400" dirty="0"/>
          </a:p>
          <a:p>
            <a:r>
              <a:rPr lang="es-ES" sz="2400" dirty="0"/>
              <a:t>Según la definición de código abierto, mencionada </a:t>
            </a:r>
            <a:r>
              <a:rPr lang="es-ES" sz="2400" dirty="0" smtClean="0"/>
              <a:t>anteriormente, </a:t>
            </a:r>
            <a:r>
              <a:rPr lang="es-ES" sz="2400" dirty="0"/>
              <a:t>ambos tipos de licencias comparten el requisito de que cualquier persona que use obras con licencia bajo una de ellas debe poder </a:t>
            </a:r>
            <a:r>
              <a:rPr lang="es-ES" sz="2400" i="1" dirty="0"/>
              <a:t>ver, modificar y compartir </a:t>
            </a:r>
            <a:r>
              <a:rPr lang="es-ES" sz="2400" dirty="0"/>
              <a:t>la fuente del trabajo. </a:t>
            </a:r>
            <a:endParaRPr lang="es-ES" sz="2400" dirty="0" smtClean="0"/>
          </a:p>
          <a:p>
            <a:r>
              <a:rPr lang="es-ES" sz="2400" dirty="0" smtClean="0"/>
              <a:t>La </a:t>
            </a:r>
            <a:r>
              <a:rPr lang="es-ES" sz="2400" dirty="0"/>
              <a:t>diferencia viene después de eso: ¿qué puede hacer el usuario con </a:t>
            </a:r>
            <a:r>
              <a:rPr lang="es-ES" sz="2400" dirty="0" smtClean="0"/>
              <a:t>el </a:t>
            </a:r>
            <a:r>
              <a:rPr lang="es-ES" sz="2400" dirty="0"/>
              <a:t>trabajo? ¿</a:t>
            </a:r>
            <a:r>
              <a:rPr lang="es-ES" sz="2400" dirty="0" smtClean="0"/>
              <a:t>Puede </a:t>
            </a:r>
            <a:r>
              <a:rPr lang="es-ES" sz="2400" dirty="0"/>
              <a:t>cambiar los términos bajo los cuales las personas pueden usarlo? ¿O debe redistribuirse el trabajo bajo los mismos términos por los cuales el usuario recibió el trabajo original</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10587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Para el software distribuido bajo una licencia permisiva, alguien que hace un cambio y redistribuye el software puede cambiar los términos y condiciones bajo los cuales alguien puede usar la nueva distribución (también conocida como trabajo derivado). </a:t>
            </a:r>
            <a:endParaRPr lang="es-ES" sz="2600" dirty="0" smtClean="0"/>
          </a:p>
          <a:p>
            <a:r>
              <a:rPr lang="es-ES" sz="2600" dirty="0" smtClean="0"/>
              <a:t>En </a:t>
            </a:r>
            <a:r>
              <a:rPr lang="es-ES" sz="2600" dirty="0"/>
              <a:t>otras palabras, el creador puede cambiar la licencia del trabajo derivado a una que sea diferente del trabajo original. </a:t>
            </a:r>
            <a:endParaRPr lang="es-ES" sz="2600" dirty="0" smtClean="0"/>
          </a:p>
          <a:p>
            <a:r>
              <a:rPr lang="es-ES" sz="2600" dirty="0" smtClean="0"/>
              <a:t>Esto </a:t>
            </a:r>
            <a:r>
              <a:rPr lang="es-ES" sz="2600" dirty="0"/>
              <a:t>le da a la persona que lanza la nueva distribución mucha flexibilidad para definir cómo se puede usar el trabajo derivado.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19512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61883"/>
            <a:ext cx="10115203" cy="3430701"/>
          </a:xfrm>
        </p:spPr>
        <p:txBody>
          <a:bodyPr>
            <a:noAutofit/>
          </a:bodyPr>
          <a:lstStyle/>
          <a:p>
            <a:r>
              <a:rPr lang="es-ES" sz="2500" dirty="0"/>
              <a:t>Las licencias permisivas también permiten que un creador use un trabajo publicado bajo este tipo de licencia en un </a:t>
            </a:r>
            <a:r>
              <a:rPr lang="es-ES" sz="2500" u="sng" dirty="0"/>
              <a:t>trabajo propietario</a:t>
            </a:r>
            <a:r>
              <a:rPr lang="es-ES" sz="2500" dirty="0"/>
              <a:t>. </a:t>
            </a:r>
            <a:endParaRPr lang="es-ES" sz="2500" dirty="0" smtClean="0"/>
          </a:p>
          <a:p>
            <a:r>
              <a:rPr lang="es-ES" sz="2500" dirty="0" smtClean="0"/>
              <a:t>Cuando </a:t>
            </a:r>
            <a:r>
              <a:rPr lang="es-ES" sz="2500" dirty="0"/>
              <a:t>se libera ese trabajo propietario, puede seguir siendo propietario. </a:t>
            </a:r>
            <a:endParaRPr lang="es-ES" sz="2500" dirty="0" smtClean="0"/>
          </a:p>
          <a:p>
            <a:r>
              <a:rPr lang="es-ES" sz="2500" dirty="0" smtClean="0"/>
              <a:t>La </a:t>
            </a:r>
            <a:r>
              <a:rPr lang="es-ES" sz="2500" dirty="0"/>
              <a:t>licencia permisiva de su (s) componente (s) no obliga al creador a liberar el trabajo bajo ningún tipo de licencia </a:t>
            </a:r>
            <a:r>
              <a:rPr lang="es-ES" sz="2500" dirty="0" smtClean="0"/>
              <a:t>libre o </a:t>
            </a:r>
            <a:r>
              <a:rPr lang="es-ES" sz="2500" dirty="0"/>
              <a:t>de código abierto. </a:t>
            </a:r>
            <a:endParaRPr lang="es-ES" sz="2500" dirty="0" smtClean="0"/>
          </a:p>
          <a:p>
            <a:r>
              <a:rPr lang="es-ES" sz="2500" dirty="0" smtClean="0"/>
              <a:t>Dos </a:t>
            </a:r>
            <a:r>
              <a:rPr lang="es-ES" sz="2500" dirty="0"/>
              <a:t>licencias permisivas populares son la </a:t>
            </a:r>
            <a:r>
              <a:rPr lang="es-ES" sz="2500" i="1" dirty="0"/>
              <a:t>Licencia Apache</a:t>
            </a:r>
            <a:r>
              <a:rPr lang="es-ES" sz="2500" dirty="0"/>
              <a:t> y la </a:t>
            </a:r>
            <a:r>
              <a:rPr lang="es-ES" sz="2500" i="1" dirty="0"/>
              <a:t>Licencia MIT</a:t>
            </a:r>
            <a:r>
              <a:rPr lang="es-ES" sz="2500" dirty="0"/>
              <a:t>.</a:t>
            </a:r>
            <a:endParaRPr lang="es-ES_tradnl" sz="2500" dirty="0"/>
          </a:p>
          <a:p>
            <a:r>
              <a:rPr lang="es-ES" sz="2500" dirty="0"/>
              <a:t>Si bien las licencias permisivas le permiten al creador mucha flexibilidad al distribuir un trabajo derivado, las licencias </a:t>
            </a:r>
            <a:r>
              <a:rPr lang="es-ES" sz="2500" dirty="0" err="1"/>
              <a:t>copyleft</a:t>
            </a:r>
            <a:r>
              <a:rPr lang="es-ES" sz="2500" dirty="0"/>
              <a:t> (o recíprocas) protegen un trabajo para que no se vuelva a licenciar bajo lo que puede terminar siendo un conjunto más restrictivo de términos y condiciones.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75110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2672500" y="2251216"/>
            <a:ext cx="6855402" cy="923330"/>
          </a:xfrm>
          <a:prstGeom prst="rect">
            <a:avLst/>
          </a:prstGeom>
          <a:noFill/>
        </p:spPr>
        <p:txBody>
          <a:bodyPr wrap="none" lIns="91440" tIns="45720" rIns="91440" bIns="45720">
            <a:spAutoFit/>
          </a:bodyPr>
          <a:lstStyle/>
          <a:p>
            <a:pPr algn="ctr"/>
            <a:r>
              <a:rPr lang="en-US" sz="5400" dirty="0" smtClean="0"/>
              <a:t>Copyright </a:t>
            </a:r>
            <a:r>
              <a:rPr lang="en-US" sz="5400" dirty="0"/>
              <a:t>and </a:t>
            </a:r>
            <a:r>
              <a:rPr lang="en-US" sz="5400" dirty="0" smtClean="0"/>
              <a:t>Licensing</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9970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vez que un trabajo se ha publicado bajo una licencia </a:t>
            </a:r>
            <a:r>
              <a:rPr lang="es-ES" sz="2600" dirty="0" err="1"/>
              <a:t>copyleft</a:t>
            </a:r>
            <a:r>
              <a:rPr lang="es-ES" sz="2600" dirty="0"/>
              <a:t>, la licencia garantiza que el trabajo nunca se pueda liberar bajo una licencia que de alguna manera pueda eliminar o disminuir cualquiera de los derechos y libertades originales (</a:t>
            </a:r>
            <a:r>
              <a:rPr lang="es-ES" sz="2600" dirty="0" smtClean="0"/>
              <a:t>específicamente,</a:t>
            </a:r>
            <a:r>
              <a:rPr lang="es-ES_tradnl" sz="2600" dirty="0" smtClean="0"/>
              <a:t> </a:t>
            </a:r>
            <a:r>
              <a:rPr lang="es-ES" sz="2600" dirty="0" smtClean="0"/>
              <a:t>las </a:t>
            </a:r>
            <a:r>
              <a:rPr lang="es-ES" sz="2600" dirty="0"/>
              <a:t>cuatro libertades mencionadas </a:t>
            </a:r>
            <a:r>
              <a:rPr lang="es-ES" sz="2600" dirty="0" smtClean="0"/>
              <a:t>antes) </a:t>
            </a:r>
            <a:r>
              <a:rPr lang="es-ES" sz="2600" dirty="0"/>
              <a:t>otorgadas al usuario por la licencia. </a:t>
            </a:r>
            <a:endParaRPr lang="es-ES" sz="2600" dirty="0" smtClean="0"/>
          </a:p>
          <a:p>
            <a:r>
              <a:rPr lang="es-ES" sz="2600" dirty="0" smtClean="0"/>
              <a:t>Un </a:t>
            </a:r>
            <a:r>
              <a:rPr lang="es-ES" sz="2600" dirty="0"/>
              <a:t>trabajo redistribuido o derivado publicado bajo una licencia </a:t>
            </a:r>
            <a:r>
              <a:rPr lang="es-ES" sz="2600" dirty="0" err="1"/>
              <a:t>copyleft</a:t>
            </a:r>
            <a:r>
              <a:rPr lang="es-ES" sz="2600" dirty="0"/>
              <a:t> tampoco debe agregar nuevas restricciones a lo que el usuario puede hacer con el trabajo. </a:t>
            </a:r>
            <a:endParaRPr lang="es-ES" sz="2600" dirty="0" smtClean="0"/>
          </a:p>
          <a:p>
            <a:r>
              <a:rPr lang="es-ES" sz="2600" dirty="0" smtClean="0"/>
              <a:t>Esto </a:t>
            </a:r>
            <a:r>
              <a:rPr lang="es-ES" sz="2600" dirty="0"/>
              <a:t>asegura que este trabajo, una vez liberado, será por siempre </a:t>
            </a:r>
            <a:r>
              <a:rPr lang="es-ES" sz="2600" dirty="0" smtClean="0"/>
              <a:t>libre.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57305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Las licencias de </a:t>
            </a:r>
            <a:r>
              <a:rPr lang="es-ES" sz="2600" dirty="0" err="1"/>
              <a:t>Copyleft</a:t>
            </a:r>
            <a:r>
              <a:rPr lang="es-ES" sz="2600" dirty="0"/>
              <a:t> también tienen el requisito de que cualquier trabajo derivado </a:t>
            </a:r>
            <a:r>
              <a:rPr lang="es-ES" sz="2600" dirty="0" smtClean="0"/>
              <a:t>del software </a:t>
            </a:r>
            <a:r>
              <a:rPr lang="es-ES" sz="2600" dirty="0"/>
              <a:t>con </a:t>
            </a:r>
            <a:r>
              <a:rPr lang="es-ES" sz="2600" dirty="0" smtClean="0"/>
              <a:t>una de las licencias </a:t>
            </a:r>
            <a:r>
              <a:rPr lang="es-ES" sz="2600" dirty="0" err="1" smtClean="0"/>
              <a:t>copyleft</a:t>
            </a:r>
            <a:r>
              <a:rPr lang="es-ES" sz="2600" dirty="0" smtClean="0"/>
              <a:t> debe </a:t>
            </a:r>
            <a:r>
              <a:rPr lang="es-ES" sz="2600" dirty="0"/>
              <a:t>ser liberado bajo los mismos términos y condiciones que el trabajo </a:t>
            </a:r>
            <a:r>
              <a:rPr lang="es-ES" sz="2600" dirty="0" smtClean="0"/>
              <a:t>primario u origen. </a:t>
            </a:r>
          </a:p>
          <a:p>
            <a:r>
              <a:rPr lang="es-ES" sz="2600" dirty="0" smtClean="0"/>
              <a:t>Esta </a:t>
            </a:r>
            <a:r>
              <a:rPr lang="es-ES" sz="2600" dirty="0"/>
              <a:t>es la naturaleza recíproca de este tipo de licencia: si su creación se beneficia de un trabajo con licencia </a:t>
            </a:r>
            <a:r>
              <a:rPr lang="es-ES" sz="2600" dirty="0" err="1"/>
              <a:t>copyleft</a:t>
            </a:r>
            <a:r>
              <a:rPr lang="es-ES" sz="2600" dirty="0"/>
              <a:t>, entonces cualquier persona que reciba su creación debe beneficiarse de manera similar de su trabajo. </a:t>
            </a:r>
            <a:endParaRPr lang="es-ES" sz="2600" dirty="0" smtClean="0"/>
          </a:p>
          <a:p>
            <a:r>
              <a:rPr lang="es-ES" sz="2600" dirty="0" smtClean="0"/>
              <a:t>La </a:t>
            </a:r>
            <a:r>
              <a:rPr lang="es-ES" sz="2600" dirty="0"/>
              <a:t>Licencia Pública General de GNU (GPL) es la licencia </a:t>
            </a:r>
            <a:r>
              <a:rPr lang="es-ES" sz="2600" dirty="0" err="1"/>
              <a:t>copyleft</a:t>
            </a:r>
            <a:r>
              <a:rPr lang="es-ES" sz="2600" dirty="0"/>
              <a:t> más común. Otras licencias </a:t>
            </a:r>
            <a:r>
              <a:rPr lang="es-ES" sz="2600" dirty="0" err="1"/>
              <a:t>copyleft</a:t>
            </a:r>
            <a:r>
              <a:rPr lang="es-ES" sz="2600" dirty="0"/>
              <a:t> incluyen la GNU </a:t>
            </a:r>
            <a:r>
              <a:rPr lang="es-ES" sz="2600" dirty="0" err="1"/>
              <a:t>Lesser</a:t>
            </a:r>
            <a:r>
              <a:rPr lang="es-ES" sz="2600" dirty="0"/>
              <a:t> General </a:t>
            </a:r>
            <a:r>
              <a:rPr lang="es-ES" sz="2600" dirty="0" err="1"/>
              <a:t>Public</a:t>
            </a:r>
            <a:r>
              <a:rPr lang="es-ES" sz="2600" dirty="0"/>
              <a:t> </a:t>
            </a:r>
            <a:r>
              <a:rPr lang="es-ES" sz="2600" dirty="0" err="1"/>
              <a:t>License</a:t>
            </a:r>
            <a:r>
              <a:rPr lang="es-ES" sz="2600" dirty="0"/>
              <a:t> (LGPL) y la Mozilla </a:t>
            </a:r>
            <a:r>
              <a:rPr lang="es-ES" sz="2600" dirty="0" err="1"/>
              <a:t>Public</a:t>
            </a:r>
            <a:r>
              <a:rPr lang="es-ES" sz="2600" dirty="0"/>
              <a:t> </a:t>
            </a:r>
            <a:r>
              <a:rPr lang="es-ES" sz="2600" dirty="0" err="1"/>
              <a:t>License</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1635232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Probablemente no le sorprenda escuchar que, como con cualquier otro tema </a:t>
            </a:r>
            <a:r>
              <a:rPr lang="es-ES" sz="2600" dirty="0" smtClean="0"/>
              <a:t>legal, </a:t>
            </a:r>
            <a:r>
              <a:rPr lang="es-ES" sz="2600" dirty="0"/>
              <a:t>lo que acaba de leer es una simplificación </a:t>
            </a:r>
            <a:r>
              <a:rPr lang="es-ES" sz="2600" dirty="0" smtClean="0"/>
              <a:t>de </a:t>
            </a:r>
            <a:r>
              <a:rPr lang="es-ES" sz="2600" dirty="0"/>
              <a:t>cómo funcionan realmente estos dos tipos diferentes de licencias. </a:t>
            </a:r>
            <a:endParaRPr lang="es-ES" sz="2600" dirty="0" smtClean="0"/>
          </a:p>
          <a:p>
            <a:r>
              <a:rPr lang="es-ES" sz="2600" dirty="0" smtClean="0"/>
              <a:t>Cada </a:t>
            </a:r>
            <a:r>
              <a:rPr lang="es-ES" sz="2600" dirty="0"/>
              <a:t>tipo contiene licencias que son más o menos permisivas y más o menos recíprocas. </a:t>
            </a:r>
            <a:endParaRPr lang="es-ES" sz="2600" dirty="0" smtClean="0"/>
          </a:p>
          <a:p>
            <a:r>
              <a:rPr lang="es-ES" sz="2600" dirty="0" smtClean="0"/>
              <a:t>En </a:t>
            </a:r>
            <a:r>
              <a:rPr lang="es-ES" sz="2600" dirty="0"/>
              <a:t>términos generales, de las licencias aprobadas por OSI, la licencia MIT se considera la más permisiva y la GPL una de las más recíprocas. </a:t>
            </a:r>
            <a:endParaRPr lang="es-ES" sz="2600" dirty="0" smtClean="0"/>
          </a:p>
          <a:p>
            <a:r>
              <a:rPr lang="es-ES" sz="2600" dirty="0" smtClean="0"/>
              <a:t>Todas </a:t>
            </a:r>
            <a:r>
              <a:rPr lang="es-ES" sz="2600" dirty="0"/>
              <a:t>las demás licencias se encuentran en algún lugar del espectro entre estas dos.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53219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p>
          <a:p>
            <a:endParaRPr lang="es-ES_tradnl" sz="2600" dirty="0"/>
          </a:p>
          <a:p>
            <a:r>
              <a:rPr lang="es-ES" sz="2600" dirty="0" smtClean="0"/>
              <a:t>Revise el contenido de </a:t>
            </a:r>
            <a:r>
              <a:rPr lang="es-ES" sz="2600" dirty="0"/>
              <a:t>las </a:t>
            </a:r>
            <a:r>
              <a:rPr lang="es-ES" sz="2600" dirty="0" err="1"/>
              <a:t>Resumen_GPL</a:t>
            </a:r>
            <a:r>
              <a:rPr lang="es-ES" sz="2600" dirty="0"/>
              <a:t> </a:t>
            </a:r>
            <a:r>
              <a:rPr lang="es-ES" sz="2600" dirty="0" smtClean="0"/>
              <a:t>en el repositorio, </a:t>
            </a:r>
            <a:r>
              <a:rPr lang="es-ES" sz="2600" i="1" dirty="0" smtClean="0"/>
              <a:t>Talleres. </a:t>
            </a:r>
            <a:r>
              <a:rPr lang="es-ES" sz="2600" dirty="0" smtClean="0"/>
              <a:t>Observe el ejemplo de licencia dado.</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43645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3" name="Rectángulo 2"/>
          <p:cNvSpPr/>
          <p:nvPr/>
        </p:nvSpPr>
        <p:spPr>
          <a:xfrm>
            <a:off x="1123775" y="2251216"/>
            <a:ext cx="9952853" cy="1754326"/>
          </a:xfrm>
          <a:prstGeom prst="rect">
            <a:avLst/>
          </a:prstGeom>
          <a:noFill/>
        </p:spPr>
        <p:txBody>
          <a:bodyPr wrap="none" lIns="91440" tIns="45720" rIns="91440" bIns="45720">
            <a:spAutoFit/>
          </a:bodyPr>
          <a:lstStyle/>
          <a:p>
            <a:pPr algn="ctr"/>
            <a:r>
              <a:rPr lang="es-ES" sz="5400" dirty="0"/>
              <a:t>Lo que el código abierto y gratuito </a:t>
            </a:r>
            <a:endParaRPr lang="es-ES" sz="5400" dirty="0" smtClean="0"/>
          </a:p>
          <a:p>
            <a:pPr algn="ctr"/>
            <a:r>
              <a:rPr lang="es-ES" sz="5400" dirty="0" smtClean="0"/>
              <a:t>puede </a:t>
            </a:r>
            <a:r>
              <a:rPr lang="es-ES" sz="5400" dirty="0"/>
              <a:t>hacer por usted</a:t>
            </a:r>
            <a:r>
              <a:rPr lang="es-ES_tradnl" sz="5400" dirty="0"/>
              <a:t> </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Introducción</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C" sz="2600" dirty="0" smtClean="0"/>
              <a:t>Hemos analizado ya </a:t>
            </a:r>
            <a:r>
              <a:rPr lang="es-EC" sz="2600" dirty="0"/>
              <a:t>la historia y las filosofías detrás del software libre y de código abierto (FOSS). </a:t>
            </a:r>
            <a:endParaRPr lang="es-EC" sz="2600" dirty="0" smtClean="0"/>
          </a:p>
          <a:p>
            <a:r>
              <a:rPr lang="es-EC" sz="2600" dirty="0" smtClean="0"/>
              <a:t>Para </a:t>
            </a:r>
            <a:r>
              <a:rPr lang="es-EC" sz="2600" dirty="0"/>
              <a:t>muchas personas, esta filosofía es razón suficiente para contribuir, pero otras necesitan más motivación para dedicar su </a:t>
            </a:r>
            <a:r>
              <a:rPr lang="es-EC" sz="2600" dirty="0" smtClean="0"/>
              <a:t>tiempo </a:t>
            </a:r>
            <a:r>
              <a:rPr lang="es-EC" sz="2600" dirty="0"/>
              <a:t>a participar en proyectos de software libre. </a:t>
            </a:r>
            <a:endParaRPr lang="es-EC" sz="2600" dirty="0" smtClean="0"/>
          </a:p>
          <a:p>
            <a:r>
              <a:rPr lang="es-EC" sz="2600" dirty="0" smtClean="0"/>
              <a:t>Si tiene </a:t>
            </a:r>
            <a:r>
              <a:rPr lang="es-EC" sz="2600" dirty="0"/>
              <a:t>algún interés en contribuir</a:t>
            </a:r>
            <a:r>
              <a:rPr lang="es-EC" sz="2600" dirty="0" smtClean="0"/>
              <a:t>, </a:t>
            </a:r>
            <a:r>
              <a:rPr lang="es-EC" sz="2600" dirty="0"/>
              <a:t>¿sabe realmente lo que espera obtener de él? ¿Por qué </a:t>
            </a:r>
            <a:r>
              <a:rPr lang="es-EC" sz="2600" dirty="0" smtClean="0"/>
              <a:t>invertiría </a:t>
            </a:r>
            <a:r>
              <a:rPr lang="es-EC" sz="2600" dirty="0"/>
              <a:t>s</a:t>
            </a:r>
            <a:r>
              <a:rPr lang="es-EC" sz="2600" dirty="0" smtClean="0"/>
              <a:t>u </a:t>
            </a:r>
            <a:r>
              <a:rPr lang="es-EC" sz="2600" dirty="0"/>
              <a:t>valioso tiempo en algo por lo que no </a:t>
            </a:r>
            <a:r>
              <a:rPr lang="es-EC" sz="2600" dirty="0" smtClean="0"/>
              <a:t>le </a:t>
            </a:r>
            <a:r>
              <a:rPr lang="es-EC" sz="2600" dirty="0"/>
              <a:t>pagan</a:t>
            </a:r>
            <a:r>
              <a:rPr lang="es-EC"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412191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t>Introducción</a:t>
            </a:r>
            <a:endParaRPr lang="es-ES_tradnl" dirty="0"/>
          </a:p>
        </p:txBody>
      </p:sp>
      <p:sp>
        <p:nvSpPr>
          <p:cNvPr id="3" name="Marcador de contenido 2"/>
          <p:cNvSpPr>
            <a:spLocks noGrp="1"/>
          </p:cNvSpPr>
          <p:nvPr>
            <p:ph idx="1"/>
          </p:nvPr>
        </p:nvSpPr>
        <p:spPr>
          <a:xfrm>
            <a:off x="361507" y="2189746"/>
            <a:ext cx="4295554" cy="3681224"/>
          </a:xfrm>
        </p:spPr>
        <p:txBody>
          <a:bodyPr>
            <a:noAutofit/>
          </a:bodyPr>
          <a:lstStyle/>
          <a:p>
            <a:r>
              <a:rPr lang="es-EC" sz="2600" dirty="0"/>
              <a:t>Contribuir al software libre y de código abierto no tiene que ser una búsqueda puramente altruista. </a:t>
            </a:r>
            <a:endParaRPr lang="es-EC" sz="2600" dirty="0" smtClean="0"/>
          </a:p>
          <a:p>
            <a:r>
              <a:rPr lang="es-EC" sz="2600" dirty="0" smtClean="0"/>
              <a:t>Los </a:t>
            </a:r>
            <a:r>
              <a:rPr lang="es-EC" sz="2600" dirty="0"/>
              <a:t>contribuyentes ganan mucho por el esfuerzo que invierten, y todas esas ventajas serán rentables a medida que evolucionen sus carreras.</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pic>
        <p:nvPicPr>
          <p:cNvPr id="4" name="Imagen 3"/>
          <p:cNvPicPr>
            <a:picLocks noChangeAspect="1"/>
          </p:cNvPicPr>
          <p:nvPr/>
        </p:nvPicPr>
        <p:blipFill>
          <a:blip r:embed="rId2"/>
          <a:stretch>
            <a:fillRect/>
          </a:stretch>
        </p:blipFill>
        <p:spPr>
          <a:xfrm>
            <a:off x="4827181" y="2062157"/>
            <a:ext cx="7132969" cy="3681224"/>
          </a:xfrm>
          <a:prstGeom prst="rect">
            <a:avLst/>
          </a:prstGeom>
        </p:spPr>
      </p:pic>
    </p:spTree>
    <p:extLst>
      <p:ext uri="{BB962C8B-B14F-4D97-AF65-F5344CB8AC3E}">
        <p14:creationId xmlns:p14="http://schemas.microsoft.com/office/powerpoint/2010/main" val="73918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21307"/>
            <a:ext cx="10115203" cy="3314631"/>
          </a:xfrm>
        </p:spPr>
        <p:txBody>
          <a:bodyPr>
            <a:noAutofit/>
          </a:bodyPr>
          <a:lstStyle/>
          <a:p>
            <a:r>
              <a:rPr lang="es-EC" sz="2600" dirty="0"/>
              <a:t>Obviamente, contribuir al software libre y de código abierto le permite aprender y practicar nuevas habilidades en un entorno seguro. </a:t>
            </a:r>
            <a:endParaRPr lang="es-EC" sz="2600" dirty="0" smtClean="0"/>
          </a:p>
          <a:p>
            <a:r>
              <a:rPr lang="es-EC" sz="2600" dirty="0" smtClean="0"/>
              <a:t>Es </a:t>
            </a:r>
            <a:r>
              <a:rPr lang="es-EC" sz="2600" dirty="0"/>
              <a:t>posible aprender estas habilidades en el trabajo o en el aula, pero FOSS le permite una mayor variedad de opciones no solo en habilidades para aprender, sino también en oportunidades para practicarlas y ganar experiencia. </a:t>
            </a:r>
            <a:endParaRPr lang="es-EC" sz="2600" dirty="0" smtClean="0"/>
          </a:p>
          <a:p>
            <a:r>
              <a:rPr lang="es-EC" sz="2600" dirty="0" smtClean="0"/>
              <a:t>A </a:t>
            </a:r>
            <a:r>
              <a:rPr lang="es-EC" sz="2600" dirty="0"/>
              <a:t>veces, incluso puede ser un lugar más seguro para practicar esas habilidades. Si hace algo mal en el trabajo, puede ser reprendido o posiblemente despedido. Si haces algo mal en clase, tu calificación podría sufrir. En FOSS, si haces algo mal, te disculpas y buscas ayuda para aprender cómo hacerlo mejor</a:t>
            </a:r>
            <a:r>
              <a:rPr lang="es-EC"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59133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600" dirty="0"/>
              <a:t>Esto es, por supuesto, una simplificación excesiva del asunto. </a:t>
            </a:r>
            <a:r>
              <a:rPr lang="es-EC" sz="2600" dirty="0" smtClean="0"/>
              <a:t>Podr</a:t>
            </a:r>
            <a:r>
              <a:rPr lang="es-ES" sz="2600" dirty="0" err="1" smtClean="0"/>
              <a:t>ían</a:t>
            </a:r>
            <a:r>
              <a:rPr lang="es-ES" sz="2600" dirty="0" smtClean="0"/>
              <a:t> </a:t>
            </a:r>
            <a:r>
              <a:rPr lang="es-EC" sz="2600" dirty="0" smtClean="0"/>
              <a:t>haber repercusiones </a:t>
            </a:r>
            <a:r>
              <a:rPr lang="es-EC" sz="2600" dirty="0"/>
              <a:t>por cometer errores al contribuir al software libre y de código abierto. </a:t>
            </a:r>
            <a:endParaRPr lang="es-EC" sz="2600" dirty="0" smtClean="0"/>
          </a:p>
          <a:p>
            <a:r>
              <a:rPr lang="es-EC" sz="2600" dirty="0" smtClean="0"/>
              <a:t>Gracias </a:t>
            </a:r>
            <a:r>
              <a:rPr lang="es-EC" sz="2600" dirty="0"/>
              <a:t>al aspecto fuertemente social de FOSS, a veces estas repercusiones pueden tener un impacto sostenido. Si bien puedes revertir una mala contribución, no puedes hacer lo mismo </a:t>
            </a:r>
            <a:r>
              <a:rPr lang="es-EC" sz="2600" dirty="0" smtClean="0"/>
              <a:t>con sentimientos heridos.</a:t>
            </a:r>
          </a:p>
          <a:p>
            <a:r>
              <a:rPr lang="es-EC" sz="2600" dirty="0" smtClean="0"/>
              <a:t>A </a:t>
            </a:r>
            <a:r>
              <a:rPr lang="es-EC" sz="2600" dirty="0"/>
              <a:t>pesar de ese riesgo, contribuir a proyectos gratuitos y de código abierto sigue siendo una forma relativamente segura de aprender nuevas habilidades que puede aplicar a su vida y su carrera.</a:t>
            </a:r>
            <a:endParaRPr lang="es-ES_tradnl" sz="2600" dirty="0"/>
          </a:p>
          <a:p>
            <a:r>
              <a:rPr lang="es-EC" sz="2600" dirty="0"/>
              <a:t>Entonces, ¿cuáles son esas </a:t>
            </a:r>
            <a:r>
              <a:rPr lang="es-EC" sz="2600" dirty="0" smtClean="0"/>
              <a:t>habilidades?</a:t>
            </a:r>
            <a:r>
              <a:rPr lang="es-ES_tradnl" sz="2600" dirty="0" smtClean="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92381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380846" cy="3314631"/>
          </a:xfrm>
        </p:spPr>
        <p:txBody>
          <a:bodyPr>
            <a:noAutofit/>
          </a:bodyPr>
          <a:lstStyle/>
          <a:p>
            <a:r>
              <a:rPr lang="es-ES" sz="2700" b="1" dirty="0"/>
              <a:t>Comunicación</a:t>
            </a:r>
            <a:endParaRPr lang="es-ES_tradnl" sz="2700" dirty="0"/>
          </a:p>
          <a:p>
            <a:r>
              <a:rPr lang="es-EC" sz="2700" dirty="0"/>
              <a:t>El código libre y abierto está compuesto por personas y, por lo tanto, contribuir a los proyectos de software libre puede hacer maravillas con sus habilidades de </a:t>
            </a:r>
            <a:r>
              <a:rPr lang="es-EC" sz="2700" dirty="0" smtClean="0"/>
              <a:t>comunicación.</a:t>
            </a:r>
          </a:p>
          <a:p>
            <a:r>
              <a:rPr lang="es-EC" sz="2700" dirty="0" smtClean="0"/>
              <a:t>Por </a:t>
            </a:r>
            <a:r>
              <a:rPr lang="es-EC" sz="2700" dirty="0"/>
              <a:t>necesidad, la comunidad en torno a un proyecto de código abierto y gratuito se distribuirá, a menudo en todo el mundo. </a:t>
            </a:r>
            <a:endParaRPr lang="es-EC" sz="2700" dirty="0" smtClean="0"/>
          </a:p>
          <a:p>
            <a:r>
              <a:rPr lang="es-EC" sz="2700" dirty="0" smtClean="0"/>
              <a:t>Esto </a:t>
            </a:r>
            <a:r>
              <a:rPr lang="es-EC" sz="2700" dirty="0"/>
              <a:t>plantea interesantes desafíos de comunicación para hacer cualquier cosa en el proyecto. Toda la comunicación suele ser asíncrona debido a las diferencias en las zonas horarias y la disponibilidad del </a:t>
            </a:r>
            <a:r>
              <a:rPr lang="es-EC" sz="2700" b="1" i="1" dirty="0" smtClean="0"/>
              <a:t>maintainer</a:t>
            </a:r>
            <a:r>
              <a:rPr lang="es-EC" sz="2700" dirty="0" smtClean="0"/>
              <a:t>.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91404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133599"/>
            <a:ext cx="10115203" cy="3430701"/>
          </a:xfrm>
        </p:spPr>
        <p:txBody>
          <a:bodyPr>
            <a:noAutofit/>
          </a:bodyPr>
          <a:lstStyle/>
          <a:p>
            <a:r>
              <a:rPr lang="es-ES" sz="2500" dirty="0"/>
              <a:t>Gran parte del contenido anterior ha sido todo "licencia" </a:t>
            </a:r>
            <a:r>
              <a:rPr lang="es-ES" sz="2500" dirty="0" smtClean="0"/>
              <a:t>esto</a:t>
            </a:r>
            <a:r>
              <a:rPr lang="mr-IN" sz="2500" dirty="0" smtClean="0"/>
              <a:t>…</a:t>
            </a:r>
            <a:r>
              <a:rPr lang="es-ES" sz="2500" dirty="0" smtClean="0"/>
              <a:t> </a:t>
            </a:r>
            <a:r>
              <a:rPr lang="es-ES" sz="2500" dirty="0"/>
              <a:t>y "licencia" </a:t>
            </a:r>
            <a:r>
              <a:rPr lang="es-ES" sz="2500" dirty="0" smtClean="0"/>
              <a:t>aquello, sin </a:t>
            </a:r>
            <a:r>
              <a:rPr lang="es-ES" sz="2500" dirty="0"/>
              <a:t>mucho contexto sobre qué es realmente una licencia y por qué es tan importante, particularmente para el software libre y de código abierto.</a:t>
            </a:r>
            <a:endParaRPr lang="es-ES_tradnl" sz="2500" dirty="0"/>
          </a:p>
          <a:p>
            <a:r>
              <a:rPr lang="es-ES" sz="2500" dirty="0"/>
              <a:t>Así que </a:t>
            </a:r>
            <a:r>
              <a:rPr lang="es-ES" sz="2500" dirty="0" smtClean="0"/>
              <a:t>veremos </a:t>
            </a:r>
            <a:r>
              <a:rPr lang="es-ES" sz="2500" dirty="0"/>
              <a:t>una breve introducción a los derechos de autor, un asunto complicado sin el cual el software libre y de código abierto no existiría. </a:t>
            </a:r>
            <a:endParaRPr lang="es-ES" sz="2500" dirty="0" smtClean="0"/>
          </a:p>
          <a:p>
            <a:r>
              <a:rPr lang="es-ES" sz="2500" dirty="0" smtClean="0"/>
              <a:t>Richard </a:t>
            </a:r>
            <a:r>
              <a:rPr lang="es-ES" sz="2500" dirty="0" err="1"/>
              <a:t>Stallman</a:t>
            </a:r>
            <a:r>
              <a:rPr lang="es-ES" sz="2500" dirty="0"/>
              <a:t> se dio cuenta de que podía usar las leyes y los sistemas de derechos de autor existentes para garantizar que el software permaneciera siempre Libre a través de licencias cuidadosas</a:t>
            </a:r>
            <a:r>
              <a:rPr lang="es-ES" sz="2500" dirty="0" smtClean="0"/>
              <a:t>.</a:t>
            </a:r>
          </a:p>
          <a:p>
            <a:r>
              <a:rPr lang="es-ES" sz="2500" dirty="0"/>
              <a:t>Los derechos de autor, por lo tanto, sustentan todo en el FOSS. Sin él y sin comprenderlo, el FOSS no es posible.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695403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La comunicación asincrónica a menudo es comunicación impersonal, que puede causar problemas. </a:t>
            </a:r>
            <a:endParaRPr lang="es-EC" sz="2800" dirty="0" smtClean="0"/>
          </a:p>
          <a:p>
            <a:r>
              <a:rPr lang="es-EC" sz="2800" dirty="0" smtClean="0"/>
              <a:t>La </a:t>
            </a:r>
            <a:r>
              <a:rPr lang="es-EC" sz="2800" dirty="0"/>
              <a:t>falta de comentarios en tiempo real, como el lenguaje corporal y las expresiones faciales, puede provocar malentendidos y retrasos. </a:t>
            </a:r>
            <a:endParaRPr lang="es-EC" sz="2800" dirty="0" smtClean="0"/>
          </a:p>
          <a:p>
            <a:r>
              <a:rPr lang="es-EC" sz="2800" dirty="0" smtClean="0"/>
              <a:t>Estos </a:t>
            </a:r>
            <a:r>
              <a:rPr lang="es-EC" sz="2800" dirty="0"/>
              <a:t>mismos problemas son comunes en los trabajos del "mundo real", particularmente para los equipos distribuidos. </a:t>
            </a:r>
            <a:endParaRPr lang="es-EC" sz="2800" dirty="0" smtClean="0"/>
          </a:p>
          <a:p>
            <a:r>
              <a:rPr lang="es-EC" sz="2800" dirty="0" smtClean="0"/>
              <a:t>Ganas </a:t>
            </a:r>
            <a:r>
              <a:rPr lang="es-EC" sz="2800" dirty="0"/>
              <a:t>experiencia contribuyendo a proyectos de software libre, y esto te ayuda a interactuar mejor en tu vida diaria y tu trabajo</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4253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Entre las habilidades de comunicación que puede aprender contribuyendo al código libre y gratuito está cómo hacer preguntas. </a:t>
            </a:r>
            <a:endParaRPr lang="es-EC" sz="2800" dirty="0" smtClean="0"/>
          </a:p>
          <a:p>
            <a:r>
              <a:rPr lang="es-EC" sz="2800" dirty="0" smtClean="0"/>
              <a:t>Exponer </a:t>
            </a:r>
            <a:r>
              <a:rPr lang="es-EC" sz="2800" dirty="0"/>
              <a:t>una consulta abierta y libre de contexto en la lista de correo o en el rastreador de problemas puede generar mucha frustración e ir y venir antes de que alguien pueda dar una respuesta. </a:t>
            </a:r>
            <a:endParaRPr lang="es-EC" sz="2800" dirty="0" smtClean="0"/>
          </a:p>
          <a:p>
            <a:r>
              <a:rPr lang="es-EC" sz="2800" dirty="0" smtClean="0"/>
              <a:t>Por </a:t>
            </a:r>
            <a:r>
              <a:rPr lang="es-EC" sz="2800" dirty="0"/>
              <a:t>ejemplo, "Oye, ¿alguien más tiene problemas para ejecutar la última versión en su MacBook?" Es una pregunta que puede conducir a una comunicación ineficiente de ida y vuelta a medida que las personas intentan reducir exactamente qué tipo de problema estás teniendo.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209276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"Estoy intentando ejecutar la última versión en macOS, pero sigue fallando con un error de ARCHIVO NO ENCONTRADO. ¿Es este un problema conocido? </a:t>
            </a:r>
            <a:r>
              <a:rPr lang="es-EC" sz="2800" dirty="0" smtClean="0"/>
              <a:t>”</a:t>
            </a:r>
          </a:p>
          <a:p>
            <a:r>
              <a:rPr lang="es-EC" sz="2800" dirty="0" smtClean="0"/>
              <a:t>Es </a:t>
            </a:r>
            <a:r>
              <a:rPr lang="es-EC" sz="2800" dirty="0"/>
              <a:t>una pregunta mucho mejor y mucho más fácil de responder para la comunidad. Les ha dicho la versión del software que está ejecutando, la plataforma en la que lo está ejecutando, el comportamiento que está viendo y el mensaje de error que lo acompaña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147625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49154" y="1997244"/>
            <a:ext cx="10573352" cy="3314631"/>
          </a:xfrm>
        </p:spPr>
        <p:txBody>
          <a:bodyPr>
            <a:noAutofit/>
          </a:bodyPr>
          <a:lstStyle/>
          <a:p>
            <a:r>
              <a:rPr lang="es-EC" sz="2600" dirty="0"/>
              <a:t>También puede aprender cómo establecer expectativas</a:t>
            </a:r>
            <a:r>
              <a:rPr lang="es-EC" sz="2600" dirty="0" smtClean="0"/>
              <a:t>.</a:t>
            </a:r>
          </a:p>
          <a:p>
            <a:r>
              <a:rPr lang="es-EC" sz="2600" dirty="0" smtClean="0"/>
              <a:t>¿</a:t>
            </a:r>
            <a:r>
              <a:rPr lang="es-EC" sz="2600" dirty="0"/>
              <a:t>Entregará </a:t>
            </a:r>
            <a:r>
              <a:rPr lang="es-EC" sz="2600" dirty="0" smtClean="0"/>
              <a:t>usted esta </a:t>
            </a:r>
            <a:r>
              <a:rPr lang="es-EC" sz="2600" dirty="0"/>
              <a:t>función este fin de semana o se retrasará debido a obligaciones familiares? ¿Podrá completar una tarea por su cuenta o requerirá la ayuda de otra persona? </a:t>
            </a:r>
            <a:endParaRPr lang="es-EC" sz="2600" dirty="0" smtClean="0"/>
          </a:p>
          <a:p>
            <a:r>
              <a:rPr lang="es-EC" sz="2600" dirty="0" smtClean="0"/>
              <a:t>Este </a:t>
            </a:r>
            <a:r>
              <a:rPr lang="es-EC" sz="2600" dirty="0"/>
              <a:t>tipo de comunicación evita muchas decepciones y retrasos en un proyecto en el que cada persona depende del trabajo de los demás para proceder con el suyo.</a:t>
            </a:r>
            <a:endParaRPr lang="es-ES_tradnl" sz="2600" dirty="0"/>
          </a:p>
          <a:p>
            <a:r>
              <a:rPr lang="es-EC" sz="2600" dirty="0"/>
              <a:t>Si bien esta comunicación asincrónica es necesaria para un equipo distribuido de </a:t>
            </a:r>
            <a:r>
              <a:rPr lang="es-EC" sz="2600" dirty="0" smtClean="0"/>
              <a:t>colaboradores de </a:t>
            </a:r>
            <a:r>
              <a:rPr lang="es-EC" sz="2600" dirty="0"/>
              <a:t>proyectos, puede conducir a una falta involuntaria de conocimiento o empatía por las personas en el otro extremo de la línea.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34866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Esto a menudo termina cuando alguien dice accidentalmente algo que es ofensivo para otros en el grupo.</a:t>
            </a:r>
            <a:endParaRPr lang="es-ES_tradnl" sz="2800" dirty="0"/>
          </a:p>
          <a:p>
            <a:r>
              <a:rPr lang="es-EC" sz="2800" dirty="0"/>
              <a:t>Lo que se piensa como una broma puede parecer un desaire o ataque personal.</a:t>
            </a:r>
            <a:endParaRPr lang="es-ES_tradnl" sz="2800" dirty="0"/>
          </a:p>
          <a:p>
            <a:r>
              <a:rPr lang="es-EC" sz="2800" dirty="0"/>
              <a:t>Esto es particularmente común en comunidades diversas, con culturas y estilos de interacción social igualmente diversos. Prestar atención a sus palabras y practicar intencionalmente sus estilos de comunicación mientras contribuye a un proyecto FOSS lo convierte en un miembro del equipo mucho más agradable para todos sus trabajos a partir de ahora</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649906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21307"/>
            <a:ext cx="10573352" cy="3314631"/>
          </a:xfrm>
        </p:spPr>
        <p:txBody>
          <a:bodyPr>
            <a:noAutofit/>
          </a:bodyPr>
          <a:lstStyle/>
          <a:p>
            <a:r>
              <a:rPr lang="es-EC" sz="2600" dirty="0"/>
              <a:t>Finalmente, la naturaleza distribuida y asincrónica de un proyecto de código abierto y gratuito requiere que toda comunicación sea no solo efectiva sino también eficiente. </a:t>
            </a:r>
            <a:endParaRPr lang="es-EC" sz="2600" dirty="0" smtClean="0"/>
          </a:p>
          <a:p>
            <a:r>
              <a:rPr lang="es-EC" sz="2600" dirty="0" smtClean="0"/>
              <a:t>Usted mejora </a:t>
            </a:r>
            <a:r>
              <a:rPr lang="es-EC" sz="2600" dirty="0"/>
              <a:t>su valor para cualquier equipo al aprender cosas como qué </a:t>
            </a:r>
            <a:r>
              <a:rPr lang="es-EC" sz="2600" u="sng" dirty="0"/>
              <a:t>tipos de mensajes </a:t>
            </a:r>
            <a:r>
              <a:rPr lang="es-EC" sz="2600" dirty="0"/>
              <a:t>son los más adecuados para </a:t>
            </a:r>
            <a:r>
              <a:rPr lang="es-EC" sz="2600" u="sng" dirty="0"/>
              <a:t>cada medio</a:t>
            </a:r>
            <a:r>
              <a:rPr lang="es-EC" sz="2600" dirty="0"/>
              <a:t>: </a:t>
            </a:r>
            <a:r>
              <a:rPr lang="es-EC" sz="2600" dirty="0" smtClean="0"/>
              <a:t>de </a:t>
            </a:r>
            <a:r>
              <a:rPr lang="es-EC" sz="2600" dirty="0"/>
              <a:t>uso breve y </a:t>
            </a:r>
            <a:r>
              <a:rPr lang="es-EC" sz="2600" dirty="0" smtClean="0"/>
              <a:t>efímero: use el chat; </a:t>
            </a:r>
            <a:r>
              <a:rPr lang="es-EC" sz="2600" dirty="0"/>
              <a:t>¿discusión y archivado?  u</a:t>
            </a:r>
            <a:r>
              <a:rPr lang="es-EC" sz="2600" dirty="0" smtClean="0"/>
              <a:t>se la lista </a:t>
            </a:r>
            <a:r>
              <a:rPr lang="es-EC" sz="2600" dirty="0"/>
              <a:t>de correo; beneficiarse de la </a:t>
            </a:r>
            <a:r>
              <a:rPr lang="es-EC" sz="2600" dirty="0" smtClean="0"/>
              <a:t>inmediatez? </a:t>
            </a:r>
            <a:r>
              <a:rPr lang="es-EC" sz="2600" dirty="0"/>
              <a:t>u</a:t>
            </a:r>
            <a:r>
              <a:rPr lang="es-EC" sz="2600" dirty="0" smtClean="0"/>
              <a:t>se una llamada </a:t>
            </a:r>
            <a:r>
              <a:rPr lang="es-EC" sz="2600" dirty="0"/>
              <a:t>de </a:t>
            </a:r>
            <a:r>
              <a:rPr lang="es-EC" sz="2600" dirty="0" smtClean="0"/>
              <a:t>conferencia. </a:t>
            </a:r>
          </a:p>
          <a:p>
            <a:r>
              <a:rPr lang="es-EC" sz="2600" dirty="0" smtClean="0"/>
              <a:t>Saber </a:t>
            </a:r>
            <a:r>
              <a:rPr lang="es-EC" sz="2600" dirty="0"/>
              <a:t>cómo escribir un buen informe de error, uno que proporcione el contexto, las expectativas y el comportamiento real presenciado, también lo ayuda a aprender cómo escribir otros documentos y mensajes de manera más efectiva.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73398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Prestar atención a cómo usar sus palabras de manera más efectiva y eficiente lo convertirá en un comunicador más productivo en general. </a:t>
            </a:r>
            <a:endParaRPr lang="es-EC" sz="2800" dirty="0" smtClean="0"/>
          </a:p>
          <a:p>
            <a:r>
              <a:rPr lang="es-EC" sz="2800" dirty="0" smtClean="0"/>
              <a:t>La </a:t>
            </a:r>
            <a:r>
              <a:rPr lang="es-EC" sz="2800" dirty="0"/>
              <a:t>capacitación que brinda el software gratuito y de código abierto sobre cómo comunicarse de manera efectiva y eficiente pagará dividendos a lo largo de su carrera. </a:t>
            </a:r>
            <a:endParaRPr lang="es-EC" sz="2800" dirty="0" smtClean="0"/>
          </a:p>
          <a:p>
            <a:r>
              <a:rPr lang="es-EC" sz="2800" dirty="0" smtClean="0"/>
              <a:t>Interactuar </a:t>
            </a:r>
            <a:r>
              <a:rPr lang="es-EC" sz="2800" dirty="0"/>
              <a:t>con la comunidad entra en el tema de la </a:t>
            </a:r>
            <a:r>
              <a:rPr lang="es-EC" sz="2800" i="1" dirty="0"/>
              <a:t>comunicación</a:t>
            </a:r>
            <a:r>
              <a:rPr lang="es-EC" sz="2800" dirty="0"/>
              <a:t> en detalle.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525880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S" sz="2700" b="1" dirty="0"/>
              <a:t>Colaboración</a:t>
            </a:r>
            <a:endParaRPr lang="es-ES_tradnl" sz="2700" dirty="0"/>
          </a:p>
          <a:p>
            <a:r>
              <a:rPr lang="es-EC" sz="2700" dirty="0"/>
              <a:t>Si toma cursos en un colegio o universidad, sin duda ha tenido la experiencia de hacer un proyecto grupal. </a:t>
            </a:r>
            <a:endParaRPr lang="es-EC" sz="2700" dirty="0" smtClean="0"/>
          </a:p>
          <a:p>
            <a:r>
              <a:rPr lang="es-EC" sz="2700" dirty="0" smtClean="0"/>
              <a:t>Usted </a:t>
            </a:r>
            <a:r>
              <a:rPr lang="es-EC" sz="2700" dirty="0"/>
              <a:t>y varios de sus compañeros de equipo están asociados para completar una tarea. </a:t>
            </a:r>
            <a:endParaRPr lang="es-EC" sz="2700" dirty="0" smtClean="0"/>
          </a:p>
          <a:p>
            <a:r>
              <a:rPr lang="es-EC" sz="2700" dirty="0" smtClean="0"/>
              <a:t>El </a:t>
            </a:r>
            <a:r>
              <a:rPr lang="es-EC" sz="2700" dirty="0"/>
              <a:t>objetivo de esto es enseñarle cómo desglosar un proyecto y colaborar en él con cada persona que comparta la carga. La realidad generalmente es que el intento de colaboración es artificial, y una o dos personas terminan asumiendo la mayor parte de la carga por las demás</a:t>
            </a:r>
            <a:r>
              <a:rPr lang="es-EC" sz="2700" dirty="0" smtClean="0"/>
              <a:t>.</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2100709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4018546"/>
          </a:xfrm>
        </p:spPr>
        <p:txBody>
          <a:bodyPr>
            <a:noAutofit/>
          </a:bodyPr>
          <a:lstStyle/>
          <a:p>
            <a:r>
              <a:rPr lang="es-EC" sz="2800" dirty="0"/>
              <a:t>Te alegrará saber que esta no es la verdadera </a:t>
            </a:r>
            <a:r>
              <a:rPr lang="es-EC" sz="2800" dirty="0" smtClean="0"/>
              <a:t>colaboración.</a:t>
            </a:r>
          </a:p>
          <a:p>
            <a:r>
              <a:rPr lang="es-EC" sz="2800" dirty="0" smtClean="0"/>
              <a:t>El </a:t>
            </a:r>
            <a:r>
              <a:rPr lang="es-EC" sz="2800" dirty="0"/>
              <a:t>software libre y de código abierto, debido a su naturaleza innata distribuida, requiere una verdadera colaboración para funcionar bien. </a:t>
            </a:r>
            <a:endParaRPr lang="es-EC" sz="2800" dirty="0" smtClean="0"/>
          </a:p>
          <a:p>
            <a:r>
              <a:rPr lang="es-EC" sz="2800" dirty="0" smtClean="0"/>
              <a:t>Si </a:t>
            </a:r>
            <a:r>
              <a:rPr lang="es-EC" sz="2800" dirty="0"/>
              <a:t>hay más de una persona involucrada en el desarrollo del proyecto, entonces surge algún tipo de proceso de colaboración. Los procesos en sí mismos varían de un proyecto a otro, y no siempre funcionarán sin problemas, pero generalmente serán mucho más efectivos que los que aprendió en la </a:t>
            </a:r>
            <a:r>
              <a:rPr lang="es-EC" sz="2800" dirty="0" smtClean="0"/>
              <a:t>universidad.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106216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25090" y="2117559"/>
            <a:ext cx="10645541" cy="3314631"/>
          </a:xfrm>
        </p:spPr>
        <p:txBody>
          <a:bodyPr>
            <a:noAutofit/>
          </a:bodyPr>
          <a:lstStyle/>
          <a:p>
            <a:r>
              <a:rPr lang="es-EC" sz="2400" dirty="0"/>
              <a:t>¿Cuáles son algunos de estos procesos de colaboración?</a:t>
            </a:r>
            <a:endParaRPr lang="es-ES_tradnl" sz="2400" dirty="0"/>
          </a:p>
          <a:p>
            <a:r>
              <a:rPr lang="es-EC" sz="2400" dirty="0"/>
              <a:t>Para empezar, está la división del trabajo. Mientras que en la escuela puede que te hayas quedado atascado haciendo la mayor parte del trabajo en una tarea, es poco probable que eso suceda en un proyecto colaborativo de software libre. </a:t>
            </a:r>
            <a:endParaRPr lang="es-EC" sz="2400" dirty="0" smtClean="0"/>
          </a:p>
          <a:p>
            <a:r>
              <a:rPr lang="es-EC" sz="2400" dirty="0" smtClean="0"/>
              <a:t>Hay </a:t>
            </a:r>
            <a:r>
              <a:rPr lang="es-EC" sz="2400" dirty="0"/>
              <a:t>multiples razones para esto. Por un lado, cuando alguien comienza una tarea y se da cuenta de que puede ser más grande de lo que pensaba originalmente, en código abierto generalmente comienzan una discusión sobre la tarea y cómo se puede dividir o organizar en partes más pequeñas. Esta discusión pública alienta a otros a intervenir, no solo con sus pensamientos sino también con su tiempo para ayudar a trabajar en algunas de esas partes más pequeñas. No hay vergüenza en FOSS por decir que una tarea es demasiado grande para que una persona la aborde sola</a:t>
            </a:r>
            <a:r>
              <a:rPr lang="es-EC"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1371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25564" y="2097741"/>
            <a:ext cx="10485120" cy="4062427"/>
          </a:xfrm>
        </p:spPr>
        <p:txBody>
          <a:bodyPr>
            <a:noAutofit/>
          </a:bodyPr>
          <a:lstStyle/>
          <a:p>
            <a:r>
              <a:rPr lang="es-ES" sz="2500" dirty="0" smtClean="0"/>
              <a:t>La </a:t>
            </a:r>
            <a:r>
              <a:rPr lang="es-ES" sz="2500" dirty="0"/>
              <a:t>ley de derechos de autor es un tema complejo, por lo que esta es solo una introducción rudimentaria. </a:t>
            </a:r>
            <a:endParaRPr lang="es-ES" sz="2500" dirty="0" smtClean="0"/>
          </a:p>
          <a:p>
            <a:r>
              <a:rPr lang="es-ES" sz="2500" dirty="0" smtClean="0"/>
              <a:t>Lo </a:t>
            </a:r>
            <a:r>
              <a:rPr lang="es-ES" sz="2500" dirty="0"/>
              <a:t>que sigue </a:t>
            </a:r>
            <a:r>
              <a:rPr lang="es-ES" sz="2500" dirty="0" smtClean="0"/>
              <a:t>es para ayudarle </a:t>
            </a:r>
            <a:r>
              <a:rPr lang="es-ES" sz="2500" dirty="0"/>
              <a:t>a comprender algunos de los conceptos básicos y </a:t>
            </a:r>
            <a:r>
              <a:rPr lang="es-ES" sz="2500" dirty="0" smtClean="0"/>
              <a:t>e implicaciones de </a:t>
            </a:r>
            <a:r>
              <a:rPr lang="es-ES" sz="2500" dirty="0"/>
              <a:t>los derechos de autor.</a:t>
            </a:r>
            <a:endParaRPr lang="es-ES_tradnl" sz="2500" dirty="0"/>
          </a:p>
          <a:p>
            <a:r>
              <a:rPr lang="es-ES" sz="2500" dirty="0"/>
              <a:t>Cuando </a:t>
            </a:r>
            <a:r>
              <a:rPr lang="es-ES" sz="2500" dirty="0" smtClean="0"/>
              <a:t>usted crea </a:t>
            </a:r>
            <a:r>
              <a:rPr lang="es-ES" sz="2500" dirty="0"/>
              <a:t>algo, ya sea obra de arte, música, escritura, código de software o cualquier otro esfuerzo creativo, de manera predeterminada, usted posee los derechos de autor sobre esa cosa. </a:t>
            </a:r>
            <a:endParaRPr lang="es-ES" sz="2500" dirty="0" smtClean="0"/>
          </a:p>
          <a:p>
            <a:r>
              <a:rPr lang="es-ES" sz="2500" dirty="0"/>
              <a:t>E</a:t>
            </a:r>
            <a:r>
              <a:rPr lang="es-ES" sz="2500" dirty="0" smtClean="0"/>
              <a:t>n </a:t>
            </a:r>
            <a:r>
              <a:rPr lang="es-ES" sz="2500" dirty="0"/>
              <a:t>algunos países y jurisdicciones, </a:t>
            </a:r>
            <a:r>
              <a:rPr lang="es-ES" sz="2500" dirty="0" smtClean="0"/>
              <a:t>usted debe </a:t>
            </a:r>
            <a:r>
              <a:rPr lang="es-ES" sz="2500" dirty="0"/>
              <a:t>registrar </a:t>
            </a:r>
            <a:r>
              <a:rPr lang="es-ES" sz="2500" u="sng" dirty="0"/>
              <a:t>algo</a:t>
            </a:r>
            <a:r>
              <a:rPr lang="es-ES" sz="2500" dirty="0"/>
              <a:t> para obtener los derechos de autor. Ya no es tan común, pero es lo suficientemente común como para que desee </a:t>
            </a:r>
            <a:r>
              <a:rPr lang="es-ES" sz="2500" i="1" dirty="0"/>
              <a:t>comprobar cómo se asignan los derechos de autor en su país</a:t>
            </a:r>
            <a:r>
              <a:rPr lang="es-ES" sz="2500" i="1" dirty="0" smtClean="0"/>
              <a:t>.</a:t>
            </a:r>
            <a:endParaRPr lang="es-ES_tradnl" sz="2500" i="1"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356911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Otra razón para dividir el trabajo en partes más pequeñas es la gestión de riesgos. </a:t>
            </a:r>
            <a:r>
              <a:rPr lang="es-EC" sz="2800" dirty="0" smtClean="0"/>
              <a:t>Existen los llamados </a:t>
            </a:r>
            <a:r>
              <a:rPr lang="es-EC" sz="2800" i="1" dirty="0" smtClean="0"/>
              <a:t>atomic commits</a:t>
            </a:r>
            <a:r>
              <a:rPr lang="es-EC" sz="2800" dirty="0" smtClean="0"/>
              <a:t>: hacer commit de piezas </a:t>
            </a:r>
            <a:r>
              <a:rPr lang="es-EC" sz="2800" dirty="0"/>
              <a:t>de trabajo más pequeñas y discretas en lugar de grandes fragmentos hace que el trabajo sea mucho más fácil de revisar; una </a:t>
            </a:r>
            <a:r>
              <a:rPr lang="es-EC" sz="2800" dirty="0" smtClean="0"/>
              <a:t>commit pequeño </a:t>
            </a:r>
            <a:r>
              <a:rPr lang="es-EC" sz="2800" dirty="0"/>
              <a:t>tiene más posibilidades de recibir una revisión exhaustiva y, por lo tanto, los errores son más fáciles de detectar. </a:t>
            </a:r>
            <a:endParaRPr lang="es-EC" sz="2800" dirty="0" smtClean="0"/>
          </a:p>
          <a:p>
            <a:r>
              <a:rPr lang="es-EC" sz="2800" dirty="0" smtClean="0"/>
              <a:t>Los </a:t>
            </a:r>
            <a:r>
              <a:rPr lang="es-EC" sz="2800" i="1" dirty="0"/>
              <a:t>atomic commits </a:t>
            </a:r>
            <a:r>
              <a:rPr lang="es-EC" sz="2800" dirty="0" smtClean="0"/>
              <a:t>también </a:t>
            </a:r>
            <a:r>
              <a:rPr lang="es-EC" sz="2800" dirty="0"/>
              <a:t>son más simples de revertir en caso de que algo salga mal. Tanto la revisión como la fácil reversión </a:t>
            </a:r>
            <a:r>
              <a:rPr lang="es-EC" sz="2800" dirty="0" smtClean="0"/>
              <a:t>(rollback) mitigan </a:t>
            </a:r>
            <a:r>
              <a:rPr lang="es-EC" sz="2800" dirty="0"/>
              <a:t>el riesgo de que se introduzcan errores fatales en el proyecto</a:t>
            </a:r>
            <a:r>
              <a:rPr lang="es-EC"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843541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1238969" y="5355189"/>
            <a:ext cx="10346209" cy="914400"/>
          </a:xfrm>
          <a:prstGeom prst="roundRect">
            <a:avLst/>
          </a:prstGeom>
          <a:solidFill>
            <a:schemeClr val="accent1">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79" y="1904909"/>
            <a:ext cx="4665567" cy="3314631"/>
          </a:xfrm>
        </p:spPr>
        <p:txBody>
          <a:bodyPr>
            <a:noAutofit/>
          </a:bodyPr>
          <a:lstStyle/>
          <a:p>
            <a:r>
              <a:rPr lang="es-EC" sz="2500" dirty="0"/>
              <a:t>Finalmente, está el asunto del </a:t>
            </a:r>
            <a:r>
              <a:rPr lang="en-US" sz="2500" i="1" dirty="0"/>
              <a:t>bus </a:t>
            </a:r>
            <a:r>
              <a:rPr lang="en-US" sz="2500" i="1" dirty="0" smtClean="0"/>
              <a:t>factor</a:t>
            </a:r>
            <a:r>
              <a:rPr lang="es-EC" sz="2500" dirty="0" smtClean="0"/>
              <a:t>. </a:t>
            </a:r>
            <a:r>
              <a:rPr lang="es-EC" sz="2500" dirty="0"/>
              <a:t>Este es un término </a:t>
            </a:r>
            <a:r>
              <a:rPr lang="es-EC" sz="2500" dirty="0" smtClean="0"/>
              <a:t>relacionado al desarrollo </a:t>
            </a:r>
            <a:r>
              <a:rPr lang="es-EC" sz="2500" dirty="0"/>
              <a:t>de software.</a:t>
            </a:r>
            <a:endParaRPr lang="es-ES_tradnl" sz="2500" dirty="0"/>
          </a:p>
          <a:p>
            <a:r>
              <a:rPr lang="es-EC" sz="2500" dirty="0"/>
              <a:t>Bus Factor es un número igual al número de miembros del equipo que, si son atropellados por un autobús, pondrían el proyecto en peligro</a:t>
            </a:r>
            <a:r>
              <a:rPr lang="es-EC" sz="2500" dirty="0" smtClean="0"/>
              <a:t>.</a:t>
            </a:r>
            <a:endParaRPr lang="es-EC"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
        <p:nvSpPr>
          <p:cNvPr id="7" name="Marcador de contenido 2"/>
          <p:cNvSpPr txBox="1">
            <a:spLocks/>
          </p:cNvSpPr>
          <p:nvPr/>
        </p:nvSpPr>
        <p:spPr>
          <a:xfrm>
            <a:off x="1486776" y="5432190"/>
            <a:ext cx="9804996" cy="14812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500" dirty="0" smtClean="0"/>
              <a:t>Bus Factor is a number equal to the number of team members who, if run over by a bus, would put the project in jeopardy.</a:t>
            </a:r>
            <a:endParaRPr lang="es-ES_tradnl" sz="2500" dirty="0" smtClean="0"/>
          </a:p>
        </p:txBody>
      </p:sp>
      <p:pic>
        <p:nvPicPr>
          <p:cNvPr id="8" name="Imagen 7"/>
          <p:cNvPicPr>
            <a:picLocks noChangeAspect="1"/>
          </p:cNvPicPr>
          <p:nvPr/>
        </p:nvPicPr>
        <p:blipFill>
          <a:blip r:embed="rId2"/>
          <a:stretch>
            <a:fillRect/>
          </a:stretch>
        </p:blipFill>
        <p:spPr>
          <a:xfrm>
            <a:off x="6010654" y="1845829"/>
            <a:ext cx="5958499" cy="3319164"/>
          </a:xfrm>
          <a:prstGeom prst="rect">
            <a:avLst/>
          </a:prstGeom>
        </p:spPr>
      </p:pic>
    </p:spTree>
    <p:extLst>
      <p:ext uri="{BB962C8B-B14F-4D97-AF65-F5344CB8AC3E}">
        <p14:creationId xmlns:p14="http://schemas.microsoft.com/office/powerpoint/2010/main" val="410558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pic>
        <p:nvPicPr>
          <p:cNvPr id="9" name="Imagen 8"/>
          <p:cNvPicPr>
            <a:picLocks noChangeAspect="1"/>
          </p:cNvPicPr>
          <p:nvPr/>
        </p:nvPicPr>
        <p:blipFill>
          <a:blip r:embed="rId2"/>
          <a:stretch>
            <a:fillRect/>
          </a:stretch>
        </p:blipFill>
        <p:spPr>
          <a:xfrm>
            <a:off x="2932961" y="1834106"/>
            <a:ext cx="6125977" cy="4528932"/>
          </a:xfrm>
          <a:prstGeom prst="rect">
            <a:avLst/>
          </a:prstGeom>
        </p:spPr>
      </p:pic>
    </p:spTree>
    <p:extLst>
      <p:ext uri="{BB962C8B-B14F-4D97-AF65-F5344CB8AC3E}">
        <p14:creationId xmlns:p14="http://schemas.microsoft.com/office/powerpoint/2010/main" val="267106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1875250"/>
            <a:ext cx="10380846" cy="3314631"/>
          </a:xfrm>
        </p:spPr>
        <p:txBody>
          <a:bodyPr>
            <a:noAutofit/>
          </a:bodyPr>
          <a:lstStyle/>
          <a:p>
            <a:r>
              <a:rPr lang="es-EC" sz="2600" dirty="0"/>
              <a:t>Una métrica útil. El peor </a:t>
            </a:r>
            <a:r>
              <a:rPr lang="en-US" sz="2600" i="1" dirty="0"/>
              <a:t>bus factor </a:t>
            </a:r>
            <a:r>
              <a:rPr lang="es-EC" sz="2600" dirty="0"/>
              <a:t>posible para un proyecto (o parte de un proyecto) es uno. </a:t>
            </a:r>
            <a:endParaRPr lang="es-EC" sz="2600" dirty="0" smtClean="0"/>
          </a:p>
          <a:p>
            <a:r>
              <a:rPr lang="es-EC" sz="2600" dirty="0" smtClean="0"/>
              <a:t>Si </a:t>
            </a:r>
            <a:r>
              <a:rPr lang="es-EC" sz="2600" dirty="0"/>
              <a:t>solo una persona está familiarizada con esa parte del proyecto, y esa persona se va, el proyecto se encontrará en una posición incómoda. </a:t>
            </a:r>
            <a:endParaRPr lang="es-EC" sz="2600" dirty="0" smtClean="0"/>
          </a:p>
          <a:p>
            <a:r>
              <a:rPr lang="es-EC" sz="2600" dirty="0" smtClean="0"/>
              <a:t>Por </a:t>
            </a:r>
            <a:r>
              <a:rPr lang="es-EC" sz="2600" dirty="0"/>
              <a:t>lo tanto, dividir el trabajo en una característica o tarea aumenta el factor de bus para esa parte del proyecto. Ahora, en lugar de que una sola persona esté familiarizada con esa parte del proyecto, dos, tres o más personas lo están. </a:t>
            </a:r>
            <a:endParaRPr lang="es-EC" sz="2600" dirty="0" smtClean="0"/>
          </a:p>
          <a:p>
            <a:r>
              <a:rPr lang="es-EC" sz="2600" dirty="0" smtClean="0"/>
              <a:t>Cuando más de una persona está familiarizada con el trabajo, siempre hay alguien como respaldo en caso de que una de esas personas se mueva por alguna razón.</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307537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p>
          <a:p>
            <a:endParaRPr lang="es-ES_tradnl" sz="2600" dirty="0"/>
          </a:p>
          <a:p>
            <a:r>
              <a:rPr lang="es-ES" sz="2600" dirty="0" smtClean="0"/>
              <a:t>Lea el contenido en el siguiente post y escoja una de las ‘lecciones aprendidas’ que le parece más interesante. Explique el por qué de su elección. Consulte: ¿qué es PLG?</a:t>
            </a:r>
          </a:p>
          <a:p>
            <a:r>
              <a:rPr lang="es-ES" sz="2800" dirty="0">
                <a:hlinkClick r:id="rId2"/>
              </a:rPr>
              <a:t>https://dzone.com/articles/10-years-and-10000-hours-lessons-learned-from-the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738848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S" sz="2800" b="1" dirty="0"/>
              <a:t>Herramientas</a:t>
            </a:r>
            <a:endParaRPr lang="es-ES_tradnl" sz="2800" dirty="0"/>
          </a:p>
          <a:p>
            <a:r>
              <a:rPr lang="es-EC" sz="2800" dirty="0"/>
              <a:t>Una lección casi tan importante como la colaboración en sí misma son las herramientas que hacen posible esa colaboración. </a:t>
            </a:r>
            <a:endParaRPr lang="es-EC" sz="2800" dirty="0" smtClean="0"/>
          </a:p>
          <a:p>
            <a:r>
              <a:rPr lang="es-EC" sz="2800" dirty="0" smtClean="0"/>
              <a:t>Si </a:t>
            </a:r>
            <a:r>
              <a:rPr lang="es-EC" sz="2800" dirty="0"/>
              <a:t>bien las herramientas varían de un proyecto a otro, las ideas generales de gestión de proyectos, comunicación y colaboración que representan esas herramientas siguen siendo las mismas tanto en proyectos de código abierto como </a:t>
            </a:r>
            <a:r>
              <a:rPr lang="es-EC" sz="2800" dirty="0" smtClean="0"/>
              <a:t>libre, </a:t>
            </a:r>
            <a:r>
              <a:rPr lang="es-EC" sz="2800" dirty="0"/>
              <a:t>e incluso en el sector privado.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940000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smtClean="0"/>
              <a:t>Por </a:t>
            </a:r>
            <a:r>
              <a:rPr lang="es-EC" sz="2800" dirty="0"/>
              <a:t>ejemplo, el seguimiento de problemas </a:t>
            </a:r>
            <a:r>
              <a:rPr lang="es-EC" sz="2800" dirty="0" smtClean="0"/>
              <a:t>(</a:t>
            </a:r>
            <a:r>
              <a:rPr lang="en-US" sz="2800" dirty="0"/>
              <a:t>issue tracking</a:t>
            </a:r>
            <a:r>
              <a:rPr lang="es-EC" sz="2800" dirty="0" smtClean="0"/>
              <a:t>) no </a:t>
            </a:r>
            <a:r>
              <a:rPr lang="es-EC" sz="2800" dirty="0"/>
              <a:t>solo permite que un proyecto rastree sus errores y características, sino que también ayuda a proporcionar supervisión y responsabilidad por el trabajo que se </a:t>
            </a:r>
            <a:r>
              <a:rPr lang="es-EC" sz="2800" dirty="0" smtClean="0"/>
              <a:t>realiza.</a:t>
            </a:r>
          </a:p>
          <a:p>
            <a:r>
              <a:rPr lang="es-EC" sz="2800" dirty="0" smtClean="0"/>
              <a:t>Si </a:t>
            </a:r>
            <a:r>
              <a:rPr lang="es-EC" sz="2800" dirty="0"/>
              <a:t>se usa adecuadamente mediante la adición de abundantes notas, el seguimiento de </a:t>
            </a:r>
            <a:r>
              <a:rPr lang="es-EC" sz="2800" dirty="0" smtClean="0"/>
              <a:t>problemas o </a:t>
            </a:r>
            <a:r>
              <a:rPr lang="en-US" sz="2800" dirty="0"/>
              <a:t>issue </a:t>
            </a:r>
            <a:r>
              <a:rPr lang="en-US" sz="2800" dirty="0" smtClean="0"/>
              <a:t>tracking</a:t>
            </a:r>
            <a:r>
              <a:rPr lang="es-EC" sz="2800" dirty="0" smtClean="0"/>
              <a:t> </a:t>
            </a:r>
            <a:r>
              <a:rPr lang="es-EC" sz="2800" dirty="0"/>
              <a:t>también forma un recurso histórico valioso que puede permitir a las generaciones futuras aprender de las experiencias de quienes los precedieron.</a:t>
            </a:r>
            <a:endParaRPr lang="es-ES_tradnl" sz="2800" dirty="0"/>
          </a:p>
          <a:p>
            <a:r>
              <a:rPr lang="es-EC" sz="2800" dirty="0"/>
              <a:t>Sin control de </a:t>
            </a:r>
            <a:r>
              <a:rPr lang="es-EC" sz="2800" dirty="0" smtClean="0"/>
              <a:t>versiones (</a:t>
            </a:r>
            <a:r>
              <a:rPr lang="en-US" sz="2800" dirty="0"/>
              <a:t>version control</a:t>
            </a:r>
            <a:r>
              <a:rPr lang="es-EC" sz="2800" dirty="0" smtClean="0"/>
              <a:t>), </a:t>
            </a:r>
            <a:r>
              <a:rPr lang="es-EC" sz="2800" dirty="0"/>
              <a:t>la colaboración real en código libre y abierto sería casi imposible.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539644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800" dirty="0"/>
              <a:t>Los archivos </a:t>
            </a:r>
            <a:r>
              <a:rPr lang="en-US" sz="2800" u="sng" dirty="0"/>
              <a:t>v</a:t>
            </a:r>
            <a:r>
              <a:rPr lang="en-US" sz="2800" u="sng" dirty="0" smtClean="0"/>
              <a:t>ersion-controlled</a:t>
            </a:r>
            <a:r>
              <a:rPr lang="en-US" sz="2800" dirty="0" smtClean="0"/>
              <a:t> </a:t>
            </a:r>
            <a:r>
              <a:rPr lang="es-EC" sz="2800" dirty="0" smtClean="0"/>
              <a:t>pueden </a:t>
            </a:r>
            <a:r>
              <a:rPr lang="es-EC" sz="2800" dirty="0"/>
              <a:t>ser editados por varias personas, a veces incluso simultáneamente, y luego combinar todas las ediciones en una versión canónica del archivo. </a:t>
            </a:r>
            <a:endParaRPr lang="es-EC" sz="2800" dirty="0" smtClean="0"/>
          </a:p>
          <a:p>
            <a:r>
              <a:rPr lang="es-EC" sz="2800" dirty="0" smtClean="0"/>
              <a:t>Los </a:t>
            </a:r>
            <a:r>
              <a:rPr lang="es-EC" sz="2800" dirty="0"/>
              <a:t>mensajes incluidos cada vez que se </a:t>
            </a:r>
            <a:r>
              <a:rPr lang="es-EC" sz="2800" dirty="0" smtClean="0"/>
              <a:t>hace commit de un </a:t>
            </a:r>
            <a:r>
              <a:rPr lang="es-EC" sz="2800" dirty="0"/>
              <a:t>cambio en un proyecto controlado por versión (mensajes de </a:t>
            </a:r>
            <a:r>
              <a:rPr lang="es-EC" sz="2800" dirty="0" smtClean="0"/>
              <a:t>commit) </a:t>
            </a:r>
            <a:r>
              <a:rPr lang="es-EC" sz="2800" dirty="0"/>
              <a:t>son otro recurso histórico valioso. </a:t>
            </a:r>
            <a:endParaRPr lang="es-EC" sz="2800" dirty="0" smtClean="0"/>
          </a:p>
          <a:p>
            <a:r>
              <a:rPr lang="es-EC" sz="2800" dirty="0" smtClean="0"/>
              <a:t>Se </a:t>
            </a:r>
            <a:r>
              <a:rPr lang="es-EC" sz="2800" dirty="0"/>
              <a:t>recomienda que un mensaje de </a:t>
            </a:r>
            <a:r>
              <a:rPr lang="es-EC" sz="2800" dirty="0" smtClean="0"/>
              <a:t>commit proporcione </a:t>
            </a:r>
            <a:r>
              <a:rPr lang="es-EC" sz="2800" dirty="0"/>
              <a:t>detalles no solo de lo que se </a:t>
            </a:r>
            <a:r>
              <a:rPr lang="es-EC" sz="2800" dirty="0" smtClean="0"/>
              <a:t>modificó, </a:t>
            </a:r>
            <a:r>
              <a:rPr lang="es-EC" sz="2800" dirty="0"/>
              <a:t>sino también por qué fue necesario y qué problema soluciona </a:t>
            </a:r>
            <a:r>
              <a:rPr lang="es-EC" sz="2800" dirty="0" smtClean="0"/>
              <a:t>el commit.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1738675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117559"/>
            <a:ext cx="10115203" cy="3314631"/>
          </a:xfrm>
        </p:spPr>
        <p:txBody>
          <a:bodyPr>
            <a:noAutofit/>
          </a:bodyPr>
          <a:lstStyle/>
          <a:p>
            <a:r>
              <a:rPr lang="es-EC" sz="2700" dirty="0"/>
              <a:t>Al revisar una serie de buenos mensajes de </a:t>
            </a:r>
            <a:r>
              <a:rPr lang="es-EC" sz="2700" dirty="0" smtClean="0"/>
              <a:t>commit, </a:t>
            </a:r>
            <a:r>
              <a:rPr lang="es-EC" sz="2700" dirty="0"/>
              <a:t>es posible que otros contribuyentes al proyecto sigan su evolución y determinen mejor cómo interactuar con el proyecto y la comunidad que lo rodea.</a:t>
            </a:r>
            <a:endParaRPr lang="es-ES_tradnl" sz="2700" dirty="0"/>
          </a:p>
          <a:p>
            <a:r>
              <a:rPr lang="es-EC" sz="2700" dirty="0"/>
              <a:t>El </a:t>
            </a:r>
            <a:r>
              <a:rPr lang="en-US" sz="2700" i="1" dirty="0"/>
              <a:t>i</a:t>
            </a:r>
            <a:r>
              <a:rPr lang="en-US" sz="2700" i="1" dirty="0" smtClean="0"/>
              <a:t>ssue </a:t>
            </a:r>
            <a:r>
              <a:rPr lang="en-US" sz="2700" i="1" dirty="0"/>
              <a:t>tracking </a:t>
            </a:r>
            <a:r>
              <a:rPr lang="en-US" sz="2700" dirty="0" smtClean="0"/>
              <a:t>y </a:t>
            </a:r>
            <a:r>
              <a:rPr lang="en-US" sz="2700" i="1" dirty="0" smtClean="0"/>
              <a:t>version </a:t>
            </a:r>
            <a:r>
              <a:rPr lang="en-US" sz="2700" i="1" dirty="0"/>
              <a:t>control commit messages</a:t>
            </a:r>
            <a:r>
              <a:rPr lang="es-EC" sz="2700" dirty="0" smtClean="0"/>
              <a:t> </a:t>
            </a:r>
            <a:r>
              <a:rPr lang="es-EC" sz="2700" dirty="0"/>
              <a:t>son dos formas de comunicación asincrónica. </a:t>
            </a:r>
            <a:endParaRPr lang="es-EC" sz="2700" dirty="0" smtClean="0"/>
          </a:p>
          <a:p>
            <a:r>
              <a:rPr lang="es-EC" sz="2700" dirty="0" smtClean="0"/>
              <a:t>La </a:t>
            </a:r>
            <a:r>
              <a:rPr lang="es-EC" sz="2700" dirty="0"/>
              <a:t>colaboración de software libre y de código abierto no funcionaría sin una comunicación asincrónica. La comunidad de contribuyentes para un proyecto puede abarcar todo el mundo y ciertamente abarcará una variedad de horarios personales. Si la colaboración se basara exclusivamente en la comunicación en tiempo real, nadie haría nada.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1674448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b="1" dirty="0"/>
              <a:t>Beneficios de FOSS para su conjunto de habilidades</a:t>
            </a:r>
            <a:r>
              <a:rPr lang="es-ES_tradnl" sz="4000" dirty="0"/>
              <a:t> </a:t>
            </a:r>
          </a:p>
        </p:txBody>
      </p:sp>
      <p:sp>
        <p:nvSpPr>
          <p:cNvPr id="3" name="Marcador de contenido 2"/>
          <p:cNvSpPr>
            <a:spLocks noGrp="1"/>
          </p:cNvSpPr>
          <p:nvPr>
            <p:ph idx="1"/>
          </p:nvPr>
        </p:nvSpPr>
        <p:spPr>
          <a:xfrm>
            <a:off x="1097280" y="2045370"/>
            <a:ext cx="10115203" cy="3314631"/>
          </a:xfrm>
        </p:spPr>
        <p:txBody>
          <a:bodyPr>
            <a:noAutofit/>
          </a:bodyPr>
          <a:lstStyle/>
          <a:p>
            <a:r>
              <a:rPr lang="es-EC" sz="2800" dirty="0"/>
              <a:t>Por esta razón, muchos proyectos de código abierto y gratuito dependen en gran medida de métodos de discusión asíncronos, como listas de correo. </a:t>
            </a:r>
            <a:endParaRPr lang="es-EC" sz="2800" dirty="0" smtClean="0"/>
          </a:p>
          <a:p>
            <a:r>
              <a:rPr lang="es-EC" sz="2800" dirty="0" smtClean="0"/>
              <a:t>Las </a:t>
            </a:r>
            <a:r>
              <a:rPr lang="es-EC" sz="2800" dirty="0"/>
              <a:t>personas pueden leer y colaborar en sus horarios, y el proyecto puede seguir avanzando. </a:t>
            </a:r>
            <a:endParaRPr lang="es-EC" sz="2800" dirty="0" smtClean="0"/>
          </a:p>
          <a:p>
            <a:r>
              <a:rPr lang="es-EC" sz="2800" dirty="0" smtClean="0"/>
              <a:t>La </a:t>
            </a:r>
            <a:r>
              <a:rPr lang="es-EC" sz="2800" dirty="0"/>
              <a:t>capacidad de expresar sus ideas de manera eficiente en un método textual como una lista de correo es una habilidad que le servirá a lo largo de su carrera, y pocas oportunidades para aprenderlo serán tan prácticas como participar en una lista de correo para un proyecto de código abierto y gratuito.</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173707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50259" y="1972238"/>
            <a:ext cx="10560423" cy="4487547"/>
          </a:xfrm>
        </p:spPr>
        <p:txBody>
          <a:bodyPr>
            <a:noAutofit/>
          </a:bodyPr>
          <a:lstStyle/>
          <a:p>
            <a:r>
              <a:rPr lang="es-ES" sz="2500" dirty="0"/>
              <a:t>C</a:t>
            </a:r>
            <a:r>
              <a:rPr lang="es-ES" sz="2500" dirty="0" smtClean="0"/>
              <a:t>omo </a:t>
            </a:r>
            <a:r>
              <a:rPr lang="es-ES" sz="2500" dirty="0"/>
              <a:t>propietario de los derechos de autor, usted tiene el derecho de controlar cómo se puede usar </a:t>
            </a:r>
            <a:r>
              <a:rPr lang="es-ES" sz="2500" dirty="0" smtClean="0"/>
              <a:t>ese </a:t>
            </a:r>
            <a:r>
              <a:rPr lang="es-ES" sz="2500" u="sng" dirty="0" smtClean="0"/>
              <a:t>algo</a:t>
            </a:r>
            <a:r>
              <a:rPr lang="es-ES" sz="2500" dirty="0" smtClean="0"/>
              <a:t>. Este </a:t>
            </a:r>
            <a:r>
              <a:rPr lang="es-ES" sz="2500" dirty="0"/>
              <a:t>control viene a través de la </a:t>
            </a:r>
            <a:r>
              <a:rPr lang="es-ES" sz="2500" dirty="0" smtClean="0"/>
              <a:t>licencia. </a:t>
            </a:r>
          </a:p>
          <a:p>
            <a:r>
              <a:rPr lang="es-ES" sz="2500" dirty="0" smtClean="0"/>
              <a:t>Una </a:t>
            </a:r>
            <a:r>
              <a:rPr lang="es-ES" sz="2500" dirty="0"/>
              <a:t>licencia es un documento legal que se utiliza para dar permiso a personas o entidades para usar material </a:t>
            </a:r>
            <a:r>
              <a:rPr lang="es-ES" sz="2500" dirty="0" smtClean="0"/>
              <a:t>que tiene derechos </a:t>
            </a:r>
            <a:r>
              <a:rPr lang="es-ES" sz="2500" dirty="0"/>
              <a:t>de </a:t>
            </a:r>
            <a:r>
              <a:rPr lang="es-ES" sz="2500" dirty="0" smtClean="0"/>
              <a:t>autor.</a:t>
            </a:r>
          </a:p>
          <a:p>
            <a:r>
              <a:rPr lang="es-ES" sz="2500" dirty="0" smtClean="0"/>
              <a:t>Si </a:t>
            </a:r>
            <a:r>
              <a:rPr lang="es-ES" sz="2500" dirty="0"/>
              <a:t>a otra persona le gustaría usar su trabajo de alguna manera, </a:t>
            </a:r>
            <a:r>
              <a:rPr lang="es-ES" sz="2500" dirty="0" smtClean="0"/>
              <a:t>usted puede </a:t>
            </a:r>
            <a:r>
              <a:rPr lang="es-ES" sz="2500" dirty="0"/>
              <a:t>proporcionarle una licencia que detalle las formas específicas en que puede usar su creación. </a:t>
            </a:r>
            <a:endParaRPr lang="es-ES" sz="2500" dirty="0" smtClean="0"/>
          </a:p>
          <a:p>
            <a:r>
              <a:rPr lang="es-ES" sz="2500" dirty="0" smtClean="0"/>
              <a:t>Un </a:t>
            </a:r>
            <a:r>
              <a:rPr lang="es-ES" sz="2500" dirty="0"/>
              <a:t>creador puede aplicar la declaración "Todos los derechos reservados" a su trabajo para indicar que no quiere que nadie reutilice </a:t>
            </a:r>
            <a:r>
              <a:rPr lang="es-ES" sz="2500" dirty="0" smtClean="0"/>
              <a:t>su trabajo </a:t>
            </a:r>
            <a:r>
              <a:rPr lang="es-ES" sz="2500" dirty="0"/>
              <a:t>de ninguna manera; el creador se ha reservado los derechos de reutilización o reutilización solo para </a:t>
            </a:r>
            <a:r>
              <a:rPr lang="es-ES" sz="2500" dirty="0" smtClean="0"/>
              <a:t>él/ella.</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dirty="0"/>
          </a:p>
        </p:txBody>
      </p:sp>
    </p:spTree>
    <p:extLst>
      <p:ext uri="{BB962C8B-B14F-4D97-AF65-F5344CB8AC3E}">
        <p14:creationId xmlns:p14="http://schemas.microsoft.com/office/powerpoint/2010/main" val="8611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Las cosas se complican cuando hay múltiples creadores de una obra. </a:t>
            </a:r>
            <a:endParaRPr lang="es-ES" sz="2600" dirty="0" smtClean="0"/>
          </a:p>
          <a:p>
            <a:r>
              <a:rPr lang="es-ES" sz="2600" dirty="0" smtClean="0"/>
              <a:t>Cada </a:t>
            </a:r>
            <a:r>
              <a:rPr lang="es-ES" sz="2600" dirty="0"/>
              <a:t>uno de los creadores, por defecto, retiene los derechos de autor sobre las porciones que contribuyeron a todo el trabajo. </a:t>
            </a:r>
            <a:endParaRPr lang="es-ES" sz="2600" dirty="0" smtClean="0"/>
          </a:p>
          <a:p>
            <a:r>
              <a:rPr lang="es-ES" sz="2600" dirty="0" smtClean="0"/>
              <a:t>Si </a:t>
            </a:r>
            <a:r>
              <a:rPr lang="es-ES" sz="2600" dirty="0"/>
              <a:t>programa un software, tiene derechos de autor sobre el código que escribió para él. </a:t>
            </a:r>
            <a:endParaRPr lang="es-ES" sz="2600" dirty="0" smtClean="0"/>
          </a:p>
          <a:p>
            <a:r>
              <a:rPr lang="es-ES" sz="2600" dirty="0" smtClean="0"/>
              <a:t>Si </a:t>
            </a:r>
            <a:r>
              <a:rPr lang="es-ES" sz="2600" dirty="0"/>
              <a:t>vengo y agrego una prueba unitaria para su software, tengo derechos de autor sobre el código que escribí para esa prueba. </a:t>
            </a:r>
            <a:endParaRPr lang="es-ES" sz="2600" dirty="0" smtClean="0"/>
          </a:p>
          <a:p>
            <a:r>
              <a:rPr lang="es-ES" sz="2600" dirty="0" smtClean="0"/>
              <a:t>Para el ejemplo, toda </a:t>
            </a:r>
            <a:r>
              <a:rPr lang="es-ES" sz="2600" dirty="0"/>
              <a:t>la pieza de software ahora tiene dos titulares de derechos de autor involucrados de alguna manera.</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06756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08096"/>
            <a:ext cx="10115203" cy="3430701"/>
          </a:xfrm>
        </p:spPr>
        <p:txBody>
          <a:bodyPr>
            <a:noAutofit/>
          </a:bodyPr>
          <a:lstStyle/>
          <a:p>
            <a:r>
              <a:rPr lang="es-ES" sz="2600" dirty="0"/>
              <a:t>Las licencias de software gratuitas y de código abierto pueden ayudar cuando hay múltiples titulares de derechos de autor para una sola pieza de software. </a:t>
            </a:r>
            <a:endParaRPr lang="es-ES" sz="2600" dirty="0" smtClean="0"/>
          </a:p>
          <a:p>
            <a:r>
              <a:rPr lang="es-ES" sz="2600" dirty="0" smtClean="0"/>
              <a:t>Estas </a:t>
            </a:r>
            <a:r>
              <a:rPr lang="es-ES" sz="2600" dirty="0"/>
              <a:t>licencias a menudo (pero no siempre) contienen una declaración que requiere que las contribuciones a un proyecto (la </a:t>
            </a:r>
            <a:r>
              <a:rPr lang="es-ES" sz="2600" u="sng" dirty="0"/>
              <a:t>prueba de unidad </a:t>
            </a:r>
            <a:r>
              <a:rPr lang="es-ES" sz="2600" dirty="0"/>
              <a:t>en el ejemplo anterior) se contribuyan y se publiquen bajo la misma licencia que el trabajo original. </a:t>
            </a:r>
            <a:endParaRPr lang="es-ES" sz="2600" dirty="0" smtClean="0"/>
          </a:p>
          <a:p>
            <a:r>
              <a:rPr lang="es-ES" sz="2600" dirty="0" smtClean="0"/>
              <a:t>Esto </a:t>
            </a:r>
            <a:r>
              <a:rPr lang="es-ES" sz="2600" dirty="0"/>
              <a:t>ayuda a mantener las complejidades de los derechos de autor y las licencias más comprensibles. Como se puede imaginar, en un proyecto grande, las cuestiones de derechos de autor podrían fácilmente </a:t>
            </a:r>
            <a:r>
              <a:rPr lang="es-ES" sz="2600" dirty="0" smtClean="0"/>
              <a:t>complicarse.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115308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Independientemente del trabajo creativo que contribuya a un proyecto, a menos que acepte asignar sus derechos de autor en otro lugar (como puede suceder en un trabajo por contrato o en una situación de </a:t>
            </a:r>
            <a:r>
              <a:rPr lang="en-US" sz="2600" dirty="0" smtClean="0"/>
              <a:t>Contributor License </a:t>
            </a:r>
            <a:r>
              <a:rPr lang="en-US" sz="2600" dirty="0"/>
              <a:t>Agreement</a:t>
            </a:r>
            <a:r>
              <a:rPr lang="es-ES" sz="2600" dirty="0" smtClean="0"/>
              <a:t>), usted conserva </a:t>
            </a:r>
            <a:r>
              <a:rPr lang="es-ES" sz="2600" dirty="0"/>
              <a:t>los derechos de autor sobre su contribución y, si el proyecto se publica bajo una licencia aprobada por </a:t>
            </a:r>
            <a:r>
              <a:rPr lang="en-US" sz="2800" dirty="0" smtClean="0"/>
              <a:t>OSI</a:t>
            </a:r>
            <a:r>
              <a:rPr lang="es-ES" sz="2600" dirty="0" smtClean="0"/>
              <a:t>; </a:t>
            </a:r>
            <a:r>
              <a:rPr lang="es-ES" sz="2600" dirty="0"/>
              <a:t>sus contribuciones estarán </a:t>
            </a:r>
            <a:r>
              <a:rPr lang="es-ES" sz="2600" u="sng" dirty="0"/>
              <a:t>disponibles públicamente</a:t>
            </a:r>
            <a:r>
              <a:rPr lang="es-ES" sz="2600" dirty="0"/>
              <a:t>. </a:t>
            </a:r>
            <a:endParaRPr lang="es-ES" sz="2600" dirty="0" smtClean="0"/>
          </a:p>
          <a:p>
            <a:r>
              <a:rPr lang="es-ES" sz="2600" dirty="0" smtClean="0"/>
              <a:t>Esto </a:t>
            </a:r>
            <a:r>
              <a:rPr lang="es-ES" sz="2600" dirty="0"/>
              <a:t>significa que puede crear una cartera profesional sin temor a violar la ley de derechos de autor o violar los derechos de autor de otra persona.</a:t>
            </a:r>
            <a:endParaRPr lang="es-ES_tradnl" sz="26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37988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43954"/>
            <a:ext cx="10115203" cy="3430701"/>
          </a:xfrm>
        </p:spPr>
        <p:txBody>
          <a:bodyPr>
            <a:noAutofit/>
          </a:bodyPr>
          <a:lstStyle/>
          <a:p>
            <a:r>
              <a:rPr lang="es-ES" sz="2600" i="1" dirty="0"/>
              <a:t>Este no es el caso del trabajo creativo que usted contribuye para su empleador. </a:t>
            </a:r>
            <a:endParaRPr lang="es-ES" sz="2600" i="1" dirty="0" smtClean="0"/>
          </a:p>
          <a:p>
            <a:r>
              <a:rPr lang="es-ES" sz="2600" dirty="0" smtClean="0"/>
              <a:t>Las </a:t>
            </a:r>
            <a:r>
              <a:rPr lang="es-ES" sz="2600" dirty="0"/>
              <a:t>pasantías, los trabajos independientes, por hora y a tiempo completo son todo lo que se llama </a:t>
            </a:r>
            <a:r>
              <a:rPr lang="es-ES" sz="2600" u="sng" dirty="0"/>
              <a:t>trabajo por contrato</a:t>
            </a:r>
            <a:r>
              <a:rPr lang="es-ES" sz="2600" dirty="0"/>
              <a:t>. </a:t>
            </a:r>
            <a:endParaRPr lang="es-ES" sz="2600" dirty="0" smtClean="0"/>
          </a:p>
          <a:p>
            <a:r>
              <a:rPr lang="es-ES" sz="2600" dirty="0" smtClean="0"/>
              <a:t>A </a:t>
            </a:r>
            <a:r>
              <a:rPr lang="es-ES" sz="2600" dirty="0"/>
              <a:t>diferencia de las contribuciones de FOSS, de manera predeterminada, los derechos de autor de cualquier </a:t>
            </a:r>
            <a:r>
              <a:rPr lang="es-ES" sz="2600" dirty="0" smtClean="0"/>
              <a:t>obra que </a:t>
            </a:r>
            <a:r>
              <a:rPr lang="es-ES" sz="2600" dirty="0"/>
              <a:t>contribuya a una situación de trabajo por contrato </a:t>
            </a:r>
            <a:r>
              <a:rPr lang="es-ES" sz="2600" i="1" dirty="0"/>
              <a:t>pertenecen a la organización que le paga</a:t>
            </a:r>
            <a:r>
              <a:rPr lang="es-ES" sz="2600" dirty="0"/>
              <a:t>. </a:t>
            </a:r>
            <a:endParaRPr lang="es-ES" sz="2600" dirty="0" smtClean="0"/>
          </a:p>
          <a:p>
            <a:r>
              <a:rPr lang="es-ES" sz="2600" dirty="0" smtClean="0"/>
              <a:t>Una </a:t>
            </a:r>
            <a:r>
              <a:rPr lang="es-ES" sz="2600" dirty="0"/>
              <a:t>vez que contribuye ese trabajo a la organización, ya no tiene ningún derecho sobre él y no puede compartirlo de ninguna forma sin un permiso muy expreso y por escrito.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34979250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36345</TotalTime>
  <Words>4585</Words>
  <Application>Microsoft Macintosh PowerPoint</Application>
  <PresentationFormat>Panorámica</PresentationFormat>
  <Paragraphs>246</Paragraphs>
  <Slides>49</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Calibri</vt:lpstr>
      <vt:lpstr>Calibri Light</vt:lpstr>
      <vt:lpstr>Mangal</vt:lpstr>
      <vt:lpstr>Retrospección</vt:lpstr>
      <vt:lpstr>Presentación de PowerPoint</vt:lpstr>
      <vt:lpstr>Presentación de PowerPoint</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Presentación de PowerPoint</vt:lpstr>
      <vt:lpstr>Presentación de PowerPoint</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Presentación de PowerPoint</vt:lpstr>
      <vt:lpstr>Presentación de PowerPoint</vt:lpstr>
      <vt:lpstr>Introducción</vt:lpstr>
      <vt:lpstr>Introducción</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lpstr>Presentación de PowerPoint</vt:lpstr>
      <vt:lpstr>Beneficios de FOSS para su conjunto de habilidades </vt:lpstr>
      <vt:lpstr>Beneficios de FOSS para su conjunto de habilidades </vt:lpstr>
      <vt:lpstr>Beneficios de FOSS para su conjunto de habilidades </vt:lpstr>
      <vt:lpstr>Beneficios de FOSS para su conjunto de habilidades </vt:lpstr>
      <vt:lpstr>Beneficios de FOSS para su conjunto de habilidades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390</cp:revision>
  <dcterms:created xsi:type="dcterms:W3CDTF">2018-09-05T16:34:01Z</dcterms:created>
  <dcterms:modified xsi:type="dcterms:W3CDTF">2019-10-16T13:41:04Z</dcterms:modified>
</cp:coreProperties>
</file>