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FE18-02FA-4323-99B9-5202CC588F60}" type="datetimeFigureOut">
              <a:rPr lang="es-ES" smtClean="0"/>
              <a:t>15/03/2010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CFD18-DF66-41A5-9423-602A8A85ED6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84459"/>
          </a:xfrm>
        </p:spPr>
        <p:txBody>
          <a:bodyPr>
            <a:normAutofit fontScale="90000"/>
          </a:bodyPr>
          <a:lstStyle/>
          <a:p>
            <a:r>
              <a:rPr lang="es-ES" dirty="0"/>
              <a:t>Leyendo el código fuente de un programa es donde resulta más fácil</a:t>
            </a:r>
            <a:br>
              <a:rPr lang="es-ES" dirty="0"/>
            </a:br>
            <a:r>
              <a:rPr lang="es-ES" dirty="0"/>
              <a:t>apreciar la naturaleza cultural del software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328" t="34621" r="32422" b="11328"/>
          <a:stretch>
            <a:fillRect/>
          </a:stretch>
        </p:blipFill>
        <p:spPr bwMode="auto">
          <a:xfrm>
            <a:off x="214282" y="285728"/>
            <a:ext cx="872303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/>
          </a:bodyPr>
          <a:lstStyle/>
          <a:p>
            <a:r>
              <a:rPr lang="es-ES" sz="3600" dirty="0"/>
              <a:t>Para ser considerado libre, un programa debe ser distribuido de </a:t>
            </a:r>
            <a:r>
              <a:rPr lang="es-ES" sz="3600" dirty="0" smtClean="0"/>
              <a:t>tal modo </a:t>
            </a:r>
            <a:r>
              <a:rPr lang="es-ES" sz="3600" dirty="0"/>
              <a:t>que el usuario pueda, entre otras cosas, estudiar el modo </a:t>
            </a:r>
            <a:r>
              <a:rPr lang="es-ES" sz="3600" dirty="0" smtClean="0"/>
              <a:t>de funcionamiento </a:t>
            </a:r>
            <a:r>
              <a:rPr lang="es-ES" sz="3600" dirty="0"/>
              <a:t>del programa, adaptarlo a sus necesidades y </a:t>
            </a:r>
            <a:r>
              <a:rPr lang="es-ES" sz="3600" dirty="0" smtClean="0"/>
              <a:t>distribuir, bajo </a:t>
            </a:r>
            <a:r>
              <a:rPr lang="es-ES" sz="3600" dirty="0"/>
              <a:t>las mismas condiciones, programas derivados. </a:t>
            </a:r>
            <a:endParaRPr lang="es-ES" sz="3600" dirty="0" smtClean="0"/>
          </a:p>
          <a:p>
            <a:r>
              <a:rPr lang="es-ES" sz="3600" dirty="0" smtClean="0"/>
              <a:t>Para que estas </a:t>
            </a:r>
            <a:r>
              <a:rPr lang="es-ES" sz="3600" dirty="0"/>
              <a:t>libertades sean practicables, no basta con que la licencia </a:t>
            </a:r>
            <a:r>
              <a:rPr lang="es-ES" sz="3600" dirty="0" smtClean="0"/>
              <a:t>del programa </a:t>
            </a:r>
            <a:r>
              <a:rPr lang="es-ES" sz="3600" dirty="0"/>
              <a:t>las permita.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00726"/>
          </a:xfrm>
        </p:spPr>
        <p:txBody>
          <a:bodyPr>
            <a:normAutofit/>
          </a:bodyPr>
          <a:lstStyle/>
          <a:p>
            <a:r>
              <a:rPr lang="es-ES" dirty="0"/>
              <a:t>Además, es necesario que el código fuente </a:t>
            </a:r>
            <a:r>
              <a:rPr lang="es-ES" dirty="0" smtClean="0"/>
              <a:t>del programa </a:t>
            </a:r>
            <a:r>
              <a:rPr lang="es-ES" dirty="0"/>
              <a:t>esté a disposición del usuario, ya que de lo contrario </a:t>
            </a:r>
            <a:r>
              <a:rPr lang="es-ES" dirty="0" smtClean="0"/>
              <a:t>las tareas </a:t>
            </a:r>
            <a:r>
              <a:rPr lang="es-ES" dirty="0"/>
              <a:t>de comprender, adaptar y mejorar el programa se vuelven </a:t>
            </a:r>
            <a:r>
              <a:rPr lang="es-ES" dirty="0" smtClean="0"/>
              <a:t>tan complicadas </a:t>
            </a:r>
            <a:r>
              <a:rPr lang="es-ES" dirty="0"/>
              <a:t>que es casi lo mismo que si estuvieran prohibidas. </a:t>
            </a:r>
            <a:r>
              <a:rPr lang="es-ES" dirty="0" smtClean="0"/>
              <a:t>Por eso </a:t>
            </a:r>
            <a:r>
              <a:rPr lang="es-ES" dirty="0"/>
              <a:t>la definición de Software Libre elaborada por la Free </a:t>
            </a:r>
            <a:r>
              <a:rPr lang="es-ES" dirty="0" smtClean="0"/>
              <a:t>Software </a:t>
            </a:r>
            <a:r>
              <a:rPr lang="es-ES" dirty="0" err="1" smtClean="0"/>
              <a:t>Foundation</a:t>
            </a:r>
            <a:r>
              <a:rPr lang="es-ES" dirty="0" smtClean="0"/>
              <a:t> </a:t>
            </a:r>
            <a:r>
              <a:rPr lang="es-ES" dirty="0"/>
              <a:t>aclara que un programa no puede ser considerado libre </a:t>
            </a:r>
            <a:r>
              <a:rPr lang="es-ES" dirty="0" smtClean="0"/>
              <a:t>si su </a:t>
            </a:r>
            <a:r>
              <a:rPr lang="es-ES" dirty="0"/>
              <a:t>código fuente, su texto original, no está disponible.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r>
              <a:rPr lang="es-ES" dirty="0"/>
              <a:t>Es común identificar el Software Libre con una determinada </a:t>
            </a:r>
            <a:r>
              <a:rPr lang="es-ES" dirty="0" smtClean="0"/>
              <a:t>tecnología, por </a:t>
            </a:r>
            <a:r>
              <a:rPr lang="es-ES" dirty="0"/>
              <a:t>lo que se suele sostener que el Software Libre es Linux y, </a:t>
            </a:r>
            <a:r>
              <a:rPr lang="es-ES" dirty="0" smtClean="0"/>
              <a:t>por lo </a:t>
            </a:r>
            <a:r>
              <a:rPr lang="es-ES" dirty="0"/>
              <a:t>tanto, los impulsores del Software Libre están a favor de Linux y </a:t>
            </a:r>
            <a:r>
              <a:rPr lang="es-ES" dirty="0" smtClean="0"/>
              <a:t>en contra </a:t>
            </a:r>
            <a:r>
              <a:rPr lang="es-ES" dirty="0"/>
              <a:t>de otros sistemas operativos. Contrariamente a esta idea, </a:t>
            </a:r>
            <a:r>
              <a:rPr lang="es-ES" dirty="0" smtClean="0"/>
              <a:t>es importante </a:t>
            </a:r>
            <a:r>
              <a:rPr lang="es-ES" dirty="0"/>
              <a:t>aclarar que Software Libre no es una determinada </a:t>
            </a:r>
            <a:r>
              <a:rPr lang="es-ES" dirty="0" smtClean="0"/>
              <a:t>tecnología, no </a:t>
            </a:r>
            <a:r>
              <a:rPr lang="es-ES" dirty="0"/>
              <a:t>es un tipo de programa de computadora ni un </a:t>
            </a:r>
            <a:r>
              <a:rPr lang="es-ES" dirty="0" smtClean="0"/>
              <a:t>sistema operativo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1504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 Usted se sienta frente a una computadora que ejecuta dos </a:t>
            </a:r>
            <a:r>
              <a:rPr lang="es-ES" dirty="0" smtClean="0"/>
              <a:t>programas y </a:t>
            </a:r>
            <a:r>
              <a:rPr lang="es-ES" dirty="0"/>
              <a:t>le preguntamos cuál de ellos es Software Libre y cuál no lo </a:t>
            </a:r>
            <a:r>
              <a:rPr lang="es-ES" dirty="0" smtClean="0"/>
              <a:t>es, no </a:t>
            </a:r>
            <a:r>
              <a:rPr lang="es-ES" dirty="0"/>
              <a:t>le será posible dar una respuesta sin leer el documento de </a:t>
            </a:r>
            <a:r>
              <a:rPr lang="es-ES" dirty="0" smtClean="0"/>
              <a:t>licencia de </a:t>
            </a:r>
            <a:r>
              <a:rPr lang="es-ES" dirty="0"/>
              <a:t>cada uno de los programas. Así, por ejemplo, una suite de </a:t>
            </a:r>
            <a:r>
              <a:rPr lang="es-ES" dirty="0" smtClean="0"/>
              <a:t>oficina libre </a:t>
            </a:r>
            <a:r>
              <a:rPr lang="es-ES" dirty="0"/>
              <a:t>y una no libre hacen prácticamente lo mismo. Igual pasa con </a:t>
            </a:r>
            <a:r>
              <a:rPr lang="es-ES" dirty="0" smtClean="0"/>
              <a:t>un navegador </a:t>
            </a:r>
            <a:r>
              <a:rPr lang="es-ES" dirty="0"/>
              <a:t>web libre o uno no libre. Las posibles diferencias </a:t>
            </a:r>
            <a:r>
              <a:rPr lang="es-ES" dirty="0" smtClean="0"/>
              <a:t>funcionales – </a:t>
            </a:r>
            <a:r>
              <a:rPr lang="es-ES" dirty="0"/>
              <a:t>cuando las hay – no son el dato relevante para identificar si </a:t>
            </a:r>
            <a:r>
              <a:rPr lang="es-ES" dirty="0" smtClean="0"/>
              <a:t>un programa </a:t>
            </a:r>
            <a:r>
              <a:rPr lang="es-ES" dirty="0"/>
              <a:t>es libre o no.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Autofit/>
          </a:bodyPr>
          <a:lstStyle/>
          <a:p>
            <a:pPr algn="l"/>
            <a:r>
              <a:rPr lang="es-ES" sz="3200" dirty="0"/>
              <a:t>Software Libre es </a:t>
            </a:r>
            <a:r>
              <a:rPr lang="es-ES" sz="3200" dirty="0" smtClean="0"/>
              <a:t>un software </a:t>
            </a:r>
            <a:r>
              <a:rPr lang="es-ES" sz="3200" dirty="0"/>
              <a:t>o programa de computación cuya licencia nos </a:t>
            </a:r>
            <a:r>
              <a:rPr lang="es-ES" sz="3200" dirty="0" smtClean="0"/>
              <a:t>permite ejercer </a:t>
            </a:r>
            <a:r>
              <a:rPr lang="es-ES" sz="3200" dirty="0"/>
              <a:t>una serie de libertades: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429156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La libertad </a:t>
            </a:r>
            <a:r>
              <a:rPr lang="es-ES" dirty="0" smtClean="0"/>
              <a:t>de ejecutar </a:t>
            </a:r>
            <a:r>
              <a:rPr lang="es-ES" dirty="0"/>
              <a:t>el </a:t>
            </a:r>
            <a:r>
              <a:rPr lang="es-ES" dirty="0" smtClean="0"/>
              <a:t>programa con cualquier propósito</a:t>
            </a:r>
            <a:r>
              <a:rPr lang="es-ES" dirty="0"/>
              <a:t>.</a:t>
            </a:r>
          </a:p>
          <a:p>
            <a:r>
              <a:rPr lang="es-ES" dirty="0" smtClean="0"/>
              <a:t>La </a:t>
            </a:r>
            <a:r>
              <a:rPr lang="es-ES" dirty="0"/>
              <a:t>libertad </a:t>
            </a:r>
            <a:r>
              <a:rPr lang="es-ES" dirty="0" smtClean="0"/>
              <a:t>de estudiar </a:t>
            </a:r>
            <a:r>
              <a:rPr lang="es-ES" dirty="0"/>
              <a:t>cómo </a:t>
            </a:r>
            <a:r>
              <a:rPr lang="es-ES" dirty="0" smtClean="0"/>
              <a:t>funciona el </a:t>
            </a:r>
            <a:r>
              <a:rPr lang="es-ES" dirty="0"/>
              <a:t>programa </a:t>
            </a:r>
            <a:r>
              <a:rPr lang="es-ES" dirty="0" smtClean="0"/>
              <a:t>y adaptarlo </a:t>
            </a:r>
            <a:r>
              <a:rPr lang="es-ES" dirty="0"/>
              <a:t>a </a:t>
            </a:r>
            <a:r>
              <a:rPr lang="es-ES" dirty="0" smtClean="0"/>
              <a:t>las necesidades propias(para </a:t>
            </a:r>
            <a:r>
              <a:rPr lang="es-ES" dirty="0"/>
              <a:t>lo </a:t>
            </a:r>
            <a:r>
              <a:rPr lang="es-ES" dirty="0" smtClean="0"/>
              <a:t>cual es </a:t>
            </a:r>
            <a:r>
              <a:rPr lang="es-ES" dirty="0"/>
              <a:t>una precondición </a:t>
            </a:r>
            <a:r>
              <a:rPr lang="es-ES" dirty="0" smtClean="0"/>
              <a:t>el acceso </a:t>
            </a:r>
            <a:r>
              <a:rPr lang="es-ES" dirty="0"/>
              <a:t>al </a:t>
            </a:r>
            <a:r>
              <a:rPr lang="es-ES" dirty="0" smtClean="0"/>
              <a:t>código fuente</a:t>
            </a:r>
            <a:r>
              <a:rPr lang="es-ES" dirty="0"/>
              <a:t>).</a:t>
            </a:r>
          </a:p>
          <a:p>
            <a:r>
              <a:rPr lang="es-ES" dirty="0" smtClean="0"/>
              <a:t>La </a:t>
            </a:r>
            <a:r>
              <a:rPr lang="es-ES" dirty="0"/>
              <a:t>libertad </a:t>
            </a:r>
            <a:r>
              <a:rPr lang="es-ES" dirty="0" smtClean="0"/>
              <a:t>de redistribuir copias del </a:t>
            </a:r>
            <a:r>
              <a:rPr lang="es-ES" dirty="0"/>
              <a:t>programa y de </a:t>
            </a:r>
            <a:r>
              <a:rPr lang="es-ES" dirty="0" smtClean="0"/>
              <a:t>ese modo </a:t>
            </a:r>
            <a:r>
              <a:rPr lang="es-ES" dirty="0"/>
              <a:t>ayudar a otros.</a:t>
            </a:r>
          </a:p>
          <a:p>
            <a:r>
              <a:rPr lang="es-ES" dirty="0" smtClean="0"/>
              <a:t>La </a:t>
            </a:r>
            <a:r>
              <a:rPr lang="es-ES" dirty="0"/>
              <a:t>libertad de </a:t>
            </a:r>
            <a:r>
              <a:rPr lang="es-ES" dirty="0" smtClean="0"/>
              <a:t>mejorar el </a:t>
            </a:r>
            <a:r>
              <a:rPr lang="es-ES" dirty="0"/>
              <a:t>programa y </a:t>
            </a:r>
            <a:r>
              <a:rPr lang="es-ES" dirty="0" smtClean="0"/>
              <a:t>liberar esas </a:t>
            </a:r>
            <a:r>
              <a:rPr lang="es-ES" dirty="0"/>
              <a:t>mejoras </a:t>
            </a:r>
            <a:r>
              <a:rPr lang="es-ES" dirty="0" smtClean="0"/>
              <a:t>al público beneficiando así </a:t>
            </a:r>
            <a:r>
              <a:rPr lang="es-ES" dirty="0"/>
              <a:t>a toda </a:t>
            </a:r>
            <a:r>
              <a:rPr lang="es-ES" dirty="0" smtClean="0"/>
              <a:t>la comunidad </a:t>
            </a:r>
            <a:r>
              <a:rPr lang="es-ES" dirty="0"/>
              <a:t>(para </a:t>
            </a:r>
            <a:r>
              <a:rPr lang="es-ES" dirty="0" smtClean="0"/>
              <a:t>lo cual </a:t>
            </a:r>
            <a:r>
              <a:rPr lang="es-ES" dirty="0"/>
              <a:t>es </a:t>
            </a:r>
            <a:r>
              <a:rPr lang="es-ES" dirty="0" smtClean="0"/>
              <a:t>una precondición </a:t>
            </a:r>
            <a:r>
              <a:rPr lang="es-ES" dirty="0"/>
              <a:t>el </a:t>
            </a:r>
            <a:r>
              <a:rPr lang="es-ES" dirty="0" smtClean="0"/>
              <a:t>acceso al </a:t>
            </a:r>
            <a:r>
              <a:rPr lang="es-ES" dirty="0"/>
              <a:t>código fuente).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s-ES" sz="3600" dirty="0"/>
              <a:t>Los programas de computadora, como obra intelectual, están bajo </a:t>
            </a:r>
            <a:r>
              <a:rPr lang="es-ES" sz="3600" dirty="0" smtClean="0"/>
              <a:t>el mismo </a:t>
            </a:r>
            <a:r>
              <a:rPr lang="es-ES" sz="3600" dirty="0"/>
              <a:t>régimen de derecho de autor tal como un libro o una canción.</a:t>
            </a:r>
          </a:p>
          <a:p>
            <a:r>
              <a:rPr lang="es-ES" sz="3600" dirty="0"/>
              <a:t>Así, las mismas restricciones que se aplican a un libro son </a:t>
            </a:r>
            <a:r>
              <a:rPr lang="es-ES" sz="3600" dirty="0" smtClean="0"/>
              <a:t>aplicables al </a:t>
            </a:r>
            <a:r>
              <a:rPr lang="es-ES" sz="3600" dirty="0"/>
              <a:t>software: está prohibida su reproducción y distribución sin </a:t>
            </a:r>
            <a:r>
              <a:rPr lang="es-ES" sz="3600" dirty="0" smtClean="0"/>
              <a:t>permiso del </a:t>
            </a:r>
            <a:r>
              <a:rPr lang="es-ES" sz="3600" dirty="0"/>
              <a:t>autor.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r>
              <a:rPr lang="es-ES" sz="3600" dirty="0"/>
              <a:t>Los autores pueden otorgar permisos a su público, sus </a:t>
            </a:r>
            <a:r>
              <a:rPr lang="es-ES" sz="3600" dirty="0" smtClean="0"/>
              <a:t>usuarios, mediante </a:t>
            </a:r>
            <a:r>
              <a:rPr lang="es-ES" sz="3600" dirty="0"/>
              <a:t>el uso de licencias. Algunos autores utilizan licencias </a:t>
            </a:r>
            <a:r>
              <a:rPr lang="es-ES" sz="3600" dirty="0" smtClean="0"/>
              <a:t>para otorgar </a:t>
            </a:r>
            <a:r>
              <a:rPr lang="es-ES" sz="3600" dirty="0"/>
              <a:t>el permiso de instalar el programa, pero condicionan </a:t>
            </a:r>
            <a:r>
              <a:rPr lang="es-ES" sz="3600" dirty="0" smtClean="0"/>
              <a:t>el permiso </a:t>
            </a:r>
            <a:r>
              <a:rPr lang="es-ES" sz="3600" dirty="0"/>
              <a:t>a una serie de exigencias: el usuario no puede modificar </a:t>
            </a:r>
            <a:r>
              <a:rPr lang="es-ES" sz="3600" dirty="0" smtClean="0"/>
              <a:t>el programa</a:t>
            </a:r>
            <a:r>
              <a:rPr lang="es-ES" sz="3600" dirty="0"/>
              <a:t>, ni averiguar cómo funciona, por ejemplo.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r>
              <a:rPr lang="es-ES" dirty="0"/>
              <a:t>Una forma clásica de expresar en un programa que se encuentra </a:t>
            </a:r>
            <a:r>
              <a:rPr lang="es-ES" dirty="0" smtClean="0"/>
              <a:t>bajo la </a:t>
            </a:r>
            <a:r>
              <a:rPr lang="es-ES" dirty="0"/>
              <a:t>licencia GNU Licencia Pública General (GPL) lo podemos ver </a:t>
            </a:r>
            <a:r>
              <a:rPr lang="es-ES" dirty="0" smtClean="0"/>
              <a:t>con el </a:t>
            </a:r>
            <a:r>
              <a:rPr lang="es-ES" dirty="0"/>
              <a:t>siguiente ejemplo: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573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Leyendo el código fuente de un programa es donde resulta más fácil apreciar la naturaleza cultural del software</vt:lpstr>
      <vt:lpstr>Diapositiva 2</vt:lpstr>
      <vt:lpstr>Diapositiva 3</vt:lpstr>
      <vt:lpstr>Diapositiva 4</vt:lpstr>
      <vt:lpstr>Diapositiva 5</vt:lpstr>
      <vt:lpstr>Software Libre es un software o programa de computación cuya licencia nos permite ejercer una serie de libertades:</vt:lpstr>
      <vt:lpstr>Diapositiva 7</vt:lpstr>
      <vt:lpstr>Diapositiva 8</vt:lpstr>
      <vt:lpstr>Diapositiva 9</vt:lpstr>
      <vt:lpstr>Diapositiva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Leyendo el código fuente de un programa es donde resulta más fácil apreciar la naturaleza cultural del software</dc:title>
  <dc:creator>Christo</dc:creator>
  <cp:lastModifiedBy>Christo</cp:lastModifiedBy>
  <cp:revision>16</cp:revision>
  <dcterms:created xsi:type="dcterms:W3CDTF">2010-03-15T18:31:37Z</dcterms:created>
  <dcterms:modified xsi:type="dcterms:W3CDTF">2010-03-15T21:03:19Z</dcterms:modified>
</cp:coreProperties>
</file>