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Lst>
  <p:notesMasterIdLst>
    <p:notesMasterId r:id="rId29"/>
  </p:notesMasterIdLst>
  <p:sldIdLst>
    <p:sldId id="358" r:id="rId2"/>
    <p:sldId id="547" r:id="rId3"/>
    <p:sldId id="567" r:id="rId4"/>
    <p:sldId id="568" r:id="rId5"/>
    <p:sldId id="569" r:id="rId6"/>
    <p:sldId id="592" r:id="rId7"/>
    <p:sldId id="593" r:id="rId8"/>
    <p:sldId id="594" r:id="rId9"/>
    <p:sldId id="595" r:id="rId10"/>
    <p:sldId id="597" r:id="rId11"/>
    <p:sldId id="598" r:id="rId12"/>
    <p:sldId id="600" r:id="rId13"/>
    <p:sldId id="599" r:id="rId14"/>
    <p:sldId id="601" r:id="rId15"/>
    <p:sldId id="603" r:id="rId16"/>
    <p:sldId id="604" r:id="rId17"/>
    <p:sldId id="602" r:id="rId18"/>
    <p:sldId id="605" r:id="rId19"/>
    <p:sldId id="606" r:id="rId20"/>
    <p:sldId id="607" r:id="rId21"/>
    <p:sldId id="608" r:id="rId22"/>
    <p:sldId id="609" r:id="rId23"/>
    <p:sldId id="610" r:id="rId24"/>
    <p:sldId id="611" r:id="rId25"/>
    <p:sldId id="612" r:id="rId26"/>
    <p:sldId id="591" r:id="rId27"/>
    <p:sldId id="596" r:id="rId28"/>
  </p:sldIdLst>
  <p:sldSz cx="12192000" cy="6858000"/>
  <p:notesSz cx="6858000" cy="91440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2600"/>
    <a:srgbClr val="CD5053"/>
    <a:srgbClr val="CD6292"/>
    <a:srgbClr val="C87969"/>
    <a:srgbClr val="C88699"/>
    <a:srgbClr val="7B3583"/>
    <a:srgbClr val="D38A9E"/>
    <a:srgbClr val="452544"/>
    <a:srgbClr val="F393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8603FDC-E32A-4AB5-989C-0864C3EAD2B8}" styleName="Estilo temático 2 - Énfasis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2833802-FEF1-4C79-8D5D-14CF1EAF98D9}" styleName="Estilo claro 2 - Acento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DA37D80-6434-44D0-A028-1B22A696006F}" styleName="Estilo claro 3 - Acento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50"/>
    <p:restoredTop sz="85318"/>
  </p:normalViewPr>
  <p:slideViewPr>
    <p:cSldViewPr snapToGrid="0" snapToObjects="1">
      <p:cViewPr varScale="1">
        <p:scale>
          <a:sx n="69" d="100"/>
          <a:sy n="69" d="100"/>
        </p:scale>
        <p:origin x="1008" y="184"/>
      </p:cViewPr>
      <p:guideLst/>
    </p:cSldViewPr>
  </p:slideViewPr>
  <p:notesTextViewPr>
    <p:cViewPr>
      <p:scale>
        <a:sx n="1" d="1"/>
        <a:sy n="1" d="1"/>
      </p:scale>
      <p:origin x="0" y="0"/>
    </p:cViewPr>
  </p:notesTextViewPr>
  <p:notesViewPr>
    <p:cSldViewPr snapToGrid="0" snapToObjects="1">
      <p:cViewPr varScale="1">
        <p:scale>
          <a:sx n="49" d="100"/>
          <a:sy n="49" d="100"/>
        </p:scale>
        <p:origin x="2152" y="192"/>
      </p:cViewPr>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25CEBD-C2E1-7F40-8575-4196F63DE1D3}" type="datetimeFigureOut">
              <a:rPr lang="en-US" smtClean="0"/>
              <a:t>10/29/19</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3213DC-DD53-7F48-9A1C-B2B01A45D4CE}" type="slidenum">
              <a:rPr lang="en-US" smtClean="0"/>
              <a:t>‹Nr.›</a:t>
            </a:fld>
            <a:endParaRPr lang="en-US"/>
          </a:p>
        </p:txBody>
      </p:sp>
    </p:spTree>
    <p:extLst>
      <p:ext uri="{BB962C8B-B14F-4D97-AF65-F5344CB8AC3E}">
        <p14:creationId xmlns:p14="http://schemas.microsoft.com/office/powerpoint/2010/main" val="1114830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a:t>
            </a:fld>
            <a:endParaRPr lang="en-US"/>
          </a:p>
        </p:txBody>
      </p:sp>
    </p:spTree>
    <p:extLst>
      <p:ext uri="{BB962C8B-B14F-4D97-AF65-F5344CB8AC3E}">
        <p14:creationId xmlns:p14="http://schemas.microsoft.com/office/powerpoint/2010/main" val="743203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a:t>
            </a:fld>
            <a:endParaRPr lang="en-US"/>
          </a:p>
        </p:txBody>
      </p:sp>
    </p:spTree>
    <p:extLst>
      <p:ext uri="{BB962C8B-B14F-4D97-AF65-F5344CB8AC3E}">
        <p14:creationId xmlns:p14="http://schemas.microsoft.com/office/powerpoint/2010/main" val="6930819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27</a:t>
            </a:fld>
            <a:endParaRPr lang="en-US"/>
          </a:p>
        </p:txBody>
      </p:sp>
    </p:spTree>
    <p:extLst>
      <p:ext uri="{BB962C8B-B14F-4D97-AF65-F5344CB8AC3E}">
        <p14:creationId xmlns:p14="http://schemas.microsoft.com/office/powerpoint/2010/main" val="4461294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smtClean="0"/>
              <a:t>Clic para editar título</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FB551CC1-53A7-9C46-9DEE-929A300AA752}" type="datetime1">
              <a:rPr lang="es-ES" smtClean="0"/>
              <a:t>29/10/19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9131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E52B2E8-1631-0F44-AAB9-F832CEF3ED91}" type="datetime1">
              <a:rPr lang="es-ES" smtClean="0"/>
              <a:t>29/10/19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513658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s-ES" smtClean="0"/>
              <a:t>Clic para editar título</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F4C0B51-DCAA-8C48-9C3B-09C005A15F6E}" type="datetime1">
              <a:rPr lang="es-ES" smtClean="0"/>
              <a:t>29/10/19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68938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FF10EA2-18CA-7B4F-BBF6-1D21BE6C0B5D}" type="datetime1">
              <a:rPr lang="es-ES" smtClean="0"/>
              <a:t>29/10/19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722489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smtClean="0"/>
              <a:t>Clic para editar título</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66FA6B1-A0A2-604A-8C00-2B7526D3B9E6}" type="datetime1">
              <a:rPr lang="es-ES" smtClean="0"/>
              <a:t>29/10/19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6305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smtClean="0"/>
              <a:t>Clic para editar título</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1D8FAD15-810F-DB42-9A02-867E40635398}" type="datetime1">
              <a:rPr lang="es-ES" smtClean="0"/>
              <a:t>29/10/19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745284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smtClean="0"/>
              <a:t>Clic para editar título</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DE722359-88C1-F341-94F5-A6DD26004159}" type="datetime1">
              <a:rPr lang="es-ES" smtClean="0"/>
              <a:t>29/10/19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51409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Date Placeholder 2"/>
          <p:cNvSpPr>
            <a:spLocks noGrp="1"/>
          </p:cNvSpPr>
          <p:nvPr>
            <p:ph type="dt" sz="half" idx="10"/>
          </p:nvPr>
        </p:nvSpPr>
        <p:spPr/>
        <p:txBody>
          <a:bodyPr/>
          <a:lstStyle/>
          <a:p>
            <a:fld id="{231BB8CD-F702-0445-98F7-7F91F814F2B1}" type="datetime1">
              <a:rPr lang="es-ES" smtClean="0"/>
              <a:t>29/10/19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080171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8090432-C8B4-3940-81B6-657145B33DE1}" type="datetime1">
              <a:rPr lang="es-ES" smtClean="0"/>
              <a:t>29/10/19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768308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smtClean="0"/>
              <a:t>Clic para editar título</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B29562F-32A5-504F-B875-39E2B6605B9B}" type="datetime1">
              <a:rPr lang="es-ES" smtClean="0"/>
              <a:t>29/10/19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C8A0B6C-2F0D-9146-B965-5B2E4517E27B}" type="slidenum">
              <a:rPr lang="en-US" smtClean="0"/>
              <a:t>‹Nr.›</a:t>
            </a:fld>
            <a:endParaRPr lang="en-US"/>
          </a:p>
        </p:txBody>
      </p:sp>
    </p:spTree>
    <p:extLst>
      <p:ext uri="{BB962C8B-B14F-4D97-AF65-F5344CB8AC3E}">
        <p14:creationId xmlns:p14="http://schemas.microsoft.com/office/powerpoint/2010/main" val="942583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s-ES" smtClean="0"/>
              <a:t>Clic para editar título</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Arrastre la imagen al marcador de posición o haga clic en el icono para agregar</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A5899AB-26D8-204B-8DCB-06A48579AB43}" type="datetime1">
              <a:rPr lang="es-ES" smtClean="0"/>
              <a:t>29/10/19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2111313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smtClean="0"/>
              <a:t>Clic para editar título</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24046C1-172E-6948-A732-515F1F1DC49B}" type="datetime1">
              <a:rPr lang="es-ES" smtClean="0"/>
              <a:t>29/10/19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C8A0B6C-2F0D-9146-B965-5B2E4517E27B}" type="slidenum">
              <a:rPr lang="en-US" smtClean="0"/>
              <a:t>‹Nr.›</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347286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p:cNvSpPr txBox="1">
            <a:spLocks/>
          </p:cNvSpPr>
          <p:nvPr/>
        </p:nvSpPr>
        <p:spPr>
          <a:xfrm>
            <a:off x="385011" y="2021305"/>
            <a:ext cx="11357810" cy="1060018"/>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s-ES" sz="5800" dirty="0" smtClean="0"/>
              <a:t>Aplicaciones en Ambientes Libres</a:t>
            </a:r>
            <a:endParaRPr lang="en-US" sz="7100" dirty="0"/>
          </a:p>
        </p:txBody>
      </p:sp>
      <p:sp>
        <p:nvSpPr>
          <p:cNvPr id="4" name="Subtítulo 2"/>
          <p:cNvSpPr txBox="1">
            <a:spLocks/>
          </p:cNvSpPr>
          <p:nvPr/>
        </p:nvSpPr>
        <p:spPr>
          <a:xfrm>
            <a:off x="956518" y="4899609"/>
            <a:ext cx="10058400" cy="935202"/>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S" sz="2400" dirty="0" smtClean="0">
                <a:solidFill>
                  <a:schemeClr val="tx1"/>
                </a:solidFill>
              </a:rPr>
              <a:t>Escuela </a:t>
            </a:r>
            <a:r>
              <a:rPr lang="es-ES" sz="2400" smtClean="0">
                <a:solidFill>
                  <a:schemeClr val="tx1"/>
                </a:solidFill>
              </a:rPr>
              <a:t>Politécnica Nacional</a:t>
            </a:r>
            <a:endParaRPr lang="es-ES" sz="2400" dirty="0" smtClean="0">
              <a:solidFill>
                <a:schemeClr val="tx1"/>
              </a:solidFill>
            </a:endParaRPr>
          </a:p>
        </p:txBody>
      </p:sp>
      <p:sp>
        <p:nvSpPr>
          <p:cNvPr id="6" name="Subtítulo 2"/>
          <p:cNvSpPr txBox="1">
            <a:spLocks/>
          </p:cNvSpPr>
          <p:nvPr/>
        </p:nvSpPr>
        <p:spPr>
          <a:xfrm>
            <a:off x="956518" y="3761015"/>
            <a:ext cx="10058400" cy="458902"/>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en-US" sz="2800" b="1" dirty="0" smtClean="0">
                <a:solidFill>
                  <a:schemeClr val="tx1"/>
                </a:solidFill>
              </a:rPr>
              <a:t>Lorena </a:t>
            </a:r>
            <a:r>
              <a:rPr lang="en-US" sz="2800" b="1" dirty="0" err="1" smtClean="0">
                <a:solidFill>
                  <a:schemeClr val="tx1"/>
                </a:solidFill>
              </a:rPr>
              <a:t>recalde</a:t>
            </a:r>
            <a:r>
              <a:rPr lang="en-US" sz="2800" b="1" dirty="0" smtClean="0">
                <a:solidFill>
                  <a:schemeClr val="tx1"/>
                </a:solidFill>
              </a:rPr>
              <a:t> </a:t>
            </a:r>
            <a:r>
              <a:rPr lang="en-US" sz="2800" b="1" cap="none" dirty="0" smtClean="0">
                <a:solidFill>
                  <a:schemeClr val="tx1"/>
                </a:solidFill>
              </a:rPr>
              <a:t>Ph.D.</a:t>
            </a:r>
            <a:endParaRPr lang="en-US" sz="2800" b="1" dirty="0">
              <a:solidFill>
                <a:schemeClr val="tx1"/>
              </a:solidFill>
            </a:endParaRPr>
          </a:p>
        </p:txBody>
      </p:sp>
      <p:sp>
        <p:nvSpPr>
          <p:cNvPr id="7" name="Subtítulo 2"/>
          <p:cNvSpPr txBox="1">
            <a:spLocks/>
          </p:cNvSpPr>
          <p:nvPr/>
        </p:nvSpPr>
        <p:spPr>
          <a:xfrm>
            <a:off x="956518" y="5834811"/>
            <a:ext cx="2734333" cy="471894"/>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smtClean="0">
                <a:solidFill>
                  <a:schemeClr val="tx1"/>
                </a:solidFill>
              </a:rPr>
              <a:t>2019-B</a:t>
            </a:r>
            <a:endParaRPr lang="en-US" dirty="0">
              <a:solidFill>
                <a:schemeClr val="tx1"/>
              </a:solidFill>
            </a:endParaRPr>
          </a:p>
        </p:txBody>
      </p:sp>
    </p:spTree>
    <p:extLst>
      <p:ext uri="{BB962C8B-B14F-4D97-AF65-F5344CB8AC3E}">
        <p14:creationId xmlns:p14="http://schemas.microsoft.com/office/powerpoint/2010/main" val="7412995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dirty="0" err="1" smtClean="0"/>
              <a:t>Common</a:t>
            </a:r>
            <a:r>
              <a:rPr lang="es-ES" sz="4000" dirty="0" smtClean="0"/>
              <a:t> Project and </a:t>
            </a:r>
            <a:r>
              <a:rPr lang="es-ES" sz="4000" dirty="0" err="1" smtClean="0"/>
              <a:t>Community</a:t>
            </a:r>
            <a:r>
              <a:rPr lang="es-ES" sz="4000" dirty="0" smtClean="0"/>
              <a:t> Roles</a:t>
            </a:r>
            <a:endParaRPr lang="es-ES_tradnl" sz="4000" dirty="0"/>
          </a:p>
        </p:txBody>
      </p:sp>
      <p:sp>
        <p:nvSpPr>
          <p:cNvPr id="3" name="Marcador de contenido 2"/>
          <p:cNvSpPr>
            <a:spLocks noGrp="1"/>
          </p:cNvSpPr>
          <p:nvPr>
            <p:ph idx="1"/>
          </p:nvPr>
        </p:nvSpPr>
        <p:spPr>
          <a:xfrm>
            <a:off x="1097280" y="1968271"/>
            <a:ext cx="10115203" cy="3314631"/>
          </a:xfrm>
        </p:spPr>
        <p:txBody>
          <a:bodyPr>
            <a:noAutofit/>
          </a:bodyPr>
          <a:lstStyle/>
          <a:p>
            <a:r>
              <a:rPr lang="es-ES" sz="2700" dirty="0"/>
              <a:t>Como </a:t>
            </a:r>
            <a:r>
              <a:rPr lang="es-ES" sz="2700" dirty="0" smtClean="0"/>
              <a:t>vimos, </a:t>
            </a:r>
            <a:r>
              <a:rPr lang="es-ES" sz="2700" dirty="0"/>
              <a:t>el mundo del software libre y de código abierto necesita muchas habilidades diferentes para crear proyectos exitosos. También necesita que las personas asuman </a:t>
            </a:r>
            <a:r>
              <a:rPr lang="es-ES" sz="2700" i="1" dirty="0"/>
              <a:t>varios roles diferentes</a:t>
            </a:r>
            <a:r>
              <a:rPr lang="es-ES" sz="2700" dirty="0"/>
              <a:t>. </a:t>
            </a:r>
            <a:endParaRPr lang="es-ES" sz="2700" dirty="0" smtClean="0"/>
          </a:p>
          <a:p>
            <a:r>
              <a:rPr lang="es-ES" sz="2700" dirty="0" smtClean="0"/>
              <a:t>A </a:t>
            </a:r>
            <a:r>
              <a:rPr lang="es-ES" sz="2700" dirty="0"/>
              <a:t>menudo encontrarás una sola persona que ha asumido varios roles (especialmente en proyectos más pequeños); otras veces, un proyecto tiene varias personas que asumen un solo rol para compartir la responsabilidad. </a:t>
            </a:r>
            <a:endParaRPr lang="es-ES" sz="2700" dirty="0" smtClean="0"/>
          </a:p>
          <a:p>
            <a:r>
              <a:rPr lang="es-ES" sz="2700" dirty="0" smtClean="0"/>
              <a:t>¿</a:t>
            </a:r>
            <a:r>
              <a:rPr lang="es-ES" sz="2700" dirty="0"/>
              <a:t>Cuáles son exactamente estos roles? Probablemente ya </a:t>
            </a:r>
            <a:r>
              <a:rPr lang="es-ES" sz="2700" dirty="0" smtClean="0"/>
              <a:t>hayas </a:t>
            </a:r>
            <a:r>
              <a:rPr lang="es-ES" sz="2700" dirty="0"/>
              <a:t>adivinado que varían de un proyecto a otro, pero generalmente se dividen en algunas categorías bastante estándar. </a:t>
            </a:r>
            <a:endParaRPr lang="es-EC" sz="27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10</a:t>
            </a:fld>
            <a:endParaRPr lang="en-US" sz="1600"/>
          </a:p>
        </p:txBody>
      </p:sp>
    </p:spTree>
    <p:extLst>
      <p:ext uri="{BB962C8B-B14F-4D97-AF65-F5344CB8AC3E}">
        <p14:creationId xmlns:p14="http://schemas.microsoft.com/office/powerpoint/2010/main" val="707034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dirty="0" err="1" smtClean="0"/>
              <a:t>Common</a:t>
            </a:r>
            <a:r>
              <a:rPr lang="es-ES" sz="4000" dirty="0" smtClean="0"/>
              <a:t> Project and </a:t>
            </a:r>
            <a:r>
              <a:rPr lang="es-ES" sz="4000" dirty="0" err="1" smtClean="0"/>
              <a:t>Community</a:t>
            </a:r>
            <a:r>
              <a:rPr lang="es-ES" sz="4000" dirty="0" smtClean="0"/>
              <a:t> Roles</a:t>
            </a:r>
            <a:endParaRPr lang="es-ES_tradnl" sz="4000" dirty="0"/>
          </a:p>
        </p:txBody>
      </p:sp>
      <p:sp>
        <p:nvSpPr>
          <p:cNvPr id="3" name="Marcador de contenido 2"/>
          <p:cNvSpPr>
            <a:spLocks noGrp="1"/>
          </p:cNvSpPr>
          <p:nvPr>
            <p:ph idx="1"/>
          </p:nvPr>
        </p:nvSpPr>
        <p:spPr>
          <a:xfrm>
            <a:off x="1097280" y="2229528"/>
            <a:ext cx="10115203" cy="3314631"/>
          </a:xfrm>
        </p:spPr>
        <p:txBody>
          <a:bodyPr>
            <a:noAutofit/>
          </a:bodyPr>
          <a:lstStyle/>
          <a:p>
            <a:r>
              <a:rPr lang="es-ES" sz="2800" dirty="0"/>
              <a:t>Los autores académicos Walt </a:t>
            </a:r>
            <a:r>
              <a:rPr lang="es-ES" sz="2800" dirty="0" err="1"/>
              <a:t>Scacchi</a:t>
            </a:r>
            <a:r>
              <a:rPr lang="es-ES" sz="2800" dirty="0"/>
              <a:t> [Sca07</a:t>
            </a:r>
            <a:r>
              <a:rPr lang="es-ES" sz="2800" dirty="0" smtClean="0"/>
              <a:t>], </a:t>
            </a:r>
            <a:r>
              <a:rPr lang="es-ES" sz="2800" dirty="0"/>
              <a:t>Y. Ye y K. </a:t>
            </a:r>
            <a:r>
              <a:rPr lang="es-ES" sz="2800" dirty="0" err="1"/>
              <a:t>Kishida</a:t>
            </a:r>
            <a:r>
              <a:rPr lang="es-ES" sz="2800" dirty="0"/>
              <a:t> [YK03] encontraron útil </a:t>
            </a:r>
            <a:r>
              <a:rPr lang="es-ES" sz="2800" dirty="0" smtClean="0"/>
              <a:t>emplear la </a:t>
            </a:r>
            <a:r>
              <a:rPr lang="es-ES" sz="2800" dirty="0"/>
              <a:t>metáfora de la cebolla para describir las categorías de roles en proyectos de software libre y de código abierto, donde los roles más activos y / o invertidos de la comunidad </a:t>
            </a:r>
            <a:r>
              <a:rPr lang="es-ES" sz="2800" dirty="0" smtClean="0"/>
              <a:t>están </a:t>
            </a:r>
            <a:r>
              <a:rPr lang="es-ES" sz="2800" dirty="0"/>
              <a:t>en el centro, y el nivel de actividad / investidura disminuye a medida que avanzas hacia afuera a través de las capas de la cebolla</a:t>
            </a:r>
            <a:r>
              <a:rPr lang="es-ES" sz="2800" dirty="0" smtClean="0"/>
              <a:t>.</a:t>
            </a:r>
          </a:p>
          <a:p>
            <a:r>
              <a:rPr lang="es-ES" sz="2800" dirty="0" smtClean="0"/>
              <a:t> </a:t>
            </a:r>
            <a:r>
              <a:rPr lang="es-ES" sz="2800" dirty="0"/>
              <a:t>El siguiente es un ejemplo de un modelo de cebolla generalizado para roles </a:t>
            </a:r>
            <a:r>
              <a:rPr lang="es-ES" sz="2800" dirty="0" smtClean="0"/>
              <a:t>en comunidades </a:t>
            </a:r>
            <a:r>
              <a:rPr lang="es-ES" sz="2800" dirty="0"/>
              <a:t>de código abierto:</a:t>
            </a:r>
            <a:endParaRPr lang="es-EC" sz="26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11</a:t>
            </a:fld>
            <a:endParaRPr lang="en-US" sz="1600"/>
          </a:p>
        </p:txBody>
      </p:sp>
    </p:spTree>
    <p:extLst>
      <p:ext uri="{BB962C8B-B14F-4D97-AF65-F5344CB8AC3E}">
        <p14:creationId xmlns:p14="http://schemas.microsoft.com/office/powerpoint/2010/main" val="665994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Roles en </a:t>
            </a:r>
            <a:r>
              <a:rPr lang="en-US" dirty="0" err="1" smtClean="0"/>
              <a:t>una</a:t>
            </a:r>
            <a:r>
              <a:rPr lang="en-US" dirty="0" smtClean="0"/>
              <a:t> </a:t>
            </a:r>
            <a:r>
              <a:rPr lang="en-US" dirty="0" err="1" smtClean="0"/>
              <a:t>comunidad</a:t>
            </a:r>
            <a:r>
              <a:rPr lang="en-US" dirty="0" smtClean="0"/>
              <a:t> open source</a:t>
            </a:r>
            <a:endParaRPr lang="en-US" dirty="0"/>
          </a:p>
        </p:txBody>
      </p:sp>
      <p:sp>
        <p:nvSpPr>
          <p:cNvPr id="4" name="Marcador de número de diapositiva 3"/>
          <p:cNvSpPr>
            <a:spLocks noGrp="1"/>
          </p:cNvSpPr>
          <p:nvPr>
            <p:ph type="sldNum" sz="quarter" idx="12"/>
          </p:nvPr>
        </p:nvSpPr>
        <p:spPr/>
        <p:txBody>
          <a:bodyPr/>
          <a:lstStyle/>
          <a:p>
            <a:fld id="{5C8A0B6C-2F0D-9146-B965-5B2E4517E27B}" type="slidenum">
              <a:rPr lang="en-US" smtClean="0"/>
              <a:t>12</a:t>
            </a:fld>
            <a:endParaRPr lang="en-US"/>
          </a:p>
        </p:txBody>
      </p:sp>
      <p:pic>
        <p:nvPicPr>
          <p:cNvPr id="6" name="Imagen 5"/>
          <p:cNvPicPr>
            <a:picLocks noChangeAspect="1"/>
          </p:cNvPicPr>
          <p:nvPr/>
        </p:nvPicPr>
        <p:blipFill>
          <a:blip r:embed="rId2"/>
          <a:stretch>
            <a:fillRect/>
          </a:stretch>
        </p:blipFill>
        <p:spPr>
          <a:xfrm>
            <a:off x="4061499" y="1955174"/>
            <a:ext cx="4129962" cy="4286796"/>
          </a:xfrm>
          <a:prstGeom prst="rect">
            <a:avLst/>
          </a:prstGeom>
        </p:spPr>
      </p:pic>
    </p:spTree>
    <p:extLst>
      <p:ext uri="{BB962C8B-B14F-4D97-AF65-F5344CB8AC3E}">
        <p14:creationId xmlns:p14="http://schemas.microsoft.com/office/powerpoint/2010/main" val="2670321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dirty="0" err="1" smtClean="0"/>
              <a:t>Common</a:t>
            </a:r>
            <a:r>
              <a:rPr lang="es-ES" sz="4000" dirty="0" smtClean="0"/>
              <a:t> Project and </a:t>
            </a:r>
            <a:r>
              <a:rPr lang="es-ES" sz="4000" dirty="0" err="1" smtClean="0"/>
              <a:t>Community</a:t>
            </a:r>
            <a:r>
              <a:rPr lang="es-ES" sz="4000" dirty="0" smtClean="0"/>
              <a:t> Roles</a:t>
            </a:r>
            <a:endParaRPr lang="es-ES_tradnl" sz="4000" dirty="0"/>
          </a:p>
        </p:txBody>
      </p:sp>
      <p:sp>
        <p:nvSpPr>
          <p:cNvPr id="3" name="Marcador de contenido 2"/>
          <p:cNvSpPr>
            <a:spLocks noGrp="1"/>
          </p:cNvSpPr>
          <p:nvPr>
            <p:ph idx="1"/>
          </p:nvPr>
        </p:nvSpPr>
        <p:spPr>
          <a:xfrm>
            <a:off x="1097280" y="1968271"/>
            <a:ext cx="10115203" cy="3314631"/>
          </a:xfrm>
        </p:spPr>
        <p:txBody>
          <a:bodyPr>
            <a:noAutofit/>
          </a:bodyPr>
          <a:lstStyle/>
          <a:p>
            <a:r>
              <a:rPr lang="es-ES" sz="2800" dirty="0" smtClean="0"/>
              <a:t>Vale </a:t>
            </a:r>
            <a:r>
              <a:rPr lang="es-ES" sz="2800" dirty="0"/>
              <a:t>la pena </a:t>
            </a:r>
            <a:r>
              <a:rPr lang="es-ES" sz="2800" dirty="0" smtClean="0"/>
              <a:t>repetir que </a:t>
            </a:r>
            <a:r>
              <a:rPr lang="es-ES" sz="2800" dirty="0"/>
              <a:t>hay más de una forma de organizar un proyecto, lo que lleva a diferentes roles o categorías de roles. </a:t>
            </a:r>
            <a:endParaRPr lang="es-ES" sz="2800" dirty="0" smtClean="0"/>
          </a:p>
          <a:p>
            <a:r>
              <a:rPr lang="es-ES" sz="2800" dirty="0" smtClean="0"/>
              <a:t>Los </a:t>
            </a:r>
            <a:r>
              <a:rPr lang="es-ES" sz="2800" dirty="0"/>
              <a:t>roles y las necesidades de un proyecto están dictados por las necesidades técnicas y comunitarias del proyecto y su estructura de gobierno, no por presiones externas implícitas ni por las mejores prácticas.</a:t>
            </a:r>
            <a:endParaRPr lang="es-ES_tradnl" sz="2800" dirty="0"/>
          </a:p>
          <a:p>
            <a:r>
              <a:rPr lang="es-ES" sz="2800" dirty="0"/>
              <a:t>Por lo tanto, para cualquier proyecto dado, es posible que no vea representados todos estos roles. Sin embargo, son los más comunes en FOSS</a:t>
            </a:r>
            <a:r>
              <a:rPr lang="es-ES" sz="2800" dirty="0" smtClean="0"/>
              <a:t>.</a:t>
            </a:r>
            <a:endParaRPr lang="es-ES_tradnl" sz="28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13</a:t>
            </a:fld>
            <a:endParaRPr lang="en-US" sz="1600"/>
          </a:p>
        </p:txBody>
      </p:sp>
    </p:spTree>
    <p:extLst>
      <p:ext uri="{BB962C8B-B14F-4D97-AF65-F5344CB8AC3E}">
        <p14:creationId xmlns:p14="http://schemas.microsoft.com/office/powerpoint/2010/main" val="1911517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dirty="0" err="1" smtClean="0"/>
              <a:t>Common</a:t>
            </a:r>
            <a:r>
              <a:rPr lang="es-ES" sz="4000" dirty="0" smtClean="0"/>
              <a:t> Project and </a:t>
            </a:r>
            <a:r>
              <a:rPr lang="es-ES" sz="4000" dirty="0" err="1" smtClean="0"/>
              <a:t>Community</a:t>
            </a:r>
            <a:r>
              <a:rPr lang="es-ES" sz="4000" dirty="0" smtClean="0"/>
              <a:t> Roles</a:t>
            </a:r>
            <a:endParaRPr lang="es-ES_tradnl" sz="4000" dirty="0"/>
          </a:p>
        </p:txBody>
      </p:sp>
      <p:sp>
        <p:nvSpPr>
          <p:cNvPr id="3" name="Marcador de contenido 2"/>
          <p:cNvSpPr>
            <a:spLocks noGrp="1"/>
          </p:cNvSpPr>
          <p:nvPr>
            <p:ph idx="1"/>
          </p:nvPr>
        </p:nvSpPr>
        <p:spPr>
          <a:xfrm>
            <a:off x="783771" y="1968271"/>
            <a:ext cx="10898156" cy="3314631"/>
          </a:xfrm>
        </p:spPr>
        <p:txBody>
          <a:bodyPr>
            <a:noAutofit/>
          </a:bodyPr>
          <a:lstStyle/>
          <a:p>
            <a:r>
              <a:rPr lang="es-ES" sz="2500" dirty="0"/>
              <a:t>En el centro de casi todos los proyectos, se encuentra el liderazgo. Si bien el fundador del proyecto a menudo es parte del liderazgo, no es raro que el fundador haya pasado a otras cosas y haya dejado el proyecto en manos de otras personas. </a:t>
            </a:r>
            <a:endParaRPr lang="es-ES" sz="2500" dirty="0" smtClean="0"/>
          </a:p>
          <a:p>
            <a:r>
              <a:rPr lang="es-ES" sz="2500" dirty="0" smtClean="0"/>
              <a:t>A </a:t>
            </a:r>
            <a:r>
              <a:rPr lang="es-ES" sz="2500" dirty="0"/>
              <a:t>veces, un fundador asume el papel de Dictador benévolo para la vida o, como se lo conoce más comúnmente, </a:t>
            </a:r>
            <a:r>
              <a:rPr lang="es-ES" sz="2500" dirty="0" smtClean="0"/>
              <a:t>BDFL (</a:t>
            </a:r>
            <a:r>
              <a:rPr lang="en-US" sz="2500" dirty="0"/>
              <a:t>Benevolent Dictator For </a:t>
            </a:r>
            <a:r>
              <a:rPr lang="en-US" sz="2500" dirty="0" smtClean="0"/>
              <a:t>Life)</a:t>
            </a:r>
            <a:r>
              <a:rPr lang="es-ES" sz="2500" dirty="0" smtClean="0"/>
              <a:t>. </a:t>
            </a:r>
            <a:r>
              <a:rPr lang="es-ES" sz="2500" dirty="0"/>
              <a:t>Si el proyecto tiene un BDFL, entonces cuando alguien dice: </a:t>
            </a:r>
            <a:r>
              <a:rPr lang="es-ES" sz="2500" dirty="0" smtClean="0"/>
              <a:t>”El dinero se </a:t>
            </a:r>
            <a:r>
              <a:rPr lang="es-ES" sz="2500" dirty="0"/>
              <a:t>detiene aquí", el papel de "aquí" es desempeñado por el BDFL. Esta persona tiene la última palabra y puede vetar todas las decisiones. </a:t>
            </a:r>
            <a:endParaRPr lang="es-ES" sz="2500" dirty="0" smtClean="0"/>
          </a:p>
          <a:p>
            <a:r>
              <a:rPr lang="es-ES" sz="2500" dirty="0" smtClean="0"/>
              <a:t>Sin </a:t>
            </a:r>
            <a:r>
              <a:rPr lang="es-ES" sz="2500" dirty="0"/>
              <a:t>embargo, por lo general, todos los líderes de proyectos de software libre (BDFL o de otro tipo) trabajan para lograr el consenso en lugar de imponer su autoridad (de ahí la parte benevolente del título</a:t>
            </a:r>
            <a:r>
              <a:rPr lang="es-ES" sz="2500" dirty="0" smtClean="0"/>
              <a:t>).</a:t>
            </a:r>
            <a:endParaRPr lang="es-ES_tradnl" sz="25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14</a:t>
            </a:fld>
            <a:endParaRPr lang="en-US" sz="1600"/>
          </a:p>
        </p:txBody>
      </p:sp>
    </p:spTree>
    <p:extLst>
      <p:ext uri="{BB962C8B-B14F-4D97-AF65-F5344CB8AC3E}">
        <p14:creationId xmlns:p14="http://schemas.microsoft.com/office/powerpoint/2010/main" val="10576941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dirty="0" smtClean="0"/>
              <a:t>Algo de interés en Python</a:t>
            </a:r>
            <a:endParaRPr lang="es-ES_tradnl" sz="40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15</a:t>
            </a:fld>
            <a:endParaRPr lang="en-US" sz="1600"/>
          </a:p>
        </p:txBody>
      </p:sp>
      <p:pic>
        <p:nvPicPr>
          <p:cNvPr id="6" name="Imagen 5"/>
          <p:cNvPicPr>
            <a:picLocks noChangeAspect="1"/>
          </p:cNvPicPr>
          <p:nvPr/>
        </p:nvPicPr>
        <p:blipFill>
          <a:blip r:embed="rId2"/>
          <a:stretch>
            <a:fillRect/>
          </a:stretch>
        </p:blipFill>
        <p:spPr>
          <a:xfrm>
            <a:off x="2685027" y="1806702"/>
            <a:ext cx="7205351" cy="4835645"/>
          </a:xfrm>
          <a:prstGeom prst="rect">
            <a:avLst/>
          </a:prstGeom>
        </p:spPr>
      </p:pic>
    </p:spTree>
    <p:extLst>
      <p:ext uri="{BB962C8B-B14F-4D97-AF65-F5344CB8AC3E}">
        <p14:creationId xmlns:p14="http://schemas.microsoft.com/office/powerpoint/2010/main" val="13756760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dirty="0" err="1" smtClean="0"/>
              <a:t>Common</a:t>
            </a:r>
            <a:r>
              <a:rPr lang="es-ES" sz="4000" dirty="0" smtClean="0"/>
              <a:t> Project and </a:t>
            </a:r>
            <a:r>
              <a:rPr lang="es-ES" sz="4000" dirty="0" err="1" smtClean="0"/>
              <a:t>Community</a:t>
            </a:r>
            <a:r>
              <a:rPr lang="es-ES" sz="4000" dirty="0" smtClean="0"/>
              <a:t> Roles</a:t>
            </a:r>
            <a:endParaRPr lang="es-ES_tradnl" sz="4000" dirty="0"/>
          </a:p>
        </p:txBody>
      </p:sp>
      <p:sp>
        <p:nvSpPr>
          <p:cNvPr id="3" name="Marcador de contenido 2"/>
          <p:cNvSpPr>
            <a:spLocks noGrp="1"/>
          </p:cNvSpPr>
          <p:nvPr>
            <p:ph idx="1"/>
          </p:nvPr>
        </p:nvSpPr>
        <p:spPr>
          <a:xfrm>
            <a:off x="671182" y="1968270"/>
            <a:ext cx="10806944" cy="3314631"/>
          </a:xfrm>
        </p:spPr>
        <p:txBody>
          <a:bodyPr>
            <a:noAutofit/>
          </a:bodyPr>
          <a:lstStyle/>
          <a:p>
            <a:r>
              <a:rPr lang="es-ES" sz="2300" dirty="0"/>
              <a:t>Un paso </a:t>
            </a:r>
            <a:r>
              <a:rPr lang="es-ES" sz="2300" dirty="0" smtClean="0"/>
              <a:t>saliendo </a:t>
            </a:r>
            <a:r>
              <a:rPr lang="es-ES" sz="2300" dirty="0"/>
              <a:t>del núcleo de la cebolla </a:t>
            </a:r>
            <a:r>
              <a:rPr lang="es-ES" sz="2300" dirty="0" smtClean="0"/>
              <a:t>de comunidad, </a:t>
            </a:r>
            <a:r>
              <a:rPr lang="es-ES" sz="2300" dirty="0"/>
              <a:t>encontrará los </a:t>
            </a:r>
            <a:r>
              <a:rPr lang="es-ES" sz="2300" i="1" dirty="0"/>
              <a:t>contribuyentes </a:t>
            </a:r>
            <a:r>
              <a:rPr lang="es-ES" sz="2300" i="1" dirty="0" smtClean="0"/>
              <a:t>principales (</a:t>
            </a:r>
            <a:r>
              <a:rPr lang="es-ES" sz="2300" i="1" dirty="0" err="1" smtClean="0"/>
              <a:t>core</a:t>
            </a:r>
            <a:r>
              <a:rPr lang="es-ES" sz="2300" i="1" dirty="0" smtClean="0"/>
              <a:t> </a:t>
            </a:r>
            <a:r>
              <a:rPr lang="es-ES" sz="2300" i="1" dirty="0" err="1" smtClean="0"/>
              <a:t>contributors</a:t>
            </a:r>
            <a:r>
              <a:rPr lang="es-ES" sz="2300" i="1" dirty="0" smtClean="0"/>
              <a:t>)</a:t>
            </a:r>
            <a:r>
              <a:rPr lang="es-ES" sz="2300" dirty="0" smtClean="0"/>
              <a:t>. </a:t>
            </a:r>
          </a:p>
          <a:p>
            <a:r>
              <a:rPr lang="es-ES" sz="2300" dirty="0" smtClean="0"/>
              <a:t>Estas </a:t>
            </a:r>
            <a:r>
              <a:rPr lang="es-ES" sz="2300" dirty="0"/>
              <a:t>son típicamente las personas más veteranas o con más experiencia en el proyecto. Por lo general, son pocos, brindan orientación y </a:t>
            </a:r>
            <a:r>
              <a:rPr lang="es-ES" sz="2300" dirty="0" err="1" smtClean="0"/>
              <a:t>mentoría</a:t>
            </a:r>
            <a:r>
              <a:rPr lang="es-ES" sz="2300" dirty="0" smtClean="0"/>
              <a:t> a </a:t>
            </a:r>
            <a:r>
              <a:rPr lang="es-ES" sz="2300" dirty="0"/>
              <a:t>todos los demás miembros de la comunidad, y cada uno de ellos es titular de un </a:t>
            </a:r>
            <a:r>
              <a:rPr lang="es-ES" sz="2300" b="1" dirty="0" err="1" smtClean="0"/>
              <a:t>commit</a:t>
            </a:r>
            <a:r>
              <a:rPr lang="es-ES" sz="2300" b="1" dirty="0" smtClean="0"/>
              <a:t> bit</a:t>
            </a:r>
            <a:r>
              <a:rPr lang="es-ES" sz="2300" dirty="0" smtClean="0"/>
              <a:t>.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16</a:t>
            </a:fld>
            <a:endParaRPr lang="en-US" sz="1600"/>
          </a:p>
        </p:txBody>
      </p:sp>
      <p:pic>
        <p:nvPicPr>
          <p:cNvPr id="4" name="Imagen 3"/>
          <p:cNvPicPr>
            <a:picLocks noChangeAspect="1"/>
          </p:cNvPicPr>
          <p:nvPr/>
        </p:nvPicPr>
        <p:blipFill>
          <a:blip r:embed="rId2"/>
          <a:stretch>
            <a:fillRect/>
          </a:stretch>
        </p:blipFill>
        <p:spPr>
          <a:xfrm>
            <a:off x="8294407" y="4518653"/>
            <a:ext cx="3868175" cy="1788840"/>
          </a:xfrm>
          <a:prstGeom prst="rect">
            <a:avLst/>
          </a:prstGeom>
        </p:spPr>
      </p:pic>
      <p:sp>
        <p:nvSpPr>
          <p:cNvPr id="6" name="Marcador de contenido 2"/>
          <p:cNvSpPr txBox="1">
            <a:spLocks/>
          </p:cNvSpPr>
          <p:nvPr/>
        </p:nvSpPr>
        <p:spPr>
          <a:xfrm>
            <a:off x="671182" y="3881535"/>
            <a:ext cx="8457267" cy="3058682"/>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S" sz="2300" smtClean="0"/>
              <a:t>Esto </a:t>
            </a:r>
            <a:r>
              <a:rPr lang="es-ES" sz="2300" dirty="0" smtClean="0"/>
              <a:t>significa que tienen la autoridad para aprobar una contribución (</a:t>
            </a:r>
            <a:r>
              <a:rPr lang="es-ES" sz="2300" dirty="0" err="1" smtClean="0"/>
              <a:t>commit</a:t>
            </a:r>
            <a:r>
              <a:rPr lang="es-ES" sz="2300" dirty="0" smtClean="0"/>
              <a:t>) para fusionarse en el repositorio principal del proyecto. Tener un bit de </a:t>
            </a:r>
            <a:r>
              <a:rPr lang="es-ES" sz="2300" dirty="0" err="1" smtClean="0"/>
              <a:t>commit</a:t>
            </a:r>
            <a:r>
              <a:rPr lang="es-ES" sz="2300" dirty="0" smtClean="0"/>
              <a:t> es una gran responsabilidad, y solo se otorga a los miembros de la comunidad más confiables. </a:t>
            </a:r>
          </a:p>
          <a:p>
            <a:r>
              <a:rPr lang="es-ES" sz="2300" dirty="0" smtClean="0"/>
              <a:t>Si un contribuyente principal le da consejos o comentarios, puede confiar en que provienen de un lugar de experiencia y deben ser tomados en cuenta.</a:t>
            </a:r>
            <a:endParaRPr lang="es-ES_tradnl" sz="2300" dirty="0"/>
          </a:p>
        </p:txBody>
      </p:sp>
    </p:spTree>
    <p:extLst>
      <p:ext uri="{BB962C8B-B14F-4D97-AF65-F5344CB8AC3E}">
        <p14:creationId xmlns:p14="http://schemas.microsoft.com/office/powerpoint/2010/main" val="1155415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dirty="0" err="1" smtClean="0"/>
              <a:t>Common</a:t>
            </a:r>
            <a:r>
              <a:rPr lang="es-ES" sz="4000" dirty="0" smtClean="0"/>
              <a:t> Project and </a:t>
            </a:r>
            <a:r>
              <a:rPr lang="es-ES" sz="4000" dirty="0" err="1" smtClean="0"/>
              <a:t>Community</a:t>
            </a:r>
            <a:r>
              <a:rPr lang="es-ES" sz="4000" dirty="0" smtClean="0"/>
              <a:t> Roles</a:t>
            </a:r>
            <a:endParaRPr lang="es-ES_tradnl" sz="4000" dirty="0"/>
          </a:p>
        </p:txBody>
      </p:sp>
      <p:sp>
        <p:nvSpPr>
          <p:cNvPr id="3" name="Marcador de contenido 2"/>
          <p:cNvSpPr>
            <a:spLocks noGrp="1"/>
          </p:cNvSpPr>
          <p:nvPr>
            <p:ph idx="1"/>
          </p:nvPr>
        </p:nvSpPr>
        <p:spPr>
          <a:xfrm>
            <a:off x="1022636" y="2042915"/>
            <a:ext cx="10380846" cy="3314631"/>
          </a:xfrm>
        </p:spPr>
        <p:txBody>
          <a:bodyPr>
            <a:noAutofit/>
          </a:bodyPr>
          <a:lstStyle/>
          <a:p>
            <a:r>
              <a:rPr lang="es-ES" sz="2600" dirty="0" smtClean="0"/>
              <a:t>Los </a:t>
            </a:r>
            <a:r>
              <a:rPr lang="es-ES" sz="2600" dirty="0"/>
              <a:t>siguientes en la cebolla son los </a:t>
            </a:r>
            <a:r>
              <a:rPr lang="es-ES" sz="2600" i="1" dirty="0"/>
              <a:t>contribuyentes no </a:t>
            </a:r>
            <a:r>
              <a:rPr lang="es-ES" sz="2600" i="1" dirty="0" smtClean="0"/>
              <a:t>principales (o non-</a:t>
            </a:r>
            <a:r>
              <a:rPr lang="es-ES" sz="2600" i="1" dirty="0" err="1" smtClean="0"/>
              <a:t>core</a:t>
            </a:r>
            <a:r>
              <a:rPr lang="es-ES" sz="2600" i="1" dirty="0" smtClean="0"/>
              <a:t> </a:t>
            </a:r>
            <a:r>
              <a:rPr lang="es-ES" sz="2600" i="1" dirty="0" err="1" smtClean="0"/>
              <a:t>contributors</a:t>
            </a:r>
            <a:r>
              <a:rPr lang="es-ES" sz="2600" i="1" dirty="0" smtClean="0"/>
              <a:t>)</a:t>
            </a:r>
            <a:r>
              <a:rPr lang="es-ES" sz="2600" dirty="0" smtClean="0"/>
              <a:t>. </a:t>
            </a:r>
            <a:r>
              <a:rPr lang="es-ES" sz="2600" dirty="0"/>
              <a:t>Estas personas aportan contribuciones algo </a:t>
            </a:r>
            <a:r>
              <a:rPr lang="es-ES" sz="2600" u="sng" dirty="0"/>
              <a:t>regulares</a:t>
            </a:r>
            <a:r>
              <a:rPr lang="es-ES" sz="2600" dirty="0"/>
              <a:t> al proyecto y </a:t>
            </a:r>
            <a:r>
              <a:rPr lang="es-ES" sz="2600" u="sng" dirty="0"/>
              <a:t>participan bastante activamente en la mayoría de las discusiones</a:t>
            </a:r>
            <a:r>
              <a:rPr lang="es-ES" sz="2600" dirty="0"/>
              <a:t>. </a:t>
            </a:r>
            <a:endParaRPr lang="es-ES" sz="2600" dirty="0" smtClean="0"/>
          </a:p>
          <a:p>
            <a:r>
              <a:rPr lang="es-ES" sz="2600" dirty="0" smtClean="0"/>
              <a:t>Con </a:t>
            </a:r>
            <a:r>
              <a:rPr lang="es-ES" sz="2600" dirty="0"/>
              <a:t>frecuencia, estos contribuyentes colaboran para revisar las contribuciones de otros, así como también brindan asesoramiento y orientación para nuevas contribuciones. Si bien el BDFL y los contribuyentes principales pueden ser el corazón del proyecto, estos contribuyentes no centrales son el elemento vital</a:t>
            </a:r>
            <a:r>
              <a:rPr lang="es-ES" sz="2600" dirty="0" smtClean="0"/>
              <a:t>.</a:t>
            </a:r>
            <a:endParaRPr lang="es-ES_tradnl" sz="26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17</a:t>
            </a:fld>
            <a:endParaRPr lang="en-US" sz="1600"/>
          </a:p>
        </p:txBody>
      </p:sp>
    </p:spTree>
    <p:extLst>
      <p:ext uri="{BB962C8B-B14F-4D97-AF65-F5344CB8AC3E}">
        <p14:creationId xmlns:p14="http://schemas.microsoft.com/office/powerpoint/2010/main" val="19293290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dirty="0" err="1" smtClean="0"/>
              <a:t>Common</a:t>
            </a:r>
            <a:r>
              <a:rPr lang="es-ES" sz="4000" dirty="0" smtClean="0"/>
              <a:t> Project and </a:t>
            </a:r>
            <a:r>
              <a:rPr lang="es-ES" sz="4000" dirty="0" err="1" smtClean="0"/>
              <a:t>Community</a:t>
            </a:r>
            <a:r>
              <a:rPr lang="es-ES" sz="4000" dirty="0" smtClean="0"/>
              <a:t> Roles</a:t>
            </a:r>
            <a:endParaRPr lang="es-ES_tradnl" sz="4000" dirty="0"/>
          </a:p>
        </p:txBody>
      </p:sp>
      <p:sp>
        <p:nvSpPr>
          <p:cNvPr id="3" name="Marcador de contenido 2"/>
          <p:cNvSpPr>
            <a:spLocks noGrp="1"/>
          </p:cNvSpPr>
          <p:nvPr>
            <p:ph idx="1"/>
          </p:nvPr>
        </p:nvSpPr>
        <p:spPr>
          <a:xfrm>
            <a:off x="1097280" y="1968271"/>
            <a:ext cx="7878769" cy="3314631"/>
          </a:xfrm>
        </p:spPr>
        <p:txBody>
          <a:bodyPr>
            <a:noAutofit/>
          </a:bodyPr>
          <a:lstStyle/>
          <a:p>
            <a:r>
              <a:rPr lang="es-ES" sz="2800" dirty="0" smtClean="0"/>
              <a:t>En la siguiente capa de cebolla los </a:t>
            </a:r>
            <a:r>
              <a:rPr lang="es-ES" sz="2800" i="1" dirty="0" smtClean="0"/>
              <a:t>nuevos </a:t>
            </a:r>
            <a:r>
              <a:rPr lang="es-ES" sz="2800" i="1" dirty="0"/>
              <a:t>contribuyentes</a:t>
            </a:r>
            <a:r>
              <a:rPr lang="es-ES" sz="2800" dirty="0"/>
              <a:t> son, </a:t>
            </a:r>
            <a:r>
              <a:rPr lang="es-ES" sz="2800" dirty="0" smtClean="0"/>
              <a:t>como </a:t>
            </a:r>
            <a:r>
              <a:rPr lang="es-ES" sz="2800" dirty="0"/>
              <a:t>los de la capa anterior, pero </a:t>
            </a:r>
            <a:r>
              <a:rPr lang="es-ES" sz="2800" dirty="0" smtClean="0"/>
              <a:t>es </a:t>
            </a:r>
            <a:r>
              <a:rPr lang="es-ES" sz="2800" dirty="0"/>
              <a:t>un grupo especial que merece una capa propia. </a:t>
            </a:r>
            <a:endParaRPr lang="es-ES" sz="2800" dirty="0" smtClean="0"/>
          </a:p>
          <a:p>
            <a:r>
              <a:rPr lang="es-ES" sz="2800" dirty="0" smtClean="0"/>
              <a:t>Los </a:t>
            </a:r>
            <a:r>
              <a:rPr lang="es-ES" sz="2800" dirty="0"/>
              <a:t>nuevos contribuyentes </a:t>
            </a:r>
            <a:r>
              <a:rPr lang="es-ES" sz="2800" dirty="0" smtClean="0"/>
              <a:t>están aun aprendiendo cómo </a:t>
            </a:r>
            <a:r>
              <a:rPr lang="es-ES" sz="2800" dirty="0"/>
              <a:t>operar dentro del proyecto y su comunidad. Dado el tiempo y la práctica, </a:t>
            </a:r>
            <a:r>
              <a:rPr lang="es-ES" sz="2800" dirty="0" smtClean="0"/>
              <a:t>los nuevos contribuyentes </a:t>
            </a:r>
            <a:r>
              <a:rPr lang="es-ES" sz="2800" dirty="0"/>
              <a:t>pasarán a ser contribuyentes normales y podrán brindar asesoramiento y orientación para los nuevos contribuyentes que vienen </a:t>
            </a:r>
            <a:r>
              <a:rPr lang="es-ES" sz="2800" dirty="0" smtClean="0"/>
              <a:t>después. </a:t>
            </a:r>
            <a:endParaRPr lang="es-EC" sz="28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18</a:t>
            </a:fld>
            <a:endParaRPr lang="en-US" sz="1600"/>
          </a:p>
        </p:txBody>
      </p:sp>
      <p:pic>
        <p:nvPicPr>
          <p:cNvPr id="4" name="Imagen 3"/>
          <p:cNvPicPr>
            <a:picLocks noChangeAspect="1"/>
          </p:cNvPicPr>
          <p:nvPr/>
        </p:nvPicPr>
        <p:blipFill>
          <a:blip r:embed="rId2"/>
          <a:stretch>
            <a:fillRect/>
          </a:stretch>
        </p:blipFill>
        <p:spPr>
          <a:xfrm>
            <a:off x="8733453" y="3135086"/>
            <a:ext cx="3144600" cy="3047093"/>
          </a:xfrm>
          <a:prstGeom prst="rect">
            <a:avLst/>
          </a:prstGeom>
        </p:spPr>
      </p:pic>
    </p:spTree>
    <p:extLst>
      <p:ext uri="{BB962C8B-B14F-4D97-AF65-F5344CB8AC3E}">
        <p14:creationId xmlns:p14="http://schemas.microsoft.com/office/powerpoint/2010/main" val="8868801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dirty="0" err="1" smtClean="0"/>
              <a:t>Common</a:t>
            </a:r>
            <a:r>
              <a:rPr lang="es-ES" sz="4000" dirty="0" smtClean="0"/>
              <a:t> Project and </a:t>
            </a:r>
            <a:r>
              <a:rPr lang="es-ES" sz="4000" dirty="0" err="1" smtClean="0"/>
              <a:t>Community</a:t>
            </a:r>
            <a:r>
              <a:rPr lang="es-ES" sz="4000" dirty="0" smtClean="0"/>
              <a:t> Roles</a:t>
            </a:r>
            <a:endParaRPr lang="es-ES_tradnl" sz="4000" dirty="0"/>
          </a:p>
        </p:txBody>
      </p:sp>
      <p:sp>
        <p:nvSpPr>
          <p:cNvPr id="3" name="Marcador de contenido 2"/>
          <p:cNvSpPr>
            <a:spLocks noGrp="1"/>
          </p:cNvSpPr>
          <p:nvPr>
            <p:ph idx="1"/>
          </p:nvPr>
        </p:nvSpPr>
        <p:spPr>
          <a:xfrm>
            <a:off x="391887" y="1968271"/>
            <a:ext cx="5131836" cy="3314631"/>
          </a:xfrm>
        </p:spPr>
        <p:txBody>
          <a:bodyPr>
            <a:noAutofit/>
          </a:bodyPr>
          <a:lstStyle/>
          <a:p>
            <a:r>
              <a:rPr lang="es-ES" sz="2600" dirty="0"/>
              <a:t>Los proyectos que prestan atención a su </a:t>
            </a:r>
            <a:r>
              <a:rPr lang="es-ES" sz="2600" dirty="0" smtClean="0"/>
              <a:t>capa </a:t>
            </a:r>
            <a:r>
              <a:rPr lang="es-ES" sz="2600" dirty="0"/>
              <a:t>de </a:t>
            </a:r>
            <a:r>
              <a:rPr lang="es-ES" sz="2600" dirty="0" smtClean="0"/>
              <a:t>nuevos contribuyentes</a:t>
            </a:r>
            <a:r>
              <a:rPr lang="es-ES" sz="2600" dirty="0"/>
              <a:t>, asegurándose de que sea fácil para las personas unirse a esa capa, </a:t>
            </a:r>
            <a:r>
              <a:rPr lang="es-ES" sz="2600" dirty="0" smtClean="0"/>
              <a:t>tienen como resultado una capa que está </a:t>
            </a:r>
            <a:r>
              <a:rPr lang="es-ES" sz="2600" dirty="0"/>
              <a:t>bien poblada y estas personas reciben el apoyo necesario para convertirse en contribuyentes </a:t>
            </a:r>
            <a:r>
              <a:rPr lang="es-ES" sz="2600" dirty="0" smtClean="0"/>
              <a:t>exitosos.</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19</a:t>
            </a:fld>
            <a:endParaRPr lang="en-US" sz="1600"/>
          </a:p>
        </p:txBody>
      </p:sp>
      <p:pic>
        <p:nvPicPr>
          <p:cNvPr id="4" name="Imagen 3"/>
          <p:cNvPicPr>
            <a:picLocks noChangeAspect="1"/>
          </p:cNvPicPr>
          <p:nvPr/>
        </p:nvPicPr>
        <p:blipFill>
          <a:blip r:embed="rId2"/>
          <a:stretch>
            <a:fillRect/>
          </a:stretch>
        </p:blipFill>
        <p:spPr>
          <a:xfrm>
            <a:off x="5629515" y="2332654"/>
            <a:ext cx="6451312" cy="2702980"/>
          </a:xfrm>
          <a:prstGeom prst="rect">
            <a:avLst/>
          </a:prstGeom>
        </p:spPr>
      </p:pic>
      <p:sp>
        <p:nvSpPr>
          <p:cNvPr id="6" name="Marcador de contenido 2"/>
          <p:cNvSpPr txBox="1">
            <a:spLocks/>
          </p:cNvSpPr>
          <p:nvPr/>
        </p:nvSpPr>
        <p:spPr>
          <a:xfrm>
            <a:off x="391887" y="5469615"/>
            <a:ext cx="11364686" cy="895636"/>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S" sz="2700" dirty="0" smtClean="0"/>
              <a:t>Generalmente estos proyectos tienen comunidades muy fuertes. Estos proyectos no son tan comunes, pero vale la pena buscarlos.</a:t>
            </a:r>
            <a:endParaRPr lang="es-ES_tradnl" sz="2700" dirty="0"/>
          </a:p>
        </p:txBody>
      </p:sp>
    </p:spTree>
    <p:extLst>
      <p:ext uri="{BB962C8B-B14F-4D97-AF65-F5344CB8AC3E}">
        <p14:creationId xmlns:p14="http://schemas.microsoft.com/office/powerpoint/2010/main" val="654032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a:t>
            </a:fld>
            <a:endParaRPr lang="en-US" sz="1600" dirty="0"/>
          </a:p>
        </p:txBody>
      </p:sp>
      <p:sp>
        <p:nvSpPr>
          <p:cNvPr id="3" name="Rectángulo 2"/>
          <p:cNvSpPr/>
          <p:nvPr/>
        </p:nvSpPr>
        <p:spPr>
          <a:xfrm>
            <a:off x="1664859" y="2251216"/>
            <a:ext cx="8870697" cy="923330"/>
          </a:xfrm>
          <a:prstGeom prst="rect">
            <a:avLst/>
          </a:prstGeom>
          <a:noFill/>
        </p:spPr>
        <p:txBody>
          <a:bodyPr wrap="none" lIns="91440" tIns="45720" rIns="91440" bIns="45720">
            <a:spAutoFit/>
          </a:bodyPr>
          <a:lstStyle/>
          <a:p>
            <a:pPr algn="ctr"/>
            <a:r>
              <a:rPr lang="es-ES" sz="5400" dirty="0" smtClean="0"/>
              <a:t>Maneras de contribuir en FOSS</a:t>
            </a:r>
          </a:p>
        </p:txBody>
      </p:sp>
    </p:spTree>
    <p:extLst>
      <p:ext uri="{BB962C8B-B14F-4D97-AF65-F5344CB8AC3E}">
        <p14:creationId xmlns:p14="http://schemas.microsoft.com/office/powerpoint/2010/main" val="17964042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dirty="0" err="1" smtClean="0"/>
              <a:t>Common</a:t>
            </a:r>
            <a:r>
              <a:rPr lang="es-ES" sz="4000" dirty="0" smtClean="0"/>
              <a:t> Project and </a:t>
            </a:r>
            <a:r>
              <a:rPr lang="es-ES" sz="4000" dirty="0" err="1" smtClean="0"/>
              <a:t>Community</a:t>
            </a:r>
            <a:r>
              <a:rPr lang="es-ES" sz="4000" dirty="0" smtClean="0"/>
              <a:t> Roles</a:t>
            </a:r>
            <a:endParaRPr lang="es-ES_tradnl" sz="4000" dirty="0"/>
          </a:p>
        </p:txBody>
      </p:sp>
      <p:sp>
        <p:nvSpPr>
          <p:cNvPr id="3" name="Marcador de contenido 2"/>
          <p:cNvSpPr>
            <a:spLocks noGrp="1"/>
          </p:cNvSpPr>
          <p:nvPr>
            <p:ph idx="1"/>
          </p:nvPr>
        </p:nvSpPr>
        <p:spPr>
          <a:xfrm>
            <a:off x="1097280" y="1968271"/>
            <a:ext cx="10115203" cy="3314631"/>
          </a:xfrm>
        </p:spPr>
        <p:txBody>
          <a:bodyPr>
            <a:noAutofit/>
          </a:bodyPr>
          <a:lstStyle/>
          <a:p>
            <a:r>
              <a:rPr lang="es-ES" sz="2500" dirty="0"/>
              <a:t>En la capa externa de la cebolla están los usuarios del proyecto. Estas personas son tan importantes como cualquier otra capa de la comunidad. </a:t>
            </a:r>
            <a:endParaRPr lang="es-ES" sz="2500" dirty="0" smtClean="0"/>
          </a:p>
          <a:p>
            <a:r>
              <a:rPr lang="es-ES" sz="2500" dirty="0" smtClean="0"/>
              <a:t>Sin </a:t>
            </a:r>
            <a:r>
              <a:rPr lang="es-ES" sz="2500" dirty="0"/>
              <a:t>personas que usan el proyecto, no hay muchas razones para que el proyecto exista. </a:t>
            </a:r>
            <a:endParaRPr lang="es-ES" sz="2500" dirty="0" smtClean="0"/>
          </a:p>
          <a:p>
            <a:r>
              <a:rPr lang="es-ES" sz="2500" dirty="0" smtClean="0"/>
              <a:t>Los </a:t>
            </a:r>
            <a:r>
              <a:rPr lang="es-ES" sz="2500" dirty="0"/>
              <a:t>usuarios también proporcionan comentarios invaluables, informes de errores e ideas de características para ayudar a mantener el proyecto vivo y en evolución. </a:t>
            </a:r>
            <a:endParaRPr lang="es-ES" sz="2500" dirty="0" smtClean="0"/>
          </a:p>
          <a:p>
            <a:r>
              <a:rPr lang="es-ES" sz="2500" dirty="0" smtClean="0"/>
              <a:t>Si </a:t>
            </a:r>
            <a:r>
              <a:rPr lang="es-ES" sz="2500" dirty="0"/>
              <a:t>el proyecto comienza a agregar características que los usuarios no pidieron o con las que no están de acuerdo, podría ser una señal de alerta </a:t>
            </a:r>
            <a:r>
              <a:rPr lang="es-ES" sz="2500" dirty="0" smtClean="0"/>
              <a:t>que el </a:t>
            </a:r>
            <a:r>
              <a:rPr lang="es-ES" sz="2500" dirty="0"/>
              <a:t>liderazgo en el centro de la cebolla </a:t>
            </a:r>
            <a:r>
              <a:rPr lang="es-ES" sz="2500" dirty="0" smtClean="0"/>
              <a:t>ha perdido de vista de </a:t>
            </a:r>
            <a:r>
              <a:rPr lang="es-ES" sz="2500" dirty="0"/>
              <a:t>qué se trata el </a:t>
            </a:r>
            <a:r>
              <a:rPr lang="es-ES" sz="2500" dirty="0" smtClean="0"/>
              <a:t>proyecto y qué es lo que los </a:t>
            </a:r>
            <a:r>
              <a:rPr lang="es-ES" sz="2500" dirty="0"/>
              <a:t>usuarios necesitan. </a:t>
            </a:r>
            <a:endParaRPr lang="es-ES" sz="2500" dirty="0" smtClean="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20</a:t>
            </a:fld>
            <a:endParaRPr lang="en-US" sz="1600"/>
          </a:p>
        </p:txBody>
      </p:sp>
    </p:spTree>
    <p:extLst>
      <p:ext uri="{BB962C8B-B14F-4D97-AF65-F5344CB8AC3E}">
        <p14:creationId xmlns:p14="http://schemas.microsoft.com/office/powerpoint/2010/main" val="19486089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dirty="0" err="1" smtClean="0"/>
              <a:t>Common</a:t>
            </a:r>
            <a:r>
              <a:rPr lang="es-ES" sz="4000" dirty="0" smtClean="0"/>
              <a:t> Project and </a:t>
            </a:r>
            <a:r>
              <a:rPr lang="es-ES" sz="4000" dirty="0" err="1" smtClean="0"/>
              <a:t>Community</a:t>
            </a:r>
            <a:r>
              <a:rPr lang="es-ES" sz="4000" dirty="0" smtClean="0"/>
              <a:t> Roles</a:t>
            </a:r>
            <a:endParaRPr lang="es-ES_tradnl" sz="4000" dirty="0"/>
          </a:p>
        </p:txBody>
      </p:sp>
      <p:sp>
        <p:nvSpPr>
          <p:cNvPr id="3" name="Marcador de contenido 2"/>
          <p:cNvSpPr>
            <a:spLocks noGrp="1"/>
          </p:cNvSpPr>
          <p:nvPr>
            <p:ph idx="1"/>
          </p:nvPr>
        </p:nvSpPr>
        <p:spPr>
          <a:xfrm>
            <a:off x="1097280" y="2154881"/>
            <a:ext cx="10115203" cy="3314631"/>
          </a:xfrm>
        </p:spPr>
        <p:txBody>
          <a:bodyPr>
            <a:noAutofit/>
          </a:bodyPr>
          <a:lstStyle/>
          <a:p>
            <a:r>
              <a:rPr lang="es-ES" sz="2800" dirty="0"/>
              <a:t>La vitalidad del proyecto depende de satisfacer las necesidades de los usuarios y ayudar a resolver sus problemas. De esa manera, los usuarios son posiblemente la capa más importante de todas. </a:t>
            </a:r>
            <a:endParaRPr lang="es-ES" sz="2800" dirty="0" smtClean="0"/>
          </a:p>
          <a:p>
            <a:r>
              <a:rPr lang="es-ES" sz="2800" dirty="0" smtClean="0"/>
              <a:t>Estos </a:t>
            </a:r>
            <a:r>
              <a:rPr lang="es-ES" sz="2800" dirty="0"/>
              <a:t>son solo los roles más comunes que se encuentran en los proyectos de código abierto y </a:t>
            </a:r>
            <a:r>
              <a:rPr lang="es-ES" sz="2800" dirty="0" smtClean="0"/>
              <a:t>libre, </a:t>
            </a:r>
            <a:r>
              <a:rPr lang="es-ES" sz="2800" dirty="0"/>
              <a:t>pero conocer estos pocos debería ayudarlo a navegar por la jerarquía de la mayoría de los proyectos con los que interactuará a medida que ingresa al mundo de contribución de FOSS.</a:t>
            </a:r>
            <a:r>
              <a:rPr lang="es-ES_tradnl" sz="2800" dirty="0"/>
              <a:t> </a:t>
            </a:r>
            <a:endParaRPr lang="es-EC" sz="28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21</a:t>
            </a:fld>
            <a:endParaRPr lang="en-US" sz="1600"/>
          </a:p>
        </p:txBody>
      </p:sp>
    </p:spTree>
    <p:extLst>
      <p:ext uri="{BB962C8B-B14F-4D97-AF65-F5344CB8AC3E}">
        <p14:creationId xmlns:p14="http://schemas.microsoft.com/office/powerpoint/2010/main" val="3481148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dirty="0"/>
              <a:t>Seguimiento de </a:t>
            </a:r>
            <a:r>
              <a:rPr lang="es-ES" sz="4000" dirty="0" smtClean="0"/>
              <a:t>problemas o </a:t>
            </a:r>
            <a:r>
              <a:rPr lang="en-US" sz="4000" dirty="0"/>
              <a:t>Issue Tracking</a:t>
            </a:r>
            <a:r>
              <a:rPr lang="es-ES_tradnl" sz="4000" dirty="0" smtClean="0"/>
              <a:t> </a:t>
            </a:r>
            <a:endParaRPr lang="es-ES_tradnl" sz="4000" dirty="0"/>
          </a:p>
        </p:txBody>
      </p:sp>
      <p:sp>
        <p:nvSpPr>
          <p:cNvPr id="3" name="Marcador de contenido 2"/>
          <p:cNvSpPr>
            <a:spLocks noGrp="1"/>
          </p:cNvSpPr>
          <p:nvPr>
            <p:ph idx="1"/>
          </p:nvPr>
        </p:nvSpPr>
        <p:spPr>
          <a:xfrm>
            <a:off x="1097280" y="2042915"/>
            <a:ext cx="10115203" cy="3314631"/>
          </a:xfrm>
        </p:spPr>
        <p:txBody>
          <a:bodyPr>
            <a:noAutofit/>
          </a:bodyPr>
          <a:lstStyle/>
          <a:p>
            <a:r>
              <a:rPr lang="es-ES" sz="2700" dirty="0"/>
              <a:t>Una de las características clave de los proyectos de software libre y de código abierto es que son </a:t>
            </a:r>
            <a:r>
              <a:rPr lang="es-ES" sz="2700" dirty="0" smtClean="0"/>
              <a:t>eso</a:t>
            </a:r>
            <a:r>
              <a:rPr lang="es-ES" sz="2700" dirty="0"/>
              <a:t>: proyectos. </a:t>
            </a:r>
            <a:endParaRPr lang="es-ES" sz="2700" dirty="0" smtClean="0"/>
          </a:p>
          <a:p>
            <a:r>
              <a:rPr lang="es-ES" sz="2700" dirty="0" smtClean="0"/>
              <a:t>Como </a:t>
            </a:r>
            <a:r>
              <a:rPr lang="es-ES" sz="2700" dirty="0"/>
              <a:t>proyectos, generalmente se requiere alguna forma de </a:t>
            </a:r>
            <a:r>
              <a:rPr lang="es-ES" sz="2700" i="1" dirty="0"/>
              <a:t>gestión de proyectos</a:t>
            </a:r>
            <a:r>
              <a:rPr lang="es-ES" sz="2700" dirty="0"/>
              <a:t> para asegurarse de que todo el desarrollo </a:t>
            </a:r>
            <a:r>
              <a:rPr lang="es-ES" sz="2700" dirty="0" smtClean="0"/>
              <a:t>transcurra sin problemas.</a:t>
            </a:r>
          </a:p>
          <a:p>
            <a:r>
              <a:rPr lang="es-ES" sz="2700" dirty="0" smtClean="0"/>
              <a:t>Uno </a:t>
            </a:r>
            <a:r>
              <a:rPr lang="es-ES" sz="2700" dirty="0"/>
              <a:t>de los </a:t>
            </a:r>
            <a:r>
              <a:rPr lang="es-ES" sz="2700" dirty="0" smtClean="0"/>
              <a:t>elementos más </a:t>
            </a:r>
            <a:r>
              <a:rPr lang="es-ES" sz="2700" dirty="0"/>
              <a:t>importantes es el </a:t>
            </a:r>
            <a:r>
              <a:rPr lang="es-ES" sz="2700" dirty="0" err="1" smtClean="0"/>
              <a:t>issue</a:t>
            </a:r>
            <a:r>
              <a:rPr lang="es-ES" sz="2700" dirty="0" smtClean="0"/>
              <a:t> </a:t>
            </a:r>
            <a:r>
              <a:rPr lang="es-ES" sz="2700" dirty="0" err="1" smtClean="0"/>
              <a:t>traking</a:t>
            </a:r>
            <a:r>
              <a:rPr lang="es-ES" sz="2700" dirty="0" smtClean="0"/>
              <a:t>. </a:t>
            </a:r>
          </a:p>
          <a:p>
            <a:r>
              <a:rPr lang="es-ES" sz="2700" dirty="0" smtClean="0"/>
              <a:t>Seguimiento </a:t>
            </a:r>
            <a:r>
              <a:rPr lang="es-ES" sz="2700" dirty="0"/>
              <a:t>de problemas, seguimiento de errores, sistema de tickets ... Diferentes términos, pero el mismo concepto: un </a:t>
            </a:r>
            <a:r>
              <a:rPr lang="es-ES" sz="2700" dirty="0" err="1" smtClean="0"/>
              <a:t>issue</a:t>
            </a:r>
            <a:r>
              <a:rPr lang="es-ES" sz="2700" dirty="0" smtClean="0"/>
              <a:t> tracking </a:t>
            </a:r>
            <a:r>
              <a:rPr lang="es-ES" sz="2700" dirty="0"/>
              <a:t>es donde un proyecto </a:t>
            </a:r>
            <a:r>
              <a:rPr lang="es-ES" sz="2700" i="1" dirty="0"/>
              <a:t>rastrea</a:t>
            </a:r>
            <a:r>
              <a:rPr lang="es-ES" sz="2700" dirty="0"/>
              <a:t> </a:t>
            </a:r>
            <a:r>
              <a:rPr lang="es-ES" sz="2700" i="1" dirty="0"/>
              <a:t>problemas</a:t>
            </a:r>
            <a:r>
              <a:rPr lang="es-ES" sz="2700" dirty="0"/>
              <a:t> individuales en el </a:t>
            </a:r>
            <a:r>
              <a:rPr lang="es-ES" sz="2700" dirty="0" smtClean="0"/>
              <a:t>proyecto (aunque suene redundante). </a:t>
            </a:r>
            <a:endParaRPr lang="es-EC" sz="27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22</a:t>
            </a:fld>
            <a:endParaRPr lang="en-US" sz="1600"/>
          </a:p>
        </p:txBody>
      </p:sp>
    </p:spTree>
    <p:extLst>
      <p:ext uri="{BB962C8B-B14F-4D97-AF65-F5344CB8AC3E}">
        <p14:creationId xmlns:p14="http://schemas.microsoft.com/office/powerpoint/2010/main" val="1284955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dirty="0"/>
              <a:t>Seguimiento de </a:t>
            </a:r>
            <a:r>
              <a:rPr lang="es-ES" sz="4000" dirty="0" smtClean="0"/>
              <a:t>problemas o </a:t>
            </a:r>
            <a:r>
              <a:rPr lang="en-US" sz="4000" dirty="0"/>
              <a:t>Issue Tracking</a:t>
            </a:r>
            <a:r>
              <a:rPr lang="es-ES_tradnl" sz="4000" dirty="0" smtClean="0"/>
              <a:t> </a:t>
            </a:r>
            <a:endParaRPr lang="es-ES_tradnl" sz="4000" dirty="0"/>
          </a:p>
        </p:txBody>
      </p:sp>
      <p:sp>
        <p:nvSpPr>
          <p:cNvPr id="3" name="Marcador de contenido 2"/>
          <p:cNvSpPr>
            <a:spLocks noGrp="1"/>
          </p:cNvSpPr>
          <p:nvPr>
            <p:ph idx="1"/>
          </p:nvPr>
        </p:nvSpPr>
        <p:spPr>
          <a:xfrm>
            <a:off x="1097280" y="2061576"/>
            <a:ext cx="10115203" cy="3314631"/>
          </a:xfrm>
        </p:spPr>
        <p:txBody>
          <a:bodyPr>
            <a:noAutofit/>
          </a:bodyPr>
          <a:lstStyle/>
          <a:p>
            <a:r>
              <a:rPr lang="es-ES" sz="2800" dirty="0"/>
              <a:t>L</a:t>
            </a:r>
            <a:r>
              <a:rPr lang="es-ES" sz="2800" dirty="0" smtClean="0"/>
              <a:t>os </a:t>
            </a:r>
            <a:r>
              <a:rPr lang="es-ES" sz="2800" dirty="0"/>
              <a:t>rastreadores de problemas son vitales para asegurarse de que el proyecto sepa lo que está sucediendo, cuándo y por quién. </a:t>
            </a:r>
            <a:endParaRPr lang="es-ES" sz="2800" dirty="0" smtClean="0"/>
          </a:p>
          <a:p>
            <a:r>
              <a:rPr lang="es-ES" sz="2800" dirty="0" smtClean="0"/>
              <a:t>Las </a:t>
            </a:r>
            <a:r>
              <a:rPr lang="es-ES" sz="2800" dirty="0"/>
              <a:t>características de los rastreadores de problemas </a:t>
            </a:r>
            <a:r>
              <a:rPr lang="es-ES" sz="2800" u="sng" dirty="0"/>
              <a:t>varían según el proveedor</a:t>
            </a:r>
            <a:r>
              <a:rPr lang="es-ES" sz="2800" dirty="0"/>
              <a:t> del rastreador, y muchos proyectos ni siquiera usan todas las funciones disponibles. </a:t>
            </a:r>
            <a:endParaRPr lang="es-ES" sz="2800" dirty="0" smtClean="0"/>
          </a:p>
          <a:p>
            <a:r>
              <a:rPr lang="es-ES" sz="2800" dirty="0" smtClean="0"/>
              <a:t>Algunos </a:t>
            </a:r>
            <a:r>
              <a:rPr lang="es-ES" sz="2800" dirty="0"/>
              <a:t>proyectos utilizan el rastreador únicamente para registrar errores en el software. Otros lo utilizan para el seguimiento de errores, solicitudes de funciones, preguntas de soporte, discusiones de diseño, conversaciones y debates en equipo ... Todo depende de las necesidades y el flujo de trabajo del proyecto. </a:t>
            </a:r>
            <a:endParaRPr lang="es-EC" sz="28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23</a:t>
            </a:fld>
            <a:endParaRPr lang="en-US" sz="1600"/>
          </a:p>
        </p:txBody>
      </p:sp>
    </p:spTree>
    <p:extLst>
      <p:ext uri="{BB962C8B-B14F-4D97-AF65-F5344CB8AC3E}">
        <p14:creationId xmlns:p14="http://schemas.microsoft.com/office/powerpoint/2010/main" val="464251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dirty="0"/>
              <a:t>Seguimiento de </a:t>
            </a:r>
            <a:r>
              <a:rPr lang="es-ES" sz="4000" dirty="0" smtClean="0"/>
              <a:t>problemas o </a:t>
            </a:r>
            <a:r>
              <a:rPr lang="en-US" sz="4000" dirty="0"/>
              <a:t>Issue Tracking</a:t>
            </a:r>
            <a:r>
              <a:rPr lang="es-ES_tradnl" sz="4000" dirty="0" smtClean="0"/>
              <a:t> </a:t>
            </a:r>
            <a:endParaRPr lang="es-ES_tradnl" sz="4000" dirty="0"/>
          </a:p>
        </p:txBody>
      </p:sp>
      <p:sp>
        <p:nvSpPr>
          <p:cNvPr id="3" name="Marcador de contenido 2"/>
          <p:cNvSpPr>
            <a:spLocks noGrp="1"/>
          </p:cNvSpPr>
          <p:nvPr>
            <p:ph idx="1"/>
          </p:nvPr>
        </p:nvSpPr>
        <p:spPr>
          <a:xfrm>
            <a:off x="1097280" y="2154881"/>
            <a:ext cx="10115203" cy="3314631"/>
          </a:xfrm>
        </p:spPr>
        <p:txBody>
          <a:bodyPr>
            <a:noAutofit/>
          </a:bodyPr>
          <a:lstStyle/>
          <a:p>
            <a:r>
              <a:rPr lang="es-ES" sz="2700" dirty="0"/>
              <a:t>La única forma incorrecta de usar el rastreador de problemas de un proyecto es "algo diferente de cómo lo usa el proyecto". </a:t>
            </a:r>
            <a:endParaRPr lang="es-ES" sz="2700" dirty="0" smtClean="0"/>
          </a:p>
          <a:p>
            <a:r>
              <a:rPr lang="es-ES" sz="2700" dirty="0" smtClean="0"/>
              <a:t>No </a:t>
            </a:r>
            <a:r>
              <a:rPr lang="es-ES" sz="2700" dirty="0"/>
              <a:t>inyecte sus propias preferencias o flujo de trabajo en el rastreador de problemas de un proyecto. A veces, un proyecto documenta su flujo de trabajo de problemas. Si es así, sígalo. </a:t>
            </a:r>
            <a:endParaRPr lang="es-ES" sz="2700" dirty="0" smtClean="0"/>
          </a:p>
          <a:p>
            <a:r>
              <a:rPr lang="es-ES" sz="2700" dirty="0" smtClean="0"/>
              <a:t>Si </a:t>
            </a:r>
            <a:r>
              <a:rPr lang="es-ES" sz="2700" dirty="0"/>
              <a:t>no es así, eche un vistazo a los problemas completados ("cerrados") para ver qué flujo de trabajo se utilizó para ellos. Como siempre: pregunte a la comunidad si tiene alguna </a:t>
            </a:r>
            <a:r>
              <a:rPr lang="es-ES" sz="2700" dirty="0" smtClean="0"/>
              <a:t>duda o </a:t>
            </a:r>
            <a:r>
              <a:rPr lang="es-ES" sz="2700" dirty="0"/>
              <a:t>incluso para verificar sus suposiciones. Es mejor preguntar </a:t>
            </a:r>
            <a:r>
              <a:rPr lang="es-ES" sz="2700" dirty="0" smtClean="0"/>
              <a:t>que </a:t>
            </a:r>
            <a:r>
              <a:rPr lang="es-ES" sz="2700" dirty="0"/>
              <a:t>hacer algo incorrecto y hacer mucho más trabajo para usted y para la comunidad.</a:t>
            </a:r>
            <a:r>
              <a:rPr lang="es-ES_tradnl" sz="2700" dirty="0"/>
              <a:t> </a:t>
            </a:r>
            <a:endParaRPr lang="es-EC" sz="27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24</a:t>
            </a:fld>
            <a:endParaRPr lang="en-US" sz="1600"/>
          </a:p>
        </p:txBody>
      </p:sp>
    </p:spTree>
    <p:extLst>
      <p:ext uri="{BB962C8B-B14F-4D97-AF65-F5344CB8AC3E}">
        <p14:creationId xmlns:p14="http://schemas.microsoft.com/office/powerpoint/2010/main" val="15553392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Taller</a:t>
            </a:r>
            <a:endParaRPr lang="en-US" dirty="0"/>
          </a:p>
        </p:txBody>
      </p:sp>
      <p:sp>
        <p:nvSpPr>
          <p:cNvPr id="3" name="Marcador de contenido 2"/>
          <p:cNvSpPr>
            <a:spLocks noGrp="1"/>
          </p:cNvSpPr>
          <p:nvPr>
            <p:ph idx="1"/>
          </p:nvPr>
        </p:nvSpPr>
        <p:spPr>
          <a:xfrm>
            <a:off x="1097280" y="2649894"/>
            <a:ext cx="10058400" cy="3219200"/>
          </a:xfrm>
        </p:spPr>
        <p:txBody>
          <a:bodyPr>
            <a:normAutofit/>
          </a:bodyPr>
          <a:lstStyle/>
          <a:p>
            <a:r>
              <a:rPr lang="es-ES" sz="2700" dirty="0" smtClean="0"/>
              <a:t>- Liste al menos una ventaja de 5 FOSS para </a:t>
            </a:r>
            <a:r>
              <a:rPr lang="es-ES" sz="2700" dirty="0" err="1" smtClean="0"/>
              <a:t>issue</a:t>
            </a:r>
            <a:r>
              <a:rPr lang="es-ES" sz="2700" dirty="0" smtClean="0"/>
              <a:t> tracking </a:t>
            </a:r>
            <a:endParaRPr lang="en-US" sz="2700" dirty="0"/>
          </a:p>
        </p:txBody>
      </p:sp>
      <p:sp>
        <p:nvSpPr>
          <p:cNvPr id="4" name="Marcador de número de diapositiva 3"/>
          <p:cNvSpPr>
            <a:spLocks noGrp="1"/>
          </p:cNvSpPr>
          <p:nvPr>
            <p:ph type="sldNum" sz="quarter" idx="12"/>
          </p:nvPr>
        </p:nvSpPr>
        <p:spPr/>
        <p:txBody>
          <a:bodyPr/>
          <a:lstStyle/>
          <a:p>
            <a:fld id="{5C8A0B6C-2F0D-9146-B965-5B2E4517E27B}" type="slidenum">
              <a:rPr lang="en-US" smtClean="0"/>
              <a:t>25</a:t>
            </a:fld>
            <a:endParaRPr lang="en-US"/>
          </a:p>
        </p:txBody>
      </p:sp>
    </p:spTree>
    <p:extLst>
      <p:ext uri="{BB962C8B-B14F-4D97-AF65-F5344CB8AC3E}">
        <p14:creationId xmlns:p14="http://schemas.microsoft.com/office/powerpoint/2010/main" val="8835003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Proyecto</a:t>
            </a:r>
            <a:endParaRPr lang="en-US" dirty="0"/>
          </a:p>
        </p:txBody>
      </p:sp>
      <p:sp>
        <p:nvSpPr>
          <p:cNvPr id="3" name="Marcador de contenido 2"/>
          <p:cNvSpPr>
            <a:spLocks noGrp="1"/>
          </p:cNvSpPr>
          <p:nvPr>
            <p:ph idx="1"/>
          </p:nvPr>
        </p:nvSpPr>
        <p:spPr>
          <a:xfrm>
            <a:off x="1097280" y="2649894"/>
            <a:ext cx="10058400" cy="3219200"/>
          </a:xfrm>
        </p:spPr>
        <p:txBody>
          <a:bodyPr>
            <a:normAutofit/>
          </a:bodyPr>
          <a:lstStyle/>
          <a:p>
            <a:r>
              <a:rPr lang="en-US" sz="2700" dirty="0" err="1" smtClean="0"/>
              <a:t>Crear</a:t>
            </a:r>
            <a:r>
              <a:rPr lang="en-US" sz="2700" dirty="0" smtClean="0"/>
              <a:t> </a:t>
            </a:r>
            <a:r>
              <a:rPr lang="en-US" sz="2700" dirty="0" err="1" smtClean="0"/>
              <a:t>una</a:t>
            </a:r>
            <a:r>
              <a:rPr lang="en-US" sz="2700" dirty="0" smtClean="0"/>
              <a:t> </a:t>
            </a:r>
            <a:r>
              <a:rPr lang="en-US" sz="2700" dirty="0" err="1" smtClean="0"/>
              <a:t>revista</a:t>
            </a:r>
            <a:r>
              <a:rPr lang="en-US" sz="2700" dirty="0" smtClean="0"/>
              <a:t> entre </a:t>
            </a:r>
            <a:r>
              <a:rPr lang="en-US" sz="2700" dirty="0" err="1" smtClean="0"/>
              <a:t>todo</a:t>
            </a:r>
            <a:r>
              <a:rPr lang="en-US" sz="2700" dirty="0" smtClean="0"/>
              <a:t> el </a:t>
            </a:r>
            <a:r>
              <a:rPr lang="en-US" sz="2700" dirty="0" err="1" smtClean="0"/>
              <a:t>curso</a:t>
            </a:r>
            <a:r>
              <a:rPr lang="en-US" sz="2700" dirty="0" smtClean="0"/>
              <a:t>, con </a:t>
            </a:r>
            <a:r>
              <a:rPr lang="en-US" sz="2700" dirty="0" err="1" smtClean="0"/>
              <a:t>temas</a:t>
            </a:r>
            <a:r>
              <a:rPr lang="en-US" sz="2700" dirty="0" smtClean="0"/>
              <a:t> </a:t>
            </a:r>
            <a:r>
              <a:rPr lang="en-US" sz="2700" dirty="0" err="1" smtClean="0"/>
              <a:t>espec</a:t>
            </a:r>
            <a:r>
              <a:rPr lang="es-ES" sz="2700" dirty="0" err="1" smtClean="0"/>
              <a:t>íficamente</a:t>
            </a:r>
            <a:r>
              <a:rPr lang="es-ES" sz="2700" dirty="0" smtClean="0"/>
              <a:t> relacionados a FOSS.</a:t>
            </a:r>
          </a:p>
          <a:p>
            <a:r>
              <a:rPr lang="es-ES" sz="2700" dirty="0" smtClean="0"/>
              <a:t>Organizarse en grupos de 3 personas para trabajar en su tema.</a:t>
            </a:r>
          </a:p>
          <a:p>
            <a:r>
              <a:rPr lang="es-ES" sz="2700" dirty="0" smtClean="0"/>
              <a:t>Necesidad de uno/dos editores?</a:t>
            </a:r>
          </a:p>
          <a:p>
            <a:endParaRPr lang="es-ES" sz="2700" dirty="0"/>
          </a:p>
          <a:p>
            <a:r>
              <a:rPr lang="es-ES" sz="2700" dirty="0" smtClean="0"/>
              <a:t>* Ejemplos de revistas en el repositorio de </a:t>
            </a:r>
            <a:r>
              <a:rPr lang="es-ES" sz="2700" dirty="0" err="1" smtClean="0"/>
              <a:t>github</a:t>
            </a:r>
            <a:endParaRPr lang="en-US" sz="2700" dirty="0"/>
          </a:p>
        </p:txBody>
      </p:sp>
      <p:sp>
        <p:nvSpPr>
          <p:cNvPr id="4" name="Marcador de número de diapositiva 3"/>
          <p:cNvSpPr>
            <a:spLocks noGrp="1"/>
          </p:cNvSpPr>
          <p:nvPr>
            <p:ph type="sldNum" sz="quarter" idx="12"/>
          </p:nvPr>
        </p:nvSpPr>
        <p:spPr/>
        <p:txBody>
          <a:bodyPr/>
          <a:lstStyle/>
          <a:p>
            <a:fld id="{5C8A0B6C-2F0D-9146-B965-5B2E4517E27B}" type="slidenum">
              <a:rPr lang="en-US" smtClean="0"/>
              <a:t>26</a:t>
            </a:fld>
            <a:endParaRPr lang="en-US"/>
          </a:p>
        </p:txBody>
      </p:sp>
    </p:spTree>
    <p:extLst>
      <p:ext uri="{BB962C8B-B14F-4D97-AF65-F5344CB8AC3E}">
        <p14:creationId xmlns:p14="http://schemas.microsoft.com/office/powerpoint/2010/main" val="21457883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27</a:t>
            </a:fld>
            <a:endParaRPr lang="en-US" sz="1600" dirty="0"/>
          </a:p>
        </p:txBody>
      </p:sp>
      <p:sp>
        <p:nvSpPr>
          <p:cNvPr id="3" name="Rectángulo 2"/>
          <p:cNvSpPr/>
          <p:nvPr/>
        </p:nvSpPr>
        <p:spPr>
          <a:xfrm>
            <a:off x="2687318" y="2251216"/>
            <a:ext cx="6825778" cy="1754326"/>
          </a:xfrm>
          <a:prstGeom prst="rect">
            <a:avLst/>
          </a:prstGeom>
          <a:noFill/>
        </p:spPr>
        <p:txBody>
          <a:bodyPr wrap="none" lIns="91440" tIns="45720" rIns="91440" bIns="45720">
            <a:spAutoFit/>
          </a:bodyPr>
          <a:lstStyle/>
          <a:p>
            <a:pPr algn="ctr"/>
            <a:r>
              <a:rPr lang="es-ES_tradnl" sz="5400" dirty="0" smtClean="0"/>
              <a:t>Rutas </a:t>
            </a:r>
            <a:r>
              <a:rPr lang="es-ES_tradnl" sz="5400" dirty="0"/>
              <a:t>de comunicación </a:t>
            </a:r>
            <a:endParaRPr lang="es-ES_tradnl" sz="5400" dirty="0" smtClean="0"/>
          </a:p>
          <a:p>
            <a:pPr algn="ctr"/>
            <a:r>
              <a:rPr lang="es-ES_tradnl" sz="5400" dirty="0" smtClean="0"/>
              <a:t>en </a:t>
            </a:r>
            <a:r>
              <a:rPr lang="es-ES_tradnl" sz="5400" dirty="0"/>
              <a:t>una comunidad</a:t>
            </a:r>
            <a:r>
              <a:rPr lang="es-ES_tradnl" sz="5400" dirty="0"/>
              <a:t> </a:t>
            </a:r>
            <a:endParaRPr lang="es-ES" sz="5400" b="1" dirty="0">
              <a:ln/>
              <a:solidFill>
                <a:schemeClr val="accent2"/>
              </a:solidFill>
              <a:effectLst>
                <a:outerShdw blurRad="38100" dist="19050" dir="2700000" algn="tl" rotWithShape="0">
                  <a:schemeClr val="dk1">
                    <a:lumMod val="50000"/>
                    <a:alpha val="40000"/>
                  </a:schemeClr>
                </a:outerShdw>
              </a:effectLst>
            </a:endParaRPr>
          </a:p>
        </p:txBody>
      </p:sp>
    </p:spTree>
    <p:extLst>
      <p:ext uri="{BB962C8B-B14F-4D97-AF65-F5344CB8AC3E}">
        <p14:creationId xmlns:p14="http://schemas.microsoft.com/office/powerpoint/2010/main" val="13196678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b="1" dirty="0" smtClean="0"/>
              <a:t>Introducción</a:t>
            </a:r>
            <a:endParaRPr lang="es-ES_tradnl" sz="4000" dirty="0"/>
          </a:p>
        </p:txBody>
      </p:sp>
      <p:sp>
        <p:nvSpPr>
          <p:cNvPr id="3" name="Marcador de contenido 2"/>
          <p:cNvSpPr>
            <a:spLocks noGrp="1"/>
          </p:cNvSpPr>
          <p:nvPr>
            <p:ph idx="1"/>
          </p:nvPr>
        </p:nvSpPr>
        <p:spPr>
          <a:xfrm>
            <a:off x="1097280" y="1874966"/>
            <a:ext cx="10115203" cy="3314631"/>
          </a:xfrm>
        </p:spPr>
        <p:txBody>
          <a:bodyPr>
            <a:noAutofit/>
          </a:bodyPr>
          <a:lstStyle/>
          <a:p>
            <a:r>
              <a:rPr lang="es-ES" sz="2600" dirty="0"/>
              <a:t>L</a:t>
            </a:r>
            <a:r>
              <a:rPr lang="es-ES" sz="2600" dirty="0" smtClean="0"/>
              <a:t>os </a:t>
            </a:r>
            <a:r>
              <a:rPr lang="es-ES" sz="2600" dirty="0"/>
              <a:t>pasos necesarios para la contribución pueden variar según el proyecto y el tipo de contribución, </a:t>
            </a:r>
            <a:r>
              <a:rPr lang="es-ES" sz="2600" dirty="0" smtClean="0"/>
              <a:t>pero generalmente </a:t>
            </a:r>
            <a:r>
              <a:rPr lang="es-ES" sz="2600" dirty="0"/>
              <a:t>siguen este tipo de progresión:</a:t>
            </a:r>
            <a:r>
              <a:rPr lang="es-ES_tradnl" sz="2600" dirty="0"/>
              <a:t> </a:t>
            </a:r>
            <a:endParaRPr lang="es-ES_tradnl" sz="26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a:t>
            </a:fld>
            <a:endParaRPr lang="en-US" sz="1600"/>
          </a:p>
        </p:txBody>
      </p:sp>
      <p:sp>
        <p:nvSpPr>
          <p:cNvPr id="4" name="Rectángulo 3"/>
          <p:cNvSpPr/>
          <p:nvPr/>
        </p:nvSpPr>
        <p:spPr>
          <a:xfrm>
            <a:off x="1097279" y="3082187"/>
            <a:ext cx="8065381" cy="3344505"/>
          </a:xfrm>
          <a:prstGeom prst="rect">
            <a:avLst/>
          </a:prstGeom>
        </p:spPr>
        <p:txBody>
          <a:bodyPr wrap="square">
            <a:spAutoFit/>
          </a:bodyPr>
          <a:lstStyle/>
          <a:p>
            <a:pPr>
              <a:spcAft>
                <a:spcPts val="200"/>
              </a:spcAft>
            </a:pPr>
            <a:r>
              <a:rPr lang="es-ES" sz="2200" dirty="0">
                <a:latin typeface="Calibri" charset="0"/>
                <a:ea typeface="Calibri" charset="0"/>
                <a:cs typeface="Times New Roman" charset="0"/>
              </a:rPr>
              <a:t>1. Date cuenta de </a:t>
            </a:r>
            <a:r>
              <a:rPr lang="es-ES" sz="2200" dirty="0" smtClean="0">
                <a:latin typeface="Calibri" charset="0"/>
                <a:ea typeface="Calibri" charset="0"/>
                <a:cs typeface="Times New Roman" charset="0"/>
              </a:rPr>
              <a:t>que quieres </a:t>
            </a:r>
            <a:r>
              <a:rPr lang="es-ES" sz="2200" dirty="0">
                <a:latin typeface="Calibri" charset="0"/>
                <a:ea typeface="Calibri" charset="0"/>
                <a:cs typeface="Times New Roman" charset="0"/>
              </a:rPr>
              <a:t>contribuir</a:t>
            </a:r>
            <a:endParaRPr lang="es-ES_tradnl" sz="2200" dirty="0">
              <a:latin typeface="Calibri" charset="0"/>
              <a:ea typeface="Calibri" charset="0"/>
              <a:cs typeface="Times New Roman" charset="0"/>
            </a:endParaRPr>
          </a:p>
          <a:p>
            <a:pPr>
              <a:spcAft>
                <a:spcPts val="200"/>
              </a:spcAft>
            </a:pPr>
            <a:r>
              <a:rPr lang="es-ES" sz="2200" dirty="0">
                <a:latin typeface="Calibri" charset="0"/>
                <a:ea typeface="Calibri" charset="0"/>
                <a:cs typeface="Times New Roman" charset="0"/>
              </a:rPr>
              <a:t>2. Encuentra un proyecto</a:t>
            </a:r>
            <a:endParaRPr lang="es-ES_tradnl" sz="2200" dirty="0">
              <a:latin typeface="Calibri" charset="0"/>
              <a:ea typeface="Calibri" charset="0"/>
              <a:cs typeface="Times New Roman" charset="0"/>
            </a:endParaRPr>
          </a:p>
          <a:p>
            <a:pPr>
              <a:spcAft>
                <a:spcPts val="200"/>
              </a:spcAft>
            </a:pPr>
            <a:r>
              <a:rPr lang="es-ES" sz="2200" dirty="0">
                <a:latin typeface="Calibri" charset="0"/>
                <a:ea typeface="Calibri" charset="0"/>
                <a:cs typeface="Times New Roman" charset="0"/>
              </a:rPr>
              <a:t>3. Encuentra una tarea</a:t>
            </a:r>
            <a:endParaRPr lang="es-ES_tradnl" sz="2200" dirty="0">
              <a:latin typeface="Calibri" charset="0"/>
              <a:ea typeface="Calibri" charset="0"/>
              <a:cs typeface="Times New Roman" charset="0"/>
            </a:endParaRPr>
          </a:p>
          <a:p>
            <a:pPr>
              <a:spcAft>
                <a:spcPts val="200"/>
              </a:spcAft>
            </a:pPr>
            <a:r>
              <a:rPr lang="es-ES" sz="2200" dirty="0">
                <a:latin typeface="Calibri" charset="0"/>
                <a:ea typeface="Calibri" charset="0"/>
                <a:cs typeface="Times New Roman" charset="0"/>
              </a:rPr>
              <a:t>4. </a:t>
            </a:r>
            <a:r>
              <a:rPr lang="es-ES" sz="2200" dirty="0" smtClean="0">
                <a:latin typeface="Calibri" charset="0"/>
                <a:ea typeface="Calibri" charset="0"/>
                <a:cs typeface="Times New Roman" charset="0"/>
              </a:rPr>
              <a:t>Configura tu </a:t>
            </a:r>
            <a:r>
              <a:rPr lang="es-ES" sz="2200" dirty="0">
                <a:latin typeface="Calibri" charset="0"/>
                <a:ea typeface="Calibri" charset="0"/>
                <a:cs typeface="Times New Roman" charset="0"/>
              </a:rPr>
              <a:t>entorno</a:t>
            </a:r>
            <a:endParaRPr lang="es-ES_tradnl" sz="2200" dirty="0">
              <a:latin typeface="Calibri" charset="0"/>
              <a:ea typeface="Calibri" charset="0"/>
              <a:cs typeface="Times New Roman" charset="0"/>
            </a:endParaRPr>
          </a:p>
          <a:p>
            <a:pPr>
              <a:spcAft>
                <a:spcPts val="200"/>
              </a:spcAft>
            </a:pPr>
            <a:r>
              <a:rPr lang="es-ES" sz="2200" dirty="0">
                <a:latin typeface="Calibri" charset="0"/>
                <a:ea typeface="Calibri" charset="0"/>
                <a:cs typeface="Times New Roman" charset="0"/>
              </a:rPr>
              <a:t>5. Trabaja en tu contribución</a:t>
            </a:r>
            <a:endParaRPr lang="es-ES_tradnl" sz="2200" dirty="0">
              <a:latin typeface="Calibri" charset="0"/>
              <a:ea typeface="Calibri" charset="0"/>
              <a:cs typeface="Times New Roman" charset="0"/>
            </a:endParaRPr>
          </a:p>
          <a:p>
            <a:pPr>
              <a:spcAft>
                <a:spcPts val="200"/>
              </a:spcAft>
            </a:pPr>
            <a:r>
              <a:rPr lang="es-ES" sz="2200" dirty="0">
                <a:latin typeface="Calibri" charset="0"/>
                <a:ea typeface="Calibri" charset="0"/>
                <a:cs typeface="Times New Roman" charset="0"/>
              </a:rPr>
              <a:t>6. Envía tu contribución</a:t>
            </a:r>
            <a:endParaRPr lang="es-ES_tradnl" sz="2200" dirty="0">
              <a:latin typeface="Calibri" charset="0"/>
              <a:ea typeface="Calibri" charset="0"/>
              <a:cs typeface="Times New Roman" charset="0"/>
            </a:endParaRPr>
          </a:p>
          <a:p>
            <a:pPr>
              <a:spcAft>
                <a:spcPts val="200"/>
              </a:spcAft>
            </a:pPr>
            <a:r>
              <a:rPr lang="es-ES" sz="2200" dirty="0">
                <a:latin typeface="Calibri" charset="0"/>
                <a:ea typeface="Calibri" charset="0"/>
                <a:cs typeface="Times New Roman" charset="0"/>
              </a:rPr>
              <a:t>7. Recibe comentarios e itera sobre tu contribución</a:t>
            </a:r>
            <a:endParaRPr lang="es-ES_tradnl" sz="2200" dirty="0">
              <a:latin typeface="Calibri" charset="0"/>
              <a:ea typeface="Calibri" charset="0"/>
              <a:cs typeface="Times New Roman" charset="0"/>
            </a:endParaRPr>
          </a:p>
          <a:p>
            <a:pPr>
              <a:spcAft>
                <a:spcPts val="200"/>
              </a:spcAft>
            </a:pPr>
            <a:r>
              <a:rPr lang="es-ES" sz="2200" dirty="0">
                <a:latin typeface="Calibri" charset="0"/>
                <a:ea typeface="Calibri" charset="0"/>
                <a:cs typeface="Times New Roman" charset="0"/>
              </a:rPr>
              <a:t>8. Contribución </a:t>
            </a:r>
            <a:r>
              <a:rPr lang="es-ES" sz="2200" dirty="0" smtClean="0">
                <a:latin typeface="Calibri" charset="0"/>
                <a:ea typeface="Calibri" charset="0"/>
                <a:cs typeface="Times New Roman" charset="0"/>
              </a:rPr>
              <a:t>aceptada!</a:t>
            </a:r>
            <a:endParaRPr lang="es-ES_tradnl" sz="2200" dirty="0">
              <a:latin typeface="Calibri" charset="0"/>
              <a:ea typeface="Calibri" charset="0"/>
              <a:cs typeface="Times New Roman" charset="0"/>
            </a:endParaRPr>
          </a:p>
          <a:p>
            <a:pPr>
              <a:spcAft>
                <a:spcPts val="200"/>
              </a:spcAft>
            </a:pPr>
            <a:r>
              <a:rPr lang="es-ES" sz="2200" dirty="0">
                <a:latin typeface="Calibri" charset="0"/>
                <a:ea typeface="Calibri" charset="0"/>
                <a:cs typeface="Times New Roman" charset="0"/>
              </a:rPr>
              <a:t>9. GOTO 1</a:t>
            </a:r>
            <a:endParaRPr lang="es-ES_tradnl" sz="2200" dirty="0">
              <a:effectLst/>
              <a:latin typeface="Calibri" charset="0"/>
              <a:ea typeface="Calibri" charset="0"/>
              <a:cs typeface="Times New Roman" charset="0"/>
            </a:endParaRPr>
          </a:p>
        </p:txBody>
      </p:sp>
    </p:spTree>
    <p:extLst>
      <p:ext uri="{BB962C8B-B14F-4D97-AF65-F5344CB8AC3E}">
        <p14:creationId xmlns:p14="http://schemas.microsoft.com/office/powerpoint/2010/main" val="940000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b="1" dirty="0" smtClean="0"/>
              <a:t>Introducción</a:t>
            </a:r>
            <a:endParaRPr lang="es-ES_tradnl" sz="4000" dirty="0"/>
          </a:p>
        </p:txBody>
      </p:sp>
      <p:sp>
        <p:nvSpPr>
          <p:cNvPr id="3" name="Marcador de contenido 2"/>
          <p:cNvSpPr>
            <a:spLocks noGrp="1"/>
          </p:cNvSpPr>
          <p:nvPr>
            <p:ph idx="1"/>
          </p:nvPr>
        </p:nvSpPr>
        <p:spPr>
          <a:xfrm>
            <a:off x="1097280" y="2117559"/>
            <a:ext cx="10115203" cy="3314631"/>
          </a:xfrm>
        </p:spPr>
        <p:txBody>
          <a:bodyPr>
            <a:noAutofit/>
          </a:bodyPr>
          <a:lstStyle/>
          <a:p>
            <a:r>
              <a:rPr lang="es-ES" sz="2800" dirty="0"/>
              <a:t>Antes de comenzar a encontrar un proyecto y una tarea para su primera contribución, hay algunos </a:t>
            </a:r>
            <a:r>
              <a:rPr lang="es-ES" sz="2800" u="sng" dirty="0"/>
              <a:t>conceptos</a:t>
            </a:r>
            <a:r>
              <a:rPr lang="es-ES" sz="2800" dirty="0"/>
              <a:t> y </a:t>
            </a:r>
            <a:r>
              <a:rPr lang="es-ES" sz="2800" u="sng" dirty="0"/>
              <a:t>términos</a:t>
            </a:r>
            <a:r>
              <a:rPr lang="es-ES" sz="2800" dirty="0"/>
              <a:t> que debe conocer. </a:t>
            </a:r>
            <a:endParaRPr lang="es-ES" sz="2800" dirty="0" smtClean="0"/>
          </a:p>
          <a:p>
            <a:r>
              <a:rPr lang="es-ES" sz="2800" dirty="0" smtClean="0"/>
              <a:t>Aprender </a:t>
            </a:r>
            <a:r>
              <a:rPr lang="es-ES" sz="2800" dirty="0"/>
              <a:t>esto ahora hará que sea mucho </a:t>
            </a:r>
            <a:r>
              <a:rPr lang="es-ES" sz="2800" i="1" dirty="0"/>
              <a:t>más fácil entender </a:t>
            </a:r>
            <a:r>
              <a:rPr lang="es-ES" sz="2800" dirty="0"/>
              <a:t>lo que está viendo cuando revisa </a:t>
            </a:r>
            <a:r>
              <a:rPr lang="es-ES" sz="2800" dirty="0" smtClean="0"/>
              <a:t>proyectos.</a:t>
            </a:r>
          </a:p>
          <a:p>
            <a:r>
              <a:rPr lang="es-ES" sz="2800" dirty="0" smtClean="0"/>
              <a:t>Esa sección establece </a:t>
            </a:r>
            <a:r>
              <a:rPr lang="es-ES" sz="2800" dirty="0"/>
              <a:t>algunas </a:t>
            </a:r>
            <a:r>
              <a:rPr lang="es-ES" sz="2800" i="1" dirty="0"/>
              <a:t>guías</a:t>
            </a:r>
            <a:r>
              <a:rPr lang="es-ES" sz="2800" dirty="0"/>
              <a:t> </a:t>
            </a:r>
            <a:r>
              <a:rPr lang="es-ES" sz="2800" dirty="0" smtClean="0"/>
              <a:t>en </a:t>
            </a:r>
            <a:r>
              <a:rPr lang="es-ES" sz="2800" dirty="0"/>
              <a:t>su camino hacia su primera contribución.</a:t>
            </a:r>
            <a:r>
              <a:rPr lang="es-ES_tradnl" sz="2800" dirty="0"/>
              <a:t> </a:t>
            </a:r>
            <a:endParaRPr lang="es-ES_tradnl" sz="28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4</a:t>
            </a:fld>
            <a:endParaRPr lang="en-US" sz="1600"/>
          </a:p>
        </p:txBody>
      </p:sp>
    </p:spTree>
    <p:extLst>
      <p:ext uri="{BB962C8B-B14F-4D97-AF65-F5344CB8AC3E}">
        <p14:creationId xmlns:p14="http://schemas.microsoft.com/office/powerpoint/2010/main" val="1539644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dirty="0"/>
              <a:t>Formas de contribuir</a:t>
            </a:r>
            <a:endParaRPr lang="es-ES_tradnl" sz="4000" dirty="0"/>
          </a:p>
        </p:txBody>
      </p:sp>
      <p:sp>
        <p:nvSpPr>
          <p:cNvPr id="3" name="Marcador de contenido 2"/>
          <p:cNvSpPr>
            <a:spLocks noGrp="1"/>
          </p:cNvSpPr>
          <p:nvPr>
            <p:ph idx="1"/>
          </p:nvPr>
        </p:nvSpPr>
        <p:spPr>
          <a:xfrm>
            <a:off x="1003975" y="2005593"/>
            <a:ext cx="10380846" cy="3314631"/>
          </a:xfrm>
        </p:spPr>
        <p:txBody>
          <a:bodyPr>
            <a:noAutofit/>
          </a:bodyPr>
          <a:lstStyle/>
          <a:p>
            <a:r>
              <a:rPr lang="es-ES" sz="2600" dirty="0"/>
              <a:t>A lo largo de la mayor parte de su historia, cuando las personas han hablado de contribuir al software libre y de código abierto, en su mayoría se han referido a realizar cambios de programación. </a:t>
            </a:r>
            <a:endParaRPr lang="es-ES" sz="2600" dirty="0" smtClean="0"/>
          </a:p>
          <a:p>
            <a:r>
              <a:rPr lang="es-ES" sz="2600" dirty="0" smtClean="0"/>
              <a:t>Esto </a:t>
            </a:r>
            <a:r>
              <a:rPr lang="es-ES" sz="2600" dirty="0"/>
              <a:t>llevó a muchas personas a creer que las contribuciones tienen que ver con el código, y que los no </a:t>
            </a:r>
            <a:r>
              <a:rPr lang="es-ES" sz="2600" dirty="0" smtClean="0"/>
              <a:t>programadores no </a:t>
            </a:r>
            <a:r>
              <a:rPr lang="es-ES" sz="2600" dirty="0"/>
              <a:t>son necesarios ni bienvenidos.</a:t>
            </a:r>
            <a:endParaRPr lang="es-ES_tradnl" sz="2600" dirty="0"/>
          </a:p>
          <a:p>
            <a:r>
              <a:rPr lang="es-ES" sz="2600" dirty="0"/>
              <a:t>¡Nada mas lejos de la verdad!</a:t>
            </a:r>
            <a:endParaRPr lang="es-ES_tradnl" sz="2600" dirty="0"/>
          </a:p>
          <a:p>
            <a:r>
              <a:rPr lang="es-ES" sz="2600" dirty="0"/>
              <a:t>El software libre y de código abierto es </a:t>
            </a:r>
            <a:r>
              <a:rPr lang="es-ES" sz="2600" i="1" dirty="0" smtClean="0"/>
              <a:t>software</a:t>
            </a:r>
            <a:r>
              <a:rPr lang="es-ES" sz="2600" dirty="0"/>
              <a:t>, por lo que, naturalmente, se trata de una gran cantidad de código. Pero cualquiera que haya usado software (todos ustedes) se da cuenta de que un proyecto de software exitoso tiene más que el simple código detrás de él. </a:t>
            </a:r>
            <a:endParaRPr lang="es-EC" sz="2600" dirty="0" smtClean="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5</a:t>
            </a:fld>
            <a:endParaRPr lang="en-US" sz="1600"/>
          </a:p>
        </p:txBody>
      </p:sp>
    </p:spTree>
    <p:extLst>
      <p:ext uri="{BB962C8B-B14F-4D97-AF65-F5344CB8AC3E}">
        <p14:creationId xmlns:p14="http://schemas.microsoft.com/office/powerpoint/2010/main" val="1738675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dirty="0"/>
              <a:t>Formas de contribuir</a:t>
            </a:r>
            <a:endParaRPr lang="es-ES_tradnl" sz="4000" dirty="0"/>
          </a:p>
        </p:txBody>
      </p:sp>
      <p:sp>
        <p:nvSpPr>
          <p:cNvPr id="3" name="Marcador de contenido 2"/>
          <p:cNvSpPr>
            <a:spLocks noGrp="1"/>
          </p:cNvSpPr>
          <p:nvPr>
            <p:ph idx="1"/>
          </p:nvPr>
        </p:nvSpPr>
        <p:spPr>
          <a:xfrm>
            <a:off x="1097280" y="1968271"/>
            <a:ext cx="10115203" cy="3314631"/>
          </a:xfrm>
        </p:spPr>
        <p:txBody>
          <a:bodyPr>
            <a:noAutofit/>
          </a:bodyPr>
          <a:lstStyle/>
          <a:p>
            <a:r>
              <a:rPr lang="es-ES" sz="2600" dirty="0"/>
              <a:t>Hay diseño de interfaz de usuario y experiencia de usuario, y documentación también. Esa documentación e interfaz de usuario pueden requerir traducción a otros idiomas. Todo esto —código, interfaz de usuario, documentación— requiere pruebas y revisión para detectar posibles errores y la coherencia estilística. </a:t>
            </a:r>
            <a:endParaRPr lang="es-ES" sz="2600" dirty="0" smtClean="0"/>
          </a:p>
          <a:p>
            <a:r>
              <a:rPr lang="es-ES" sz="2600" dirty="0" err="1" smtClean="0"/>
              <a:t>Testing</a:t>
            </a:r>
            <a:r>
              <a:rPr lang="es-ES" sz="2600" dirty="0" smtClean="0"/>
              <a:t>, </a:t>
            </a:r>
            <a:r>
              <a:rPr lang="es-ES" sz="2600" dirty="0"/>
              <a:t>ya sea por el equipo o por los usuarios finales, genera informes de errores. Los informes de errores significan que alguien necesita clasificar esos errores para determinar la reproducibilidad y la gravedad. </a:t>
            </a:r>
            <a:endParaRPr lang="es-ES" sz="2600" dirty="0" smtClean="0"/>
          </a:p>
          <a:p>
            <a:r>
              <a:rPr lang="es-ES" sz="2600" dirty="0" smtClean="0"/>
              <a:t>Y</a:t>
            </a:r>
            <a:r>
              <a:rPr lang="es-ES" sz="2600" dirty="0"/>
              <a:t>, por supuesto, nada de esto es posible si no hay personas que se dediquen a organizar y administrar todo el proceso, o personas cuyo enfoque sea difundir y comercializar el software.</a:t>
            </a:r>
            <a:r>
              <a:rPr lang="es-ES_tradnl" sz="2600" dirty="0"/>
              <a:t> </a:t>
            </a:r>
            <a:endParaRPr lang="es-EC" sz="26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6</a:t>
            </a:fld>
            <a:endParaRPr lang="en-US" sz="1600"/>
          </a:p>
        </p:txBody>
      </p:sp>
    </p:spTree>
    <p:extLst>
      <p:ext uri="{BB962C8B-B14F-4D97-AF65-F5344CB8AC3E}">
        <p14:creationId xmlns:p14="http://schemas.microsoft.com/office/powerpoint/2010/main" val="1151179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dirty="0"/>
              <a:t>Formas de contribuir</a:t>
            </a:r>
            <a:endParaRPr lang="es-ES_tradnl" sz="4000" dirty="0"/>
          </a:p>
        </p:txBody>
      </p:sp>
      <p:sp>
        <p:nvSpPr>
          <p:cNvPr id="3" name="Marcador de contenido 2"/>
          <p:cNvSpPr>
            <a:spLocks noGrp="1"/>
          </p:cNvSpPr>
          <p:nvPr>
            <p:ph idx="1"/>
          </p:nvPr>
        </p:nvSpPr>
        <p:spPr>
          <a:xfrm>
            <a:off x="1097280" y="1949610"/>
            <a:ext cx="10115203" cy="3314631"/>
          </a:xfrm>
        </p:spPr>
        <p:txBody>
          <a:bodyPr>
            <a:noAutofit/>
          </a:bodyPr>
          <a:lstStyle/>
          <a:p>
            <a:pPr>
              <a:spcBef>
                <a:spcPts val="400"/>
              </a:spcBef>
            </a:pPr>
            <a:r>
              <a:rPr lang="es-ES" sz="2100" dirty="0"/>
              <a:t>Para ayudarlo a visualizar las diferentes formas en que podría contribuir a FOSS, verifique las siguientes </a:t>
            </a:r>
            <a:r>
              <a:rPr lang="es-ES" sz="2100" u="sng" dirty="0"/>
              <a:t>tareas</a:t>
            </a:r>
            <a:r>
              <a:rPr lang="es-ES" sz="2100" dirty="0"/>
              <a:t> que cree que podría hacer para un proyecto:</a:t>
            </a:r>
            <a:endParaRPr lang="es-ES_tradnl" sz="2100" dirty="0"/>
          </a:p>
          <a:p>
            <a:pPr>
              <a:spcBef>
                <a:spcPts val="400"/>
              </a:spcBef>
            </a:pPr>
            <a:r>
              <a:rPr lang="es-ES" sz="2100" dirty="0"/>
              <a:t>☐ Diseño de accesibilidad                      ☐ Programación (cualquier idioma)</a:t>
            </a:r>
            <a:endParaRPr lang="es-ES_tradnl" sz="2100" dirty="0"/>
          </a:p>
          <a:p>
            <a:pPr>
              <a:spcBef>
                <a:spcPts val="400"/>
              </a:spcBef>
            </a:pPr>
            <a:r>
              <a:rPr lang="es-ES" sz="2100" dirty="0"/>
              <a:t>☐ Diseño UX                                             ☐ Diseño UI</a:t>
            </a:r>
            <a:endParaRPr lang="es-ES_tradnl" sz="2100" dirty="0"/>
          </a:p>
          <a:p>
            <a:pPr>
              <a:spcBef>
                <a:spcPts val="400"/>
              </a:spcBef>
            </a:pPr>
            <a:r>
              <a:rPr lang="es-ES" sz="2100" dirty="0"/>
              <a:t>☐ Diseño gráfico                                      ☐ Diseño web</a:t>
            </a:r>
            <a:endParaRPr lang="es-ES_tradnl" sz="2100" dirty="0"/>
          </a:p>
          <a:p>
            <a:pPr>
              <a:spcBef>
                <a:spcPts val="400"/>
              </a:spcBef>
            </a:pPr>
            <a:r>
              <a:rPr lang="es-ES" sz="2100" dirty="0"/>
              <a:t>☐ Edición de documentación                ☐ Redacción de documentación</a:t>
            </a:r>
            <a:endParaRPr lang="es-ES_tradnl" sz="2100" dirty="0"/>
          </a:p>
          <a:p>
            <a:pPr>
              <a:spcBef>
                <a:spcPts val="400"/>
              </a:spcBef>
            </a:pPr>
            <a:r>
              <a:rPr lang="es-ES" sz="2100" dirty="0"/>
              <a:t>☐ Prueba de código                                ☐ Traducción (cualquier idioma)</a:t>
            </a:r>
            <a:endParaRPr lang="es-ES_tradnl" sz="2100" dirty="0"/>
          </a:p>
          <a:p>
            <a:pPr>
              <a:spcBef>
                <a:spcPts val="400"/>
              </a:spcBef>
            </a:pPr>
            <a:r>
              <a:rPr lang="es-ES" sz="2100" dirty="0"/>
              <a:t>☐ Pruebas de accesibilidad                   ☐ Pruebas de interfaz de usuario</a:t>
            </a:r>
            <a:endParaRPr lang="es-ES_tradnl" sz="2100" dirty="0"/>
          </a:p>
          <a:p>
            <a:pPr>
              <a:spcBef>
                <a:spcPts val="400"/>
              </a:spcBef>
            </a:pPr>
            <a:r>
              <a:rPr lang="es-ES" sz="2100" dirty="0"/>
              <a:t>☐ Gestión de versiones                         ☐ Selección de errores</a:t>
            </a:r>
            <a:endParaRPr lang="es-ES_tradnl" sz="2100" dirty="0"/>
          </a:p>
          <a:p>
            <a:pPr>
              <a:spcBef>
                <a:spcPts val="400"/>
              </a:spcBef>
            </a:pPr>
            <a:r>
              <a:rPr lang="es-ES" sz="2100" dirty="0"/>
              <a:t>☐ Gestión comunitaria                          ☐ Gestión de proyectos</a:t>
            </a:r>
            <a:endParaRPr lang="es-ES_tradnl" sz="2100" dirty="0"/>
          </a:p>
          <a:p>
            <a:pPr>
              <a:spcBef>
                <a:spcPts val="400"/>
              </a:spcBef>
            </a:pPr>
            <a:r>
              <a:rPr lang="es-ES" sz="2100" dirty="0"/>
              <a:t>☐ Relaciones públicas y divulgación   ☐ Organización y coordinación de eventos</a:t>
            </a:r>
            <a:endParaRPr lang="es-ES_tradnl" sz="2100" dirty="0"/>
          </a:p>
          <a:p>
            <a:pPr>
              <a:spcBef>
                <a:spcPts val="400"/>
              </a:spcBef>
            </a:pPr>
            <a:r>
              <a:rPr lang="es-ES" sz="2100" dirty="0"/>
              <a:t>☐ Revisión y pruebas de seguridad     ☐ Marketing</a:t>
            </a:r>
            <a:r>
              <a:rPr lang="es-ES_tradnl" sz="2100" dirty="0"/>
              <a:t> </a:t>
            </a:r>
            <a:endParaRPr lang="es-EC" sz="2100" dirty="0" smtClean="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7</a:t>
            </a:fld>
            <a:endParaRPr lang="en-US" sz="1600"/>
          </a:p>
        </p:txBody>
      </p:sp>
    </p:spTree>
    <p:extLst>
      <p:ext uri="{BB962C8B-B14F-4D97-AF65-F5344CB8AC3E}">
        <p14:creationId xmlns:p14="http://schemas.microsoft.com/office/powerpoint/2010/main" val="263886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dirty="0"/>
              <a:t>Formas de contribuir</a:t>
            </a:r>
            <a:endParaRPr lang="es-ES_tradnl" sz="4000" dirty="0"/>
          </a:p>
        </p:txBody>
      </p:sp>
      <p:sp>
        <p:nvSpPr>
          <p:cNvPr id="3" name="Marcador de contenido 2"/>
          <p:cNvSpPr>
            <a:spLocks noGrp="1"/>
          </p:cNvSpPr>
          <p:nvPr>
            <p:ph idx="1"/>
          </p:nvPr>
        </p:nvSpPr>
        <p:spPr>
          <a:xfrm>
            <a:off x="1097280" y="1968271"/>
            <a:ext cx="10115203" cy="3314631"/>
          </a:xfrm>
        </p:spPr>
        <p:txBody>
          <a:bodyPr>
            <a:noAutofit/>
          </a:bodyPr>
          <a:lstStyle/>
          <a:p>
            <a:r>
              <a:rPr lang="es-ES" sz="2800" dirty="0"/>
              <a:t>Si bien esta lista tiene muchos elementos, no está completa. </a:t>
            </a:r>
            <a:endParaRPr lang="es-ES" sz="2800" dirty="0" smtClean="0"/>
          </a:p>
          <a:p>
            <a:r>
              <a:rPr lang="es-ES" sz="2800" dirty="0" smtClean="0"/>
              <a:t>Algunos </a:t>
            </a:r>
            <a:r>
              <a:rPr lang="es-ES" sz="2800" dirty="0"/>
              <a:t>proyectos pueden tener necesidades que no están representadas aquí. Por ejemplo, un proyecto FOSS de hardware abierto puede necesitar personas que entiendan la ingeniería eléctrica, mientras que un proyecto educativo abierto necesita colaboradores que tengan una sólida formación pedagógica para escribir y revisar los planes de </a:t>
            </a:r>
            <a:r>
              <a:rPr lang="es-ES" sz="2800" dirty="0" smtClean="0"/>
              <a:t>materias.</a:t>
            </a:r>
            <a:endParaRPr lang="es-ES_tradnl" sz="2800" dirty="0"/>
          </a:p>
          <a:p>
            <a:r>
              <a:rPr lang="es-ES" sz="2800" dirty="0"/>
              <a:t>N</a:t>
            </a:r>
            <a:r>
              <a:rPr lang="es-ES" sz="2800" dirty="0" smtClean="0"/>
              <a:t>o </a:t>
            </a:r>
            <a:r>
              <a:rPr lang="es-ES" sz="2800" dirty="0"/>
              <a:t>sienta que no tiene nada que aportar al software libre y de código abierto si no es un programador. Como puede ver en la lista anterior, FOSS requiere muchas más habilidades que la simple codificación. </a:t>
            </a:r>
            <a:endParaRPr lang="es-EC" sz="26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8</a:t>
            </a:fld>
            <a:endParaRPr lang="en-US" sz="1600"/>
          </a:p>
        </p:txBody>
      </p:sp>
    </p:spTree>
    <p:extLst>
      <p:ext uri="{BB962C8B-B14F-4D97-AF65-F5344CB8AC3E}">
        <p14:creationId xmlns:p14="http://schemas.microsoft.com/office/powerpoint/2010/main" val="959947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dirty="0"/>
              <a:t>Formas de contribuir</a:t>
            </a:r>
            <a:endParaRPr lang="es-ES_tradnl" sz="4000" dirty="0"/>
          </a:p>
        </p:txBody>
      </p:sp>
      <p:sp>
        <p:nvSpPr>
          <p:cNvPr id="3" name="Marcador de contenido 2"/>
          <p:cNvSpPr>
            <a:spLocks noGrp="1"/>
          </p:cNvSpPr>
          <p:nvPr>
            <p:ph idx="1"/>
          </p:nvPr>
        </p:nvSpPr>
        <p:spPr>
          <a:xfrm>
            <a:off x="1097280" y="1968271"/>
            <a:ext cx="10115203" cy="3314631"/>
          </a:xfrm>
        </p:spPr>
        <p:txBody>
          <a:bodyPr>
            <a:noAutofit/>
          </a:bodyPr>
          <a:lstStyle/>
          <a:p>
            <a:r>
              <a:rPr lang="es-ES" sz="2800" dirty="0"/>
              <a:t>Hay un lugar para que todos contribuyan </a:t>
            </a:r>
            <a:r>
              <a:rPr lang="es-ES" sz="2800" dirty="0" smtClean="0"/>
              <a:t>en proyectos libres y de </a:t>
            </a:r>
            <a:r>
              <a:rPr lang="es-ES" sz="2800" dirty="0"/>
              <a:t>código abierto.</a:t>
            </a:r>
            <a:r>
              <a:rPr lang="es-ES_tradnl" sz="2800" dirty="0"/>
              <a:t> </a:t>
            </a:r>
            <a:endParaRPr lang="es-EC" sz="26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9</a:t>
            </a:fld>
            <a:endParaRPr lang="en-US" sz="1600"/>
          </a:p>
        </p:txBody>
      </p:sp>
      <p:pic>
        <p:nvPicPr>
          <p:cNvPr id="4" name="Imagen 3"/>
          <p:cNvPicPr>
            <a:picLocks noChangeAspect="1"/>
          </p:cNvPicPr>
          <p:nvPr/>
        </p:nvPicPr>
        <p:blipFill>
          <a:blip r:embed="rId2"/>
          <a:stretch>
            <a:fillRect/>
          </a:stretch>
        </p:blipFill>
        <p:spPr>
          <a:xfrm>
            <a:off x="3597859" y="2608294"/>
            <a:ext cx="5854700" cy="3619500"/>
          </a:xfrm>
          <a:prstGeom prst="rect">
            <a:avLst/>
          </a:prstGeom>
        </p:spPr>
      </p:pic>
    </p:spTree>
    <p:extLst>
      <p:ext uri="{BB962C8B-B14F-4D97-AF65-F5344CB8AC3E}">
        <p14:creationId xmlns:p14="http://schemas.microsoft.com/office/powerpoint/2010/main" val="1490413220"/>
      </p:ext>
    </p:extLst>
  </p:cSld>
  <p:clrMapOvr>
    <a:masterClrMapping/>
  </p:clrMapOvr>
</p:sld>
</file>

<file path=ppt/theme/theme1.xml><?xml version="1.0" encoding="utf-8"?>
<a:theme xmlns:a="http://schemas.openxmlformats.org/drawingml/2006/main" name="Retrospección">
  <a:themeElements>
    <a:clrScheme name="Retrospección">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36692</TotalTime>
  <Words>2161</Words>
  <Application>Microsoft Macintosh PowerPoint</Application>
  <PresentationFormat>Panorámica</PresentationFormat>
  <Paragraphs>138</Paragraphs>
  <Slides>27</Slides>
  <Notes>3</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27</vt:i4>
      </vt:variant>
    </vt:vector>
  </HeadingPairs>
  <TitlesOfParts>
    <vt:vector size="31" baseType="lpstr">
      <vt:lpstr>Calibri</vt:lpstr>
      <vt:lpstr>Calibri Light</vt:lpstr>
      <vt:lpstr>Times New Roman</vt:lpstr>
      <vt:lpstr>Retrospección</vt:lpstr>
      <vt:lpstr>Presentación de PowerPoint</vt:lpstr>
      <vt:lpstr>Presentación de PowerPoint</vt:lpstr>
      <vt:lpstr>Introducción</vt:lpstr>
      <vt:lpstr>Introducción</vt:lpstr>
      <vt:lpstr>Formas de contribuir</vt:lpstr>
      <vt:lpstr>Formas de contribuir</vt:lpstr>
      <vt:lpstr>Formas de contribuir</vt:lpstr>
      <vt:lpstr>Formas de contribuir</vt:lpstr>
      <vt:lpstr>Formas de contribuir</vt:lpstr>
      <vt:lpstr>Common Project and Community Roles</vt:lpstr>
      <vt:lpstr>Common Project and Community Roles</vt:lpstr>
      <vt:lpstr>Roles en una comunidad open source</vt:lpstr>
      <vt:lpstr>Common Project and Community Roles</vt:lpstr>
      <vt:lpstr>Common Project and Community Roles</vt:lpstr>
      <vt:lpstr>Algo de interés en Python</vt:lpstr>
      <vt:lpstr>Common Project and Community Roles</vt:lpstr>
      <vt:lpstr>Common Project and Community Roles</vt:lpstr>
      <vt:lpstr>Common Project and Community Roles</vt:lpstr>
      <vt:lpstr>Common Project and Community Roles</vt:lpstr>
      <vt:lpstr>Common Project and Community Roles</vt:lpstr>
      <vt:lpstr>Common Project and Community Roles</vt:lpstr>
      <vt:lpstr>Seguimiento de problemas o Issue Tracking </vt:lpstr>
      <vt:lpstr>Seguimiento de problemas o Issue Tracking </vt:lpstr>
      <vt:lpstr>Seguimiento de problemas o Issue Tracking </vt:lpstr>
      <vt:lpstr>Taller</vt:lpstr>
      <vt:lpstr>Proyecto</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Modeling Users Preferences in Online Social Networks</dc:title>
  <dc:creator>Lorena Recalde</dc:creator>
  <cp:lastModifiedBy>Lorena Recalde</cp:lastModifiedBy>
  <cp:revision>419</cp:revision>
  <dcterms:created xsi:type="dcterms:W3CDTF">2018-09-05T16:34:01Z</dcterms:created>
  <dcterms:modified xsi:type="dcterms:W3CDTF">2019-10-29T20:00:32Z</dcterms:modified>
</cp:coreProperties>
</file>