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3"/>
  </p:notesMasterIdLst>
  <p:sldIdLst>
    <p:sldId id="358" r:id="rId2"/>
    <p:sldId id="547" r:id="rId3"/>
    <p:sldId id="678" r:id="rId4"/>
    <p:sldId id="730" r:id="rId5"/>
    <p:sldId id="731" r:id="rId6"/>
    <p:sldId id="732" r:id="rId7"/>
    <p:sldId id="733" r:id="rId8"/>
    <p:sldId id="734" r:id="rId9"/>
    <p:sldId id="735" r:id="rId10"/>
    <p:sldId id="736" r:id="rId11"/>
    <p:sldId id="737" r:id="rId12"/>
    <p:sldId id="738" r:id="rId13"/>
    <p:sldId id="739" r:id="rId14"/>
    <p:sldId id="740" r:id="rId15"/>
    <p:sldId id="759" r:id="rId16"/>
    <p:sldId id="742" r:id="rId17"/>
    <p:sldId id="760" r:id="rId18"/>
    <p:sldId id="744" r:id="rId19"/>
    <p:sldId id="743" r:id="rId20"/>
    <p:sldId id="761" r:id="rId21"/>
    <p:sldId id="762" r:id="rId2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4"/>
    <p:restoredTop sz="85714"/>
  </p:normalViewPr>
  <p:slideViewPr>
    <p:cSldViewPr snapToGrid="0" snapToObjects="1">
      <p:cViewPr varScale="1">
        <p:scale>
          <a:sx n="70" d="100"/>
          <a:sy n="70" d="100"/>
        </p:scale>
        <p:origin x="808" y="184"/>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12/18/19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69308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18/12/19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18/12/19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18/12/19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18/12/19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18/12/19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18/12/19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18/12/19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inuxfoundation.org/projects/directo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Aplicaciones en Ambientes Libres</a:t>
            </a:r>
            <a:endParaRPr lang="en-US" sz="7100" dirty="0"/>
          </a:p>
        </p:txBody>
      </p:sp>
      <p:sp>
        <p:nvSpPr>
          <p:cNvPr id="4" name="Subtítulo 2"/>
          <p:cNvSpPr txBox="1">
            <a:spLocks/>
          </p:cNvSpPr>
          <p:nvPr/>
        </p:nvSpPr>
        <p:spPr>
          <a:xfrm>
            <a:off x="956518" y="4899609"/>
            <a:ext cx="10058400" cy="93520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a:t>
            </a:r>
            <a:r>
              <a:rPr lang="es-ES" sz="2400" smtClean="0">
                <a:solidFill>
                  <a:schemeClr val="tx1"/>
                </a:solidFill>
              </a:rPr>
              <a:t>Politécnica Nacional</a:t>
            </a:r>
            <a:endParaRPr lang="es-ES" sz="2400" dirty="0" smtClean="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n-US" sz="4000" dirty="0"/>
              <a:t>Client-Oriented vs. Community-Oriented Projects</a:t>
            </a:r>
            <a:endParaRPr lang="es-ES_tradnl" sz="3800" dirty="0"/>
          </a:p>
        </p:txBody>
      </p:sp>
      <p:sp>
        <p:nvSpPr>
          <p:cNvPr id="3" name="Marcador de contenido 2"/>
          <p:cNvSpPr>
            <a:spLocks noGrp="1"/>
          </p:cNvSpPr>
          <p:nvPr>
            <p:ph idx="1"/>
          </p:nvPr>
        </p:nvSpPr>
        <p:spPr>
          <a:xfrm>
            <a:off x="1097280" y="2117559"/>
            <a:ext cx="9985247" cy="3753852"/>
          </a:xfrm>
        </p:spPr>
        <p:txBody>
          <a:bodyPr>
            <a:noAutofit/>
          </a:bodyPr>
          <a:lstStyle/>
          <a:p>
            <a:r>
              <a:rPr lang="es-ES" sz="2800" dirty="0"/>
              <a:t>Si bien comparten una filosofía común, los proyectos FOSS orientados a la comunidad y orientados al cliente tienen algunas distinciones estructurales y metodológicas importantes. </a:t>
            </a:r>
            <a:endParaRPr lang="es-ES" sz="2800" dirty="0" smtClean="0"/>
          </a:p>
          <a:p>
            <a:r>
              <a:rPr lang="es-ES" sz="2800" dirty="0" smtClean="0"/>
              <a:t>Estas </a:t>
            </a:r>
            <a:r>
              <a:rPr lang="es-ES" sz="2800" dirty="0"/>
              <a:t>distinciones surgen debido a diferencias en su madurez, tamaño de la base del código, tamaño de la comunidad de usuarios, tamaño del equipo y distribución geográfica</a:t>
            </a:r>
            <a:r>
              <a:rPr lang="es-ES" sz="2800" dirty="0" smtClean="0"/>
              <a:t>.</a:t>
            </a:r>
          </a:p>
          <a:p>
            <a:r>
              <a:rPr lang="es-ES" sz="2800" dirty="0"/>
              <a:t>Estas diferencias se resumen en </a:t>
            </a:r>
            <a:r>
              <a:rPr lang="es-ES" sz="2800" dirty="0" smtClean="0"/>
              <a:t>la siguiente tabla.</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31644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n-US" sz="4000" dirty="0"/>
              <a:t>Client-Oriented vs. Community-Oriented Projects</a:t>
            </a:r>
            <a:endParaRPr lang="es-ES_tradnl" sz="3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11</a:t>
            </a:fld>
            <a:endParaRPr lang="en-US" sz="1600"/>
          </a:p>
        </p:txBody>
      </p:sp>
      <p:pic>
        <p:nvPicPr>
          <p:cNvPr id="6" name="Imagen 5"/>
          <p:cNvPicPr>
            <a:picLocks noChangeAspect="1"/>
          </p:cNvPicPr>
          <p:nvPr/>
        </p:nvPicPr>
        <p:blipFill>
          <a:blip r:embed="rId2"/>
          <a:stretch>
            <a:fillRect/>
          </a:stretch>
        </p:blipFill>
        <p:spPr>
          <a:xfrm>
            <a:off x="2080874" y="1932452"/>
            <a:ext cx="8413657" cy="4855882"/>
          </a:xfrm>
          <a:prstGeom prst="rect">
            <a:avLst/>
          </a:prstGeom>
        </p:spPr>
      </p:pic>
    </p:spTree>
    <p:extLst>
      <p:ext uri="{BB962C8B-B14F-4D97-AF65-F5344CB8AC3E}">
        <p14:creationId xmlns:p14="http://schemas.microsoft.com/office/powerpoint/2010/main" val="68319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Evolución del proyecto</a:t>
            </a:r>
            <a:endParaRPr lang="es-ES_tradnl" sz="3800" dirty="0"/>
          </a:p>
        </p:txBody>
      </p:sp>
      <p:sp>
        <p:nvSpPr>
          <p:cNvPr id="3" name="Marcador de contenido 2"/>
          <p:cNvSpPr>
            <a:spLocks noGrp="1"/>
          </p:cNvSpPr>
          <p:nvPr>
            <p:ph idx="1"/>
          </p:nvPr>
        </p:nvSpPr>
        <p:spPr>
          <a:xfrm>
            <a:off x="1097280" y="2007831"/>
            <a:ext cx="10380846" cy="3753852"/>
          </a:xfrm>
        </p:spPr>
        <p:txBody>
          <a:bodyPr>
            <a:noAutofit/>
          </a:bodyPr>
          <a:lstStyle/>
          <a:p>
            <a:r>
              <a:rPr lang="es-ES" sz="2700" dirty="0"/>
              <a:t>Muchos proyectos de FOSS orientados a la comunidad comienzan como proyectos orientados al cliente. </a:t>
            </a:r>
            <a:endParaRPr lang="es-ES" sz="2700" dirty="0" smtClean="0"/>
          </a:p>
          <a:p>
            <a:r>
              <a:rPr lang="es-ES" sz="2700" dirty="0" smtClean="0"/>
              <a:t>Otros </a:t>
            </a:r>
            <a:r>
              <a:rPr lang="es-ES" sz="2700" dirty="0"/>
              <a:t>comienzan como software propietario y luego se convierten en código abierto. </a:t>
            </a:r>
            <a:endParaRPr lang="es-ES" sz="2700" dirty="0" smtClean="0"/>
          </a:p>
          <a:p>
            <a:r>
              <a:rPr lang="es-ES" sz="2700" dirty="0" smtClean="0"/>
              <a:t>Otros </a:t>
            </a:r>
            <a:r>
              <a:rPr lang="es-ES" sz="2700" dirty="0"/>
              <a:t>comienzan cuando un desarrollador solitario </a:t>
            </a:r>
            <a:r>
              <a:rPr lang="es-ES" sz="2700" dirty="0" smtClean="0"/>
              <a:t>convierte </a:t>
            </a:r>
            <a:r>
              <a:rPr lang="es-ES" sz="2700" dirty="0"/>
              <a:t>una buena idea en una base de código </a:t>
            </a:r>
            <a:r>
              <a:rPr lang="es-ES" sz="2700" dirty="0" smtClean="0"/>
              <a:t>viable.</a:t>
            </a:r>
          </a:p>
          <a:p>
            <a:r>
              <a:rPr lang="es-ES" sz="2700" dirty="0" smtClean="0"/>
              <a:t>Si </a:t>
            </a:r>
            <a:r>
              <a:rPr lang="es-ES" sz="2700" dirty="0"/>
              <a:t>el producto original está bien concebido, bien programado y disponible para descargar desde un repositorio </a:t>
            </a:r>
            <a:r>
              <a:rPr lang="es-ES" sz="2700" dirty="0" smtClean="0"/>
              <a:t>público, </a:t>
            </a:r>
            <a:r>
              <a:rPr lang="es-ES" sz="2700" dirty="0"/>
              <a:t>tiene el potencial para ser adaptado, mejorado o ampliado para un uso más </a:t>
            </a:r>
            <a:r>
              <a:rPr lang="es-ES" sz="2700" dirty="0" smtClean="0"/>
              <a:t>extenso como </a:t>
            </a:r>
            <a:r>
              <a:rPr lang="es-ES" sz="2700" dirty="0"/>
              <a:t>un proyecto FOSS orientado a la comunidad.</a:t>
            </a:r>
            <a:endParaRPr lang="es-ES" sz="27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140047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Evolución del proyecto</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a:t>Cualquiera </a:t>
            </a:r>
            <a:r>
              <a:rPr lang="es-ES" sz="2800" dirty="0" smtClean="0"/>
              <a:t>que sea </a:t>
            </a:r>
            <a:r>
              <a:rPr lang="es-ES" sz="2800" dirty="0"/>
              <a:t>el punto de partida, la transición de un producto de software a un proyecto FOSS orientado a la comunidad generalmente ocurre en respuesta a las solicitudes de nuevos usuarios para expandir y generalizar la funcionalidad de ese proyecto, junto con los compromisos de los nuevos desarrolladores para ayudar a implementar esta nueva funcionalidad.</a:t>
            </a:r>
            <a:r>
              <a:rPr lang="es-ES_tradnl" sz="2800" dirty="0"/>
              <a:t> </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69207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Evolución del proyecto</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a:t>La comunicación y la nueva energía para ese proyecto ocurren de boca en boca a través de los foros de discusión pública del proyecto. La comunidad crece así orgánicamente, en función de la calidad percibida y la utilidad del producto para un grupo más grande de usuarios.</a:t>
            </a:r>
            <a:r>
              <a:rPr lang="es-ES_tradnl" sz="2800" dirty="0"/>
              <a:t> </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14</a:t>
            </a:fld>
            <a:endParaRPr lang="en-US" sz="1600"/>
          </a:p>
        </p:txBody>
      </p:sp>
    </p:spTree>
    <p:extLst>
      <p:ext uri="{BB962C8B-B14F-4D97-AF65-F5344CB8AC3E}">
        <p14:creationId xmlns:p14="http://schemas.microsoft.com/office/powerpoint/2010/main" val="45964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Evolución del proyecto</a:t>
            </a:r>
            <a:endParaRPr lang="es-ES_tradnl" sz="3800" dirty="0"/>
          </a:p>
        </p:txBody>
      </p:sp>
      <p:sp>
        <p:nvSpPr>
          <p:cNvPr id="3" name="Marcador de contenido 2"/>
          <p:cNvSpPr>
            <a:spLocks noGrp="1"/>
          </p:cNvSpPr>
          <p:nvPr>
            <p:ph idx="1"/>
          </p:nvPr>
        </p:nvSpPr>
        <p:spPr>
          <a:xfrm>
            <a:off x="1097280" y="2080983"/>
            <a:ext cx="10380846" cy="3753852"/>
          </a:xfrm>
        </p:spPr>
        <p:txBody>
          <a:bodyPr>
            <a:noAutofit/>
          </a:bodyPr>
          <a:lstStyle/>
          <a:p>
            <a:r>
              <a:rPr lang="es-ES" sz="2800" dirty="0"/>
              <a:t>El proyecto Linux proporciona un excelente ejemplo de la transición de un producto FOSS de un proyecto de desarrollador solitario a un proyecto orientado a la comunidad. El proyecto de Linux comenzó casi por accidente en agosto de 1991 con la siguiente publicación de </a:t>
            </a:r>
            <a:r>
              <a:rPr lang="es-ES" sz="2800" dirty="0" err="1"/>
              <a:t>Usenet</a:t>
            </a:r>
            <a:r>
              <a:rPr lang="es-ES" sz="2800" dirty="0"/>
              <a:t> por </a:t>
            </a:r>
            <a:r>
              <a:rPr lang="es-ES" sz="2800" dirty="0" err="1"/>
              <a:t>Linus</a:t>
            </a:r>
            <a:r>
              <a:rPr lang="es-ES" sz="2800" dirty="0"/>
              <a:t> </a:t>
            </a:r>
            <a:r>
              <a:rPr lang="es-ES" sz="2800" dirty="0" err="1"/>
              <a:t>Torvalds</a:t>
            </a:r>
            <a:r>
              <a:rPr lang="es-ES" sz="2800" dirty="0"/>
              <a:t>, un estudiante graduado en ese momento [Tor91]:</a:t>
            </a:r>
            <a:r>
              <a:rPr lang="es-ES_tradnl" sz="2800" dirty="0"/>
              <a:t> </a:t>
            </a:r>
            <a:endParaRPr lang="es-ES_tradnl" sz="2800" dirty="0" smtClean="0"/>
          </a:p>
          <a:p>
            <a:endParaRPr lang="es-ES_tradnl" sz="1000" dirty="0"/>
          </a:p>
          <a:p>
            <a:r>
              <a:rPr lang="en-US" sz="2400" dirty="0">
                <a:latin typeface="American Typewriter" charset="0"/>
                <a:ea typeface="American Typewriter" charset="0"/>
                <a:cs typeface="American Typewriter" charset="0"/>
              </a:rPr>
              <a:t>Hello everybody out there using </a:t>
            </a:r>
            <a:r>
              <a:rPr lang="en-US" sz="2400" dirty="0" err="1">
                <a:latin typeface="American Typewriter" charset="0"/>
                <a:ea typeface="American Typewriter" charset="0"/>
                <a:cs typeface="American Typewriter" charset="0"/>
              </a:rPr>
              <a:t>minix</a:t>
            </a:r>
            <a:r>
              <a:rPr lang="en-US" sz="2400" dirty="0">
                <a:latin typeface="American Typewriter" charset="0"/>
                <a:ea typeface="American Typewriter" charset="0"/>
                <a:cs typeface="American Typewriter" charset="0"/>
              </a:rPr>
              <a:t> - I'm doing a (free) </a:t>
            </a:r>
            <a:r>
              <a:rPr lang="en-US" sz="2400" dirty="0" smtClean="0">
                <a:latin typeface="American Typewriter" charset="0"/>
                <a:ea typeface="American Typewriter" charset="0"/>
                <a:cs typeface="American Typewriter" charset="0"/>
              </a:rPr>
              <a:t>operating system </a:t>
            </a:r>
            <a:r>
              <a:rPr lang="en-US" sz="2400" dirty="0">
                <a:latin typeface="American Typewriter" charset="0"/>
                <a:ea typeface="American Typewriter" charset="0"/>
                <a:cs typeface="American Typewriter" charset="0"/>
              </a:rPr>
              <a:t>(just a hobby, won't be big and professional like gnu</a:t>
            </a:r>
            <a:r>
              <a:rPr lang="en-US" sz="2400" dirty="0" smtClean="0">
                <a:latin typeface="American Typewriter" charset="0"/>
                <a:ea typeface="American Typewriter" charset="0"/>
                <a:cs typeface="American Typewriter" charset="0"/>
              </a:rPr>
              <a:t>)... </a:t>
            </a:r>
            <a:r>
              <a:rPr lang="en-US" sz="2400" dirty="0">
                <a:latin typeface="American Typewriter" charset="0"/>
                <a:ea typeface="American Typewriter" charset="0"/>
                <a:cs typeface="American Typewriter" charset="0"/>
              </a:rPr>
              <a:t>I'd like to know what features most people would want. </a:t>
            </a:r>
            <a:r>
              <a:rPr lang="en-US" sz="2400" dirty="0" smtClean="0">
                <a:latin typeface="American Typewriter" charset="0"/>
                <a:ea typeface="American Typewriter" charset="0"/>
                <a:cs typeface="American Typewriter" charset="0"/>
              </a:rPr>
              <a:t>Any suggestions </a:t>
            </a:r>
            <a:r>
              <a:rPr lang="en-US" sz="2400" dirty="0">
                <a:latin typeface="American Typewriter" charset="0"/>
                <a:ea typeface="American Typewriter" charset="0"/>
                <a:cs typeface="American Typewriter" charset="0"/>
              </a:rPr>
              <a:t>are welcome, but I won't promise I'll implement </a:t>
            </a:r>
            <a:r>
              <a:rPr lang="en-US" sz="2400" dirty="0" smtClean="0">
                <a:latin typeface="American Typewriter" charset="0"/>
                <a:ea typeface="American Typewriter" charset="0"/>
                <a:cs typeface="American Typewriter" charset="0"/>
              </a:rPr>
              <a:t>them </a:t>
            </a:r>
            <a:r>
              <a:rPr lang="mr-IN" sz="2400" dirty="0" smtClean="0">
                <a:latin typeface="American Typewriter" charset="0"/>
                <a:ea typeface="American Typewriter" charset="0"/>
                <a:cs typeface="American Typewriter" charset="0"/>
              </a:rPr>
              <a:t>:</a:t>
            </a:r>
            <a:r>
              <a:rPr lang="es-ES" sz="2400" dirty="0" smtClean="0">
                <a:latin typeface="American Typewriter" charset="0"/>
                <a:ea typeface="American Typewriter" charset="0"/>
                <a:cs typeface="American Typewriter" charset="0"/>
              </a:rPr>
              <a:t>-</a:t>
            </a:r>
            <a:r>
              <a:rPr lang="mr-IN" sz="2400" dirty="0" smtClean="0">
                <a:latin typeface="American Typewriter" charset="0"/>
                <a:ea typeface="American Typewriter" charset="0"/>
                <a:cs typeface="American Typewriter" charset="0"/>
              </a:rPr>
              <a:t>)</a:t>
            </a:r>
            <a:endParaRPr lang="es-ES" sz="2400" dirty="0" smtClean="0">
              <a:latin typeface="American Typewriter" charset="0"/>
              <a:ea typeface="American Typewriter" charset="0"/>
              <a:cs typeface="American Typewriter" charset="0"/>
            </a:endParaRP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1315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Evolución del proyecto</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a:t>La solicitud de </a:t>
            </a:r>
            <a:r>
              <a:rPr lang="es-ES" sz="2800" dirty="0" err="1"/>
              <a:t>Torvalds</a:t>
            </a:r>
            <a:r>
              <a:rPr lang="es-ES" sz="2800" dirty="0"/>
              <a:t> fue respondida por una respuesta generalizada [</a:t>
            </a:r>
            <a:r>
              <a:rPr lang="es-ES" sz="2800" dirty="0" err="1"/>
              <a:t>wp</a:t>
            </a:r>
            <a:r>
              <a:rPr lang="es-ES" sz="2800" dirty="0"/>
              <a:t>-e]. En 1992 </a:t>
            </a:r>
            <a:r>
              <a:rPr lang="es-ES" sz="2800" dirty="0" err="1"/>
              <a:t>Torvalds</a:t>
            </a:r>
            <a:r>
              <a:rPr lang="es-ES" sz="2800" dirty="0"/>
              <a:t> lanzó el </a:t>
            </a:r>
            <a:r>
              <a:rPr lang="es-ES" sz="2800" dirty="0" err="1"/>
              <a:t>kernel</a:t>
            </a:r>
            <a:r>
              <a:rPr lang="es-ES" sz="2800" dirty="0"/>
              <a:t> de Linux bajo la GNU General </a:t>
            </a:r>
            <a:r>
              <a:rPr lang="es-ES" sz="2800" dirty="0" err="1"/>
              <a:t>Public</a:t>
            </a:r>
            <a:r>
              <a:rPr lang="es-ES" sz="2800" dirty="0"/>
              <a:t> </a:t>
            </a:r>
            <a:r>
              <a:rPr lang="es-ES" sz="2800" dirty="0" err="1"/>
              <a:t>License</a:t>
            </a:r>
            <a:r>
              <a:rPr lang="es-ES" sz="2800" dirty="0"/>
              <a:t> (GPL). En 1993, más de 100 programadores estaban contribuyendo al desarrollo del </a:t>
            </a:r>
            <a:r>
              <a:rPr lang="es-ES" sz="2800" dirty="0" err="1"/>
              <a:t>kernel</a:t>
            </a:r>
            <a:r>
              <a:rPr lang="es-ES" sz="2800" dirty="0"/>
              <a:t>. Hoy, miles de programadores de todo el mundo contribuyen al proyecto Linux. Muchos contribuyentes son voluntarios individuales, pero hoy en día muchas grandes corporaciones también apoyan el desarrollo de Linux, incluidos IBM y Red </a:t>
            </a:r>
            <a:r>
              <a:rPr lang="es-ES" sz="2800" dirty="0" err="1"/>
              <a:t>Hat</a:t>
            </a:r>
            <a:r>
              <a:rPr lang="es-ES" sz="2800" dirty="0"/>
              <a:t>.</a:t>
            </a:r>
            <a:r>
              <a:rPr lang="es-ES_tradnl" sz="2800" dirty="0"/>
              <a:t> </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901353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Evolución del proyecto</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a:t>El modelo de desarrollo de software libre también se caracteriza por la transparencia, la apertura y la toma de decisiones en colaboración. Estas características se pueden ver en cómo se describen algunos de los proyectos más exitosos. </a:t>
            </a:r>
            <a:endParaRPr lang="es-ES" sz="2800" dirty="0" smtClean="0"/>
          </a:p>
          <a:p>
            <a:r>
              <a:rPr lang="es-ES" sz="2800" dirty="0" smtClean="0"/>
              <a:t>Por </a:t>
            </a:r>
            <a:r>
              <a:rPr lang="es-ES" sz="2800" dirty="0"/>
              <a:t>ejemplo, el proyecto Mozilla, que creó Firefox, se describe a sí mismo de la siguiente </a:t>
            </a:r>
            <a:r>
              <a:rPr lang="es-ES" sz="2800" dirty="0" smtClean="0"/>
              <a:t>manera:</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79415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Evolución del proyecto</a:t>
            </a:r>
            <a:endParaRPr lang="es-ES_tradnl" sz="3800" dirty="0"/>
          </a:p>
        </p:txBody>
      </p:sp>
      <p:sp>
        <p:nvSpPr>
          <p:cNvPr id="3" name="Marcador de contenido 2"/>
          <p:cNvSpPr>
            <a:spLocks noGrp="1"/>
          </p:cNvSpPr>
          <p:nvPr>
            <p:ph idx="1"/>
          </p:nvPr>
        </p:nvSpPr>
        <p:spPr>
          <a:xfrm>
            <a:off x="1237572" y="2044407"/>
            <a:ext cx="9974911" cy="3753852"/>
          </a:xfrm>
        </p:spPr>
        <p:txBody>
          <a:bodyPr>
            <a:noAutofit/>
          </a:bodyPr>
          <a:lstStyle/>
          <a:p>
            <a:r>
              <a:rPr lang="en-US" sz="2500" dirty="0">
                <a:latin typeface="American Typewriter" charset="0"/>
                <a:ea typeface="American Typewriter" charset="0"/>
                <a:cs typeface="American Typewriter" charset="0"/>
              </a:rPr>
              <a:t>The common thread that runs throughout Mozilla is our </a:t>
            </a:r>
            <a:r>
              <a:rPr lang="en-US" sz="2500" dirty="0" smtClean="0">
                <a:latin typeface="American Typewriter" charset="0"/>
                <a:ea typeface="American Typewriter" charset="0"/>
                <a:cs typeface="American Typewriter" charset="0"/>
              </a:rPr>
              <a:t>belief that</a:t>
            </a:r>
            <a:r>
              <a:rPr lang="en-US" sz="2500" dirty="0">
                <a:latin typeface="American Typewriter" charset="0"/>
                <a:ea typeface="American Typewriter" charset="0"/>
                <a:cs typeface="American Typewriter" charset="0"/>
              </a:rPr>
              <a:t>, as the most </a:t>
            </a:r>
            <a:r>
              <a:rPr lang="en-US" sz="2500" dirty="0" smtClean="0">
                <a:latin typeface="American Typewriter" charset="0"/>
                <a:ea typeface="American Typewriter" charset="0"/>
                <a:cs typeface="American Typewriter" charset="0"/>
              </a:rPr>
              <a:t>significant </a:t>
            </a:r>
            <a:r>
              <a:rPr lang="en-US" sz="2500" dirty="0">
                <a:latin typeface="American Typewriter" charset="0"/>
                <a:ea typeface="American Typewriter" charset="0"/>
                <a:cs typeface="American Typewriter" charset="0"/>
              </a:rPr>
              <a:t>social and technological </a:t>
            </a:r>
            <a:r>
              <a:rPr lang="en-US" sz="2500" dirty="0" smtClean="0">
                <a:latin typeface="American Typewriter" charset="0"/>
                <a:ea typeface="American Typewriter" charset="0"/>
                <a:cs typeface="American Typewriter" charset="0"/>
              </a:rPr>
              <a:t>development of </a:t>
            </a:r>
            <a:r>
              <a:rPr lang="en-US" sz="2500" dirty="0">
                <a:latin typeface="American Typewriter" charset="0"/>
                <a:ea typeface="American Typewriter" charset="0"/>
                <a:cs typeface="American Typewriter" charset="0"/>
              </a:rPr>
              <a:t>our time, the Internet is a public resource that must </a:t>
            </a:r>
            <a:r>
              <a:rPr lang="en-US" sz="2500" dirty="0" smtClean="0">
                <a:latin typeface="American Typewriter" charset="0"/>
                <a:ea typeface="American Typewriter" charset="0"/>
                <a:cs typeface="American Typewriter" charset="0"/>
              </a:rPr>
              <a:t>remain open </a:t>
            </a:r>
            <a:r>
              <a:rPr lang="en-US" sz="2500" dirty="0">
                <a:latin typeface="American Typewriter" charset="0"/>
                <a:ea typeface="American Typewriter" charset="0"/>
                <a:cs typeface="American Typewriter" charset="0"/>
              </a:rPr>
              <a:t>and accessible to all. With this in mind, our </a:t>
            </a:r>
            <a:r>
              <a:rPr lang="en-US" sz="2500" dirty="0" smtClean="0">
                <a:latin typeface="American Typewriter" charset="0"/>
                <a:ea typeface="American Typewriter" charset="0"/>
                <a:cs typeface="American Typewriter" charset="0"/>
              </a:rPr>
              <a:t>efforts are ultimately </a:t>
            </a:r>
            <a:r>
              <a:rPr lang="en-US" sz="2500" dirty="0">
                <a:latin typeface="American Typewriter" charset="0"/>
                <a:ea typeface="American Typewriter" charset="0"/>
                <a:cs typeface="American Typewriter" charset="0"/>
              </a:rPr>
              <a:t>driven by our mission of encouraging choice, </a:t>
            </a:r>
            <a:r>
              <a:rPr lang="en-US" sz="2500" dirty="0" smtClean="0">
                <a:latin typeface="American Typewriter" charset="0"/>
                <a:ea typeface="American Typewriter" charset="0"/>
                <a:cs typeface="American Typewriter" charset="0"/>
              </a:rPr>
              <a:t>innovation and </a:t>
            </a:r>
            <a:r>
              <a:rPr lang="en-US" sz="2500" dirty="0">
                <a:latin typeface="American Typewriter" charset="0"/>
                <a:ea typeface="American Typewriter" charset="0"/>
                <a:cs typeface="American Typewriter" charset="0"/>
              </a:rPr>
              <a:t>opportunity </a:t>
            </a:r>
            <a:r>
              <a:rPr lang="en-US" sz="2500" dirty="0" smtClean="0">
                <a:latin typeface="American Typewriter" charset="0"/>
                <a:ea typeface="American Typewriter" charset="0"/>
                <a:cs typeface="American Typewriter" charset="0"/>
              </a:rPr>
              <a:t>online. To </a:t>
            </a:r>
            <a:r>
              <a:rPr lang="en-US" sz="2500" dirty="0">
                <a:latin typeface="American Typewriter" charset="0"/>
                <a:ea typeface="American Typewriter" charset="0"/>
                <a:cs typeface="American Typewriter" charset="0"/>
              </a:rPr>
              <a:t>achieve these goals, we use a highly transparent, </a:t>
            </a:r>
            <a:r>
              <a:rPr lang="en-US" sz="2500" dirty="0" smtClean="0">
                <a:latin typeface="American Typewriter" charset="0"/>
                <a:ea typeface="American Typewriter" charset="0"/>
                <a:cs typeface="American Typewriter" charset="0"/>
              </a:rPr>
              <a:t>collaborative process </a:t>
            </a:r>
            <a:r>
              <a:rPr lang="en-US" sz="2500" dirty="0">
                <a:latin typeface="American Typewriter" charset="0"/>
                <a:ea typeface="American Typewriter" charset="0"/>
                <a:cs typeface="American Typewriter" charset="0"/>
              </a:rPr>
              <a:t>that brings together thousands of dedicated volunteers </a:t>
            </a:r>
            <a:r>
              <a:rPr lang="en-US" sz="2500" dirty="0" smtClean="0">
                <a:latin typeface="American Typewriter" charset="0"/>
                <a:ea typeface="American Typewriter" charset="0"/>
                <a:cs typeface="American Typewriter" charset="0"/>
              </a:rPr>
              <a:t>and corporate </a:t>
            </a:r>
            <a:r>
              <a:rPr lang="en-US" sz="2500" dirty="0">
                <a:latin typeface="American Typewriter" charset="0"/>
                <a:ea typeface="American Typewriter" charset="0"/>
                <a:cs typeface="American Typewriter" charset="0"/>
              </a:rPr>
              <a:t>contributors from around the world with a small </a:t>
            </a:r>
            <a:r>
              <a:rPr lang="en-US" sz="2500" dirty="0" smtClean="0">
                <a:latin typeface="American Typewriter" charset="0"/>
                <a:ea typeface="American Typewriter" charset="0"/>
                <a:cs typeface="American Typewriter" charset="0"/>
              </a:rPr>
              <a:t>staff of employees </a:t>
            </a:r>
            <a:r>
              <a:rPr lang="en-US" sz="2500" dirty="0">
                <a:latin typeface="American Typewriter" charset="0"/>
                <a:ea typeface="American Typewriter" charset="0"/>
                <a:cs typeface="American Typewriter" charset="0"/>
              </a:rPr>
              <a:t>to coordinate the creation of products like the </a:t>
            </a:r>
            <a:r>
              <a:rPr lang="en-US" sz="2500" dirty="0" smtClean="0">
                <a:latin typeface="American Typewriter" charset="0"/>
                <a:ea typeface="American Typewriter" charset="0"/>
                <a:cs typeface="American Typewriter" charset="0"/>
              </a:rPr>
              <a:t>Firefox Web </a:t>
            </a:r>
            <a:r>
              <a:rPr lang="en-US" sz="2500" dirty="0">
                <a:latin typeface="American Typewriter" charset="0"/>
                <a:ea typeface="American Typewriter" charset="0"/>
                <a:cs typeface="American Typewriter" charset="0"/>
              </a:rPr>
              <a:t>browser.</a:t>
            </a:r>
            <a:endParaRPr lang="es-ES" sz="2500" dirty="0">
              <a:latin typeface="American Typewriter" charset="0"/>
              <a:ea typeface="American Typewriter" charset="0"/>
              <a:cs typeface="American Typewriter" charset="0"/>
            </a:endParaRP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251931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Evolución del proyecto</a:t>
            </a:r>
            <a:endParaRPr lang="es-ES_tradnl" sz="3800" dirty="0"/>
          </a:p>
        </p:txBody>
      </p:sp>
      <p:sp>
        <p:nvSpPr>
          <p:cNvPr id="3" name="Marcador de contenido 2"/>
          <p:cNvSpPr>
            <a:spLocks noGrp="1"/>
          </p:cNvSpPr>
          <p:nvPr>
            <p:ph idx="1"/>
          </p:nvPr>
        </p:nvSpPr>
        <p:spPr>
          <a:xfrm>
            <a:off x="1097280" y="2117559"/>
            <a:ext cx="10380845" cy="3753852"/>
          </a:xfrm>
        </p:spPr>
        <p:txBody>
          <a:bodyPr>
            <a:noAutofit/>
          </a:bodyPr>
          <a:lstStyle/>
          <a:p>
            <a:r>
              <a:rPr lang="es-ES" sz="2800" dirty="0"/>
              <a:t>Por lo tanto, el modelo de desarrollo de software libre, como lo describe Eric Raymond en su popular libro La Catedral y el </a:t>
            </a:r>
            <a:r>
              <a:rPr lang="es-ES" sz="2800" dirty="0" err="1" smtClean="0"/>
              <a:t>Bazar,tiene</a:t>
            </a:r>
            <a:r>
              <a:rPr lang="es-ES" sz="2800" dirty="0" smtClean="0"/>
              <a:t> </a:t>
            </a:r>
            <a:r>
              <a:rPr lang="es-ES" sz="2800" dirty="0"/>
              <a:t>las siguientes características centrales:</a:t>
            </a:r>
            <a:endParaRPr lang="es-ES_tradnl" sz="2800" dirty="0"/>
          </a:p>
          <a:p>
            <a:pPr>
              <a:buFont typeface="Wingdings" charset="2"/>
              <a:buChar char="Ø"/>
            </a:pPr>
            <a:r>
              <a:rPr lang="es-ES" sz="2800" dirty="0" smtClean="0"/>
              <a:t>El </a:t>
            </a:r>
            <a:r>
              <a:rPr lang="es-ES" sz="2800" dirty="0"/>
              <a:t>código fuente, tanto las versiones de desarrollo como las versiones estables, siempre está disponible públicamente.</a:t>
            </a:r>
            <a:endParaRPr lang="es-ES_tradnl" sz="2800" dirty="0"/>
          </a:p>
          <a:p>
            <a:pPr>
              <a:buFont typeface="Wingdings" charset="2"/>
              <a:buChar char="Ø"/>
            </a:pPr>
            <a:r>
              <a:rPr lang="es-ES" sz="2800" dirty="0" smtClean="0"/>
              <a:t>Las </a:t>
            </a:r>
            <a:r>
              <a:rPr lang="es-ES" sz="2800" dirty="0"/>
              <a:t>versiones estables del software, que contienen </a:t>
            </a:r>
            <a:r>
              <a:rPr lang="es-ES" sz="2800" dirty="0" smtClean="0"/>
              <a:t>las últimas correcciones de errores, </a:t>
            </a:r>
            <a:r>
              <a:rPr lang="es-ES" sz="2800" dirty="0"/>
              <a:t>se lanzan con frecuencia.</a:t>
            </a:r>
            <a:endParaRPr lang="es-ES_tradnl" sz="2800" dirty="0"/>
          </a:p>
          <a:p>
            <a:pPr>
              <a:buFont typeface="Wingdings" charset="2"/>
              <a:buChar char="Ø"/>
            </a:pPr>
            <a:r>
              <a:rPr lang="es-ES" sz="2800" dirty="0"/>
              <a:t> </a:t>
            </a:r>
            <a:r>
              <a:rPr lang="es-ES" sz="2800" dirty="0" smtClean="0"/>
              <a:t>El </a:t>
            </a:r>
            <a:r>
              <a:rPr lang="es-ES" sz="2800" dirty="0"/>
              <a:t>desarrollo de software requiere relaciones e interacciones cercanas con grupos de usuarios</a:t>
            </a:r>
            <a:r>
              <a:rPr lang="es-ES" sz="2800" dirty="0" smtClean="0"/>
              <a:t>.</a:t>
            </a:r>
            <a:endParaRPr lang="es-ES_tradnl"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24706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1123694" y="1940320"/>
            <a:ext cx="9953045" cy="2400657"/>
          </a:xfrm>
          <a:prstGeom prst="rect">
            <a:avLst/>
          </a:prstGeom>
          <a:noFill/>
        </p:spPr>
        <p:txBody>
          <a:bodyPr wrap="none" lIns="91440" tIns="45720" rIns="91440" bIns="45720">
            <a:spAutoFit/>
          </a:bodyPr>
          <a:lstStyle/>
          <a:p>
            <a:pPr algn="ctr"/>
            <a:r>
              <a:rPr lang="es-ES" sz="5000" dirty="0"/>
              <a:t>Proyectos </a:t>
            </a:r>
            <a:r>
              <a:rPr lang="es-ES" sz="5000" dirty="0" smtClean="0"/>
              <a:t>Orientados </a:t>
            </a:r>
            <a:r>
              <a:rPr lang="es-ES" sz="5000" dirty="0"/>
              <a:t>al </a:t>
            </a:r>
            <a:r>
              <a:rPr lang="es-ES" sz="5000" dirty="0" smtClean="0"/>
              <a:t>Cliente </a:t>
            </a:r>
          </a:p>
          <a:p>
            <a:pPr algn="ctr"/>
            <a:r>
              <a:rPr lang="es-ES" sz="5000" dirty="0" smtClean="0"/>
              <a:t>versus </a:t>
            </a:r>
          </a:p>
          <a:p>
            <a:pPr algn="ctr"/>
            <a:r>
              <a:rPr lang="es-ES" sz="5000" dirty="0"/>
              <a:t>P</a:t>
            </a:r>
            <a:r>
              <a:rPr lang="es-ES" sz="5000" dirty="0" smtClean="0"/>
              <a:t>royectos </a:t>
            </a:r>
            <a:r>
              <a:rPr lang="es-ES" sz="5000" dirty="0"/>
              <a:t>O</a:t>
            </a:r>
            <a:r>
              <a:rPr lang="es-ES" sz="5000" dirty="0" smtClean="0"/>
              <a:t>rientados </a:t>
            </a:r>
            <a:r>
              <a:rPr lang="es-ES" sz="5000" dirty="0"/>
              <a:t>a la </a:t>
            </a:r>
            <a:r>
              <a:rPr lang="es-ES" sz="5000" dirty="0" smtClean="0"/>
              <a:t>Comunidad</a:t>
            </a:r>
            <a:endParaRPr lang="es-ES" sz="5000" dirty="0" smtClean="0"/>
          </a:p>
        </p:txBody>
      </p:sp>
    </p:spTree>
    <p:extLst>
      <p:ext uri="{BB962C8B-B14F-4D97-AF65-F5344CB8AC3E}">
        <p14:creationId xmlns:p14="http://schemas.microsoft.com/office/powerpoint/2010/main" val="1796404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Evolución del proyecto</a:t>
            </a:r>
            <a:endParaRPr lang="es-ES_tradnl" sz="3800" dirty="0"/>
          </a:p>
        </p:txBody>
      </p:sp>
      <p:sp>
        <p:nvSpPr>
          <p:cNvPr id="3" name="Marcador de contenido 2"/>
          <p:cNvSpPr>
            <a:spLocks noGrp="1"/>
          </p:cNvSpPr>
          <p:nvPr>
            <p:ph idx="1"/>
          </p:nvPr>
        </p:nvSpPr>
        <p:spPr>
          <a:xfrm>
            <a:off x="1097280" y="2044407"/>
            <a:ext cx="10380845" cy="3753852"/>
          </a:xfrm>
        </p:spPr>
        <p:txBody>
          <a:bodyPr>
            <a:noAutofit/>
          </a:bodyPr>
          <a:lstStyle/>
          <a:p>
            <a:pPr>
              <a:buFont typeface="Wingdings" charset="2"/>
              <a:buChar char="Ø"/>
            </a:pPr>
            <a:r>
              <a:rPr lang="es-ES" sz="2650" dirty="0"/>
              <a:t>Los aspectos técnicos del proyecto (características, errores, algoritmos) son discutidos públicamente por la comunidad.</a:t>
            </a:r>
            <a:endParaRPr lang="es-ES_tradnl" sz="2650" dirty="0"/>
          </a:p>
          <a:p>
            <a:pPr>
              <a:buFont typeface="Wingdings" charset="2"/>
              <a:buChar char="Ø"/>
            </a:pPr>
            <a:r>
              <a:rPr lang="es-ES" sz="2650" dirty="0" smtClean="0"/>
              <a:t>Aunque </a:t>
            </a:r>
            <a:r>
              <a:rPr lang="es-ES" sz="2650" dirty="0"/>
              <a:t>existe un control centralizado, los usuarios individuales y los desarrolladores tienen una capacidad significativa para influir en el proyecto.</a:t>
            </a:r>
            <a:endParaRPr lang="es-ES_tradnl" sz="2650" dirty="0"/>
          </a:p>
          <a:p>
            <a:pPr>
              <a:buFont typeface="Wingdings" charset="2"/>
              <a:buChar char="Ø"/>
            </a:pPr>
            <a:r>
              <a:rPr lang="es-ES" sz="2650" dirty="0" smtClean="0"/>
              <a:t>La </a:t>
            </a:r>
            <a:r>
              <a:rPr lang="es-ES" sz="2650" dirty="0"/>
              <a:t>comunidad está basada en el mérito. El prestigio y la reputación dentro de la comunidad se basan en la frecuencia y calidad de las contribuciones. </a:t>
            </a:r>
            <a:endParaRPr lang="es-ES" sz="2650" dirty="0" smtClean="0"/>
          </a:p>
          <a:p>
            <a:pPr>
              <a:buFont typeface="Wingdings" charset="2"/>
              <a:buChar char="Ø"/>
            </a:pPr>
            <a:r>
              <a:rPr lang="es-ES" sz="2650" dirty="0" smtClean="0"/>
              <a:t>Por </a:t>
            </a:r>
            <a:r>
              <a:rPr lang="es-ES" sz="2650" dirty="0"/>
              <a:t>supuesto, el modelo FOSS altamente distribuido no sería posible sin la interconectividad y las modernas herramientas de comunicación proporcionadas por Internet.</a:t>
            </a:r>
            <a:r>
              <a:rPr lang="es-ES_tradnl" sz="2650" dirty="0"/>
              <a:t> </a:t>
            </a:r>
            <a:endParaRPr lang="es-ES" sz="26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582942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Taller</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smtClean="0"/>
              <a:t>Taller Semana 10 (grupos de 3 / 4 personas):</a:t>
            </a:r>
          </a:p>
          <a:p>
            <a:pPr>
              <a:buFont typeface="Wingdings" charset="2"/>
              <a:buChar char="Ø"/>
            </a:pPr>
            <a:r>
              <a:rPr lang="es-ES" sz="2800" dirty="0" smtClean="0"/>
              <a:t>Detalle 3 ejemplos de proyectos FOSS tomados del siguiente link:</a:t>
            </a:r>
          </a:p>
          <a:p>
            <a:pPr marL="0" indent="0">
              <a:buNone/>
            </a:pPr>
            <a:r>
              <a:rPr lang="es-ES" sz="2800" dirty="0">
                <a:hlinkClick r:id="rId2"/>
              </a:rPr>
              <a:t>https://www.linuxfoundation.org/projects/directory</a:t>
            </a:r>
            <a:r>
              <a:rPr lang="es-ES" sz="2800" dirty="0" smtClean="0">
                <a:hlinkClick r:id="rId2"/>
              </a:rPr>
              <a:t>/</a:t>
            </a:r>
            <a:endParaRPr lang="es-ES" sz="2800" dirty="0" smtClean="0"/>
          </a:p>
          <a:p>
            <a:pPr>
              <a:buFont typeface="Wingdings" charset="2"/>
              <a:buChar char="Ø"/>
            </a:pPr>
            <a:r>
              <a:rPr lang="es-ES" sz="2800" dirty="0" smtClean="0"/>
              <a:t>Consulte acerca de los proyectos </a:t>
            </a:r>
            <a:r>
              <a:rPr lang="es-ES" sz="2800" dirty="0" err="1" smtClean="0"/>
              <a:t>Sahana</a:t>
            </a:r>
            <a:r>
              <a:rPr lang="es-ES" sz="2800" dirty="0" smtClean="0"/>
              <a:t> y RMH Homebase</a:t>
            </a:r>
          </a:p>
          <a:p>
            <a:pPr>
              <a:buFont typeface="Wingdings" charset="2"/>
              <a:buChar char="Ø"/>
            </a:pPr>
            <a:r>
              <a:rPr lang="es-ES" sz="2800" dirty="0" smtClean="0"/>
              <a:t>Haga una tabla comparativa (a manera de </a:t>
            </a:r>
            <a:r>
              <a:rPr lang="es-ES" sz="2800" dirty="0" err="1" smtClean="0"/>
              <a:t>checklist</a:t>
            </a:r>
            <a:r>
              <a:rPr lang="es-ES" sz="2800" dirty="0" smtClean="0"/>
              <a:t> con el documento Taller_S10 que se encuentra en el repositorio)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81543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smtClean="0"/>
              <a:t>Introducción</a:t>
            </a:r>
            <a:endParaRPr lang="es-ES_tradnl" sz="3800" dirty="0"/>
          </a:p>
        </p:txBody>
      </p:sp>
      <p:sp>
        <p:nvSpPr>
          <p:cNvPr id="3" name="Marcador de contenido 2"/>
          <p:cNvSpPr>
            <a:spLocks noGrp="1"/>
          </p:cNvSpPr>
          <p:nvPr>
            <p:ph idx="1"/>
          </p:nvPr>
        </p:nvSpPr>
        <p:spPr>
          <a:xfrm>
            <a:off x="1097281" y="2117559"/>
            <a:ext cx="10115202" cy="3753852"/>
          </a:xfrm>
        </p:spPr>
        <p:txBody>
          <a:bodyPr>
            <a:noAutofit/>
          </a:bodyPr>
          <a:lstStyle/>
          <a:p>
            <a:r>
              <a:rPr lang="es-ES" sz="2800" dirty="0"/>
              <a:t>Antes de la aparición del desarrollo de software libre, los proyectos de software patentado a gran escala se caracterizaban por un proceso de desarrollo jerárquico estrictamente controlado, de arriba hacia abajo. </a:t>
            </a:r>
            <a:endParaRPr lang="es-ES" sz="2800" dirty="0" smtClean="0"/>
          </a:p>
          <a:p>
            <a:r>
              <a:rPr lang="es-ES" sz="2800" dirty="0" smtClean="0"/>
              <a:t>El </a:t>
            </a:r>
            <a:r>
              <a:rPr lang="es-ES" sz="2800" dirty="0"/>
              <a:t>nuevo proceso de desarrollo de FOSS se caracteriza por una comunidad distribuida, de abajo hacia arriba, controlada libremente y altamente cooperativa y democrática.</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a:p>
        </p:txBody>
      </p:sp>
    </p:spTree>
    <p:extLst>
      <p:ext uri="{BB962C8B-B14F-4D97-AF65-F5344CB8AC3E}">
        <p14:creationId xmlns:p14="http://schemas.microsoft.com/office/powerpoint/2010/main" val="132373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Introducción</a:t>
            </a:r>
            <a:endParaRPr lang="es-ES_tradnl" sz="3800" dirty="0"/>
          </a:p>
        </p:txBody>
      </p:sp>
      <p:sp>
        <p:nvSpPr>
          <p:cNvPr id="3" name="Marcador de contenido 2"/>
          <p:cNvSpPr>
            <a:spLocks noGrp="1"/>
          </p:cNvSpPr>
          <p:nvPr>
            <p:ph idx="1"/>
          </p:nvPr>
        </p:nvSpPr>
        <p:spPr>
          <a:xfrm>
            <a:off x="1097280" y="2008908"/>
            <a:ext cx="10115203" cy="3753852"/>
          </a:xfrm>
        </p:spPr>
        <p:txBody>
          <a:bodyPr>
            <a:noAutofit/>
          </a:bodyPr>
          <a:lstStyle/>
          <a:p>
            <a:r>
              <a:rPr lang="es-ES" sz="2600" dirty="0"/>
              <a:t>Esta atmósfera de apertura y colaboración no se puede emular en el mundo del desarrollo patentado, ya que ese mundo exige total secreto y control sobre sus procesos y productos de desarrollo. </a:t>
            </a:r>
            <a:endParaRPr lang="es-ES" sz="2600" dirty="0" smtClean="0"/>
          </a:p>
          <a:p>
            <a:r>
              <a:rPr lang="es-ES" sz="2600" dirty="0" smtClean="0"/>
              <a:t>Por </a:t>
            </a:r>
            <a:r>
              <a:rPr lang="es-ES" sz="2600" dirty="0"/>
              <a:t>ejemplo, sus empleadores requieren que los desarrolladores de software propietario firmen un acuerdo de confidencialidad, o </a:t>
            </a:r>
            <a:r>
              <a:rPr lang="es-ES" sz="2600" dirty="0" smtClean="0"/>
              <a:t>NDA (</a:t>
            </a:r>
            <a:r>
              <a:rPr lang="en-US" sz="2600" dirty="0" smtClean="0"/>
              <a:t>non-disclosure agreement</a:t>
            </a:r>
            <a:r>
              <a:rPr lang="en-US" sz="2600" dirty="0"/>
              <a:t>)</a:t>
            </a:r>
            <a:r>
              <a:rPr lang="es-ES" sz="2600" dirty="0" smtClean="0"/>
              <a:t>, </a:t>
            </a:r>
            <a:r>
              <a:rPr lang="es-ES" sz="2600" dirty="0"/>
              <a:t>que les restringe de hablar o compartir el código fuente que leen o escriben con cualquier persona ajena a la compañía propietaria del software.</a:t>
            </a:r>
            <a:endParaRPr lang="es-ES" sz="26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a:t>
            </a:fld>
            <a:endParaRPr lang="en-US" sz="1600"/>
          </a:p>
        </p:txBody>
      </p:sp>
    </p:spTree>
    <p:extLst>
      <p:ext uri="{BB962C8B-B14F-4D97-AF65-F5344CB8AC3E}">
        <p14:creationId xmlns:p14="http://schemas.microsoft.com/office/powerpoint/2010/main" val="161098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Introducción</a:t>
            </a:r>
            <a:endParaRPr lang="es-ES_tradnl" sz="3800" dirty="0"/>
          </a:p>
        </p:txBody>
      </p:sp>
      <p:sp>
        <p:nvSpPr>
          <p:cNvPr id="3" name="Marcador de contenido 2"/>
          <p:cNvSpPr>
            <a:spLocks noGrp="1"/>
          </p:cNvSpPr>
          <p:nvPr>
            <p:ph idx="1"/>
          </p:nvPr>
        </p:nvSpPr>
        <p:spPr>
          <a:xfrm>
            <a:off x="1097281" y="2176271"/>
            <a:ext cx="10115202" cy="3444133"/>
          </a:xfrm>
        </p:spPr>
        <p:txBody>
          <a:bodyPr>
            <a:noAutofit/>
          </a:bodyPr>
          <a:lstStyle/>
          <a:p>
            <a:r>
              <a:rPr lang="es-ES" sz="2800" dirty="0"/>
              <a:t>Por lo tanto, los NDA impiden legalmente que los desarrolladores de software propietarios discutan cualquier problema de programación en foros públicos o por correo electrónico, incluso si tales discusiones beneficiarían su </a:t>
            </a:r>
            <a:r>
              <a:rPr lang="es-ES" sz="2800" dirty="0" smtClean="0"/>
              <a:t>trabajo.</a:t>
            </a:r>
          </a:p>
          <a:p>
            <a:r>
              <a:rPr lang="es-ES" sz="2800" dirty="0" smtClean="0"/>
              <a:t>Por </a:t>
            </a:r>
            <a:r>
              <a:rPr lang="es-ES" sz="2800" dirty="0"/>
              <a:t>esta razón, muchos sienten que los NDA conducen a una menor productividad del programador y a una menor calidad en los proyectos de software privativo.</a:t>
            </a:r>
            <a:endParaRPr lang="es-ES" sz="25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a:t>
            </a:fld>
            <a:endParaRPr lang="en-US" sz="1600"/>
          </a:p>
        </p:txBody>
      </p:sp>
    </p:spTree>
    <p:extLst>
      <p:ext uri="{BB962C8B-B14F-4D97-AF65-F5344CB8AC3E}">
        <p14:creationId xmlns:p14="http://schemas.microsoft.com/office/powerpoint/2010/main" val="112326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Introducción</a:t>
            </a:r>
            <a:endParaRPr lang="es-ES_tradnl" sz="3800" dirty="0"/>
          </a:p>
        </p:txBody>
      </p:sp>
      <p:sp>
        <p:nvSpPr>
          <p:cNvPr id="3" name="Marcador de contenido 2"/>
          <p:cNvSpPr>
            <a:spLocks noGrp="1"/>
          </p:cNvSpPr>
          <p:nvPr>
            <p:ph idx="1"/>
          </p:nvPr>
        </p:nvSpPr>
        <p:spPr>
          <a:xfrm>
            <a:off x="1097280" y="2117559"/>
            <a:ext cx="10380846" cy="3753852"/>
          </a:xfrm>
        </p:spPr>
        <p:txBody>
          <a:bodyPr>
            <a:noAutofit/>
          </a:bodyPr>
          <a:lstStyle/>
          <a:p>
            <a:r>
              <a:rPr lang="es-ES" sz="2800" dirty="0"/>
              <a:t>Los NDA, por supuesto, no son aplicables a los desarrolladores de software libre.</a:t>
            </a:r>
            <a:endParaRPr lang="es-ES_tradnl" sz="2800" dirty="0"/>
          </a:p>
          <a:p>
            <a:r>
              <a:rPr lang="es-ES" sz="2800" dirty="0"/>
              <a:t>En cuanto a FOSS, los proyectos tienden a tener uno de dos modelos de desarrollo diferentes pero complementarios, que pueden denominarse </a:t>
            </a:r>
            <a:r>
              <a:rPr lang="es-ES" sz="2800" u="sng" dirty="0"/>
              <a:t>orientados a la comunidad </a:t>
            </a:r>
            <a:r>
              <a:rPr lang="es-ES" sz="2800" dirty="0"/>
              <a:t>y </a:t>
            </a:r>
            <a:r>
              <a:rPr lang="es-ES" sz="2800" u="sng" dirty="0"/>
              <a:t>orientados al cliente</a:t>
            </a:r>
            <a:r>
              <a:rPr lang="es-ES" sz="2800" dirty="0"/>
              <a:t>.</a:t>
            </a:r>
            <a:endParaRPr lang="es-ES" sz="27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6</a:t>
            </a:fld>
            <a:endParaRPr lang="en-US" sz="1600"/>
          </a:p>
        </p:txBody>
      </p:sp>
    </p:spTree>
    <p:extLst>
      <p:ext uri="{BB962C8B-B14F-4D97-AF65-F5344CB8AC3E}">
        <p14:creationId xmlns:p14="http://schemas.microsoft.com/office/powerpoint/2010/main" val="163994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Proyectos orientados al cliente</a:t>
            </a:r>
            <a:endParaRPr lang="es-ES_tradnl" sz="3800" dirty="0"/>
          </a:p>
        </p:txBody>
      </p:sp>
      <p:sp>
        <p:nvSpPr>
          <p:cNvPr id="3" name="Marcador de contenido 2"/>
          <p:cNvSpPr>
            <a:spLocks noGrp="1"/>
          </p:cNvSpPr>
          <p:nvPr>
            <p:ph idx="1"/>
          </p:nvPr>
        </p:nvSpPr>
        <p:spPr>
          <a:xfrm>
            <a:off x="1097280" y="2117559"/>
            <a:ext cx="9974911" cy="3753852"/>
          </a:xfrm>
        </p:spPr>
        <p:txBody>
          <a:bodyPr>
            <a:noAutofit/>
          </a:bodyPr>
          <a:lstStyle/>
          <a:p>
            <a:r>
              <a:rPr lang="es-ES" sz="2800" dirty="0"/>
              <a:t>El modelo de desarrollo orientado al cliente se aplica a un nuevo proyecto FOSS que solo tiene unos pocos desarrolladores y un solo cliente. </a:t>
            </a:r>
            <a:endParaRPr lang="es-ES" sz="2800" dirty="0" smtClean="0"/>
          </a:p>
          <a:p>
            <a:r>
              <a:rPr lang="es-ES" sz="2800" dirty="0" smtClean="0"/>
              <a:t>El </a:t>
            </a:r>
            <a:r>
              <a:rPr lang="es-ES" sz="2800" dirty="0"/>
              <a:t>cliente expresa una necesidad de software que pueda reemplazar un sistema existente (a menudo un sistema manual), y los desarrolladores se dedican a diseñar e implementar software que satisfaga esa necesidad. </a:t>
            </a:r>
            <a:endParaRPr lang="es-ES" sz="2800" dirty="0" smtClean="0"/>
          </a:p>
          <a:p>
            <a:r>
              <a:rPr lang="es-ES" sz="2800" dirty="0" smtClean="0"/>
              <a:t>Normalmente</a:t>
            </a:r>
            <a:r>
              <a:rPr lang="es-ES" sz="2800" dirty="0"/>
              <a:t>, el período de desarrollo es de unos pocos meses y el software tiene solo unos pocos miles de líneas de código.</a:t>
            </a:r>
            <a:endParaRPr lang="es-ES" sz="28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85291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Proyectos orientados a la comunidad</a:t>
            </a:r>
            <a:endParaRPr lang="es-ES_tradnl" sz="3800" dirty="0"/>
          </a:p>
        </p:txBody>
      </p:sp>
      <p:sp>
        <p:nvSpPr>
          <p:cNvPr id="3" name="Marcador de contenido 2"/>
          <p:cNvSpPr>
            <a:spLocks noGrp="1"/>
          </p:cNvSpPr>
          <p:nvPr>
            <p:ph idx="1"/>
          </p:nvPr>
        </p:nvSpPr>
        <p:spPr>
          <a:xfrm>
            <a:off x="1097280" y="1956198"/>
            <a:ext cx="9974911" cy="3753852"/>
          </a:xfrm>
        </p:spPr>
        <p:txBody>
          <a:bodyPr>
            <a:noAutofit/>
          </a:bodyPr>
          <a:lstStyle/>
          <a:p>
            <a:r>
              <a:rPr lang="es-ES" sz="2800" dirty="0"/>
              <a:t>El modelo orientado a la comunidad se aplica a un proyecto FOSS más maduro, que tiene un gran grupo de desarrolladores, que cubre un amplio espectro geográfico y que atiende a un grupo diverso de usuarios que comparten una necesidad de software común. </a:t>
            </a:r>
            <a:endParaRPr lang="es-ES" sz="2800" dirty="0" smtClean="0"/>
          </a:p>
          <a:p>
            <a:r>
              <a:rPr lang="es-ES" sz="2800" dirty="0" smtClean="0"/>
              <a:t>La </a:t>
            </a:r>
            <a:r>
              <a:rPr lang="es-ES" sz="2800" dirty="0"/>
              <a:t>base del código para tal proyecto es grande, del orden de decenas o cientos de miles de líneas de código.</a:t>
            </a:r>
            <a:endParaRPr lang="es-ES" sz="28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70912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86603"/>
            <a:ext cx="10380846" cy="1450757"/>
          </a:xfrm>
        </p:spPr>
        <p:txBody>
          <a:bodyPr>
            <a:normAutofit/>
          </a:bodyPr>
          <a:lstStyle/>
          <a:p>
            <a:r>
              <a:rPr lang="es-ES" sz="4000" dirty="0"/>
              <a:t>Proyectos orientados a la comunidad</a:t>
            </a:r>
            <a:endParaRPr lang="es-ES_tradnl" sz="3800" dirty="0"/>
          </a:p>
        </p:txBody>
      </p:sp>
      <p:sp>
        <p:nvSpPr>
          <p:cNvPr id="3" name="Marcador de contenido 2"/>
          <p:cNvSpPr>
            <a:spLocks noGrp="1"/>
          </p:cNvSpPr>
          <p:nvPr>
            <p:ph idx="1"/>
          </p:nvPr>
        </p:nvSpPr>
        <p:spPr>
          <a:xfrm>
            <a:off x="1097281" y="2117559"/>
            <a:ext cx="10115202" cy="3753852"/>
          </a:xfrm>
        </p:spPr>
        <p:txBody>
          <a:bodyPr>
            <a:noAutofit/>
          </a:bodyPr>
          <a:lstStyle/>
          <a:p>
            <a:r>
              <a:rPr lang="es-ES" sz="2800" dirty="0"/>
              <a:t>Estos dos géneros tienen mucho en común. Ambos apuntan a desarrollarse libre y </a:t>
            </a:r>
            <a:r>
              <a:rPr lang="es-ES" sz="2800" dirty="0" smtClean="0"/>
              <a:t>abiertamente usando </a:t>
            </a:r>
            <a:r>
              <a:rPr lang="es-ES" sz="2800" dirty="0"/>
              <a:t>un proceso de colaboración ágil, produciendo un artefacto </a:t>
            </a:r>
            <a:r>
              <a:rPr lang="es-ES" sz="2800" dirty="0" smtClean="0"/>
              <a:t>que</a:t>
            </a:r>
            <a:r>
              <a:rPr lang="es-ES_tradnl" sz="2800" dirty="0"/>
              <a:t> </a:t>
            </a:r>
            <a:r>
              <a:rPr lang="es-ES" sz="2800" dirty="0" smtClean="0"/>
              <a:t>puede </a:t>
            </a:r>
            <a:r>
              <a:rPr lang="es-ES" sz="2800" dirty="0"/>
              <a:t>ser ampliamente reutilizado, adaptado y compartido. </a:t>
            </a:r>
            <a:endParaRPr lang="es-ES" sz="2800" dirty="0" smtClean="0"/>
          </a:p>
          <a:p>
            <a:r>
              <a:rPr lang="es-ES" sz="2800" dirty="0" smtClean="0"/>
              <a:t>Las </a:t>
            </a:r>
            <a:r>
              <a:rPr lang="es-ES" sz="2800" dirty="0"/>
              <a:t>variantes de la Licencia Pública General de GNU aseguran que dicho software no puede ser privatizado. </a:t>
            </a:r>
            <a:endParaRPr lang="es-ES" sz="2800" dirty="0" smtClean="0"/>
          </a:p>
          <a:p>
            <a:r>
              <a:rPr lang="es-ES" sz="2800" dirty="0" smtClean="0"/>
              <a:t>La </a:t>
            </a:r>
            <a:r>
              <a:rPr lang="es-ES" sz="2800" dirty="0"/>
              <a:t>noción de desarrollo ágil basado en equipo con mucha interacción del usuario es fundamental para ambos géneros.</a:t>
            </a:r>
            <a:endParaRPr lang="es-ES" sz="27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644181921"/>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39206</TotalTime>
  <Words>1425</Words>
  <Application>Microsoft Macintosh PowerPoint</Application>
  <PresentationFormat>Panorámica</PresentationFormat>
  <Paragraphs>93</Paragraphs>
  <Slides>21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American Typewriter</vt:lpstr>
      <vt:lpstr>Calibri</vt:lpstr>
      <vt:lpstr>Calibri Light</vt:lpstr>
      <vt:lpstr>Wingdings</vt:lpstr>
      <vt:lpstr>Retrospección</vt:lpstr>
      <vt:lpstr>Presentación de PowerPoint</vt:lpstr>
      <vt:lpstr>Presentación de PowerPoint</vt:lpstr>
      <vt:lpstr>Introducción</vt:lpstr>
      <vt:lpstr>Introducción</vt:lpstr>
      <vt:lpstr>Introducción</vt:lpstr>
      <vt:lpstr>Introducción</vt:lpstr>
      <vt:lpstr>Proyectos orientados al cliente</vt:lpstr>
      <vt:lpstr>Proyectos orientados a la comunidad</vt:lpstr>
      <vt:lpstr>Proyectos orientados a la comunidad</vt:lpstr>
      <vt:lpstr>Client-Oriented vs. Community-Oriented Projects</vt:lpstr>
      <vt:lpstr>Client-Oriented vs. Community-Oriented Projects</vt:lpstr>
      <vt:lpstr>Evolución del proyecto</vt:lpstr>
      <vt:lpstr>Evolución del proyecto</vt:lpstr>
      <vt:lpstr>Evolución del proyecto</vt:lpstr>
      <vt:lpstr>Evolución del proyecto</vt:lpstr>
      <vt:lpstr>Evolución del proyecto</vt:lpstr>
      <vt:lpstr>Evolución del proyecto</vt:lpstr>
      <vt:lpstr>Evolución del proyecto</vt:lpstr>
      <vt:lpstr>Evolución del proyecto</vt:lpstr>
      <vt:lpstr>Evolución del proyecto</vt:lpstr>
      <vt:lpstr>Taller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518</cp:revision>
  <dcterms:created xsi:type="dcterms:W3CDTF">2018-09-05T16:34:01Z</dcterms:created>
  <dcterms:modified xsi:type="dcterms:W3CDTF">2019-12-18T13:51:19Z</dcterms:modified>
</cp:coreProperties>
</file>