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358" r:id="rId2"/>
    <p:sldId id="476" r:id="rId3"/>
    <p:sldId id="455" r:id="rId4"/>
    <p:sldId id="472" r:id="rId5"/>
    <p:sldId id="469" r:id="rId6"/>
    <p:sldId id="480" r:id="rId7"/>
    <p:sldId id="481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5"/>
    <p:restoredTop sz="85369"/>
  </p:normalViewPr>
  <p:slideViewPr>
    <p:cSldViewPr snapToGrid="0" snapToObjects="1">
      <p:cViewPr varScale="1">
        <p:scale>
          <a:sx n="54" d="100"/>
          <a:sy n="54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9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FD9D-EB30-EC48-AC35-B521AABA13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C1-53A7-9C46-9DEE-929A300AA752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2E8-1631-0F44-AAB9-F832CEF3ED91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B51-DCAA-8C48-9C3B-09C005A15F6E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0EA2-18CA-7B4F-BBF6-1D21BE6C0B5D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6B1-A0A2-604A-8C00-2B7526D3B9E6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AD15-810F-DB42-9A02-867E40635398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59-88C1-F341-94F5-A6DD26004159}" type="datetime1">
              <a:rPr lang="es-ES" smtClean="0"/>
              <a:t>24/9/19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8CD-F702-0445-98F7-7F91F814F2B1}" type="datetime1">
              <a:rPr lang="es-ES" smtClean="0"/>
              <a:t>24/9/19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432-C8B4-3940-81B6-657145B33DE1}" type="datetime1">
              <a:rPr lang="es-ES" smtClean="0"/>
              <a:t>24/9/19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9562F-32A5-504F-B875-39E2B6605B9B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99AB-26D8-204B-8DCB-06A48579AB43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046C1-172E-6948-A732-515F1F1DC49B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5011" y="2021305"/>
            <a:ext cx="11357810" cy="10600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dirty="0" smtClean="0"/>
              <a:t>Algoritmos y Complejidad</a:t>
            </a:r>
            <a:endParaRPr lang="en-US" sz="71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56518" y="4691811"/>
            <a:ext cx="100584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</a:rPr>
              <a:t>Escuela Politécnica Nacional</a:t>
            </a:r>
          </a:p>
          <a:p>
            <a:r>
              <a:rPr lang="es-ES" sz="2400" dirty="0" smtClean="0">
                <a:solidFill>
                  <a:schemeClr val="tx1"/>
                </a:solidFill>
              </a:rPr>
              <a:t>Programa de Maestría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6518" y="3761015"/>
            <a:ext cx="10058400" cy="45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Lorena </a:t>
            </a:r>
            <a:r>
              <a:rPr lang="en-US" sz="2800" b="1" dirty="0" err="1" smtClean="0">
                <a:solidFill>
                  <a:schemeClr val="tx1"/>
                </a:solidFill>
              </a:rPr>
              <a:t>recalde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cap="none" dirty="0" smtClean="0">
                <a:solidFill>
                  <a:schemeClr val="tx1"/>
                </a:solidFill>
              </a:rPr>
              <a:t>Ph.D.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6518" y="5834811"/>
            <a:ext cx="2734333" cy="4718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2019-B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Un poco sobre mi investigación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51128" y="3113344"/>
            <a:ext cx="3629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err="1" smtClean="0"/>
              <a:t>CollaborativeUrbanPlanning</a:t>
            </a:r>
            <a:endParaRPr lang="en-US" sz="2000" dirty="0" smtClean="0"/>
          </a:p>
          <a:p>
            <a:r>
              <a:rPr lang="en-US" sz="2000" dirty="0" smtClean="0"/>
              <a:t>#Cognitive-</a:t>
            </a:r>
            <a:r>
              <a:rPr lang="en-US" sz="2000" dirty="0" err="1" smtClean="0"/>
              <a:t>basedMockupsDesign</a:t>
            </a:r>
            <a:endParaRPr lang="en-US" sz="2000" dirty="0" smtClean="0"/>
          </a:p>
          <a:p>
            <a:r>
              <a:rPr lang="en-US" sz="2000" dirty="0" smtClean="0"/>
              <a:t>#JSON-</a:t>
            </a:r>
            <a:r>
              <a:rPr lang="en-US" sz="2000" dirty="0" err="1" smtClean="0"/>
              <a:t>LDEducationalResources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#</a:t>
            </a:r>
            <a:r>
              <a:rPr lang="en-US" sz="2000" dirty="0" err="1" smtClean="0">
                <a:solidFill>
                  <a:schemeClr val="accent1"/>
                </a:solidFill>
              </a:rPr>
              <a:t>FairGroupRecommenders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1"/>
          <a:stretch/>
        </p:blipFill>
        <p:spPr>
          <a:xfrm>
            <a:off x="987341" y="3765554"/>
            <a:ext cx="2362280" cy="17892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35876" y="2051516"/>
            <a:ext cx="246521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Planificación </a:t>
            </a:r>
            <a:r>
              <a:rPr lang="es-ES" sz="32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Urbana Cognitiva</a:t>
            </a:r>
            <a:endParaRPr lang="es-E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73" y="3998892"/>
            <a:ext cx="1700463" cy="17004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20" y="1949803"/>
            <a:ext cx="1758616" cy="1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3</a:t>
            </a:fld>
            <a:endParaRPr lang="es-ES_tradnl" sz="1600" dirty="0"/>
          </a:p>
        </p:txBody>
      </p:sp>
      <p:sp>
        <p:nvSpPr>
          <p:cNvPr id="3" name="Marcador de contenido 5"/>
          <p:cNvSpPr txBox="1">
            <a:spLocks/>
          </p:cNvSpPr>
          <p:nvPr/>
        </p:nvSpPr>
        <p:spPr>
          <a:xfrm>
            <a:off x="269317" y="3393655"/>
            <a:ext cx="10943167" cy="12441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smtClean="0"/>
              <a:t>Por qué una maestría en investigación?</a:t>
            </a:r>
          </a:p>
          <a:p>
            <a:r>
              <a:rPr lang="es-ES" sz="3200" b="1" dirty="0" smtClean="0"/>
              <a:t>Temas retadores en algoritmos</a:t>
            </a:r>
            <a:endParaRPr lang="es-ES_tradnl" sz="3200" b="1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6885" y="712083"/>
            <a:ext cx="5683526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/>
              <a:t>Un poco </a:t>
            </a:r>
            <a:r>
              <a:rPr lang="es-ES" b="1" smtClean="0"/>
              <a:t>sobre ustedes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607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r>
              <a:rPr lang="es-ES" sz="1600" dirty="0" smtClean="0"/>
              <a:t>Contenido                                                                                                                                                                                                              </a:t>
            </a:r>
            <a:fld id="{5C8A0B6C-2F0D-9146-B965-5B2E4517E27B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01954" y="443913"/>
            <a:ext cx="11028045" cy="7288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Contenido de este </a:t>
            </a:r>
            <a:r>
              <a:rPr lang="es-ES_tradnl" dirty="0" smtClean="0"/>
              <a:t>curso, </a:t>
            </a:r>
            <a:r>
              <a:rPr lang="es-ES_tradnl" smtClean="0"/>
              <a:t>primer bimestre</a:t>
            </a:r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5058"/>
              </p:ext>
            </p:extLst>
          </p:nvPr>
        </p:nvGraphicFramePr>
        <p:xfrm>
          <a:off x="1913210" y="1350624"/>
          <a:ext cx="8373980" cy="4762500"/>
        </p:xfrm>
        <a:graphic>
          <a:graphicData uri="http://schemas.openxmlformats.org/drawingml/2006/table">
            <a:tbl>
              <a:tblPr/>
              <a:tblGrid>
                <a:gridCol w="4403558"/>
                <a:gridCol w="3970422"/>
              </a:tblGrid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Basic Programming 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Ch1. Fundamentos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Data Abstraction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Ch1. Fundamentos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Bags, Queues, and Stacks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Ch1. Fundamentos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Analysis of Algorithms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Ch1. Fundamentos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Case Study: Union-Find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Ch1. Fundamentos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Elementary Sorts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Ch2. Sorting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Mergesort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Ch2. Sorting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Ch2. Sorting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Priority Queues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Ch2. Sorting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Applications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Ch2. Sorting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Symbol Tables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Ch3. Searching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Binary Search Trees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Ch3. Searching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Balanced Search Trees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Ch3. Searching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Hash Tables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Ch3. Searching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1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effectLst/>
                          <a:latin typeface="Arial" charset="0"/>
                        </a:rPr>
                        <a:t>Applications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effectLst/>
                          <a:latin typeface="Arial" charset="0"/>
                        </a:rPr>
                        <a:t>Ch3. </a:t>
                      </a:r>
                      <a:r>
                        <a:rPr lang="es-ES_tradnl" sz="2000" b="0" i="0" u="none" strike="noStrike" dirty="0" err="1">
                          <a:effectLst/>
                          <a:latin typeface="Arial" charset="0"/>
                        </a:rPr>
                        <a:t>Searching</a:t>
                      </a:r>
                      <a:endParaRPr lang="es-ES_tradnl" sz="2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dirty="0" err="1" smtClean="0"/>
              <a:t>Evaluaci</a:t>
            </a:r>
            <a:r>
              <a:rPr lang="es-ES" sz="4400" dirty="0" err="1" smtClean="0"/>
              <a:t>ón</a:t>
            </a:r>
            <a:endParaRPr lang="es-ES_tradnl" sz="4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83065"/>
              </p:ext>
            </p:extLst>
          </p:nvPr>
        </p:nvGraphicFramePr>
        <p:xfrm>
          <a:off x="3290727" y="2414552"/>
          <a:ext cx="5671506" cy="3368040"/>
        </p:xfrm>
        <a:graphic>
          <a:graphicData uri="http://schemas.openxmlformats.org/drawingml/2006/table">
            <a:tbl>
              <a:tblPr/>
              <a:tblGrid>
                <a:gridCol w="2351307"/>
                <a:gridCol w="1876409"/>
                <a:gridCol w="144379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Opción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Opción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Deberes / Talleres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Prueba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Examen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Proyecto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 </a:t>
                      </a:r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es-ES_tradnl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revisi</a:t>
                      </a:r>
                      <a:r>
                        <a:rPr lang="es-E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de </a:t>
                      </a:r>
                      <a:r>
                        <a:rPr lang="es-ES_tradnl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paper</a:t>
                      </a:r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r>
                        <a:rPr lang="es-ES_tradn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Algoritmos Inteligentes</a:t>
                      </a:r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/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28552"/>
            <a:ext cx="10058400" cy="394054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orena.recalde@epn.edu.ec</a:t>
            </a:r>
            <a:endParaRPr lang="en-US" sz="2400" dirty="0" smtClean="0"/>
          </a:p>
          <a:p>
            <a:r>
              <a:rPr lang="en-US" sz="2400" dirty="0" err="1" smtClean="0"/>
              <a:t>Asistencia</a:t>
            </a:r>
            <a:r>
              <a:rPr lang="en-US" sz="2400" dirty="0" smtClean="0"/>
              <a:t> -&gt; </a:t>
            </a:r>
            <a:r>
              <a:rPr lang="en-US" sz="2400" dirty="0" err="1" smtClean="0"/>
              <a:t>Presencial</a:t>
            </a:r>
            <a:endParaRPr lang="en-US" sz="2400" dirty="0" smtClean="0"/>
          </a:p>
          <a:p>
            <a:r>
              <a:rPr lang="en-US" sz="2400" dirty="0" err="1" smtClean="0"/>
              <a:t>Asistente</a:t>
            </a:r>
            <a:r>
              <a:rPr lang="en-US" sz="2400" dirty="0" smtClean="0"/>
              <a:t>?</a:t>
            </a:r>
          </a:p>
          <a:p>
            <a:r>
              <a:rPr lang="en-US" sz="2400" dirty="0" err="1" smtClean="0"/>
              <a:t>Ingl</a:t>
            </a:r>
            <a:r>
              <a:rPr lang="es-ES" sz="2400" dirty="0" err="1" smtClean="0"/>
              <a:t>és</a:t>
            </a:r>
            <a:r>
              <a:rPr lang="es-ES" sz="2400" dirty="0"/>
              <a:t>?</a:t>
            </a:r>
            <a:endParaRPr lang="es-ES" sz="2400" dirty="0" smtClean="0"/>
          </a:p>
          <a:p>
            <a:r>
              <a:rPr lang="es-ES" sz="2400" dirty="0" smtClean="0"/>
              <a:t>Opción 1: Actuación: presentación de </a:t>
            </a:r>
            <a:r>
              <a:rPr lang="es-ES" sz="2400" dirty="0" smtClean="0"/>
              <a:t>20</a:t>
            </a:r>
            <a:r>
              <a:rPr lang="es-ES" sz="2400" dirty="0" smtClean="0"/>
              <a:t> </a:t>
            </a:r>
            <a:r>
              <a:rPr lang="es-ES" sz="2400" dirty="0" smtClean="0"/>
              <a:t>min</a:t>
            </a:r>
          </a:p>
          <a:p>
            <a:r>
              <a:rPr lang="es-ES" sz="2400" dirty="0" smtClean="0"/>
              <a:t>Short </a:t>
            </a:r>
            <a:r>
              <a:rPr lang="es-ES" sz="2400" dirty="0" err="1" smtClean="0"/>
              <a:t>Breaks</a:t>
            </a:r>
            <a:endParaRPr lang="es-ES" sz="2400" dirty="0" smtClean="0"/>
          </a:p>
          <a:p>
            <a:r>
              <a:rPr lang="es-ES" sz="2400" dirty="0" smtClean="0"/>
              <a:t>Inicio y  Fin de clase</a:t>
            </a:r>
          </a:p>
          <a:p>
            <a:r>
              <a:rPr lang="es-ES" sz="2400" dirty="0">
                <a:solidFill>
                  <a:schemeClr val="tx1"/>
                </a:solidFill>
              </a:rPr>
              <a:t>https://</a:t>
            </a:r>
            <a:r>
              <a:rPr lang="es-ES" sz="2400" dirty="0" err="1" smtClean="0">
                <a:solidFill>
                  <a:schemeClr val="tx1"/>
                </a:solidFill>
              </a:rPr>
              <a:t>github.com</a:t>
            </a:r>
            <a:r>
              <a:rPr lang="es-ES" sz="2400" dirty="0" smtClean="0">
                <a:solidFill>
                  <a:schemeClr val="tx1"/>
                </a:solidFill>
              </a:rPr>
              <a:t>/lore10/</a:t>
            </a:r>
            <a:r>
              <a:rPr lang="es-ES" sz="2400" dirty="0" err="1" smtClean="0">
                <a:solidFill>
                  <a:schemeClr val="tx1"/>
                </a:solidFill>
              </a:rPr>
              <a:t>AlgoritmosComplejidad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341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</a:t>
            </a:r>
            <a:r>
              <a:rPr lang="es-ES" dirty="0" err="1" smtClean="0"/>
              <a:t>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11680"/>
            <a:ext cx="10058400" cy="385741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charset="2"/>
              <a:buChar char="v"/>
            </a:pPr>
            <a:r>
              <a:rPr lang="en-US" sz="2400" dirty="0"/>
              <a:t>Robert </a:t>
            </a:r>
            <a:r>
              <a:rPr lang="en-US" sz="2400" dirty="0" err="1"/>
              <a:t>Sedgewick</a:t>
            </a:r>
            <a:r>
              <a:rPr lang="en-US" sz="2400" dirty="0"/>
              <a:t>, Kevin Wayne - Algorithms (part 1, electronic edition)-Addison-Wesley Professional (2014</a:t>
            </a:r>
            <a:r>
              <a:rPr lang="en-US" sz="2400" dirty="0" smtClean="0"/>
              <a:t>)</a:t>
            </a:r>
          </a:p>
          <a:p>
            <a:pPr>
              <a:buClr>
                <a:schemeClr val="accent2"/>
              </a:buClr>
              <a:buFont typeface="Wingdings" charset="2"/>
              <a:buChar char="v"/>
            </a:pPr>
            <a:r>
              <a:rPr lang="en-US" sz="2400" dirty="0"/>
              <a:t>Robert </a:t>
            </a:r>
            <a:r>
              <a:rPr lang="en-US" sz="2400" dirty="0" err="1"/>
              <a:t>Sedgewick</a:t>
            </a:r>
            <a:r>
              <a:rPr lang="en-US" sz="2400" dirty="0"/>
              <a:t>, Kevin Wayne - Algorithms (part 2, electronic edition)-Addison-Wesley Professional (2014</a:t>
            </a:r>
            <a:r>
              <a:rPr lang="en-US" sz="2400" dirty="0" smtClean="0"/>
              <a:t>)</a:t>
            </a:r>
          </a:p>
          <a:p>
            <a:pPr>
              <a:buClr>
                <a:schemeClr val="accent2"/>
              </a:buClr>
              <a:buFont typeface="Wingdings" charset="2"/>
              <a:buChar char="v"/>
            </a:pPr>
            <a:r>
              <a:rPr lang="en-US" sz="2400" dirty="0"/>
              <a:t>Aditya Bhargava - </a:t>
            </a:r>
            <a:r>
              <a:rPr lang="en-US" sz="2400" dirty="0" err="1"/>
              <a:t>Grokking</a:t>
            </a:r>
            <a:r>
              <a:rPr lang="en-US" sz="2400" dirty="0"/>
              <a:t> Algorithms_ An illustrated guide for programmers and other curious people (2016, Manning Publications)</a:t>
            </a:r>
            <a:endParaRPr lang="en-U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6600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35841</TotalTime>
  <Words>268</Words>
  <Application>Microsoft Macintosh PowerPoint</Application>
  <PresentationFormat>Panorámica</PresentationFormat>
  <Paragraphs>87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Wingdings</vt:lpstr>
      <vt:lpstr>Arial</vt:lpstr>
      <vt:lpstr>Retrospección</vt:lpstr>
      <vt:lpstr>Presentación de PowerPoint</vt:lpstr>
      <vt:lpstr>Un poco sobre mi investigación</vt:lpstr>
      <vt:lpstr>Presentación de PowerPoint</vt:lpstr>
      <vt:lpstr>Presentación de PowerPoint</vt:lpstr>
      <vt:lpstr>Evaluación</vt:lpstr>
      <vt:lpstr>Indicaciones Generales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339</cp:revision>
  <dcterms:created xsi:type="dcterms:W3CDTF">2018-09-05T16:34:01Z</dcterms:created>
  <dcterms:modified xsi:type="dcterms:W3CDTF">2019-09-24T12:55:34Z</dcterms:modified>
</cp:coreProperties>
</file>