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3"/>
  </p:notesMasterIdLst>
  <p:sldIdLst>
    <p:sldId id="504" r:id="rId2"/>
    <p:sldId id="619" r:id="rId3"/>
    <p:sldId id="792" r:id="rId4"/>
    <p:sldId id="906" r:id="rId5"/>
    <p:sldId id="907" r:id="rId6"/>
    <p:sldId id="908" r:id="rId7"/>
    <p:sldId id="909" r:id="rId8"/>
    <p:sldId id="967" r:id="rId9"/>
    <p:sldId id="968" r:id="rId10"/>
    <p:sldId id="969" r:id="rId11"/>
    <p:sldId id="970" r:id="rId12"/>
    <p:sldId id="971" r:id="rId13"/>
    <p:sldId id="973" r:id="rId14"/>
    <p:sldId id="972" r:id="rId15"/>
    <p:sldId id="974" r:id="rId16"/>
    <p:sldId id="975" r:id="rId17"/>
    <p:sldId id="976" r:id="rId18"/>
    <p:sldId id="977" r:id="rId19"/>
    <p:sldId id="978" r:id="rId20"/>
    <p:sldId id="980" r:id="rId21"/>
    <p:sldId id="979" r:id="rId2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/>
    <p:restoredTop sz="85196"/>
  </p:normalViewPr>
  <p:slideViewPr>
    <p:cSldViewPr snapToGrid="0" snapToObjects="1">
      <p:cViewPr>
        <p:scale>
          <a:sx n="75" d="100"/>
          <a:sy n="75" d="100"/>
        </p:scale>
        <p:origin x="3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0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9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6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9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C1-53A7-9C46-9DEE-929A300AA752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2E8-1631-0F44-AAB9-F832CEF3ED91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B51-DCAA-8C48-9C3B-09C005A15F6E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0EA2-18CA-7B4F-BBF6-1D21BE6C0B5D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6B1-A0A2-604A-8C00-2B7526D3B9E6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AD15-810F-DB42-9A02-867E40635398}" type="datetime1">
              <a:rPr lang="es-E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59-88C1-F341-94F5-A6DD26004159}" type="datetime1">
              <a:rPr lang="es-E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8CD-F702-0445-98F7-7F91F814F2B1}" type="datetime1">
              <a:rPr lang="es-E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432-C8B4-3940-81B6-657145B33DE1}" type="datetime1">
              <a:rPr lang="es-E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9562F-32A5-504F-B875-39E2B6605B9B}" type="datetime1">
              <a:rPr lang="es-E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99AB-26D8-204B-8DCB-06A48579AB43}" type="datetime1">
              <a:rPr lang="es-E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046C1-172E-6948-A732-515F1F1DC49B}" type="datetime1">
              <a:rPr lang="es-E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"/>
            <a:r>
              <a:rPr lang="es-ES" sz="4400" dirty="0" smtClean="0">
                <a:latin typeface="Arial" charset="0"/>
              </a:rPr>
              <a:t>Algoritmos y Complejidad</a:t>
            </a:r>
            <a:endParaRPr lang="es-ES_tradnl" sz="4400" dirty="0">
              <a:latin typeface="Arial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7280" y="5035325"/>
            <a:ext cx="1030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Lorena Recalde Ph.D.</a:t>
            </a:r>
          </a:p>
          <a:p>
            <a:r>
              <a:rPr lang="en-US" sz="2400" dirty="0" err="1" smtClean="0"/>
              <a:t>Escuela</a:t>
            </a:r>
            <a:r>
              <a:rPr lang="en-US" sz="2400" dirty="0" smtClean="0"/>
              <a:t> </a:t>
            </a:r>
            <a:r>
              <a:rPr lang="en-US" sz="2400" dirty="0" err="1" smtClean="0"/>
              <a:t>Polit</a:t>
            </a:r>
            <a:r>
              <a:rPr lang="es-ES" sz="2400" dirty="0" err="1" smtClean="0"/>
              <a:t>écnica</a:t>
            </a:r>
            <a:r>
              <a:rPr lang="es-ES" sz="2400" dirty="0" smtClean="0"/>
              <a:t> Nacional</a:t>
            </a:r>
          </a:p>
          <a:p>
            <a:r>
              <a:rPr lang="es-ES" sz="2400" dirty="0" smtClean="0"/>
              <a:t>Maestría en Ciencias de Computación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4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Pero todavía falta una gran pieza.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Graficaron </a:t>
            </a:r>
            <a:r>
              <a:rPr lang="es-ES_tradnl" sz="2600" dirty="0"/>
              <a:t>a los usuarios por similitud</a:t>
            </a:r>
            <a:r>
              <a:rPr lang="es-ES_tradnl" sz="26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¿</a:t>
            </a:r>
            <a:r>
              <a:rPr lang="es-ES_tradnl" sz="2600" dirty="0"/>
              <a:t>Cómo se da cuenta de cuán similares son dos usuarios</a:t>
            </a:r>
            <a:r>
              <a:rPr lang="es-ES_tradnl" sz="2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dirty="0"/>
              <a:t>Extracción de características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4561907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En </a:t>
            </a:r>
            <a:r>
              <a:rPr lang="es-ES_tradnl" sz="2600" dirty="0"/>
              <a:t>el ejemplo de la toronja, comparó la fruta en función de cuán grandes son y qué tan rojas son.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El </a:t>
            </a:r>
            <a:r>
              <a:rPr lang="es-ES_tradnl" sz="2600" dirty="0"/>
              <a:t>tamaño y el color son las características que está comparando.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Ahora </a:t>
            </a:r>
            <a:r>
              <a:rPr lang="es-ES_tradnl" sz="2600" dirty="0"/>
              <a:t>suponga que tiene tres frutas. Puedes extraer las características</a:t>
            </a:r>
            <a:r>
              <a:rPr lang="es-ES_tradnl" sz="2600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99" y="2184400"/>
            <a:ext cx="5784413" cy="3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dirty="0"/>
              <a:t>Extracción de características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1" y="1444752"/>
            <a:ext cx="5036040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Luego puedes graficar las tres frutas. A partir del gráfico, puedes ver visualmente que las frutas A y B son similares</a:t>
            </a:r>
            <a:r>
              <a:rPr lang="es-ES_tradnl" sz="2600" dirty="0" smtClean="0"/>
              <a:t>.</a:t>
            </a: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Midamos </a:t>
            </a:r>
            <a:r>
              <a:rPr lang="es-ES_tradnl" sz="2600" dirty="0"/>
              <a:t>qué tan cerca están.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Para encontrar la distancia entre dos puntos, usa la fórmula pitagórica.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3" y="1494597"/>
            <a:ext cx="4931834" cy="47457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61" y="4851400"/>
            <a:ext cx="4305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58657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Aquí está la distancia entre A y B, por ejemplo</a:t>
            </a:r>
            <a:r>
              <a:rPr lang="es-ES_tradnl" sz="26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La </a:t>
            </a:r>
            <a:r>
              <a:rPr lang="es-ES_tradnl" sz="2600" dirty="0"/>
              <a:t>distancia entre A y B es 1. También puedes encontrar el resto de las distancias</a:t>
            </a:r>
            <a:r>
              <a:rPr lang="es-ES_tradnl" sz="2600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0" y="1973950"/>
            <a:ext cx="2790836" cy="27673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83" y="1693942"/>
            <a:ext cx="4349700" cy="4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58657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La fórmula de distancia confirma lo que </a:t>
            </a:r>
            <a:r>
              <a:rPr lang="es-ES_tradnl" sz="2600" dirty="0" smtClean="0"/>
              <a:t>viste: </a:t>
            </a:r>
            <a:r>
              <a:rPr lang="es-ES_tradnl" sz="2600" dirty="0"/>
              <a:t>las frutas A y B son similares</a:t>
            </a:r>
            <a:r>
              <a:rPr lang="es-ES_tradnl" sz="26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Supongamos </a:t>
            </a:r>
            <a:r>
              <a:rPr lang="es-ES_tradnl" sz="2600" dirty="0"/>
              <a:t>que, en cambio, estás comparando usuarios de </a:t>
            </a:r>
            <a:r>
              <a:rPr lang="es-ES_tradnl" sz="2600" dirty="0" err="1"/>
              <a:t>Netflix</a:t>
            </a:r>
            <a:r>
              <a:rPr lang="es-ES_tradnl" sz="2600" dirty="0"/>
              <a:t>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Necesitas </a:t>
            </a:r>
            <a:r>
              <a:rPr lang="es-ES_tradnl" sz="2600" dirty="0"/>
              <a:t>alguna forma de graficar a los usuarios.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Por </a:t>
            </a:r>
            <a:r>
              <a:rPr lang="es-ES_tradnl" sz="2600" dirty="0"/>
              <a:t>lo tanto, debe convertir a cada usuario en un conjunto de coordenadas, tal como lo hizo con la fruta.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86" y="1628932"/>
            <a:ext cx="4882664" cy="40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372533"/>
            <a:ext cx="10996573" cy="58270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300" dirty="0"/>
              <a:t>Una vez que pueda graficar a los usuarios, puede medir la distancia entre ellos</a:t>
            </a:r>
            <a:r>
              <a:rPr lang="es-ES_tradnl" sz="23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300" dirty="0" smtClean="0"/>
              <a:t>A </a:t>
            </a:r>
            <a:r>
              <a:rPr lang="es-ES_tradnl" sz="2300" dirty="0"/>
              <a:t>continuación, le mostramos cómo puede convertir usuarios en un conjunto de números. </a:t>
            </a:r>
            <a:endParaRPr lang="es-ES_tradnl" sz="23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300" dirty="0" smtClean="0"/>
              <a:t>Cuando </a:t>
            </a:r>
            <a:r>
              <a:rPr lang="es-ES_tradnl" sz="2300" dirty="0"/>
              <a:t>los usuarios se registren en </a:t>
            </a:r>
            <a:r>
              <a:rPr lang="es-ES_tradnl" sz="2300" dirty="0" err="1"/>
              <a:t>Netflix</a:t>
            </a:r>
            <a:r>
              <a:rPr lang="es-ES_tradnl" sz="2300" dirty="0"/>
              <a:t>, pídales que califiquen algunas categorías de películas en función de cuánto les gusten esas categorías. ¡Para cada usuario, ahora tiene un conjunto de calificaciones</a:t>
            </a:r>
            <a:r>
              <a:rPr lang="es-ES_tradnl" sz="2300" dirty="0" smtClean="0"/>
              <a:t>!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00" y="2457363"/>
            <a:ext cx="7874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16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A </a:t>
            </a:r>
            <a:r>
              <a:rPr lang="es-ES_tradnl" sz="2600" dirty="0" err="1"/>
              <a:t>Priyanka</a:t>
            </a:r>
            <a:r>
              <a:rPr lang="es-ES_tradnl" sz="2600" dirty="0"/>
              <a:t> y Justin les gusta el romance y odian el horror. A Morfeo le </a:t>
            </a:r>
            <a:r>
              <a:rPr lang="es-ES_tradnl" sz="2600" dirty="0" smtClean="0"/>
              <a:t>gusta Acción </a:t>
            </a:r>
            <a:r>
              <a:rPr lang="es-ES_tradnl" sz="2600" dirty="0"/>
              <a:t>pero odia el romance (odia cuando una buena película de acción se arruina por una escena romántica cursi).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¿</a:t>
            </a:r>
            <a:r>
              <a:rPr lang="es-ES_tradnl" sz="2600" dirty="0"/>
              <a:t>Recuerdas que en naranjas versus toronjas, cada fruta estaba representada por un conjunto de dos números?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Aquí</a:t>
            </a:r>
            <a:r>
              <a:rPr lang="es-ES_tradnl" sz="2600" dirty="0"/>
              <a:t>, cada usuario está representado por un conjunto de cinco números</a:t>
            </a:r>
            <a:r>
              <a:rPr lang="es-ES_tradnl" sz="26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50" y="4370556"/>
            <a:ext cx="47625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Un matemático diría que, en lugar de calcular la distancia en dos dimensiones, ahora está calculando la distancia en cinco dimensiones. Pero la fórmula de la distancia sigue siendo la misma.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1" y="3621615"/>
            <a:ext cx="11401897" cy="16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Un matemático diría que, en lugar de calcular la distancia en dos dimensiones, ahora está calculando la distancia en cinco dimensiones. Pero la fórmula de la distancia sigue siendo la misma.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1" y="3621615"/>
            <a:ext cx="11401897" cy="16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19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Solo </a:t>
            </a:r>
            <a:r>
              <a:rPr lang="es-ES_tradnl" sz="2600" dirty="0"/>
              <a:t>implica un conjunto de cinco números en lugar de un conjunto de dos números</a:t>
            </a:r>
            <a:r>
              <a:rPr lang="es-ES_tradnl" sz="2600" dirty="0" smtClean="0"/>
              <a:t>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La </a:t>
            </a:r>
            <a:r>
              <a:rPr lang="es-ES_tradnl" sz="2600" dirty="0"/>
              <a:t>fórmula de la distancia es flexible: podría tener un conjunto de un millón de números y aún usar la misma fórmula de distancia anterior para encontrar la distancia.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Quizás </a:t>
            </a:r>
            <a:r>
              <a:rPr lang="es-ES_tradnl" sz="2600" dirty="0"/>
              <a:t>te estés preguntando: "¿Qué significa la distancia cuando tienes cinco números?" La distancia te dice qué tan similares son esos conjuntos de números</a:t>
            </a:r>
            <a:r>
              <a:rPr lang="es-ES_tradnl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3" name="Rectángulo 2"/>
          <p:cNvSpPr/>
          <p:nvPr/>
        </p:nvSpPr>
        <p:spPr>
          <a:xfrm>
            <a:off x="3488219" y="2490314"/>
            <a:ext cx="5604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54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KNN</a:t>
            </a:r>
            <a:endParaRPr lang="es-ES" sz="5400" b="1" dirty="0">
              <a:ln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4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20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Aquí está la distancia entre </a:t>
            </a:r>
            <a:r>
              <a:rPr lang="es-ES_tradnl" sz="2600" dirty="0" err="1"/>
              <a:t>Priyanka</a:t>
            </a:r>
            <a:r>
              <a:rPr lang="es-ES_tradnl" sz="2600" dirty="0"/>
              <a:t> y Justin.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err="1"/>
              <a:t>Priyanka</a:t>
            </a:r>
            <a:r>
              <a:rPr lang="es-ES_tradnl" sz="2600" dirty="0"/>
              <a:t> y Justin son bastante similares. ¿Cuál es la diferencia entre </a:t>
            </a:r>
            <a:r>
              <a:rPr lang="es-ES_tradnl" sz="2600" dirty="0" err="1"/>
              <a:t>Priyanka</a:t>
            </a:r>
            <a:r>
              <a:rPr lang="es-ES_tradnl" sz="2600" dirty="0"/>
              <a:t> y </a:t>
            </a:r>
            <a:r>
              <a:rPr lang="es-ES_tradnl" sz="2600" dirty="0" err="1"/>
              <a:t>Morpheus</a:t>
            </a:r>
            <a:r>
              <a:rPr lang="es-ES_tradnl" sz="2600" dirty="0"/>
              <a:t>? Calcule la distancia antes de continuar</a:t>
            </a:r>
            <a:r>
              <a:rPr lang="es-ES_tradnl" sz="2600" dirty="0" smtClean="0"/>
              <a:t>.</a:t>
            </a:r>
            <a:endParaRPr lang="es-ES_tradnl" sz="2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15" y="3087317"/>
            <a:ext cx="7493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21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¿Lo entendiste correctamente? </a:t>
            </a:r>
            <a:r>
              <a:rPr lang="es-ES_tradnl" sz="2600" dirty="0" err="1"/>
              <a:t>Priyanka</a:t>
            </a:r>
            <a:r>
              <a:rPr lang="es-ES_tradnl" sz="2600" dirty="0"/>
              <a:t> y Morfeo están separados por 24.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La distancia te dice que los gustos de </a:t>
            </a:r>
            <a:r>
              <a:rPr lang="es-ES_tradnl" sz="2600" dirty="0" err="1"/>
              <a:t>Priyanka</a:t>
            </a:r>
            <a:r>
              <a:rPr lang="es-ES_tradnl" sz="2600" dirty="0"/>
              <a:t> se parecen más a los de Justin que a los de </a:t>
            </a:r>
            <a:r>
              <a:rPr lang="es-ES_tradnl" sz="2600" dirty="0" err="1"/>
              <a:t>Morpheus</a:t>
            </a:r>
            <a:r>
              <a:rPr lang="es-ES_tradnl" sz="2600" dirty="0"/>
              <a:t>. ¡Excelente! Ahora recomendar películas a </a:t>
            </a:r>
            <a:r>
              <a:rPr lang="es-ES_tradnl" sz="2600" dirty="0" err="1"/>
              <a:t>Priyanka</a:t>
            </a:r>
            <a:r>
              <a:rPr lang="es-ES_tradnl" sz="2600" dirty="0"/>
              <a:t> es fácil: si a Justin le gusta una película, se la recomiendo a </a:t>
            </a:r>
            <a:r>
              <a:rPr lang="es-ES_tradnl" sz="2600" dirty="0" err="1"/>
              <a:t>Priyanka</a:t>
            </a:r>
            <a:r>
              <a:rPr lang="es-ES_tradnl" sz="2600" dirty="0"/>
              <a:t> y viceversa.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¡Acabas de construir un sistema de recomendaciones de películas!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Si es usuario de </a:t>
            </a:r>
            <a:r>
              <a:rPr lang="es-ES_tradnl" sz="2600" dirty="0" err="1"/>
              <a:t>Netflix</a:t>
            </a:r>
            <a:r>
              <a:rPr lang="es-ES_tradnl" sz="2600" dirty="0"/>
              <a:t>, </a:t>
            </a:r>
            <a:r>
              <a:rPr lang="es-ES_tradnl" sz="2600" dirty="0" err="1"/>
              <a:t>Netflix</a:t>
            </a:r>
            <a:r>
              <a:rPr lang="es-ES_tradnl" sz="2600" dirty="0"/>
              <a:t> le seguirá diciendo: "Califique más películas. Cuantas más películas califiques, mejores serán tus recomendaciones ”.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Ahora ya sabes por qué cuantas más películas califiques, más exactamente </a:t>
            </a:r>
            <a:r>
              <a:rPr lang="es-ES_tradnl" sz="2600" dirty="0" err="1"/>
              <a:t>Netflix</a:t>
            </a:r>
            <a:r>
              <a:rPr lang="es-ES_tradnl" sz="2600" dirty="0"/>
              <a:t> podrá ver a qué otros usuarios te pareces.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2843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91" y="612309"/>
            <a:ext cx="5530817" cy="55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08176"/>
            <a:ext cx="4612707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700" dirty="0"/>
              <a:t>¿Cómo clasificarías esta fruta? Una forma es mirar a los vecinos de este </a:t>
            </a:r>
            <a:r>
              <a:rPr lang="es-ES_tradnl" sz="2700" dirty="0" smtClean="0"/>
              <a:t>punto.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700" dirty="0" smtClean="0"/>
              <a:t>Echa </a:t>
            </a:r>
            <a:r>
              <a:rPr lang="es-ES_tradnl" sz="2700" dirty="0"/>
              <a:t>un vistazo a los tres vecinos más cercanos de este </a:t>
            </a:r>
            <a:r>
              <a:rPr lang="es-ES_tradnl" sz="2700" dirty="0" smtClean="0"/>
              <a:t>punto.</a:t>
            </a:r>
            <a:endParaRPr lang="es-ES_tradnl" sz="27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96" y="1225296"/>
            <a:ext cx="516085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897467"/>
            <a:ext cx="10188588" cy="530216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vecinos</a:t>
            </a:r>
            <a:r>
              <a:rPr lang="en-US" sz="2800" dirty="0"/>
              <a:t> son </a:t>
            </a:r>
            <a:r>
              <a:rPr lang="en-US" sz="2800" dirty="0" err="1"/>
              <a:t>naranjas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toronjas</a:t>
            </a:r>
            <a:r>
              <a:rPr lang="en-US" sz="2800" dirty="0"/>
              <a:t>. </a:t>
            </a:r>
            <a:r>
              <a:rPr lang="en-US" sz="2800" dirty="0" err="1"/>
              <a:t>Entonces</a:t>
            </a:r>
            <a:r>
              <a:rPr lang="en-US" sz="2800" dirty="0"/>
              <a:t>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fruta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probablemente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naranja</a:t>
            </a:r>
            <a:r>
              <a:rPr lang="en-US" sz="2800" dirty="0"/>
              <a:t>. </a:t>
            </a:r>
            <a:r>
              <a:rPr lang="en-US" sz="2800" dirty="0" err="1"/>
              <a:t>Felicidades</a:t>
            </a:r>
            <a:r>
              <a:rPr lang="en-US" sz="2800" dirty="0"/>
              <a:t>: ¡</a:t>
            </a:r>
            <a:r>
              <a:rPr lang="en-US" sz="2800" dirty="0" err="1"/>
              <a:t>acabas</a:t>
            </a:r>
            <a:r>
              <a:rPr lang="en-US" sz="2800" dirty="0"/>
              <a:t> de </a:t>
            </a:r>
            <a:r>
              <a:rPr lang="en-US" sz="2800" dirty="0" err="1"/>
              <a:t>usar</a:t>
            </a:r>
            <a:r>
              <a:rPr lang="en-US" sz="2800" dirty="0"/>
              <a:t> el </a:t>
            </a:r>
            <a:r>
              <a:rPr lang="en-US" sz="2800" dirty="0" err="1"/>
              <a:t>algoritmo</a:t>
            </a:r>
            <a:r>
              <a:rPr lang="en-US" sz="2800" dirty="0"/>
              <a:t> k-</a:t>
            </a:r>
            <a:r>
              <a:rPr lang="en-US" sz="2800" dirty="0" err="1"/>
              <a:t>vecinos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cercanos</a:t>
            </a:r>
            <a:r>
              <a:rPr lang="en-US" sz="2800" dirty="0"/>
              <a:t> (KNN) para la </a:t>
            </a:r>
            <a:r>
              <a:rPr lang="en-US" sz="2800" dirty="0" err="1"/>
              <a:t>clasificación</a:t>
            </a:r>
            <a:r>
              <a:rPr lang="en-US" sz="2800" dirty="0"/>
              <a:t>!</a:t>
            </a:r>
            <a:endParaRPr lang="en-U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54" y="2618232"/>
            <a:ext cx="439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4" y="1625600"/>
            <a:ext cx="11228211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50021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Suponga que es </a:t>
            </a:r>
            <a:r>
              <a:rPr lang="es-ES_tradnl" sz="2600" dirty="0" err="1"/>
              <a:t>Netflix</a:t>
            </a:r>
            <a:r>
              <a:rPr lang="es-ES_tradnl" sz="2600" dirty="0"/>
              <a:t> y desea crear un sistema de recomendaciones de películas para sus usuarios. ¡En un nivel alto, esto es similar al problema de la toronja</a:t>
            </a:r>
            <a:r>
              <a:rPr lang="es-ES_tradnl" sz="2600" dirty="0" smtClean="0"/>
              <a:t>!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Puede </a:t>
            </a:r>
            <a:r>
              <a:rPr lang="es-ES_tradnl" sz="2600" dirty="0"/>
              <a:t>trazar cada usuario en un gráfico.</a:t>
            </a:r>
            <a:endParaRPr lang="es-ES_tradnl" sz="2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444752"/>
            <a:ext cx="5050948" cy="4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50021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Estos usuarios se trazan por similitud, por lo que los usuarios con gustos similares se trazan más juntos.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Supongamos </a:t>
            </a:r>
            <a:r>
              <a:rPr lang="es-ES_tradnl" sz="2600" dirty="0"/>
              <a:t>que quieres recomendar películas para </a:t>
            </a:r>
            <a:r>
              <a:rPr lang="es-ES_tradnl" sz="2600" dirty="0" err="1"/>
              <a:t>Priyanka</a:t>
            </a:r>
            <a:r>
              <a:rPr lang="es-ES_tradnl" sz="2600" dirty="0"/>
              <a:t>. Encuentra los cinco usuarios más cercanos a ella.</a:t>
            </a:r>
            <a:endParaRPr lang="es-ES_tradnl" sz="26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1444751"/>
            <a:ext cx="4859867" cy="48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70399" y="375561"/>
            <a:ext cx="10325749" cy="8497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Construyendo</a:t>
            </a:r>
            <a:r>
              <a:rPr lang="en-US" sz="4400" dirty="0"/>
              <a:t> un </a:t>
            </a:r>
            <a:r>
              <a:rPr lang="en-US" sz="4400" dirty="0" err="1"/>
              <a:t>sistema</a:t>
            </a:r>
            <a:r>
              <a:rPr lang="en-US" sz="4400" dirty="0"/>
              <a:t> de </a:t>
            </a:r>
            <a:r>
              <a:rPr lang="en-US" sz="4400" dirty="0" err="1"/>
              <a:t>recomendaciones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560" y="1444752"/>
            <a:ext cx="10996573" cy="475488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/>
              <a:t>Justin, JC, Joey, Lance y Chris tienen gustos similares en las películas.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Entonces</a:t>
            </a:r>
            <a:r>
              <a:rPr lang="es-ES_tradnl" sz="2600" dirty="0"/>
              <a:t>, sean cuales sean las películas que les gusten, ¡a </a:t>
            </a:r>
            <a:r>
              <a:rPr lang="es-ES_tradnl" sz="2600" dirty="0" err="1"/>
              <a:t>Priyanka</a:t>
            </a:r>
            <a:r>
              <a:rPr lang="es-ES_tradnl" sz="2600" dirty="0"/>
              <a:t> probablemente también les gustará! </a:t>
            </a:r>
            <a:endParaRPr lang="es-ES_tradnl" sz="26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s-ES_tradnl" sz="2600" dirty="0" smtClean="0"/>
              <a:t>Una </a:t>
            </a:r>
            <a:r>
              <a:rPr lang="es-ES_tradnl" sz="2600" dirty="0"/>
              <a:t>vez que tenga este gráfico, crear un sistema de recomendaciones es fácil. Si a Justin le gusta una película, se la recomiendo a </a:t>
            </a:r>
            <a:r>
              <a:rPr lang="es-ES_tradnl" sz="2600" dirty="0" err="1"/>
              <a:t>Priyanka</a:t>
            </a:r>
            <a:r>
              <a:rPr lang="es-ES_tradnl" sz="2600" dirty="0"/>
              <a:t>.</a:t>
            </a:r>
            <a:endParaRPr lang="es-ES_tradnl" sz="2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60" y="4053332"/>
            <a:ext cx="10457572" cy="2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44912</TotalTime>
  <Words>970</Words>
  <Application>Microsoft Macintosh PowerPoint</Application>
  <PresentationFormat>Panorámica</PresentationFormat>
  <Paragraphs>109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Retrospección</vt:lpstr>
      <vt:lpstr>Algoritmos y Complejidad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661</cp:revision>
  <dcterms:created xsi:type="dcterms:W3CDTF">2018-09-05T16:34:01Z</dcterms:created>
  <dcterms:modified xsi:type="dcterms:W3CDTF">2020-02-04T03:11:32Z</dcterms:modified>
</cp:coreProperties>
</file>