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40"/>
  </p:notesMasterIdLst>
  <p:sldIdLst>
    <p:sldId id="504" r:id="rId2"/>
    <p:sldId id="505" r:id="rId3"/>
    <p:sldId id="510" r:id="rId4"/>
    <p:sldId id="552" r:id="rId5"/>
    <p:sldId id="512" r:id="rId6"/>
    <p:sldId id="513" r:id="rId7"/>
    <p:sldId id="519" r:id="rId8"/>
    <p:sldId id="520" r:id="rId9"/>
    <p:sldId id="521" r:id="rId10"/>
    <p:sldId id="523" r:id="rId11"/>
    <p:sldId id="522" r:id="rId12"/>
    <p:sldId id="524" r:id="rId13"/>
    <p:sldId id="525" r:id="rId14"/>
    <p:sldId id="527" r:id="rId15"/>
    <p:sldId id="528" r:id="rId16"/>
    <p:sldId id="529" r:id="rId17"/>
    <p:sldId id="530" r:id="rId18"/>
    <p:sldId id="532" r:id="rId19"/>
    <p:sldId id="534" r:id="rId20"/>
    <p:sldId id="535" r:id="rId21"/>
    <p:sldId id="537" r:id="rId22"/>
    <p:sldId id="538" r:id="rId23"/>
    <p:sldId id="539" r:id="rId24"/>
    <p:sldId id="540" r:id="rId25"/>
    <p:sldId id="543" r:id="rId26"/>
    <p:sldId id="542" r:id="rId27"/>
    <p:sldId id="544" r:id="rId28"/>
    <p:sldId id="546" r:id="rId29"/>
    <p:sldId id="548" r:id="rId30"/>
    <p:sldId id="561" r:id="rId31"/>
    <p:sldId id="562" r:id="rId32"/>
    <p:sldId id="563" r:id="rId33"/>
    <p:sldId id="564" r:id="rId34"/>
    <p:sldId id="565" r:id="rId35"/>
    <p:sldId id="579" r:id="rId36"/>
    <p:sldId id="580" r:id="rId37"/>
    <p:sldId id="581" r:id="rId38"/>
    <p:sldId id="587" r:id="rId39"/>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5053"/>
    <a:srgbClr val="CD6292"/>
    <a:srgbClr val="C87969"/>
    <a:srgbClr val="C88699"/>
    <a:srgbClr val="7B3583"/>
    <a:srgbClr val="D38A9E"/>
    <a:srgbClr val="452544"/>
    <a:srgbClr val="F39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56"/>
    <p:restoredTop sz="85101"/>
  </p:normalViewPr>
  <p:slideViewPr>
    <p:cSldViewPr snapToGrid="0" snapToObjects="1">
      <p:cViewPr>
        <p:scale>
          <a:sx n="70" d="100"/>
          <a:sy n="70" d="100"/>
        </p:scale>
        <p:origin x="856"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5CEBD-C2E1-7F40-8575-4196F63DE1D3}" type="datetimeFigureOut">
              <a:rPr lang="en-US" smtClean="0"/>
              <a:t>10/1/19</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3213DC-DD53-7F48-9A1C-B2B01A45D4CE}" type="slidenum">
              <a:rPr lang="en-US" smtClean="0"/>
              <a:t>‹Nr.›</a:t>
            </a:fld>
            <a:endParaRPr lang="en-US"/>
          </a:p>
        </p:txBody>
      </p:sp>
    </p:spTree>
    <p:extLst>
      <p:ext uri="{BB962C8B-B14F-4D97-AF65-F5344CB8AC3E}">
        <p14:creationId xmlns:p14="http://schemas.microsoft.com/office/powerpoint/2010/main" val="1114830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a:t>
            </a:fld>
            <a:endParaRPr lang="en-US"/>
          </a:p>
        </p:txBody>
      </p:sp>
    </p:spTree>
    <p:extLst>
      <p:ext uri="{BB962C8B-B14F-4D97-AF65-F5344CB8AC3E}">
        <p14:creationId xmlns:p14="http://schemas.microsoft.com/office/powerpoint/2010/main" val="1223398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12</a:t>
            </a:fld>
            <a:endParaRPr lang="en-US"/>
          </a:p>
        </p:txBody>
      </p:sp>
    </p:spTree>
    <p:extLst>
      <p:ext uri="{BB962C8B-B14F-4D97-AF65-F5344CB8AC3E}">
        <p14:creationId xmlns:p14="http://schemas.microsoft.com/office/powerpoint/2010/main" val="252609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13</a:t>
            </a:fld>
            <a:endParaRPr lang="en-US"/>
          </a:p>
        </p:txBody>
      </p:sp>
    </p:spTree>
    <p:extLst>
      <p:ext uri="{BB962C8B-B14F-4D97-AF65-F5344CB8AC3E}">
        <p14:creationId xmlns:p14="http://schemas.microsoft.com/office/powerpoint/2010/main" val="80602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14</a:t>
            </a:fld>
            <a:endParaRPr lang="en-US"/>
          </a:p>
        </p:txBody>
      </p:sp>
    </p:spTree>
    <p:extLst>
      <p:ext uri="{BB962C8B-B14F-4D97-AF65-F5344CB8AC3E}">
        <p14:creationId xmlns:p14="http://schemas.microsoft.com/office/powerpoint/2010/main" val="726193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15</a:t>
            </a:fld>
            <a:endParaRPr lang="en-US"/>
          </a:p>
        </p:txBody>
      </p:sp>
    </p:spTree>
    <p:extLst>
      <p:ext uri="{BB962C8B-B14F-4D97-AF65-F5344CB8AC3E}">
        <p14:creationId xmlns:p14="http://schemas.microsoft.com/office/powerpoint/2010/main" val="1398154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16</a:t>
            </a:fld>
            <a:endParaRPr lang="en-US"/>
          </a:p>
        </p:txBody>
      </p:sp>
    </p:spTree>
    <p:extLst>
      <p:ext uri="{BB962C8B-B14F-4D97-AF65-F5344CB8AC3E}">
        <p14:creationId xmlns:p14="http://schemas.microsoft.com/office/powerpoint/2010/main" val="1130169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17</a:t>
            </a:fld>
            <a:endParaRPr lang="en-US"/>
          </a:p>
        </p:txBody>
      </p:sp>
    </p:spTree>
    <p:extLst>
      <p:ext uri="{BB962C8B-B14F-4D97-AF65-F5344CB8AC3E}">
        <p14:creationId xmlns:p14="http://schemas.microsoft.com/office/powerpoint/2010/main" val="10814172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18</a:t>
            </a:fld>
            <a:endParaRPr lang="en-US"/>
          </a:p>
        </p:txBody>
      </p:sp>
    </p:spTree>
    <p:extLst>
      <p:ext uri="{BB962C8B-B14F-4D97-AF65-F5344CB8AC3E}">
        <p14:creationId xmlns:p14="http://schemas.microsoft.com/office/powerpoint/2010/main" val="1854281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19</a:t>
            </a:fld>
            <a:endParaRPr lang="en-US"/>
          </a:p>
        </p:txBody>
      </p:sp>
    </p:spTree>
    <p:extLst>
      <p:ext uri="{BB962C8B-B14F-4D97-AF65-F5344CB8AC3E}">
        <p14:creationId xmlns:p14="http://schemas.microsoft.com/office/powerpoint/2010/main" val="1093054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20</a:t>
            </a:fld>
            <a:endParaRPr lang="en-US"/>
          </a:p>
        </p:txBody>
      </p:sp>
    </p:spTree>
    <p:extLst>
      <p:ext uri="{BB962C8B-B14F-4D97-AF65-F5344CB8AC3E}">
        <p14:creationId xmlns:p14="http://schemas.microsoft.com/office/powerpoint/2010/main" val="5274680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21</a:t>
            </a:fld>
            <a:endParaRPr lang="en-US"/>
          </a:p>
        </p:txBody>
      </p:sp>
    </p:spTree>
    <p:extLst>
      <p:ext uri="{BB962C8B-B14F-4D97-AF65-F5344CB8AC3E}">
        <p14:creationId xmlns:p14="http://schemas.microsoft.com/office/powerpoint/2010/main" val="235922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a:t>
            </a:fld>
            <a:endParaRPr lang="en-US"/>
          </a:p>
        </p:txBody>
      </p:sp>
    </p:spTree>
    <p:extLst>
      <p:ext uri="{BB962C8B-B14F-4D97-AF65-F5344CB8AC3E}">
        <p14:creationId xmlns:p14="http://schemas.microsoft.com/office/powerpoint/2010/main" val="2436531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22</a:t>
            </a:fld>
            <a:endParaRPr lang="en-US"/>
          </a:p>
        </p:txBody>
      </p:sp>
    </p:spTree>
    <p:extLst>
      <p:ext uri="{BB962C8B-B14F-4D97-AF65-F5344CB8AC3E}">
        <p14:creationId xmlns:p14="http://schemas.microsoft.com/office/powerpoint/2010/main" val="1365592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23</a:t>
            </a:fld>
            <a:endParaRPr lang="en-US"/>
          </a:p>
        </p:txBody>
      </p:sp>
    </p:spTree>
    <p:extLst>
      <p:ext uri="{BB962C8B-B14F-4D97-AF65-F5344CB8AC3E}">
        <p14:creationId xmlns:p14="http://schemas.microsoft.com/office/powerpoint/2010/main" val="14808511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24</a:t>
            </a:fld>
            <a:endParaRPr lang="en-US"/>
          </a:p>
        </p:txBody>
      </p:sp>
    </p:spTree>
    <p:extLst>
      <p:ext uri="{BB962C8B-B14F-4D97-AF65-F5344CB8AC3E}">
        <p14:creationId xmlns:p14="http://schemas.microsoft.com/office/powerpoint/2010/main" val="3498184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25</a:t>
            </a:fld>
            <a:endParaRPr lang="en-US"/>
          </a:p>
        </p:txBody>
      </p:sp>
    </p:spTree>
    <p:extLst>
      <p:ext uri="{BB962C8B-B14F-4D97-AF65-F5344CB8AC3E}">
        <p14:creationId xmlns:p14="http://schemas.microsoft.com/office/powerpoint/2010/main" val="4638803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26</a:t>
            </a:fld>
            <a:endParaRPr lang="en-US"/>
          </a:p>
        </p:txBody>
      </p:sp>
    </p:spTree>
    <p:extLst>
      <p:ext uri="{BB962C8B-B14F-4D97-AF65-F5344CB8AC3E}">
        <p14:creationId xmlns:p14="http://schemas.microsoft.com/office/powerpoint/2010/main" val="4379171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27</a:t>
            </a:fld>
            <a:endParaRPr lang="en-US"/>
          </a:p>
        </p:txBody>
      </p:sp>
    </p:spTree>
    <p:extLst>
      <p:ext uri="{BB962C8B-B14F-4D97-AF65-F5344CB8AC3E}">
        <p14:creationId xmlns:p14="http://schemas.microsoft.com/office/powerpoint/2010/main" val="10106336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28</a:t>
            </a:fld>
            <a:endParaRPr lang="en-US"/>
          </a:p>
        </p:txBody>
      </p:sp>
    </p:spTree>
    <p:extLst>
      <p:ext uri="{BB962C8B-B14F-4D97-AF65-F5344CB8AC3E}">
        <p14:creationId xmlns:p14="http://schemas.microsoft.com/office/powerpoint/2010/main" val="7033621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29</a:t>
            </a:fld>
            <a:endParaRPr lang="en-US"/>
          </a:p>
        </p:txBody>
      </p:sp>
    </p:spTree>
    <p:extLst>
      <p:ext uri="{BB962C8B-B14F-4D97-AF65-F5344CB8AC3E}">
        <p14:creationId xmlns:p14="http://schemas.microsoft.com/office/powerpoint/2010/main" val="15015002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30</a:t>
            </a:fld>
            <a:endParaRPr lang="en-US"/>
          </a:p>
        </p:txBody>
      </p:sp>
    </p:spTree>
    <p:extLst>
      <p:ext uri="{BB962C8B-B14F-4D97-AF65-F5344CB8AC3E}">
        <p14:creationId xmlns:p14="http://schemas.microsoft.com/office/powerpoint/2010/main" val="16028319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31</a:t>
            </a:fld>
            <a:endParaRPr lang="en-US"/>
          </a:p>
        </p:txBody>
      </p:sp>
    </p:spTree>
    <p:extLst>
      <p:ext uri="{BB962C8B-B14F-4D97-AF65-F5344CB8AC3E}">
        <p14:creationId xmlns:p14="http://schemas.microsoft.com/office/powerpoint/2010/main" val="1847242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a:t>
            </a:fld>
            <a:endParaRPr lang="en-US"/>
          </a:p>
        </p:txBody>
      </p:sp>
    </p:spTree>
    <p:extLst>
      <p:ext uri="{BB962C8B-B14F-4D97-AF65-F5344CB8AC3E}">
        <p14:creationId xmlns:p14="http://schemas.microsoft.com/office/powerpoint/2010/main" val="19842593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32</a:t>
            </a:fld>
            <a:endParaRPr lang="en-US"/>
          </a:p>
        </p:txBody>
      </p:sp>
    </p:spTree>
    <p:extLst>
      <p:ext uri="{BB962C8B-B14F-4D97-AF65-F5344CB8AC3E}">
        <p14:creationId xmlns:p14="http://schemas.microsoft.com/office/powerpoint/2010/main" val="6612051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33</a:t>
            </a:fld>
            <a:endParaRPr lang="en-US"/>
          </a:p>
        </p:txBody>
      </p:sp>
    </p:spTree>
    <p:extLst>
      <p:ext uri="{BB962C8B-B14F-4D97-AF65-F5344CB8AC3E}">
        <p14:creationId xmlns:p14="http://schemas.microsoft.com/office/powerpoint/2010/main" val="41173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34</a:t>
            </a:fld>
            <a:endParaRPr lang="en-US"/>
          </a:p>
        </p:txBody>
      </p:sp>
    </p:spTree>
    <p:extLst>
      <p:ext uri="{BB962C8B-B14F-4D97-AF65-F5344CB8AC3E}">
        <p14:creationId xmlns:p14="http://schemas.microsoft.com/office/powerpoint/2010/main" val="17393613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35</a:t>
            </a:fld>
            <a:endParaRPr lang="en-US"/>
          </a:p>
        </p:txBody>
      </p:sp>
    </p:spTree>
    <p:extLst>
      <p:ext uri="{BB962C8B-B14F-4D97-AF65-F5344CB8AC3E}">
        <p14:creationId xmlns:p14="http://schemas.microsoft.com/office/powerpoint/2010/main" val="18217416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36</a:t>
            </a:fld>
            <a:endParaRPr lang="en-US"/>
          </a:p>
        </p:txBody>
      </p:sp>
    </p:spTree>
    <p:extLst>
      <p:ext uri="{BB962C8B-B14F-4D97-AF65-F5344CB8AC3E}">
        <p14:creationId xmlns:p14="http://schemas.microsoft.com/office/powerpoint/2010/main" val="11351379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37</a:t>
            </a:fld>
            <a:endParaRPr lang="en-US"/>
          </a:p>
        </p:txBody>
      </p:sp>
    </p:spTree>
    <p:extLst>
      <p:ext uri="{BB962C8B-B14F-4D97-AF65-F5344CB8AC3E}">
        <p14:creationId xmlns:p14="http://schemas.microsoft.com/office/powerpoint/2010/main" val="6742115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38</a:t>
            </a:fld>
            <a:endParaRPr lang="en-US"/>
          </a:p>
        </p:txBody>
      </p:sp>
    </p:spTree>
    <p:extLst>
      <p:ext uri="{BB962C8B-B14F-4D97-AF65-F5344CB8AC3E}">
        <p14:creationId xmlns:p14="http://schemas.microsoft.com/office/powerpoint/2010/main" val="2106315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6</a:t>
            </a:fld>
            <a:endParaRPr lang="en-US"/>
          </a:p>
        </p:txBody>
      </p:sp>
    </p:spTree>
    <p:extLst>
      <p:ext uri="{BB962C8B-B14F-4D97-AF65-F5344CB8AC3E}">
        <p14:creationId xmlns:p14="http://schemas.microsoft.com/office/powerpoint/2010/main" val="956018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7</a:t>
            </a:fld>
            <a:endParaRPr lang="en-US"/>
          </a:p>
        </p:txBody>
      </p:sp>
    </p:spTree>
    <p:extLst>
      <p:ext uri="{BB962C8B-B14F-4D97-AF65-F5344CB8AC3E}">
        <p14:creationId xmlns:p14="http://schemas.microsoft.com/office/powerpoint/2010/main" val="1397182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8</a:t>
            </a:fld>
            <a:endParaRPr lang="en-US"/>
          </a:p>
        </p:txBody>
      </p:sp>
    </p:spTree>
    <p:extLst>
      <p:ext uri="{BB962C8B-B14F-4D97-AF65-F5344CB8AC3E}">
        <p14:creationId xmlns:p14="http://schemas.microsoft.com/office/powerpoint/2010/main" val="1934034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9</a:t>
            </a:fld>
            <a:endParaRPr lang="en-US"/>
          </a:p>
        </p:txBody>
      </p:sp>
    </p:spTree>
    <p:extLst>
      <p:ext uri="{BB962C8B-B14F-4D97-AF65-F5344CB8AC3E}">
        <p14:creationId xmlns:p14="http://schemas.microsoft.com/office/powerpoint/2010/main" val="18341950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10</a:t>
            </a:fld>
            <a:endParaRPr lang="en-US"/>
          </a:p>
        </p:txBody>
      </p:sp>
    </p:spTree>
    <p:extLst>
      <p:ext uri="{BB962C8B-B14F-4D97-AF65-F5344CB8AC3E}">
        <p14:creationId xmlns:p14="http://schemas.microsoft.com/office/powerpoint/2010/main" val="413945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11</a:t>
            </a:fld>
            <a:endParaRPr lang="en-US"/>
          </a:p>
        </p:txBody>
      </p:sp>
    </p:spTree>
    <p:extLst>
      <p:ext uri="{BB962C8B-B14F-4D97-AF65-F5344CB8AC3E}">
        <p14:creationId xmlns:p14="http://schemas.microsoft.com/office/powerpoint/2010/main" val="963435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Clic para editar título</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B551CC1-53A7-9C46-9DEE-929A300AA752}" type="datetime1">
              <a:rPr lang="es-ES" smtClean="0"/>
              <a:t>1/10/19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131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E52B2E8-1631-0F44-AAB9-F832CEF3ED91}" type="datetime1">
              <a:rPr lang="es-ES" smtClean="0"/>
              <a:t>1/10/19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3658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Clic para editar título</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F4C0B51-DCAA-8C48-9C3B-09C005A15F6E}" type="datetime1">
              <a:rPr lang="es-ES" smtClean="0"/>
              <a:t>1/10/19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68938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FF10EA2-18CA-7B4F-BBF6-1D21BE6C0B5D}" type="datetime1">
              <a:rPr lang="es-ES" smtClean="0"/>
              <a:t>1/10/19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22489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Clic para editar título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66FA6B1-A0A2-604A-8C00-2B7526D3B9E6}" type="datetime1">
              <a:rPr lang="es-ES" smtClean="0"/>
              <a:t>1/10/19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305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D8FAD15-810F-DB42-9A02-867E40635398}" type="datetime1">
              <a:rPr lang="es-ES" smtClean="0"/>
              <a:t>1/10/19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45284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E722359-88C1-F341-94F5-A6DD26004159}" type="datetime1">
              <a:rPr lang="es-ES" smtClean="0"/>
              <a:t>1/10/19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409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231BB8CD-F702-0445-98F7-7F91F814F2B1}" type="datetime1">
              <a:rPr lang="es-ES" smtClean="0"/>
              <a:t>1/10/19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080171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090432-C8B4-3940-81B6-657145B33DE1}" type="datetime1">
              <a:rPr lang="es-ES" smtClean="0"/>
              <a:t>1/10/19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68308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Clic para editar título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B29562F-32A5-504F-B875-39E2B6605B9B}" type="datetime1">
              <a:rPr lang="es-ES" smtClean="0"/>
              <a:t>1/10/19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C8A0B6C-2F0D-9146-B965-5B2E4517E27B}" type="slidenum">
              <a:rPr lang="en-US" smtClean="0"/>
              <a:t>‹Nr.›</a:t>
            </a:fld>
            <a:endParaRPr lang="en-US"/>
          </a:p>
        </p:txBody>
      </p:sp>
    </p:spTree>
    <p:extLst>
      <p:ext uri="{BB962C8B-B14F-4D97-AF65-F5344CB8AC3E}">
        <p14:creationId xmlns:p14="http://schemas.microsoft.com/office/powerpoint/2010/main" val="94258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smtClean="0"/>
              <a:t>Clic para editar título</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A5899AB-26D8-204B-8DCB-06A48579AB43}" type="datetime1">
              <a:rPr lang="es-ES" smtClean="0"/>
              <a:t>1/10/19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211131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Clic para editar título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24046C1-172E-6948-A732-515F1F1DC49B}" type="datetime1">
              <a:rPr lang="es-ES" smtClean="0"/>
              <a:t>1/10/19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C8A0B6C-2F0D-9146-B965-5B2E4517E27B}" type="slidenum">
              <a:rPr lang="en-US" smtClean="0"/>
              <a:t>‹Nr.›</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4728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fontAlgn="b"/>
            <a:r>
              <a:rPr lang="es-ES" sz="4400" dirty="0" smtClean="0">
                <a:latin typeface="Arial" charset="0"/>
              </a:rPr>
              <a:t>Algoritmos y Complejidad</a:t>
            </a:r>
            <a:endParaRPr lang="es-ES_tradnl" sz="4400" dirty="0">
              <a:latin typeface="Arial" charset="0"/>
            </a:endParaRPr>
          </a:p>
        </p:txBody>
      </p:sp>
      <p:sp>
        <p:nvSpPr>
          <p:cNvPr id="5" name="CuadroTexto 4"/>
          <p:cNvSpPr txBox="1"/>
          <p:nvPr/>
        </p:nvSpPr>
        <p:spPr>
          <a:xfrm>
            <a:off x="1097280" y="5035325"/>
            <a:ext cx="10302530" cy="1200329"/>
          </a:xfrm>
          <a:prstGeom prst="rect">
            <a:avLst/>
          </a:prstGeom>
          <a:noFill/>
        </p:spPr>
        <p:txBody>
          <a:bodyPr wrap="square" rtlCol="0">
            <a:spAutoFit/>
          </a:bodyPr>
          <a:lstStyle/>
          <a:p>
            <a:r>
              <a:rPr lang="en-US" sz="2400" dirty="0" smtClean="0"/>
              <a:t>Lorena Recalde Ph.D.</a:t>
            </a:r>
          </a:p>
          <a:p>
            <a:r>
              <a:rPr lang="en-US" sz="2400" dirty="0" err="1" smtClean="0"/>
              <a:t>Escuela</a:t>
            </a:r>
            <a:r>
              <a:rPr lang="en-US" sz="2400" dirty="0" smtClean="0"/>
              <a:t> </a:t>
            </a:r>
            <a:r>
              <a:rPr lang="en-US" sz="2400" dirty="0" err="1" smtClean="0"/>
              <a:t>Polit</a:t>
            </a:r>
            <a:r>
              <a:rPr lang="es-ES" sz="2400" dirty="0" err="1" smtClean="0"/>
              <a:t>écnica</a:t>
            </a:r>
            <a:r>
              <a:rPr lang="es-ES" sz="2400" dirty="0" smtClean="0"/>
              <a:t> Nacional</a:t>
            </a:r>
          </a:p>
          <a:p>
            <a:r>
              <a:rPr lang="es-ES" sz="2400" dirty="0" smtClean="0"/>
              <a:t>Maestría en </a:t>
            </a:r>
            <a:r>
              <a:rPr lang="es-ES" sz="2400" dirty="0" smtClean="0"/>
              <a:t>Ciencias de Computación</a:t>
            </a:r>
            <a:endParaRPr lang="en-US" sz="2400" dirty="0"/>
          </a:p>
        </p:txBody>
      </p:sp>
    </p:spTree>
    <p:extLst>
      <p:ext uri="{BB962C8B-B14F-4D97-AF65-F5344CB8AC3E}">
        <p14:creationId xmlns:p14="http://schemas.microsoft.com/office/powerpoint/2010/main" val="11684785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10</a:t>
            </a:fld>
            <a:endParaRPr lang="en-US" sz="1600" dirty="0"/>
          </a:p>
        </p:txBody>
      </p:sp>
      <p:sp>
        <p:nvSpPr>
          <p:cNvPr id="8" name="Título 1"/>
          <p:cNvSpPr txBox="1">
            <a:spLocks/>
          </p:cNvSpPr>
          <p:nvPr/>
        </p:nvSpPr>
        <p:spPr>
          <a:xfrm>
            <a:off x="770399" y="595017"/>
            <a:ext cx="3740641"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Recognizing Patterns</a:t>
            </a:r>
          </a:p>
        </p:txBody>
      </p:sp>
      <p:pic>
        <p:nvPicPr>
          <p:cNvPr id="3" name="Imagen 2"/>
          <p:cNvPicPr>
            <a:picLocks noChangeAspect="1"/>
          </p:cNvPicPr>
          <p:nvPr/>
        </p:nvPicPr>
        <p:blipFill>
          <a:blip r:embed="rId3"/>
          <a:stretch>
            <a:fillRect/>
          </a:stretch>
        </p:blipFill>
        <p:spPr>
          <a:xfrm>
            <a:off x="5165266" y="263484"/>
            <a:ext cx="4477607" cy="6468934"/>
          </a:xfrm>
          <a:prstGeom prst="rect">
            <a:avLst/>
          </a:prstGeom>
        </p:spPr>
      </p:pic>
    </p:spTree>
    <p:extLst>
      <p:ext uri="{BB962C8B-B14F-4D97-AF65-F5344CB8AC3E}">
        <p14:creationId xmlns:p14="http://schemas.microsoft.com/office/powerpoint/2010/main" val="13960742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11</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Recognizing Patterns</a:t>
            </a:r>
          </a:p>
        </p:txBody>
      </p:sp>
      <p:sp>
        <p:nvSpPr>
          <p:cNvPr id="5" name="Marcador de contenido 2"/>
          <p:cNvSpPr txBox="1">
            <a:spLocks/>
          </p:cNvSpPr>
          <p:nvPr/>
        </p:nvSpPr>
        <p:spPr>
          <a:xfrm>
            <a:off x="907560" y="1584960"/>
            <a:ext cx="10385280" cy="467146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400" dirty="0" smtClean="0"/>
              <a:t>Casi </a:t>
            </a:r>
            <a:r>
              <a:rPr lang="es-ES_tradnl" sz="2400" dirty="0"/>
              <a:t>todos los demás elementos de la fachada forman parte de un patrón de repetición de un tipo u otro. (La excepción más obvia a esto es el gran rosetón en el centro del segundo nivel: es único y su singularidad refleja su importancia religiosa). </a:t>
            </a:r>
            <a:endParaRPr lang="es-ES_tradnl" sz="2400" dirty="0" smtClean="0"/>
          </a:p>
          <a:p>
            <a:pPr>
              <a:buClr>
                <a:schemeClr val="tx1"/>
              </a:buClr>
              <a:buFont typeface="Arial" charset="0"/>
              <a:buChar char="•"/>
            </a:pPr>
            <a:r>
              <a:rPr lang="es-ES_tradnl" sz="2400" dirty="0" smtClean="0"/>
              <a:t>La </a:t>
            </a:r>
            <a:r>
              <a:rPr lang="es-ES_tradnl" sz="2400" dirty="0"/>
              <a:t>importancia de reconocer los patrones es que una vez que lo haga, su trabajo de describir o implementar un concepto (ya sea una aplicación o una catedral) puede hacerse más fácil. </a:t>
            </a:r>
            <a:endParaRPr lang="es-ES_tradnl" sz="2400" dirty="0" smtClean="0"/>
          </a:p>
          <a:p>
            <a:pPr>
              <a:buClr>
                <a:schemeClr val="tx1"/>
              </a:buClr>
              <a:buFont typeface="Arial" charset="0"/>
              <a:buChar char="•"/>
            </a:pPr>
            <a:r>
              <a:rPr lang="es-ES_tradnl" sz="2400" dirty="0" smtClean="0"/>
              <a:t>Ya </a:t>
            </a:r>
            <a:r>
              <a:rPr lang="es-ES_tradnl" sz="2400" dirty="0"/>
              <a:t>no tiene que describir o construir cada detalle o componente: puede describir el patrón que se replica.</a:t>
            </a:r>
          </a:p>
        </p:txBody>
      </p:sp>
    </p:spTree>
    <p:extLst>
      <p:ext uri="{BB962C8B-B14F-4D97-AF65-F5344CB8AC3E}">
        <p14:creationId xmlns:p14="http://schemas.microsoft.com/office/powerpoint/2010/main" val="12657783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12</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Using Abstractions</a:t>
            </a:r>
          </a:p>
        </p:txBody>
      </p:sp>
      <p:sp>
        <p:nvSpPr>
          <p:cNvPr id="5" name="Marcador de contenido 2"/>
          <p:cNvSpPr txBox="1">
            <a:spLocks/>
          </p:cNvSpPr>
          <p:nvPr/>
        </p:nvSpPr>
        <p:spPr>
          <a:xfrm>
            <a:off x="907560" y="1475232"/>
            <a:ext cx="10385280" cy="467146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400" dirty="0"/>
              <a:t> A menudo, como es el caso en el frente oeste de </a:t>
            </a:r>
            <a:r>
              <a:rPr lang="es-ES_tradnl" sz="2400" dirty="0" err="1"/>
              <a:t>Notre</a:t>
            </a:r>
            <a:r>
              <a:rPr lang="es-ES_tradnl" sz="2400" dirty="0"/>
              <a:t> Dame, los patrones se repiten con variaciones. (Las dimensiones de las puertas son las mismas, pero la decoración y el significado de las estatuas son diferentes.) </a:t>
            </a:r>
            <a:endParaRPr lang="es-ES_tradnl" sz="2400" dirty="0" smtClean="0"/>
          </a:p>
          <a:p>
            <a:pPr>
              <a:buClr>
                <a:schemeClr val="tx1"/>
              </a:buClr>
              <a:buFont typeface="Arial" charset="0"/>
              <a:buChar char="•"/>
            </a:pPr>
            <a:r>
              <a:rPr lang="es-ES_tradnl" sz="2400" dirty="0" smtClean="0"/>
              <a:t>La </a:t>
            </a:r>
            <a:r>
              <a:rPr lang="es-ES_tradnl" sz="2400" dirty="0"/>
              <a:t>parte del patrón que se repite puede considerarse una abstracción, la esencia del patrón. En términos informáticos, la abstracción puede ser lo que necesita implementar para admitir múltiples usos del patrón</a:t>
            </a:r>
            <a:r>
              <a:rPr lang="es-ES_tradnl" sz="2400" dirty="0" smtClean="0"/>
              <a:t>.</a:t>
            </a:r>
          </a:p>
          <a:p>
            <a:pPr>
              <a:buClr>
                <a:schemeClr val="tx1"/>
              </a:buClr>
              <a:buFont typeface="Arial" charset="0"/>
              <a:buChar char="•"/>
            </a:pPr>
            <a:r>
              <a:rPr lang="es-ES_tradnl" sz="2400" dirty="0" smtClean="0"/>
              <a:t>Por </a:t>
            </a:r>
            <a:r>
              <a:rPr lang="es-ES_tradnl" sz="2400" dirty="0"/>
              <a:t>ejemplo, si necesita un código para pedirle al usuario de una aplicación una dirección, eso puede convertirse en parte de un patrón que también le permite pedirle un nombre al usuario. (El término patrón de diseño se usa a veces para describir el código reutilizable).</a:t>
            </a:r>
          </a:p>
        </p:txBody>
      </p:sp>
      <p:sp>
        <p:nvSpPr>
          <p:cNvPr id="3" name="CuadroTexto 2"/>
          <p:cNvSpPr txBox="1"/>
          <p:nvPr/>
        </p:nvSpPr>
        <p:spPr>
          <a:xfrm>
            <a:off x="2154728" y="5394648"/>
            <a:ext cx="7890943" cy="861774"/>
          </a:xfrm>
          <a:prstGeom prst="rect">
            <a:avLst/>
          </a:prstGeom>
          <a:noFill/>
        </p:spPr>
        <p:txBody>
          <a:bodyPr wrap="none" rtlCol="0">
            <a:spAutoFit/>
          </a:bodyPr>
          <a:lstStyle/>
          <a:p>
            <a:r>
              <a:rPr lang="es-ES_tradnl" sz="2500" dirty="0"/>
              <a:t>"</a:t>
            </a:r>
            <a:r>
              <a:rPr lang="es-ES_tradnl" sz="2500" dirty="0" err="1"/>
              <a:t>Automate</a:t>
            </a:r>
            <a:r>
              <a:rPr lang="es-ES_tradnl" sz="2500" dirty="0"/>
              <a:t> </a:t>
            </a:r>
            <a:r>
              <a:rPr lang="es-ES_tradnl" sz="2500" dirty="0" err="1"/>
              <a:t>every</a:t>
            </a:r>
            <a:r>
              <a:rPr lang="es-ES_tradnl" sz="2500" dirty="0"/>
              <a:t> </a:t>
            </a:r>
            <a:r>
              <a:rPr lang="es-ES_tradnl" sz="2500" dirty="0" err="1"/>
              <a:t>process</a:t>
            </a:r>
            <a:r>
              <a:rPr lang="es-ES_tradnl" sz="2500" dirty="0"/>
              <a:t> </a:t>
            </a:r>
            <a:r>
              <a:rPr lang="es-ES_tradnl" sz="2500" dirty="0" err="1"/>
              <a:t>that's</a:t>
            </a:r>
            <a:r>
              <a:rPr lang="es-ES_tradnl" sz="2500" dirty="0"/>
              <a:t> </a:t>
            </a:r>
            <a:r>
              <a:rPr lang="es-ES_tradnl" sz="2500" dirty="0" err="1"/>
              <a:t>worth</a:t>
            </a:r>
            <a:r>
              <a:rPr lang="es-ES_tradnl" sz="2500" dirty="0"/>
              <a:t> </a:t>
            </a:r>
            <a:r>
              <a:rPr lang="es-ES_tradnl" sz="2500" dirty="0" err="1"/>
              <a:t>automating</a:t>
            </a:r>
            <a:r>
              <a:rPr lang="es-ES_tradnl" sz="2500" dirty="0"/>
              <a:t>. </a:t>
            </a:r>
            <a:endParaRPr lang="es-ES_tradnl" sz="2500" dirty="0" smtClean="0"/>
          </a:p>
          <a:p>
            <a:r>
              <a:rPr lang="es-ES_tradnl" sz="2500" dirty="0" err="1" smtClean="0"/>
              <a:t>If</a:t>
            </a:r>
            <a:r>
              <a:rPr lang="es-ES_tradnl" sz="2500" dirty="0" smtClean="0"/>
              <a:t> </a:t>
            </a:r>
            <a:r>
              <a:rPr lang="es-ES_tradnl" sz="2500" dirty="0" err="1"/>
              <a:t>you</a:t>
            </a:r>
            <a:r>
              <a:rPr lang="es-ES_tradnl" sz="2500" dirty="0"/>
              <a:t> </a:t>
            </a:r>
            <a:r>
              <a:rPr lang="es-ES_tradnl" sz="2500" dirty="0" err="1"/>
              <a:t>find</a:t>
            </a:r>
            <a:r>
              <a:rPr lang="es-ES_tradnl" sz="2500" dirty="0"/>
              <a:t> </a:t>
            </a:r>
            <a:r>
              <a:rPr lang="es-ES_tradnl" sz="2500" dirty="0" err="1"/>
              <a:t>yourself</a:t>
            </a:r>
            <a:r>
              <a:rPr lang="es-ES_tradnl" sz="2500" dirty="0"/>
              <a:t> </a:t>
            </a:r>
            <a:r>
              <a:rPr lang="es-ES_tradnl" sz="2500" dirty="0" err="1"/>
              <a:t>performing</a:t>
            </a:r>
            <a:r>
              <a:rPr lang="es-ES_tradnl" sz="2500" dirty="0"/>
              <a:t> a </a:t>
            </a:r>
            <a:r>
              <a:rPr lang="es-ES_tradnl" sz="2500" dirty="0" err="1"/>
              <a:t>task</a:t>
            </a:r>
            <a:r>
              <a:rPr lang="es-ES_tradnl" sz="2500" dirty="0"/>
              <a:t> </a:t>
            </a:r>
            <a:r>
              <a:rPr lang="es-ES_tradnl" sz="2500" dirty="0" err="1"/>
              <a:t>many</a:t>
            </a:r>
            <a:r>
              <a:rPr lang="es-ES_tradnl" sz="2500" dirty="0"/>
              <a:t> times, script </a:t>
            </a:r>
            <a:r>
              <a:rPr lang="es-ES_tradnl" sz="2500" dirty="0" err="1"/>
              <a:t>it</a:t>
            </a:r>
            <a:r>
              <a:rPr lang="es-ES_tradnl" sz="2500" dirty="0"/>
              <a:t>."</a:t>
            </a:r>
            <a:endParaRPr lang="en-US" sz="2500" dirty="0"/>
          </a:p>
        </p:txBody>
      </p:sp>
    </p:spTree>
    <p:extLst>
      <p:ext uri="{BB962C8B-B14F-4D97-AF65-F5344CB8AC3E}">
        <p14:creationId xmlns:p14="http://schemas.microsoft.com/office/powerpoint/2010/main" val="15091439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13</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Combining Patterns and Abstractions for</a:t>
            </a:r>
          </a:p>
          <a:p>
            <a:r>
              <a:rPr lang="en-US" sz="4400" dirty="0"/>
              <a:t>Development</a:t>
            </a:r>
          </a:p>
        </p:txBody>
      </p:sp>
      <p:sp>
        <p:nvSpPr>
          <p:cNvPr id="5" name="Marcador de contenido 2"/>
          <p:cNvSpPr txBox="1">
            <a:spLocks/>
          </p:cNvSpPr>
          <p:nvPr/>
        </p:nvSpPr>
        <p:spPr>
          <a:xfrm>
            <a:off x="770399" y="2134534"/>
            <a:ext cx="10762488" cy="4231616"/>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400" dirty="0"/>
              <a:t> En la práctica, los desarrolladores a menudo trabajan con patrones y abstracciones al mismo tiempo porque en realidad son dos caras de la misma moneda. </a:t>
            </a:r>
            <a:endParaRPr lang="es-ES_tradnl" sz="2400" dirty="0" smtClean="0"/>
          </a:p>
          <a:p>
            <a:pPr>
              <a:buClr>
                <a:schemeClr val="tx1"/>
              </a:buClr>
              <a:buFont typeface="Arial" charset="0"/>
              <a:buChar char="•"/>
            </a:pPr>
            <a:r>
              <a:rPr lang="es-ES_tradnl" sz="2400" dirty="0" smtClean="0"/>
              <a:t>Al </a:t>
            </a:r>
            <a:r>
              <a:rPr lang="es-ES_tradnl" sz="2400" dirty="0"/>
              <a:t>diseñar una aplicación (o una parte de una aplicación), los desarrolladores buscan patrones que pueden implementar con el mismo código básico. </a:t>
            </a:r>
            <a:endParaRPr lang="es-ES_tradnl" sz="2400" dirty="0" smtClean="0"/>
          </a:p>
          <a:p>
            <a:pPr>
              <a:buClr>
                <a:schemeClr val="tx1"/>
              </a:buClr>
              <a:buFont typeface="Arial" charset="0"/>
              <a:buChar char="•"/>
            </a:pPr>
            <a:r>
              <a:rPr lang="es-ES_tradnl" sz="2400" dirty="0" smtClean="0"/>
              <a:t>Esto </a:t>
            </a:r>
            <a:r>
              <a:rPr lang="es-ES_tradnl" sz="2400" dirty="0"/>
              <a:t>reduce la cantidad de código que necesita ser escrito</a:t>
            </a:r>
            <a:r>
              <a:rPr lang="es-ES_tradnl" sz="2400" dirty="0" smtClean="0"/>
              <a:t>. A </a:t>
            </a:r>
            <a:r>
              <a:rPr lang="es-ES_tradnl" sz="2400" dirty="0"/>
              <a:t>medida que el proceso de diseño continúa, los desarrolladores también buscan patrones cercanos. Si algunas partes del proyecto pueden modificarse ligeramente, puede surgir un patrón. </a:t>
            </a:r>
            <a:endParaRPr lang="es-ES_tradnl" sz="2400" dirty="0" smtClean="0"/>
          </a:p>
          <a:p>
            <a:pPr>
              <a:buClr>
                <a:schemeClr val="tx1"/>
              </a:buClr>
              <a:buFont typeface="Arial" charset="0"/>
              <a:buChar char="•"/>
            </a:pPr>
            <a:r>
              <a:rPr lang="es-ES_tradnl" sz="2400" dirty="0" smtClean="0"/>
              <a:t>Este </a:t>
            </a:r>
            <a:r>
              <a:rPr lang="es-ES_tradnl" sz="2400" dirty="0"/>
              <a:t>es un proceso iterativo, creativo y crítico. </a:t>
            </a:r>
          </a:p>
        </p:txBody>
      </p:sp>
    </p:spTree>
    <p:extLst>
      <p:ext uri="{BB962C8B-B14F-4D97-AF65-F5344CB8AC3E}">
        <p14:creationId xmlns:p14="http://schemas.microsoft.com/office/powerpoint/2010/main" val="17418086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14</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Fundamental Tasks for Developers</a:t>
            </a:r>
          </a:p>
        </p:txBody>
      </p:sp>
      <p:sp>
        <p:nvSpPr>
          <p:cNvPr id="5" name="Marcador de contenido 2"/>
          <p:cNvSpPr txBox="1">
            <a:spLocks/>
          </p:cNvSpPr>
          <p:nvPr/>
        </p:nvSpPr>
        <p:spPr>
          <a:xfrm>
            <a:off x="907560" y="2024806"/>
            <a:ext cx="10385280" cy="4231616"/>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400" dirty="0"/>
              <a:t> Sobre la base de los principios básicos de patrones y abstracciones, puede comenzar a planificar su proyecto. </a:t>
            </a:r>
            <a:endParaRPr lang="es-ES_tradnl" sz="2400" dirty="0" smtClean="0"/>
          </a:p>
          <a:p>
            <a:pPr>
              <a:buClr>
                <a:schemeClr val="tx1"/>
              </a:buClr>
              <a:buFont typeface="Arial" charset="0"/>
              <a:buChar char="•"/>
            </a:pPr>
            <a:r>
              <a:rPr lang="es-ES_tradnl" sz="2400" dirty="0" smtClean="0"/>
              <a:t>Hay </a:t>
            </a:r>
            <a:r>
              <a:rPr lang="es-ES_tradnl" sz="2400" dirty="0"/>
              <a:t>cuatro tareas básicas para </a:t>
            </a:r>
            <a:r>
              <a:rPr lang="es-ES_tradnl" sz="2400" dirty="0" smtClean="0"/>
              <a:t>resolver un problema computacional.</a:t>
            </a:r>
            <a:endParaRPr lang="es-ES_tradnl" sz="2400" dirty="0" smtClean="0"/>
          </a:p>
          <a:p>
            <a:pPr marL="292608" lvl="1" indent="0">
              <a:buClr>
                <a:schemeClr val="tx1"/>
              </a:buClr>
              <a:buNone/>
            </a:pPr>
            <a:r>
              <a:rPr lang="es-ES_tradnl" sz="2400" dirty="0" smtClean="0"/>
              <a:t>• </a:t>
            </a:r>
            <a:r>
              <a:rPr lang="es-ES_tradnl" sz="2400" dirty="0" err="1" smtClean="0"/>
              <a:t>Formulaci</a:t>
            </a:r>
            <a:r>
              <a:rPr lang="es-ES" sz="2400" dirty="0" err="1" smtClean="0"/>
              <a:t>ón</a:t>
            </a:r>
            <a:r>
              <a:rPr lang="es-ES" sz="2400" dirty="0" smtClean="0"/>
              <a:t> </a:t>
            </a:r>
            <a:r>
              <a:rPr lang="es-ES" sz="2400" dirty="0" smtClean="0"/>
              <a:t>de</a:t>
            </a:r>
            <a:r>
              <a:rPr lang="es-ES_tradnl" sz="2400" dirty="0"/>
              <a:t>l</a:t>
            </a:r>
            <a:r>
              <a:rPr lang="es-ES_tradnl" sz="2400" dirty="0" smtClean="0"/>
              <a:t> </a:t>
            </a:r>
            <a:r>
              <a:rPr lang="es-ES_tradnl" sz="2400" dirty="0"/>
              <a:t>problema </a:t>
            </a:r>
            <a:r>
              <a:rPr lang="es-ES_tradnl" sz="2400" dirty="0" smtClean="0"/>
              <a:t>computacional</a:t>
            </a:r>
          </a:p>
          <a:p>
            <a:pPr marL="292608" lvl="1" indent="0">
              <a:buClr>
                <a:schemeClr val="tx1"/>
              </a:buClr>
              <a:buNone/>
            </a:pPr>
            <a:r>
              <a:rPr lang="es-ES_tradnl" sz="2400" dirty="0" smtClean="0"/>
              <a:t>• Modelado del </a:t>
            </a:r>
            <a:r>
              <a:rPr lang="es-ES_tradnl" sz="2400" dirty="0"/>
              <a:t>problema o proceso</a:t>
            </a:r>
            <a:r>
              <a:rPr lang="es-ES_tradnl" sz="2400" dirty="0" smtClean="0"/>
              <a:t>.</a:t>
            </a:r>
          </a:p>
          <a:p>
            <a:pPr marL="292608" lvl="1" indent="0">
              <a:buClr>
                <a:schemeClr val="tx1"/>
              </a:buClr>
              <a:buNone/>
            </a:pPr>
            <a:r>
              <a:rPr lang="es-ES_tradnl" sz="2400" dirty="0" smtClean="0"/>
              <a:t>• Pr</a:t>
            </a:r>
            <a:r>
              <a:rPr lang="es-ES" sz="2400" dirty="0" err="1" smtClean="0"/>
              <a:t>áctica</a:t>
            </a:r>
            <a:r>
              <a:rPr lang="es-ES" sz="2400" dirty="0" smtClean="0"/>
              <a:t> de</a:t>
            </a:r>
            <a:r>
              <a:rPr lang="es-ES_tradnl" sz="2400" dirty="0" smtClean="0"/>
              <a:t> </a:t>
            </a:r>
            <a:r>
              <a:rPr lang="es-ES_tradnl" sz="2400" dirty="0"/>
              <a:t>la descomposición</a:t>
            </a:r>
            <a:r>
              <a:rPr lang="es-ES_tradnl" sz="2400" dirty="0" smtClean="0"/>
              <a:t>.</a:t>
            </a:r>
          </a:p>
          <a:p>
            <a:pPr marL="292608" lvl="1" indent="0">
              <a:buClr>
                <a:schemeClr val="tx1"/>
              </a:buClr>
              <a:buNone/>
            </a:pPr>
            <a:r>
              <a:rPr lang="es-ES_tradnl" sz="2400" dirty="0" smtClean="0"/>
              <a:t>• </a:t>
            </a:r>
            <a:r>
              <a:rPr lang="es-ES_tradnl" sz="2400" dirty="0" err="1" smtClean="0"/>
              <a:t>Validaci</a:t>
            </a:r>
            <a:r>
              <a:rPr lang="es-ES" sz="2400" dirty="0" err="1" smtClean="0"/>
              <a:t>ón</a:t>
            </a:r>
            <a:r>
              <a:rPr lang="es-ES" sz="2400" dirty="0" smtClean="0"/>
              <a:t> de</a:t>
            </a:r>
            <a:r>
              <a:rPr lang="es-ES_tradnl" sz="2400" dirty="0" smtClean="0"/>
              <a:t> </a:t>
            </a:r>
            <a:r>
              <a:rPr lang="es-ES_tradnl" sz="2400" dirty="0"/>
              <a:t>abstracciones.</a:t>
            </a:r>
          </a:p>
        </p:txBody>
      </p:sp>
    </p:spTree>
    <p:extLst>
      <p:ext uri="{BB962C8B-B14F-4D97-AF65-F5344CB8AC3E}">
        <p14:creationId xmlns:p14="http://schemas.microsoft.com/office/powerpoint/2010/main" val="5469123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15</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Formulating a Computational Problem</a:t>
            </a:r>
          </a:p>
        </p:txBody>
      </p:sp>
      <p:sp>
        <p:nvSpPr>
          <p:cNvPr id="5" name="Marcador de contenido 2"/>
          <p:cNvSpPr txBox="1">
            <a:spLocks/>
          </p:cNvSpPr>
          <p:nvPr/>
        </p:nvSpPr>
        <p:spPr>
          <a:xfrm>
            <a:off x="907560" y="1727200"/>
            <a:ext cx="10385280" cy="452922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400" dirty="0"/>
              <a:t>El primer paso es formular su proyecto como un problema computacional. Esto es más que simplemente decir: "Vamos a construir una aplicación". </a:t>
            </a:r>
            <a:endParaRPr lang="es-ES_tradnl" sz="2400" dirty="0" smtClean="0"/>
          </a:p>
          <a:p>
            <a:pPr>
              <a:buClr>
                <a:schemeClr val="tx1"/>
              </a:buClr>
              <a:buFont typeface="Arial" charset="0"/>
              <a:buChar char="•"/>
            </a:pPr>
            <a:r>
              <a:rPr lang="es-ES_tradnl" sz="2400" dirty="0" smtClean="0"/>
              <a:t>Significa </a:t>
            </a:r>
            <a:r>
              <a:rPr lang="es-ES_tradnl" sz="2400" dirty="0"/>
              <a:t>decidir no solo cuál es su objetivo, sino también por qué es susceptible de computación (es decir, por qué la ciencia de la computación entra en juego). </a:t>
            </a:r>
            <a:endParaRPr lang="es-ES_tradnl" sz="2400" dirty="0" smtClean="0"/>
          </a:p>
          <a:p>
            <a:pPr>
              <a:buClr>
                <a:schemeClr val="tx1"/>
              </a:buClr>
              <a:buFont typeface="Arial" charset="0"/>
              <a:buChar char="•"/>
            </a:pPr>
            <a:r>
              <a:rPr lang="es-ES_tradnl" sz="2400" dirty="0"/>
              <a:t>Al decidir si un proyecto específico es susceptible de computación o no, la informática clásica sugiere que usted encuentre si cae en una de estas </a:t>
            </a:r>
            <a:r>
              <a:rPr lang="es-ES_tradnl" sz="2400" dirty="0" smtClean="0"/>
              <a:t>categorías:</a:t>
            </a:r>
          </a:p>
          <a:p>
            <a:pPr marL="0" indent="0">
              <a:buClr>
                <a:schemeClr val="tx1"/>
              </a:buClr>
              <a:buNone/>
            </a:pPr>
            <a:r>
              <a:rPr lang="es-ES_tradnl" sz="2400" dirty="0" smtClean="0"/>
              <a:t>1. Elección </a:t>
            </a:r>
            <a:r>
              <a:rPr lang="es-ES_tradnl" sz="2400" dirty="0"/>
              <a:t>o decisión. Encuentre una respuesta de sí / no a una pregunta específica. Por lo general, la pregunta se expresa en términos de números y valores (¿es la persona X mayor de 21 años de edad? ¿Es el valor x </a:t>
            </a:r>
            <a:r>
              <a:rPr lang="es-ES_tradnl" sz="2400" dirty="0" smtClean="0"/>
              <a:t>impar?)</a:t>
            </a:r>
            <a:endParaRPr lang="es-ES_tradnl" sz="2400" dirty="0" smtClean="0"/>
          </a:p>
        </p:txBody>
      </p:sp>
    </p:spTree>
    <p:extLst>
      <p:ext uri="{BB962C8B-B14F-4D97-AF65-F5344CB8AC3E}">
        <p14:creationId xmlns:p14="http://schemas.microsoft.com/office/powerpoint/2010/main" val="11731686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16</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Formulating a Computational Problem</a:t>
            </a:r>
          </a:p>
        </p:txBody>
      </p:sp>
      <p:sp>
        <p:nvSpPr>
          <p:cNvPr id="5" name="Marcador de contenido 2"/>
          <p:cNvSpPr txBox="1">
            <a:spLocks/>
          </p:cNvSpPr>
          <p:nvPr/>
        </p:nvSpPr>
        <p:spPr>
          <a:xfrm>
            <a:off x="907560" y="1727200"/>
            <a:ext cx="10385280" cy="452922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400" dirty="0" smtClean="0"/>
              <a:t>2. Buscar</a:t>
            </a:r>
            <a:r>
              <a:rPr lang="es-ES_tradnl" sz="2400" dirty="0"/>
              <a:t>. En este problema, se busca un conjunto de datos y se devuelven los valores reales de elección / decisión. (De todos los estudiantes matriculados en una escuela, </a:t>
            </a:r>
            <a:r>
              <a:rPr lang="es-ES_tradnl" sz="2400" dirty="0" smtClean="0"/>
              <a:t>¿</a:t>
            </a:r>
            <a:r>
              <a:rPr lang="es-ES_tradnl" sz="2400" dirty="0" err="1" smtClean="0"/>
              <a:t>qui</a:t>
            </a:r>
            <a:r>
              <a:rPr lang="es-ES" sz="2400" dirty="0" err="1" smtClean="0"/>
              <a:t>énes</a:t>
            </a:r>
            <a:r>
              <a:rPr lang="es-ES_tradnl" sz="2400" dirty="0" smtClean="0"/>
              <a:t> </a:t>
            </a:r>
            <a:r>
              <a:rPr lang="es-ES_tradnl" sz="2400" dirty="0"/>
              <a:t>serán elegibles para votar en la próxima elección</a:t>
            </a:r>
            <a:r>
              <a:rPr lang="es-ES_tradnl" sz="2400" dirty="0" smtClean="0"/>
              <a:t>?)</a:t>
            </a:r>
          </a:p>
          <a:p>
            <a:pPr marL="0" indent="0">
              <a:buClr>
                <a:schemeClr val="tx1"/>
              </a:buClr>
              <a:buNone/>
            </a:pPr>
            <a:r>
              <a:rPr lang="es-ES_tradnl" sz="2400" dirty="0" smtClean="0"/>
              <a:t>3. Contar</a:t>
            </a:r>
            <a:r>
              <a:rPr lang="es-ES_tradnl" sz="2400" dirty="0"/>
              <a:t>. Esta variación pregunta simplemente cuántos valores se devolverían de una búsqueda. Tenga en cuenta que las operaciones involucradas en una búsqueda pueden ser más complejas que en un recuento: a usted no le importa quiénes son los estudiantes en este caso, por lo que no necesita averiguar nombres ni direcciones</a:t>
            </a:r>
            <a:r>
              <a:rPr lang="es-ES_tradnl" sz="2400" dirty="0" smtClean="0"/>
              <a:t>.</a:t>
            </a:r>
            <a:endParaRPr lang="es-ES_tradnl" sz="2400" dirty="0"/>
          </a:p>
        </p:txBody>
      </p:sp>
    </p:spTree>
    <p:extLst>
      <p:ext uri="{BB962C8B-B14F-4D97-AF65-F5344CB8AC3E}">
        <p14:creationId xmlns:p14="http://schemas.microsoft.com/office/powerpoint/2010/main" val="19423471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17</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Formulating a Computational Problem</a:t>
            </a:r>
          </a:p>
        </p:txBody>
      </p:sp>
      <p:sp>
        <p:nvSpPr>
          <p:cNvPr id="5" name="Marcador de contenido 2"/>
          <p:cNvSpPr txBox="1">
            <a:spLocks/>
          </p:cNvSpPr>
          <p:nvPr/>
        </p:nvSpPr>
        <p:spPr>
          <a:xfrm>
            <a:off x="907560" y="1727200"/>
            <a:ext cx="10385280" cy="452922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S_tradnl" sz="2400" dirty="0" smtClean="0"/>
              <a:t>4. Mejoramiento</a:t>
            </a:r>
            <a:r>
              <a:rPr lang="es-ES_tradnl" sz="2400" dirty="0"/>
              <a:t>. De todos los resultados de una búsqueda, ¿cuál es el mejor? Si la búsqueda es para todos los votantes elegibles cerca de una dirección específica, puede usar los resultados para optimizar el resultado y encontrar a </a:t>
            </a:r>
            <a:r>
              <a:rPr lang="es-ES_tradnl" sz="2400" dirty="0" smtClean="0"/>
              <a:t>quienes votaron </a:t>
            </a:r>
            <a:r>
              <a:rPr lang="es-ES_tradnl" sz="2400" dirty="0"/>
              <a:t>en la última elección y </a:t>
            </a:r>
            <a:r>
              <a:rPr lang="es-ES_tradnl" sz="2400" dirty="0" smtClean="0"/>
              <a:t>que tengan un automóvil.</a:t>
            </a:r>
          </a:p>
          <a:p>
            <a:pPr marL="0" indent="0">
              <a:buClr>
                <a:schemeClr val="tx1"/>
              </a:buClr>
              <a:buNone/>
            </a:pPr>
            <a:r>
              <a:rPr lang="es-ES_tradnl" sz="2400" dirty="0"/>
              <a:t> </a:t>
            </a:r>
            <a:r>
              <a:rPr lang="es-ES_tradnl" sz="2400" dirty="0" smtClean="0"/>
              <a:t>5. </a:t>
            </a:r>
            <a:r>
              <a:rPr lang="es-ES_tradnl" sz="2400" dirty="0"/>
              <a:t>Función. En efecto, este es un problema de búsqueda (que a su vez se basa en un problema de elección). Se refina aún más con los resultados </a:t>
            </a:r>
            <a:r>
              <a:rPr lang="es-ES_tradnl" sz="2400" dirty="0" err="1"/>
              <a:t>optimizables</a:t>
            </a:r>
            <a:r>
              <a:rPr lang="es-ES_tradnl" sz="2400" dirty="0"/>
              <a:t> que pueden reducirse aún más. Una descripción simplificada de un problema de función es una que devuelve una respuesta más complicada que sí / no o un conteo. (Recuerda, esto es una simplificación</a:t>
            </a:r>
            <a:r>
              <a:rPr lang="es-ES_tradnl" sz="2400" dirty="0" smtClean="0"/>
              <a:t>.)</a:t>
            </a:r>
          </a:p>
        </p:txBody>
      </p:sp>
    </p:spTree>
    <p:extLst>
      <p:ext uri="{BB962C8B-B14F-4D97-AF65-F5344CB8AC3E}">
        <p14:creationId xmlns:p14="http://schemas.microsoft.com/office/powerpoint/2010/main" val="10009115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18</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Recognizing and Describing the Problem</a:t>
            </a:r>
          </a:p>
        </p:txBody>
      </p:sp>
      <p:sp>
        <p:nvSpPr>
          <p:cNvPr id="5" name="Marcador de contenido 2"/>
          <p:cNvSpPr txBox="1">
            <a:spLocks/>
          </p:cNvSpPr>
          <p:nvPr/>
        </p:nvSpPr>
        <p:spPr>
          <a:xfrm>
            <a:off x="907560" y="1727200"/>
            <a:ext cx="10385280" cy="452922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400" dirty="0"/>
              <a:t>Una vez que haya formulado el problema, su tarea no habrá terminado. Todavía hay dos aspectos muy importantes involucrados en la formulación de una idea para </a:t>
            </a:r>
            <a:r>
              <a:rPr lang="es-ES_tradnl" sz="2400" dirty="0" smtClean="0"/>
              <a:t>su aplicación</a:t>
            </a:r>
            <a:r>
              <a:rPr lang="es-ES_tradnl" sz="2400" dirty="0"/>
              <a:t>. </a:t>
            </a:r>
            <a:endParaRPr lang="es-ES_tradnl" sz="2400" dirty="0" smtClean="0"/>
          </a:p>
          <a:p>
            <a:pPr>
              <a:buClr>
                <a:schemeClr val="tx1"/>
              </a:buClr>
              <a:buFont typeface="Arial" charset="0"/>
              <a:buChar char="•"/>
            </a:pPr>
            <a:r>
              <a:rPr lang="es-ES_tradnl" sz="2400" dirty="0" smtClean="0"/>
              <a:t>De </a:t>
            </a:r>
            <a:r>
              <a:rPr lang="es-ES_tradnl" sz="2400" dirty="0"/>
              <a:t>hecho, estos son pasos que toma al principio y, repetidamente, en muchas etapas a través del proceso de </a:t>
            </a:r>
            <a:r>
              <a:rPr lang="es-ES_tradnl" sz="2400" dirty="0" err="1" smtClean="0"/>
              <a:t>resoluci</a:t>
            </a:r>
            <a:r>
              <a:rPr lang="es-ES" sz="2400" dirty="0" err="1" smtClean="0"/>
              <a:t>ón</a:t>
            </a:r>
            <a:r>
              <a:rPr lang="es-ES" sz="2400" dirty="0" smtClean="0"/>
              <a:t> de un problema computacional</a:t>
            </a:r>
            <a:r>
              <a:rPr lang="es-ES_tradnl" sz="2400" dirty="0" smtClean="0"/>
              <a:t>. </a:t>
            </a:r>
            <a:endParaRPr lang="es-ES_tradnl" sz="2400" dirty="0" smtClean="0"/>
          </a:p>
          <a:p>
            <a:pPr>
              <a:buClr>
                <a:schemeClr val="tx1"/>
              </a:buClr>
              <a:buFont typeface="Arial" charset="0"/>
              <a:buChar char="•"/>
            </a:pPr>
            <a:r>
              <a:rPr lang="es-ES_tradnl" sz="2400" dirty="0" smtClean="0"/>
              <a:t>Debe </a:t>
            </a:r>
            <a:r>
              <a:rPr lang="es-ES_tradnl" sz="2400" dirty="0"/>
              <a:t>comenzar con la idea: ¿cuál es el propósito de su </a:t>
            </a:r>
            <a:r>
              <a:rPr lang="es-ES_tradnl" sz="2400" dirty="0" smtClean="0"/>
              <a:t>algoritmo?, ¿qué </a:t>
            </a:r>
            <a:r>
              <a:rPr lang="es-ES_tradnl" sz="2400" dirty="0"/>
              <a:t>hace </a:t>
            </a:r>
            <a:r>
              <a:rPr lang="es-ES_tradnl" sz="2400" dirty="0" smtClean="0"/>
              <a:t>el algoritmo?</a:t>
            </a:r>
          </a:p>
          <a:p>
            <a:pPr>
              <a:buClr>
                <a:schemeClr val="tx1"/>
              </a:buClr>
              <a:buFont typeface="Arial" charset="0"/>
              <a:buChar char="•"/>
            </a:pPr>
            <a:r>
              <a:rPr lang="es-ES_tradnl" sz="2400" dirty="0"/>
              <a:t>Puede responder cualquier número de preguntas específicas, pero debe saber de alguna manera qué logrará su </a:t>
            </a:r>
            <a:r>
              <a:rPr lang="es-ES_tradnl" sz="2400" dirty="0" smtClean="0"/>
              <a:t>proyecto o aplicación.</a:t>
            </a:r>
            <a:endParaRPr lang="es-ES_tradnl" sz="2400" dirty="0"/>
          </a:p>
          <a:p>
            <a:pPr>
              <a:buClr>
                <a:schemeClr val="tx1"/>
              </a:buClr>
              <a:buFont typeface="Arial" charset="0"/>
              <a:buChar char="•"/>
            </a:pPr>
            <a:r>
              <a:rPr lang="es-ES_tradnl" sz="2400" dirty="0"/>
              <a:t> Debe poder describir el proyecto en términos claros y específicos. </a:t>
            </a:r>
          </a:p>
          <a:p>
            <a:pPr>
              <a:buClr>
                <a:schemeClr val="tx1"/>
              </a:buClr>
              <a:buFont typeface="Arial" charset="0"/>
              <a:buChar char="•"/>
            </a:pPr>
            <a:endParaRPr lang="es-ES_tradnl" sz="2400" dirty="0"/>
          </a:p>
        </p:txBody>
      </p:sp>
    </p:spTree>
    <p:extLst>
      <p:ext uri="{BB962C8B-B14F-4D97-AF65-F5344CB8AC3E}">
        <p14:creationId xmlns:p14="http://schemas.microsoft.com/office/powerpoint/2010/main" val="17811405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19</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smtClean="0"/>
              <a:t>Defining a Project and Goal</a:t>
            </a:r>
            <a:endParaRPr lang="en-US" sz="4400" dirty="0"/>
          </a:p>
        </p:txBody>
      </p:sp>
      <p:sp>
        <p:nvSpPr>
          <p:cNvPr id="5" name="Marcador de contenido 2"/>
          <p:cNvSpPr txBox="1">
            <a:spLocks/>
          </p:cNvSpPr>
          <p:nvPr/>
        </p:nvSpPr>
        <p:spPr>
          <a:xfrm>
            <a:off x="907560" y="1727200"/>
            <a:ext cx="10385280" cy="452922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400" dirty="0"/>
              <a:t>Con un problema computacional en el que desea enfocarse y una descripción del problema en cuestión, puede pasar a definir un proyecto y su objetivo. El proyecto en general es refinar el problema computacional en el núcleo de su </a:t>
            </a:r>
            <a:r>
              <a:rPr lang="es-ES_tradnl" sz="2400" dirty="0" smtClean="0"/>
              <a:t>proyecto.</a:t>
            </a:r>
            <a:endParaRPr lang="es-ES_tradnl" sz="2400" dirty="0" smtClean="0"/>
          </a:p>
          <a:p>
            <a:pPr>
              <a:buClr>
                <a:schemeClr val="tx1"/>
              </a:buClr>
              <a:buFont typeface="Arial" charset="0"/>
              <a:buChar char="•"/>
            </a:pPr>
            <a:r>
              <a:rPr lang="es-ES_tradnl" sz="2400" dirty="0" smtClean="0"/>
              <a:t>Específicamente</a:t>
            </a:r>
            <a:r>
              <a:rPr lang="es-ES_tradnl" sz="2400" dirty="0"/>
              <a:t>, debe comenzar a pensar en el alcance de su proyecto. Parte de la informática es aprender a definir proyectos y dividirlos en componentes si es necesario. Para un proyecto específico, es posible que desee pensar en cómo dividirlo en componentes </a:t>
            </a:r>
            <a:r>
              <a:rPr lang="es-ES_tradnl" sz="2400" dirty="0" smtClean="0"/>
              <a:t>manejables. </a:t>
            </a:r>
            <a:r>
              <a:rPr lang="es-ES_tradnl" sz="2400" dirty="0"/>
              <a:t>Saber cómo dividirlo si es necesario puede ser un plan de respaldo útil en caso de que necesite hacerlo en el futuro.</a:t>
            </a:r>
          </a:p>
        </p:txBody>
      </p:sp>
    </p:spTree>
    <p:extLst>
      <p:ext uri="{BB962C8B-B14F-4D97-AF65-F5344CB8AC3E}">
        <p14:creationId xmlns:p14="http://schemas.microsoft.com/office/powerpoint/2010/main" val="17555406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r>
              <a:rPr lang="es-ES" sz="1600" dirty="0" smtClean="0"/>
              <a:t>Contenido                                                                                                                                                                                                              </a:t>
            </a:r>
            <a:fld id="{5C8A0B6C-2F0D-9146-B965-5B2E4517E27B}" type="slidenum">
              <a:rPr lang="en-US" sz="1600" smtClean="0"/>
              <a:t>2</a:t>
            </a:fld>
            <a:endParaRPr lang="en-US" sz="1600" dirty="0"/>
          </a:p>
        </p:txBody>
      </p:sp>
      <p:sp>
        <p:nvSpPr>
          <p:cNvPr id="14" name="Título 1"/>
          <p:cNvSpPr txBox="1">
            <a:spLocks/>
          </p:cNvSpPr>
          <p:nvPr/>
        </p:nvSpPr>
        <p:spPr>
          <a:xfrm>
            <a:off x="770400" y="578829"/>
            <a:ext cx="10058400" cy="72880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_tradnl" dirty="0" smtClean="0"/>
              <a:t>Contenido</a:t>
            </a:r>
            <a:endParaRPr lang="en-US" dirty="0"/>
          </a:p>
        </p:txBody>
      </p:sp>
      <p:sp>
        <p:nvSpPr>
          <p:cNvPr id="3" name="CuadroTexto 2"/>
          <p:cNvSpPr txBox="1"/>
          <p:nvPr/>
        </p:nvSpPr>
        <p:spPr>
          <a:xfrm>
            <a:off x="770400" y="2580640"/>
            <a:ext cx="6465103" cy="1384995"/>
          </a:xfrm>
          <a:prstGeom prst="rect">
            <a:avLst/>
          </a:prstGeom>
          <a:noFill/>
        </p:spPr>
        <p:txBody>
          <a:bodyPr wrap="none" rtlCol="0">
            <a:spAutoFit/>
          </a:bodyPr>
          <a:lstStyle/>
          <a:p>
            <a:r>
              <a:rPr lang="es-ES" sz="2800" dirty="0" smtClean="0"/>
              <a:t>Fundamentos: </a:t>
            </a:r>
            <a:r>
              <a:rPr lang="es-ES" sz="2800" dirty="0" smtClean="0"/>
              <a:t>Problemas computacionales</a:t>
            </a:r>
          </a:p>
          <a:p>
            <a:pPr fontAlgn="b"/>
            <a:r>
              <a:rPr lang="es-ES" sz="2800" dirty="0"/>
              <a:t>Fundamentos: Data </a:t>
            </a:r>
            <a:r>
              <a:rPr lang="es-ES" sz="2800" dirty="0" err="1" smtClean="0"/>
              <a:t>Abstraction</a:t>
            </a:r>
            <a:endParaRPr lang="es-ES" sz="2800" dirty="0"/>
          </a:p>
          <a:p>
            <a:pPr fontAlgn="b"/>
            <a:r>
              <a:rPr lang="es-ES" sz="2800" dirty="0"/>
              <a:t>Fundamentos: </a:t>
            </a:r>
            <a:r>
              <a:rPr lang="es-ES" sz="2800" dirty="0" smtClean="0"/>
              <a:t>Basic </a:t>
            </a:r>
            <a:r>
              <a:rPr lang="es-ES" sz="2800" dirty="0" err="1"/>
              <a:t>Programming</a:t>
            </a:r>
            <a:r>
              <a:rPr lang="es-ES" sz="2800" dirty="0"/>
              <a:t> </a:t>
            </a:r>
            <a:r>
              <a:rPr lang="es-ES" sz="2800" dirty="0" err="1" smtClean="0"/>
              <a:t>Model</a:t>
            </a:r>
            <a:endParaRPr lang="es-ES" sz="2800" dirty="0"/>
          </a:p>
        </p:txBody>
      </p:sp>
    </p:spTree>
    <p:extLst>
      <p:ext uri="{BB962C8B-B14F-4D97-AF65-F5344CB8AC3E}">
        <p14:creationId xmlns:p14="http://schemas.microsoft.com/office/powerpoint/2010/main" val="9844372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20</a:t>
            </a:fld>
            <a:endParaRPr lang="en-US" sz="1600" dirty="0"/>
          </a:p>
        </p:txBody>
      </p:sp>
      <p:sp>
        <p:nvSpPr>
          <p:cNvPr id="8" name="Título 1"/>
          <p:cNvSpPr txBox="1">
            <a:spLocks/>
          </p:cNvSpPr>
          <p:nvPr/>
        </p:nvSpPr>
        <p:spPr>
          <a:xfrm>
            <a:off x="770399" y="595017"/>
            <a:ext cx="10325749" cy="919671"/>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What Isn’t a Computational Problem</a:t>
            </a:r>
          </a:p>
        </p:txBody>
      </p:sp>
      <p:sp>
        <p:nvSpPr>
          <p:cNvPr id="5" name="Marcador de contenido 2"/>
          <p:cNvSpPr txBox="1">
            <a:spLocks/>
          </p:cNvSpPr>
          <p:nvPr/>
        </p:nvSpPr>
        <p:spPr>
          <a:xfrm>
            <a:off x="907560" y="2505456"/>
            <a:ext cx="10385280" cy="3750966"/>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400" dirty="0"/>
              <a:t>Los problemas no computacionales más comunes con los que se encuentra tienden a involucrar personas y </a:t>
            </a:r>
            <a:r>
              <a:rPr lang="es-ES_tradnl" sz="2400" dirty="0" smtClean="0"/>
              <a:t>datos.</a:t>
            </a:r>
          </a:p>
          <a:p>
            <a:pPr>
              <a:buClr>
                <a:schemeClr val="tx1"/>
              </a:buClr>
              <a:buFont typeface="Arial" charset="0"/>
              <a:buChar char="•"/>
            </a:pPr>
            <a:r>
              <a:rPr lang="es-ES_tradnl" sz="2400" dirty="0" smtClean="0"/>
              <a:t>A </a:t>
            </a:r>
            <a:r>
              <a:rPr lang="es-ES_tradnl" sz="2400" dirty="0"/>
              <a:t>veces, una aplicación se concibe como algo casi mágico: proporcionará la respuesta a una pregunta formulada por el usuario. Si no puede dividir el problema en componentes computacionales, no puede responder la pregunta. Al pensar y hablar sobre un problema, es posible que desee plantear la pregunta: ¿cómo haremos esto? </a:t>
            </a:r>
          </a:p>
        </p:txBody>
      </p:sp>
    </p:spTree>
    <p:extLst>
      <p:ext uri="{BB962C8B-B14F-4D97-AF65-F5344CB8AC3E}">
        <p14:creationId xmlns:p14="http://schemas.microsoft.com/office/powerpoint/2010/main" val="9557746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21</a:t>
            </a:fld>
            <a:endParaRPr lang="en-US" sz="1600" dirty="0"/>
          </a:p>
        </p:txBody>
      </p:sp>
      <p:sp>
        <p:nvSpPr>
          <p:cNvPr id="8" name="Título 1"/>
          <p:cNvSpPr txBox="1">
            <a:spLocks/>
          </p:cNvSpPr>
          <p:nvPr/>
        </p:nvSpPr>
        <p:spPr>
          <a:xfrm>
            <a:off x="770399" y="595017"/>
            <a:ext cx="10325749" cy="919671"/>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What Isn’t a Computational Problem</a:t>
            </a:r>
          </a:p>
        </p:txBody>
      </p:sp>
      <p:sp>
        <p:nvSpPr>
          <p:cNvPr id="5" name="Marcador de contenido 2"/>
          <p:cNvSpPr txBox="1">
            <a:spLocks/>
          </p:cNvSpPr>
          <p:nvPr/>
        </p:nvSpPr>
        <p:spPr>
          <a:xfrm>
            <a:off x="907560" y="1727200"/>
            <a:ext cx="10385280" cy="452922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400" dirty="0"/>
              <a:t>No necesita buscar una respuesta en el código en este momento; más bien, necesita saber cómo puede resolverse el problema en discusión. </a:t>
            </a:r>
            <a:endParaRPr lang="es-ES_tradnl" sz="2400" dirty="0" smtClean="0"/>
          </a:p>
          <a:p>
            <a:pPr>
              <a:buClr>
                <a:schemeClr val="tx1"/>
              </a:buClr>
              <a:buFont typeface="Arial" charset="0"/>
              <a:buChar char="•"/>
            </a:pPr>
            <a:r>
              <a:rPr lang="es-ES_tradnl" sz="2400" dirty="0" smtClean="0"/>
              <a:t>Si </a:t>
            </a:r>
            <a:r>
              <a:rPr lang="es-ES_tradnl" sz="2400" dirty="0"/>
              <a:t>involucra el juicio de una persona y ese juicio no se puede cuantificar, es difícil ver cómo puede ser computacional. </a:t>
            </a:r>
            <a:endParaRPr lang="es-ES_tradnl" sz="2400" dirty="0" smtClean="0"/>
          </a:p>
          <a:p>
            <a:pPr>
              <a:buClr>
                <a:schemeClr val="tx1"/>
              </a:buClr>
              <a:buFont typeface="Arial" charset="0"/>
              <a:buChar char="•"/>
            </a:pPr>
            <a:r>
              <a:rPr lang="es-ES_tradnl" sz="2400" dirty="0" smtClean="0"/>
              <a:t>Si </a:t>
            </a:r>
            <a:r>
              <a:rPr lang="es-ES_tradnl" sz="2400" dirty="0"/>
              <a:t>implica referirse a datos y los datos no están disponibles, también tiene un problema no computacional. </a:t>
            </a:r>
            <a:endParaRPr lang="es-ES_tradnl" sz="2400" dirty="0" smtClean="0"/>
          </a:p>
          <a:p>
            <a:pPr>
              <a:buClr>
                <a:schemeClr val="tx1"/>
              </a:buClr>
              <a:buFont typeface="Arial" charset="0"/>
              <a:buChar char="•"/>
            </a:pPr>
            <a:r>
              <a:rPr lang="es-ES_tradnl" sz="2400" dirty="0" smtClean="0"/>
              <a:t>Es </a:t>
            </a:r>
            <a:r>
              <a:rPr lang="es-ES_tradnl" sz="2400" dirty="0"/>
              <a:t>posible que pueda dividir un juicio en componentes computacionales, pero, en última instancia, si se queda con un juicio que no se puede computar </a:t>
            </a:r>
            <a:r>
              <a:rPr lang="es-ES_tradnl" sz="2400" dirty="0" smtClean="0"/>
              <a:t>necesita </a:t>
            </a:r>
            <a:r>
              <a:rPr lang="es-ES_tradnl" sz="2400" dirty="0"/>
              <a:t>alguna otra herramienta que no sea informática. </a:t>
            </a:r>
          </a:p>
        </p:txBody>
      </p:sp>
    </p:spTree>
    <p:extLst>
      <p:ext uri="{BB962C8B-B14F-4D97-AF65-F5344CB8AC3E}">
        <p14:creationId xmlns:p14="http://schemas.microsoft.com/office/powerpoint/2010/main" val="14711943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22</a:t>
            </a:fld>
            <a:endParaRPr lang="en-US" sz="1600" dirty="0"/>
          </a:p>
        </p:txBody>
      </p:sp>
      <p:sp>
        <p:nvSpPr>
          <p:cNvPr id="8" name="Título 1"/>
          <p:cNvSpPr txBox="1">
            <a:spLocks/>
          </p:cNvSpPr>
          <p:nvPr/>
        </p:nvSpPr>
        <p:spPr>
          <a:xfrm>
            <a:off x="844840" y="595017"/>
            <a:ext cx="10325749" cy="919671"/>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Modeling the Problem or Process</a:t>
            </a:r>
          </a:p>
        </p:txBody>
      </p:sp>
      <p:sp>
        <p:nvSpPr>
          <p:cNvPr id="5" name="Marcador de contenido 2"/>
          <p:cNvSpPr txBox="1">
            <a:spLocks/>
          </p:cNvSpPr>
          <p:nvPr/>
        </p:nvSpPr>
        <p:spPr>
          <a:xfrm>
            <a:off x="907560" y="1727200"/>
            <a:ext cx="10385280" cy="452922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400" dirty="0"/>
              <a:t>Tan pronto como pueda formular el problema y la (s) parte (s) del problema que abarca su proyecto, puede comenzar a modelar el problema. </a:t>
            </a:r>
            <a:endParaRPr lang="es-ES_tradnl" sz="2400" dirty="0" smtClean="0"/>
          </a:p>
          <a:p>
            <a:pPr>
              <a:buClr>
                <a:schemeClr val="tx1"/>
              </a:buClr>
              <a:buFont typeface="Arial" charset="0"/>
              <a:buChar char="•"/>
            </a:pPr>
            <a:r>
              <a:rPr lang="es-ES_tradnl" sz="2400" dirty="0" smtClean="0"/>
              <a:t>En </a:t>
            </a:r>
            <a:r>
              <a:rPr lang="es-ES_tradnl" sz="2400" dirty="0"/>
              <a:t>esta etapa, puede utilizar las herramientas que desee: lápiz y papel, pizarra inteligente, iPad o cualquier otra cosa. Es posible que desee dibujar cuadros que realicen partes de la tarea que desea construir. </a:t>
            </a:r>
            <a:endParaRPr lang="es-ES_tradnl" sz="2400" dirty="0" smtClean="0"/>
          </a:p>
          <a:p>
            <a:pPr>
              <a:buClr>
                <a:schemeClr val="tx1"/>
              </a:buClr>
              <a:buFont typeface="Arial" charset="0"/>
              <a:buChar char="•"/>
            </a:pPr>
            <a:r>
              <a:rPr lang="es-ES_tradnl" sz="2400" dirty="0" smtClean="0"/>
              <a:t>No </a:t>
            </a:r>
            <a:r>
              <a:rPr lang="es-ES_tradnl" sz="2400" dirty="0"/>
              <a:t>se preocupe por el código, solo piense en algo (sea lo que sea) que, por ejemplo, </a:t>
            </a:r>
            <a:r>
              <a:rPr lang="es-ES_tradnl" sz="2400" dirty="0" smtClean="0"/>
              <a:t>extrae el </a:t>
            </a:r>
            <a:r>
              <a:rPr lang="es-ES_tradnl" sz="2400" dirty="0"/>
              <a:t>número de teléfono de una persona (sí, eso es un problema computacional, una búsqueda</a:t>
            </a:r>
            <a:r>
              <a:rPr lang="es-ES_tradnl" sz="2400" dirty="0" smtClean="0"/>
              <a:t>). </a:t>
            </a:r>
          </a:p>
          <a:p>
            <a:pPr>
              <a:buClr>
                <a:schemeClr val="tx1"/>
              </a:buClr>
              <a:buFont typeface="Arial" charset="0"/>
              <a:buChar char="•"/>
            </a:pPr>
            <a:r>
              <a:rPr lang="es-ES_tradnl" sz="2400" dirty="0" smtClean="0"/>
              <a:t>Este </a:t>
            </a:r>
            <a:r>
              <a:rPr lang="es-ES_tradnl" sz="2400" dirty="0"/>
              <a:t>modelo podría convertirse en la forma en que está estructurada su aplicación, pero en esta etapa, es simplemente la forma en que las partes de su aplicación harán cosas que juntas conforman la aplicación completa. </a:t>
            </a:r>
          </a:p>
        </p:txBody>
      </p:sp>
    </p:spTree>
    <p:extLst>
      <p:ext uri="{BB962C8B-B14F-4D97-AF65-F5344CB8AC3E}">
        <p14:creationId xmlns:p14="http://schemas.microsoft.com/office/powerpoint/2010/main" val="6131369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23</a:t>
            </a:fld>
            <a:endParaRPr lang="en-US" sz="1600" dirty="0"/>
          </a:p>
        </p:txBody>
      </p:sp>
      <p:sp>
        <p:nvSpPr>
          <p:cNvPr id="8" name="Título 1"/>
          <p:cNvSpPr txBox="1">
            <a:spLocks/>
          </p:cNvSpPr>
          <p:nvPr/>
        </p:nvSpPr>
        <p:spPr>
          <a:xfrm>
            <a:off x="844840" y="595017"/>
            <a:ext cx="10325749" cy="919671"/>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Modeling the Problem or Process</a:t>
            </a:r>
          </a:p>
        </p:txBody>
      </p:sp>
      <p:sp>
        <p:nvSpPr>
          <p:cNvPr id="5" name="Marcador de contenido 2"/>
          <p:cNvSpPr txBox="1">
            <a:spLocks/>
          </p:cNvSpPr>
          <p:nvPr/>
        </p:nvSpPr>
        <p:spPr>
          <a:xfrm>
            <a:off x="907560" y="1727200"/>
            <a:ext cx="10385280" cy="452922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400" dirty="0"/>
              <a:t>Lo que desea hacer en este momento es decidir si esta recopilación de tareas u operaciones (los términos son intercambiables en este contexto) puede producir los resultados que necesita. </a:t>
            </a:r>
            <a:endParaRPr lang="es-ES_tradnl" sz="2400" dirty="0" smtClean="0"/>
          </a:p>
          <a:p>
            <a:pPr>
              <a:buClr>
                <a:schemeClr val="tx1"/>
              </a:buClr>
              <a:buFont typeface="Arial" charset="0"/>
              <a:buChar char="•"/>
            </a:pPr>
            <a:r>
              <a:rPr lang="es-ES_tradnl" sz="2400" dirty="0" smtClean="0"/>
              <a:t>Una </a:t>
            </a:r>
            <a:r>
              <a:rPr lang="es-ES_tradnl" sz="2400" dirty="0"/>
              <a:t>vez que </a:t>
            </a:r>
            <a:r>
              <a:rPr lang="es-ES_tradnl" sz="2400" dirty="0" smtClean="0"/>
              <a:t>tenga </a:t>
            </a:r>
            <a:r>
              <a:rPr lang="es-ES_tradnl" sz="2400" dirty="0"/>
              <a:t>un modelo en bruto, </a:t>
            </a:r>
            <a:r>
              <a:rPr lang="es-ES_tradnl" sz="2400" dirty="0" smtClean="0"/>
              <a:t>intente </a:t>
            </a:r>
            <a:r>
              <a:rPr lang="es-ES_tradnl" sz="2400" dirty="0"/>
              <a:t>romperlo. ¿Qué sucede si la búsqueda del número de teléfono falla o devuelve el número equivocado? ¿Qué otros componentes serán impactados? </a:t>
            </a:r>
            <a:endParaRPr lang="es-ES_tradnl" sz="2400" dirty="0" smtClean="0"/>
          </a:p>
          <a:p>
            <a:pPr>
              <a:buClr>
                <a:schemeClr val="tx1"/>
              </a:buClr>
              <a:buFont typeface="Arial" charset="0"/>
              <a:buChar char="•"/>
            </a:pPr>
            <a:r>
              <a:rPr lang="es-ES_tradnl" sz="2400" dirty="0" smtClean="0"/>
              <a:t>No </a:t>
            </a:r>
            <a:r>
              <a:rPr lang="es-ES_tradnl" sz="2400" dirty="0"/>
              <a:t>se preocupe por cada extremo suelto en un modelo de alto nivel, pero muchas personas mantienen una lista de estos cabos sueltos y suposiciones. </a:t>
            </a:r>
          </a:p>
        </p:txBody>
      </p:sp>
    </p:spTree>
    <p:extLst>
      <p:ext uri="{BB962C8B-B14F-4D97-AF65-F5344CB8AC3E}">
        <p14:creationId xmlns:p14="http://schemas.microsoft.com/office/powerpoint/2010/main" val="13856603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24</a:t>
            </a:fld>
            <a:endParaRPr lang="en-US" sz="1600" dirty="0"/>
          </a:p>
        </p:txBody>
      </p:sp>
      <p:sp>
        <p:nvSpPr>
          <p:cNvPr id="8" name="Título 1"/>
          <p:cNvSpPr txBox="1">
            <a:spLocks/>
          </p:cNvSpPr>
          <p:nvPr/>
        </p:nvSpPr>
        <p:spPr>
          <a:xfrm>
            <a:off x="844840" y="595017"/>
            <a:ext cx="10325749" cy="919671"/>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Practicing Decomposition</a:t>
            </a:r>
          </a:p>
        </p:txBody>
      </p:sp>
      <p:sp>
        <p:nvSpPr>
          <p:cNvPr id="5" name="Marcador de contenido 2"/>
          <p:cNvSpPr txBox="1">
            <a:spLocks/>
          </p:cNvSpPr>
          <p:nvPr/>
        </p:nvSpPr>
        <p:spPr>
          <a:xfrm>
            <a:off x="907560" y="1727200"/>
            <a:ext cx="10385280" cy="452922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400" dirty="0"/>
              <a:t>Una vez que tenga un modelo conceptual, es hora de profundizar en él: desarme cada componente y observe sus </a:t>
            </a:r>
            <a:r>
              <a:rPr lang="es-ES_tradnl" sz="2400" dirty="0" smtClean="0"/>
              <a:t>sub-componentes</a:t>
            </a:r>
            <a:r>
              <a:rPr lang="es-ES_tradnl" sz="2400" dirty="0"/>
              <a:t>. (Este proceso se conoce como descomposición). </a:t>
            </a:r>
            <a:endParaRPr lang="es-ES_tradnl" sz="2400" dirty="0" smtClean="0"/>
          </a:p>
          <a:p>
            <a:pPr>
              <a:buClr>
                <a:schemeClr val="tx1"/>
              </a:buClr>
              <a:buFont typeface="Arial" charset="0"/>
              <a:buChar char="•"/>
            </a:pPr>
            <a:r>
              <a:rPr lang="es-ES_tradnl" sz="2400" dirty="0" smtClean="0"/>
              <a:t>Al </a:t>
            </a:r>
            <a:r>
              <a:rPr lang="es-ES_tradnl" sz="2400" dirty="0"/>
              <a:t>descomponer todo el proyecto en partes cada vez más pequeñas, a menudo se van a especificar componentes que se implementarán en el código. </a:t>
            </a:r>
            <a:endParaRPr lang="es-ES_tradnl" sz="2400" dirty="0" smtClean="0"/>
          </a:p>
          <a:p>
            <a:pPr>
              <a:buClr>
                <a:schemeClr val="tx1"/>
              </a:buClr>
              <a:buFont typeface="Arial" charset="0"/>
              <a:buChar char="•"/>
            </a:pPr>
            <a:r>
              <a:rPr lang="es-ES_tradnl" sz="2400" dirty="0" smtClean="0"/>
              <a:t>A </a:t>
            </a:r>
            <a:r>
              <a:rPr lang="es-ES_tradnl" sz="2400" dirty="0"/>
              <a:t>medida que descompone el modelo, puede comenzar a darse cuenta de que este o ese componente es algo que ya sabe cómo implementar o que puede implementarse utilizando recursos conocidos</a:t>
            </a:r>
            <a:r>
              <a:rPr lang="es-ES_tradnl" sz="2400" dirty="0" smtClean="0"/>
              <a:t>.</a:t>
            </a:r>
          </a:p>
        </p:txBody>
      </p:sp>
    </p:spTree>
    <p:extLst>
      <p:ext uri="{BB962C8B-B14F-4D97-AF65-F5344CB8AC3E}">
        <p14:creationId xmlns:p14="http://schemas.microsoft.com/office/powerpoint/2010/main" val="9337871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25</a:t>
            </a:fld>
            <a:endParaRPr lang="en-US" sz="1600" dirty="0"/>
          </a:p>
        </p:txBody>
      </p:sp>
      <p:sp>
        <p:nvSpPr>
          <p:cNvPr id="8" name="Título 1"/>
          <p:cNvSpPr txBox="1">
            <a:spLocks/>
          </p:cNvSpPr>
          <p:nvPr/>
        </p:nvSpPr>
        <p:spPr>
          <a:xfrm>
            <a:off x="844840" y="595017"/>
            <a:ext cx="10325749" cy="919671"/>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Practicing Decomposition</a:t>
            </a:r>
          </a:p>
        </p:txBody>
      </p:sp>
      <p:sp>
        <p:nvSpPr>
          <p:cNvPr id="5" name="Marcador de contenido 2"/>
          <p:cNvSpPr txBox="1">
            <a:spLocks/>
          </p:cNvSpPr>
          <p:nvPr/>
        </p:nvSpPr>
        <p:spPr>
          <a:xfrm>
            <a:off x="907560" y="1727200"/>
            <a:ext cx="10385280" cy="452922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400" dirty="0"/>
              <a:t>No hay una palabra sobre el código todavía. Todo el modelado y descomposición es teórico. </a:t>
            </a:r>
            <a:r>
              <a:rPr lang="es-ES_tradnl" sz="2400" dirty="0" smtClean="0"/>
              <a:t>Cuanto más </a:t>
            </a:r>
            <a:r>
              <a:rPr lang="es-ES_tradnl" sz="2400" dirty="0"/>
              <a:t>tiempo trabaje hipotéticamente, más sólida será su implementación. </a:t>
            </a:r>
            <a:endParaRPr lang="es-ES_tradnl" sz="2400" dirty="0" smtClean="0"/>
          </a:p>
          <a:p>
            <a:pPr>
              <a:buClr>
                <a:schemeClr val="tx1"/>
              </a:buClr>
              <a:buFont typeface="Arial" charset="0"/>
              <a:buChar char="•"/>
            </a:pPr>
            <a:r>
              <a:rPr lang="es-ES_tradnl" sz="2400" dirty="0" smtClean="0"/>
              <a:t>De </a:t>
            </a:r>
            <a:r>
              <a:rPr lang="es-ES_tradnl" sz="2400" dirty="0"/>
              <a:t>alguna manera, pasar a la implementación del código puede ser una distracción del proceso de diseño y planificación. </a:t>
            </a:r>
          </a:p>
          <a:p>
            <a:pPr>
              <a:buClr>
                <a:schemeClr val="tx1"/>
              </a:buClr>
              <a:buFont typeface="Arial" charset="0"/>
              <a:buChar char="•"/>
            </a:pPr>
            <a:r>
              <a:rPr lang="es-ES_tradnl" sz="2400" dirty="0" smtClean="0"/>
              <a:t>No todos están de acuerdo con esto...</a:t>
            </a:r>
            <a:endParaRPr lang="es-ES_tradnl" sz="2400" dirty="0"/>
          </a:p>
        </p:txBody>
      </p:sp>
    </p:spTree>
    <p:extLst>
      <p:ext uri="{BB962C8B-B14F-4D97-AF65-F5344CB8AC3E}">
        <p14:creationId xmlns:p14="http://schemas.microsoft.com/office/powerpoint/2010/main" val="17822077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26</a:t>
            </a:fld>
            <a:endParaRPr lang="en-US" sz="1600" dirty="0"/>
          </a:p>
        </p:txBody>
      </p:sp>
      <p:sp>
        <p:nvSpPr>
          <p:cNvPr id="8" name="Título 1"/>
          <p:cNvSpPr txBox="1">
            <a:spLocks/>
          </p:cNvSpPr>
          <p:nvPr/>
        </p:nvSpPr>
        <p:spPr>
          <a:xfrm>
            <a:off x="844840" y="595017"/>
            <a:ext cx="10325749" cy="919671"/>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Validating Abstractions</a:t>
            </a:r>
          </a:p>
        </p:txBody>
      </p:sp>
      <p:sp>
        <p:nvSpPr>
          <p:cNvPr id="5" name="Marcador de contenido 2"/>
          <p:cNvSpPr txBox="1">
            <a:spLocks/>
          </p:cNvSpPr>
          <p:nvPr/>
        </p:nvSpPr>
        <p:spPr>
          <a:xfrm>
            <a:off x="907560" y="1727200"/>
            <a:ext cx="10385280" cy="452922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400" dirty="0"/>
              <a:t>Uno de los aspectos más importantes de la informática es que nos brinda una forma de hablar sobre el proceso de </a:t>
            </a:r>
            <a:r>
              <a:rPr lang="es-ES_tradnl" sz="2400" dirty="0" err="1" smtClean="0"/>
              <a:t>resoluci</a:t>
            </a:r>
            <a:r>
              <a:rPr lang="es-ES" sz="2400" dirty="0" err="1" smtClean="0"/>
              <a:t>ón</a:t>
            </a:r>
            <a:r>
              <a:rPr lang="es-ES" sz="2400" dirty="0" smtClean="0"/>
              <a:t> de un problema computacional </a:t>
            </a:r>
            <a:r>
              <a:rPr lang="es-ES_tradnl" sz="2400" dirty="0" smtClean="0"/>
              <a:t>y </a:t>
            </a:r>
            <a:r>
              <a:rPr lang="es-ES_tradnl" sz="2400" dirty="0"/>
              <a:t>sobre el </a:t>
            </a:r>
            <a:r>
              <a:rPr lang="es-ES_tradnl" sz="2400" dirty="0" smtClean="0"/>
              <a:t>c</a:t>
            </a:r>
            <a:r>
              <a:rPr lang="es-ES" sz="2400" dirty="0" err="1" smtClean="0"/>
              <a:t>ódigo</a:t>
            </a:r>
            <a:r>
              <a:rPr lang="es-ES" sz="2400" dirty="0" smtClean="0"/>
              <a:t> </a:t>
            </a:r>
            <a:r>
              <a:rPr lang="es-ES_tradnl" sz="2400" dirty="0" smtClean="0"/>
              <a:t>aún </a:t>
            </a:r>
            <a:r>
              <a:rPr lang="es-ES_tradnl" sz="2400" dirty="0"/>
              <a:t>no creado. </a:t>
            </a:r>
            <a:endParaRPr lang="es-ES_tradnl" sz="2400" dirty="0" smtClean="0"/>
          </a:p>
          <a:p>
            <a:pPr>
              <a:buClr>
                <a:schemeClr val="tx1"/>
              </a:buClr>
              <a:buFont typeface="Arial" charset="0"/>
              <a:buChar char="•"/>
            </a:pPr>
            <a:r>
              <a:rPr lang="es-ES_tradnl" sz="2400" dirty="0" smtClean="0"/>
              <a:t>Conceptos </a:t>
            </a:r>
            <a:r>
              <a:rPr lang="es-ES_tradnl" sz="2400" dirty="0"/>
              <a:t>como la descomposición son </a:t>
            </a:r>
            <a:r>
              <a:rPr lang="es-ES_tradnl" sz="2400" dirty="0" smtClean="0"/>
              <a:t>maneras formales </a:t>
            </a:r>
            <a:r>
              <a:rPr lang="es-ES_tradnl" sz="2400" dirty="0"/>
              <a:t>de trabajar en este ámbito de </a:t>
            </a:r>
            <a:r>
              <a:rPr lang="es-ES_tradnl" sz="2400" dirty="0" smtClean="0"/>
              <a:t>c</a:t>
            </a:r>
            <a:r>
              <a:rPr lang="es-ES" sz="2400" dirty="0" err="1" smtClean="0"/>
              <a:t>ódigo</a:t>
            </a:r>
            <a:r>
              <a:rPr lang="es-ES" sz="2400" dirty="0" smtClean="0"/>
              <a:t> </a:t>
            </a:r>
            <a:r>
              <a:rPr lang="es-ES_tradnl" sz="2400" dirty="0" smtClean="0"/>
              <a:t>aún </a:t>
            </a:r>
            <a:r>
              <a:rPr lang="es-ES_tradnl" sz="2400" dirty="0"/>
              <a:t>no construido. Por supuesto, cuando un proyecto se implementa realmente, se revela </a:t>
            </a:r>
            <a:r>
              <a:rPr lang="es-ES_tradnl" sz="2400" dirty="0" smtClean="0"/>
              <a:t>si funciona </a:t>
            </a:r>
            <a:r>
              <a:rPr lang="es-ES_tradnl" sz="2400" dirty="0"/>
              <a:t>o no funciona. </a:t>
            </a:r>
            <a:endParaRPr lang="es-ES_tradnl" sz="2400" dirty="0" smtClean="0"/>
          </a:p>
          <a:p>
            <a:pPr>
              <a:buClr>
                <a:schemeClr val="tx1"/>
              </a:buClr>
              <a:buFont typeface="Arial" charset="0"/>
              <a:buChar char="•"/>
            </a:pPr>
            <a:r>
              <a:rPr lang="es-ES_tradnl" sz="2400" dirty="0" smtClean="0"/>
              <a:t>En </a:t>
            </a:r>
            <a:r>
              <a:rPr lang="es-ES_tradnl" sz="2400" dirty="0"/>
              <a:t>realidad, existe una tercera posibilidad: la descripción del proyecto no es lo suficientemente clara como para poder determinar si una implementación específica funciona o no. Si esto sucede, puede refinar la definición de su proyecto para incluir la información que falta o puede agregar más componentes al proyecto en sí. </a:t>
            </a:r>
          </a:p>
        </p:txBody>
      </p:sp>
    </p:spTree>
    <p:extLst>
      <p:ext uri="{BB962C8B-B14F-4D97-AF65-F5344CB8AC3E}">
        <p14:creationId xmlns:p14="http://schemas.microsoft.com/office/powerpoint/2010/main" val="8748889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27</a:t>
            </a:fld>
            <a:endParaRPr lang="en-US" sz="1600" dirty="0"/>
          </a:p>
        </p:txBody>
      </p:sp>
      <p:sp>
        <p:nvSpPr>
          <p:cNvPr id="8" name="Título 1"/>
          <p:cNvSpPr txBox="1">
            <a:spLocks/>
          </p:cNvSpPr>
          <p:nvPr/>
        </p:nvSpPr>
        <p:spPr>
          <a:xfrm>
            <a:off x="844840" y="595017"/>
            <a:ext cx="10325749" cy="919671"/>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Validating Abstractions</a:t>
            </a:r>
          </a:p>
        </p:txBody>
      </p:sp>
      <p:sp>
        <p:nvSpPr>
          <p:cNvPr id="5" name="Marcador de contenido 2"/>
          <p:cNvSpPr txBox="1">
            <a:spLocks/>
          </p:cNvSpPr>
          <p:nvPr/>
        </p:nvSpPr>
        <p:spPr>
          <a:xfrm>
            <a:off x="603504" y="1324864"/>
            <a:ext cx="11027664" cy="452922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400" dirty="0"/>
              <a:t>Con lo que </a:t>
            </a:r>
            <a:r>
              <a:rPr lang="es-ES_tradnl" sz="2400" dirty="0" smtClean="0"/>
              <a:t>está </a:t>
            </a:r>
            <a:r>
              <a:rPr lang="es-ES_tradnl" sz="2400" dirty="0"/>
              <a:t>trabajando son </a:t>
            </a:r>
            <a:r>
              <a:rPr lang="es-ES_tradnl" sz="2400" i="1" dirty="0"/>
              <a:t>abstracciones</a:t>
            </a:r>
            <a:r>
              <a:rPr lang="es-ES_tradnl" sz="2400" dirty="0"/>
              <a:t> del proyecto y sus componentes. </a:t>
            </a:r>
            <a:endParaRPr lang="es-ES_tradnl" sz="2400" dirty="0" smtClean="0"/>
          </a:p>
          <a:p>
            <a:pPr>
              <a:buClr>
                <a:schemeClr val="tx1"/>
              </a:buClr>
              <a:buFont typeface="Arial" charset="0"/>
              <a:buChar char="•"/>
            </a:pPr>
            <a:r>
              <a:rPr lang="es-ES_tradnl" sz="2400" dirty="0" smtClean="0"/>
              <a:t>Además </a:t>
            </a:r>
            <a:r>
              <a:rPr lang="es-ES_tradnl" sz="2400" dirty="0"/>
              <a:t>de </a:t>
            </a:r>
            <a:r>
              <a:rPr lang="es-ES_tradnl" sz="2400" dirty="0" smtClean="0"/>
              <a:t>descomponer </a:t>
            </a:r>
            <a:r>
              <a:rPr lang="es-ES_tradnl" sz="2400" dirty="0"/>
              <a:t>y </a:t>
            </a:r>
            <a:r>
              <a:rPr lang="es-ES_tradnl" sz="2400" dirty="0" smtClean="0"/>
              <a:t>recomponer esas </a:t>
            </a:r>
            <a:r>
              <a:rPr lang="es-ES_tradnl" sz="2400" dirty="0" smtClean="0"/>
              <a:t>piezas</a:t>
            </a:r>
            <a:r>
              <a:rPr lang="es-ES_tradnl" sz="2400" dirty="0" smtClean="0"/>
              <a:t>, </a:t>
            </a:r>
            <a:r>
              <a:rPr lang="es-ES_tradnl" sz="2400" dirty="0"/>
              <a:t>también </a:t>
            </a:r>
            <a:r>
              <a:rPr lang="es-ES_tradnl" sz="2400" dirty="0" smtClean="0"/>
              <a:t>se deben validar </a:t>
            </a:r>
            <a:r>
              <a:rPr lang="es-ES_tradnl" sz="2400" dirty="0"/>
              <a:t>las abstracciones. Puede hacerlo </a:t>
            </a:r>
            <a:r>
              <a:rPr lang="es-ES_tradnl" sz="2400" dirty="0" smtClean="0"/>
              <a:t>analizando todo el </a:t>
            </a:r>
            <a:r>
              <a:rPr lang="es-ES_tradnl" sz="2400" dirty="0"/>
              <a:t>proceso que haga un componente o grupo de componentes o el modelo de proyecto completo</a:t>
            </a:r>
            <a:r>
              <a:rPr lang="es-ES_tradnl" sz="2400" dirty="0" smtClean="0"/>
              <a:t>. </a:t>
            </a:r>
          </a:p>
          <a:p>
            <a:pPr>
              <a:buClr>
                <a:schemeClr val="tx1"/>
              </a:buClr>
              <a:buFont typeface="Arial" charset="0"/>
              <a:buChar char="•"/>
            </a:pPr>
            <a:r>
              <a:rPr lang="es-ES_tradnl" sz="2400" dirty="0" smtClean="0"/>
              <a:t>Cuanto </a:t>
            </a:r>
            <a:r>
              <a:rPr lang="es-ES_tradnl" sz="2400" dirty="0"/>
              <a:t>más se acerque al plan final del proyecto, más específicas y concretas deberían ser sus validaciones. </a:t>
            </a:r>
            <a:endParaRPr lang="es-ES_tradnl" sz="2400" dirty="0" smtClean="0"/>
          </a:p>
          <a:p>
            <a:pPr>
              <a:buClr>
                <a:schemeClr val="tx1"/>
              </a:buClr>
              <a:buFont typeface="Arial" charset="0"/>
              <a:buChar char="•"/>
            </a:pPr>
            <a:r>
              <a:rPr lang="es-ES_tradnl" sz="2400" dirty="0" smtClean="0"/>
              <a:t>Al </a:t>
            </a:r>
            <a:r>
              <a:rPr lang="es-ES_tradnl" sz="2400" dirty="0"/>
              <a:t>principio está bien probar su modelo y sus abstracciones con escenarios y datos inventados. A medida que avanza, comience a ver si sus ideas superan la prueba de la realidad. </a:t>
            </a:r>
            <a:r>
              <a:rPr lang="es-ES_tradnl" sz="2400" dirty="0" smtClean="0"/>
              <a:t>No </a:t>
            </a:r>
            <a:r>
              <a:rPr lang="es-ES_tradnl" sz="2400" dirty="0"/>
              <a:t>solo use circunstancias comunes: vea si su modelo manejará casos extremos. </a:t>
            </a:r>
            <a:endParaRPr lang="es-ES_tradnl" sz="2400" dirty="0" smtClean="0"/>
          </a:p>
          <a:p>
            <a:pPr>
              <a:buClr>
                <a:schemeClr val="tx1"/>
              </a:buClr>
              <a:buFont typeface="Arial" charset="0"/>
              <a:buChar char="•"/>
            </a:pPr>
            <a:r>
              <a:rPr lang="es-ES_tradnl" sz="2400" dirty="0"/>
              <a:t>Si está trabajando con clientes o usuarios, no confíe únicamente en ellos. Estarán encantados de detallar los datos con los que quieren que trabaje, pero trate de obtener los datos reales en sus manos. </a:t>
            </a:r>
          </a:p>
        </p:txBody>
      </p:sp>
    </p:spTree>
    <p:extLst>
      <p:ext uri="{BB962C8B-B14F-4D97-AF65-F5344CB8AC3E}">
        <p14:creationId xmlns:p14="http://schemas.microsoft.com/office/powerpoint/2010/main" val="20008601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28</a:t>
            </a:fld>
            <a:endParaRPr lang="en-US" sz="1600" dirty="0"/>
          </a:p>
        </p:txBody>
      </p:sp>
      <p:sp>
        <p:nvSpPr>
          <p:cNvPr id="8" name="Título 1"/>
          <p:cNvSpPr txBox="1">
            <a:spLocks/>
          </p:cNvSpPr>
          <p:nvPr/>
        </p:nvSpPr>
        <p:spPr>
          <a:xfrm>
            <a:off x="844840" y="595017"/>
            <a:ext cx="10325749" cy="919671"/>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Here Comes the Code</a:t>
            </a:r>
          </a:p>
        </p:txBody>
      </p:sp>
      <p:sp>
        <p:nvSpPr>
          <p:cNvPr id="5" name="Marcador de contenido 2"/>
          <p:cNvSpPr txBox="1">
            <a:spLocks/>
          </p:cNvSpPr>
          <p:nvPr/>
        </p:nvSpPr>
        <p:spPr>
          <a:xfrm>
            <a:off x="907560" y="1727200"/>
            <a:ext cx="10385280" cy="452922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400" dirty="0"/>
              <a:t>Si ha seguido estos pasos para analizar el problema que desea abordar y el proyecto con el que lo abordará, debe comenzar a sentirse cómodo con lo que está por venir. </a:t>
            </a:r>
            <a:endParaRPr lang="es-ES_tradnl" sz="2400" dirty="0" smtClean="0"/>
          </a:p>
          <a:p>
            <a:pPr>
              <a:buClr>
                <a:schemeClr val="tx1"/>
              </a:buClr>
              <a:buFont typeface="Arial" charset="0"/>
              <a:buChar char="•"/>
            </a:pPr>
            <a:r>
              <a:rPr lang="es-ES_tradnl" sz="2400" dirty="0" smtClean="0"/>
              <a:t>Revise </a:t>
            </a:r>
            <a:r>
              <a:rPr lang="es-ES_tradnl" sz="2400" dirty="0"/>
              <a:t>la descripción de su problema para asegurarse de que no haya salido de la pista (¡esto sucede!). </a:t>
            </a:r>
            <a:endParaRPr lang="es-ES_tradnl" sz="2400" dirty="0" smtClean="0"/>
          </a:p>
          <a:p>
            <a:pPr>
              <a:buClr>
                <a:schemeClr val="tx1"/>
              </a:buClr>
              <a:buFont typeface="Arial" charset="0"/>
              <a:buChar char="•"/>
            </a:pPr>
            <a:r>
              <a:rPr lang="es-ES_tradnl" sz="2400" dirty="0" smtClean="0"/>
              <a:t>Intente </a:t>
            </a:r>
            <a:r>
              <a:rPr lang="es-ES_tradnl" sz="2400" dirty="0"/>
              <a:t>descomponer el modelo que está construyendo en componentes que se pueden implementar. Verifique que este borrador de modelo esté completo e intente validarlo con datos reales. </a:t>
            </a:r>
            <a:endParaRPr lang="es-ES_tradnl" sz="2400" dirty="0" smtClean="0"/>
          </a:p>
          <a:p>
            <a:pPr>
              <a:buClr>
                <a:schemeClr val="tx1"/>
              </a:buClr>
              <a:buFont typeface="Arial" charset="0"/>
              <a:buChar char="•"/>
            </a:pPr>
            <a:r>
              <a:rPr lang="es-ES_tradnl" sz="2400" dirty="0" smtClean="0"/>
              <a:t>Ahora </a:t>
            </a:r>
            <a:r>
              <a:rPr lang="es-ES_tradnl" sz="2400" dirty="0"/>
              <a:t>debe tener el esquema de un plan de proyecto utilizando algunas de las herramientas y técnicas de la informática, incluidos el modelado, la descomposición, las abstracciones y la validación. </a:t>
            </a:r>
          </a:p>
        </p:txBody>
      </p:sp>
    </p:spTree>
    <p:extLst>
      <p:ext uri="{BB962C8B-B14F-4D97-AF65-F5344CB8AC3E}">
        <p14:creationId xmlns:p14="http://schemas.microsoft.com/office/powerpoint/2010/main" val="17762166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29</a:t>
            </a:fld>
            <a:endParaRPr lang="en-US" sz="1600" dirty="0"/>
          </a:p>
        </p:txBody>
      </p:sp>
      <p:sp>
        <p:nvSpPr>
          <p:cNvPr id="8" name="Título 1"/>
          <p:cNvSpPr txBox="1">
            <a:spLocks/>
          </p:cNvSpPr>
          <p:nvPr/>
        </p:nvSpPr>
        <p:spPr>
          <a:xfrm>
            <a:off x="844840" y="595017"/>
            <a:ext cx="10325749" cy="919671"/>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Here Comes the Code</a:t>
            </a:r>
          </a:p>
        </p:txBody>
      </p:sp>
      <p:sp>
        <p:nvSpPr>
          <p:cNvPr id="5" name="Marcador de contenido 2"/>
          <p:cNvSpPr txBox="1">
            <a:spLocks/>
          </p:cNvSpPr>
          <p:nvPr/>
        </p:nvSpPr>
        <p:spPr>
          <a:xfrm>
            <a:off x="907560" y="1727200"/>
            <a:ext cx="10385280" cy="3905504"/>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buClr>
                <a:schemeClr val="tx1"/>
              </a:buClr>
              <a:buFont typeface="Arial" charset="0"/>
              <a:buChar char="•"/>
            </a:pPr>
            <a:r>
              <a:rPr lang="es-ES_tradnl" sz="2400" dirty="0"/>
              <a:t>Una vez que te hayas movido a la implementación, comenzarás a usar diferentes herramientas y técnicas</a:t>
            </a:r>
            <a:r>
              <a:rPr lang="es-ES_tradnl" sz="2400" dirty="0" smtClean="0"/>
              <a:t>:</a:t>
            </a:r>
          </a:p>
          <a:p>
            <a:pPr marL="201168" lvl="1" indent="0">
              <a:buClr>
                <a:schemeClr val="tx1"/>
              </a:buClr>
              <a:buNone/>
            </a:pPr>
            <a:r>
              <a:rPr lang="es-ES_tradnl" sz="2400" dirty="0" smtClean="0">
                <a:solidFill>
                  <a:srgbClr val="FF0000"/>
                </a:solidFill>
              </a:rPr>
              <a:t>• </a:t>
            </a:r>
            <a:r>
              <a:rPr lang="es-ES_tradnl" sz="2400" dirty="0"/>
              <a:t>El modelado que puede hacer con papel y lápiz será reemplazado por la implementación utilizando el código</a:t>
            </a:r>
            <a:r>
              <a:rPr lang="es-ES_tradnl" sz="2400" dirty="0" smtClean="0"/>
              <a:t>.</a:t>
            </a:r>
          </a:p>
          <a:p>
            <a:pPr marL="201168" lvl="1" indent="0">
              <a:buClr>
                <a:schemeClr val="tx1"/>
              </a:buClr>
              <a:buNone/>
            </a:pPr>
            <a:r>
              <a:rPr lang="es-ES_tradnl" sz="2400" dirty="0" smtClean="0">
                <a:solidFill>
                  <a:srgbClr val="FF0000"/>
                </a:solidFill>
              </a:rPr>
              <a:t>•</a:t>
            </a:r>
            <a:r>
              <a:rPr lang="es-ES_tradnl" sz="2400" dirty="0" smtClean="0"/>
              <a:t> </a:t>
            </a:r>
            <a:r>
              <a:rPr lang="es-ES_tradnl" sz="2400" dirty="0"/>
              <a:t>La descomposición será reemplazada por la composición a medida que se juntan los componentes implementados</a:t>
            </a:r>
            <a:r>
              <a:rPr lang="es-ES_tradnl" sz="2400" dirty="0" smtClean="0"/>
              <a:t>.</a:t>
            </a:r>
          </a:p>
          <a:p>
            <a:pPr marL="201168" lvl="1" indent="0">
              <a:buClr>
                <a:schemeClr val="tx1"/>
              </a:buClr>
              <a:buNone/>
            </a:pPr>
            <a:r>
              <a:rPr lang="es-ES_tradnl" sz="2400" dirty="0" smtClean="0">
                <a:solidFill>
                  <a:srgbClr val="FF0000"/>
                </a:solidFill>
              </a:rPr>
              <a:t>•</a:t>
            </a:r>
            <a:r>
              <a:rPr lang="es-ES_tradnl" sz="2400" dirty="0" smtClean="0"/>
              <a:t> </a:t>
            </a:r>
            <a:r>
              <a:rPr lang="es-ES_tradnl" sz="2400" dirty="0"/>
              <a:t>Las abstracciones se convierten en implementaciones concretas utilizando datos reales</a:t>
            </a:r>
            <a:r>
              <a:rPr lang="es-ES_tradnl" sz="2400" dirty="0" smtClean="0"/>
              <a:t>.</a:t>
            </a:r>
          </a:p>
          <a:p>
            <a:pPr marL="201168" lvl="1" indent="0">
              <a:buClr>
                <a:schemeClr val="tx1"/>
              </a:buClr>
              <a:buNone/>
            </a:pPr>
            <a:r>
              <a:rPr lang="es-ES_tradnl" sz="2400" dirty="0" smtClean="0">
                <a:solidFill>
                  <a:srgbClr val="FF0000"/>
                </a:solidFill>
              </a:rPr>
              <a:t>•</a:t>
            </a:r>
            <a:r>
              <a:rPr lang="es-ES_tradnl" sz="2400" dirty="0" smtClean="0"/>
              <a:t> </a:t>
            </a:r>
            <a:r>
              <a:rPr lang="es-ES_tradnl" sz="2400" dirty="0"/>
              <a:t>La validación se convierte en una prueba del mundo real</a:t>
            </a:r>
            <a:r>
              <a:rPr lang="es-ES_tradnl" sz="2400" dirty="0" smtClean="0"/>
              <a:t>.</a:t>
            </a:r>
          </a:p>
        </p:txBody>
      </p:sp>
    </p:spTree>
    <p:extLst>
      <p:ext uri="{BB962C8B-B14F-4D97-AF65-F5344CB8AC3E}">
        <p14:creationId xmlns:p14="http://schemas.microsoft.com/office/powerpoint/2010/main" val="5371199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a:t>
            </a:fld>
            <a:endParaRPr lang="en-US" sz="1600" dirty="0"/>
          </a:p>
        </p:txBody>
      </p:sp>
      <p:sp>
        <p:nvSpPr>
          <p:cNvPr id="3" name="Rectángulo 2"/>
          <p:cNvSpPr/>
          <p:nvPr/>
        </p:nvSpPr>
        <p:spPr>
          <a:xfrm>
            <a:off x="2350200" y="2251216"/>
            <a:ext cx="7500002" cy="1754326"/>
          </a:xfrm>
          <a:prstGeom prst="rect">
            <a:avLst/>
          </a:prstGeom>
          <a:noFill/>
        </p:spPr>
        <p:txBody>
          <a:bodyPr wrap="none" lIns="91440" tIns="45720" rIns="91440" bIns="45720">
            <a:spAutoFit/>
          </a:bodyPr>
          <a:lstStyle/>
          <a:p>
            <a:pPr algn="ctr"/>
            <a:r>
              <a:rPr lang="es-ES" sz="5400" b="1" dirty="0" err="1" smtClean="0">
                <a:ln/>
                <a:solidFill>
                  <a:schemeClr val="accent2"/>
                </a:solidFill>
                <a:effectLst>
                  <a:outerShdw blurRad="38100" dist="19050" dir="2700000" algn="tl" rotWithShape="0">
                    <a:schemeClr val="dk1">
                      <a:lumMod val="50000"/>
                      <a:alpha val="40000"/>
                    </a:schemeClr>
                  </a:outerShdw>
                </a:effectLst>
              </a:rPr>
              <a:t>Introduction</a:t>
            </a:r>
            <a:endParaRPr lang="es-ES" sz="5400" b="1" dirty="0" smtClean="0">
              <a:ln/>
              <a:solidFill>
                <a:schemeClr val="accent2"/>
              </a:solidFill>
              <a:effectLst>
                <a:outerShdw blurRad="38100" dist="19050" dir="2700000" algn="tl" rotWithShape="0">
                  <a:schemeClr val="dk1">
                    <a:lumMod val="50000"/>
                    <a:alpha val="40000"/>
                  </a:schemeClr>
                </a:outerShdw>
              </a:effectLst>
            </a:endParaRPr>
          </a:p>
          <a:p>
            <a:pPr algn="ctr"/>
            <a:r>
              <a:rPr lang="es-ES" sz="5400" b="1" dirty="0" err="1" smtClean="0">
                <a:ln/>
                <a:solidFill>
                  <a:schemeClr val="accent2"/>
                </a:solidFill>
                <a:effectLst>
                  <a:outerShdw blurRad="38100" dist="19050" dir="2700000" algn="tl" rotWithShape="0">
                    <a:schemeClr val="dk1">
                      <a:lumMod val="50000"/>
                      <a:alpha val="40000"/>
                    </a:schemeClr>
                  </a:outerShdw>
                </a:effectLst>
              </a:rPr>
              <a:t>Thinking</a:t>
            </a:r>
            <a:r>
              <a:rPr lang="es-ES" sz="5400" b="1" dirty="0" smtClean="0">
                <a:ln/>
                <a:solidFill>
                  <a:schemeClr val="accent2"/>
                </a:solidFill>
                <a:effectLst>
                  <a:outerShdw blurRad="38100" dist="19050" dir="2700000" algn="tl" rotWithShape="0">
                    <a:schemeClr val="dk1">
                      <a:lumMod val="50000"/>
                      <a:alpha val="40000"/>
                    </a:schemeClr>
                  </a:outerShdw>
                </a:effectLst>
              </a:rPr>
              <a:t> </a:t>
            </a:r>
            <a:r>
              <a:rPr lang="es-ES" sz="5400" b="1" dirty="0" err="1">
                <a:ln/>
                <a:solidFill>
                  <a:schemeClr val="accent2"/>
                </a:solidFill>
                <a:effectLst>
                  <a:outerShdw blurRad="38100" dist="19050" dir="2700000" algn="tl" rotWithShape="0">
                    <a:schemeClr val="dk1">
                      <a:lumMod val="50000"/>
                      <a:alpha val="40000"/>
                    </a:schemeClr>
                  </a:outerShdw>
                </a:effectLst>
              </a:rPr>
              <a:t>computationally</a:t>
            </a:r>
            <a:endParaRPr lang="es-ES" sz="5400" b="1" dirty="0">
              <a:ln/>
              <a:solidFill>
                <a:schemeClr val="accent2"/>
              </a:solid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8555836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30</a:t>
            </a:fld>
            <a:endParaRPr lang="en-US" sz="1600" dirty="0"/>
          </a:p>
        </p:txBody>
      </p:sp>
      <p:sp>
        <p:nvSpPr>
          <p:cNvPr id="8" name="Título 1"/>
          <p:cNvSpPr txBox="1">
            <a:spLocks/>
          </p:cNvSpPr>
          <p:nvPr/>
        </p:nvSpPr>
        <p:spPr>
          <a:xfrm>
            <a:off x="3877056" y="2579193"/>
            <a:ext cx="4041648"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Actions and Data</a:t>
            </a:r>
            <a:endParaRPr lang="en-US" sz="4400" dirty="0" smtClean="0"/>
          </a:p>
        </p:txBody>
      </p:sp>
      <p:sp>
        <p:nvSpPr>
          <p:cNvPr id="5" name="Marcador de contenido 2"/>
          <p:cNvSpPr txBox="1">
            <a:spLocks/>
          </p:cNvSpPr>
          <p:nvPr/>
        </p:nvSpPr>
        <p:spPr>
          <a:xfrm>
            <a:off x="1044720" y="4493686"/>
            <a:ext cx="10385280" cy="100584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400" dirty="0"/>
              <a:t> </a:t>
            </a:r>
            <a:r>
              <a:rPr lang="en-US" sz="2400" dirty="0"/>
              <a:t>The essence of a computer program is performing an action with some data.</a:t>
            </a:r>
            <a:endParaRPr lang="es-ES_tradnl" sz="2400" dirty="0" smtClean="0"/>
          </a:p>
        </p:txBody>
      </p:sp>
    </p:spTree>
    <p:extLst>
      <p:ext uri="{BB962C8B-B14F-4D97-AF65-F5344CB8AC3E}">
        <p14:creationId xmlns:p14="http://schemas.microsoft.com/office/powerpoint/2010/main" val="16281810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31</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Creating an Action</a:t>
            </a:r>
            <a:endParaRPr lang="en-US" sz="4400" dirty="0" smtClean="0"/>
          </a:p>
        </p:txBody>
      </p:sp>
      <p:sp>
        <p:nvSpPr>
          <p:cNvPr id="5" name="Marcador de contenido 2"/>
          <p:cNvSpPr txBox="1">
            <a:spLocks/>
          </p:cNvSpPr>
          <p:nvPr/>
        </p:nvSpPr>
        <p:spPr>
          <a:xfrm>
            <a:off x="907560" y="4706115"/>
            <a:ext cx="10385280" cy="100584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 sz="2400" dirty="0" smtClean="0"/>
              <a:t>Para imprimir una línea hay necesidad de escribir ALGUNAS líneas de código</a:t>
            </a:r>
          </a:p>
          <a:p>
            <a:pPr>
              <a:buClr>
                <a:schemeClr val="tx1"/>
              </a:buClr>
              <a:buFont typeface="Arial" charset="0"/>
              <a:buChar char="•"/>
            </a:pPr>
            <a:r>
              <a:rPr lang="es-ES" sz="2400" dirty="0" smtClean="0"/>
              <a:t>Comando que lleva a cabo una acción, en una sola línea se ejecuta una instrucción al computador para que haga algo.</a:t>
            </a:r>
            <a:endParaRPr lang="es-ES_tradnl" sz="2400" dirty="0" smtClean="0"/>
          </a:p>
        </p:txBody>
      </p:sp>
      <p:pic>
        <p:nvPicPr>
          <p:cNvPr id="3" name="Imagen 2"/>
          <p:cNvPicPr>
            <a:picLocks noChangeAspect="1"/>
          </p:cNvPicPr>
          <p:nvPr/>
        </p:nvPicPr>
        <p:blipFill>
          <a:blip r:embed="rId3"/>
          <a:stretch>
            <a:fillRect/>
          </a:stretch>
        </p:blipFill>
        <p:spPr>
          <a:xfrm>
            <a:off x="1350010" y="1675836"/>
            <a:ext cx="3822700" cy="2273300"/>
          </a:xfrm>
          <a:prstGeom prst="rect">
            <a:avLst/>
          </a:prstGeom>
        </p:spPr>
      </p:pic>
    </p:spTree>
    <p:extLst>
      <p:ext uri="{BB962C8B-B14F-4D97-AF65-F5344CB8AC3E}">
        <p14:creationId xmlns:p14="http://schemas.microsoft.com/office/powerpoint/2010/main" val="12570145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32</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Using Data</a:t>
            </a:r>
            <a:endParaRPr lang="en-US" sz="4400" dirty="0" smtClean="0"/>
          </a:p>
        </p:txBody>
      </p:sp>
      <p:sp>
        <p:nvSpPr>
          <p:cNvPr id="5" name="Marcador de contenido 2"/>
          <p:cNvSpPr txBox="1">
            <a:spLocks/>
          </p:cNvSpPr>
          <p:nvPr/>
        </p:nvSpPr>
        <p:spPr>
          <a:xfrm>
            <a:off x="770399" y="1542290"/>
            <a:ext cx="10385280" cy="4035549"/>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charset="0"/>
              <a:buChar char="•"/>
            </a:pPr>
            <a:r>
              <a:rPr lang="en-US" sz="2400" dirty="0"/>
              <a:t>Programming languages and </a:t>
            </a:r>
            <a:r>
              <a:rPr lang="en-US" sz="2400" dirty="0" smtClean="0"/>
              <a:t>systems let </a:t>
            </a:r>
            <a:r>
              <a:rPr lang="en-US" sz="2400" dirty="0"/>
              <a:t>you store data. </a:t>
            </a:r>
            <a:endParaRPr lang="en-US" sz="2400" dirty="0" smtClean="0"/>
          </a:p>
          <a:p>
            <a:pPr>
              <a:buFont typeface="Arial" charset="0"/>
              <a:buChar char="•"/>
            </a:pPr>
            <a:r>
              <a:rPr lang="en-US" sz="2400" dirty="0" smtClean="0"/>
              <a:t>If </a:t>
            </a:r>
            <a:r>
              <a:rPr lang="en-US" sz="2400" dirty="0"/>
              <a:t>you store data, you can print out whatever the </a:t>
            </a:r>
            <a:r>
              <a:rPr lang="en-US" sz="2400" dirty="0" smtClean="0"/>
              <a:t>stored data </a:t>
            </a:r>
            <a:r>
              <a:rPr lang="en-US" sz="2400" dirty="0"/>
              <a:t>is. </a:t>
            </a:r>
            <a:endParaRPr lang="en-US" sz="2400" dirty="0" smtClean="0"/>
          </a:p>
          <a:p>
            <a:pPr>
              <a:buFont typeface="Arial" charset="0"/>
              <a:buChar char="•"/>
            </a:pPr>
            <a:r>
              <a:rPr lang="en-US" sz="2400" dirty="0" smtClean="0"/>
              <a:t>You </a:t>
            </a:r>
            <a:r>
              <a:rPr lang="en-US" sz="2400" dirty="0"/>
              <a:t>typically store data in a variable or in an external </a:t>
            </a:r>
            <a:r>
              <a:rPr lang="en-US" sz="2400" dirty="0" smtClean="0"/>
              <a:t>medium.</a:t>
            </a:r>
          </a:p>
          <a:p>
            <a:pPr>
              <a:buFont typeface="Arial" charset="0"/>
              <a:buChar char="•"/>
            </a:pPr>
            <a:r>
              <a:rPr lang="en-US" sz="2400" dirty="0"/>
              <a:t>Data from external storage can be brought into a program so that what</a:t>
            </a:r>
          </a:p>
          <a:p>
            <a:r>
              <a:rPr lang="en-US" sz="2400" dirty="0"/>
              <a:t>exists on disk </a:t>
            </a:r>
            <a:r>
              <a:rPr lang="en-US" sz="2400" dirty="0" smtClean="0"/>
              <a:t>is </a:t>
            </a:r>
            <a:r>
              <a:rPr lang="en-US" sz="2400" dirty="0"/>
              <a:t>moved to a variable inside the program.</a:t>
            </a:r>
          </a:p>
          <a:p>
            <a:endParaRPr lang="en-US" sz="2400" dirty="0" smtClean="0"/>
          </a:p>
          <a:p>
            <a:r>
              <a:rPr lang="en-US" sz="2400" dirty="0" smtClean="0"/>
              <a:t>You </a:t>
            </a:r>
            <a:r>
              <a:rPr lang="en-US" sz="2400" dirty="0"/>
              <a:t>can also set a variable to contain specific data. The code for this varies</a:t>
            </a:r>
          </a:p>
          <a:p>
            <a:r>
              <a:rPr lang="en-US" sz="2400" dirty="0"/>
              <a:t>by language, but in general it will look like this:</a:t>
            </a:r>
            <a:endParaRPr lang="es-ES_tradnl" sz="2400" dirty="0" smtClean="0"/>
          </a:p>
        </p:txBody>
      </p:sp>
      <p:pic>
        <p:nvPicPr>
          <p:cNvPr id="4" name="Imagen 3"/>
          <p:cNvPicPr>
            <a:picLocks noChangeAspect="1"/>
          </p:cNvPicPr>
          <p:nvPr/>
        </p:nvPicPr>
        <p:blipFill>
          <a:blip r:embed="rId3"/>
          <a:stretch>
            <a:fillRect/>
          </a:stretch>
        </p:blipFill>
        <p:spPr>
          <a:xfrm>
            <a:off x="4718439" y="5743986"/>
            <a:ext cx="2489200" cy="558800"/>
          </a:xfrm>
          <a:prstGeom prst="rect">
            <a:avLst/>
          </a:prstGeom>
        </p:spPr>
      </p:pic>
    </p:spTree>
    <p:extLst>
      <p:ext uri="{BB962C8B-B14F-4D97-AF65-F5344CB8AC3E}">
        <p14:creationId xmlns:p14="http://schemas.microsoft.com/office/powerpoint/2010/main" val="3150002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33</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Using Data</a:t>
            </a:r>
            <a:endParaRPr lang="en-US" sz="4400" dirty="0" smtClean="0"/>
          </a:p>
        </p:txBody>
      </p:sp>
      <p:sp>
        <p:nvSpPr>
          <p:cNvPr id="5" name="Marcador de contenido 2"/>
          <p:cNvSpPr txBox="1">
            <a:spLocks/>
          </p:cNvSpPr>
          <p:nvPr/>
        </p:nvSpPr>
        <p:spPr>
          <a:xfrm>
            <a:off x="770399" y="2024807"/>
            <a:ext cx="10385280" cy="110244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b="1" dirty="0"/>
              <a:t>variable</a:t>
            </a:r>
            <a:r>
              <a:rPr lang="en-US" sz="2400" dirty="0"/>
              <a:t>: a storage location where you can put data and </a:t>
            </a:r>
            <a:r>
              <a:rPr lang="en-US" sz="2400" dirty="0" smtClean="0"/>
              <a:t>from which </a:t>
            </a:r>
            <a:r>
              <a:rPr lang="en-US" sz="2400" dirty="0"/>
              <a:t>you can get it back.</a:t>
            </a:r>
            <a:endParaRPr lang="es-ES_tradnl" sz="2400" dirty="0" smtClean="0"/>
          </a:p>
        </p:txBody>
      </p:sp>
      <p:pic>
        <p:nvPicPr>
          <p:cNvPr id="3" name="Imagen 2"/>
          <p:cNvPicPr>
            <a:picLocks noChangeAspect="1"/>
          </p:cNvPicPr>
          <p:nvPr/>
        </p:nvPicPr>
        <p:blipFill>
          <a:blip r:embed="rId3"/>
          <a:stretch>
            <a:fillRect/>
          </a:stretch>
        </p:blipFill>
        <p:spPr>
          <a:xfrm>
            <a:off x="988060" y="3127249"/>
            <a:ext cx="2717800" cy="914400"/>
          </a:xfrm>
          <a:prstGeom prst="rect">
            <a:avLst/>
          </a:prstGeom>
        </p:spPr>
      </p:pic>
    </p:spTree>
    <p:extLst>
      <p:ext uri="{BB962C8B-B14F-4D97-AF65-F5344CB8AC3E}">
        <p14:creationId xmlns:p14="http://schemas.microsoft.com/office/powerpoint/2010/main" val="12653379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34</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Combining Actions and Data</a:t>
            </a:r>
            <a:endParaRPr lang="en-US" sz="4400" dirty="0" smtClean="0"/>
          </a:p>
        </p:txBody>
      </p:sp>
      <p:sp>
        <p:nvSpPr>
          <p:cNvPr id="5" name="Marcador de contenido 2"/>
          <p:cNvSpPr txBox="1">
            <a:spLocks/>
          </p:cNvSpPr>
          <p:nvPr/>
        </p:nvSpPr>
        <p:spPr>
          <a:xfrm>
            <a:off x="770399" y="2024806"/>
            <a:ext cx="10385280" cy="397365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a:t>S</a:t>
            </a:r>
            <a:r>
              <a:rPr lang="en-US" sz="2400" dirty="0" smtClean="0"/>
              <a:t>everal </a:t>
            </a:r>
            <a:r>
              <a:rPr lang="en-US" sz="2400" dirty="0"/>
              <a:t>actions </a:t>
            </a:r>
            <a:r>
              <a:rPr lang="en-US" sz="2400" dirty="0" smtClean="0"/>
              <a:t>together:</a:t>
            </a:r>
          </a:p>
          <a:p>
            <a:r>
              <a:rPr lang="en-US" sz="2400" dirty="0"/>
              <a:t>A</a:t>
            </a:r>
            <a:r>
              <a:rPr lang="en-US" sz="2400" dirty="0" smtClean="0"/>
              <a:t> </a:t>
            </a:r>
            <a:r>
              <a:rPr lang="en-US" sz="2400" dirty="0"/>
              <a:t>collection of actions is referred to as a method, function, </a:t>
            </a:r>
            <a:r>
              <a:rPr lang="en-US" sz="2400" dirty="0" smtClean="0"/>
              <a:t>procedure, subroutine</a:t>
            </a:r>
            <a:r>
              <a:rPr lang="en-US" sz="2400" dirty="0"/>
              <a:t>, or block. (There are variations in the specific meaning of </a:t>
            </a:r>
            <a:r>
              <a:rPr lang="en-US" sz="2400" dirty="0" smtClean="0"/>
              <a:t>those terms</a:t>
            </a:r>
            <a:r>
              <a:rPr lang="en-US" sz="2400" dirty="0"/>
              <a:t>, but they all refer to collections of actions</a:t>
            </a:r>
            <a:r>
              <a:rPr lang="en-US" sz="2400" dirty="0" smtClean="0"/>
              <a:t>).</a:t>
            </a:r>
          </a:p>
          <a:p>
            <a:endParaRPr lang="en-US" sz="2400" dirty="0"/>
          </a:p>
          <a:p>
            <a:r>
              <a:rPr lang="en-US" sz="2400" dirty="0"/>
              <a:t>You also can create collections of data. In the example shown </a:t>
            </a:r>
            <a:r>
              <a:rPr lang="en-US" sz="2400" dirty="0" smtClean="0"/>
              <a:t>, x </a:t>
            </a:r>
            <a:r>
              <a:rPr lang="en-US" sz="2400" dirty="0"/>
              <a:t>is a variable. At its most basic level, it is a specific storage location </a:t>
            </a:r>
            <a:r>
              <a:rPr lang="en-US" sz="2400" dirty="0" smtClean="0"/>
              <a:t>that can </a:t>
            </a:r>
            <a:r>
              <a:rPr lang="en-US" sz="2400" dirty="0"/>
              <a:t>contain data. Collections of data are arrays, sets, and dictionaries</a:t>
            </a:r>
            <a:r>
              <a:rPr lang="en-US" sz="2400" dirty="0" smtClean="0"/>
              <a:t>. (</a:t>
            </a:r>
            <a:r>
              <a:rPr lang="en-US" sz="2400" dirty="0"/>
              <a:t>There are other terms as well).</a:t>
            </a:r>
            <a:endParaRPr lang="es-ES_tradnl" sz="2400" dirty="0" smtClean="0"/>
          </a:p>
        </p:txBody>
      </p:sp>
    </p:spTree>
    <p:extLst>
      <p:ext uri="{BB962C8B-B14F-4D97-AF65-F5344CB8AC3E}">
        <p14:creationId xmlns:p14="http://schemas.microsoft.com/office/powerpoint/2010/main" val="642456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35</a:t>
            </a:fld>
            <a:endParaRPr lang="en-US" sz="1600" dirty="0"/>
          </a:p>
        </p:txBody>
      </p:sp>
      <p:sp>
        <p:nvSpPr>
          <p:cNvPr id="3" name="Rectángulo 2"/>
          <p:cNvSpPr/>
          <p:nvPr/>
        </p:nvSpPr>
        <p:spPr>
          <a:xfrm>
            <a:off x="3365229" y="2726704"/>
            <a:ext cx="5469959" cy="923330"/>
          </a:xfrm>
          <a:prstGeom prst="rect">
            <a:avLst/>
          </a:prstGeom>
          <a:noFill/>
        </p:spPr>
        <p:txBody>
          <a:bodyPr wrap="none" lIns="91440" tIns="45720" rIns="91440" bIns="45720">
            <a:spAutoFit/>
          </a:bodyPr>
          <a:lstStyle/>
          <a:p>
            <a:pPr algn="ctr"/>
            <a:r>
              <a:rPr lang="es-ES" sz="5400" b="1" dirty="0" smtClean="0">
                <a:ln/>
                <a:solidFill>
                  <a:schemeClr val="accent2"/>
                </a:solidFill>
                <a:effectLst>
                  <a:outerShdw blurRad="38100" dist="19050" dir="2700000" algn="tl" rotWithShape="0">
                    <a:schemeClr val="dk1">
                      <a:lumMod val="50000"/>
                      <a:alpha val="40000"/>
                    </a:schemeClr>
                  </a:outerShdw>
                </a:effectLst>
              </a:rPr>
              <a:t>Uso de Algoritmos</a:t>
            </a:r>
            <a:endParaRPr lang="es-ES" sz="5400" b="1" dirty="0">
              <a:ln/>
              <a:solidFill>
                <a:schemeClr val="accent2"/>
              </a:solid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2258835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36</a:t>
            </a:fld>
            <a:endParaRPr lang="en-US" sz="1600" dirty="0"/>
          </a:p>
        </p:txBody>
      </p:sp>
      <p:sp>
        <p:nvSpPr>
          <p:cNvPr id="8" name="Título 1"/>
          <p:cNvSpPr txBox="1">
            <a:spLocks/>
          </p:cNvSpPr>
          <p:nvPr/>
        </p:nvSpPr>
        <p:spPr>
          <a:xfrm>
            <a:off x="402336" y="375561"/>
            <a:ext cx="11283695"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err="1" smtClean="0"/>
              <a:t>Introducci</a:t>
            </a:r>
            <a:r>
              <a:rPr lang="es-ES" dirty="0" err="1" smtClean="0"/>
              <a:t>ón</a:t>
            </a:r>
            <a:endParaRPr lang="en-US" dirty="0" smtClean="0"/>
          </a:p>
        </p:txBody>
      </p:sp>
      <p:sp>
        <p:nvSpPr>
          <p:cNvPr id="5" name="Marcador de contenido 2"/>
          <p:cNvSpPr txBox="1">
            <a:spLocks/>
          </p:cNvSpPr>
          <p:nvPr/>
        </p:nvSpPr>
        <p:spPr>
          <a:xfrm>
            <a:off x="402336" y="1512742"/>
            <a:ext cx="11503152" cy="397365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a:t>Los </a:t>
            </a:r>
            <a:r>
              <a:rPr lang="en-US" sz="2400" dirty="0" err="1"/>
              <a:t>algoritmos</a:t>
            </a:r>
            <a:r>
              <a:rPr lang="en-US" sz="2400" dirty="0"/>
              <a:t> son </a:t>
            </a:r>
            <a:r>
              <a:rPr lang="en-US" sz="2400" dirty="0" err="1"/>
              <a:t>uno</a:t>
            </a:r>
            <a:r>
              <a:rPr lang="en-US" sz="2400" dirty="0"/>
              <a:t> de los </a:t>
            </a:r>
            <a:r>
              <a:rPr lang="en-US" sz="2400" dirty="0" err="1"/>
              <a:t>componentes</a:t>
            </a:r>
            <a:r>
              <a:rPr lang="en-US" sz="2400" dirty="0"/>
              <a:t> clave de la </a:t>
            </a:r>
            <a:r>
              <a:rPr lang="en-US" sz="2400" dirty="0" err="1"/>
              <a:t>informática</a:t>
            </a:r>
            <a:r>
              <a:rPr lang="en-US" sz="2400" dirty="0"/>
              <a:t>, </a:t>
            </a:r>
            <a:r>
              <a:rPr lang="en-US" sz="2400" dirty="0" err="1"/>
              <a:t>pero</a:t>
            </a:r>
            <a:r>
              <a:rPr lang="en-US" sz="2400" dirty="0"/>
              <a:t> se </a:t>
            </a:r>
            <a:r>
              <a:rPr lang="en-US" sz="2400" dirty="0" err="1"/>
              <a:t>remontan</a:t>
            </a:r>
            <a:r>
              <a:rPr lang="en-US" sz="2400" dirty="0"/>
              <a:t> a </a:t>
            </a:r>
            <a:r>
              <a:rPr lang="en-US" sz="2400" dirty="0" err="1"/>
              <a:t>muchos</a:t>
            </a:r>
            <a:r>
              <a:rPr lang="en-US" sz="2400" dirty="0"/>
              <a:t> </a:t>
            </a:r>
            <a:r>
              <a:rPr lang="en-US" sz="2400" dirty="0" err="1"/>
              <a:t>días</a:t>
            </a:r>
            <a:r>
              <a:rPr lang="en-US" sz="2400" dirty="0"/>
              <a:t> antes </a:t>
            </a:r>
            <a:r>
              <a:rPr lang="en-US" sz="2400" dirty="0" err="1"/>
              <a:t>que</a:t>
            </a:r>
            <a:r>
              <a:rPr lang="en-US" sz="2400" dirty="0"/>
              <a:t> </a:t>
            </a:r>
            <a:r>
              <a:rPr lang="en-US" sz="2400" dirty="0" err="1"/>
              <a:t>las</a:t>
            </a:r>
            <a:r>
              <a:rPr lang="en-US" sz="2400" dirty="0"/>
              <a:t> </a:t>
            </a:r>
            <a:r>
              <a:rPr lang="en-US" sz="2400" dirty="0" err="1"/>
              <a:t>computadoras</a:t>
            </a:r>
            <a:r>
              <a:rPr lang="en-US" sz="2400" dirty="0"/>
              <a:t>. </a:t>
            </a:r>
            <a:endParaRPr lang="en-US" sz="2400" dirty="0" smtClean="0"/>
          </a:p>
          <a:p>
            <a:r>
              <a:rPr lang="en-US" sz="2400" dirty="0" smtClean="0"/>
              <a:t>En </a:t>
            </a:r>
            <a:r>
              <a:rPr lang="en-US" sz="2400" dirty="0"/>
              <a:t>"The Miller’s Tale" (1391), Geoffrey Chaucer </a:t>
            </a:r>
            <a:r>
              <a:rPr lang="en-US" sz="2400" dirty="0" err="1"/>
              <a:t>hace</a:t>
            </a:r>
            <a:r>
              <a:rPr lang="en-US" sz="2400" dirty="0"/>
              <a:t> </a:t>
            </a:r>
            <a:r>
              <a:rPr lang="en-US" sz="2400" dirty="0" err="1"/>
              <a:t>referencia</a:t>
            </a:r>
            <a:r>
              <a:rPr lang="en-US" sz="2400" dirty="0"/>
              <a:t> a </a:t>
            </a:r>
            <a:r>
              <a:rPr lang="en-US" sz="2400" dirty="0" err="1"/>
              <a:t>las</a:t>
            </a:r>
            <a:r>
              <a:rPr lang="en-US" sz="2400" dirty="0"/>
              <a:t> </a:t>
            </a:r>
            <a:r>
              <a:rPr lang="en-US" sz="2400" dirty="0" err="1"/>
              <a:t>piedras</a:t>
            </a:r>
            <a:r>
              <a:rPr lang="en-US" sz="2400" dirty="0"/>
              <a:t> "</a:t>
            </a:r>
            <a:r>
              <a:rPr lang="en-US" sz="2400" dirty="0" err="1"/>
              <a:t>augrim</a:t>
            </a:r>
            <a:r>
              <a:rPr lang="en-US" sz="2400" dirty="0"/>
              <a:t>", </a:t>
            </a:r>
            <a:r>
              <a:rPr lang="en-US" sz="2400" dirty="0" err="1"/>
              <a:t>que</a:t>
            </a:r>
            <a:r>
              <a:rPr lang="en-US" sz="2400" dirty="0"/>
              <a:t> </a:t>
            </a:r>
            <a:r>
              <a:rPr lang="en-US" sz="2400" dirty="0" err="1"/>
              <a:t>habrían</a:t>
            </a:r>
            <a:r>
              <a:rPr lang="en-US" sz="2400" dirty="0"/>
              <a:t> </a:t>
            </a:r>
            <a:r>
              <a:rPr lang="en-US" sz="2400" dirty="0" err="1"/>
              <a:t>sido</a:t>
            </a:r>
            <a:r>
              <a:rPr lang="en-US" sz="2400" dirty="0"/>
              <a:t> </a:t>
            </a:r>
            <a:r>
              <a:rPr lang="en-US" sz="2400" dirty="0" err="1"/>
              <a:t>piedras</a:t>
            </a:r>
            <a:r>
              <a:rPr lang="en-US" sz="2400" dirty="0"/>
              <a:t> </a:t>
            </a:r>
            <a:r>
              <a:rPr lang="en-US" sz="2400" dirty="0" err="1"/>
              <a:t>utilizadas</a:t>
            </a:r>
            <a:r>
              <a:rPr lang="en-US" sz="2400" dirty="0"/>
              <a:t> en </a:t>
            </a:r>
            <a:r>
              <a:rPr lang="en-US" sz="2400" dirty="0" err="1"/>
              <a:t>algoritmos</a:t>
            </a:r>
            <a:r>
              <a:rPr lang="en-US" sz="2400" dirty="0"/>
              <a:t> de </a:t>
            </a:r>
            <a:r>
              <a:rPr lang="en-US" sz="2400" dirty="0" err="1"/>
              <a:t>conteo</a:t>
            </a:r>
            <a:r>
              <a:rPr lang="en-US" sz="2400" dirty="0"/>
              <a:t>, </a:t>
            </a:r>
            <a:r>
              <a:rPr lang="en-US" sz="2400" dirty="0" err="1"/>
              <a:t>pero</a:t>
            </a:r>
            <a:r>
              <a:rPr lang="en-US" sz="2400" dirty="0"/>
              <a:t> el </a:t>
            </a:r>
            <a:r>
              <a:rPr lang="en-US" sz="2400" dirty="0" err="1"/>
              <a:t>término</a:t>
            </a:r>
            <a:r>
              <a:rPr lang="en-US" sz="2400" dirty="0"/>
              <a:t> y el </a:t>
            </a:r>
            <a:r>
              <a:rPr lang="en-US" sz="2400" dirty="0" err="1"/>
              <a:t>concepto</a:t>
            </a:r>
            <a:r>
              <a:rPr lang="en-US" sz="2400" dirty="0"/>
              <a:t> se </a:t>
            </a:r>
            <a:r>
              <a:rPr lang="en-US" sz="2400" dirty="0" err="1"/>
              <a:t>remontan</a:t>
            </a:r>
            <a:r>
              <a:rPr lang="en-US" sz="2400" dirty="0"/>
              <a:t> </a:t>
            </a:r>
            <a:r>
              <a:rPr lang="en-US" sz="2400" dirty="0" err="1"/>
              <a:t>varios</a:t>
            </a:r>
            <a:r>
              <a:rPr lang="en-US" sz="2400" dirty="0"/>
              <a:t> </a:t>
            </a:r>
            <a:r>
              <a:rPr lang="en-US" sz="2400" dirty="0" err="1"/>
              <a:t>siglos</a:t>
            </a:r>
            <a:r>
              <a:rPr lang="en-US" sz="2400" dirty="0"/>
              <a:t> antes </a:t>
            </a:r>
            <a:r>
              <a:rPr lang="en-US" sz="2400" dirty="0" err="1"/>
              <a:t>incluso</a:t>
            </a:r>
            <a:r>
              <a:rPr lang="en-US" sz="2400" dirty="0"/>
              <a:t> de Chaucer. </a:t>
            </a:r>
            <a:endParaRPr lang="en-US" sz="2400" dirty="0" smtClean="0"/>
          </a:p>
          <a:p>
            <a:r>
              <a:rPr lang="en-US" sz="2400" dirty="0" err="1" smtClean="0"/>
              <a:t>Simplemente</a:t>
            </a:r>
            <a:r>
              <a:rPr lang="en-US" sz="2400" dirty="0" smtClean="0"/>
              <a:t> </a:t>
            </a:r>
            <a:r>
              <a:rPr lang="en-US" sz="2400" dirty="0" err="1"/>
              <a:t>descrito</a:t>
            </a:r>
            <a:r>
              <a:rPr lang="en-US" sz="2400" dirty="0"/>
              <a:t>, un </a:t>
            </a:r>
            <a:r>
              <a:rPr lang="en-US" sz="2400" dirty="0" err="1"/>
              <a:t>algoritmo</a:t>
            </a:r>
            <a:r>
              <a:rPr lang="en-US" sz="2400" dirty="0"/>
              <a:t> </a:t>
            </a:r>
            <a:r>
              <a:rPr lang="en-US" sz="2400" dirty="0" err="1"/>
              <a:t>es</a:t>
            </a:r>
            <a:r>
              <a:rPr lang="en-US" sz="2400" dirty="0"/>
              <a:t> </a:t>
            </a:r>
            <a:r>
              <a:rPr lang="en-US" sz="2400" dirty="0" err="1"/>
              <a:t>una</a:t>
            </a:r>
            <a:r>
              <a:rPr lang="en-US" sz="2400" dirty="0"/>
              <a:t> </a:t>
            </a:r>
            <a:r>
              <a:rPr lang="en-US" sz="2400" dirty="0" err="1"/>
              <a:t>secuencia</a:t>
            </a:r>
            <a:r>
              <a:rPr lang="en-US" sz="2400" dirty="0"/>
              <a:t> de </a:t>
            </a:r>
            <a:r>
              <a:rPr lang="en-US" sz="2400" dirty="0" err="1"/>
              <a:t>acciones</a:t>
            </a:r>
            <a:r>
              <a:rPr lang="en-US" sz="2400" dirty="0"/>
              <a:t> (</a:t>
            </a:r>
            <a:r>
              <a:rPr lang="en-US" sz="2400" dirty="0" err="1"/>
              <a:t>generalmente</a:t>
            </a:r>
            <a:r>
              <a:rPr lang="en-US" sz="2400" dirty="0"/>
              <a:t> </a:t>
            </a:r>
            <a:r>
              <a:rPr lang="en-US" sz="2400" dirty="0" err="1"/>
              <a:t>numéricas</a:t>
            </a:r>
            <a:r>
              <a:rPr lang="en-US" sz="2400" dirty="0"/>
              <a:t>) </a:t>
            </a:r>
            <a:r>
              <a:rPr lang="en-US" sz="2400" dirty="0" err="1"/>
              <a:t>que</a:t>
            </a:r>
            <a:r>
              <a:rPr lang="en-US" sz="2400" dirty="0"/>
              <a:t>, </a:t>
            </a:r>
            <a:r>
              <a:rPr lang="en-US" sz="2400" dirty="0" err="1"/>
              <a:t>cuando</a:t>
            </a:r>
            <a:r>
              <a:rPr lang="en-US" sz="2400" dirty="0"/>
              <a:t> se </a:t>
            </a:r>
            <a:r>
              <a:rPr lang="en-US" sz="2400" dirty="0" err="1"/>
              <a:t>realiza</a:t>
            </a:r>
            <a:r>
              <a:rPr lang="en-US" sz="2400" dirty="0"/>
              <a:t> en un </a:t>
            </a:r>
            <a:r>
              <a:rPr lang="en-US" sz="2400" dirty="0" err="1"/>
              <a:t>cierto</a:t>
            </a:r>
            <a:r>
              <a:rPr lang="en-US" sz="2400" dirty="0"/>
              <a:t> </a:t>
            </a:r>
            <a:r>
              <a:rPr lang="en-US" sz="2400" dirty="0" err="1"/>
              <a:t>orden</a:t>
            </a:r>
            <a:r>
              <a:rPr lang="en-US" sz="2400" dirty="0"/>
              <a:t>, </a:t>
            </a:r>
            <a:r>
              <a:rPr lang="en-US" sz="2400" dirty="0" err="1"/>
              <a:t>producirá</a:t>
            </a:r>
            <a:r>
              <a:rPr lang="en-US" sz="2400" dirty="0"/>
              <a:t> un </a:t>
            </a:r>
            <a:r>
              <a:rPr lang="en-US" sz="2400" dirty="0" err="1"/>
              <a:t>resultado</a:t>
            </a:r>
            <a:r>
              <a:rPr lang="en-US" sz="2400" dirty="0"/>
              <a:t> </a:t>
            </a:r>
            <a:r>
              <a:rPr lang="en-US" sz="2400" dirty="0" err="1"/>
              <a:t>específico</a:t>
            </a:r>
            <a:r>
              <a:rPr lang="en-US" sz="2400" dirty="0"/>
              <a:t>. </a:t>
            </a:r>
            <a:endParaRPr lang="en-US" sz="2400" dirty="0" smtClean="0"/>
          </a:p>
          <a:p>
            <a:r>
              <a:rPr lang="en-US" sz="2400" dirty="0" err="1" smtClean="0"/>
              <a:t>Dichas</a:t>
            </a:r>
            <a:r>
              <a:rPr lang="en-US" sz="2400" dirty="0" smtClean="0"/>
              <a:t> </a:t>
            </a:r>
            <a:r>
              <a:rPr lang="en-US" sz="2400" dirty="0" err="1"/>
              <a:t>secuencias</a:t>
            </a:r>
            <a:r>
              <a:rPr lang="en-US" sz="2400" dirty="0"/>
              <a:t> de </a:t>
            </a:r>
            <a:r>
              <a:rPr lang="en-US" sz="2400" dirty="0" err="1"/>
              <a:t>acciones</a:t>
            </a:r>
            <a:r>
              <a:rPr lang="en-US" sz="2400" dirty="0"/>
              <a:t> </a:t>
            </a:r>
            <a:r>
              <a:rPr lang="en-US" sz="2400" dirty="0" err="1"/>
              <a:t>pueden</a:t>
            </a:r>
            <a:r>
              <a:rPr lang="en-US" sz="2400" dirty="0"/>
              <a:t> </a:t>
            </a:r>
            <a:r>
              <a:rPr lang="en-US" sz="2400" dirty="0" err="1"/>
              <a:t>escribirse</a:t>
            </a:r>
            <a:r>
              <a:rPr lang="en-US" sz="2400" dirty="0"/>
              <a:t> </a:t>
            </a:r>
            <a:r>
              <a:rPr lang="en-US" sz="2400" dirty="0" err="1"/>
              <a:t>descriptivamente</a:t>
            </a:r>
            <a:r>
              <a:rPr lang="en-US" sz="2400" dirty="0"/>
              <a:t> en </a:t>
            </a:r>
            <a:r>
              <a:rPr lang="en-US" sz="2400" dirty="0" err="1"/>
              <a:t>papel</a:t>
            </a:r>
            <a:r>
              <a:rPr lang="en-US" sz="2400" dirty="0"/>
              <a:t>, </a:t>
            </a:r>
            <a:r>
              <a:rPr lang="en-US" sz="2400" dirty="0" err="1"/>
              <a:t>pero</a:t>
            </a:r>
            <a:r>
              <a:rPr lang="en-US" sz="2400" dirty="0"/>
              <a:t> </a:t>
            </a:r>
            <a:r>
              <a:rPr lang="en-US" sz="2400" dirty="0" err="1"/>
              <a:t>también</a:t>
            </a:r>
            <a:r>
              <a:rPr lang="en-US" sz="2400" dirty="0"/>
              <a:t> </a:t>
            </a:r>
            <a:r>
              <a:rPr lang="en-US" sz="2400" dirty="0" err="1"/>
              <a:t>pueden</a:t>
            </a:r>
            <a:r>
              <a:rPr lang="en-US" sz="2400" dirty="0"/>
              <a:t> </a:t>
            </a:r>
            <a:r>
              <a:rPr lang="en-US" sz="2400" dirty="0" err="1"/>
              <a:t>escribirse</a:t>
            </a:r>
            <a:r>
              <a:rPr lang="en-US" sz="2400" dirty="0"/>
              <a:t> en </a:t>
            </a:r>
            <a:r>
              <a:rPr lang="en-US" sz="2400" dirty="0" err="1"/>
              <a:t>código</a:t>
            </a:r>
            <a:r>
              <a:rPr lang="en-US" sz="2400" dirty="0"/>
              <a:t>. En </a:t>
            </a:r>
            <a:r>
              <a:rPr lang="en-US" sz="2400" dirty="0" err="1"/>
              <a:t>cualquier</a:t>
            </a:r>
            <a:r>
              <a:rPr lang="en-US" sz="2400" dirty="0"/>
              <a:t> </a:t>
            </a:r>
            <a:r>
              <a:rPr lang="en-US" sz="2400" dirty="0" err="1"/>
              <a:t>formato</a:t>
            </a:r>
            <a:r>
              <a:rPr lang="en-US" sz="2400" dirty="0"/>
              <a:t>, en </a:t>
            </a:r>
            <a:r>
              <a:rPr lang="en-US" sz="2400" dirty="0" err="1"/>
              <a:t>papel</a:t>
            </a:r>
            <a:r>
              <a:rPr lang="en-US" sz="2400" dirty="0"/>
              <a:t> o en </a:t>
            </a:r>
            <a:r>
              <a:rPr lang="en-US" sz="2400" dirty="0" err="1"/>
              <a:t>código</a:t>
            </a:r>
            <a:r>
              <a:rPr lang="en-US" sz="2400" dirty="0"/>
              <a:t>, se </a:t>
            </a:r>
            <a:r>
              <a:rPr lang="en-US" sz="2400" dirty="0" err="1"/>
              <a:t>pueden</a:t>
            </a:r>
            <a:r>
              <a:rPr lang="en-US" sz="2400" dirty="0"/>
              <a:t> </a:t>
            </a:r>
            <a:r>
              <a:rPr lang="en-US" sz="2400" dirty="0" err="1"/>
              <a:t>usar</a:t>
            </a:r>
            <a:r>
              <a:rPr lang="en-US" sz="2400" dirty="0"/>
              <a:t> y </a:t>
            </a:r>
            <a:r>
              <a:rPr lang="en-US" sz="2400" dirty="0" err="1"/>
              <a:t>reutilizar</a:t>
            </a:r>
            <a:r>
              <a:rPr lang="en-US" sz="2400" dirty="0"/>
              <a:t> para </a:t>
            </a:r>
            <a:r>
              <a:rPr lang="en-US" sz="2400" dirty="0" err="1"/>
              <a:t>crear</a:t>
            </a:r>
            <a:r>
              <a:rPr lang="en-US" sz="2400" dirty="0"/>
              <a:t> </a:t>
            </a:r>
            <a:r>
              <a:rPr lang="en-US" sz="2400" dirty="0" err="1"/>
              <a:t>aplicaciones</a:t>
            </a:r>
            <a:r>
              <a:rPr lang="en-US" sz="2400" dirty="0"/>
              <a:t>, </a:t>
            </a:r>
            <a:r>
              <a:rPr lang="en-US" sz="2400" dirty="0" err="1"/>
              <a:t>programas</a:t>
            </a:r>
            <a:r>
              <a:rPr lang="en-US" sz="2400" dirty="0"/>
              <a:t>, </a:t>
            </a:r>
            <a:r>
              <a:rPr lang="en-US" sz="2400" dirty="0" err="1"/>
              <a:t>módulos</a:t>
            </a:r>
            <a:r>
              <a:rPr lang="en-US" sz="2400" dirty="0"/>
              <a:t> y </a:t>
            </a:r>
            <a:r>
              <a:rPr lang="en-US" sz="2400" dirty="0" err="1"/>
              <a:t>otros</a:t>
            </a:r>
            <a:r>
              <a:rPr lang="en-US" sz="2400" dirty="0"/>
              <a:t> </a:t>
            </a:r>
            <a:r>
              <a:rPr lang="en-US" sz="2400" dirty="0" err="1"/>
              <a:t>componentes</a:t>
            </a:r>
            <a:r>
              <a:rPr lang="en-US" sz="2400" dirty="0"/>
              <a:t> de la </a:t>
            </a:r>
            <a:r>
              <a:rPr lang="en-US" sz="2400" dirty="0" err="1" smtClean="0"/>
              <a:t>informática</a:t>
            </a:r>
            <a:r>
              <a:rPr lang="en-US" sz="2400" dirty="0" smtClean="0"/>
              <a:t>.</a:t>
            </a:r>
          </a:p>
        </p:txBody>
      </p:sp>
    </p:spTree>
    <p:extLst>
      <p:ext uri="{BB962C8B-B14F-4D97-AF65-F5344CB8AC3E}">
        <p14:creationId xmlns:p14="http://schemas.microsoft.com/office/powerpoint/2010/main" val="16178036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37</a:t>
            </a:fld>
            <a:endParaRPr lang="en-US" sz="1600" dirty="0"/>
          </a:p>
        </p:txBody>
      </p:sp>
      <p:sp>
        <p:nvSpPr>
          <p:cNvPr id="8" name="Título 1"/>
          <p:cNvSpPr txBox="1">
            <a:spLocks/>
          </p:cNvSpPr>
          <p:nvPr/>
        </p:nvSpPr>
        <p:spPr>
          <a:xfrm>
            <a:off x="402336" y="375561"/>
            <a:ext cx="11283695"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err="1" smtClean="0"/>
              <a:t>Introducci</a:t>
            </a:r>
            <a:r>
              <a:rPr lang="es-ES" dirty="0" err="1" smtClean="0"/>
              <a:t>ón</a:t>
            </a:r>
            <a:endParaRPr lang="en-US" dirty="0" smtClean="0"/>
          </a:p>
        </p:txBody>
      </p:sp>
      <p:sp>
        <p:nvSpPr>
          <p:cNvPr id="5" name="Marcador de contenido 2"/>
          <p:cNvSpPr txBox="1">
            <a:spLocks/>
          </p:cNvSpPr>
          <p:nvPr/>
        </p:nvSpPr>
        <p:spPr>
          <a:xfrm>
            <a:off x="402336" y="1512742"/>
            <a:ext cx="11503152" cy="3973657"/>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a:t>Los </a:t>
            </a:r>
            <a:r>
              <a:rPr lang="en-US" sz="2400" dirty="0" err="1"/>
              <a:t>algoritmos</a:t>
            </a:r>
            <a:r>
              <a:rPr lang="en-US" sz="2400" dirty="0"/>
              <a:t> son </a:t>
            </a:r>
            <a:r>
              <a:rPr lang="en-US" sz="2400" dirty="0" smtClean="0"/>
              <a:t>tan </a:t>
            </a:r>
            <a:r>
              <a:rPr lang="en-US" sz="2400" dirty="0" err="1"/>
              <a:t>ubicuos</a:t>
            </a:r>
            <a:r>
              <a:rPr lang="en-US" sz="2400" dirty="0"/>
              <a:t> en </a:t>
            </a:r>
            <a:r>
              <a:rPr lang="en-US" sz="2400" dirty="0" err="1"/>
              <a:t>informática</a:t>
            </a:r>
            <a:r>
              <a:rPr lang="en-US" sz="2400" dirty="0"/>
              <a:t> y </a:t>
            </a:r>
            <a:r>
              <a:rPr lang="en-US" sz="2400" dirty="0" err="1"/>
              <a:t>aplicaciones</a:t>
            </a:r>
            <a:r>
              <a:rPr lang="en-US" sz="2400" dirty="0"/>
              <a:t> </a:t>
            </a:r>
            <a:r>
              <a:rPr lang="en-US" sz="2400" dirty="0" err="1"/>
              <a:t>que</a:t>
            </a:r>
            <a:r>
              <a:rPr lang="en-US" sz="2400" dirty="0"/>
              <a:t> </a:t>
            </a:r>
            <a:r>
              <a:rPr lang="en-US" sz="2400" dirty="0" err="1"/>
              <a:t>muchas</a:t>
            </a:r>
            <a:r>
              <a:rPr lang="en-US" sz="2400" dirty="0"/>
              <a:t> personas </a:t>
            </a:r>
            <a:r>
              <a:rPr lang="en-US" sz="2400" dirty="0" err="1"/>
              <a:t>ni</a:t>
            </a:r>
            <a:r>
              <a:rPr lang="en-US" sz="2400" dirty="0"/>
              <a:t> </a:t>
            </a:r>
            <a:r>
              <a:rPr lang="en-US" sz="2400" dirty="0" err="1"/>
              <a:t>siquiera</a:t>
            </a:r>
            <a:r>
              <a:rPr lang="en-US" sz="2400" dirty="0"/>
              <a:t> los </a:t>
            </a:r>
            <a:r>
              <a:rPr lang="en-US" sz="2400" dirty="0" err="1"/>
              <a:t>notan</a:t>
            </a:r>
            <a:r>
              <a:rPr lang="en-US" sz="2400" dirty="0"/>
              <a:t>, </a:t>
            </a:r>
            <a:r>
              <a:rPr lang="en-US" sz="2400" dirty="0" err="1"/>
              <a:t>pero</a:t>
            </a:r>
            <a:r>
              <a:rPr lang="en-US" sz="2400" dirty="0"/>
              <a:t> </a:t>
            </a:r>
            <a:r>
              <a:rPr lang="en-US" sz="2400" dirty="0" err="1"/>
              <a:t>es</a:t>
            </a:r>
            <a:r>
              <a:rPr lang="en-US" sz="2400" dirty="0"/>
              <a:t> </a:t>
            </a:r>
            <a:r>
              <a:rPr lang="en-US" sz="2400" dirty="0" err="1"/>
              <a:t>importante</a:t>
            </a:r>
            <a:r>
              <a:rPr lang="en-US" sz="2400" dirty="0"/>
              <a:t> </a:t>
            </a:r>
            <a:r>
              <a:rPr lang="en-US" sz="2400" dirty="0" err="1" smtClean="0"/>
              <a:t>entender</a:t>
            </a:r>
            <a:r>
              <a:rPr lang="en-US" sz="2400" dirty="0" smtClean="0"/>
              <a:t> </a:t>
            </a:r>
            <a:r>
              <a:rPr lang="en-US" sz="2400" dirty="0" err="1" smtClean="0"/>
              <a:t>qué</a:t>
            </a:r>
            <a:r>
              <a:rPr lang="en-US" sz="2400" dirty="0" smtClean="0"/>
              <a:t> </a:t>
            </a:r>
            <a:r>
              <a:rPr lang="en-US" sz="2400" dirty="0"/>
              <a:t>son y </a:t>
            </a:r>
            <a:r>
              <a:rPr lang="en-US" sz="2400" dirty="0" err="1"/>
              <a:t>cómo</a:t>
            </a:r>
            <a:r>
              <a:rPr lang="en-US" sz="2400" dirty="0"/>
              <a:t> se </a:t>
            </a:r>
            <a:r>
              <a:rPr lang="en-US" sz="2400" dirty="0" err="1"/>
              <a:t>pueden</a:t>
            </a:r>
            <a:r>
              <a:rPr lang="en-US" sz="2400" dirty="0"/>
              <a:t> </a:t>
            </a:r>
            <a:r>
              <a:rPr lang="en-US" sz="2400" dirty="0" err="1"/>
              <a:t>usar</a:t>
            </a:r>
            <a:r>
              <a:rPr lang="en-US" sz="2400" dirty="0"/>
              <a:t>. </a:t>
            </a:r>
            <a:endParaRPr lang="en-US" sz="2400" dirty="0" smtClean="0"/>
          </a:p>
          <a:p>
            <a:r>
              <a:rPr lang="en-US" sz="2400" dirty="0" err="1" smtClean="0"/>
              <a:t>Esa</a:t>
            </a:r>
            <a:r>
              <a:rPr lang="en-US" sz="2400" dirty="0" smtClean="0"/>
              <a:t> </a:t>
            </a:r>
            <a:r>
              <a:rPr lang="en-US" sz="2400" dirty="0" err="1"/>
              <a:t>comprensión</a:t>
            </a:r>
            <a:r>
              <a:rPr lang="en-US" sz="2400" dirty="0"/>
              <a:t> </a:t>
            </a:r>
            <a:r>
              <a:rPr lang="en-US" sz="2400" dirty="0" err="1"/>
              <a:t>puede</a:t>
            </a:r>
            <a:r>
              <a:rPr lang="en-US" sz="2400" dirty="0"/>
              <a:t> </a:t>
            </a:r>
            <a:r>
              <a:rPr lang="en-US" sz="2400" dirty="0" err="1"/>
              <a:t>ayudarlo</a:t>
            </a:r>
            <a:r>
              <a:rPr lang="en-US" sz="2400" dirty="0"/>
              <a:t> a </a:t>
            </a:r>
            <a:r>
              <a:rPr lang="en-US" sz="2400" dirty="0" err="1"/>
              <a:t>aprovechar</a:t>
            </a:r>
            <a:r>
              <a:rPr lang="en-US" sz="2400" dirty="0"/>
              <a:t> al </a:t>
            </a:r>
            <a:r>
              <a:rPr lang="en-US" sz="2400" dirty="0" err="1"/>
              <a:t>máximo</a:t>
            </a:r>
            <a:r>
              <a:rPr lang="en-US" sz="2400" dirty="0"/>
              <a:t> los </a:t>
            </a:r>
            <a:r>
              <a:rPr lang="en-US" sz="2400" dirty="0" err="1"/>
              <a:t>algoritmos</a:t>
            </a:r>
            <a:r>
              <a:rPr lang="en-US" sz="2400" dirty="0"/>
              <a:t> </a:t>
            </a:r>
            <a:r>
              <a:rPr lang="en-US" sz="2400" dirty="0" err="1"/>
              <a:t>específicos</a:t>
            </a:r>
            <a:r>
              <a:rPr lang="en-US" sz="2400" dirty="0"/>
              <a:t> y </a:t>
            </a:r>
            <a:r>
              <a:rPr lang="en-US" sz="2400" dirty="0" err="1"/>
              <a:t>las</a:t>
            </a:r>
            <a:r>
              <a:rPr lang="en-US" sz="2400" dirty="0"/>
              <a:t> </a:t>
            </a:r>
            <a:r>
              <a:rPr lang="en-US" sz="2400" dirty="0" err="1"/>
              <a:t>diversas</a:t>
            </a:r>
            <a:r>
              <a:rPr lang="en-US" sz="2400" dirty="0"/>
              <a:t> </a:t>
            </a:r>
            <a:r>
              <a:rPr lang="en-US" sz="2400" dirty="0" err="1"/>
              <a:t>técnicas</a:t>
            </a:r>
            <a:r>
              <a:rPr lang="en-US" sz="2400" dirty="0"/>
              <a:t> para </a:t>
            </a:r>
            <a:r>
              <a:rPr lang="en-US" sz="2400" dirty="0" err="1"/>
              <a:t>escribir</a:t>
            </a:r>
            <a:r>
              <a:rPr lang="en-US" sz="2400" dirty="0"/>
              <a:t> y </a:t>
            </a:r>
            <a:r>
              <a:rPr lang="en-US" sz="2400" dirty="0" err="1"/>
              <a:t>depurar</a:t>
            </a:r>
            <a:r>
              <a:rPr lang="en-US" sz="2400" dirty="0"/>
              <a:t> </a:t>
            </a:r>
            <a:r>
              <a:rPr lang="en-US" sz="2400" dirty="0" err="1"/>
              <a:t>código</a:t>
            </a:r>
            <a:r>
              <a:rPr lang="en-US" sz="2400" dirty="0"/>
              <a:t> </a:t>
            </a:r>
            <a:r>
              <a:rPr lang="en-US" sz="2400" dirty="0" err="1"/>
              <a:t>que</a:t>
            </a:r>
            <a:r>
              <a:rPr lang="en-US" sz="2400" dirty="0"/>
              <a:t> se </a:t>
            </a:r>
            <a:r>
              <a:rPr lang="en-US" sz="2400" dirty="0" err="1"/>
              <a:t>basan</a:t>
            </a:r>
            <a:r>
              <a:rPr lang="en-US" sz="2400" dirty="0"/>
              <a:t> en </a:t>
            </a:r>
            <a:r>
              <a:rPr lang="en-US" sz="2400" dirty="0" err="1"/>
              <a:t>algoritmos</a:t>
            </a:r>
            <a:r>
              <a:rPr lang="en-US" sz="2400" dirty="0"/>
              <a:t>. </a:t>
            </a:r>
            <a:endParaRPr lang="en-US" sz="2400" dirty="0" smtClean="0"/>
          </a:p>
          <a:p>
            <a:r>
              <a:rPr lang="en-US" sz="2400" dirty="0" smtClean="0"/>
              <a:t>Los </a:t>
            </a:r>
            <a:r>
              <a:rPr lang="en-US" sz="2400" dirty="0" err="1"/>
              <a:t>algoritmos</a:t>
            </a:r>
            <a:r>
              <a:rPr lang="en-US" sz="2400" dirty="0"/>
              <a:t> </a:t>
            </a:r>
            <a:r>
              <a:rPr lang="en-US" sz="2400" dirty="0" err="1"/>
              <a:t>pueden</a:t>
            </a:r>
            <a:r>
              <a:rPr lang="en-US" sz="2400" dirty="0"/>
              <a:t> </a:t>
            </a:r>
            <a:r>
              <a:rPr lang="en-US" sz="2400" dirty="0" err="1"/>
              <a:t>ser</a:t>
            </a:r>
            <a:r>
              <a:rPr lang="en-US" sz="2400" dirty="0"/>
              <a:t> los </a:t>
            </a:r>
            <a:r>
              <a:rPr lang="en-US" sz="2400" dirty="0" err="1"/>
              <a:t>bloques</a:t>
            </a:r>
            <a:r>
              <a:rPr lang="en-US" sz="2400" dirty="0"/>
              <a:t> de </a:t>
            </a:r>
            <a:r>
              <a:rPr lang="en-US" sz="2400" dirty="0" err="1"/>
              <a:t>construcción</a:t>
            </a:r>
            <a:r>
              <a:rPr lang="en-US" sz="2400" dirty="0"/>
              <a:t> de </a:t>
            </a:r>
            <a:r>
              <a:rPr lang="en-US" sz="2400" dirty="0" err="1"/>
              <a:t>aplicaciones</a:t>
            </a:r>
            <a:r>
              <a:rPr lang="en-US" sz="2400" dirty="0"/>
              <a:t> y </a:t>
            </a:r>
            <a:r>
              <a:rPr lang="en-US" sz="2400" dirty="0" err="1"/>
              <a:t>sistemas</a:t>
            </a:r>
            <a:r>
              <a:rPr lang="en-US" sz="2400" dirty="0"/>
              <a:t>. "</a:t>
            </a:r>
            <a:r>
              <a:rPr lang="en-US" sz="2400" i="1" dirty="0" err="1" smtClean="0"/>
              <a:t>Pueden</a:t>
            </a:r>
            <a:r>
              <a:rPr lang="en-US" sz="2400" i="1" dirty="0" smtClean="0"/>
              <a:t> </a:t>
            </a:r>
            <a:r>
              <a:rPr lang="en-US" sz="2400" i="1" dirty="0" err="1"/>
              <a:t>ser</a:t>
            </a:r>
            <a:r>
              <a:rPr lang="en-US" sz="2400" dirty="0"/>
              <a:t>" </a:t>
            </a:r>
            <a:r>
              <a:rPr lang="en-US" sz="2400" dirty="0" err="1"/>
              <a:t>porque</a:t>
            </a:r>
            <a:r>
              <a:rPr lang="en-US" sz="2400" dirty="0"/>
              <a:t> </a:t>
            </a:r>
            <a:r>
              <a:rPr lang="en-US" sz="2400" dirty="0" err="1"/>
              <a:t>algunas</a:t>
            </a:r>
            <a:r>
              <a:rPr lang="en-US" sz="2400" dirty="0"/>
              <a:t> personas </a:t>
            </a:r>
            <a:r>
              <a:rPr lang="en-US" sz="2400" dirty="0" err="1"/>
              <a:t>dirían</a:t>
            </a:r>
            <a:r>
              <a:rPr lang="en-US" sz="2400" dirty="0"/>
              <a:t> </a:t>
            </a:r>
            <a:r>
              <a:rPr lang="en-US" sz="2400" dirty="0" err="1"/>
              <a:t>que</a:t>
            </a:r>
            <a:r>
              <a:rPr lang="en-US" sz="2400" dirty="0"/>
              <a:t> </a:t>
            </a:r>
            <a:r>
              <a:rPr lang="en-US" sz="2400" dirty="0" err="1"/>
              <a:t>las</a:t>
            </a:r>
            <a:r>
              <a:rPr lang="en-US" sz="2400" dirty="0"/>
              <a:t> </a:t>
            </a:r>
            <a:r>
              <a:rPr lang="en-US" sz="2400" dirty="0" err="1"/>
              <a:t>estructuras</a:t>
            </a:r>
            <a:r>
              <a:rPr lang="en-US" sz="2400" dirty="0"/>
              <a:t> de </a:t>
            </a:r>
            <a:r>
              <a:rPr lang="en-US" sz="2400" dirty="0" err="1"/>
              <a:t>datos</a:t>
            </a:r>
            <a:r>
              <a:rPr lang="en-US" sz="2400" dirty="0"/>
              <a:t> son los </a:t>
            </a:r>
            <a:r>
              <a:rPr lang="en-US" sz="2400" dirty="0" err="1"/>
              <a:t>bloques</a:t>
            </a:r>
            <a:r>
              <a:rPr lang="en-US" sz="2400" dirty="0"/>
              <a:t> de </a:t>
            </a:r>
            <a:r>
              <a:rPr lang="en-US" sz="2400" dirty="0" err="1" smtClean="0"/>
              <a:t>construcción</a:t>
            </a:r>
            <a:r>
              <a:rPr lang="en-US" sz="2400" dirty="0" smtClean="0"/>
              <a:t>. </a:t>
            </a:r>
          </a:p>
          <a:p>
            <a:r>
              <a:rPr lang="en-US" sz="2400" dirty="0" smtClean="0"/>
              <a:t>En </a:t>
            </a:r>
            <a:r>
              <a:rPr lang="en-US" sz="2400" dirty="0" err="1"/>
              <a:t>realidad</a:t>
            </a:r>
            <a:r>
              <a:rPr lang="en-US" sz="2400" dirty="0"/>
              <a:t>, </a:t>
            </a:r>
            <a:r>
              <a:rPr lang="en-US" sz="2400" dirty="0" err="1"/>
              <a:t>una</a:t>
            </a:r>
            <a:r>
              <a:rPr lang="en-US" sz="2400" dirty="0"/>
              <a:t> </a:t>
            </a:r>
            <a:r>
              <a:rPr lang="en-US" sz="2400" dirty="0" err="1"/>
              <a:t>variedad</a:t>
            </a:r>
            <a:r>
              <a:rPr lang="en-US" sz="2400" dirty="0"/>
              <a:t> de </a:t>
            </a:r>
            <a:r>
              <a:rPr lang="en-US" sz="2400" dirty="0" err="1"/>
              <a:t>bloques</a:t>
            </a:r>
            <a:r>
              <a:rPr lang="en-US" sz="2400" dirty="0"/>
              <a:t> de </a:t>
            </a:r>
            <a:r>
              <a:rPr lang="en-US" sz="2400" dirty="0" err="1"/>
              <a:t>construcción</a:t>
            </a:r>
            <a:r>
              <a:rPr lang="en-US" sz="2400" dirty="0"/>
              <a:t> </a:t>
            </a:r>
            <a:r>
              <a:rPr lang="en-US" sz="2400" dirty="0" err="1"/>
              <a:t>entran</a:t>
            </a:r>
            <a:r>
              <a:rPr lang="en-US" sz="2400" dirty="0"/>
              <a:t> en </a:t>
            </a:r>
            <a:r>
              <a:rPr lang="en-US" sz="2400" dirty="0" err="1"/>
              <a:t>juego</a:t>
            </a:r>
            <a:r>
              <a:rPr lang="en-US" sz="2400" dirty="0"/>
              <a:t> para la </a:t>
            </a:r>
            <a:r>
              <a:rPr lang="en-US" sz="2400" dirty="0" err="1"/>
              <a:t>mayoría</a:t>
            </a:r>
            <a:r>
              <a:rPr lang="en-US" sz="2400" dirty="0"/>
              <a:t> de </a:t>
            </a:r>
            <a:r>
              <a:rPr lang="en-US" sz="2400" dirty="0" err="1"/>
              <a:t>las</a:t>
            </a:r>
            <a:r>
              <a:rPr lang="en-US" sz="2400" dirty="0"/>
              <a:t> </a:t>
            </a:r>
            <a:r>
              <a:rPr lang="en-US" sz="2400" dirty="0" err="1"/>
              <a:t>aplicaciones</a:t>
            </a:r>
            <a:r>
              <a:rPr lang="en-US" sz="2400" dirty="0"/>
              <a:t> y </a:t>
            </a:r>
            <a:r>
              <a:rPr lang="en-US" sz="2400" dirty="0" err="1"/>
              <a:t>sistemas</a:t>
            </a:r>
            <a:r>
              <a:rPr lang="en-US" sz="2400" dirty="0"/>
              <a:t>, </a:t>
            </a:r>
            <a:r>
              <a:rPr lang="en-US" sz="2400" dirty="0" err="1"/>
              <a:t>dependiendo</a:t>
            </a:r>
            <a:r>
              <a:rPr lang="en-US" sz="2400" dirty="0"/>
              <a:t> de </a:t>
            </a:r>
            <a:r>
              <a:rPr lang="en-US" sz="2400" dirty="0" err="1"/>
              <a:t>quiénes</a:t>
            </a:r>
            <a:r>
              <a:rPr lang="en-US" sz="2400" dirty="0"/>
              <a:t> son los </a:t>
            </a:r>
            <a:r>
              <a:rPr lang="en-US" sz="2400" dirty="0" err="1"/>
              <a:t>desarrolladores</a:t>
            </a:r>
            <a:r>
              <a:rPr lang="en-US" sz="2400" dirty="0"/>
              <a:t> y </a:t>
            </a:r>
            <a:r>
              <a:rPr lang="en-US" sz="2400" dirty="0" err="1"/>
              <a:t>qué</a:t>
            </a:r>
            <a:r>
              <a:rPr lang="en-US" sz="2400" dirty="0"/>
              <a:t> </a:t>
            </a:r>
            <a:r>
              <a:rPr lang="en-US" sz="2400" dirty="0" err="1"/>
              <a:t>necesita</a:t>
            </a:r>
            <a:r>
              <a:rPr lang="en-US" sz="2400" dirty="0"/>
              <a:t> </a:t>
            </a:r>
            <a:r>
              <a:rPr lang="en-US" sz="2400" dirty="0" err="1"/>
              <a:t>hacer</a:t>
            </a:r>
            <a:r>
              <a:rPr lang="en-US" sz="2400" dirty="0"/>
              <a:t> el </a:t>
            </a:r>
            <a:r>
              <a:rPr lang="en-US" sz="2400" dirty="0" err="1"/>
              <a:t>sistema</a:t>
            </a:r>
            <a:r>
              <a:rPr lang="en-US" sz="2400" dirty="0"/>
              <a:t>.</a:t>
            </a:r>
          </a:p>
        </p:txBody>
      </p:sp>
    </p:spTree>
    <p:extLst>
      <p:ext uri="{BB962C8B-B14F-4D97-AF65-F5344CB8AC3E}">
        <p14:creationId xmlns:p14="http://schemas.microsoft.com/office/powerpoint/2010/main" val="17000621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38</a:t>
            </a:fld>
            <a:endParaRPr lang="en-US" sz="1600" dirty="0"/>
          </a:p>
        </p:txBody>
      </p:sp>
      <p:sp>
        <p:nvSpPr>
          <p:cNvPr id="8" name="Título 1"/>
          <p:cNvSpPr txBox="1">
            <a:spLocks/>
          </p:cNvSpPr>
          <p:nvPr/>
        </p:nvSpPr>
        <p:spPr>
          <a:xfrm>
            <a:off x="402336" y="375561"/>
            <a:ext cx="11283695"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dirty="0" smtClean="0"/>
              <a:t>Discusión</a:t>
            </a:r>
            <a:endParaRPr lang="en-US" dirty="0" smtClean="0"/>
          </a:p>
        </p:txBody>
      </p:sp>
      <p:sp>
        <p:nvSpPr>
          <p:cNvPr id="3" name="CuadroTexto 2"/>
          <p:cNvSpPr txBox="1"/>
          <p:nvPr/>
        </p:nvSpPr>
        <p:spPr>
          <a:xfrm>
            <a:off x="528571" y="1481328"/>
            <a:ext cx="11146962" cy="3785652"/>
          </a:xfrm>
          <a:prstGeom prst="rect">
            <a:avLst/>
          </a:prstGeom>
          <a:noFill/>
        </p:spPr>
        <p:txBody>
          <a:bodyPr wrap="none" rtlCol="0">
            <a:spAutoFit/>
          </a:bodyPr>
          <a:lstStyle/>
          <a:p>
            <a:r>
              <a:rPr lang="en-US" sz="2400" baseline="-25000" dirty="0"/>
              <a:t>¿</a:t>
            </a:r>
            <a:r>
              <a:rPr lang="en-US" sz="2400" dirty="0" smtClean="0"/>
              <a:t>Un </a:t>
            </a:r>
            <a:r>
              <a:rPr lang="en-US" sz="2400" dirty="0" err="1" smtClean="0"/>
              <a:t>algoritmo</a:t>
            </a:r>
            <a:r>
              <a:rPr lang="en-US" sz="2400" dirty="0" smtClean="0"/>
              <a:t> </a:t>
            </a:r>
            <a:r>
              <a:rPr lang="en-US" sz="2400" dirty="0" err="1" smtClean="0"/>
              <a:t>est</a:t>
            </a:r>
            <a:r>
              <a:rPr lang="es-ES" sz="2400" dirty="0" smtClean="0"/>
              <a:t>á atado a un lenguaje de programación?</a:t>
            </a:r>
          </a:p>
          <a:p>
            <a:r>
              <a:rPr lang="es-ES" sz="2400" dirty="0"/>
              <a:t>¿Por qué </a:t>
            </a:r>
            <a:r>
              <a:rPr lang="es-ES" sz="2400" dirty="0" smtClean="0"/>
              <a:t>crear </a:t>
            </a:r>
            <a:r>
              <a:rPr lang="es-ES" sz="2400" dirty="0"/>
              <a:t>un algoritmo? </a:t>
            </a:r>
            <a:endParaRPr lang="es-ES" sz="2400" dirty="0" smtClean="0"/>
          </a:p>
          <a:p>
            <a:r>
              <a:rPr lang="es-ES" sz="2400" dirty="0" smtClean="0"/>
              <a:t>¿</a:t>
            </a:r>
            <a:r>
              <a:rPr lang="es-ES" sz="2400" dirty="0"/>
              <a:t>Por qué no </a:t>
            </a:r>
            <a:r>
              <a:rPr lang="es-ES" sz="2400" dirty="0" smtClean="0"/>
              <a:t>simplemente escribir nuestro código?</a:t>
            </a:r>
          </a:p>
          <a:p>
            <a:r>
              <a:rPr lang="es-ES" sz="2400" dirty="0" smtClean="0"/>
              <a:t>¿Qué tienen que ver los algoritmos con reusar código?</a:t>
            </a:r>
          </a:p>
          <a:p>
            <a:endParaRPr lang="es-ES" sz="2400" dirty="0"/>
          </a:p>
          <a:p>
            <a:endParaRPr lang="es-ES" sz="2400" dirty="0" smtClean="0"/>
          </a:p>
          <a:p>
            <a:r>
              <a:rPr lang="es-ES" sz="2400" dirty="0" smtClean="0"/>
              <a:t>Implemente un algoritmo (usted decida el leguaje de programación) en el contexto de </a:t>
            </a:r>
          </a:p>
          <a:p>
            <a:r>
              <a:rPr lang="es-ES" sz="2400" dirty="0" smtClean="0"/>
              <a:t>la ‘Numerología’, donde dependiendo de las LETRAS del nombre del usuario, y cómo </a:t>
            </a:r>
          </a:p>
          <a:p>
            <a:r>
              <a:rPr lang="es-ES" sz="2400" dirty="0" smtClean="0"/>
              <a:t>esas letras  se asocian a un número, el resultado final (a manera de agregación) le indica</a:t>
            </a:r>
          </a:p>
          <a:p>
            <a:r>
              <a:rPr lang="es-ES" sz="2400" dirty="0" smtClean="0"/>
              <a:t>al usuario si tendrá buena o mala suerte.</a:t>
            </a:r>
            <a:endParaRPr lang="en-US" sz="2400" dirty="0"/>
          </a:p>
        </p:txBody>
      </p:sp>
      <p:sp>
        <p:nvSpPr>
          <p:cNvPr id="4" name="CuadroTexto 3"/>
          <p:cNvSpPr txBox="1"/>
          <p:nvPr/>
        </p:nvSpPr>
        <p:spPr>
          <a:xfrm>
            <a:off x="528571" y="5266980"/>
            <a:ext cx="3665171" cy="369332"/>
          </a:xfrm>
          <a:prstGeom prst="rect">
            <a:avLst/>
          </a:prstGeom>
          <a:noFill/>
        </p:spPr>
        <p:txBody>
          <a:bodyPr wrap="none" rtlCol="0">
            <a:spAutoFit/>
          </a:bodyPr>
          <a:lstStyle/>
          <a:p>
            <a:r>
              <a:rPr lang="en-US" dirty="0" err="1" smtClean="0"/>
              <a:t>Ej</a:t>
            </a:r>
            <a:r>
              <a:rPr lang="en-US" dirty="0" smtClean="0"/>
              <a:t>: n</a:t>
            </a:r>
            <a:r>
              <a:rPr lang="es-ES" dirty="0" err="1" smtClean="0"/>
              <a:t>úmero</a:t>
            </a:r>
            <a:r>
              <a:rPr lang="es-ES" dirty="0" smtClean="0"/>
              <a:t> primo es de buena suerte</a:t>
            </a:r>
            <a:endParaRPr lang="en-US" dirty="0"/>
          </a:p>
        </p:txBody>
      </p:sp>
    </p:spTree>
    <p:extLst>
      <p:ext uri="{BB962C8B-B14F-4D97-AF65-F5344CB8AC3E}">
        <p14:creationId xmlns:p14="http://schemas.microsoft.com/office/powerpoint/2010/main" val="17843498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5C8A0B6C-2F0D-9146-B965-5B2E4517E27B}" type="slidenum">
              <a:rPr lang="en-US" smtClean="0"/>
              <a:t>4</a:t>
            </a:fld>
            <a:endParaRPr lang="en-US"/>
          </a:p>
        </p:txBody>
      </p:sp>
      <p:sp>
        <p:nvSpPr>
          <p:cNvPr id="3" name="Rectángulo 2"/>
          <p:cNvSpPr/>
          <p:nvPr/>
        </p:nvSpPr>
        <p:spPr>
          <a:xfrm>
            <a:off x="987552" y="1865358"/>
            <a:ext cx="10108596" cy="3416320"/>
          </a:xfrm>
          <a:prstGeom prst="rect">
            <a:avLst/>
          </a:prstGeom>
        </p:spPr>
        <p:txBody>
          <a:bodyPr wrap="square">
            <a:spAutoFit/>
          </a:bodyPr>
          <a:lstStyle/>
          <a:p>
            <a:pPr>
              <a:buClr>
                <a:schemeClr val="tx1"/>
              </a:buClr>
              <a:buFont typeface="Arial" charset="0"/>
              <a:buChar char="•"/>
            </a:pPr>
            <a:r>
              <a:rPr lang="es-ES_tradnl" sz="2400" dirty="0"/>
              <a:t>Recordar los elementos clave de la informática que se dividen en dos grupos:</a:t>
            </a:r>
          </a:p>
          <a:p>
            <a:pPr lvl="2">
              <a:buClr>
                <a:schemeClr val="tx1"/>
              </a:buClr>
              <a:buFont typeface="Wingdings" charset="2"/>
              <a:buChar char="ü"/>
            </a:pPr>
            <a:r>
              <a:rPr lang="es-ES_tradnl" sz="2400" dirty="0" smtClean="0"/>
              <a:t>Reconocimiento de </a:t>
            </a:r>
            <a:r>
              <a:rPr lang="es-ES_tradnl" sz="2400" dirty="0"/>
              <a:t>patrones</a:t>
            </a:r>
          </a:p>
          <a:p>
            <a:pPr lvl="2">
              <a:buClr>
                <a:schemeClr val="tx1"/>
              </a:buClr>
              <a:buFont typeface="Wingdings" charset="2"/>
              <a:buChar char="ü"/>
            </a:pPr>
            <a:r>
              <a:rPr lang="es-ES_tradnl" sz="2400" dirty="0" smtClean="0"/>
              <a:t>Uso de </a:t>
            </a:r>
            <a:r>
              <a:rPr lang="es-ES_tradnl" sz="2400" dirty="0"/>
              <a:t>abstracciones.</a:t>
            </a:r>
          </a:p>
          <a:p>
            <a:pPr>
              <a:buClr>
                <a:schemeClr val="tx1"/>
              </a:buClr>
              <a:buFont typeface="Arial" charset="0"/>
              <a:buChar char="•"/>
            </a:pPr>
            <a:r>
              <a:rPr lang="es-ES_tradnl" sz="2400" dirty="0"/>
              <a:t>Analizar las cuatro tareas que se utilizan en cada aspecto del desarrollo de software</a:t>
            </a:r>
            <a:r>
              <a:rPr lang="es-ES_tradnl" sz="2400" dirty="0" smtClean="0"/>
              <a:t>:</a:t>
            </a:r>
          </a:p>
          <a:p>
            <a:pPr>
              <a:buClr>
                <a:schemeClr val="tx1"/>
              </a:buClr>
            </a:pPr>
            <a:r>
              <a:rPr lang="es-ES_tradnl" sz="2400" dirty="0" smtClean="0"/>
              <a:t>• </a:t>
            </a:r>
            <a:r>
              <a:rPr lang="es-ES_tradnl" sz="2400" dirty="0" err="1"/>
              <a:t>Formulaci</a:t>
            </a:r>
            <a:r>
              <a:rPr lang="es-ES" sz="2400" dirty="0" err="1"/>
              <a:t>ón</a:t>
            </a:r>
            <a:r>
              <a:rPr lang="es-ES" sz="2400" dirty="0"/>
              <a:t> de</a:t>
            </a:r>
            <a:r>
              <a:rPr lang="es-ES_tradnl" sz="2400" dirty="0"/>
              <a:t> un problema </a:t>
            </a:r>
            <a:r>
              <a:rPr lang="es-ES_tradnl" sz="2400" dirty="0" smtClean="0"/>
              <a:t>computacional</a:t>
            </a:r>
          </a:p>
          <a:p>
            <a:pPr>
              <a:buClr>
                <a:schemeClr val="tx1"/>
              </a:buClr>
            </a:pPr>
            <a:r>
              <a:rPr lang="es-ES_tradnl" sz="2400" dirty="0" smtClean="0"/>
              <a:t>• </a:t>
            </a:r>
            <a:r>
              <a:rPr lang="es-ES_tradnl" sz="2400" dirty="0"/>
              <a:t>Modelado del problema o proceso</a:t>
            </a:r>
            <a:r>
              <a:rPr lang="es-ES_tradnl" sz="2400" dirty="0" smtClean="0"/>
              <a:t>.</a:t>
            </a:r>
          </a:p>
          <a:p>
            <a:pPr>
              <a:buClr>
                <a:schemeClr val="tx1"/>
              </a:buClr>
            </a:pPr>
            <a:r>
              <a:rPr lang="es-ES_tradnl" sz="2400" dirty="0" smtClean="0"/>
              <a:t>• </a:t>
            </a:r>
            <a:r>
              <a:rPr lang="es-ES_tradnl" sz="2400" dirty="0"/>
              <a:t>Pr</a:t>
            </a:r>
            <a:r>
              <a:rPr lang="es-ES" sz="2400" dirty="0" err="1"/>
              <a:t>áctica</a:t>
            </a:r>
            <a:r>
              <a:rPr lang="es-ES" sz="2400" dirty="0"/>
              <a:t> de</a:t>
            </a:r>
            <a:r>
              <a:rPr lang="es-ES_tradnl" sz="2400" dirty="0"/>
              <a:t> la descomposición</a:t>
            </a:r>
            <a:r>
              <a:rPr lang="es-ES_tradnl" sz="2400" dirty="0" smtClean="0"/>
              <a:t>.</a:t>
            </a:r>
          </a:p>
          <a:p>
            <a:pPr>
              <a:buClr>
                <a:schemeClr val="tx1"/>
              </a:buClr>
            </a:pPr>
            <a:r>
              <a:rPr lang="es-ES_tradnl" sz="2400" dirty="0" smtClean="0"/>
              <a:t>• </a:t>
            </a:r>
            <a:r>
              <a:rPr lang="es-ES_tradnl" sz="2400" dirty="0" err="1"/>
              <a:t>Validaci</a:t>
            </a:r>
            <a:r>
              <a:rPr lang="es-ES" sz="2400" dirty="0" err="1"/>
              <a:t>ón</a:t>
            </a:r>
            <a:r>
              <a:rPr lang="es-ES" sz="2400" dirty="0"/>
              <a:t> de</a:t>
            </a:r>
            <a:r>
              <a:rPr lang="es-ES_tradnl" sz="2400" dirty="0"/>
              <a:t> abstracciones.</a:t>
            </a:r>
          </a:p>
        </p:txBody>
      </p:sp>
      <p:sp>
        <p:nvSpPr>
          <p:cNvPr id="4"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smtClean="0"/>
              <a:t>En </a:t>
            </a:r>
            <a:r>
              <a:rPr lang="en-US" sz="4400" dirty="0" err="1" smtClean="0"/>
              <a:t>este</a:t>
            </a:r>
            <a:r>
              <a:rPr lang="en-US" sz="4400" dirty="0" smtClean="0"/>
              <a:t> </a:t>
            </a:r>
            <a:r>
              <a:rPr lang="en-US" sz="4400" dirty="0" err="1" smtClean="0"/>
              <a:t>tema</a:t>
            </a:r>
            <a:r>
              <a:rPr lang="en-US" sz="4400" dirty="0" smtClean="0"/>
              <a:t>:</a:t>
            </a:r>
            <a:endParaRPr lang="en-US" sz="4400" dirty="0"/>
          </a:p>
        </p:txBody>
      </p:sp>
      <p:sp>
        <p:nvSpPr>
          <p:cNvPr id="5" name="CuadroTexto 4"/>
          <p:cNvSpPr txBox="1"/>
          <p:nvPr/>
        </p:nvSpPr>
        <p:spPr>
          <a:xfrm>
            <a:off x="2688336" y="5624510"/>
            <a:ext cx="8407812" cy="492443"/>
          </a:xfrm>
          <a:prstGeom prst="rect">
            <a:avLst/>
          </a:prstGeom>
          <a:noFill/>
        </p:spPr>
        <p:txBody>
          <a:bodyPr wrap="square" rtlCol="0">
            <a:spAutoFit/>
          </a:bodyPr>
          <a:lstStyle/>
          <a:p>
            <a:r>
              <a:rPr lang="en-US" sz="2600" smtClean="0"/>
              <a:t>** fundamental </a:t>
            </a:r>
            <a:r>
              <a:rPr lang="en-US" sz="2600" dirty="0"/>
              <a:t>tasks </a:t>
            </a:r>
            <a:r>
              <a:rPr lang="en-US" sz="2600"/>
              <a:t>involved </a:t>
            </a:r>
            <a:r>
              <a:rPr lang="en-US" sz="2600" smtClean="0"/>
              <a:t>in </a:t>
            </a:r>
            <a:r>
              <a:rPr lang="en-US" sz="2600" smtClean="0"/>
              <a:t>creating pieces of software</a:t>
            </a:r>
            <a:endParaRPr lang="en-US" sz="2600" dirty="0"/>
          </a:p>
        </p:txBody>
      </p:sp>
    </p:spTree>
    <p:extLst>
      <p:ext uri="{BB962C8B-B14F-4D97-AF65-F5344CB8AC3E}">
        <p14:creationId xmlns:p14="http://schemas.microsoft.com/office/powerpoint/2010/main" val="942746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Computer Science Today</a:t>
            </a:r>
          </a:p>
        </p:txBody>
      </p:sp>
      <p:sp>
        <p:nvSpPr>
          <p:cNvPr id="5" name="Marcador de contenido 2"/>
          <p:cNvSpPr txBox="1">
            <a:spLocks/>
          </p:cNvSpPr>
          <p:nvPr/>
        </p:nvSpPr>
        <p:spPr>
          <a:xfrm>
            <a:off x="907560" y="1612234"/>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400" dirty="0"/>
              <a:t> Los principios y técnicas de la informática se implementan </a:t>
            </a:r>
            <a:r>
              <a:rPr lang="es-ES_tradnl" sz="2400" dirty="0" smtClean="0"/>
              <a:t>en Hardware </a:t>
            </a:r>
            <a:r>
              <a:rPr lang="es-ES_tradnl" sz="2400" dirty="0"/>
              <a:t>y </a:t>
            </a:r>
            <a:r>
              <a:rPr lang="es-ES_tradnl" sz="2400" dirty="0" smtClean="0"/>
              <a:t>Software </a:t>
            </a:r>
            <a:r>
              <a:rPr lang="es-ES_tradnl" sz="2400" dirty="0"/>
              <a:t>de computadora utilizando varios lenguajes de programación y dispositivos. </a:t>
            </a:r>
            <a:endParaRPr lang="es-ES_tradnl" sz="2400" dirty="0" smtClean="0"/>
          </a:p>
          <a:p>
            <a:pPr>
              <a:buClr>
                <a:schemeClr val="tx1"/>
              </a:buClr>
              <a:buFont typeface="Arial" charset="0"/>
              <a:buChar char="•"/>
            </a:pPr>
            <a:r>
              <a:rPr lang="es-ES_tradnl" sz="2400" dirty="0" smtClean="0"/>
              <a:t>Incluso </a:t>
            </a:r>
            <a:r>
              <a:rPr lang="es-ES_tradnl" sz="2400" dirty="0"/>
              <a:t>los usuarios se meten en la imagen a medida que aprenden a ingresar datos, compartirlos con otros, convertir datos de un formato a otro (piense en una hoja de cálculo en un correo electrónico) y una serie de otras tareas que demuestran la ciencia informática en acción. </a:t>
            </a:r>
            <a:endParaRPr lang="es-ES_tradnl" sz="2400" dirty="0" smtClean="0"/>
          </a:p>
          <a:p>
            <a:pPr>
              <a:buClr>
                <a:schemeClr val="tx1"/>
              </a:buClr>
              <a:buFont typeface="Arial" charset="0"/>
              <a:buChar char="•"/>
            </a:pPr>
            <a:r>
              <a:rPr lang="es-ES_tradnl" sz="2400" dirty="0" smtClean="0"/>
              <a:t>Uno </a:t>
            </a:r>
            <a:r>
              <a:rPr lang="es-ES_tradnl" sz="2400" dirty="0"/>
              <a:t>de los desafíos en la enseñanza y el aprendizaje de la informática es que para aprender los principios, debe tener suficiente conocimiento y experiencia en hardware y software para comprender cómo interactúan con los principios de la informática</a:t>
            </a:r>
            <a:r>
              <a:rPr lang="es-ES_tradnl" sz="2400" dirty="0" smtClean="0"/>
              <a:t>. Este </a:t>
            </a:r>
            <a:r>
              <a:rPr lang="es-ES_tradnl" sz="2400" dirty="0"/>
              <a:t>ha sido un tremendo desafío durante décadas. </a:t>
            </a:r>
            <a:endParaRPr lang="es-ES_tradnl" sz="2400" dirty="0" smtClean="0"/>
          </a:p>
        </p:txBody>
      </p:sp>
    </p:spTree>
    <p:extLst>
      <p:ext uri="{BB962C8B-B14F-4D97-AF65-F5344CB8AC3E}">
        <p14:creationId xmlns:p14="http://schemas.microsoft.com/office/powerpoint/2010/main" val="2890131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6</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Computer Science Today</a:t>
            </a:r>
          </a:p>
        </p:txBody>
      </p:sp>
      <p:sp>
        <p:nvSpPr>
          <p:cNvPr id="5" name="Marcador de contenido 2"/>
          <p:cNvSpPr txBox="1">
            <a:spLocks/>
          </p:cNvSpPr>
          <p:nvPr/>
        </p:nvSpPr>
        <p:spPr>
          <a:xfrm>
            <a:off x="907560" y="1612234"/>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400" dirty="0"/>
              <a:t> Si quieres aprender a ser un constructor, puedes comenzar por construir una casa de muñecas o una casa de pájaros. Sus materiales pueden consistir en papel y (si desea una estructura permanente) algo de pegamento o incluso grapas. </a:t>
            </a:r>
            <a:endParaRPr lang="es-ES_tradnl" sz="2400" dirty="0" smtClean="0"/>
          </a:p>
          <a:p>
            <a:pPr>
              <a:buClr>
                <a:schemeClr val="tx1"/>
              </a:buClr>
              <a:buFont typeface="Arial" charset="0"/>
              <a:buChar char="•"/>
            </a:pPr>
            <a:r>
              <a:rPr lang="es-ES_tradnl" sz="2400" dirty="0"/>
              <a:t> </a:t>
            </a:r>
            <a:r>
              <a:rPr lang="es-ES_tradnl" sz="2400" dirty="0" smtClean="0"/>
              <a:t>Los </a:t>
            </a:r>
            <a:r>
              <a:rPr lang="es-ES_tradnl" sz="2400" dirty="0"/>
              <a:t>principios básicos de la construcción de viviendas pueden ser demostrados y descritos simplemente. El desafío con la informática es que para construir un proyecto pequeño, puede escribir una sola línea de código, pero para que se ejecute y haga algo, cualquier cosa, necesita una computadora y necesita un sistema operativo. </a:t>
            </a:r>
            <a:r>
              <a:rPr lang="es-ES_tradnl" sz="2400" dirty="0" smtClean="0"/>
              <a:t> </a:t>
            </a:r>
            <a:r>
              <a:rPr lang="es-ES_tradnl" sz="2400" dirty="0"/>
              <a:t>(Esto fue cierto desde los primeros días de las computadoras</a:t>
            </a:r>
            <a:r>
              <a:rPr lang="es-ES_tradnl" sz="2400" dirty="0" smtClean="0"/>
              <a:t>.)</a:t>
            </a:r>
          </a:p>
          <a:p>
            <a:pPr>
              <a:buClr>
                <a:schemeClr val="tx1"/>
              </a:buClr>
              <a:buFont typeface="Arial" charset="0"/>
              <a:buChar char="•"/>
            </a:pPr>
            <a:r>
              <a:rPr lang="es-ES_tradnl" sz="2400" dirty="0" smtClean="0"/>
              <a:t>La </a:t>
            </a:r>
            <a:r>
              <a:rPr lang="es-ES_tradnl" sz="2400" dirty="0"/>
              <a:t>computadora de hoy constará de componentes electrónicos, y el sistema operativo de hoy, incluso de la computadora más mínima, es increíblemente complejo. Los pasos que tomas para llegar a una aplicación de informática "simple" son enormes.</a:t>
            </a:r>
          </a:p>
        </p:txBody>
      </p:sp>
    </p:spTree>
    <p:extLst>
      <p:ext uri="{BB962C8B-B14F-4D97-AF65-F5344CB8AC3E}">
        <p14:creationId xmlns:p14="http://schemas.microsoft.com/office/powerpoint/2010/main" val="16022046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7</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Basic Concepts and Practices of Computer</a:t>
            </a:r>
          </a:p>
          <a:p>
            <a:r>
              <a:rPr lang="en-US" sz="4400" dirty="0"/>
              <a:t>Science Today</a:t>
            </a:r>
          </a:p>
        </p:txBody>
      </p:sp>
      <p:sp>
        <p:nvSpPr>
          <p:cNvPr id="5" name="Marcador de contenido 2"/>
          <p:cNvSpPr txBox="1">
            <a:spLocks/>
          </p:cNvSpPr>
          <p:nvPr/>
        </p:nvSpPr>
        <p:spPr>
          <a:xfrm>
            <a:off x="770399" y="2024806"/>
            <a:ext cx="10659601" cy="4231616"/>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400" dirty="0" smtClean="0"/>
              <a:t>Estos </a:t>
            </a:r>
            <a:r>
              <a:rPr lang="es-ES_tradnl" sz="2400" dirty="0"/>
              <a:t>conceptos y prácticas no son específicos de la informática: son parte integrante de muchas disciplinas de diseño y desarrollo. </a:t>
            </a:r>
            <a:endParaRPr lang="es-ES_tradnl" sz="2400" dirty="0" smtClean="0"/>
          </a:p>
          <a:p>
            <a:pPr>
              <a:buClr>
                <a:schemeClr val="tx1"/>
              </a:buClr>
              <a:buFont typeface="Arial" charset="0"/>
              <a:buChar char="•"/>
            </a:pPr>
            <a:r>
              <a:rPr lang="es-ES_tradnl" sz="2400" dirty="0"/>
              <a:t> C</a:t>
            </a:r>
            <a:r>
              <a:rPr lang="es-ES_tradnl" sz="2400" dirty="0" smtClean="0"/>
              <a:t>onceptos </a:t>
            </a:r>
            <a:r>
              <a:rPr lang="es-ES_tradnl" sz="2400" dirty="0"/>
              <a:t>y prácticas provienen de una verdad muy básica: escribir código es un proceso complejo y </a:t>
            </a:r>
            <a:r>
              <a:rPr lang="es-ES_tradnl" sz="2400" dirty="0" smtClean="0"/>
              <a:t>costoso.</a:t>
            </a:r>
          </a:p>
          <a:p>
            <a:pPr>
              <a:buClr>
                <a:schemeClr val="tx1"/>
              </a:buClr>
              <a:buFont typeface="Arial" charset="0"/>
              <a:buChar char="•"/>
            </a:pPr>
            <a:r>
              <a:rPr lang="es-ES_tradnl" sz="2400" dirty="0" smtClean="0"/>
              <a:t>El </a:t>
            </a:r>
            <a:r>
              <a:rPr lang="es-ES_tradnl" sz="2400" dirty="0"/>
              <a:t>código no solo debe escribirse, sino que también debe probarse y revisarse a lo largo del tiempo. </a:t>
            </a:r>
            <a:endParaRPr lang="es-ES_tradnl" sz="2400" dirty="0" smtClean="0"/>
          </a:p>
          <a:p>
            <a:pPr>
              <a:buClr>
                <a:schemeClr val="tx1"/>
              </a:buClr>
              <a:buFont typeface="Arial" charset="0"/>
              <a:buChar char="•"/>
            </a:pPr>
            <a:r>
              <a:rPr lang="es-ES_tradnl" sz="2400" dirty="0" smtClean="0"/>
              <a:t>El </a:t>
            </a:r>
            <a:r>
              <a:rPr lang="es-ES_tradnl" sz="2400" dirty="0"/>
              <a:t>código de computadora puede tener una vida muy larga</a:t>
            </a:r>
            <a:r>
              <a:rPr lang="es-ES_tradnl" sz="2400" dirty="0" smtClean="0"/>
              <a:t>.</a:t>
            </a:r>
          </a:p>
        </p:txBody>
      </p:sp>
      <p:sp>
        <p:nvSpPr>
          <p:cNvPr id="3" name="Rectángulo redondeado 2"/>
          <p:cNvSpPr/>
          <p:nvPr/>
        </p:nvSpPr>
        <p:spPr>
          <a:xfrm>
            <a:off x="1340952" y="5055700"/>
            <a:ext cx="9489607" cy="1636078"/>
          </a:xfrm>
          <a:prstGeom prst="roundRect">
            <a:avLst/>
          </a:prstGeom>
          <a:ln w="285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r>
              <a:rPr lang="es-ES_tradnl" sz="2000" dirty="0"/>
              <a:t>Cuando se abordó el problema del Año 2000 a fines de los años 90, se encontró un código de los años 50 y 60 en muchos sistemas de producción. Los autores del código en muchos casos fueron retirados o fallecidos, y se perdió la documentación que pudo haber existido. </a:t>
            </a:r>
            <a:r>
              <a:rPr lang="en-US" sz="2000" dirty="0"/>
              <a:t>Much of the cost of mitigating the Year 2000 problems derived from rewriting existing code.</a:t>
            </a:r>
            <a:endParaRPr lang="es-ES_tradnl" sz="2000" dirty="0"/>
          </a:p>
        </p:txBody>
      </p:sp>
    </p:spTree>
    <p:extLst>
      <p:ext uri="{BB962C8B-B14F-4D97-AF65-F5344CB8AC3E}">
        <p14:creationId xmlns:p14="http://schemas.microsoft.com/office/powerpoint/2010/main" val="13555009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8</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Basic Concepts and Practices of Computer</a:t>
            </a:r>
          </a:p>
          <a:p>
            <a:r>
              <a:rPr lang="en-US" sz="4400" dirty="0"/>
              <a:t>Science Today</a:t>
            </a:r>
          </a:p>
        </p:txBody>
      </p:sp>
      <p:sp>
        <p:nvSpPr>
          <p:cNvPr id="5" name="Marcador de contenido 2"/>
          <p:cNvSpPr txBox="1">
            <a:spLocks/>
          </p:cNvSpPr>
          <p:nvPr/>
        </p:nvSpPr>
        <p:spPr>
          <a:xfrm>
            <a:off x="907560" y="2024806"/>
            <a:ext cx="10385280" cy="4231616"/>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400" dirty="0" smtClean="0"/>
              <a:t>Debido </a:t>
            </a:r>
            <a:r>
              <a:rPr lang="es-ES_tradnl" sz="2400" dirty="0"/>
              <a:t>a que escribir el código es costoso, es conveniente minimizar la cantidad de código que se debe escribir, reescribir y </a:t>
            </a:r>
            <a:r>
              <a:rPr lang="es-ES_tradnl" sz="2400" dirty="0" smtClean="0"/>
              <a:t>probar.</a:t>
            </a:r>
          </a:p>
          <a:p>
            <a:pPr>
              <a:buClr>
                <a:schemeClr val="tx1"/>
              </a:buClr>
              <a:buFont typeface="Arial" charset="0"/>
              <a:buChar char="•"/>
            </a:pPr>
            <a:r>
              <a:rPr lang="es-ES_tradnl" sz="2400" dirty="0"/>
              <a:t> </a:t>
            </a:r>
            <a:r>
              <a:rPr lang="es-ES_tradnl" sz="2400" dirty="0" smtClean="0"/>
              <a:t>El reconocimiento de patrones y la </a:t>
            </a:r>
            <a:r>
              <a:rPr lang="es-ES_tradnl" sz="2400" dirty="0" err="1" smtClean="0"/>
              <a:t>utilizaci</a:t>
            </a:r>
            <a:r>
              <a:rPr lang="es-ES" sz="2400" dirty="0" err="1" smtClean="0"/>
              <a:t>ón</a:t>
            </a:r>
            <a:r>
              <a:rPr lang="es-ES" sz="2400" dirty="0" smtClean="0"/>
              <a:t> de</a:t>
            </a:r>
            <a:r>
              <a:rPr lang="es-ES_tradnl" sz="2400" dirty="0" smtClean="0"/>
              <a:t> abstracciones ayudan </a:t>
            </a:r>
            <a:r>
              <a:rPr lang="es-ES_tradnl" sz="2400" dirty="0"/>
              <a:t>a minimizar la cantidad de código que se </a:t>
            </a:r>
            <a:r>
              <a:rPr lang="es-ES_tradnl" sz="2400" dirty="0" smtClean="0"/>
              <a:t>escribe. </a:t>
            </a:r>
          </a:p>
          <a:p>
            <a:pPr>
              <a:buClr>
                <a:schemeClr val="tx1"/>
              </a:buClr>
              <a:buFont typeface="Arial" charset="0"/>
              <a:buChar char="•"/>
            </a:pPr>
            <a:r>
              <a:rPr lang="es-ES_tradnl" sz="2400" dirty="0" smtClean="0"/>
              <a:t> El </a:t>
            </a:r>
            <a:r>
              <a:rPr lang="es-ES_tradnl" sz="2400" dirty="0"/>
              <a:t>tema general es que para escribir el mejor código posible (es decir, un código bien escrito, bien probado y bien documentado) lo más rápido posible, siga una regla simple: No escriba el código. </a:t>
            </a:r>
            <a:r>
              <a:rPr lang="es-ES_tradnl" sz="2400" dirty="0" smtClean="0"/>
              <a:t>(</a:t>
            </a:r>
            <a:r>
              <a:rPr lang="en-US" sz="2400" dirty="0" smtClean="0"/>
              <a:t>Don’t Write </a:t>
            </a:r>
            <a:r>
              <a:rPr lang="en-US" sz="2400" dirty="0"/>
              <a:t>Code</a:t>
            </a:r>
            <a:r>
              <a:rPr lang="es-ES_tradnl" sz="2400" dirty="0" smtClean="0"/>
              <a:t>)</a:t>
            </a:r>
            <a:endParaRPr lang="es-ES_tradnl" sz="2400" dirty="0"/>
          </a:p>
          <a:p>
            <a:pPr>
              <a:buClr>
                <a:schemeClr val="tx1"/>
              </a:buClr>
              <a:buFont typeface="Arial" charset="0"/>
              <a:buChar char="•"/>
            </a:pPr>
            <a:r>
              <a:rPr lang="es-ES_tradnl" sz="2400" dirty="0" smtClean="0"/>
              <a:t>Si </a:t>
            </a:r>
            <a:r>
              <a:rPr lang="es-ES_tradnl" sz="2400" dirty="0"/>
              <a:t>esto falla, </a:t>
            </a:r>
            <a:r>
              <a:rPr lang="es-ES_tradnl" sz="2400" dirty="0" smtClean="0"/>
              <a:t>escriba poco </a:t>
            </a:r>
            <a:r>
              <a:rPr lang="es-ES_tradnl" sz="2400" dirty="0"/>
              <a:t>código </a:t>
            </a:r>
            <a:r>
              <a:rPr lang="es-ES_tradnl" sz="2400" dirty="0" smtClean="0"/>
              <a:t>como sea posible</a:t>
            </a:r>
            <a:r>
              <a:rPr lang="es-ES_tradnl" sz="2400" dirty="0"/>
              <a:t>. Y, para ponerlo de una manera más tradicional, </a:t>
            </a:r>
            <a:r>
              <a:rPr lang="es-ES_tradnl" sz="2400" u="sng" dirty="0"/>
              <a:t>use la mayor cantidad de código existente como sea posible.</a:t>
            </a:r>
          </a:p>
        </p:txBody>
      </p:sp>
    </p:spTree>
    <p:extLst>
      <p:ext uri="{BB962C8B-B14F-4D97-AF65-F5344CB8AC3E}">
        <p14:creationId xmlns:p14="http://schemas.microsoft.com/office/powerpoint/2010/main" val="1249494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9</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Recognizing Patterns</a:t>
            </a:r>
          </a:p>
        </p:txBody>
      </p:sp>
      <p:sp>
        <p:nvSpPr>
          <p:cNvPr id="5" name="Marcador de contenido 2"/>
          <p:cNvSpPr txBox="1">
            <a:spLocks/>
          </p:cNvSpPr>
          <p:nvPr/>
        </p:nvSpPr>
        <p:spPr>
          <a:xfrm>
            <a:off x="907560" y="1584960"/>
            <a:ext cx="10385280" cy="467146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400" dirty="0"/>
              <a:t> Si reconoce patrones, puede reducir la cantidad de trabajo que tiene que hacer al ver un patrón y darse cuenta de que puede implementar el patrón en lugar de cada variación particular desde cero. </a:t>
            </a:r>
            <a:endParaRPr lang="es-ES_tradnl" sz="2400" dirty="0" smtClean="0"/>
          </a:p>
          <a:p>
            <a:pPr>
              <a:buClr>
                <a:schemeClr val="tx1"/>
              </a:buClr>
              <a:buFont typeface="Arial" charset="0"/>
              <a:buChar char="•"/>
            </a:pPr>
            <a:r>
              <a:rPr lang="es-ES_tradnl" sz="2400" dirty="0" smtClean="0"/>
              <a:t>Un </a:t>
            </a:r>
            <a:r>
              <a:rPr lang="es-ES_tradnl" sz="2400" dirty="0"/>
              <a:t>ejemplo clásico de patrones se muestra en la Figura 1-2, el frente oeste de </a:t>
            </a:r>
            <a:r>
              <a:rPr lang="es-ES_tradnl" sz="2400" dirty="0" err="1"/>
              <a:t>Notre</a:t>
            </a:r>
            <a:r>
              <a:rPr lang="es-ES_tradnl" sz="2400" dirty="0"/>
              <a:t> Dame en París. </a:t>
            </a:r>
            <a:r>
              <a:rPr lang="es-ES_tradnl" sz="2400" dirty="0" smtClean="0"/>
              <a:t>Un </a:t>
            </a:r>
            <a:r>
              <a:rPr lang="es-ES_tradnl" sz="2400" dirty="0"/>
              <a:t>arquitecto, diseñador o desarrollador de software puede </a:t>
            </a:r>
            <a:r>
              <a:rPr lang="es-ES_tradnl" sz="2400" dirty="0" smtClean="0"/>
              <a:t>notar </a:t>
            </a:r>
            <a:r>
              <a:rPr lang="es-ES_tradnl" sz="2400" dirty="0"/>
              <a:t>que esta fachada consta de tres puertas en el nivel de la calle y dos torres en el nivel superior. El frente oeste de </a:t>
            </a:r>
            <a:r>
              <a:rPr lang="es-ES_tradnl" sz="2400" dirty="0" err="1"/>
              <a:t>Notre</a:t>
            </a:r>
            <a:r>
              <a:rPr lang="es-ES_tradnl" sz="2400" dirty="0"/>
              <a:t> Dame presenta una multitud de patrones que se repiten con ligeras variaciones. Las tres puertas en el primer nivel son similares en anchura y altura total, pero si miras de cerca, no son copias entre sí. </a:t>
            </a:r>
            <a:endParaRPr lang="es-ES_tradnl" sz="2400" dirty="0" smtClean="0"/>
          </a:p>
          <a:p>
            <a:pPr>
              <a:buClr>
                <a:schemeClr val="tx1"/>
              </a:buClr>
              <a:buFont typeface="Arial" charset="0"/>
              <a:buChar char="•"/>
            </a:pPr>
            <a:r>
              <a:rPr lang="es-ES_tradnl" sz="2400" dirty="0"/>
              <a:t> Del mismo modo, las dos torres son fundamentalmente iguales, pero también tienen variaciones. </a:t>
            </a:r>
          </a:p>
          <a:p>
            <a:pPr>
              <a:buClr>
                <a:schemeClr val="tx1"/>
              </a:buClr>
              <a:buFont typeface="Arial" charset="0"/>
              <a:buChar char="•"/>
            </a:pPr>
            <a:endParaRPr lang="es-ES_tradnl" sz="2400" dirty="0" smtClean="0"/>
          </a:p>
        </p:txBody>
      </p:sp>
    </p:spTree>
    <p:extLst>
      <p:ext uri="{BB962C8B-B14F-4D97-AF65-F5344CB8AC3E}">
        <p14:creationId xmlns:p14="http://schemas.microsoft.com/office/powerpoint/2010/main" val="48488053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38469</TotalTime>
  <Words>3705</Words>
  <Application>Microsoft Macintosh PowerPoint</Application>
  <PresentationFormat>Panorámica</PresentationFormat>
  <Paragraphs>252</Paragraphs>
  <Slides>38</Slides>
  <Notes>36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38</vt:i4>
      </vt:variant>
    </vt:vector>
  </HeadingPairs>
  <TitlesOfParts>
    <vt:vector size="43" baseType="lpstr">
      <vt:lpstr>Calibri</vt:lpstr>
      <vt:lpstr>Calibri Light</vt:lpstr>
      <vt:lpstr>Wingdings</vt:lpstr>
      <vt:lpstr>Arial</vt:lpstr>
      <vt:lpstr>Retrospección</vt:lpstr>
      <vt:lpstr>Algoritmos y Complejidad</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Users Preferences in Online Social Networks</dc:title>
  <dc:creator>Lorena Recalde</dc:creator>
  <cp:lastModifiedBy>Lorena Recalde</cp:lastModifiedBy>
  <cp:revision>409</cp:revision>
  <dcterms:created xsi:type="dcterms:W3CDTF">2018-09-05T16:34:01Z</dcterms:created>
  <dcterms:modified xsi:type="dcterms:W3CDTF">2019-10-01T09:23:32Z</dcterms:modified>
</cp:coreProperties>
</file>