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29"/>
  </p:notesMasterIdLst>
  <p:sldIdLst>
    <p:sldId id="358" r:id="rId2"/>
    <p:sldId id="547" r:id="rId3"/>
    <p:sldId id="567" r:id="rId4"/>
    <p:sldId id="568" r:id="rId5"/>
    <p:sldId id="569" r:id="rId6"/>
    <p:sldId id="570" r:id="rId7"/>
    <p:sldId id="571" r:id="rId8"/>
    <p:sldId id="572" r:id="rId9"/>
    <p:sldId id="573" r:id="rId10"/>
    <p:sldId id="574" r:id="rId11"/>
    <p:sldId id="575" r:id="rId12"/>
    <p:sldId id="576" r:id="rId13"/>
    <p:sldId id="577" r:id="rId14"/>
    <p:sldId id="578" r:id="rId15"/>
    <p:sldId id="579" r:id="rId16"/>
    <p:sldId id="580" r:id="rId17"/>
    <p:sldId id="581" r:id="rId18"/>
    <p:sldId id="582" r:id="rId19"/>
    <p:sldId id="583" r:id="rId20"/>
    <p:sldId id="584" r:id="rId21"/>
    <p:sldId id="585" r:id="rId22"/>
    <p:sldId id="590" r:id="rId23"/>
    <p:sldId id="586" r:id="rId24"/>
    <p:sldId id="587" r:id="rId25"/>
    <p:sldId id="588" r:id="rId26"/>
    <p:sldId id="589" r:id="rId27"/>
    <p:sldId id="591" r:id="rId28"/>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600"/>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47"/>
    <p:restoredTop sz="85361"/>
  </p:normalViewPr>
  <p:slideViewPr>
    <p:cSldViewPr snapToGrid="0" snapToObjects="1">
      <p:cViewPr varScale="1">
        <p:scale>
          <a:sx n="75" d="100"/>
          <a:sy n="75" d="100"/>
        </p:scale>
        <p:origin x="184" y="176"/>
      </p:cViewPr>
      <p:guideLst/>
    </p:cSldViewPr>
  </p:slideViewPr>
  <p:notesTextViewPr>
    <p:cViewPr>
      <p:scale>
        <a:sx n="1" d="1"/>
        <a:sy n="1" d="1"/>
      </p:scale>
      <p:origin x="0" y="0"/>
    </p:cViewPr>
  </p:notesTextViewPr>
  <p:notesViewPr>
    <p:cSldViewPr snapToGrid="0" snapToObjects="1">
      <p:cViewPr varScale="1">
        <p:scale>
          <a:sx n="49" d="100"/>
          <a:sy n="49" d="100"/>
        </p:scale>
        <p:origin x="2152" y="192"/>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10/23/19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743203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693081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23/10/19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23/10/19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23/10/19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23/10/19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23/10/19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23/10/19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23/10/19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23/10/19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23/10/19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23/10/19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23/10/19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23/10/19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8dNsAFKRtj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85011" y="2021305"/>
            <a:ext cx="11357810" cy="106001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sz="5800" dirty="0" smtClean="0"/>
              <a:t>Aplicaciones en Ambientes Libres</a:t>
            </a:r>
            <a:endParaRPr lang="en-US" sz="7100" dirty="0"/>
          </a:p>
        </p:txBody>
      </p:sp>
      <p:sp>
        <p:nvSpPr>
          <p:cNvPr id="4" name="Subtítulo 2"/>
          <p:cNvSpPr txBox="1">
            <a:spLocks/>
          </p:cNvSpPr>
          <p:nvPr/>
        </p:nvSpPr>
        <p:spPr>
          <a:xfrm>
            <a:off x="956518" y="4899609"/>
            <a:ext cx="10058400" cy="93520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400" dirty="0" smtClean="0">
                <a:solidFill>
                  <a:schemeClr val="tx1"/>
                </a:solidFill>
              </a:rPr>
              <a:t>Escuela </a:t>
            </a:r>
            <a:r>
              <a:rPr lang="es-ES" sz="2400" smtClean="0">
                <a:solidFill>
                  <a:schemeClr val="tx1"/>
                </a:solidFill>
              </a:rPr>
              <a:t>Politécnica Nacional</a:t>
            </a:r>
            <a:endParaRPr lang="es-ES" sz="2400" dirty="0" smtClean="0">
              <a:solidFill>
                <a:schemeClr val="tx1"/>
              </a:solidFill>
            </a:endParaRPr>
          </a:p>
        </p:txBody>
      </p:sp>
      <p:sp>
        <p:nvSpPr>
          <p:cNvPr id="6" name="Subtítulo 2"/>
          <p:cNvSpPr txBox="1">
            <a:spLocks/>
          </p:cNvSpPr>
          <p:nvPr/>
        </p:nvSpPr>
        <p:spPr>
          <a:xfrm>
            <a:off x="956518" y="3761015"/>
            <a:ext cx="10058400" cy="458902"/>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2800" b="1" dirty="0" smtClean="0">
                <a:solidFill>
                  <a:schemeClr val="tx1"/>
                </a:solidFill>
              </a:rPr>
              <a:t>Lorena </a:t>
            </a:r>
            <a:r>
              <a:rPr lang="en-US" sz="2800" b="1" dirty="0" err="1" smtClean="0">
                <a:solidFill>
                  <a:schemeClr val="tx1"/>
                </a:solidFill>
              </a:rPr>
              <a:t>recalde</a:t>
            </a:r>
            <a:r>
              <a:rPr lang="en-US" sz="2800" b="1" dirty="0" smtClean="0">
                <a:solidFill>
                  <a:schemeClr val="tx1"/>
                </a:solidFill>
              </a:rPr>
              <a:t> </a:t>
            </a:r>
            <a:r>
              <a:rPr lang="en-US" sz="2800" b="1" cap="none" dirty="0" smtClean="0">
                <a:solidFill>
                  <a:schemeClr val="tx1"/>
                </a:solidFill>
              </a:rPr>
              <a:t>Ph.D.</a:t>
            </a:r>
            <a:endParaRPr lang="en-US" sz="2800" b="1" dirty="0">
              <a:solidFill>
                <a:schemeClr val="tx1"/>
              </a:solidFill>
            </a:endParaRPr>
          </a:p>
        </p:txBody>
      </p:sp>
      <p:sp>
        <p:nvSpPr>
          <p:cNvPr id="7" name="Subtítulo 2"/>
          <p:cNvSpPr txBox="1">
            <a:spLocks/>
          </p:cNvSpPr>
          <p:nvPr/>
        </p:nvSpPr>
        <p:spPr>
          <a:xfrm>
            <a:off x="956518" y="5834811"/>
            <a:ext cx="2734333" cy="47189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tx1"/>
                </a:solidFill>
              </a:rPr>
              <a:t>2019-B</a:t>
            </a:r>
            <a:endParaRPr lang="en-US" dirty="0">
              <a:solidFill>
                <a:schemeClr val="tx1"/>
              </a:solidFill>
            </a:endParaRPr>
          </a:p>
        </p:txBody>
      </p:sp>
    </p:spTree>
    <p:extLst>
      <p:ext uri="{BB962C8B-B14F-4D97-AF65-F5344CB8AC3E}">
        <p14:creationId xmlns:p14="http://schemas.microsoft.com/office/powerpoint/2010/main" val="741299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3" name="Marcador de contenido 2"/>
          <p:cNvSpPr>
            <a:spLocks noGrp="1"/>
          </p:cNvSpPr>
          <p:nvPr>
            <p:ph idx="1"/>
          </p:nvPr>
        </p:nvSpPr>
        <p:spPr>
          <a:xfrm>
            <a:off x="1097280" y="2538247"/>
            <a:ext cx="6186389" cy="3752193"/>
          </a:xfrm>
        </p:spPr>
        <p:txBody>
          <a:bodyPr>
            <a:noAutofit/>
          </a:bodyPr>
          <a:lstStyle/>
          <a:p>
            <a:r>
              <a:rPr lang="es-EC" sz="2800" dirty="0"/>
              <a:t>Más importante aún, debido a que usted </a:t>
            </a:r>
            <a:r>
              <a:rPr lang="es-EC" sz="2800" dirty="0" smtClean="0"/>
              <a:t>conoce y ha puesto en pr</a:t>
            </a:r>
            <a:r>
              <a:rPr lang="es-ES" sz="2800" dirty="0" err="1" smtClean="0"/>
              <a:t>áctica</a:t>
            </a:r>
            <a:r>
              <a:rPr lang="es-EC" sz="2800" dirty="0" smtClean="0"/>
              <a:t> </a:t>
            </a:r>
            <a:r>
              <a:rPr lang="es-EC" sz="2800" dirty="0"/>
              <a:t>estos conceptos, tiene la oportunidad de aprender no solo cómo funcionan, sino también por qué es importante hacerlo, y aprender de primera mano la diferencia que hacen para un proyecto de software exitoso.</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10</a:t>
            </a:fld>
            <a:endParaRPr lang="en-US" sz="1600"/>
          </a:p>
        </p:txBody>
      </p:sp>
      <p:pic>
        <p:nvPicPr>
          <p:cNvPr id="4" name="Imagen 3"/>
          <p:cNvPicPr>
            <a:picLocks noChangeAspect="1"/>
          </p:cNvPicPr>
          <p:nvPr/>
        </p:nvPicPr>
        <p:blipFill>
          <a:blip r:embed="rId2"/>
          <a:stretch>
            <a:fillRect/>
          </a:stretch>
        </p:blipFill>
        <p:spPr>
          <a:xfrm>
            <a:off x="7621588" y="2490949"/>
            <a:ext cx="3590895" cy="3008588"/>
          </a:xfrm>
          <a:prstGeom prst="rect">
            <a:avLst/>
          </a:prstGeom>
        </p:spPr>
      </p:pic>
    </p:spTree>
    <p:extLst>
      <p:ext uri="{BB962C8B-B14F-4D97-AF65-F5344CB8AC3E}">
        <p14:creationId xmlns:p14="http://schemas.microsoft.com/office/powerpoint/2010/main" val="792625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3" name="Marcador de contenido 2"/>
          <p:cNvSpPr>
            <a:spLocks noGrp="1"/>
          </p:cNvSpPr>
          <p:nvPr>
            <p:ph idx="1"/>
          </p:nvPr>
        </p:nvSpPr>
        <p:spPr>
          <a:xfrm>
            <a:off x="1097280" y="2070261"/>
            <a:ext cx="10115203" cy="4172882"/>
          </a:xfrm>
        </p:spPr>
        <p:txBody>
          <a:bodyPr>
            <a:noAutofit/>
          </a:bodyPr>
          <a:lstStyle/>
          <a:p>
            <a:r>
              <a:rPr lang="es-ES" sz="2800" b="1" dirty="0" smtClean="0"/>
              <a:t>Tecnologías</a:t>
            </a:r>
            <a:endParaRPr lang="es-ES_tradnl" sz="2800" dirty="0"/>
          </a:p>
          <a:p>
            <a:r>
              <a:rPr lang="es-EC" sz="2800" dirty="0"/>
              <a:t>A pesar de que es el primer beneficio de habilidad que la mayoría de las personas consideran cuando comienzan a pensar en contribuir a FOSS, las nuevas tecnologías son, de hecho, la habilidad menos importante que </a:t>
            </a:r>
            <a:r>
              <a:rPr lang="es-EC" sz="2800" dirty="0" smtClean="0"/>
              <a:t>puede </a:t>
            </a:r>
            <a:r>
              <a:rPr lang="es-EC" sz="2800" dirty="0"/>
              <a:t>aprender. </a:t>
            </a:r>
            <a:endParaRPr lang="es-EC" sz="2800" dirty="0" smtClean="0"/>
          </a:p>
          <a:p>
            <a:r>
              <a:rPr lang="es-EC" sz="2800" dirty="0" smtClean="0"/>
              <a:t>De </a:t>
            </a:r>
            <a:r>
              <a:rPr lang="es-EC" sz="2800" dirty="0"/>
              <a:t>todos los beneficios que puede obtener al participar en el desarrollo de software </a:t>
            </a:r>
            <a:r>
              <a:rPr lang="es-EC" sz="2800" dirty="0" smtClean="0"/>
              <a:t>libre y </a:t>
            </a:r>
            <a:r>
              <a:rPr lang="es-EC" sz="2800" dirty="0"/>
              <a:t>de código abierto, la tecnología utilizada por un proyecto, aunque interesante, puede ser el beneficio con el menor poder de permanencia a lo largo de su carrera</a:t>
            </a:r>
            <a:r>
              <a:rPr lang="es-EC" sz="2800" dirty="0" smtClean="0"/>
              <a:t>.</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11</a:t>
            </a:fld>
            <a:endParaRPr lang="en-US" sz="1600"/>
          </a:p>
        </p:txBody>
      </p:sp>
    </p:spTree>
    <p:extLst>
      <p:ext uri="{BB962C8B-B14F-4D97-AF65-F5344CB8AC3E}">
        <p14:creationId xmlns:p14="http://schemas.microsoft.com/office/powerpoint/2010/main" val="615208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3" name="Marcador de contenido 2"/>
          <p:cNvSpPr>
            <a:spLocks noGrp="1"/>
          </p:cNvSpPr>
          <p:nvPr>
            <p:ph idx="1"/>
          </p:nvPr>
        </p:nvSpPr>
        <p:spPr>
          <a:xfrm>
            <a:off x="1097280" y="2070261"/>
            <a:ext cx="10115203" cy="4172882"/>
          </a:xfrm>
        </p:spPr>
        <p:txBody>
          <a:bodyPr>
            <a:noAutofit/>
          </a:bodyPr>
          <a:lstStyle/>
          <a:p>
            <a:r>
              <a:rPr lang="es-EC" sz="2800" dirty="0"/>
              <a:t>Si tiene una carrera en tecnología, en una empresa de software, o trabaja con tecnología en un contexto diferente, toda su carrera se convertirá en un desfile continuo de nuevas tecnologías. </a:t>
            </a:r>
            <a:endParaRPr lang="es-EC" sz="2800" dirty="0" smtClean="0"/>
          </a:p>
          <a:p>
            <a:r>
              <a:rPr lang="es-EC" sz="2800" dirty="0" smtClean="0"/>
              <a:t>Algunas </a:t>
            </a:r>
            <a:r>
              <a:rPr lang="es-EC" sz="2800" dirty="0"/>
              <a:t>personas pueden construir una carrera completa en torno a una sola tecnología (COBOL, por ejemplo), pero la mayoría de nosotros debe estar constantemente aprendiendo </a:t>
            </a:r>
            <a:r>
              <a:rPr lang="es-EC" sz="2800" b="1" i="1" dirty="0"/>
              <a:t>The Next Big Thing </a:t>
            </a:r>
            <a:r>
              <a:rPr lang="es-EC" sz="2800" dirty="0"/>
              <a:t>para seguir siendo relevantes y </a:t>
            </a:r>
            <a:r>
              <a:rPr lang="en-US" sz="2800" u="sng" dirty="0" smtClean="0"/>
              <a:t>employable</a:t>
            </a:r>
            <a:r>
              <a:rPr lang="es-EC" sz="2800" dirty="0" smtClean="0"/>
              <a:t>.</a:t>
            </a:r>
            <a:endParaRPr lang="es-ES_tradnl" sz="2800" dirty="0"/>
          </a:p>
          <a:p>
            <a:r>
              <a:rPr lang="es-EC" sz="2800" dirty="0"/>
              <a:t>Por lo tanto, las tecnologías que conoce y utiliza a diario cambiarán constantemente. </a:t>
            </a:r>
            <a:r>
              <a:rPr lang="es-EC" sz="2800" dirty="0" smtClean="0"/>
              <a:t>Lo que no </a:t>
            </a:r>
            <a:r>
              <a:rPr lang="es-EC" sz="2800" dirty="0"/>
              <a:t>es </a:t>
            </a:r>
            <a:r>
              <a:rPr lang="es-EC" sz="2800" dirty="0" smtClean="0"/>
              <a:t>así para todas </a:t>
            </a:r>
            <a:r>
              <a:rPr lang="es-EC" sz="2800" dirty="0"/>
              <a:t>las otras habilidades mencionadas </a:t>
            </a:r>
            <a:r>
              <a:rPr lang="es-EC" sz="2800" dirty="0" smtClean="0"/>
              <a:t>anteriormente. </a:t>
            </a:r>
            <a:endParaRPr lang="es-ES_tradnl" sz="27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12</a:t>
            </a:fld>
            <a:endParaRPr lang="en-US" sz="1600"/>
          </a:p>
        </p:txBody>
      </p:sp>
    </p:spTree>
    <p:extLst>
      <p:ext uri="{BB962C8B-B14F-4D97-AF65-F5344CB8AC3E}">
        <p14:creationId xmlns:p14="http://schemas.microsoft.com/office/powerpoint/2010/main" val="2097900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3" name="Marcador de contenido 2"/>
          <p:cNvSpPr>
            <a:spLocks noGrp="1"/>
          </p:cNvSpPr>
          <p:nvPr>
            <p:ph idx="1"/>
          </p:nvPr>
        </p:nvSpPr>
        <p:spPr>
          <a:xfrm>
            <a:off x="1097280" y="2317531"/>
            <a:ext cx="10115203" cy="3925612"/>
          </a:xfrm>
        </p:spPr>
        <p:txBody>
          <a:bodyPr>
            <a:noAutofit/>
          </a:bodyPr>
          <a:lstStyle/>
          <a:p>
            <a:r>
              <a:rPr lang="es-EC" sz="2800" dirty="0"/>
              <a:t>Entonces, una vez que aprenda a colaborar bien con un grupo de </a:t>
            </a:r>
            <a:r>
              <a:rPr lang="es-EC" sz="2800" dirty="0" smtClean="0"/>
              <a:t>personas diversas y en un ambiente distribuido, </a:t>
            </a:r>
            <a:r>
              <a:rPr lang="es-EC" sz="2800" dirty="0"/>
              <a:t>esa será la información que usará por el resto de su vida. </a:t>
            </a:r>
            <a:endParaRPr lang="es-EC" sz="2800" dirty="0" smtClean="0"/>
          </a:p>
          <a:p>
            <a:r>
              <a:rPr lang="es-EC" sz="2800" dirty="0" smtClean="0"/>
              <a:t>Las </a:t>
            </a:r>
            <a:r>
              <a:rPr lang="es-EC" sz="2800" dirty="0"/>
              <a:t>habilidades </a:t>
            </a:r>
            <a:r>
              <a:rPr lang="es-EC" sz="2800" dirty="0" smtClean="0"/>
              <a:t>orientadas a </a:t>
            </a:r>
            <a:r>
              <a:rPr lang="es-EC" sz="2800" dirty="0"/>
              <a:t>las personas que puede aprender al participar en software libre y de código abierto pueden servirle mucho mejor que las habilidades tecnológicas.</a:t>
            </a:r>
            <a:endParaRPr lang="es-ES_tradnl" sz="2800" dirty="0"/>
          </a:p>
          <a:p>
            <a:r>
              <a:rPr lang="es-EC" sz="2800" dirty="0"/>
              <a:t>Dicho esto, tendrá muchas oportunidades para aprender nuevas tecnologías con FOSS</a:t>
            </a:r>
            <a:r>
              <a:rPr lang="es-EC" sz="2800" dirty="0" smtClean="0"/>
              <a:t>.</a:t>
            </a:r>
            <a:endParaRPr lang="es-ES_tradnl" sz="27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13</a:t>
            </a:fld>
            <a:endParaRPr lang="en-US" sz="1600"/>
          </a:p>
        </p:txBody>
      </p:sp>
    </p:spTree>
    <p:extLst>
      <p:ext uri="{BB962C8B-B14F-4D97-AF65-F5344CB8AC3E}">
        <p14:creationId xmlns:p14="http://schemas.microsoft.com/office/powerpoint/2010/main" val="2061269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a:t>
            </a:r>
            <a:r>
              <a:rPr lang="es-ES" sz="4000" b="1" dirty="0" smtClean="0"/>
              <a:t>carrera</a:t>
            </a:r>
            <a:endParaRPr lang="es-ES_tradnl" sz="4000" dirty="0"/>
          </a:p>
        </p:txBody>
      </p:sp>
      <p:sp>
        <p:nvSpPr>
          <p:cNvPr id="3" name="Marcador de contenido 2"/>
          <p:cNvSpPr>
            <a:spLocks noGrp="1"/>
          </p:cNvSpPr>
          <p:nvPr>
            <p:ph idx="1"/>
          </p:nvPr>
        </p:nvSpPr>
        <p:spPr>
          <a:xfrm>
            <a:off x="1097280" y="2017988"/>
            <a:ext cx="10115203" cy="3925612"/>
          </a:xfrm>
        </p:spPr>
        <p:txBody>
          <a:bodyPr>
            <a:noAutofit/>
          </a:bodyPr>
          <a:lstStyle/>
          <a:p>
            <a:r>
              <a:rPr lang="es-EC" sz="2600" dirty="0"/>
              <a:t>Mucha gente en tecnología olvida que el software no es lo único que necesita desarrollo; sus carreras también lo </a:t>
            </a:r>
            <a:r>
              <a:rPr lang="es-EC" sz="2600" dirty="0" smtClean="0"/>
              <a:t>necesitan. </a:t>
            </a:r>
          </a:p>
          <a:p>
            <a:r>
              <a:rPr lang="es-EC" sz="2600" dirty="0" smtClean="0"/>
              <a:t>Si </a:t>
            </a:r>
            <a:r>
              <a:rPr lang="es-EC" sz="2600" dirty="0"/>
              <a:t>bien sus </a:t>
            </a:r>
            <a:r>
              <a:rPr lang="es-EC" sz="2600" dirty="0" smtClean="0"/>
              <a:t>jefes y </a:t>
            </a:r>
            <a:r>
              <a:rPr lang="es-EC" sz="2600" dirty="0"/>
              <a:t>mentores pueden ayudarlo aquí, su desarrollo profesional es su responsabilidad. Depende de usted asegurarse de que siempre esté aprendiendo y moviendo su carrera en una dirección que tenga el mejor sentido para sus objetivos y necesidades.</a:t>
            </a:r>
            <a:endParaRPr lang="es-ES_tradnl" sz="2600" dirty="0"/>
          </a:p>
          <a:p>
            <a:r>
              <a:rPr lang="es-EC" sz="2600" dirty="0"/>
              <a:t>El software </a:t>
            </a:r>
            <a:r>
              <a:rPr lang="es-EC" sz="2600" dirty="0" smtClean="0"/>
              <a:t>libre y </a:t>
            </a:r>
            <a:r>
              <a:rPr lang="es-EC" sz="2600" dirty="0"/>
              <a:t>de código abierto puede ser invaluable aquí. </a:t>
            </a:r>
            <a:r>
              <a:rPr lang="es-EC" sz="2600" dirty="0" smtClean="0"/>
              <a:t>FOSS </a:t>
            </a:r>
            <a:r>
              <a:rPr lang="es-EC" sz="2600" dirty="0"/>
              <a:t>le ofrece infinitas opciones de tecnologías y arquitecturas. Una vez que determine sus objetivos, puede recurrir a FOSS para ver qué proyectos lo ayudarán a alcanzarlos.</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14</a:t>
            </a:fld>
            <a:endParaRPr lang="en-US" sz="1600"/>
          </a:p>
        </p:txBody>
      </p:sp>
    </p:spTree>
    <p:extLst>
      <p:ext uri="{BB962C8B-B14F-4D97-AF65-F5344CB8AC3E}">
        <p14:creationId xmlns:p14="http://schemas.microsoft.com/office/powerpoint/2010/main" val="255280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a:t>
            </a:r>
            <a:r>
              <a:rPr lang="es-ES" sz="4000" b="1" dirty="0" smtClean="0"/>
              <a:t>carrera</a:t>
            </a:r>
            <a:endParaRPr lang="es-ES_tradnl" sz="4000" dirty="0"/>
          </a:p>
        </p:txBody>
      </p:sp>
      <p:sp>
        <p:nvSpPr>
          <p:cNvPr id="3" name="Marcador de contenido 2"/>
          <p:cNvSpPr>
            <a:spLocks noGrp="1"/>
          </p:cNvSpPr>
          <p:nvPr>
            <p:ph idx="1"/>
          </p:nvPr>
        </p:nvSpPr>
        <p:spPr>
          <a:xfrm>
            <a:off x="1097280" y="2017988"/>
            <a:ext cx="10115203" cy="3925612"/>
          </a:xfrm>
        </p:spPr>
        <p:txBody>
          <a:bodyPr>
            <a:noAutofit/>
          </a:bodyPr>
          <a:lstStyle/>
          <a:p>
            <a:r>
              <a:rPr lang="es-ES" sz="2500" b="1" dirty="0"/>
              <a:t>Portafolio Público</a:t>
            </a:r>
            <a:endParaRPr lang="es-ES_tradnl" sz="2500" dirty="0"/>
          </a:p>
          <a:p>
            <a:r>
              <a:rPr lang="es-EC" sz="2500" dirty="0"/>
              <a:t>Sus contribuciones a proyectos de software </a:t>
            </a:r>
            <a:r>
              <a:rPr lang="es-EC" sz="2500" dirty="0" smtClean="0"/>
              <a:t>libre y </a:t>
            </a:r>
            <a:r>
              <a:rPr lang="es-EC" sz="2500" dirty="0"/>
              <a:t>de código abierto se convierten en </a:t>
            </a:r>
            <a:r>
              <a:rPr lang="es-EC" sz="2500" dirty="0" smtClean="0"/>
              <a:t>un portafolio público </a:t>
            </a:r>
            <a:r>
              <a:rPr lang="es-EC" sz="2500" dirty="0"/>
              <a:t>de sus habilidades y de cómo las ha </a:t>
            </a:r>
            <a:r>
              <a:rPr lang="es-EC" sz="2500" dirty="0" smtClean="0"/>
              <a:t>desarrollado a </a:t>
            </a:r>
            <a:r>
              <a:rPr lang="es-EC" sz="2500" dirty="0"/>
              <a:t>lo largo de los años. </a:t>
            </a:r>
            <a:endParaRPr lang="es-EC" sz="2500" dirty="0" smtClean="0"/>
          </a:p>
          <a:p>
            <a:r>
              <a:rPr lang="es-EC" sz="2500" dirty="0" smtClean="0"/>
              <a:t>A </a:t>
            </a:r>
            <a:r>
              <a:rPr lang="es-EC" sz="2500" dirty="0"/>
              <a:t>medida que comience a contribuir a los proyectos, inicie un registro o </a:t>
            </a:r>
            <a:r>
              <a:rPr lang="es-EC" sz="2500" dirty="0" smtClean="0"/>
              <a:t>portafolio para </a:t>
            </a:r>
            <a:r>
              <a:rPr lang="es-EC" sz="2500" dirty="0"/>
              <a:t>realizar un seguimiento de todas sus contribuciones. </a:t>
            </a:r>
            <a:endParaRPr lang="es-EC" sz="2500" dirty="0" smtClean="0"/>
          </a:p>
          <a:p>
            <a:r>
              <a:rPr lang="es-EC" sz="2500" dirty="0" smtClean="0"/>
              <a:t>No </a:t>
            </a:r>
            <a:r>
              <a:rPr lang="es-EC" sz="2500" dirty="0"/>
              <a:t>confíe simplemente en los sistemas de control de versiones y proveedores de hosting de los proyectos, ya que estos pueden cambiar. Si no mantiene su propio registro de contribuciones, puede perder fácilmente el rastro de las contribuciones más pequeñas pero importantes que realiza a los proyectos. </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15</a:t>
            </a:fld>
            <a:endParaRPr lang="en-US" sz="1600"/>
          </a:p>
        </p:txBody>
      </p:sp>
    </p:spTree>
    <p:extLst>
      <p:ext uri="{BB962C8B-B14F-4D97-AF65-F5344CB8AC3E}">
        <p14:creationId xmlns:p14="http://schemas.microsoft.com/office/powerpoint/2010/main" val="952446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a:t>
            </a:r>
            <a:r>
              <a:rPr lang="es-ES" sz="4000" b="1" dirty="0" smtClean="0"/>
              <a:t>carrera</a:t>
            </a:r>
            <a:endParaRPr lang="es-ES_tradnl" sz="4000" dirty="0"/>
          </a:p>
        </p:txBody>
      </p:sp>
      <p:sp>
        <p:nvSpPr>
          <p:cNvPr id="3" name="Marcador de contenido 2"/>
          <p:cNvSpPr>
            <a:spLocks noGrp="1"/>
          </p:cNvSpPr>
          <p:nvPr>
            <p:ph idx="1"/>
          </p:nvPr>
        </p:nvSpPr>
        <p:spPr>
          <a:xfrm>
            <a:off x="1097280" y="2017988"/>
            <a:ext cx="10115203" cy="3925612"/>
          </a:xfrm>
        </p:spPr>
        <p:txBody>
          <a:bodyPr>
            <a:noAutofit/>
          </a:bodyPr>
          <a:lstStyle/>
          <a:p>
            <a:r>
              <a:rPr lang="es-EC" sz="2800" dirty="0"/>
              <a:t>Finalmente, mantener su </a:t>
            </a:r>
            <a:r>
              <a:rPr lang="es-EC" sz="2800" dirty="0" smtClean="0"/>
              <a:t>propio portafolio le </a:t>
            </a:r>
            <a:r>
              <a:rPr lang="es-EC" sz="2800" dirty="0"/>
              <a:t>permite rastrear esos tipos de contribución que no pueden aparecer en un sistema de control de versiones, como actuar como coordinador voluntario en un evento comunitario o asesorar a nuevos contribuyentes. </a:t>
            </a:r>
            <a:endParaRPr lang="es-EC" sz="2800" dirty="0" smtClean="0"/>
          </a:p>
          <a:p>
            <a:r>
              <a:rPr lang="es-EC" sz="2800" dirty="0" smtClean="0"/>
              <a:t>Mantener </a:t>
            </a:r>
            <a:r>
              <a:rPr lang="es-EC" sz="2800" dirty="0"/>
              <a:t>su propio registro de todo tipo de contribuciones hace que sea muy fácil compartir su portafolio </a:t>
            </a:r>
            <a:r>
              <a:rPr lang="es-EC" sz="2800" dirty="0" smtClean="0"/>
              <a:t>de </a:t>
            </a:r>
            <a:r>
              <a:rPr lang="es-EC" sz="2800" dirty="0"/>
              <a:t>contribuciones con posibles empleadores.</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16</a:t>
            </a:fld>
            <a:endParaRPr lang="en-US" sz="1600"/>
          </a:p>
        </p:txBody>
      </p:sp>
    </p:spTree>
    <p:extLst>
      <p:ext uri="{BB962C8B-B14F-4D97-AF65-F5344CB8AC3E}">
        <p14:creationId xmlns:p14="http://schemas.microsoft.com/office/powerpoint/2010/main" val="826438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a:t>
            </a:r>
            <a:r>
              <a:rPr lang="es-ES" sz="4000" b="1" dirty="0" smtClean="0"/>
              <a:t>carrera</a:t>
            </a:r>
            <a:endParaRPr lang="es-ES_tradnl" sz="4000" dirty="0"/>
          </a:p>
        </p:txBody>
      </p:sp>
      <p:sp>
        <p:nvSpPr>
          <p:cNvPr id="3" name="Marcador de contenido 2"/>
          <p:cNvSpPr>
            <a:spLocks noGrp="1"/>
          </p:cNvSpPr>
          <p:nvPr>
            <p:ph idx="1"/>
          </p:nvPr>
        </p:nvSpPr>
        <p:spPr>
          <a:xfrm>
            <a:off x="977462" y="1986456"/>
            <a:ext cx="10500664" cy="3925612"/>
          </a:xfrm>
        </p:spPr>
        <p:txBody>
          <a:bodyPr>
            <a:noAutofit/>
          </a:bodyPr>
          <a:lstStyle/>
          <a:p>
            <a:r>
              <a:rPr lang="es-ES" sz="2400" b="1" dirty="0"/>
              <a:t>¿Portafolio como currículum?</a:t>
            </a:r>
            <a:endParaRPr lang="es-ES_tradnl" sz="2400" dirty="0"/>
          </a:p>
          <a:p>
            <a:r>
              <a:rPr lang="es-EC" sz="2400" dirty="0" smtClean="0"/>
              <a:t>Es </a:t>
            </a:r>
            <a:r>
              <a:rPr lang="es-EC" sz="2400" dirty="0"/>
              <a:t>importante enfatizar que, a pesar de lo que muchos en nuestra industria quisieran creer, en ningún momento </a:t>
            </a:r>
            <a:r>
              <a:rPr lang="es-EC" sz="2400" dirty="0" smtClean="0"/>
              <a:t>este </a:t>
            </a:r>
            <a:r>
              <a:rPr lang="es-EC" sz="2400" dirty="0"/>
              <a:t>portafolio </a:t>
            </a:r>
            <a:r>
              <a:rPr lang="es-EC" sz="2400" dirty="0" smtClean="0"/>
              <a:t>de </a:t>
            </a:r>
            <a:r>
              <a:rPr lang="es-EC" sz="2400" dirty="0"/>
              <a:t>contribuciones de software libre reemplaza un currículum; lo </a:t>
            </a:r>
            <a:r>
              <a:rPr lang="es-EC" sz="2400" dirty="0" smtClean="0"/>
              <a:t>complementa. Un </a:t>
            </a:r>
            <a:r>
              <a:rPr lang="es-EC" sz="2400" dirty="0"/>
              <a:t>currículum vitae (CV) </a:t>
            </a:r>
            <a:r>
              <a:rPr lang="es-EC" sz="2400" dirty="0" smtClean="0"/>
              <a:t>u hoja de vida muestra </a:t>
            </a:r>
            <a:r>
              <a:rPr lang="es-EC" sz="2400" dirty="0"/>
              <a:t>a los posibles empleadores dos cosas: lo que ha hecho para los puestos profesionales anteriores y la diferencia que hizo con esas acciones. </a:t>
            </a:r>
            <a:endParaRPr lang="es-EC" sz="2400" dirty="0" smtClean="0"/>
          </a:p>
          <a:p>
            <a:r>
              <a:rPr lang="es-EC" sz="2400" dirty="0" smtClean="0"/>
              <a:t>Este </a:t>
            </a:r>
            <a:r>
              <a:rPr lang="es-EC" sz="2400" dirty="0"/>
              <a:t>último punto, </a:t>
            </a:r>
            <a:r>
              <a:rPr lang="es-EC" sz="2400" i="1" dirty="0"/>
              <a:t>la diferencia que usted hizo</a:t>
            </a:r>
            <a:r>
              <a:rPr lang="es-EC" sz="2400" dirty="0"/>
              <a:t>, es muy importante para comunicarse con los posibles empleadores. No quieren nuevos miembros del equipo que simplemente hayan hecho cosas. Quieren miembros del equipo que hayan hecho las cosas correctas, por las razones correctas, y que hayan hecho avanzar a todo el equipo y la compañía de alguna manera: alguien que haya marcado la diferencia</a:t>
            </a:r>
            <a:r>
              <a:rPr lang="es-EC" sz="2400" dirty="0" smtClean="0"/>
              <a:t>.</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17</a:t>
            </a:fld>
            <a:endParaRPr lang="en-US" sz="1600"/>
          </a:p>
        </p:txBody>
      </p:sp>
    </p:spTree>
    <p:extLst>
      <p:ext uri="{BB962C8B-B14F-4D97-AF65-F5344CB8AC3E}">
        <p14:creationId xmlns:p14="http://schemas.microsoft.com/office/powerpoint/2010/main" val="1755329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a:t>
            </a:r>
            <a:r>
              <a:rPr lang="es-ES" sz="4000" b="1" dirty="0" smtClean="0"/>
              <a:t>carrera</a:t>
            </a:r>
            <a:endParaRPr lang="es-ES_tradnl" sz="4000" dirty="0"/>
          </a:p>
        </p:txBody>
      </p:sp>
      <p:sp>
        <p:nvSpPr>
          <p:cNvPr id="3" name="Marcador de contenido 2"/>
          <p:cNvSpPr>
            <a:spLocks noGrp="1"/>
          </p:cNvSpPr>
          <p:nvPr>
            <p:ph idx="1"/>
          </p:nvPr>
        </p:nvSpPr>
        <p:spPr>
          <a:xfrm>
            <a:off x="1097280" y="1844562"/>
            <a:ext cx="10380846" cy="3925612"/>
          </a:xfrm>
        </p:spPr>
        <p:txBody>
          <a:bodyPr>
            <a:noAutofit/>
          </a:bodyPr>
          <a:lstStyle/>
          <a:p>
            <a:r>
              <a:rPr lang="es-EC" sz="2500" dirty="0"/>
              <a:t>Si bien su currículum mostrará a su posible empleador lo que ha hecho, su portafolio </a:t>
            </a:r>
            <a:r>
              <a:rPr lang="es-EC" sz="2500" dirty="0" smtClean="0"/>
              <a:t>revela </a:t>
            </a:r>
            <a:r>
              <a:rPr lang="es-EC" sz="2500" dirty="0"/>
              <a:t>cómo lo hizo. Esto es importante, por supuesto, pero no es tan importante como el </a:t>
            </a:r>
            <a:r>
              <a:rPr lang="es-EC" sz="2500" b="1" dirty="0"/>
              <a:t>qué</a:t>
            </a:r>
            <a:r>
              <a:rPr lang="es-EC" sz="2500" dirty="0"/>
              <a:t>. </a:t>
            </a:r>
            <a:r>
              <a:rPr lang="es-EC" sz="2500" dirty="0" smtClean="0"/>
              <a:t>Esto </a:t>
            </a:r>
            <a:r>
              <a:rPr lang="es-EC" sz="2500" dirty="0"/>
              <a:t>se debe a que cada equipo tiene su preferencia particular por el </a:t>
            </a:r>
            <a:r>
              <a:rPr lang="es-EC" sz="2500" b="1" dirty="0"/>
              <a:t>cómo</a:t>
            </a:r>
            <a:r>
              <a:rPr lang="es-EC" sz="2500" dirty="0"/>
              <a:t>. </a:t>
            </a:r>
            <a:endParaRPr lang="es-EC" sz="2500" dirty="0" smtClean="0"/>
          </a:p>
          <a:p>
            <a:r>
              <a:rPr lang="es-EC" sz="2500" dirty="0" smtClean="0"/>
              <a:t>Su </a:t>
            </a:r>
            <a:r>
              <a:rPr lang="es-EC" sz="2500" dirty="0"/>
              <a:t>portafolio </a:t>
            </a:r>
            <a:r>
              <a:rPr lang="es-EC" sz="2500" dirty="0" smtClean="0"/>
              <a:t>puede </a:t>
            </a:r>
            <a:r>
              <a:rPr lang="es-EC" sz="2500" dirty="0"/>
              <a:t>mostrarles que puede crear documentación técnica efectiva para múltiples audiencias, pero su hoja de vida les mostrará que su documentación redujo el contacto con </a:t>
            </a:r>
            <a:r>
              <a:rPr lang="es-EC" sz="2500" dirty="0" smtClean="0"/>
              <a:t>cierto cliente, </a:t>
            </a:r>
            <a:r>
              <a:rPr lang="es-EC" sz="2500" dirty="0"/>
              <a:t>ahorrando </a:t>
            </a:r>
            <a:r>
              <a:rPr lang="es-EC" sz="2500" dirty="0" smtClean="0"/>
              <a:t>miles </a:t>
            </a:r>
            <a:r>
              <a:rPr lang="es-EC" sz="2500" dirty="0"/>
              <a:t>de dólares en tiempo de representación de soporte solo durante el primer año. Por lo tanto, no ceda ante la tendencia de reemplazar su currículum por </a:t>
            </a:r>
            <a:r>
              <a:rPr lang="es-EC" sz="2500" dirty="0" smtClean="0"/>
              <a:t>un </a:t>
            </a:r>
            <a:r>
              <a:rPr lang="es-EC" sz="2500" dirty="0"/>
              <a:t>portafolio </a:t>
            </a:r>
            <a:r>
              <a:rPr lang="es-EC" sz="2500" dirty="0" smtClean="0"/>
              <a:t>. </a:t>
            </a:r>
          </a:p>
          <a:p>
            <a:r>
              <a:rPr lang="es-EC" sz="2500" dirty="0" smtClean="0"/>
              <a:t>Al </a:t>
            </a:r>
            <a:r>
              <a:rPr lang="es-EC" sz="2500" dirty="0"/>
              <a:t>preparar ambos, tendrá un impacto fuerte y positivo en los posibles empleadores.</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18</a:t>
            </a:fld>
            <a:endParaRPr lang="en-US" sz="1600"/>
          </a:p>
        </p:txBody>
      </p:sp>
    </p:spTree>
    <p:extLst>
      <p:ext uri="{BB962C8B-B14F-4D97-AF65-F5344CB8AC3E}">
        <p14:creationId xmlns:p14="http://schemas.microsoft.com/office/powerpoint/2010/main" val="92540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a:t>
            </a:r>
            <a:r>
              <a:rPr lang="es-ES" sz="4000" b="1" smtClean="0"/>
              <a:t>sus contactos personales</a:t>
            </a:r>
            <a:endParaRPr lang="es-ES_tradnl" sz="4000" dirty="0"/>
          </a:p>
        </p:txBody>
      </p:sp>
      <p:sp>
        <p:nvSpPr>
          <p:cNvPr id="3" name="Marcador de contenido 2"/>
          <p:cNvSpPr>
            <a:spLocks noGrp="1"/>
          </p:cNvSpPr>
          <p:nvPr>
            <p:ph idx="1"/>
          </p:nvPr>
        </p:nvSpPr>
        <p:spPr>
          <a:xfrm>
            <a:off x="1097280" y="2017988"/>
            <a:ext cx="10115203" cy="3925612"/>
          </a:xfrm>
        </p:spPr>
        <p:txBody>
          <a:bodyPr>
            <a:noAutofit/>
          </a:bodyPr>
          <a:lstStyle/>
          <a:p>
            <a:r>
              <a:rPr lang="es-EC" sz="2800" dirty="0"/>
              <a:t>Cuando mencionas la palabra </a:t>
            </a:r>
            <a:r>
              <a:rPr lang="es-EC" sz="2800" dirty="0" smtClean="0"/>
              <a:t>”networking" </a:t>
            </a:r>
            <a:r>
              <a:rPr lang="es-EC" sz="2800" dirty="0"/>
              <a:t>a muchos en el desarrollo de software, a menudo hacen una de dos cosas. O comenzarán a contarle sobre </a:t>
            </a:r>
            <a:r>
              <a:rPr lang="es-EC" sz="2800" dirty="0" smtClean="0"/>
              <a:t>la vez </a:t>
            </a:r>
            <a:r>
              <a:rPr lang="es-EC" sz="2800" dirty="0"/>
              <a:t>que tuvieron que reparar el </a:t>
            </a:r>
            <a:r>
              <a:rPr lang="es-EC" sz="2800" dirty="0" smtClean="0"/>
              <a:t>router de </a:t>
            </a:r>
            <a:r>
              <a:rPr lang="es-EC" sz="2800" dirty="0"/>
              <a:t>su familia, </a:t>
            </a:r>
            <a:r>
              <a:rPr lang="es-EC" sz="2800" dirty="0" smtClean="0"/>
              <a:t>o cuando tuvieron que ejecutar </a:t>
            </a:r>
            <a:r>
              <a:rPr lang="es-EC" sz="2800" dirty="0"/>
              <a:t>su propio servidor </a:t>
            </a:r>
            <a:r>
              <a:rPr lang="es-EC" sz="2800" dirty="0" smtClean="0"/>
              <a:t>DNS.</a:t>
            </a:r>
          </a:p>
          <a:p>
            <a:r>
              <a:rPr lang="es-EC" sz="2800" dirty="0" smtClean="0"/>
              <a:t>O</a:t>
            </a:r>
            <a:r>
              <a:rPr lang="es-EC" sz="2800" dirty="0"/>
              <a:t>, si se dan cuenta de que con </a:t>
            </a:r>
            <a:r>
              <a:rPr lang="es-EC" sz="2800" dirty="0" smtClean="0"/>
              <a:t>"networking " </a:t>
            </a:r>
            <a:r>
              <a:rPr lang="es-EC" sz="2800" dirty="0"/>
              <a:t>te refieres a interactuar con otros humanos, pueden palidecer y comenzar a escanear nerviosamente </a:t>
            </a:r>
            <a:r>
              <a:rPr lang="es-EC" sz="2800" dirty="0" smtClean="0"/>
              <a:t>sus pensamientos </a:t>
            </a:r>
            <a:r>
              <a:rPr lang="es-EC" sz="2800" dirty="0"/>
              <a:t>en busca de </a:t>
            </a:r>
            <a:r>
              <a:rPr lang="es-EC" sz="2800" dirty="0" smtClean="0"/>
              <a:t>una respuesta.</a:t>
            </a:r>
            <a:endParaRPr lang="es-ES_tradnl" sz="2800" dirty="0"/>
          </a:p>
          <a:p>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19</a:t>
            </a:fld>
            <a:endParaRPr lang="en-US" sz="1600"/>
          </a:p>
        </p:txBody>
      </p:sp>
    </p:spTree>
    <p:extLst>
      <p:ext uri="{BB962C8B-B14F-4D97-AF65-F5344CB8AC3E}">
        <p14:creationId xmlns:p14="http://schemas.microsoft.com/office/powerpoint/2010/main" val="339294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a:t>
            </a:fld>
            <a:endParaRPr lang="en-US" sz="1600" dirty="0"/>
          </a:p>
        </p:txBody>
      </p:sp>
      <p:sp>
        <p:nvSpPr>
          <p:cNvPr id="3" name="Rectángulo 2"/>
          <p:cNvSpPr/>
          <p:nvPr/>
        </p:nvSpPr>
        <p:spPr>
          <a:xfrm>
            <a:off x="1607242" y="2251216"/>
            <a:ext cx="8985921" cy="2585323"/>
          </a:xfrm>
          <a:prstGeom prst="rect">
            <a:avLst/>
          </a:prstGeom>
          <a:noFill/>
        </p:spPr>
        <p:txBody>
          <a:bodyPr wrap="none" lIns="91440" tIns="45720" rIns="91440" bIns="45720">
            <a:spAutoFit/>
          </a:bodyPr>
          <a:lstStyle/>
          <a:p>
            <a:pPr algn="ctr"/>
            <a:r>
              <a:rPr lang="es-ES" sz="5400" dirty="0"/>
              <a:t>Lo que el código abierto y </a:t>
            </a:r>
            <a:r>
              <a:rPr lang="es-ES" sz="5400" dirty="0" smtClean="0"/>
              <a:t>libre</a:t>
            </a:r>
          </a:p>
          <a:p>
            <a:pPr algn="ctr"/>
            <a:r>
              <a:rPr lang="es-ES" sz="5400" dirty="0" smtClean="0"/>
              <a:t>puede </a:t>
            </a:r>
            <a:r>
              <a:rPr lang="es-ES" sz="5400" dirty="0"/>
              <a:t>hacer por </a:t>
            </a:r>
            <a:r>
              <a:rPr lang="es-ES" sz="5400" dirty="0" smtClean="0"/>
              <a:t>usted</a:t>
            </a:r>
          </a:p>
          <a:p>
            <a:pPr algn="ctr"/>
            <a:r>
              <a:rPr lang="es-ES" sz="5400" dirty="0" smtClean="0"/>
              <a:t>Parte II</a:t>
            </a:r>
            <a:r>
              <a:rPr lang="es-ES_tradnl" sz="5400" dirty="0" smtClean="0"/>
              <a:t> </a:t>
            </a:r>
            <a:endParaRPr lang="es-ES" sz="5400" b="1" dirty="0">
              <a:ln/>
              <a:solidFill>
                <a:schemeClr val="accent2"/>
              </a:solid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17964042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a:t>
            </a:r>
            <a:r>
              <a:rPr lang="es-ES" sz="4000" b="1" smtClean="0"/>
              <a:t>sus contactos personales</a:t>
            </a:r>
            <a:endParaRPr lang="es-ES_tradnl" sz="4000" dirty="0"/>
          </a:p>
        </p:txBody>
      </p:sp>
      <p:sp>
        <p:nvSpPr>
          <p:cNvPr id="3" name="Marcador de contenido 2"/>
          <p:cNvSpPr>
            <a:spLocks noGrp="1"/>
          </p:cNvSpPr>
          <p:nvPr>
            <p:ph idx="1"/>
          </p:nvPr>
        </p:nvSpPr>
        <p:spPr>
          <a:xfrm>
            <a:off x="1097280" y="1993925"/>
            <a:ext cx="10115203" cy="3925612"/>
          </a:xfrm>
        </p:spPr>
        <p:txBody>
          <a:bodyPr>
            <a:noAutofit/>
          </a:bodyPr>
          <a:lstStyle/>
          <a:p>
            <a:r>
              <a:rPr lang="es-EC" sz="2500" dirty="0"/>
              <a:t>Desafortunadamente, gran parte de nuestra cultura popular y tecnológica nos ha capacitado para pensar en la creación de redes como un </a:t>
            </a:r>
            <a:r>
              <a:rPr lang="es-EC" sz="2500" b="1" dirty="0"/>
              <a:t>evento intimidante</a:t>
            </a:r>
            <a:r>
              <a:rPr lang="es-EC" sz="2500" dirty="0"/>
              <a:t>: un grupo de personas se reúnen en una habitación, se dan la mano, se presentan y luego se dicen cosas extrañas para obtener nuevos contactos </a:t>
            </a:r>
            <a:r>
              <a:rPr lang="es-EC" sz="2500" dirty="0" smtClean="0"/>
              <a:t>comerciales, </a:t>
            </a:r>
            <a:r>
              <a:rPr lang="es-EC" sz="2500" dirty="0"/>
              <a:t>o vender </a:t>
            </a:r>
            <a:r>
              <a:rPr lang="es-EC" sz="2500" dirty="0" smtClean="0"/>
              <a:t>algo.</a:t>
            </a:r>
          </a:p>
          <a:p>
            <a:r>
              <a:rPr lang="es-EC" sz="2500" dirty="0" smtClean="0"/>
              <a:t>Si </a:t>
            </a:r>
            <a:r>
              <a:rPr lang="es-EC" sz="2500" dirty="0"/>
              <a:t>bien, sí, este tipo de cosas pueden calificar como networking </a:t>
            </a:r>
            <a:r>
              <a:rPr lang="es-EC" sz="2500" dirty="0" smtClean="0"/>
              <a:t>, </a:t>
            </a:r>
            <a:r>
              <a:rPr lang="es-EC" sz="2500" dirty="0"/>
              <a:t>es más una excepción que una regla. En su forma más básica, así como las redes informáticas son simplemente un método para que las computadoras se comuniquen, las redes humanas son simplemente personas que se comunican con otras personas. Eso es. No requiere un evento especial y no requiere habilidades o herramientas especiales más allá de lo que se requiere para interactuar con el empleado </a:t>
            </a:r>
            <a:r>
              <a:rPr lang="es-EC" sz="2500" dirty="0" smtClean="0"/>
              <a:t>de la tienda de su barrio.</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20</a:t>
            </a:fld>
            <a:endParaRPr lang="en-US" sz="1600"/>
          </a:p>
        </p:txBody>
      </p:sp>
    </p:spTree>
    <p:extLst>
      <p:ext uri="{BB962C8B-B14F-4D97-AF65-F5344CB8AC3E}">
        <p14:creationId xmlns:p14="http://schemas.microsoft.com/office/powerpoint/2010/main" val="1400034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a:t>
            </a:r>
            <a:r>
              <a:rPr lang="es-ES" sz="4000" b="1" smtClean="0"/>
              <a:t>sus contactos personales</a:t>
            </a:r>
            <a:endParaRPr lang="es-ES_tradnl" sz="4000" dirty="0"/>
          </a:p>
        </p:txBody>
      </p:sp>
      <p:sp>
        <p:nvSpPr>
          <p:cNvPr id="3" name="Marcador de contenido 2"/>
          <p:cNvSpPr>
            <a:spLocks noGrp="1"/>
          </p:cNvSpPr>
          <p:nvPr>
            <p:ph idx="1"/>
          </p:nvPr>
        </p:nvSpPr>
        <p:spPr>
          <a:xfrm>
            <a:off x="975184" y="2139901"/>
            <a:ext cx="4223349" cy="3925612"/>
          </a:xfrm>
        </p:spPr>
        <p:txBody>
          <a:bodyPr>
            <a:noAutofit/>
          </a:bodyPr>
          <a:lstStyle/>
          <a:p>
            <a:r>
              <a:rPr lang="es-EC" sz="2600" dirty="0"/>
              <a:t>Además de algunas de las connotaciones negativas y la información errónea bajo la cual muchos de nosotros trabajamos en lo que respecta </a:t>
            </a:r>
            <a:r>
              <a:rPr lang="es-EC" sz="2600" dirty="0" smtClean="0"/>
              <a:t>al networking, </a:t>
            </a:r>
            <a:r>
              <a:rPr lang="es-EC" sz="2600" dirty="0"/>
              <a:t>también existe el problema de que muchos de nosotros estamos más cómodos interactuando con las computadoras que con otras personas. </a:t>
            </a:r>
            <a:endParaRPr lang="es-EC" sz="26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21</a:t>
            </a:fld>
            <a:endParaRPr lang="en-US" sz="1600"/>
          </a:p>
        </p:txBody>
      </p:sp>
      <p:pic>
        <p:nvPicPr>
          <p:cNvPr id="4" name="Imagen 3"/>
          <p:cNvPicPr>
            <a:picLocks noChangeAspect="1"/>
          </p:cNvPicPr>
          <p:nvPr/>
        </p:nvPicPr>
        <p:blipFill>
          <a:blip r:embed="rId2"/>
          <a:stretch>
            <a:fillRect/>
          </a:stretch>
        </p:blipFill>
        <p:spPr>
          <a:xfrm>
            <a:off x="5502777" y="1894000"/>
            <a:ext cx="6500283" cy="4417415"/>
          </a:xfrm>
          <a:prstGeom prst="rect">
            <a:avLst/>
          </a:prstGeom>
        </p:spPr>
      </p:pic>
    </p:spTree>
    <p:extLst>
      <p:ext uri="{BB962C8B-B14F-4D97-AF65-F5344CB8AC3E}">
        <p14:creationId xmlns:p14="http://schemas.microsoft.com/office/powerpoint/2010/main" val="236713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a:t>
            </a:r>
            <a:r>
              <a:rPr lang="es-ES" sz="4000" b="1" smtClean="0"/>
              <a:t>sus contactos personales</a:t>
            </a:r>
            <a:endParaRPr lang="es-ES_tradnl" sz="4000" dirty="0"/>
          </a:p>
        </p:txBody>
      </p:sp>
      <p:sp>
        <p:nvSpPr>
          <p:cNvPr id="3" name="Marcador de contenido 2"/>
          <p:cNvSpPr>
            <a:spLocks noGrp="1"/>
          </p:cNvSpPr>
          <p:nvPr>
            <p:ph idx="1"/>
          </p:nvPr>
        </p:nvSpPr>
        <p:spPr>
          <a:xfrm>
            <a:off x="1097280" y="1969862"/>
            <a:ext cx="10115203" cy="3925612"/>
          </a:xfrm>
        </p:spPr>
        <p:txBody>
          <a:bodyPr>
            <a:noAutofit/>
          </a:bodyPr>
          <a:lstStyle/>
          <a:p>
            <a:r>
              <a:rPr lang="es-EC" sz="2800" dirty="0"/>
              <a:t>Nuestras educaciones se centran más en resolver ecuaciones, diagramar requisitos o memorizar fechas que en cómo mantener conversaciones extemporáneas con nuestros semejantes. </a:t>
            </a:r>
          </a:p>
          <a:p>
            <a:r>
              <a:rPr lang="es-EC" sz="2800" dirty="0"/>
              <a:t>Comunicarse bien requiere </a:t>
            </a:r>
            <a:r>
              <a:rPr lang="es-EC" sz="2800" i="1" dirty="0"/>
              <a:t>práctica</a:t>
            </a:r>
            <a:r>
              <a:rPr lang="es-EC" sz="2800" dirty="0"/>
              <a:t>, </a:t>
            </a:r>
            <a:r>
              <a:rPr lang="es-EC" sz="2800" i="1" dirty="0"/>
              <a:t>intención</a:t>
            </a:r>
            <a:r>
              <a:rPr lang="es-EC" sz="2800" dirty="0"/>
              <a:t> y </a:t>
            </a:r>
            <a:r>
              <a:rPr lang="es-EC" sz="2800" i="1" dirty="0"/>
              <a:t>atención</a:t>
            </a:r>
            <a:r>
              <a:rPr lang="es-EC" sz="2800" dirty="0"/>
              <a:t>. Si no ha tenido la capacitación o las oportunidades para obtener esa práctica, entonces esa comunicación puede ser algo aterrador e incómodo de abordar al principio. No se preocupe: mejora una vez que comience a practicar.</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22</a:t>
            </a:fld>
            <a:endParaRPr lang="en-US" sz="1600"/>
          </a:p>
        </p:txBody>
      </p:sp>
    </p:spTree>
    <p:extLst>
      <p:ext uri="{BB962C8B-B14F-4D97-AF65-F5344CB8AC3E}">
        <p14:creationId xmlns:p14="http://schemas.microsoft.com/office/powerpoint/2010/main" val="894472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a:t>
            </a:r>
            <a:r>
              <a:rPr lang="es-ES" sz="4000" b="1" smtClean="0"/>
              <a:t>sus contactos personales</a:t>
            </a:r>
            <a:endParaRPr lang="es-ES_tradnl" sz="4000" dirty="0"/>
          </a:p>
        </p:txBody>
      </p:sp>
      <p:sp>
        <p:nvSpPr>
          <p:cNvPr id="3" name="Marcador de contenido 2"/>
          <p:cNvSpPr>
            <a:spLocks noGrp="1"/>
          </p:cNvSpPr>
          <p:nvPr>
            <p:ph idx="1"/>
          </p:nvPr>
        </p:nvSpPr>
        <p:spPr>
          <a:xfrm>
            <a:off x="1097280" y="2017988"/>
            <a:ext cx="10115203" cy="3925612"/>
          </a:xfrm>
        </p:spPr>
        <p:txBody>
          <a:bodyPr>
            <a:noAutofit/>
          </a:bodyPr>
          <a:lstStyle/>
          <a:p>
            <a:r>
              <a:rPr lang="es-EC" sz="2500" dirty="0"/>
              <a:t>Si es tan difícil e incómodo para muchas personas relacionarse con otros, ¿por qué deberían molestarse? ¿Qué hay </a:t>
            </a:r>
            <a:r>
              <a:rPr lang="es-EC" sz="2500" dirty="0" smtClean="0"/>
              <a:t>en eso para </a:t>
            </a:r>
            <a:r>
              <a:rPr lang="es-EC" sz="2500" dirty="0"/>
              <a:t>ellos?</a:t>
            </a:r>
            <a:endParaRPr lang="es-ES_tradnl" sz="2500" dirty="0"/>
          </a:p>
          <a:p>
            <a:r>
              <a:rPr lang="es-EC" sz="2500" dirty="0"/>
              <a:t>Probablemente hayas escuchado la vieja frase, "No es lo que sabes, es a quién conoces (It’s not what you know, it’s who you know.)". Esto es </a:t>
            </a:r>
            <a:r>
              <a:rPr lang="es-EC" sz="2500" dirty="0" smtClean="0"/>
              <a:t>un </a:t>
            </a:r>
            <a:r>
              <a:rPr lang="es-EC" sz="2500" dirty="0"/>
              <a:t>networking </a:t>
            </a:r>
            <a:r>
              <a:rPr lang="es-EC" sz="2500" dirty="0" smtClean="0"/>
              <a:t>en </a:t>
            </a:r>
            <a:r>
              <a:rPr lang="es-EC" sz="2500" dirty="0"/>
              <a:t>pocas palabras. </a:t>
            </a:r>
            <a:endParaRPr lang="es-EC" sz="2500" dirty="0" smtClean="0"/>
          </a:p>
          <a:p>
            <a:r>
              <a:rPr lang="es-EC" sz="2500" dirty="0" smtClean="0"/>
              <a:t>A </a:t>
            </a:r>
            <a:r>
              <a:rPr lang="es-EC" sz="2500" dirty="0"/>
              <a:t>medida que avanzas en tu carrera, las personas que conoces en el camino pueden tener un impacto marcado (con suerte en el buen sentido). Esto no significa necesariamente que te entregarán un trabajo, aunque eso a veces sucede. </a:t>
            </a:r>
            <a:endParaRPr lang="es-EC" sz="2500" dirty="0" smtClean="0"/>
          </a:p>
          <a:p>
            <a:r>
              <a:rPr lang="es-EC" sz="2500" dirty="0" smtClean="0"/>
              <a:t>Los </a:t>
            </a:r>
            <a:r>
              <a:rPr lang="es-EC" sz="2500" dirty="0"/>
              <a:t>beneficios más importantes de estas relaciones son las discusiones, las presentaciones y el intercambio de información que ocurren en ellas. </a:t>
            </a:r>
            <a:endParaRPr lang="es-EC" sz="25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23</a:t>
            </a:fld>
            <a:endParaRPr lang="en-US" sz="1600"/>
          </a:p>
        </p:txBody>
      </p:sp>
    </p:spTree>
    <p:extLst>
      <p:ext uri="{BB962C8B-B14F-4D97-AF65-F5344CB8AC3E}">
        <p14:creationId xmlns:p14="http://schemas.microsoft.com/office/powerpoint/2010/main" val="890030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a:t>
            </a:r>
            <a:r>
              <a:rPr lang="es-ES" sz="4000" b="1" smtClean="0"/>
              <a:t>sus contactos personales</a:t>
            </a:r>
            <a:endParaRPr lang="es-ES_tradnl" sz="4000" dirty="0"/>
          </a:p>
        </p:txBody>
      </p:sp>
      <p:sp>
        <p:nvSpPr>
          <p:cNvPr id="3" name="Marcador de contenido 2"/>
          <p:cNvSpPr>
            <a:spLocks noGrp="1"/>
          </p:cNvSpPr>
          <p:nvPr>
            <p:ph idx="1"/>
          </p:nvPr>
        </p:nvSpPr>
        <p:spPr>
          <a:xfrm>
            <a:off x="1097280" y="2017988"/>
            <a:ext cx="10115203" cy="3925612"/>
          </a:xfrm>
        </p:spPr>
        <p:txBody>
          <a:bodyPr>
            <a:noAutofit/>
          </a:bodyPr>
          <a:lstStyle/>
          <a:p>
            <a:r>
              <a:rPr lang="es-EC" sz="2800" dirty="0"/>
              <a:t>La información podría ser un indicador de una nueva tecnología que resolverá un problema que lo ha estado molestando, una pregunta de qué pasaría si lleva al lanzamiento de un nuevo producto, una introducción a un nuevo colaborador o mentor, o una ventaja sobre </a:t>
            </a:r>
            <a:r>
              <a:rPr lang="es-EC" sz="2800" dirty="0" smtClean="0"/>
              <a:t>un nuevo trabajo. </a:t>
            </a:r>
          </a:p>
          <a:p>
            <a:r>
              <a:rPr lang="es-EC" sz="2800" dirty="0" smtClean="0"/>
              <a:t>Estos </a:t>
            </a:r>
            <a:r>
              <a:rPr lang="es-EC" sz="2800" dirty="0"/>
              <a:t>beneficios y más pueden venir de construir y mantener relaciones </a:t>
            </a:r>
            <a:r>
              <a:rPr lang="es-EC" sz="2800" dirty="0" smtClean="0"/>
              <a:t>profesionales. </a:t>
            </a:r>
          </a:p>
          <a:p>
            <a:r>
              <a:rPr lang="es-EC" sz="2800" dirty="0" smtClean="0"/>
              <a:t>Más </a:t>
            </a:r>
            <a:r>
              <a:rPr lang="es-EC" sz="2800" dirty="0"/>
              <a:t>que cualquier tecnología que usará o creará, las relaciones que fomente lo ayudarán a prosperar en su carrera</a:t>
            </a:r>
            <a:r>
              <a:rPr lang="es-EC" sz="2800" dirty="0" smtClean="0"/>
              <a:t>.</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24</a:t>
            </a:fld>
            <a:endParaRPr lang="en-US" sz="1600"/>
          </a:p>
        </p:txBody>
      </p:sp>
    </p:spTree>
    <p:extLst>
      <p:ext uri="{BB962C8B-B14F-4D97-AF65-F5344CB8AC3E}">
        <p14:creationId xmlns:p14="http://schemas.microsoft.com/office/powerpoint/2010/main" val="1903675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a:t>
            </a:r>
            <a:r>
              <a:rPr lang="es-ES" sz="4000" b="1" smtClean="0"/>
              <a:t>sus contactos personales</a:t>
            </a:r>
            <a:endParaRPr lang="es-ES_tradnl" sz="4000" dirty="0"/>
          </a:p>
        </p:txBody>
      </p:sp>
      <p:sp>
        <p:nvSpPr>
          <p:cNvPr id="3" name="Marcador de contenido 2"/>
          <p:cNvSpPr>
            <a:spLocks noGrp="1"/>
          </p:cNvSpPr>
          <p:nvPr>
            <p:ph idx="1"/>
          </p:nvPr>
        </p:nvSpPr>
        <p:spPr>
          <a:xfrm>
            <a:off x="1097280" y="2017988"/>
            <a:ext cx="10115203" cy="3925612"/>
          </a:xfrm>
        </p:spPr>
        <p:txBody>
          <a:bodyPr>
            <a:noAutofit/>
          </a:bodyPr>
          <a:lstStyle/>
          <a:p>
            <a:r>
              <a:rPr lang="es-EC" sz="2800" dirty="0"/>
              <a:t>La participación en </a:t>
            </a:r>
            <a:r>
              <a:rPr lang="es-EC" sz="2800"/>
              <a:t>proyectos </a:t>
            </a:r>
            <a:r>
              <a:rPr lang="es-EC" sz="2800" smtClean="0"/>
              <a:t>libres y </a:t>
            </a:r>
            <a:r>
              <a:rPr lang="es-EC" sz="2800" dirty="0"/>
              <a:t>de código abierto le brinda la oportunidad de conocer a una variedad más amplia de personas de las que probablemente tenga en su vida profesional cotidiana. </a:t>
            </a:r>
            <a:endParaRPr lang="es-EC" sz="2800" dirty="0" smtClean="0"/>
          </a:p>
          <a:p>
            <a:r>
              <a:rPr lang="es-EC" sz="2800" dirty="0" smtClean="0"/>
              <a:t>Muchos </a:t>
            </a:r>
            <a:r>
              <a:rPr lang="es-EC" sz="2800" dirty="0"/>
              <a:t>proyectos incluyen contribuyentes de todo el mundo y de todos los tipos de cultura, habilidades y experiencia. Contribuir y convertirse en miembro de las comunidades en torno a estos proyectos le brinda </a:t>
            </a:r>
            <a:r>
              <a:rPr lang="es-EC" sz="2800" dirty="0" smtClean="0"/>
              <a:t>un </a:t>
            </a:r>
            <a:r>
              <a:rPr lang="es-EC" sz="2800" dirty="0"/>
              <a:t>networking </a:t>
            </a:r>
            <a:r>
              <a:rPr lang="es-EC" sz="2800" dirty="0" smtClean="0"/>
              <a:t>fácil e instantáneo. </a:t>
            </a:r>
          </a:p>
          <a:p>
            <a:r>
              <a:rPr lang="es-EC" sz="2800" dirty="0" smtClean="0"/>
              <a:t>Simplemente </a:t>
            </a:r>
            <a:r>
              <a:rPr lang="es-EC" sz="2800" dirty="0"/>
              <a:t>al escuchar y relacionarse respetuosamente con las personas de la comunidad, se ha conectado con éxito. ¡Felicidades!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25</a:t>
            </a:fld>
            <a:endParaRPr lang="en-US" sz="1600"/>
          </a:p>
        </p:txBody>
      </p:sp>
    </p:spTree>
    <p:extLst>
      <p:ext uri="{BB962C8B-B14F-4D97-AF65-F5344CB8AC3E}">
        <p14:creationId xmlns:p14="http://schemas.microsoft.com/office/powerpoint/2010/main" val="994354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a:t>
            </a:r>
            <a:r>
              <a:rPr lang="es-ES" sz="4000" b="1" smtClean="0"/>
              <a:t>sus contactos personales</a:t>
            </a:r>
            <a:endParaRPr lang="es-ES_tradnl" sz="4000" dirty="0"/>
          </a:p>
        </p:txBody>
      </p:sp>
      <p:sp>
        <p:nvSpPr>
          <p:cNvPr id="3" name="Marcador de contenido 2"/>
          <p:cNvSpPr>
            <a:spLocks noGrp="1"/>
          </p:cNvSpPr>
          <p:nvPr>
            <p:ph idx="1"/>
          </p:nvPr>
        </p:nvSpPr>
        <p:spPr>
          <a:xfrm>
            <a:off x="1097280" y="2017988"/>
            <a:ext cx="10115203" cy="3925612"/>
          </a:xfrm>
        </p:spPr>
        <p:txBody>
          <a:bodyPr>
            <a:noAutofit/>
          </a:bodyPr>
          <a:lstStyle/>
          <a:p>
            <a:r>
              <a:rPr lang="es-EC" sz="2800" dirty="0"/>
              <a:t>Eso no fue tan malo, ¿verdad? Esto se debe a que la participación en un proyecto de software libre proporciona un contexto compartido y un inicio de conversación listos para usar. Es muy fácil abrir un diálogo con un extraño cuando sabes que comparten un interés y están trabajando para alcanzar los mismos objetivos que tú.</a:t>
            </a:r>
            <a:endParaRPr lang="es-ES_tradnl" sz="2800" dirty="0"/>
          </a:p>
          <a:p>
            <a:r>
              <a:rPr lang="es-EC" sz="2800" dirty="0"/>
              <a:t>Las relaciones formadas mediante la contribución a proyectos de código abierto y </a:t>
            </a:r>
            <a:r>
              <a:rPr lang="es-EC" sz="2800" dirty="0" smtClean="0"/>
              <a:t>libre pueden </a:t>
            </a:r>
            <a:r>
              <a:rPr lang="es-EC" sz="2800" dirty="0"/>
              <a:t>ser el beneficio más valioso y duradero. </a:t>
            </a:r>
            <a:endParaRPr lang="es-EC" sz="2800" dirty="0" smtClean="0"/>
          </a:p>
          <a:p>
            <a:r>
              <a:rPr lang="es-EC" sz="2800" dirty="0" smtClean="0"/>
              <a:t>Estas </a:t>
            </a:r>
            <a:r>
              <a:rPr lang="es-EC" sz="2800" dirty="0"/>
              <a:t>son personas que pueden estar a su disposición cuando necesita consejos, comentarios, </a:t>
            </a:r>
            <a:r>
              <a:rPr lang="es-EC" sz="2800" dirty="0" smtClean="0"/>
              <a:t>o colaboradores.</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26</a:t>
            </a:fld>
            <a:endParaRPr lang="en-US" sz="1600"/>
          </a:p>
        </p:txBody>
      </p:sp>
    </p:spTree>
    <p:extLst>
      <p:ext uri="{BB962C8B-B14F-4D97-AF65-F5344CB8AC3E}">
        <p14:creationId xmlns:p14="http://schemas.microsoft.com/office/powerpoint/2010/main" val="1038693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Taller</a:t>
            </a:r>
            <a:endParaRPr lang="en-US" dirty="0"/>
          </a:p>
        </p:txBody>
      </p:sp>
      <p:sp>
        <p:nvSpPr>
          <p:cNvPr id="3" name="Marcador de contenido 2"/>
          <p:cNvSpPr>
            <a:spLocks noGrp="1"/>
          </p:cNvSpPr>
          <p:nvPr>
            <p:ph idx="1"/>
          </p:nvPr>
        </p:nvSpPr>
        <p:spPr>
          <a:xfrm>
            <a:off x="1097280" y="2692400"/>
            <a:ext cx="10058400" cy="3176694"/>
          </a:xfrm>
        </p:spPr>
        <p:txBody>
          <a:bodyPr>
            <a:normAutofit/>
          </a:bodyPr>
          <a:lstStyle/>
          <a:p>
            <a:r>
              <a:rPr lang="es-ES_tradnl" sz="2700" dirty="0" smtClean="0"/>
              <a:t>¿</a:t>
            </a:r>
            <a:r>
              <a:rPr lang="es-ES_tradnl" sz="2700" dirty="0" err="1" smtClean="0"/>
              <a:t>Qui</a:t>
            </a:r>
            <a:r>
              <a:rPr lang="es-ES" sz="2700" dirty="0" err="1" smtClean="0"/>
              <a:t>én</a:t>
            </a:r>
            <a:r>
              <a:rPr lang="es-ES" sz="2700" dirty="0" smtClean="0"/>
              <a:t> es </a:t>
            </a:r>
            <a:r>
              <a:rPr lang="es-ES_tradnl" sz="2700" dirty="0" smtClean="0"/>
              <a:t>Mitchell Baker?</a:t>
            </a:r>
          </a:p>
          <a:p>
            <a:r>
              <a:rPr lang="es-ES_tradnl" sz="2700" dirty="0" smtClean="0"/>
              <a:t>Complemente la </a:t>
            </a:r>
            <a:r>
              <a:rPr lang="es-ES_tradnl" sz="2700" dirty="0" err="1" smtClean="0"/>
              <a:t>informaci</a:t>
            </a:r>
            <a:r>
              <a:rPr lang="es-ES" sz="2700" dirty="0" err="1" smtClean="0"/>
              <a:t>ón</a:t>
            </a:r>
            <a:r>
              <a:rPr lang="es-ES" sz="2700" dirty="0" smtClean="0"/>
              <a:t> con este contenido: </a:t>
            </a:r>
            <a:r>
              <a:rPr lang="es-ES" sz="2700" dirty="0">
                <a:hlinkClick r:id="rId2"/>
              </a:rPr>
              <a:t>https://</a:t>
            </a:r>
            <a:r>
              <a:rPr lang="es-ES" sz="2700" dirty="0" smtClean="0">
                <a:hlinkClick r:id="rId2"/>
              </a:rPr>
              <a:t>www.youtube.com/watch?v=8dNsAFKRtjI</a:t>
            </a:r>
            <a:endParaRPr lang="es-ES" sz="2700" dirty="0" smtClean="0"/>
          </a:p>
          <a:p>
            <a:endParaRPr lang="es-ES_tradnl" sz="2700" dirty="0"/>
          </a:p>
          <a:p>
            <a:r>
              <a:rPr lang="en-US" sz="2700" dirty="0" err="1" smtClean="0"/>
              <a:t>Finalmente</a:t>
            </a:r>
            <a:r>
              <a:rPr lang="en-US" sz="2700" dirty="0" smtClean="0"/>
              <a:t>, ¿de </a:t>
            </a:r>
            <a:r>
              <a:rPr lang="en-US" sz="2700" dirty="0" err="1" smtClean="0"/>
              <a:t>qu</a:t>
            </a:r>
            <a:r>
              <a:rPr lang="es-ES" sz="2700" dirty="0" smtClean="0"/>
              <a:t>é se trata el proyecto Mozilla </a:t>
            </a:r>
            <a:r>
              <a:rPr lang="es-ES" sz="2700" dirty="0" err="1" smtClean="0"/>
              <a:t>Drumbeat</a:t>
            </a:r>
            <a:r>
              <a:rPr lang="es-ES" sz="2700" dirty="0" smtClean="0"/>
              <a:t>?</a:t>
            </a:r>
            <a:endParaRPr lang="en-US" sz="2700" dirty="0"/>
          </a:p>
        </p:txBody>
      </p:sp>
      <p:sp>
        <p:nvSpPr>
          <p:cNvPr id="4" name="Marcador de número de diapositiva 3"/>
          <p:cNvSpPr>
            <a:spLocks noGrp="1"/>
          </p:cNvSpPr>
          <p:nvPr>
            <p:ph type="sldNum" sz="quarter" idx="12"/>
          </p:nvPr>
        </p:nvSpPr>
        <p:spPr/>
        <p:txBody>
          <a:bodyPr/>
          <a:lstStyle/>
          <a:p>
            <a:fld id="{5C8A0B6C-2F0D-9146-B965-5B2E4517E27B}" type="slidenum">
              <a:rPr lang="en-US" smtClean="0"/>
              <a:t>27</a:t>
            </a:fld>
            <a:endParaRPr lang="en-US"/>
          </a:p>
        </p:txBody>
      </p:sp>
    </p:spTree>
    <p:extLst>
      <p:ext uri="{BB962C8B-B14F-4D97-AF65-F5344CB8AC3E}">
        <p14:creationId xmlns:p14="http://schemas.microsoft.com/office/powerpoint/2010/main" val="2145788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3" name="Marcador de contenido 2"/>
          <p:cNvSpPr>
            <a:spLocks noGrp="1"/>
          </p:cNvSpPr>
          <p:nvPr>
            <p:ph idx="1"/>
          </p:nvPr>
        </p:nvSpPr>
        <p:spPr>
          <a:xfrm>
            <a:off x="1097280" y="2117559"/>
            <a:ext cx="10115203" cy="3314631"/>
          </a:xfrm>
        </p:spPr>
        <p:txBody>
          <a:bodyPr>
            <a:noAutofit/>
          </a:bodyPr>
          <a:lstStyle/>
          <a:p>
            <a:r>
              <a:rPr lang="es-ES" sz="2800" b="1" dirty="0"/>
              <a:t>Herramientas</a:t>
            </a:r>
            <a:endParaRPr lang="es-ES_tradnl" sz="2800" dirty="0"/>
          </a:p>
          <a:p>
            <a:r>
              <a:rPr lang="es-EC" sz="2800" dirty="0"/>
              <a:t>Una lección casi tan importante como la colaboración en sí misma son las herramientas que hacen posible esa colaboración. </a:t>
            </a:r>
            <a:endParaRPr lang="es-EC" sz="2800" dirty="0" smtClean="0"/>
          </a:p>
          <a:p>
            <a:r>
              <a:rPr lang="es-EC" sz="2800" dirty="0" smtClean="0"/>
              <a:t>Si </a:t>
            </a:r>
            <a:r>
              <a:rPr lang="es-EC" sz="2800" dirty="0"/>
              <a:t>bien las herramientas varían de un proyecto a otro, las ideas generales de gestión de proyectos, comunicación y colaboración que representan esas herramientas siguen siendo las mismas tanto en proyectos de código abierto como </a:t>
            </a:r>
            <a:r>
              <a:rPr lang="es-EC" sz="2800" dirty="0" smtClean="0"/>
              <a:t>libre, </a:t>
            </a:r>
            <a:r>
              <a:rPr lang="es-EC" sz="2800" dirty="0"/>
              <a:t>e incluso en el sector privado. </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a:t>
            </a:fld>
            <a:endParaRPr lang="en-US" sz="1600"/>
          </a:p>
        </p:txBody>
      </p:sp>
    </p:spTree>
    <p:extLst>
      <p:ext uri="{BB962C8B-B14F-4D97-AF65-F5344CB8AC3E}">
        <p14:creationId xmlns:p14="http://schemas.microsoft.com/office/powerpoint/2010/main" val="940000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3" name="Marcador de contenido 2"/>
          <p:cNvSpPr>
            <a:spLocks noGrp="1"/>
          </p:cNvSpPr>
          <p:nvPr>
            <p:ph idx="1"/>
          </p:nvPr>
        </p:nvSpPr>
        <p:spPr>
          <a:xfrm>
            <a:off x="1097280" y="2117559"/>
            <a:ext cx="10115203" cy="3314631"/>
          </a:xfrm>
        </p:spPr>
        <p:txBody>
          <a:bodyPr>
            <a:noAutofit/>
          </a:bodyPr>
          <a:lstStyle/>
          <a:p>
            <a:r>
              <a:rPr lang="es-EC" sz="2800" dirty="0" smtClean="0"/>
              <a:t>Por </a:t>
            </a:r>
            <a:r>
              <a:rPr lang="es-EC" sz="2800" dirty="0"/>
              <a:t>ejemplo, el seguimiento de problemas </a:t>
            </a:r>
            <a:r>
              <a:rPr lang="es-EC" sz="2800" dirty="0" smtClean="0"/>
              <a:t>(</a:t>
            </a:r>
            <a:r>
              <a:rPr lang="en-US" sz="2800" dirty="0"/>
              <a:t>issue tracking</a:t>
            </a:r>
            <a:r>
              <a:rPr lang="es-EC" sz="2800" dirty="0" smtClean="0"/>
              <a:t>) no </a:t>
            </a:r>
            <a:r>
              <a:rPr lang="es-EC" sz="2800" dirty="0"/>
              <a:t>solo permite que un proyecto rastree sus errores y características, sino que también ayuda a proporcionar supervisión y responsabilidad por el trabajo que se </a:t>
            </a:r>
            <a:r>
              <a:rPr lang="es-EC" sz="2800" dirty="0" smtClean="0"/>
              <a:t>realiza.</a:t>
            </a:r>
          </a:p>
          <a:p>
            <a:r>
              <a:rPr lang="es-EC" sz="2800" dirty="0" smtClean="0"/>
              <a:t>Si </a:t>
            </a:r>
            <a:r>
              <a:rPr lang="es-EC" sz="2800" dirty="0"/>
              <a:t>se usa adecuadamente mediante la adición de abundantes notas, el seguimiento de </a:t>
            </a:r>
            <a:r>
              <a:rPr lang="es-EC" sz="2800" dirty="0" smtClean="0"/>
              <a:t>problemas o </a:t>
            </a:r>
            <a:r>
              <a:rPr lang="en-US" sz="2800" dirty="0"/>
              <a:t>issue </a:t>
            </a:r>
            <a:r>
              <a:rPr lang="en-US" sz="2800" dirty="0" smtClean="0"/>
              <a:t>tracking</a:t>
            </a:r>
            <a:r>
              <a:rPr lang="es-EC" sz="2800" dirty="0" smtClean="0"/>
              <a:t> </a:t>
            </a:r>
            <a:r>
              <a:rPr lang="es-EC" sz="2800" dirty="0"/>
              <a:t>también forma un recurso histórico valioso que puede permitir a las generaciones futuras aprender de las experiencias de quienes los precedieron.</a:t>
            </a:r>
            <a:endParaRPr lang="es-ES_tradnl" sz="2800" dirty="0"/>
          </a:p>
          <a:p>
            <a:r>
              <a:rPr lang="es-EC" sz="2800" dirty="0"/>
              <a:t>Sin control de </a:t>
            </a:r>
            <a:r>
              <a:rPr lang="es-EC" sz="2800" dirty="0" smtClean="0"/>
              <a:t>versiones (</a:t>
            </a:r>
            <a:r>
              <a:rPr lang="en-US" sz="2800" dirty="0"/>
              <a:t>version control</a:t>
            </a:r>
            <a:r>
              <a:rPr lang="es-EC" sz="2800" dirty="0" smtClean="0"/>
              <a:t>), </a:t>
            </a:r>
            <a:r>
              <a:rPr lang="es-EC" sz="2800" dirty="0"/>
              <a:t>la colaboración real en código libre y abierto sería casi imposible. </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a:t>
            </a:fld>
            <a:endParaRPr lang="en-US" sz="1600"/>
          </a:p>
        </p:txBody>
      </p:sp>
    </p:spTree>
    <p:extLst>
      <p:ext uri="{BB962C8B-B14F-4D97-AF65-F5344CB8AC3E}">
        <p14:creationId xmlns:p14="http://schemas.microsoft.com/office/powerpoint/2010/main" val="1539644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3" name="Marcador de contenido 2"/>
          <p:cNvSpPr>
            <a:spLocks noGrp="1"/>
          </p:cNvSpPr>
          <p:nvPr>
            <p:ph idx="1"/>
          </p:nvPr>
        </p:nvSpPr>
        <p:spPr>
          <a:xfrm>
            <a:off x="1097280" y="2117559"/>
            <a:ext cx="10115203" cy="3314631"/>
          </a:xfrm>
        </p:spPr>
        <p:txBody>
          <a:bodyPr>
            <a:noAutofit/>
          </a:bodyPr>
          <a:lstStyle/>
          <a:p>
            <a:r>
              <a:rPr lang="es-EC" sz="2800" dirty="0"/>
              <a:t>Los archivos </a:t>
            </a:r>
            <a:r>
              <a:rPr lang="en-US" sz="2800" u="sng" dirty="0"/>
              <a:t>v</a:t>
            </a:r>
            <a:r>
              <a:rPr lang="en-US" sz="2800" u="sng" dirty="0" smtClean="0"/>
              <a:t>ersion-controlled</a:t>
            </a:r>
            <a:r>
              <a:rPr lang="en-US" sz="2800" dirty="0" smtClean="0"/>
              <a:t> </a:t>
            </a:r>
            <a:r>
              <a:rPr lang="es-EC" sz="2800" dirty="0" smtClean="0"/>
              <a:t>pueden </a:t>
            </a:r>
            <a:r>
              <a:rPr lang="es-EC" sz="2800" dirty="0"/>
              <a:t>ser editados por varias personas, a veces incluso simultáneamente, y luego combinar todas las ediciones en una versión canónica del archivo. </a:t>
            </a:r>
            <a:endParaRPr lang="es-EC" sz="2800" dirty="0" smtClean="0"/>
          </a:p>
          <a:p>
            <a:r>
              <a:rPr lang="es-EC" sz="2800" dirty="0" smtClean="0"/>
              <a:t>Los </a:t>
            </a:r>
            <a:r>
              <a:rPr lang="es-EC" sz="2800" dirty="0"/>
              <a:t>mensajes incluidos cada vez que se </a:t>
            </a:r>
            <a:r>
              <a:rPr lang="es-EC" sz="2800" dirty="0" smtClean="0"/>
              <a:t>hace commit de un </a:t>
            </a:r>
            <a:r>
              <a:rPr lang="es-EC" sz="2800" dirty="0"/>
              <a:t>cambio en un proyecto controlado por versión (mensajes de </a:t>
            </a:r>
            <a:r>
              <a:rPr lang="es-EC" sz="2800" dirty="0" smtClean="0"/>
              <a:t>commit) </a:t>
            </a:r>
            <a:r>
              <a:rPr lang="es-EC" sz="2800" dirty="0"/>
              <a:t>son otro recurso histórico valioso. </a:t>
            </a:r>
            <a:endParaRPr lang="es-EC" sz="2800" dirty="0" smtClean="0"/>
          </a:p>
          <a:p>
            <a:r>
              <a:rPr lang="es-EC" sz="2800" dirty="0" smtClean="0"/>
              <a:t>Se </a:t>
            </a:r>
            <a:r>
              <a:rPr lang="es-EC" sz="2800" dirty="0"/>
              <a:t>recomienda que un mensaje de </a:t>
            </a:r>
            <a:r>
              <a:rPr lang="es-EC" sz="2800" dirty="0" smtClean="0"/>
              <a:t>commit proporcione </a:t>
            </a:r>
            <a:r>
              <a:rPr lang="es-EC" sz="2800" dirty="0"/>
              <a:t>detalles no solo de lo que se </a:t>
            </a:r>
            <a:r>
              <a:rPr lang="es-EC" sz="2800" dirty="0" smtClean="0"/>
              <a:t>modificó, </a:t>
            </a:r>
            <a:r>
              <a:rPr lang="es-EC" sz="2800" dirty="0"/>
              <a:t>sino también por qué fue necesario y qué problema soluciona </a:t>
            </a:r>
            <a:r>
              <a:rPr lang="es-EC" sz="2800" dirty="0" smtClean="0"/>
              <a:t>el commit.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a:t>
            </a:fld>
            <a:endParaRPr lang="en-US" sz="1600"/>
          </a:p>
        </p:txBody>
      </p:sp>
    </p:spTree>
    <p:extLst>
      <p:ext uri="{BB962C8B-B14F-4D97-AF65-F5344CB8AC3E}">
        <p14:creationId xmlns:p14="http://schemas.microsoft.com/office/powerpoint/2010/main" val="1738675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3" name="Marcador de contenido 2"/>
          <p:cNvSpPr>
            <a:spLocks noGrp="1"/>
          </p:cNvSpPr>
          <p:nvPr>
            <p:ph idx="1"/>
          </p:nvPr>
        </p:nvSpPr>
        <p:spPr>
          <a:xfrm>
            <a:off x="1097280" y="2117559"/>
            <a:ext cx="10115203" cy="3314631"/>
          </a:xfrm>
        </p:spPr>
        <p:txBody>
          <a:bodyPr>
            <a:noAutofit/>
          </a:bodyPr>
          <a:lstStyle/>
          <a:p>
            <a:r>
              <a:rPr lang="es-EC" sz="2700" dirty="0"/>
              <a:t>Al revisar una serie de buenos mensajes de </a:t>
            </a:r>
            <a:r>
              <a:rPr lang="es-EC" sz="2700" dirty="0" smtClean="0"/>
              <a:t>commit, </a:t>
            </a:r>
            <a:r>
              <a:rPr lang="es-EC" sz="2700" dirty="0"/>
              <a:t>es posible que otros contribuyentes al proyecto sigan su evolución y determinen mejor cómo interactuar con el proyecto y la comunidad que lo rodea.</a:t>
            </a:r>
            <a:endParaRPr lang="es-ES_tradnl" sz="2700" dirty="0"/>
          </a:p>
          <a:p>
            <a:r>
              <a:rPr lang="es-EC" sz="2700" dirty="0"/>
              <a:t>El </a:t>
            </a:r>
            <a:r>
              <a:rPr lang="en-US" sz="2700" i="1" dirty="0"/>
              <a:t>i</a:t>
            </a:r>
            <a:r>
              <a:rPr lang="en-US" sz="2700" i="1" dirty="0" smtClean="0"/>
              <a:t>ssue </a:t>
            </a:r>
            <a:r>
              <a:rPr lang="en-US" sz="2700" i="1" dirty="0"/>
              <a:t>tracking </a:t>
            </a:r>
            <a:r>
              <a:rPr lang="en-US" sz="2700" dirty="0" smtClean="0"/>
              <a:t>y </a:t>
            </a:r>
            <a:r>
              <a:rPr lang="en-US" sz="2700" i="1" dirty="0" smtClean="0"/>
              <a:t>version </a:t>
            </a:r>
            <a:r>
              <a:rPr lang="en-US" sz="2700" i="1" dirty="0"/>
              <a:t>control commit messages</a:t>
            </a:r>
            <a:r>
              <a:rPr lang="es-EC" sz="2700" dirty="0" smtClean="0"/>
              <a:t> </a:t>
            </a:r>
            <a:r>
              <a:rPr lang="es-EC" sz="2700" dirty="0"/>
              <a:t>son dos formas de comunicación asincrónica. </a:t>
            </a:r>
            <a:endParaRPr lang="es-EC" sz="2700" dirty="0" smtClean="0"/>
          </a:p>
          <a:p>
            <a:r>
              <a:rPr lang="es-EC" sz="2700" dirty="0" smtClean="0"/>
              <a:t>La </a:t>
            </a:r>
            <a:r>
              <a:rPr lang="es-EC" sz="2700" dirty="0"/>
              <a:t>colaboración de software libre y de código abierto no funcionaría sin una comunicación asincrónica. La comunidad de contribuyentes para un proyecto puede abarcar todo el mundo y ciertamente abarcará una variedad de horarios personales. Si la colaboración se basara exclusivamente en la comunicación en tiempo real, nadie haría nada. </a:t>
            </a:r>
            <a:endParaRPr lang="es-ES_tradnl" sz="27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a:t>
            </a:fld>
            <a:endParaRPr lang="en-US" sz="1600"/>
          </a:p>
        </p:txBody>
      </p:sp>
    </p:spTree>
    <p:extLst>
      <p:ext uri="{BB962C8B-B14F-4D97-AF65-F5344CB8AC3E}">
        <p14:creationId xmlns:p14="http://schemas.microsoft.com/office/powerpoint/2010/main" val="1674448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3" name="Marcador de contenido 2"/>
          <p:cNvSpPr>
            <a:spLocks noGrp="1"/>
          </p:cNvSpPr>
          <p:nvPr>
            <p:ph idx="1"/>
          </p:nvPr>
        </p:nvSpPr>
        <p:spPr>
          <a:xfrm>
            <a:off x="1097280" y="2045370"/>
            <a:ext cx="10115203" cy="3314631"/>
          </a:xfrm>
        </p:spPr>
        <p:txBody>
          <a:bodyPr>
            <a:noAutofit/>
          </a:bodyPr>
          <a:lstStyle/>
          <a:p>
            <a:r>
              <a:rPr lang="es-EC" sz="2800" dirty="0"/>
              <a:t>Por esta razón, muchos proyectos de código abierto y </a:t>
            </a:r>
            <a:r>
              <a:rPr lang="es-EC" sz="2800" dirty="0" smtClean="0"/>
              <a:t>libre dependen </a:t>
            </a:r>
            <a:r>
              <a:rPr lang="es-EC" sz="2800" dirty="0"/>
              <a:t>en gran medida de métodos de discusión asíncronos, como listas de correo. </a:t>
            </a:r>
            <a:endParaRPr lang="es-EC" sz="2800" dirty="0" smtClean="0"/>
          </a:p>
          <a:p>
            <a:r>
              <a:rPr lang="es-EC" sz="2800" dirty="0" smtClean="0"/>
              <a:t>Las </a:t>
            </a:r>
            <a:r>
              <a:rPr lang="es-EC" sz="2800" dirty="0"/>
              <a:t>personas pueden leer y colaborar en sus horarios, y el proyecto puede seguir avanzando. </a:t>
            </a:r>
            <a:endParaRPr lang="es-EC" sz="2800" dirty="0" smtClean="0"/>
          </a:p>
          <a:p>
            <a:r>
              <a:rPr lang="es-EC" sz="2800" dirty="0" smtClean="0"/>
              <a:t>La </a:t>
            </a:r>
            <a:r>
              <a:rPr lang="es-EC" sz="2800" dirty="0"/>
              <a:t>capacidad de expresar sus ideas de manera eficiente en un método textual como una lista de correo es una habilidad que le servirá a lo largo de su carrera, y pocas oportunidades para aprenderlo serán tan prácticas como participar en una lista de correo para un proyecto de código abierto y </a:t>
            </a:r>
            <a:r>
              <a:rPr lang="es-EC" sz="2800" dirty="0" smtClean="0"/>
              <a:t>libre.</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a:t>
            </a:fld>
            <a:endParaRPr lang="en-US" sz="1600"/>
          </a:p>
        </p:txBody>
      </p:sp>
    </p:spTree>
    <p:extLst>
      <p:ext uri="{BB962C8B-B14F-4D97-AF65-F5344CB8AC3E}">
        <p14:creationId xmlns:p14="http://schemas.microsoft.com/office/powerpoint/2010/main" val="1737078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3" name="Marcador de contenido 2"/>
          <p:cNvSpPr>
            <a:spLocks noGrp="1"/>
          </p:cNvSpPr>
          <p:nvPr>
            <p:ph idx="1"/>
          </p:nvPr>
        </p:nvSpPr>
        <p:spPr>
          <a:xfrm>
            <a:off x="1097280" y="2070261"/>
            <a:ext cx="10115203" cy="4172882"/>
          </a:xfrm>
        </p:spPr>
        <p:txBody>
          <a:bodyPr>
            <a:noAutofit/>
          </a:bodyPr>
          <a:lstStyle/>
          <a:p>
            <a:r>
              <a:rPr lang="es-ES" sz="2700" b="1" dirty="0" smtClean="0"/>
              <a:t>Buenas Prácticas</a:t>
            </a:r>
            <a:endParaRPr lang="es-ES_tradnl" sz="2700" dirty="0"/>
          </a:p>
          <a:p>
            <a:r>
              <a:rPr lang="es-EC" sz="2700" dirty="0"/>
              <a:t>La </a:t>
            </a:r>
            <a:r>
              <a:rPr lang="es-EC" sz="2700" dirty="0" smtClean="0"/>
              <a:t>universidad es </a:t>
            </a:r>
            <a:r>
              <a:rPr lang="es-EC" sz="2700" dirty="0"/>
              <a:t>un gran lugar para aprender sobre la notación Big O o </a:t>
            </a:r>
            <a:r>
              <a:rPr lang="es-EC" sz="2700" dirty="0" smtClean="0"/>
              <a:t>ecuaciones diferenciales, </a:t>
            </a:r>
            <a:r>
              <a:rPr lang="es-EC" sz="2700" dirty="0"/>
              <a:t>pero generalmente no es tan bueno para aprender sobre las </a:t>
            </a:r>
            <a:r>
              <a:rPr lang="es-EC" sz="2700" u="sng" dirty="0"/>
              <a:t>mejores prácticas actuales de la industria</a:t>
            </a:r>
            <a:r>
              <a:rPr lang="es-EC" sz="2700" dirty="0"/>
              <a:t>. </a:t>
            </a:r>
            <a:endParaRPr lang="es-EC" sz="2700" dirty="0" smtClean="0"/>
          </a:p>
          <a:p>
            <a:r>
              <a:rPr lang="es-EC" sz="2700" dirty="0" smtClean="0"/>
              <a:t>Los </a:t>
            </a:r>
            <a:r>
              <a:rPr lang="es-EC" sz="2700" dirty="0"/>
              <a:t>graduados universitarios que ingresan a la fuerza laboral a menudo descubren que, si bien su trabajo académico era pesado en teoría, era relativamente ligero en la práctica, las tecnologías y las tendencias que se requieren para tener éxito en el trabajo. </a:t>
            </a:r>
            <a:endParaRPr lang="es-EC" sz="2700" dirty="0" smtClean="0"/>
          </a:p>
          <a:p>
            <a:r>
              <a:rPr lang="es-EC" sz="2700" dirty="0" smtClean="0"/>
              <a:t>Las universidades no </a:t>
            </a:r>
            <a:r>
              <a:rPr lang="es-EC" sz="2700" dirty="0"/>
              <a:t>deben ser criticadas en esto. Hacen un gran trabajo, pero </a:t>
            </a:r>
            <a:r>
              <a:rPr lang="es-EC" sz="2700" dirty="0" smtClean="0"/>
              <a:t>tienen limitaciones de tiempo, cosa que la industria no. </a:t>
            </a:r>
            <a:endParaRPr lang="es-ES_tradnl" sz="27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a:t>
            </a:fld>
            <a:endParaRPr lang="en-US" sz="1600"/>
          </a:p>
        </p:txBody>
      </p:sp>
    </p:spTree>
    <p:extLst>
      <p:ext uri="{BB962C8B-B14F-4D97-AF65-F5344CB8AC3E}">
        <p14:creationId xmlns:p14="http://schemas.microsoft.com/office/powerpoint/2010/main" val="1302879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3" name="Marcador de contenido 2"/>
          <p:cNvSpPr>
            <a:spLocks noGrp="1"/>
          </p:cNvSpPr>
          <p:nvPr>
            <p:ph idx="1"/>
          </p:nvPr>
        </p:nvSpPr>
        <p:spPr>
          <a:xfrm>
            <a:off x="1097280" y="2038729"/>
            <a:ext cx="10269658" cy="4172882"/>
          </a:xfrm>
        </p:spPr>
        <p:txBody>
          <a:bodyPr>
            <a:noAutofit/>
          </a:bodyPr>
          <a:lstStyle/>
          <a:p>
            <a:r>
              <a:rPr lang="es-EC" sz="2600" dirty="0"/>
              <a:t>Los planes de estudio tardan en desarrollarse, por lo que las instituciones de educación superior a menudo deben enseñar tecnologías y prácticas que están al final del uso actual de la industria.</a:t>
            </a:r>
            <a:endParaRPr lang="es-ES_tradnl" sz="2600" dirty="0"/>
          </a:p>
          <a:p>
            <a:r>
              <a:rPr lang="es-EC" sz="2600" dirty="0"/>
              <a:t>No es así con el software </a:t>
            </a:r>
            <a:r>
              <a:rPr lang="es-EC" sz="2600" dirty="0" smtClean="0"/>
              <a:t>libre y </a:t>
            </a:r>
            <a:r>
              <a:rPr lang="es-EC" sz="2600" dirty="0"/>
              <a:t>de código abierto. Debido a que FOSS está en constante movimiento, evolución e innovación, muchas de las mejores prácticas actuales de la industria se originaron en el desarrollo de software libre y de código abierto o fueron perfeccionadas por él. </a:t>
            </a:r>
            <a:endParaRPr lang="es-EC" sz="2600" dirty="0" smtClean="0"/>
          </a:p>
          <a:p>
            <a:r>
              <a:rPr lang="es-EC" sz="2600" dirty="0" smtClean="0"/>
              <a:t>Control </a:t>
            </a:r>
            <a:r>
              <a:rPr lang="es-EC" sz="2600" dirty="0"/>
              <a:t>de </a:t>
            </a:r>
            <a:r>
              <a:rPr lang="es-EC" sz="2600" dirty="0" smtClean="0"/>
              <a:t>versiones, </a:t>
            </a:r>
            <a:r>
              <a:rPr lang="es-EC" sz="2600" dirty="0"/>
              <a:t>pruebas de unidad e integración, integración y despliegue continuo (CI / CD), patrones de diseño ... Cuando contribuye a FOSS, domina muchos conceptos y mejores prácticas que quizás nunca pueda aprender en otro entorno.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a:t>
            </a:fld>
            <a:endParaRPr lang="en-US" sz="1600"/>
          </a:p>
        </p:txBody>
      </p:sp>
    </p:spTree>
    <p:extLst>
      <p:ext uri="{BB962C8B-B14F-4D97-AF65-F5344CB8AC3E}">
        <p14:creationId xmlns:p14="http://schemas.microsoft.com/office/powerpoint/2010/main" val="1642508226"/>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36593</TotalTime>
  <Words>2594</Words>
  <Application>Microsoft Macintosh PowerPoint</Application>
  <PresentationFormat>Panorámica</PresentationFormat>
  <Paragraphs>131</Paragraphs>
  <Slides>27</Slides>
  <Notes>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27</vt:i4>
      </vt:variant>
    </vt:vector>
  </HeadingPairs>
  <TitlesOfParts>
    <vt:vector size="30" baseType="lpstr">
      <vt:lpstr>Calibri</vt:lpstr>
      <vt:lpstr>Calibri Light</vt:lpstr>
      <vt:lpstr>Retrospección</vt:lpstr>
      <vt:lpstr>Presentación de PowerPoint</vt:lpstr>
      <vt:lpstr>Presentación de PowerPoint</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carrera</vt:lpstr>
      <vt:lpstr>Beneficios de FOSS para su carrera</vt:lpstr>
      <vt:lpstr>Beneficios de FOSS para su carrera</vt:lpstr>
      <vt:lpstr>Beneficios de FOSS para su carrera</vt:lpstr>
      <vt:lpstr>Beneficios de FOSS para su carrera</vt:lpstr>
      <vt:lpstr>Beneficios de FOSS para sus contactos personales</vt:lpstr>
      <vt:lpstr>Beneficios de FOSS para sus contactos personales</vt:lpstr>
      <vt:lpstr>Beneficios de FOSS para sus contactos personales</vt:lpstr>
      <vt:lpstr>Beneficios de FOSS para sus contactos personales</vt:lpstr>
      <vt:lpstr>Beneficios de FOSS para sus contactos personales</vt:lpstr>
      <vt:lpstr>Beneficios de FOSS para sus contactos personales</vt:lpstr>
      <vt:lpstr>Beneficios de FOSS para sus contactos personales</vt:lpstr>
      <vt:lpstr>Beneficios de FOSS para sus contactos personales</vt:lpstr>
      <vt:lpstr>Taller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404</cp:revision>
  <dcterms:created xsi:type="dcterms:W3CDTF">2018-09-05T16:34:01Z</dcterms:created>
  <dcterms:modified xsi:type="dcterms:W3CDTF">2019-10-23T10:44:31Z</dcterms:modified>
</cp:coreProperties>
</file>