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9"/>
  </p:notesMasterIdLst>
  <p:sldIdLst>
    <p:sldId id="504" r:id="rId2"/>
    <p:sldId id="619" r:id="rId3"/>
    <p:sldId id="792" r:id="rId4"/>
    <p:sldId id="793" r:id="rId5"/>
    <p:sldId id="794" r:id="rId6"/>
    <p:sldId id="795" r:id="rId7"/>
    <p:sldId id="796" r:id="rId8"/>
    <p:sldId id="797" r:id="rId9"/>
    <p:sldId id="798" r:id="rId10"/>
    <p:sldId id="799" r:id="rId11"/>
    <p:sldId id="800" r:id="rId12"/>
    <p:sldId id="801" r:id="rId13"/>
    <p:sldId id="802" r:id="rId14"/>
    <p:sldId id="803" r:id="rId15"/>
    <p:sldId id="804" r:id="rId16"/>
    <p:sldId id="805" r:id="rId17"/>
    <p:sldId id="806" r:id="rId18"/>
    <p:sldId id="808" r:id="rId19"/>
    <p:sldId id="807" r:id="rId20"/>
    <p:sldId id="809" r:id="rId21"/>
    <p:sldId id="810" r:id="rId22"/>
    <p:sldId id="811" r:id="rId23"/>
    <p:sldId id="812" r:id="rId24"/>
    <p:sldId id="813" r:id="rId25"/>
    <p:sldId id="814" r:id="rId26"/>
    <p:sldId id="815" r:id="rId27"/>
    <p:sldId id="816" r:id="rId28"/>
    <p:sldId id="817" r:id="rId29"/>
    <p:sldId id="818" r:id="rId30"/>
    <p:sldId id="819" r:id="rId31"/>
    <p:sldId id="820" r:id="rId32"/>
    <p:sldId id="821" r:id="rId33"/>
    <p:sldId id="822" r:id="rId34"/>
    <p:sldId id="823" r:id="rId35"/>
    <p:sldId id="824" r:id="rId36"/>
    <p:sldId id="825" r:id="rId37"/>
    <p:sldId id="826" r:id="rId38"/>
    <p:sldId id="827" r:id="rId39"/>
    <p:sldId id="828" r:id="rId40"/>
    <p:sldId id="829" r:id="rId41"/>
    <p:sldId id="830" r:id="rId42"/>
    <p:sldId id="831" r:id="rId43"/>
    <p:sldId id="832" r:id="rId44"/>
    <p:sldId id="833" r:id="rId45"/>
    <p:sldId id="834" r:id="rId46"/>
    <p:sldId id="835" r:id="rId47"/>
    <p:sldId id="836" r:id="rId4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3"/>
    <p:restoredTop sz="84904"/>
  </p:normalViewPr>
  <p:slideViewPr>
    <p:cSldViewPr snapToGrid="0" snapToObjects="1">
      <p:cViewPr>
        <p:scale>
          <a:sx n="70" d="100"/>
          <a:sy n="70" d="100"/>
        </p:scale>
        <p:origin x="664"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12/12/19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83730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2001330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12</a:t>
            </a:fld>
            <a:endParaRPr lang="en-US"/>
          </a:p>
        </p:txBody>
      </p:sp>
    </p:spTree>
    <p:extLst>
      <p:ext uri="{BB962C8B-B14F-4D97-AF65-F5344CB8AC3E}">
        <p14:creationId xmlns:p14="http://schemas.microsoft.com/office/powerpoint/2010/main" val="732501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13</a:t>
            </a:fld>
            <a:endParaRPr lang="en-US"/>
          </a:p>
        </p:txBody>
      </p:sp>
    </p:spTree>
    <p:extLst>
      <p:ext uri="{BB962C8B-B14F-4D97-AF65-F5344CB8AC3E}">
        <p14:creationId xmlns:p14="http://schemas.microsoft.com/office/powerpoint/2010/main" val="714889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1049292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1433601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906864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17</a:t>
            </a:fld>
            <a:endParaRPr lang="en-US"/>
          </a:p>
        </p:txBody>
      </p:sp>
    </p:spTree>
    <p:extLst>
      <p:ext uri="{BB962C8B-B14F-4D97-AF65-F5344CB8AC3E}">
        <p14:creationId xmlns:p14="http://schemas.microsoft.com/office/powerpoint/2010/main" val="1707786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18</a:t>
            </a:fld>
            <a:endParaRPr lang="en-US"/>
          </a:p>
        </p:txBody>
      </p:sp>
    </p:spTree>
    <p:extLst>
      <p:ext uri="{BB962C8B-B14F-4D97-AF65-F5344CB8AC3E}">
        <p14:creationId xmlns:p14="http://schemas.microsoft.com/office/powerpoint/2010/main" val="2016243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19</a:t>
            </a:fld>
            <a:endParaRPr lang="en-US"/>
          </a:p>
        </p:txBody>
      </p:sp>
    </p:spTree>
    <p:extLst>
      <p:ext uri="{BB962C8B-B14F-4D97-AF65-F5344CB8AC3E}">
        <p14:creationId xmlns:p14="http://schemas.microsoft.com/office/powerpoint/2010/main" val="690677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20</a:t>
            </a:fld>
            <a:endParaRPr lang="en-US"/>
          </a:p>
        </p:txBody>
      </p:sp>
    </p:spTree>
    <p:extLst>
      <p:ext uri="{BB962C8B-B14F-4D97-AF65-F5344CB8AC3E}">
        <p14:creationId xmlns:p14="http://schemas.microsoft.com/office/powerpoint/2010/main" val="32803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a:t>
            </a:fld>
            <a:endParaRPr lang="en-US"/>
          </a:p>
        </p:txBody>
      </p:sp>
    </p:spTree>
    <p:extLst>
      <p:ext uri="{BB962C8B-B14F-4D97-AF65-F5344CB8AC3E}">
        <p14:creationId xmlns:p14="http://schemas.microsoft.com/office/powerpoint/2010/main" val="2014519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21</a:t>
            </a:fld>
            <a:endParaRPr lang="en-US"/>
          </a:p>
        </p:txBody>
      </p:sp>
    </p:spTree>
    <p:extLst>
      <p:ext uri="{BB962C8B-B14F-4D97-AF65-F5344CB8AC3E}">
        <p14:creationId xmlns:p14="http://schemas.microsoft.com/office/powerpoint/2010/main" val="114674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22</a:t>
            </a:fld>
            <a:endParaRPr lang="en-US"/>
          </a:p>
        </p:txBody>
      </p:sp>
    </p:spTree>
    <p:extLst>
      <p:ext uri="{BB962C8B-B14F-4D97-AF65-F5344CB8AC3E}">
        <p14:creationId xmlns:p14="http://schemas.microsoft.com/office/powerpoint/2010/main" val="1141003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23</a:t>
            </a:fld>
            <a:endParaRPr lang="en-US"/>
          </a:p>
        </p:txBody>
      </p:sp>
    </p:spTree>
    <p:extLst>
      <p:ext uri="{BB962C8B-B14F-4D97-AF65-F5344CB8AC3E}">
        <p14:creationId xmlns:p14="http://schemas.microsoft.com/office/powerpoint/2010/main" val="1355651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1492627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1980736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26</a:t>
            </a:fld>
            <a:endParaRPr lang="en-US"/>
          </a:p>
        </p:txBody>
      </p:sp>
    </p:spTree>
    <p:extLst>
      <p:ext uri="{BB962C8B-B14F-4D97-AF65-F5344CB8AC3E}">
        <p14:creationId xmlns:p14="http://schemas.microsoft.com/office/powerpoint/2010/main" val="488993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832920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1576186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29</a:t>
            </a:fld>
            <a:endParaRPr lang="en-US"/>
          </a:p>
        </p:txBody>
      </p:sp>
    </p:spTree>
    <p:extLst>
      <p:ext uri="{BB962C8B-B14F-4D97-AF65-F5344CB8AC3E}">
        <p14:creationId xmlns:p14="http://schemas.microsoft.com/office/powerpoint/2010/main" val="187140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30</a:t>
            </a:fld>
            <a:endParaRPr lang="en-US"/>
          </a:p>
        </p:txBody>
      </p:sp>
    </p:spTree>
    <p:extLst>
      <p:ext uri="{BB962C8B-B14F-4D97-AF65-F5344CB8AC3E}">
        <p14:creationId xmlns:p14="http://schemas.microsoft.com/office/powerpoint/2010/main" val="49117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a:t>
            </a:fld>
            <a:endParaRPr lang="en-US"/>
          </a:p>
        </p:txBody>
      </p:sp>
    </p:spTree>
    <p:extLst>
      <p:ext uri="{BB962C8B-B14F-4D97-AF65-F5344CB8AC3E}">
        <p14:creationId xmlns:p14="http://schemas.microsoft.com/office/powerpoint/2010/main" val="1974563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31</a:t>
            </a:fld>
            <a:endParaRPr lang="en-US"/>
          </a:p>
        </p:txBody>
      </p:sp>
    </p:spTree>
    <p:extLst>
      <p:ext uri="{BB962C8B-B14F-4D97-AF65-F5344CB8AC3E}">
        <p14:creationId xmlns:p14="http://schemas.microsoft.com/office/powerpoint/2010/main" val="395531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32</a:t>
            </a:fld>
            <a:endParaRPr lang="en-US"/>
          </a:p>
        </p:txBody>
      </p:sp>
    </p:spTree>
    <p:extLst>
      <p:ext uri="{BB962C8B-B14F-4D97-AF65-F5344CB8AC3E}">
        <p14:creationId xmlns:p14="http://schemas.microsoft.com/office/powerpoint/2010/main" val="1074308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33</a:t>
            </a:fld>
            <a:endParaRPr lang="en-US"/>
          </a:p>
        </p:txBody>
      </p:sp>
    </p:spTree>
    <p:extLst>
      <p:ext uri="{BB962C8B-B14F-4D97-AF65-F5344CB8AC3E}">
        <p14:creationId xmlns:p14="http://schemas.microsoft.com/office/powerpoint/2010/main" val="2436445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34</a:t>
            </a:fld>
            <a:endParaRPr lang="en-US"/>
          </a:p>
        </p:txBody>
      </p:sp>
    </p:spTree>
    <p:extLst>
      <p:ext uri="{BB962C8B-B14F-4D97-AF65-F5344CB8AC3E}">
        <p14:creationId xmlns:p14="http://schemas.microsoft.com/office/powerpoint/2010/main" val="2104457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35</a:t>
            </a:fld>
            <a:endParaRPr lang="en-US"/>
          </a:p>
        </p:txBody>
      </p:sp>
    </p:spTree>
    <p:extLst>
      <p:ext uri="{BB962C8B-B14F-4D97-AF65-F5344CB8AC3E}">
        <p14:creationId xmlns:p14="http://schemas.microsoft.com/office/powerpoint/2010/main" val="13752643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36</a:t>
            </a:fld>
            <a:endParaRPr lang="en-US"/>
          </a:p>
        </p:txBody>
      </p:sp>
    </p:spTree>
    <p:extLst>
      <p:ext uri="{BB962C8B-B14F-4D97-AF65-F5344CB8AC3E}">
        <p14:creationId xmlns:p14="http://schemas.microsoft.com/office/powerpoint/2010/main" val="472593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37</a:t>
            </a:fld>
            <a:endParaRPr lang="en-US"/>
          </a:p>
        </p:txBody>
      </p:sp>
    </p:spTree>
    <p:extLst>
      <p:ext uri="{BB962C8B-B14F-4D97-AF65-F5344CB8AC3E}">
        <p14:creationId xmlns:p14="http://schemas.microsoft.com/office/powerpoint/2010/main" val="1134458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38</a:t>
            </a:fld>
            <a:endParaRPr lang="en-US"/>
          </a:p>
        </p:txBody>
      </p:sp>
    </p:spTree>
    <p:extLst>
      <p:ext uri="{BB962C8B-B14F-4D97-AF65-F5344CB8AC3E}">
        <p14:creationId xmlns:p14="http://schemas.microsoft.com/office/powerpoint/2010/main" val="4939158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39</a:t>
            </a:fld>
            <a:endParaRPr lang="en-US"/>
          </a:p>
        </p:txBody>
      </p:sp>
    </p:spTree>
    <p:extLst>
      <p:ext uri="{BB962C8B-B14F-4D97-AF65-F5344CB8AC3E}">
        <p14:creationId xmlns:p14="http://schemas.microsoft.com/office/powerpoint/2010/main" val="16697788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40</a:t>
            </a:fld>
            <a:endParaRPr lang="en-US"/>
          </a:p>
        </p:txBody>
      </p:sp>
    </p:spTree>
    <p:extLst>
      <p:ext uri="{BB962C8B-B14F-4D97-AF65-F5344CB8AC3E}">
        <p14:creationId xmlns:p14="http://schemas.microsoft.com/office/powerpoint/2010/main" val="896165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a:t>
            </a:fld>
            <a:endParaRPr lang="en-US"/>
          </a:p>
        </p:txBody>
      </p:sp>
    </p:spTree>
    <p:extLst>
      <p:ext uri="{BB962C8B-B14F-4D97-AF65-F5344CB8AC3E}">
        <p14:creationId xmlns:p14="http://schemas.microsoft.com/office/powerpoint/2010/main" val="15599287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41</a:t>
            </a:fld>
            <a:endParaRPr lang="en-US"/>
          </a:p>
        </p:txBody>
      </p:sp>
    </p:spTree>
    <p:extLst>
      <p:ext uri="{BB962C8B-B14F-4D97-AF65-F5344CB8AC3E}">
        <p14:creationId xmlns:p14="http://schemas.microsoft.com/office/powerpoint/2010/main" val="18967921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42</a:t>
            </a:fld>
            <a:endParaRPr lang="en-US"/>
          </a:p>
        </p:txBody>
      </p:sp>
    </p:spTree>
    <p:extLst>
      <p:ext uri="{BB962C8B-B14F-4D97-AF65-F5344CB8AC3E}">
        <p14:creationId xmlns:p14="http://schemas.microsoft.com/office/powerpoint/2010/main" val="3407885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43</a:t>
            </a:fld>
            <a:endParaRPr lang="en-US"/>
          </a:p>
        </p:txBody>
      </p:sp>
    </p:spTree>
    <p:extLst>
      <p:ext uri="{BB962C8B-B14F-4D97-AF65-F5344CB8AC3E}">
        <p14:creationId xmlns:p14="http://schemas.microsoft.com/office/powerpoint/2010/main" val="20401461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44</a:t>
            </a:fld>
            <a:endParaRPr lang="en-US"/>
          </a:p>
        </p:txBody>
      </p:sp>
    </p:spTree>
    <p:extLst>
      <p:ext uri="{BB962C8B-B14F-4D97-AF65-F5344CB8AC3E}">
        <p14:creationId xmlns:p14="http://schemas.microsoft.com/office/powerpoint/2010/main" val="20154959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45</a:t>
            </a:fld>
            <a:endParaRPr lang="en-US"/>
          </a:p>
        </p:txBody>
      </p:sp>
    </p:spTree>
    <p:extLst>
      <p:ext uri="{BB962C8B-B14F-4D97-AF65-F5344CB8AC3E}">
        <p14:creationId xmlns:p14="http://schemas.microsoft.com/office/powerpoint/2010/main" val="15135007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46</a:t>
            </a:fld>
            <a:endParaRPr lang="en-US"/>
          </a:p>
        </p:txBody>
      </p:sp>
    </p:spTree>
    <p:extLst>
      <p:ext uri="{BB962C8B-B14F-4D97-AF65-F5344CB8AC3E}">
        <p14:creationId xmlns:p14="http://schemas.microsoft.com/office/powerpoint/2010/main" val="3892252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47</a:t>
            </a:fld>
            <a:endParaRPr lang="en-US"/>
          </a:p>
        </p:txBody>
      </p:sp>
    </p:spTree>
    <p:extLst>
      <p:ext uri="{BB962C8B-B14F-4D97-AF65-F5344CB8AC3E}">
        <p14:creationId xmlns:p14="http://schemas.microsoft.com/office/powerpoint/2010/main" val="10595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546981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a:t>
            </a:fld>
            <a:endParaRPr lang="en-US"/>
          </a:p>
        </p:txBody>
      </p:sp>
    </p:spTree>
    <p:extLst>
      <p:ext uri="{BB962C8B-B14F-4D97-AF65-F5344CB8AC3E}">
        <p14:creationId xmlns:p14="http://schemas.microsoft.com/office/powerpoint/2010/main" val="16836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a:t>
            </a:fld>
            <a:endParaRPr lang="en-US"/>
          </a:p>
        </p:txBody>
      </p:sp>
    </p:spTree>
    <p:extLst>
      <p:ext uri="{BB962C8B-B14F-4D97-AF65-F5344CB8AC3E}">
        <p14:creationId xmlns:p14="http://schemas.microsoft.com/office/powerpoint/2010/main" val="943608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a:t>
            </a:fld>
            <a:endParaRPr lang="en-US"/>
          </a:p>
        </p:txBody>
      </p:sp>
    </p:spTree>
    <p:extLst>
      <p:ext uri="{BB962C8B-B14F-4D97-AF65-F5344CB8AC3E}">
        <p14:creationId xmlns:p14="http://schemas.microsoft.com/office/powerpoint/2010/main" val="1089537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a:t>
            </a:fld>
            <a:endParaRPr lang="en-US"/>
          </a:p>
        </p:txBody>
      </p:sp>
    </p:spTree>
    <p:extLst>
      <p:ext uri="{BB962C8B-B14F-4D97-AF65-F5344CB8AC3E}">
        <p14:creationId xmlns:p14="http://schemas.microsoft.com/office/powerpoint/2010/main" val="167588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12/12/19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12/12/19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12/12/19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12/12/19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12/12/19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12/12/19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12/12/19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 sz="4400" dirty="0" smtClean="0">
                <a:latin typeface="Arial" charset="0"/>
              </a:rPr>
              <a:t>Algoritmos y Complejidad</a:t>
            </a:r>
            <a:endParaRPr lang="es-ES_tradnl" sz="4400" dirty="0">
              <a:latin typeface="Arial" charset="0"/>
            </a:endParaRPr>
          </a:p>
        </p:txBody>
      </p:sp>
      <p:sp>
        <p:nvSpPr>
          <p:cNvPr id="5" name="CuadroTexto 4"/>
          <p:cNvSpPr txBox="1"/>
          <p:nvPr/>
        </p:nvSpPr>
        <p:spPr>
          <a:xfrm>
            <a:off x="1097280" y="5035325"/>
            <a:ext cx="10302530" cy="1200329"/>
          </a:xfrm>
          <a:prstGeom prst="rect">
            <a:avLst/>
          </a:prstGeom>
          <a:noFill/>
        </p:spPr>
        <p:txBody>
          <a:bodyPr wrap="square" rtlCol="0">
            <a:spAutoFit/>
          </a:bodyPr>
          <a:lstStyle/>
          <a:p>
            <a:r>
              <a:rPr lang="en-US" sz="2400" dirty="0" smtClean="0"/>
              <a:t>Lorena Recalde Ph.D.</a:t>
            </a:r>
          </a:p>
          <a:p>
            <a:r>
              <a:rPr lang="en-US" sz="2400" dirty="0" err="1" smtClean="0"/>
              <a:t>Escuela</a:t>
            </a:r>
            <a:r>
              <a:rPr lang="en-US" sz="2400" dirty="0" smtClean="0"/>
              <a:t> </a:t>
            </a:r>
            <a:r>
              <a:rPr lang="en-US" sz="2400" dirty="0" err="1" smtClean="0"/>
              <a:t>Polit</a:t>
            </a:r>
            <a:r>
              <a:rPr lang="es-ES" sz="2400" dirty="0" err="1" smtClean="0"/>
              <a:t>écnica</a:t>
            </a:r>
            <a:r>
              <a:rPr lang="es-ES" sz="2400" dirty="0" smtClean="0"/>
              <a:t> Nacional</a:t>
            </a:r>
          </a:p>
          <a:p>
            <a:r>
              <a:rPr lang="es-ES" sz="2400" dirty="0" smtClean="0"/>
              <a:t>Maestría en Ciencias de Computación</a:t>
            </a:r>
            <a:endParaRPr lang="en-US" sz="2400" dirty="0"/>
          </a:p>
        </p:txBody>
      </p:sp>
    </p:spTree>
    <p:extLst>
      <p:ext uri="{BB962C8B-B14F-4D97-AF65-F5344CB8AC3E}">
        <p14:creationId xmlns:p14="http://schemas.microsoft.com/office/powerpoint/2010/main" val="1168478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Finding the shortest path</a:t>
            </a:r>
          </a:p>
        </p:txBody>
      </p:sp>
      <p:sp>
        <p:nvSpPr>
          <p:cNvPr id="5" name="Marcador de contenido 2"/>
          <p:cNvSpPr txBox="1">
            <a:spLocks/>
          </p:cNvSpPr>
          <p:nvPr/>
        </p:nvSpPr>
        <p:spPr>
          <a:xfrm>
            <a:off x="907560" y="2304288"/>
            <a:ext cx="10188588" cy="389534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Como resumen, estas son las dos preguntas que la búsqueda </a:t>
            </a:r>
            <a:r>
              <a:rPr lang="es-ES_tradnl" sz="2700" dirty="0" smtClean="0"/>
              <a:t>BFS </a:t>
            </a:r>
            <a:r>
              <a:rPr lang="es-ES_tradnl" sz="2700" dirty="0"/>
              <a:t>puede responder por usted</a:t>
            </a:r>
            <a:r>
              <a:rPr lang="es-ES_tradnl" sz="2700" dirty="0" smtClean="0"/>
              <a:t>:</a:t>
            </a:r>
          </a:p>
          <a:p>
            <a:pPr marL="292608" lvl="1" indent="0">
              <a:buClr>
                <a:schemeClr val="tx1"/>
              </a:buClr>
              <a:buNone/>
            </a:pPr>
            <a:r>
              <a:rPr lang="es-ES_tradnl" sz="2700" dirty="0" smtClean="0"/>
              <a:t>• </a:t>
            </a:r>
            <a:r>
              <a:rPr lang="es-ES_tradnl" sz="2700" dirty="0"/>
              <a:t>Pregunta tipo 1: ¿Hay una ruta desde el nodo A al nodo B? (¿Hay un vendedor de mango en su red</a:t>
            </a:r>
            <a:r>
              <a:rPr lang="es-ES_tradnl" sz="2700" dirty="0" smtClean="0"/>
              <a:t>?)</a:t>
            </a:r>
          </a:p>
          <a:p>
            <a:pPr marL="292608" lvl="1" indent="0">
              <a:buClr>
                <a:schemeClr val="tx1"/>
              </a:buClr>
              <a:buNone/>
            </a:pPr>
            <a:r>
              <a:rPr lang="es-ES_tradnl" sz="2700" dirty="0" smtClean="0"/>
              <a:t>• </a:t>
            </a:r>
            <a:r>
              <a:rPr lang="es-ES_tradnl" sz="2700" dirty="0"/>
              <a:t>Pregunta tipo 2: ¿Cuál es la ruta más corta desde el nodo A al nodo B? (¿Quién es el vendedor de mango más cercano?)</a:t>
            </a:r>
            <a:endParaRPr lang="es-ES_tradnl" sz="2700" dirty="0" smtClean="0"/>
          </a:p>
        </p:txBody>
      </p:sp>
    </p:spTree>
    <p:extLst>
      <p:ext uri="{BB962C8B-B14F-4D97-AF65-F5344CB8AC3E}">
        <p14:creationId xmlns:p14="http://schemas.microsoft.com/office/powerpoint/2010/main" val="1588575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Finding the shortest path</a:t>
            </a:r>
          </a:p>
        </p:txBody>
      </p:sp>
      <p:sp>
        <p:nvSpPr>
          <p:cNvPr id="5" name="Marcador de contenido 2"/>
          <p:cNvSpPr txBox="1">
            <a:spLocks/>
          </p:cNvSpPr>
          <p:nvPr/>
        </p:nvSpPr>
        <p:spPr>
          <a:xfrm>
            <a:off x="907560" y="1444752"/>
            <a:ext cx="4816584"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Viste cómo responder la pregunta 1; ahora intentemos responder la pregunta 2</a:t>
            </a:r>
            <a:r>
              <a:rPr lang="es-ES_tradnl" sz="2700" dirty="0" smtClean="0"/>
              <a:t>.</a:t>
            </a:r>
          </a:p>
          <a:p>
            <a:pPr>
              <a:buClr>
                <a:schemeClr val="tx1"/>
              </a:buClr>
              <a:buFont typeface="Arial" charset="0"/>
              <a:buChar char="•"/>
            </a:pPr>
            <a:r>
              <a:rPr lang="es-ES_tradnl" sz="2700" dirty="0" smtClean="0"/>
              <a:t>¿</a:t>
            </a:r>
            <a:r>
              <a:rPr lang="es-ES_tradnl" sz="2700" dirty="0"/>
              <a:t>Puedes encontrar el vendedor de mango más cercano? Por ejemplo, tus amigos son conexiones de primer grado y sus amigos son conexiones de segundo grado.</a:t>
            </a:r>
            <a:endParaRPr lang="es-ES_tradnl" sz="2700" dirty="0" smtClean="0"/>
          </a:p>
        </p:txBody>
      </p:sp>
      <p:pic>
        <p:nvPicPr>
          <p:cNvPr id="3" name="Imagen 2"/>
          <p:cNvPicPr>
            <a:picLocks noChangeAspect="1"/>
          </p:cNvPicPr>
          <p:nvPr/>
        </p:nvPicPr>
        <p:blipFill>
          <a:blip r:embed="rId3"/>
          <a:stretch>
            <a:fillRect/>
          </a:stretch>
        </p:blipFill>
        <p:spPr>
          <a:xfrm>
            <a:off x="5570115" y="1071626"/>
            <a:ext cx="6245711" cy="4871974"/>
          </a:xfrm>
          <a:prstGeom prst="rect">
            <a:avLst/>
          </a:prstGeom>
        </p:spPr>
      </p:pic>
    </p:spTree>
    <p:extLst>
      <p:ext uri="{BB962C8B-B14F-4D97-AF65-F5344CB8AC3E}">
        <p14:creationId xmlns:p14="http://schemas.microsoft.com/office/powerpoint/2010/main" val="307413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12</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Finding the shortest path</a:t>
            </a:r>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Preferiría una conexión de primer grado a una conexión de segundo grado, y una conexión de segundo grado a una conexión de tercer grado, y así sucesivamente. </a:t>
            </a:r>
            <a:endParaRPr lang="es-ES_tradnl" sz="2700" dirty="0" smtClean="0"/>
          </a:p>
          <a:p>
            <a:pPr>
              <a:buClr>
                <a:schemeClr val="tx1"/>
              </a:buClr>
              <a:buFont typeface="Arial" charset="0"/>
              <a:buChar char="•"/>
            </a:pPr>
            <a:r>
              <a:rPr lang="es-ES_tradnl" sz="2700" dirty="0" smtClean="0"/>
              <a:t>Por </a:t>
            </a:r>
            <a:r>
              <a:rPr lang="es-ES_tradnl" sz="2700" dirty="0"/>
              <a:t>lo tanto, no debe buscar ninguna conexión de segundo grado antes de asegurarse de no tener una conexión de primer grado que sea un vendedor de mango. </a:t>
            </a:r>
            <a:endParaRPr lang="es-ES_tradnl" sz="2700" dirty="0" smtClean="0"/>
          </a:p>
          <a:p>
            <a:pPr>
              <a:buClr>
                <a:schemeClr val="tx1"/>
              </a:buClr>
              <a:buFont typeface="Arial" charset="0"/>
              <a:buChar char="•"/>
            </a:pPr>
            <a:r>
              <a:rPr lang="es-ES_tradnl" sz="2700" dirty="0" smtClean="0"/>
              <a:t>Bueno</a:t>
            </a:r>
            <a:r>
              <a:rPr lang="es-ES_tradnl" sz="2700" dirty="0"/>
              <a:t>, ¡la búsqueda </a:t>
            </a:r>
            <a:r>
              <a:rPr lang="es-ES_tradnl" sz="2700" dirty="0" smtClean="0"/>
              <a:t>BFS ya </a:t>
            </a:r>
            <a:r>
              <a:rPr lang="es-ES_tradnl" sz="2700" dirty="0"/>
              <a:t>hace esto! De la manera en que funciona </a:t>
            </a:r>
            <a:r>
              <a:rPr lang="es-ES_tradnl" sz="2700" dirty="0" smtClean="0"/>
              <a:t>BFS, </a:t>
            </a:r>
            <a:r>
              <a:rPr lang="es-ES_tradnl" sz="2700" dirty="0"/>
              <a:t>la búsqueda se irradia desde el punto de partida. Entonces verificará las conexiones de primer grado antes que las conexiones de segundo grado. </a:t>
            </a:r>
            <a:endParaRPr lang="es-ES_tradnl" sz="2700" dirty="0" smtClean="0"/>
          </a:p>
        </p:txBody>
      </p:sp>
    </p:spTree>
    <p:extLst>
      <p:ext uri="{BB962C8B-B14F-4D97-AF65-F5344CB8AC3E}">
        <p14:creationId xmlns:p14="http://schemas.microsoft.com/office/powerpoint/2010/main" val="14354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13</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Finding the shortest path</a:t>
            </a:r>
          </a:p>
        </p:txBody>
      </p:sp>
      <p:sp>
        <p:nvSpPr>
          <p:cNvPr id="5" name="Marcador de contenido 2"/>
          <p:cNvSpPr txBox="1">
            <a:spLocks/>
          </p:cNvSpPr>
          <p:nvPr/>
        </p:nvSpPr>
        <p:spPr>
          <a:xfrm>
            <a:off x="329185" y="1225296"/>
            <a:ext cx="8394191" cy="497433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500" dirty="0" smtClean="0"/>
              <a:t>¿Quién </a:t>
            </a:r>
            <a:r>
              <a:rPr lang="es-ES_tradnl" sz="2500" dirty="0"/>
              <a:t>será revisado primero, Claire o </a:t>
            </a:r>
            <a:r>
              <a:rPr lang="es-ES_tradnl" sz="2500" dirty="0" err="1"/>
              <a:t>Anuj</a:t>
            </a:r>
            <a:r>
              <a:rPr lang="es-ES_tradnl" sz="2500" dirty="0"/>
              <a:t>? Respuesta: Claire es una conexión de primer grado, y </a:t>
            </a:r>
            <a:r>
              <a:rPr lang="es-ES_tradnl" sz="2500" dirty="0" err="1"/>
              <a:t>Anuj</a:t>
            </a:r>
            <a:r>
              <a:rPr lang="es-ES_tradnl" sz="2500" dirty="0"/>
              <a:t> es una conexión de segundo grado. Entonces Claire será revisada antes que </a:t>
            </a:r>
            <a:r>
              <a:rPr lang="es-ES_tradnl" sz="2500" dirty="0" err="1"/>
              <a:t>Anuj</a:t>
            </a:r>
            <a:r>
              <a:rPr lang="es-ES_tradnl" sz="2500" dirty="0" smtClean="0"/>
              <a:t>.</a:t>
            </a:r>
          </a:p>
          <a:p>
            <a:pPr>
              <a:buClr>
                <a:schemeClr val="tx1"/>
              </a:buClr>
              <a:buFont typeface="Arial" charset="0"/>
              <a:buChar char="•"/>
            </a:pPr>
            <a:r>
              <a:rPr lang="es-ES_tradnl" sz="2500" dirty="0"/>
              <a:t>Otra forma de ver esto es que las conexiones de primer grado se agregan a la lista de búsqueda antes de las conexiones de segundo grado. </a:t>
            </a:r>
            <a:endParaRPr lang="es-ES_tradnl" sz="2500" dirty="0" smtClean="0"/>
          </a:p>
          <a:p>
            <a:pPr>
              <a:buClr>
                <a:schemeClr val="tx1"/>
              </a:buClr>
              <a:buFont typeface="Arial" charset="0"/>
              <a:buChar char="•"/>
            </a:pPr>
            <a:r>
              <a:rPr lang="es-ES_tradnl" sz="2500" dirty="0" smtClean="0"/>
              <a:t>Simplemente revise </a:t>
            </a:r>
            <a:r>
              <a:rPr lang="es-ES_tradnl" sz="2500" dirty="0"/>
              <a:t>la lista y verifique a las personas para ver si cada uno es un vendedor de mango. Las conexiones de primer grado se buscarán antes que las conexiones de segundo grado, por lo que encontrará el vendedor de mangos más cercano a usted. </a:t>
            </a:r>
            <a:endParaRPr lang="es-ES_tradnl" sz="2500" dirty="0" smtClean="0"/>
          </a:p>
          <a:p>
            <a:pPr>
              <a:buClr>
                <a:schemeClr val="tx1"/>
              </a:buClr>
              <a:buFont typeface="Arial" charset="0"/>
              <a:buChar char="•"/>
            </a:pPr>
            <a:r>
              <a:rPr lang="es-ES_tradnl" sz="2500" dirty="0" smtClean="0"/>
              <a:t>La </a:t>
            </a:r>
            <a:r>
              <a:rPr lang="es-ES_tradnl" sz="2500" dirty="0"/>
              <a:t>búsqueda </a:t>
            </a:r>
            <a:r>
              <a:rPr lang="es-ES_tradnl" sz="2500" dirty="0" smtClean="0"/>
              <a:t>BFS no </a:t>
            </a:r>
            <a:r>
              <a:rPr lang="es-ES_tradnl" sz="2500" dirty="0"/>
              <a:t>solo encuentra una ruta de A a B, sino que también encuentra la ruta más corta.</a:t>
            </a:r>
          </a:p>
        </p:txBody>
      </p:sp>
      <p:pic>
        <p:nvPicPr>
          <p:cNvPr id="3" name="Imagen 2"/>
          <p:cNvPicPr>
            <a:picLocks noChangeAspect="1"/>
          </p:cNvPicPr>
          <p:nvPr/>
        </p:nvPicPr>
        <p:blipFill>
          <a:blip r:embed="rId3"/>
          <a:stretch>
            <a:fillRect/>
          </a:stretch>
        </p:blipFill>
        <p:spPr>
          <a:xfrm>
            <a:off x="9073151" y="1078514"/>
            <a:ext cx="2795158" cy="4480474"/>
          </a:xfrm>
          <a:prstGeom prst="rect">
            <a:avLst/>
          </a:prstGeom>
        </p:spPr>
      </p:pic>
    </p:spTree>
    <p:extLst>
      <p:ext uri="{BB962C8B-B14F-4D97-AF65-F5344CB8AC3E}">
        <p14:creationId xmlns:p14="http://schemas.microsoft.com/office/powerpoint/2010/main" val="511007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14</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Finding the shortest path</a:t>
            </a:r>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Tenga en cuenta que esto solo funciona si busca personas en el mismo orden en que se agregan. </a:t>
            </a:r>
            <a:endParaRPr lang="es-ES_tradnl" sz="2700" dirty="0" smtClean="0"/>
          </a:p>
          <a:p>
            <a:pPr>
              <a:buClr>
                <a:schemeClr val="tx1"/>
              </a:buClr>
              <a:buFont typeface="Arial" charset="0"/>
              <a:buChar char="•"/>
            </a:pPr>
            <a:r>
              <a:rPr lang="es-ES_tradnl" sz="2700" dirty="0" smtClean="0"/>
              <a:t>Es </a:t>
            </a:r>
            <a:r>
              <a:rPr lang="es-ES_tradnl" sz="2700" dirty="0"/>
              <a:t>decir, si Claire fue agregada a la lista antes de </a:t>
            </a:r>
            <a:r>
              <a:rPr lang="es-ES_tradnl" sz="2700" dirty="0" err="1"/>
              <a:t>Anuj</a:t>
            </a:r>
            <a:r>
              <a:rPr lang="es-ES_tradnl" sz="2700" dirty="0"/>
              <a:t>, es necesario buscar a Claire antes que </a:t>
            </a:r>
            <a:r>
              <a:rPr lang="es-ES_tradnl" sz="2700" dirty="0" err="1"/>
              <a:t>Anuj</a:t>
            </a:r>
            <a:r>
              <a:rPr lang="es-ES_tradnl" sz="2700" dirty="0"/>
              <a:t>. </a:t>
            </a:r>
            <a:endParaRPr lang="es-ES_tradnl" sz="2700" dirty="0" smtClean="0"/>
          </a:p>
          <a:p>
            <a:pPr>
              <a:buClr>
                <a:schemeClr val="tx1"/>
              </a:buClr>
              <a:buFont typeface="Arial" charset="0"/>
              <a:buChar char="•"/>
            </a:pPr>
            <a:r>
              <a:rPr lang="es-ES_tradnl" sz="2700" dirty="0" smtClean="0"/>
              <a:t>¿</a:t>
            </a:r>
            <a:r>
              <a:rPr lang="es-ES_tradnl" sz="2700" dirty="0"/>
              <a:t>Qué sucede si buscas a </a:t>
            </a:r>
            <a:r>
              <a:rPr lang="es-ES_tradnl" sz="2700" dirty="0" err="1"/>
              <a:t>Anuj</a:t>
            </a:r>
            <a:r>
              <a:rPr lang="es-ES_tradnl" sz="2700" dirty="0"/>
              <a:t> antes que a Claire, y ambos son vendedores de mango? </a:t>
            </a:r>
            <a:endParaRPr lang="es-ES_tradnl" sz="2700" dirty="0" smtClean="0"/>
          </a:p>
          <a:p>
            <a:pPr>
              <a:buClr>
                <a:schemeClr val="tx1"/>
              </a:buClr>
              <a:buFont typeface="Arial" charset="0"/>
              <a:buChar char="•"/>
            </a:pPr>
            <a:r>
              <a:rPr lang="es-ES_tradnl" sz="2700" dirty="0" smtClean="0"/>
              <a:t>Bueno</a:t>
            </a:r>
            <a:r>
              <a:rPr lang="es-ES_tradnl" sz="2700" dirty="0"/>
              <a:t>, </a:t>
            </a:r>
            <a:r>
              <a:rPr lang="es-ES_tradnl" sz="2700" dirty="0" err="1"/>
              <a:t>Anuj</a:t>
            </a:r>
            <a:r>
              <a:rPr lang="es-ES_tradnl" sz="2700" dirty="0"/>
              <a:t> es un contacto de segundo grado, y Claire es un contacto de primer grado. </a:t>
            </a:r>
            <a:endParaRPr lang="es-ES_tradnl" sz="2700" dirty="0" smtClean="0"/>
          </a:p>
          <a:p>
            <a:pPr>
              <a:buClr>
                <a:schemeClr val="tx1"/>
              </a:buClr>
              <a:buFont typeface="Arial" charset="0"/>
              <a:buChar char="•"/>
            </a:pPr>
            <a:r>
              <a:rPr lang="es-ES_tradnl" sz="2700" dirty="0" smtClean="0"/>
              <a:t>Terminas </a:t>
            </a:r>
            <a:r>
              <a:rPr lang="es-ES_tradnl" sz="2700" dirty="0"/>
              <a:t>con un vendedor de mango que no es el más cercano a ti en tu red. Por lo tanto, </a:t>
            </a:r>
            <a:r>
              <a:rPr lang="es-ES_tradnl" sz="2700" dirty="0" smtClean="0"/>
              <a:t>debes </a:t>
            </a:r>
            <a:r>
              <a:rPr lang="es-ES_tradnl" sz="2700" dirty="0"/>
              <a:t>buscar personas en el orden en que se agregaron. Hay una estructura de datos para esto: se llama </a:t>
            </a:r>
            <a:r>
              <a:rPr lang="es-ES_tradnl" sz="2700" b="1" dirty="0"/>
              <a:t>cola</a:t>
            </a:r>
            <a:r>
              <a:rPr lang="es-ES_tradnl" sz="2700" dirty="0"/>
              <a:t>.</a:t>
            </a:r>
            <a:endParaRPr lang="es-ES_tradnl" sz="2700" dirty="0" smtClean="0"/>
          </a:p>
        </p:txBody>
      </p:sp>
    </p:spTree>
    <p:extLst>
      <p:ext uri="{BB962C8B-B14F-4D97-AF65-F5344CB8AC3E}">
        <p14:creationId xmlns:p14="http://schemas.microsoft.com/office/powerpoint/2010/main" val="285635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15</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smtClean="0"/>
              <a:t>Queues </a:t>
            </a:r>
            <a:r>
              <a:rPr lang="mr-IN" sz="4400" dirty="0" smtClean="0"/>
              <a:t>–</a:t>
            </a:r>
            <a:r>
              <a:rPr lang="en-US" sz="4400" dirty="0" smtClean="0"/>
              <a:t> Colas </a:t>
            </a:r>
            <a:endParaRPr lang="en-US" sz="4400" dirty="0"/>
          </a:p>
        </p:txBody>
      </p:sp>
      <p:sp>
        <p:nvSpPr>
          <p:cNvPr id="5" name="Marcador de contenido 2"/>
          <p:cNvSpPr txBox="1">
            <a:spLocks/>
          </p:cNvSpPr>
          <p:nvPr/>
        </p:nvSpPr>
        <p:spPr>
          <a:xfrm>
            <a:off x="907560" y="1444752"/>
            <a:ext cx="6279624"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Una cola funciona exactamente igual que en la vida real. </a:t>
            </a:r>
            <a:endParaRPr lang="es-ES_tradnl" sz="2700" dirty="0" smtClean="0"/>
          </a:p>
          <a:p>
            <a:pPr>
              <a:buClr>
                <a:schemeClr val="tx1"/>
              </a:buClr>
              <a:buFont typeface="Arial" charset="0"/>
              <a:buChar char="•"/>
            </a:pPr>
            <a:r>
              <a:rPr lang="es-ES_tradnl" sz="2700" dirty="0" smtClean="0"/>
              <a:t>Supongamos </a:t>
            </a:r>
            <a:r>
              <a:rPr lang="es-ES_tradnl" sz="2700" dirty="0"/>
              <a:t>que usted y su amigo están haciendo cola en la parada del autobús. </a:t>
            </a:r>
            <a:endParaRPr lang="es-ES_tradnl" sz="2700" dirty="0" smtClean="0"/>
          </a:p>
          <a:p>
            <a:pPr>
              <a:buClr>
                <a:schemeClr val="tx1"/>
              </a:buClr>
              <a:buFont typeface="Arial" charset="0"/>
              <a:buChar char="•"/>
            </a:pPr>
            <a:r>
              <a:rPr lang="es-ES_tradnl" sz="2700" dirty="0" smtClean="0"/>
              <a:t>Si </a:t>
            </a:r>
            <a:r>
              <a:rPr lang="es-ES_tradnl" sz="2700" dirty="0"/>
              <a:t>estás delante de él en la cola, </a:t>
            </a:r>
            <a:r>
              <a:rPr lang="es-ES_tradnl" sz="2700" dirty="0" smtClean="0"/>
              <a:t>subes primero al </a:t>
            </a:r>
            <a:r>
              <a:rPr lang="es-ES_tradnl" sz="2700" dirty="0"/>
              <a:t>autobús. </a:t>
            </a:r>
            <a:r>
              <a:rPr lang="es-ES_tradnl" sz="2700" dirty="0" smtClean="0"/>
              <a:t>Una </a:t>
            </a:r>
            <a:r>
              <a:rPr lang="es-ES_tradnl" sz="2700" dirty="0"/>
              <a:t>cola funciona de la misma </a:t>
            </a:r>
            <a:r>
              <a:rPr lang="es-ES_tradnl" sz="2700" dirty="0" smtClean="0"/>
              <a:t>manera.</a:t>
            </a:r>
          </a:p>
          <a:p>
            <a:pPr>
              <a:buClr>
                <a:schemeClr val="tx1"/>
              </a:buClr>
              <a:buFont typeface="Arial" charset="0"/>
              <a:buChar char="•"/>
            </a:pPr>
            <a:r>
              <a:rPr lang="es-ES_tradnl" sz="2700" dirty="0" smtClean="0"/>
              <a:t>Las </a:t>
            </a:r>
            <a:r>
              <a:rPr lang="es-ES_tradnl" sz="2700" dirty="0"/>
              <a:t>colas son similares a las pilas. No puede acceder a elementos aleatorios en la cola. En cambio, hay dos operaciones únicas, </a:t>
            </a:r>
            <a:r>
              <a:rPr lang="en-US" sz="2800" b="1" dirty="0" err="1"/>
              <a:t>enqueue</a:t>
            </a:r>
            <a:r>
              <a:rPr lang="en-US" sz="2800" dirty="0"/>
              <a:t> </a:t>
            </a:r>
            <a:r>
              <a:rPr lang="es-ES_tradnl" sz="2700" dirty="0" smtClean="0"/>
              <a:t>y </a:t>
            </a:r>
            <a:r>
              <a:rPr lang="en-US" sz="2800" b="1" dirty="0" err="1" smtClean="0"/>
              <a:t>dequeue</a:t>
            </a:r>
            <a:r>
              <a:rPr lang="es-ES_tradnl" sz="2700" dirty="0" smtClean="0"/>
              <a:t>.</a:t>
            </a:r>
          </a:p>
        </p:txBody>
      </p:sp>
      <p:pic>
        <p:nvPicPr>
          <p:cNvPr id="3" name="Imagen 2"/>
          <p:cNvPicPr>
            <a:picLocks noChangeAspect="1"/>
          </p:cNvPicPr>
          <p:nvPr/>
        </p:nvPicPr>
        <p:blipFill>
          <a:blip r:embed="rId3"/>
          <a:stretch>
            <a:fillRect/>
          </a:stretch>
        </p:blipFill>
        <p:spPr>
          <a:xfrm>
            <a:off x="7187184" y="1225296"/>
            <a:ext cx="4755642" cy="3296684"/>
          </a:xfrm>
          <a:prstGeom prst="rect">
            <a:avLst/>
          </a:prstGeom>
        </p:spPr>
      </p:pic>
    </p:spTree>
    <p:extLst>
      <p:ext uri="{BB962C8B-B14F-4D97-AF65-F5344CB8AC3E}">
        <p14:creationId xmlns:p14="http://schemas.microsoft.com/office/powerpoint/2010/main" val="768002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16</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Queues </a:t>
            </a:r>
            <a:r>
              <a:rPr lang="mr-IN" sz="4400" dirty="0"/>
              <a:t>–</a:t>
            </a:r>
            <a:r>
              <a:rPr lang="en-US" sz="4400" dirty="0"/>
              <a:t> Colas </a:t>
            </a:r>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Si </a:t>
            </a:r>
            <a:r>
              <a:rPr lang="es-ES_tradnl" sz="2700" u="sng" dirty="0" smtClean="0"/>
              <a:t>encolas</a:t>
            </a:r>
            <a:r>
              <a:rPr lang="es-ES_tradnl" sz="2700" dirty="0" smtClean="0"/>
              <a:t> </a:t>
            </a:r>
            <a:r>
              <a:rPr lang="es-ES_tradnl" sz="2700" dirty="0"/>
              <a:t>dos elementos en la lista, el primer elemento que agregó se eliminará antes del segundo elemento. </a:t>
            </a:r>
            <a:endParaRPr lang="es-ES_tradnl" sz="2700" dirty="0" smtClean="0"/>
          </a:p>
          <a:p>
            <a:pPr>
              <a:buClr>
                <a:schemeClr val="tx1"/>
              </a:buClr>
              <a:buFont typeface="Arial" charset="0"/>
              <a:buChar char="•"/>
            </a:pPr>
            <a:r>
              <a:rPr lang="es-ES_tradnl" sz="2700" dirty="0" smtClean="0"/>
              <a:t>¡</a:t>
            </a:r>
            <a:r>
              <a:rPr lang="es-ES_tradnl" sz="2700" dirty="0"/>
              <a:t>Puedes usar esto para tu lista de búsqueda! Las personas que se agreguen a la lista primero serán eliminadas y buscadas primero. </a:t>
            </a:r>
            <a:endParaRPr lang="es-ES_tradnl" sz="2700" dirty="0" smtClean="0"/>
          </a:p>
        </p:txBody>
      </p:sp>
      <p:pic>
        <p:nvPicPr>
          <p:cNvPr id="3" name="Imagen 2"/>
          <p:cNvPicPr>
            <a:picLocks noChangeAspect="1"/>
          </p:cNvPicPr>
          <p:nvPr/>
        </p:nvPicPr>
        <p:blipFill>
          <a:blip r:embed="rId3"/>
          <a:stretch>
            <a:fillRect/>
          </a:stretch>
        </p:blipFill>
        <p:spPr>
          <a:xfrm>
            <a:off x="2895990" y="3368440"/>
            <a:ext cx="6101706" cy="2831192"/>
          </a:xfrm>
          <a:prstGeom prst="rect">
            <a:avLst/>
          </a:prstGeom>
        </p:spPr>
      </p:pic>
    </p:spTree>
    <p:extLst>
      <p:ext uri="{BB962C8B-B14F-4D97-AF65-F5344CB8AC3E}">
        <p14:creationId xmlns:p14="http://schemas.microsoft.com/office/powerpoint/2010/main" val="212412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17</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Queues </a:t>
            </a:r>
            <a:r>
              <a:rPr lang="mr-IN" sz="4400" dirty="0"/>
              <a:t>–</a:t>
            </a:r>
            <a:r>
              <a:rPr lang="en-US" sz="4400" dirty="0"/>
              <a:t> Colas </a:t>
            </a:r>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La cola se llama estructura de datos FIFO: Primero en entrar, Primero en salir. </a:t>
            </a:r>
            <a:endParaRPr lang="es-ES_tradnl" sz="2700" dirty="0" smtClean="0"/>
          </a:p>
          <a:p>
            <a:pPr>
              <a:buClr>
                <a:schemeClr val="tx1"/>
              </a:buClr>
              <a:buFont typeface="Arial" charset="0"/>
              <a:buChar char="•"/>
            </a:pPr>
            <a:r>
              <a:rPr lang="es-ES_tradnl" sz="2700" dirty="0" smtClean="0"/>
              <a:t>Por </a:t>
            </a:r>
            <a:r>
              <a:rPr lang="es-ES_tradnl" sz="2700" dirty="0"/>
              <a:t>el contrario, una pila es una estructura de datos LIFO: Última </a:t>
            </a:r>
            <a:r>
              <a:rPr lang="es-ES_tradnl" sz="2700" dirty="0" smtClean="0"/>
              <a:t>en entrar, </a:t>
            </a:r>
            <a:r>
              <a:rPr lang="es-ES_tradnl" sz="2700" dirty="0"/>
              <a:t>Primera </a:t>
            </a:r>
            <a:r>
              <a:rPr lang="es-ES_tradnl" sz="2700" dirty="0" smtClean="0"/>
              <a:t>en salir.</a:t>
            </a:r>
          </a:p>
          <a:p>
            <a:pPr>
              <a:buClr>
                <a:schemeClr val="tx1"/>
              </a:buClr>
              <a:buFont typeface="Arial" charset="0"/>
              <a:buChar char="•"/>
            </a:pPr>
            <a:endParaRPr lang="es-ES_tradnl" sz="2700" dirty="0"/>
          </a:p>
          <a:p>
            <a:pPr>
              <a:buClr>
                <a:schemeClr val="tx1"/>
              </a:buClr>
              <a:buFont typeface="Arial" charset="0"/>
              <a:buChar char="•"/>
            </a:pPr>
            <a:endParaRPr lang="es-ES_tradnl" sz="2700" dirty="0" smtClean="0"/>
          </a:p>
          <a:p>
            <a:pPr>
              <a:buClr>
                <a:schemeClr val="tx1"/>
              </a:buClr>
              <a:buFont typeface="Arial" charset="0"/>
              <a:buChar char="•"/>
            </a:pPr>
            <a:endParaRPr lang="es-ES_tradnl" sz="2700" dirty="0" smtClean="0"/>
          </a:p>
          <a:p>
            <a:pPr>
              <a:buClr>
                <a:schemeClr val="tx1"/>
              </a:buClr>
              <a:buFont typeface="Arial" charset="0"/>
              <a:buChar char="•"/>
            </a:pPr>
            <a:endParaRPr lang="es-ES_tradnl" sz="2700" dirty="0" smtClean="0"/>
          </a:p>
          <a:p>
            <a:pPr>
              <a:buClr>
                <a:schemeClr val="tx1"/>
              </a:buClr>
              <a:buFont typeface="Arial" charset="0"/>
              <a:buChar char="•"/>
            </a:pPr>
            <a:r>
              <a:rPr lang="es-ES_tradnl" sz="2700" dirty="0" smtClean="0"/>
              <a:t>Ahora </a:t>
            </a:r>
            <a:r>
              <a:rPr lang="es-ES_tradnl" sz="2700" dirty="0"/>
              <a:t>que sabe cómo funciona una cola, ¡implementemos una búsqueda </a:t>
            </a:r>
            <a:r>
              <a:rPr lang="es-ES_tradnl" sz="2700" dirty="0" smtClean="0"/>
              <a:t>BFS!</a:t>
            </a:r>
          </a:p>
        </p:txBody>
      </p:sp>
      <p:pic>
        <p:nvPicPr>
          <p:cNvPr id="3" name="Imagen 2"/>
          <p:cNvPicPr>
            <a:picLocks noChangeAspect="1"/>
          </p:cNvPicPr>
          <p:nvPr/>
        </p:nvPicPr>
        <p:blipFill>
          <a:blip r:embed="rId3"/>
          <a:stretch>
            <a:fillRect/>
          </a:stretch>
        </p:blipFill>
        <p:spPr>
          <a:xfrm>
            <a:off x="3111413" y="3091688"/>
            <a:ext cx="6025030" cy="2248408"/>
          </a:xfrm>
          <a:prstGeom prst="rect">
            <a:avLst/>
          </a:prstGeom>
        </p:spPr>
      </p:pic>
    </p:spTree>
    <p:extLst>
      <p:ext uri="{BB962C8B-B14F-4D97-AF65-F5344CB8AC3E}">
        <p14:creationId xmlns:p14="http://schemas.microsoft.com/office/powerpoint/2010/main" val="1062791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18</a:t>
            </a:fld>
            <a:endParaRPr lang="en-US" sz="1600" dirty="0"/>
          </a:p>
        </p:txBody>
      </p:sp>
      <p:pic>
        <p:nvPicPr>
          <p:cNvPr id="4" name="Imagen 3"/>
          <p:cNvPicPr>
            <a:picLocks noChangeAspect="1"/>
          </p:cNvPicPr>
          <p:nvPr/>
        </p:nvPicPr>
        <p:blipFill>
          <a:blip r:embed="rId3"/>
          <a:stretch>
            <a:fillRect/>
          </a:stretch>
        </p:blipFill>
        <p:spPr>
          <a:xfrm>
            <a:off x="1902850" y="210058"/>
            <a:ext cx="8394700" cy="6108700"/>
          </a:xfrm>
          <a:prstGeom prst="rect">
            <a:avLst/>
          </a:prstGeom>
        </p:spPr>
      </p:pic>
    </p:spTree>
    <p:extLst>
      <p:ext uri="{BB962C8B-B14F-4D97-AF65-F5344CB8AC3E}">
        <p14:creationId xmlns:p14="http://schemas.microsoft.com/office/powerpoint/2010/main" val="1725441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19</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graph</a:t>
            </a:r>
          </a:p>
        </p:txBody>
      </p:sp>
      <p:sp>
        <p:nvSpPr>
          <p:cNvPr id="5" name="Marcador de contenido 2"/>
          <p:cNvSpPr txBox="1">
            <a:spLocks/>
          </p:cNvSpPr>
          <p:nvPr/>
        </p:nvSpPr>
        <p:spPr>
          <a:xfrm>
            <a:off x="907560" y="1444752"/>
            <a:ext cx="10188588" cy="78638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smtClean="0"/>
              <a:t>Primero</a:t>
            </a:r>
            <a:r>
              <a:rPr lang="es-ES_tradnl" sz="2700" dirty="0"/>
              <a:t>, necesitas implementar el </a:t>
            </a:r>
            <a:r>
              <a:rPr lang="es-ES_tradnl" sz="2700" dirty="0" smtClean="0"/>
              <a:t>grafo en </a:t>
            </a:r>
            <a:r>
              <a:rPr lang="es-ES_tradnl" sz="2700" dirty="0"/>
              <a:t>código. Un grafo </a:t>
            </a:r>
            <a:r>
              <a:rPr lang="es-ES_tradnl" sz="2700" dirty="0" smtClean="0"/>
              <a:t>consta </a:t>
            </a:r>
            <a:r>
              <a:rPr lang="es-ES_tradnl" sz="2700" dirty="0"/>
              <a:t>de varios nodos</a:t>
            </a:r>
            <a:r>
              <a:rPr lang="es-ES_tradnl" sz="2700" dirty="0" smtClean="0"/>
              <a:t>. Y </a:t>
            </a:r>
            <a:r>
              <a:rPr lang="es-ES_tradnl" sz="2700" dirty="0"/>
              <a:t>cada nodo está conectado a nodos vecinos. </a:t>
            </a:r>
            <a:endParaRPr lang="es-ES_tradnl" sz="2700" dirty="0" smtClean="0"/>
          </a:p>
        </p:txBody>
      </p:sp>
      <p:sp>
        <p:nvSpPr>
          <p:cNvPr id="6" name="Marcador de contenido 2"/>
          <p:cNvSpPr txBox="1">
            <a:spLocks/>
          </p:cNvSpPr>
          <p:nvPr/>
        </p:nvSpPr>
        <p:spPr>
          <a:xfrm>
            <a:off x="907560" y="2450592"/>
            <a:ext cx="5450568" cy="278587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smtClean="0"/>
              <a:t>¿</a:t>
            </a:r>
            <a:r>
              <a:rPr lang="es-ES_tradnl" sz="2700" dirty="0"/>
              <a:t>Cómo expresas una relación como "tú -&gt; </a:t>
            </a:r>
            <a:r>
              <a:rPr lang="es-ES_tradnl" sz="2700" dirty="0" err="1"/>
              <a:t>bob</a:t>
            </a:r>
            <a:r>
              <a:rPr lang="es-ES_tradnl" sz="2700" dirty="0"/>
              <a:t>"? </a:t>
            </a:r>
            <a:endParaRPr lang="es-ES_tradnl" sz="2700" dirty="0" smtClean="0"/>
          </a:p>
          <a:p>
            <a:pPr>
              <a:buClr>
                <a:schemeClr val="tx1"/>
              </a:buClr>
              <a:buFont typeface="Arial" charset="0"/>
              <a:buChar char="•"/>
            </a:pPr>
            <a:r>
              <a:rPr lang="es-ES_tradnl" sz="2700" dirty="0" smtClean="0"/>
              <a:t>Afortunadamente</a:t>
            </a:r>
            <a:r>
              <a:rPr lang="es-ES_tradnl" sz="2700" dirty="0"/>
              <a:t>, conoces una estructura de datos que te permite expresar relaciones: ¡una tabla hash</a:t>
            </a:r>
            <a:r>
              <a:rPr lang="es-ES_tradnl" sz="2700" dirty="0" smtClean="0"/>
              <a:t>!</a:t>
            </a:r>
          </a:p>
          <a:p>
            <a:pPr>
              <a:buClr>
                <a:schemeClr val="tx1"/>
              </a:buClr>
              <a:buFont typeface="Arial" charset="0"/>
              <a:buChar char="•"/>
            </a:pPr>
            <a:r>
              <a:rPr lang="es-ES_tradnl" sz="2700" dirty="0" smtClean="0"/>
              <a:t>Recuerde</a:t>
            </a:r>
            <a:r>
              <a:rPr lang="es-ES_tradnl" sz="2700" dirty="0"/>
              <a:t>, una tabla hash le permite asignar una clave a un valor. </a:t>
            </a:r>
            <a:endParaRPr lang="es-ES_tradnl" sz="2700" dirty="0" smtClean="0"/>
          </a:p>
          <a:p>
            <a:pPr>
              <a:buClr>
                <a:schemeClr val="tx1"/>
              </a:buClr>
              <a:buFont typeface="Arial" charset="0"/>
              <a:buChar char="•"/>
            </a:pPr>
            <a:r>
              <a:rPr lang="es-ES_tradnl" sz="2700" dirty="0" smtClean="0"/>
              <a:t>En </a:t>
            </a:r>
            <a:r>
              <a:rPr lang="es-ES_tradnl" sz="2700" dirty="0"/>
              <a:t>este caso, desea asignar un nodo a todos sus vecinos.</a:t>
            </a:r>
            <a:endParaRPr lang="es-ES_tradnl" sz="2700" dirty="0" smtClean="0"/>
          </a:p>
        </p:txBody>
      </p:sp>
      <p:pic>
        <p:nvPicPr>
          <p:cNvPr id="3" name="Imagen 2"/>
          <p:cNvPicPr>
            <a:picLocks noChangeAspect="1"/>
          </p:cNvPicPr>
          <p:nvPr/>
        </p:nvPicPr>
        <p:blipFill>
          <a:blip r:embed="rId3"/>
          <a:stretch>
            <a:fillRect/>
          </a:stretch>
        </p:blipFill>
        <p:spPr>
          <a:xfrm>
            <a:off x="6327648" y="2287330"/>
            <a:ext cx="3694177" cy="4015682"/>
          </a:xfrm>
          <a:prstGeom prst="rect">
            <a:avLst/>
          </a:prstGeom>
        </p:spPr>
      </p:pic>
      <p:pic>
        <p:nvPicPr>
          <p:cNvPr id="4" name="Imagen 3"/>
          <p:cNvPicPr>
            <a:picLocks noChangeAspect="1"/>
          </p:cNvPicPr>
          <p:nvPr/>
        </p:nvPicPr>
        <p:blipFill>
          <a:blip r:embed="rId4"/>
          <a:stretch>
            <a:fillRect/>
          </a:stretch>
        </p:blipFill>
        <p:spPr>
          <a:xfrm>
            <a:off x="9724137" y="4626864"/>
            <a:ext cx="2229866" cy="1611500"/>
          </a:xfrm>
          <a:prstGeom prst="rect">
            <a:avLst/>
          </a:prstGeom>
        </p:spPr>
      </p:pic>
    </p:spTree>
    <p:extLst>
      <p:ext uri="{BB962C8B-B14F-4D97-AF65-F5344CB8AC3E}">
        <p14:creationId xmlns:p14="http://schemas.microsoft.com/office/powerpoint/2010/main" val="742403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3" name="Rectángulo 2"/>
          <p:cNvSpPr/>
          <p:nvPr/>
        </p:nvSpPr>
        <p:spPr>
          <a:xfrm>
            <a:off x="3149552" y="2507248"/>
            <a:ext cx="5901295" cy="923330"/>
          </a:xfrm>
          <a:prstGeom prst="rect">
            <a:avLst/>
          </a:prstGeom>
          <a:noFill/>
        </p:spPr>
        <p:txBody>
          <a:bodyPr wrap="none" lIns="91440" tIns="45720" rIns="91440" bIns="45720">
            <a:spAutoFit/>
          </a:bodyPr>
          <a:lstStyle/>
          <a:p>
            <a:r>
              <a:rPr lang="en-US" sz="5400" b="1" dirty="0" smtClean="0">
                <a:ln/>
                <a:solidFill>
                  <a:schemeClr val="accent2"/>
                </a:solidFill>
                <a:effectLst>
                  <a:outerShdw blurRad="38100" dist="19050" dir="2700000" algn="tl" rotWithShape="0">
                    <a:schemeClr val="dk1">
                      <a:lumMod val="50000"/>
                      <a:alpha val="40000"/>
                    </a:schemeClr>
                  </a:outerShdw>
                </a:effectLst>
              </a:rPr>
              <a:t>Breadth-first</a:t>
            </a:r>
            <a:r>
              <a:rPr lang="en-US" sz="5400" b="1" dirty="0">
                <a:ln/>
                <a:solidFill>
                  <a:schemeClr val="accent2"/>
                </a:solidFill>
                <a:effectLst>
                  <a:outerShdw blurRad="38100" dist="19050" dir="2700000" algn="tl" rotWithShape="0">
                    <a:schemeClr val="dk1">
                      <a:lumMod val="50000"/>
                      <a:alpha val="40000"/>
                    </a:schemeClr>
                  </a:outerShdw>
                </a:effectLst>
              </a:rPr>
              <a:t> </a:t>
            </a:r>
            <a:r>
              <a:rPr lang="en-US" sz="5400" b="1" dirty="0" smtClean="0">
                <a:ln/>
                <a:solidFill>
                  <a:schemeClr val="accent2"/>
                </a:solidFill>
                <a:effectLst>
                  <a:outerShdw blurRad="38100" dist="19050" dir="2700000" algn="tl" rotWithShape="0">
                    <a:schemeClr val="dk1">
                      <a:lumMod val="50000"/>
                      <a:alpha val="40000"/>
                    </a:schemeClr>
                  </a:outerShdw>
                </a:effectLst>
              </a:rPr>
              <a:t>Search</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900422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20</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graph</a:t>
            </a:r>
          </a:p>
        </p:txBody>
      </p:sp>
      <p:sp>
        <p:nvSpPr>
          <p:cNvPr id="5" name="Marcador de contenido 2"/>
          <p:cNvSpPr txBox="1">
            <a:spLocks/>
          </p:cNvSpPr>
          <p:nvPr/>
        </p:nvSpPr>
        <p:spPr>
          <a:xfrm>
            <a:off x="907560" y="1444752"/>
            <a:ext cx="10188588" cy="78638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Así es como lo escribirías en Python:</a:t>
            </a:r>
            <a:endParaRPr lang="es-ES_tradnl" sz="2700" dirty="0" smtClean="0"/>
          </a:p>
        </p:txBody>
      </p:sp>
      <p:sp>
        <p:nvSpPr>
          <p:cNvPr id="6" name="Marcador de contenido 2"/>
          <p:cNvSpPr txBox="1">
            <a:spLocks/>
          </p:cNvSpPr>
          <p:nvPr/>
        </p:nvSpPr>
        <p:spPr>
          <a:xfrm>
            <a:off x="907560" y="3624611"/>
            <a:ext cx="10522440" cy="145084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Observe que </a:t>
            </a:r>
            <a:r>
              <a:rPr lang="es-ES_tradnl" sz="2700" dirty="0" smtClean="0"/>
              <a:t>“</a:t>
            </a:r>
            <a:r>
              <a:rPr lang="es-ES_tradnl" sz="2700" dirty="0" err="1" smtClean="0"/>
              <a:t>you</a:t>
            </a:r>
            <a:r>
              <a:rPr lang="es-ES_tradnl" sz="2700" dirty="0" smtClean="0"/>
              <a:t>" </a:t>
            </a:r>
            <a:r>
              <a:rPr lang="es-ES_tradnl" sz="2700" dirty="0"/>
              <a:t>está </a:t>
            </a:r>
            <a:r>
              <a:rPr lang="es-ES_tradnl" sz="2700" dirty="0" smtClean="0"/>
              <a:t>mapeado </a:t>
            </a:r>
            <a:r>
              <a:rPr lang="es-ES_tradnl" sz="2700" dirty="0"/>
              <a:t>a </a:t>
            </a:r>
            <a:r>
              <a:rPr lang="es-ES_tradnl" sz="2700" dirty="0" smtClean="0"/>
              <a:t>un arreglo.</a:t>
            </a:r>
          </a:p>
          <a:p>
            <a:pPr>
              <a:buClr>
                <a:schemeClr val="tx1"/>
              </a:buClr>
              <a:buFont typeface="Arial" charset="0"/>
              <a:buChar char="•"/>
            </a:pPr>
            <a:r>
              <a:rPr lang="es-ES_tradnl" sz="2700" dirty="0" smtClean="0"/>
              <a:t>Entonces </a:t>
            </a:r>
            <a:r>
              <a:rPr lang="es-ES_tradnl" sz="2700" dirty="0" err="1" smtClean="0"/>
              <a:t>graph</a:t>
            </a:r>
            <a:r>
              <a:rPr lang="es-ES_tradnl" sz="2700" dirty="0" smtClean="0"/>
              <a:t>[“</a:t>
            </a:r>
            <a:r>
              <a:rPr lang="es-ES_tradnl" sz="2700" dirty="0" err="1" smtClean="0"/>
              <a:t>you</a:t>
            </a:r>
            <a:r>
              <a:rPr lang="es-ES_tradnl" sz="2700" dirty="0" smtClean="0"/>
              <a:t>"] </a:t>
            </a:r>
            <a:r>
              <a:rPr lang="es-ES_tradnl" sz="2700" dirty="0"/>
              <a:t>le dará </a:t>
            </a:r>
            <a:r>
              <a:rPr lang="es-ES_tradnl" sz="2700" dirty="0" smtClean="0"/>
              <a:t>un arreglo de </a:t>
            </a:r>
            <a:r>
              <a:rPr lang="es-ES_tradnl" sz="2700" dirty="0"/>
              <a:t>todos los vecinos de </a:t>
            </a:r>
            <a:r>
              <a:rPr lang="es-ES_tradnl" sz="2700" dirty="0" smtClean="0"/>
              <a:t>”</a:t>
            </a:r>
            <a:r>
              <a:rPr lang="es-ES_tradnl" sz="2700" dirty="0" err="1" smtClean="0"/>
              <a:t>you</a:t>
            </a:r>
            <a:r>
              <a:rPr lang="es-ES_tradnl" sz="2700" dirty="0" smtClean="0"/>
              <a:t>".</a:t>
            </a:r>
          </a:p>
          <a:p>
            <a:pPr>
              <a:buClr>
                <a:schemeClr val="tx1"/>
              </a:buClr>
              <a:buFont typeface="Arial" charset="0"/>
              <a:buChar char="•"/>
            </a:pPr>
            <a:r>
              <a:rPr lang="es-ES_tradnl" sz="2700" dirty="0" smtClean="0"/>
              <a:t>Un grafo </a:t>
            </a:r>
            <a:r>
              <a:rPr lang="es-ES_tradnl" sz="2700" dirty="0"/>
              <a:t>es solo un grupo de nodos y </a:t>
            </a:r>
            <a:r>
              <a:rPr lang="es-ES_tradnl" sz="2700" dirty="0" smtClean="0"/>
              <a:t>aristas, </a:t>
            </a:r>
            <a:r>
              <a:rPr lang="es-ES_tradnl" sz="2700" dirty="0"/>
              <a:t>por lo que esto es todo lo que </a:t>
            </a:r>
            <a:r>
              <a:rPr lang="es-ES_tradnl" sz="2700" dirty="0" smtClean="0"/>
              <a:t>necesitas </a:t>
            </a:r>
            <a:r>
              <a:rPr lang="es-ES_tradnl" sz="2700" dirty="0"/>
              <a:t>para tener un grafo </a:t>
            </a:r>
            <a:r>
              <a:rPr lang="es-ES_tradnl" sz="2700" dirty="0" smtClean="0"/>
              <a:t>en </a:t>
            </a:r>
            <a:r>
              <a:rPr lang="es-ES_tradnl" sz="2700" dirty="0"/>
              <a:t>Python. </a:t>
            </a:r>
            <a:endParaRPr lang="es-ES_tradnl" sz="2700" dirty="0" smtClean="0"/>
          </a:p>
        </p:txBody>
      </p:sp>
      <p:pic>
        <p:nvPicPr>
          <p:cNvPr id="9" name="Imagen 8"/>
          <p:cNvPicPr>
            <a:picLocks noChangeAspect="1"/>
          </p:cNvPicPr>
          <p:nvPr/>
        </p:nvPicPr>
        <p:blipFill>
          <a:blip r:embed="rId3"/>
          <a:stretch>
            <a:fillRect/>
          </a:stretch>
        </p:blipFill>
        <p:spPr>
          <a:xfrm>
            <a:off x="1054743" y="2028220"/>
            <a:ext cx="7096077" cy="751555"/>
          </a:xfrm>
          <a:prstGeom prst="rect">
            <a:avLst/>
          </a:prstGeom>
        </p:spPr>
      </p:pic>
    </p:spTree>
    <p:extLst>
      <p:ext uri="{BB962C8B-B14F-4D97-AF65-F5344CB8AC3E}">
        <p14:creationId xmlns:p14="http://schemas.microsoft.com/office/powerpoint/2010/main" val="25957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21</a:t>
            </a:fld>
            <a:endParaRPr lang="en-US" sz="1600" dirty="0"/>
          </a:p>
        </p:txBody>
      </p:sp>
      <p:sp>
        <p:nvSpPr>
          <p:cNvPr id="8" name="Título 1"/>
          <p:cNvSpPr txBox="1">
            <a:spLocks/>
          </p:cNvSpPr>
          <p:nvPr/>
        </p:nvSpPr>
        <p:spPr>
          <a:xfrm>
            <a:off x="770399" y="28412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graph</a:t>
            </a:r>
          </a:p>
        </p:txBody>
      </p:sp>
      <p:sp>
        <p:nvSpPr>
          <p:cNvPr id="6" name="Marcador de contenido 2"/>
          <p:cNvSpPr txBox="1">
            <a:spLocks/>
          </p:cNvSpPr>
          <p:nvPr/>
        </p:nvSpPr>
        <p:spPr>
          <a:xfrm>
            <a:off x="838980" y="1225296"/>
            <a:ext cx="10522440" cy="145084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¿Qué pasa con un grafo más grande, como este?</a:t>
            </a:r>
          </a:p>
        </p:txBody>
      </p:sp>
      <p:pic>
        <p:nvPicPr>
          <p:cNvPr id="3" name="Imagen 2"/>
          <p:cNvPicPr>
            <a:picLocks noChangeAspect="1"/>
          </p:cNvPicPr>
          <p:nvPr/>
        </p:nvPicPr>
        <p:blipFill>
          <a:blip r:embed="rId3"/>
          <a:stretch>
            <a:fillRect/>
          </a:stretch>
        </p:blipFill>
        <p:spPr>
          <a:xfrm>
            <a:off x="3126018" y="1682496"/>
            <a:ext cx="5948364" cy="4629835"/>
          </a:xfrm>
          <a:prstGeom prst="rect">
            <a:avLst/>
          </a:prstGeom>
        </p:spPr>
      </p:pic>
    </p:spTree>
    <p:extLst>
      <p:ext uri="{BB962C8B-B14F-4D97-AF65-F5344CB8AC3E}">
        <p14:creationId xmlns:p14="http://schemas.microsoft.com/office/powerpoint/2010/main" val="2054343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22</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graph</a:t>
            </a:r>
          </a:p>
        </p:txBody>
      </p:sp>
      <p:sp>
        <p:nvSpPr>
          <p:cNvPr id="6" name="Marcador de contenido 2"/>
          <p:cNvSpPr txBox="1">
            <a:spLocks/>
          </p:cNvSpPr>
          <p:nvPr/>
        </p:nvSpPr>
        <p:spPr>
          <a:xfrm>
            <a:off x="838980" y="1551971"/>
            <a:ext cx="10522440" cy="145084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Aquí está </a:t>
            </a:r>
            <a:r>
              <a:rPr lang="es-ES_tradnl" sz="2700" dirty="0" smtClean="0"/>
              <a:t>c</a:t>
            </a:r>
            <a:r>
              <a:rPr lang="es-ES" sz="2700" dirty="0" err="1" smtClean="0"/>
              <a:t>ó</a:t>
            </a:r>
            <a:r>
              <a:rPr lang="es-ES_tradnl" sz="2700" dirty="0" err="1" smtClean="0"/>
              <a:t>mo</a:t>
            </a:r>
            <a:r>
              <a:rPr lang="es-ES_tradnl" sz="2700" dirty="0" smtClean="0"/>
              <a:t> se implementa en código </a:t>
            </a:r>
            <a:r>
              <a:rPr lang="es-ES_tradnl" sz="2700" dirty="0"/>
              <a:t>Python:</a:t>
            </a:r>
          </a:p>
        </p:txBody>
      </p:sp>
      <p:pic>
        <p:nvPicPr>
          <p:cNvPr id="4" name="Imagen 3"/>
          <p:cNvPicPr>
            <a:picLocks noChangeAspect="1"/>
          </p:cNvPicPr>
          <p:nvPr/>
        </p:nvPicPr>
        <p:blipFill>
          <a:blip r:embed="rId3"/>
          <a:stretch>
            <a:fillRect/>
          </a:stretch>
        </p:blipFill>
        <p:spPr>
          <a:xfrm>
            <a:off x="831432" y="2305050"/>
            <a:ext cx="7842668" cy="3419094"/>
          </a:xfrm>
          <a:prstGeom prst="rect">
            <a:avLst/>
          </a:prstGeom>
        </p:spPr>
      </p:pic>
    </p:spTree>
    <p:extLst>
      <p:ext uri="{BB962C8B-B14F-4D97-AF65-F5344CB8AC3E}">
        <p14:creationId xmlns:p14="http://schemas.microsoft.com/office/powerpoint/2010/main" val="1321753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23</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graph</a:t>
            </a:r>
          </a:p>
        </p:txBody>
      </p:sp>
      <p:sp>
        <p:nvSpPr>
          <p:cNvPr id="6" name="Marcador de contenido 2"/>
          <p:cNvSpPr txBox="1">
            <a:spLocks/>
          </p:cNvSpPr>
          <p:nvPr/>
        </p:nvSpPr>
        <p:spPr>
          <a:xfrm>
            <a:off x="838980" y="1551971"/>
            <a:ext cx="10522440" cy="145084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smtClean="0"/>
              <a:t>¿Importa </a:t>
            </a:r>
            <a:r>
              <a:rPr lang="es-ES_tradnl" sz="2700" dirty="0"/>
              <a:t>en qué orden agregue los pares clave / valor</a:t>
            </a:r>
            <a:r>
              <a:rPr lang="es-ES_tradnl" sz="2700" dirty="0" smtClean="0"/>
              <a:t>?</a:t>
            </a:r>
          </a:p>
          <a:p>
            <a:pPr>
              <a:buClr>
                <a:schemeClr val="tx1"/>
              </a:buClr>
              <a:buFont typeface="Arial" charset="0"/>
              <a:buChar char="•"/>
            </a:pPr>
            <a:r>
              <a:rPr lang="es-ES_tradnl" sz="2700" dirty="0" smtClean="0"/>
              <a:t>¿</a:t>
            </a:r>
            <a:r>
              <a:rPr lang="es-ES_tradnl" sz="2700" dirty="0"/>
              <a:t>Importa si </a:t>
            </a:r>
            <a:r>
              <a:rPr lang="es-ES_tradnl" sz="2700" dirty="0" smtClean="0"/>
              <a:t>escribes</a:t>
            </a:r>
          </a:p>
          <a:p>
            <a:pPr>
              <a:buClr>
                <a:schemeClr val="tx1"/>
              </a:buClr>
              <a:buFont typeface="Arial" charset="0"/>
              <a:buChar char="•"/>
            </a:pPr>
            <a:endParaRPr lang="es-ES_tradnl" sz="2700" dirty="0"/>
          </a:p>
          <a:p>
            <a:pPr>
              <a:buClr>
                <a:schemeClr val="tx1"/>
              </a:buClr>
              <a:buFont typeface="Arial" charset="0"/>
              <a:buChar char="•"/>
            </a:pPr>
            <a:endParaRPr lang="es-ES_tradnl" sz="2700" dirty="0" smtClean="0"/>
          </a:p>
          <a:p>
            <a:pPr>
              <a:buClr>
                <a:schemeClr val="tx1"/>
              </a:buClr>
              <a:buFont typeface="Arial" charset="0"/>
              <a:buChar char="•"/>
            </a:pPr>
            <a:r>
              <a:rPr lang="es-ES_tradnl" sz="2700" dirty="0"/>
              <a:t>en lugar </a:t>
            </a:r>
            <a:r>
              <a:rPr lang="es-ES_tradnl" sz="2700" dirty="0" smtClean="0"/>
              <a:t>de</a:t>
            </a:r>
          </a:p>
          <a:p>
            <a:pPr>
              <a:buClr>
                <a:schemeClr val="tx1"/>
              </a:buClr>
              <a:buFont typeface="Arial" charset="0"/>
              <a:buChar char="•"/>
            </a:pPr>
            <a:endParaRPr lang="es-ES_tradnl" sz="2700" dirty="0"/>
          </a:p>
        </p:txBody>
      </p:sp>
      <p:pic>
        <p:nvPicPr>
          <p:cNvPr id="3" name="Imagen 2"/>
          <p:cNvPicPr>
            <a:picLocks noChangeAspect="1"/>
          </p:cNvPicPr>
          <p:nvPr/>
        </p:nvPicPr>
        <p:blipFill>
          <a:blip r:embed="rId3"/>
          <a:stretch>
            <a:fillRect/>
          </a:stretch>
        </p:blipFill>
        <p:spPr>
          <a:xfrm>
            <a:off x="1081785" y="2706178"/>
            <a:ext cx="6713811" cy="750254"/>
          </a:xfrm>
          <a:prstGeom prst="rect">
            <a:avLst/>
          </a:prstGeom>
        </p:spPr>
      </p:pic>
      <p:pic>
        <p:nvPicPr>
          <p:cNvPr id="4" name="Imagen 3"/>
          <p:cNvPicPr>
            <a:picLocks noChangeAspect="1"/>
          </p:cNvPicPr>
          <p:nvPr/>
        </p:nvPicPr>
        <p:blipFill>
          <a:blip r:embed="rId4"/>
          <a:stretch>
            <a:fillRect/>
          </a:stretch>
        </p:blipFill>
        <p:spPr>
          <a:xfrm>
            <a:off x="1081784" y="4454682"/>
            <a:ext cx="6646159" cy="757397"/>
          </a:xfrm>
          <a:prstGeom prst="rect">
            <a:avLst/>
          </a:prstGeom>
        </p:spPr>
      </p:pic>
    </p:spTree>
    <p:extLst>
      <p:ext uri="{BB962C8B-B14F-4D97-AF65-F5344CB8AC3E}">
        <p14:creationId xmlns:p14="http://schemas.microsoft.com/office/powerpoint/2010/main" val="1762200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graph</a:t>
            </a:r>
          </a:p>
        </p:txBody>
      </p:sp>
      <p:sp>
        <p:nvSpPr>
          <p:cNvPr id="6" name="Marcador de contenido 2"/>
          <p:cNvSpPr txBox="1">
            <a:spLocks/>
          </p:cNvSpPr>
          <p:nvPr/>
        </p:nvSpPr>
        <p:spPr>
          <a:xfrm>
            <a:off x="838980" y="1551970"/>
            <a:ext cx="10522440" cy="411730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Piense </a:t>
            </a:r>
            <a:r>
              <a:rPr lang="es-ES_tradnl" sz="2700" dirty="0" smtClean="0"/>
              <a:t>en hash </a:t>
            </a:r>
            <a:r>
              <a:rPr lang="es-ES_tradnl" sz="2700" dirty="0" err="1" smtClean="0"/>
              <a:t>tables</a:t>
            </a:r>
            <a:r>
              <a:rPr lang="es-ES_tradnl" sz="2700" dirty="0" smtClean="0"/>
              <a:t>: </a:t>
            </a:r>
            <a:r>
              <a:rPr lang="es-ES_tradnl" sz="2700" dirty="0"/>
              <a:t>no importa. </a:t>
            </a:r>
            <a:endParaRPr lang="es-ES_tradnl" sz="2700" dirty="0" smtClean="0"/>
          </a:p>
          <a:p>
            <a:pPr>
              <a:buClr>
                <a:schemeClr val="tx1"/>
              </a:buClr>
              <a:buFont typeface="Arial" charset="0"/>
              <a:buChar char="•"/>
            </a:pPr>
            <a:r>
              <a:rPr lang="es-ES_tradnl" sz="2700" dirty="0"/>
              <a:t>L</a:t>
            </a:r>
            <a:r>
              <a:rPr lang="es-ES_tradnl" sz="2700" dirty="0" smtClean="0"/>
              <a:t>as </a:t>
            </a:r>
            <a:r>
              <a:rPr lang="es-ES_tradnl" sz="2700" dirty="0"/>
              <a:t>tablas </a:t>
            </a:r>
            <a:r>
              <a:rPr lang="es-ES_tradnl" sz="2700" dirty="0" smtClean="0"/>
              <a:t>hash no </a:t>
            </a:r>
            <a:r>
              <a:rPr lang="es-ES_tradnl" sz="2700" dirty="0"/>
              <a:t>tienen orden, por lo que no importa el orden </a:t>
            </a:r>
            <a:r>
              <a:rPr lang="es-ES_tradnl" sz="2700" dirty="0" smtClean="0"/>
              <a:t>en el que agregue los pares </a:t>
            </a:r>
            <a:r>
              <a:rPr lang="es-ES_tradnl" sz="2700" dirty="0"/>
              <a:t>clave / valor. </a:t>
            </a:r>
            <a:endParaRPr lang="es-ES_tradnl" sz="2700" dirty="0" smtClean="0"/>
          </a:p>
          <a:p>
            <a:pPr>
              <a:buClr>
                <a:schemeClr val="tx1"/>
              </a:buClr>
              <a:buFont typeface="Arial" charset="0"/>
              <a:buChar char="•"/>
            </a:pPr>
            <a:r>
              <a:rPr lang="es-ES_tradnl" sz="2700" dirty="0" err="1" smtClean="0"/>
              <a:t>Anuj</a:t>
            </a:r>
            <a:r>
              <a:rPr lang="es-ES_tradnl" sz="2700" dirty="0"/>
              <a:t>, </a:t>
            </a:r>
            <a:r>
              <a:rPr lang="es-ES_tradnl" sz="2700" dirty="0" err="1"/>
              <a:t>Peggy</a:t>
            </a:r>
            <a:r>
              <a:rPr lang="es-ES_tradnl" sz="2700" dirty="0"/>
              <a:t>, </a:t>
            </a:r>
            <a:r>
              <a:rPr lang="es-ES_tradnl" sz="2700" dirty="0" err="1"/>
              <a:t>Thom</a:t>
            </a:r>
            <a:r>
              <a:rPr lang="es-ES_tradnl" sz="2700" dirty="0"/>
              <a:t> y </a:t>
            </a:r>
            <a:r>
              <a:rPr lang="es-ES_tradnl" sz="2700" dirty="0" err="1"/>
              <a:t>Jonny</a:t>
            </a:r>
            <a:r>
              <a:rPr lang="es-ES_tradnl" sz="2700" dirty="0"/>
              <a:t> no tienen vecinos. Tienen flechas apuntando hacia ellos, pero no flechas de ellos hacia alguien más. Esto se llama un </a:t>
            </a:r>
            <a:r>
              <a:rPr lang="es-ES_tradnl" sz="2700" dirty="0" smtClean="0"/>
              <a:t>grafo </a:t>
            </a:r>
            <a:r>
              <a:rPr lang="es-ES_tradnl" sz="2700" dirty="0"/>
              <a:t>dirigido: la relación es solo </a:t>
            </a:r>
            <a:r>
              <a:rPr lang="es-ES_tradnl" sz="2700" dirty="0" smtClean="0"/>
              <a:t>en una </a:t>
            </a:r>
            <a:r>
              <a:rPr lang="es-ES_tradnl" sz="2700" dirty="0" err="1" smtClean="0"/>
              <a:t>direcci</a:t>
            </a:r>
            <a:r>
              <a:rPr lang="es-ES" sz="2700" dirty="0" err="1" smtClean="0"/>
              <a:t>ón</a:t>
            </a:r>
            <a:r>
              <a:rPr lang="es-ES_tradnl" sz="2700" dirty="0" smtClean="0"/>
              <a:t>. </a:t>
            </a:r>
          </a:p>
          <a:p>
            <a:pPr>
              <a:buClr>
                <a:schemeClr val="tx1"/>
              </a:buClr>
              <a:buFont typeface="Arial" charset="0"/>
              <a:buChar char="•"/>
            </a:pPr>
            <a:r>
              <a:rPr lang="es-ES_tradnl" sz="2700" dirty="0" smtClean="0"/>
              <a:t>Entonces </a:t>
            </a:r>
            <a:r>
              <a:rPr lang="es-ES_tradnl" sz="2700" dirty="0" err="1"/>
              <a:t>Anuj</a:t>
            </a:r>
            <a:r>
              <a:rPr lang="es-ES_tradnl" sz="2700" dirty="0"/>
              <a:t> es el vecino de Bob, pero Bob no es el vecino de </a:t>
            </a:r>
            <a:r>
              <a:rPr lang="es-ES_tradnl" sz="2700" dirty="0" err="1"/>
              <a:t>Anuj</a:t>
            </a:r>
            <a:r>
              <a:rPr lang="es-ES_tradnl" sz="2700" dirty="0"/>
              <a:t>. </a:t>
            </a:r>
            <a:endParaRPr lang="es-ES_tradnl" sz="2700" dirty="0" smtClean="0"/>
          </a:p>
          <a:p>
            <a:pPr>
              <a:buClr>
                <a:schemeClr val="tx1"/>
              </a:buClr>
              <a:buFont typeface="Arial" charset="0"/>
              <a:buChar char="•"/>
            </a:pPr>
            <a:r>
              <a:rPr lang="es-ES_tradnl" sz="2700" dirty="0" smtClean="0"/>
              <a:t>Un grafo </a:t>
            </a:r>
            <a:r>
              <a:rPr lang="es-ES_tradnl" sz="2700" dirty="0"/>
              <a:t>no dirigido no tiene flechas, y ambos nodos son vecinos entre sí. </a:t>
            </a:r>
          </a:p>
        </p:txBody>
      </p:sp>
    </p:spTree>
    <p:extLst>
      <p:ext uri="{BB962C8B-B14F-4D97-AF65-F5344CB8AC3E}">
        <p14:creationId xmlns:p14="http://schemas.microsoft.com/office/powerpoint/2010/main" val="1465391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25</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graph</a:t>
            </a:r>
          </a:p>
        </p:txBody>
      </p:sp>
      <p:sp>
        <p:nvSpPr>
          <p:cNvPr id="6" name="Marcador de contenido 2"/>
          <p:cNvSpPr txBox="1">
            <a:spLocks/>
          </p:cNvSpPr>
          <p:nvPr/>
        </p:nvSpPr>
        <p:spPr>
          <a:xfrm>
            <a:off x="838980" y="1551971"/>
            <a:ext cx="10522440" cy="145084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smtClean="0"/>
              <a:t>Analice el tipo de estos grafos:</a:t>
            </a:r>
            <a:endParaRPr lang="es-ES_tradnl" sz="2700" dirty="0"/>
          </a:p>
        </p:txBody>
      </p:sp>
      <p:pic>
        <p:nvPicPr>
          <p:cNvPr id="3" name="Imagen 2"/>
          <p:cNvPicPr>
            <a:picLocks noChangeAspect="1"/>
          </p:cNvPicPr>
          <p:nvPr/>
        </p:nvPicPr>
        <p:blipFill>
          <a:blip r:embed="rId3"/>
          <a:stretch>
            <a:fillRect/>
          </a:stretch>
        </p:blipFill>
        <p:spPr>
          <a:xfrm>
            <a:off x="989187" y="2090466"/>
            <a:ext cx="9165733" cy="2368327"/>
          </a:xfrm>
          <a:prstGeom prst="rect">
            <a:avLst/>
          </a:prstGeom>
        </p:spPr>
      </p:pic>
    </p:spTree>
    <p:extLst>
      <p:ext uri="{BB962C8B-B14F-4D97-AF65-F5344CB8AC3E}">
        <p14:creationId xmlns:p14="http://schemas.microsoft.com/office/powerpoint/2010/main" val="643839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26</a:t>
            </a:fld>
            <a:endParaRPr lang="en-US" sz="1600" dirty="0"/>
          </a:p>
        </p:txBody>
      </p:sp>
      <p:sp>
        <p:nvSpPr>
          <p:cNvPr id="8" name="Título 1"/>
          <p:cNvSpPr txBox="1">
            <a:spLocks/>
          </p:cNvSpPr>
          <p:nvPr/>
        </p:nvSpPr>
        <p:spPr>
          <a:xfrm>
            <a:off x="770401" y="503577"/>
            <a:ext cx="5319504" cy="143495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a:t>
            </a:r>
            <a:r>
              <a:rPr lang="en-US" sz="4400" dirty="0" smtClean="0"/>
              <a:t>algorithm</a:t>
            </a:r>
            <a:endParaRPr lang="en-US" sz="4400" dirty="0"/>
          </a:p>
        </p:txBody>
      </p:sp>
      <p:sp>
        <p:nvSpPr>
          <p:cNvPr id="6" name="Marcador de contenido 2"/>
          <p:cNvSpPr txBox="1">
            <a:spLocks/>
          </p:cNvSpPr>
          <p:nvPr/>
        </p:nvSpPr>
        <p:spPr>
          <a:xfrm>
            <a:off x="770400" y="2173763"/>
            <a:ext cx="3641580" cy="145084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En resumen, </a:t>
            </a:r>
            <a:r>
              <a:rPr lang="es-ES_tradnl" sz="2700" dirty="0" smtClean="0"/>
              <a:t>para el ejemplo visto, así </a:t>
            </a:r>
            <a:r>
              <a:rPr lang="es-ES_tradnl" sz="2700" dirty="0"/>
              <a:t>es como funcionará la implementación.</a:t>
            </a:r>
          </a:p>
        </p:txBody>
      </p:sp>
      <p:pic>
        <p:nvPicPr>
          <p:cNvPr id="3" name="Imagen 2"/>
          <p:cNvPicPr>
            <a:picLocks noChangeAspect="1"/>
          </p:cNvPicPr>
          <p:nvPr/>
        </p:nvPicPr>
        <p:blipFill>
          <a:blip r:embed="rId3"/>
          <a:stretch>
            <a:fillRect/>
          </a:stretch>
        </p:blipFill>
        <p:spPr>
          <a:xfrm>
            <a:off x="5745379" y="3587"/>
            <a:ext cx="5684621" cy="6858000"/>
          </a:xfrm>
          <a:prstGeom prst="rect">
            <a:avLst/>
          </a:prstGeom>
        </p:spPr>
      </p:pic>
    </p:spTree>
    <p:extLst>
      <p:ext uri="{BB962C8B-B14F-4D97-AF65-F5344CB8AC3E}">
        <p14:creationId xmlns:p14="http://schemas.microsoft.com/office/powerpoint/2010/main" val="2038011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a:t>
            </a:r>
            <a:r>
              <a:rPr lang="en-US" sz="4400" dirty="0"/>
              <a:t>algorithm</a:t>
            </a:r>
            <a:endParaRPr lang="en-US" sz="4400" dirty="0"/>
          </a:p>
        </p:txBody>
      </p:sp>
      <p:pic>
        <p:nvPicPr>
          <p:cNvPr id="3" name="Imagen 2"/>
          <p:cNvPicPr>
            <a:picLocks noChangeAspect="1"/>
          </p:cNvPicPr>
          <p:nvPr/>
        </p:nvPicPr>
        <p:blipFill>
          <a:blip r:embed="rId3"/>
          <a:stretch>
            <a:fillRect/>
          </a:stretch>
        </p:blipFill>
        <p:spPr>
          <a:xfrm>
            <a:off x="770400" y="1482344"/>
            <a:ext cx="4331970" cy="4620768"/>
          </a:xfrm>
          <a:prstGeom prst="rect">
            <a:avLst/>
          </a:prstGeom>
        </p:spPr>
      </p:pic>
    </p:spTree>
    <p:extLst>
      <p:ext uri="{BB962C8B-B14F-4D97-AF65-F5344CB8AC3E}">
        <p14:creationId xmlns:p14="http://schemas.microsoft.com/office/powerpoint/2010/main" val="1167064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a:t>
            </a:r>
            <a:r>
              <a:rPr lang="en-US" sz="4400" dirty="0"/>
              <a:t>algorithm</a:t>
            </a:r>
            <a:endParaRPr lang="en-US" sz="4400" dirty="0"/>
          </a:p>
        </p:txBody>
      </p:sp>
      <p:sp>
        <p:nvSpPr>
          <p:cNvPr id="6" name="Marcador de contenido 2"/>
          <p:cNvSpPr txBox="1">
            <a:spLocks/>
          </p:cNvSpPr>
          <p:nvPr/>
        </p:nvSpPr>
        <p:spPr>
          <a:xfrm>
            <a:off x="838980" y="1551970"/>
            <a:ext cx="10522440" cy="43733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Haz una </a:t>
            </a:r>
            <a:r>
              <a:rPr lang="es-ES_tradnl" sz="2700" i="1" dirty="0"/>
              <a:t>cola</a:t>
            </a:r>
            <a:r>
              <a:rPr lang="es-ES_tradnl" sz="2700" dirty="0"/>
              <a:t> para comenzar. </a:t>
            </a:r>
            <a:endParaRPr lang="es-ES_tradnl" sz="2700" dirty="0" smtClean="0"/>
          </a:p>
          <a:p>
            <a:pPr>
              <a:buClr>
                <a:schemeClr val="tx1"/>
              </a:buClr>
              <a:buFont typeface="Arial" charset="0"/>
              <a:buChar char="•"/>
            </a:pPr>
            <a:r>
              <a:rPr lang="es-ES_tradnl" sz="2700" dirty="0" smtClean="0"/>
              <a:t>En </a:t>
            </a:r>
            <a:r>
              <a:rPr lang="es-ES_tradnl" sz="2700" dirty="0"/>
              <a:t>Python, utiliza la función </a:t>
            </a:r>
            <a:r>
              <a:rPr lang="es-ES_tradnl" sz="2700" b="1" i="1" dirty="0" err="1" smtClean="0"/>
              <a:t>deque</a:t>
            </a:r>
            <a:r>
              <a:rPr lang="es-ES_tradnl" sz="2700" dirty="0" smtClean="0"/>
              <a:t> de </a:t>
            </a:r>
            <a:r>
              <a:rPr lang="es-ES_tradnl" sz="2700" dirty="0"/>
              <a:t>cola </a:t>
            </a:r>
            <a:r>
              <a:rPr lang="es-ES_tradnl" sz="2700" dirty="0" smtClean="0"/>
              <a:t>de </a:t>
            </a:r>
            <a:r>
              <a:rPr lang="es-ES_tradnl" sz="2700" dirty="0"/>
              <a:t>doble extremo para esto</a:t>
            </a:r>
            <a:r>
              <a:rPr lang="es-ES_tradnl" sz="2700" dirty="0" smtClean="0"/>
              <a:t>:</a:t>
            </a:r>
          </a:p>
          <a:p>
            <a:pPr>
              <a:buClr>
                <a:schemeClr val="tx1"/>
              </a:buClr>
              <a:buFont typeface="Arial" charset="0"/>
              <a:buChar char="•"/>
            </a:pPr>
            <a:endParaRPr lang="es-ES_tradnl" sz="2700" dirty="0"/>
          </a:p>
          <a:p>
            <a:pPr>
              <a:buClr>
                <a:schemeClr val="tx1"/>
              </a:buClr>
              <a:buFont typeface="Arial" charset="0"/>
              <a:buChar char="•"/>
            </a:pPr>
            <a:endParaRPr lang="es-ES_tradnl" sz="2700" dirty="0" smtClean="0"/>
          </a:p>
          <a:p>
            <a:pPr>
              <a:buClr>
                <a:schemeClr val="tx1"/>
              </a:buClr>
              <a:buFont typeface="Arial" charset="0"/>
              <a:buChar char="•"/>
            </a:pPr>
            <a:endParaRPr lang="es-ES_tradnl" sz="2700" dirty="0"/>
          </a:p>
          <a:p>
            <a:pPr>
              <a:buClr>
                <a:schemeClr val="tx1"/>
              </a:buClr>
              <a:buFont typeface="Arial" charset="0"/>
              <a:buChar char="•"/>
            </a:pPr>
            <a:r>
              <a:rPr lang="es-ES_tradnl" sz="2700" dirty="0"/>
              <a:t>Recuerde, </a:t>
            </a:r>
            <a:r>
              <a:rPr lang="es-ES_tradnl" sz="2700" dirty="0" err="1" smtClean="0"/>
              <a:t>graph</a:t>
            </a:r>
            <a:r>
              <a:rPr lang="es-ES_tradnl" sz="2700" dirty="0" smtClean="0"/>
              <a:t>[“</a:t>
            </a:r>
            <a:r>
              <a:rPr lang="es-ES_tradnl" sz="2700" dirty="0" err="1" smtClean="0"/>
              <a:t>you</a:t>
            </a:r>
            <a:r>
              <a:rPr lang="es-ES_tradnl" sz="2700" dirty="0" smtClean="0"/>
              <a:t>"] te </a:t>
            </a:r>
            <a:r>
              <a:rPr lang="es-ES_tradnl" sz="2700" dirty="0"/>
              <a:t>dará una lista de todos </a:t>
            </a:r>
            <a:r>
              <a:rPr lang="es-ES_tradnl" sz="2700" dirty="0" smtClean="0"/>
              <a:t>tus </a:t>
            </a:r>
            <a:r>
              <a:rPr lang="es-ES_tradnl" sz="2700" dirty="0"/>
              <a:t>vecinos, como ["</a:t>
            </a:r>
            <a:r>
              <a:rPr lang="es-ES_tradnl" sz="2700" dirty="0" err="1" smtClean="0"/>
              <a:t>alice</a:t>
            </a:r>
            <a:r>
              <a:rPr lang="es-ES_tradnl" sz="2700" dirty="0" smtClean="0"/>
              <a:t>", </a:t>
            </a:r>
            <a:r>
              <a:rPr lang="es-ES_tradnl" sz="2700" dirty="0"/>
              <a:t>"</a:t>
            </a:r>
            <a:r>
              <a:rPr lang="es-ES_tradnl" sz="2700" dirty="0" err="1"/>
              <a:t>bob</a:t>
            </a:r>
            <a:r>
              <a:rPr lang="es-ES_tradnl" sz="2700" dirty="0"/>
              <a:t>", "</a:t>
            </a:r>
            <a:r>
              <a:rPr lang="es-ES_tradnl" sz="2700" dirty="0" err="1"/>
              <a:t>claire</a:t>
            </a:r>
            <a:r>
              <a:rPr lang="es-ES_tradnl" sz="2700" dirty="0"/>
              <a:t>"]. Todos ellos se agregan a la cola de búsqueda.</a:t>
            </a:r>
          </a:p>
        </p:txBody>
      </p:sp>
      <p:pic>
        <p:nvPicPr>
          <p:cNvPr id="4" name="Imagen 3"/>
          <p:cNvPicPr>
            <a:picLocks noChangeAspect="1"/>
          </p:cNvPicPr>
          <p:nvPr/>
        </p:nvPicPr>
        <p:blipFill>
          <a:blip r:embed="rId3"/>
          <a:stretch>
            <a:fillRect/>
          </a:stretch>
        </p:blipFill>
        <p:spPr>
          <a:xfrm>
            <a:off x="838980" y="2749993"/>
            <a:ext cx="10892282" cy="976122"/>
          </a:xfrm>
          <a:prstGeom prst="rect">
            <a:avLst/>
          </a:prstGeom>
        </p:spPr>
      </p:pic>
    </p:spTree>
    <p:extLst>
      <p:ext uri="{BB962C8B-B14F-4D97-AF65-F5344CB8AC3E}">
        <p14:creationId xmlns:p14="http://schemas.microsoft.com/office/powerpoint/2010/main" val="142049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29</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a:t>
            </a:r>
            <a:r>
              <a:rPr lang="en-US" sz="4400" dirty="0"/>
              <a:t>algorithm</a:t>
            </a:r>
            <a:endParaRPr lang="en-US" sz="4400" dirty="0"/>
          </a:p>
        </p:txBody>
      </p:sp>
      <p:sp>
        <p:nvSpPr>
          <p:cNvPr id="6" name="Marcador de contenido 2"/>
          <p:cNvSpPr txBox="1">
            <a:spLocks/>
          </p:cNvSpPr>
          <p:nvPr/>
        </p:nvSpPr>
        <p:spPr>
          <a:xfrm>
            <a:off x="838980" y="1551970"/>
            <a:ext cx="10522440" cy="43733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Veamos el resto:</a:t>
            </a:r>
          </a:p>
        </p:txBody>
      </p:sp>
      <p:pic>
        <p:nvPicPr>
          <p:cNvPr id="3" name="Imagen 2"/>
          <p:cNvPicPr>
            <a:picLocks noChangeAspect="1"/>
          </p:cNvPicPr>
          <p:nvPr/>
        </p:nvPicPr>
        <p:blipFill>
          <a:blip r:embed="rId3"/>
          <a:stretch>
            <a:fillRect/>
          </a:stretch>
        </p:blipFill>
        <p:spPr>
          <a:xfrm>
            <a:off x="1069847" y="2212086"/>
            <a:ext cx="10474477" cy="2707386"/>
          </a:xfrm>
          <a:prstGeom prst="rect">
            <a:avLst/>
          </a:prstGeom>
        </p:spPr>
      </p:pic>
    </p:spTree>
    <p:extLst>
      <p:ext uri="{BB962C8B-B14F-4D97-AF65-F5344CB8AC3E}">
        <p14:creationId xmlns:p14="http://schemas.microsoft.com/office/powerpoint/2010/main" val="1314030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What is a graph?</a:t>
            </a:r>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¡Eso es todo al respecto! Los </a:t>
            </a:r>
            <a:r>
              <a:rPr lang="es-ES_tradnl" sz="2700" dirty="0" smtClean="0"/>
              <a:t>grafos </a:t>
            </a:r>
            <a:r>
              <a:rPr lang="es-ES_tradnl" sz="2700" dirty="0"/>
              <a:t>están formados por nodos y aristas. </a:t>
            </a:r>
            <a:endParaRPr lang="es-ES_tradnl" sz="2700" dirty="0" smtClean="0"/>
          </a:p>
          <a:p>
            <a:pPr>
              <a:buClr>
                <a:schemeClr val="tx1"/>
              </a:buClr>
              <a:buFont typeface="Arial" charset="0"/>
              <a:buChar char="•"/>
            </a:pPr>
            <a:r>
              <a:rPr lang="es-ES_tradnl" sz="2700" dirty="0" smtClean="0"/>
              <a:t>Un </a:t>
            </a:r>
            <a:r>
              <a:rPr lang="es-ES_tradnl" sz="2700" dirty="0"/>
              <a:t>nodo se puede conectar directamente a muchos otros nodos. </a:t>
            </a:r>
            <a:endParaRPr lang="es-ES_tradnl" sz="2700" dirty="0" smtClean="0"/>
          </a:p>
          <a:p>
            <a:pPr>
              <a:buClr>
                <a:schemeClr val="tx1"/>
              </a:buClr>
              <a:buFont typeface="Arial" charset="0"/>
              <a:buChar char="•"/>
            </a:pPr>
            <a:r>
              <a:rPr lang="es-ES_tradnl" sz="2700" dirty="0" smtClean="0"/>
              <a:t>Esos </a:t>
            </a:r>
            <a:r>
              <a:rPr lang="es-ES_tradnl" sz="2700" dirty="0"/>
              <a:t>nodos se llaman vecinos. </a:t>
            </a:r>
            <a:endParaRPr lang="es-ES_tradnl" sz="2700" dirty="0" smtClean="0"/>
          </a:p>
          <a:p>
            <a:pPr>
              <a:buClr>
                <a:schemeClr val="tx1"/>
              </a:buClr>
              <a:buFont typeface="Arial" charset="0"/>
              <a:buChar char="•"/>
            </a:pPr>
            <a:r>
              <a:rPr lang="es-ES_tradnl" sz="2700" dirty="0" smtClean="0"/>
              <a:t>En </a:t>
            </a:r>
            <a:r>
              <a:rPr lang="es-ES_tradnl" sz="2700" dirty="0"/>
              <a:t>este </a:t>
            </a:r>
            <a:r>
              <a:rPr lang="es-ES_tradnl" sz="2700" dirty="0" smtClean="0"/>
              <a:t>grafo</a:t>
            </a:r>
            <a:r>
              <a:rPr lang="es-ES_tradnl" sz="2700" dirty="0"/>
              <a:t>, Rama es el vecino de Alex. </a:t>
            </a:r>
            <a:endParaRPr lang="es-ES_tradnl" sz="2700" dirty="0" smtClean="0"/>
          </a:p>
          <a:p>
            <a:pPr>
              <a:buClr>
                <a:schemeClr val="tx1"/>
              </a:buClr>
              <a:buFont typeface="Arial" charset="0"/>
              <a:buChar char="•"/>
            </a:pPr>
            <a:r>
              <a:rPr lang="es-ES_tradnl" sz="2700" dirty="0" err="1" smtClean="0"/>
              <a:t>Adit</a:t>
            </a:r>
            <a:r>
              <a:rPr lang="es-ES_tradnl" sz="2700" dirty="0" smtClean="0"/>
              <a:t> </a:t>
            </a:r>
            <a:r>
              <a:rPr lang="es-ES_tradnl" sz="2700" dirty="0"/>
              <a:t>no es el vecino de Alex, porque no están conectados directamente. </a:t>
            </a:r>
            <a:endParaRPr lang="es-ES_tradnl" sz="2700" dirty="0" smtClean="0"/>
          </a:p>
          <a:p>
            <a:pPr>
              <a:buClr>
                <a:schemeClr val="tx1"/>
              </a:buClr>
              <a:buFont typeface="Arial" charset="0"/>
              <a:buChar char="•"/>
            </a:pPr>
            <a:r>
              <a:rPr lang="es-ES_tradnl" sz="2700" dirty="0" smtClean="0"/>
              <a:t>Pero </a:t>
            </a:r>
            <a:r>
              <a:rPr lang="es-ES_tradnl" sz="2700" dirty="0" err="1"/>
              <a:t>Adit</a:t>
            </a:r>
            <a:r>
              <a:rPr lang="es-ES_tradnl" sz="2700" dirty="0"/>
              <a:t> es el vecino de Rama y Tom</a:t>
            </a:r>
            <a:r>
              <a:rPr lang="es-ES_tradnl" sz="2700" dirty="0" smtClean="0"/>
              <a:t>.</a:t>
            </a:r>
          </a:p>
          <a:p>
            <a:pPr>
              <a:buClr>
                <a:schemeClr val="tx1"/>
              </a:buClr>
              <a:buFont typeface="Arial" charset="0"/>
              <a:buChar char="•"/>
            </a:pPr>
            <a:r>
              <a:rPr lang="es-ES_tradnl" sz="2700" dirty="0" smtClean="0"/>
              <a:t>Los </a:t>
            </a:r>
            <a:r>
              <a:rPr lang="es-ES_tradnl" sz="2700" dirty="0"/>
              <a:t>gráficos son una forma de modelar cómo se conectan diferentes cosas </a:t>
            </a:r>
            <a:r>
              <a:rPr lang="es-ES_tradnl" sz="2700" dirty="0" smtClean="0"/>
              <a:t>unas con otras.</a:t>
            </a:r>
          </a:p>
        </p:txBody>
      </p:sp>
    </p:spTree>
    <p:extLst>
      <p:ext uri="{BB962C8B-B14F-4D97-AF65-F5344CB8AC3E}">
        <p14:creationId xmlns:p14="http://schemas.microsoft.com/office/powerpoint/2010/main" val="1925022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30</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a:t>
            </a:r>
            <a:r>
              <a:rPr lang="en-US" sz="4400" dirty="0"/>
              <a:t>algorithm</a:t>
            </a:r>
            <a:endParaRPr lang="en-US" sz="4400" dirty="0"/>
          </a:p>
        </p:txBody>
      </p:sp>
      <p:sp>
        <p:nvSpPr>
          <p:cNvPr id="6" name="Marcador de contenido 2"/>
          <p:cNvSpPr txBox="1">
            <a:spLocks/>
          </p:cNvSpPr>
          <p:nvPr/>
        </p:nvSpPr>
        <p:spPr>
          <a:xfrm>
            <a:off x="838980" y="1551970"/>
            <a:ext cx="10522440" cy="43733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Una última cosa: todavía necesita una función </a:t>
            </a:r>
            <a:r>
              <a:rPr lang="es-ES_tradnl" sz="2700" dirty="0" err="1"/>
              <a:t>person_is_seller</a:t>
            </a:r>
            <a:r>
              <a:rPr lang="es-ES_tradnl" sz="2700" dirty="0"/>
              <a:t> para informarle cuando alguien es un vendedor de mango. Aquí hay uno</a:t>
            </a:r>
            <a:r>
              <a:rPr lang="es-ES_tradnl" sz="2700" dirty="0" smtClean="0"/>
              <a:t>:</a:t>
            </a:r>
          </a:p>
          <a:p>
            <a:pPr>
              <a:buClr>
                <a:schemeClr val="tx1"/>
              </a:buClr>
              <a:buFont typeface="Arial" charset="0"/>
              <a:buChar char="•"/>
            </a:pPr>
            <a:endParaRPr lang="es-ES_tradnl" sz="2700" dirty="0"/>
          </a:p>
          <a:p>
            <a:pPr>
              <a:buClr>
                <a:schemeClr val="tx1"/>
              </a:buClr>
              <a:buFont typeface="Arial" charset="0"/>
              <a:buChar char="•"/>
            </a:pPr>
            <a:endParaRPr lang="es-ES_tradnl" sz="2700" dirty="0" smtClean="0"/>
          </a:p>
          <a:p>
            <a:pPr>
              <a:buClr>
                <a:schemeClr val="tx1"/>
              </a:buClr>
              <a:buFont typeface="Arial" charset="0"/>
              <a:buChar char="•"/>
            </a:pPr>
            <a:endParaRPr lang="es-ES_tradnl" sz="2700" dirty="0"/>
          </a:p>
          <a:p>
            <a:pPr>
              <a:buClr>
                <a:schemeClr val="tx1"/>
              </a:buClr>
              <a:buFont typeface="Arial" charset="0"/>
              <a:buChar char="•"/>
            </a:pPr>
            <a:r>
              <a:rPr lang="es-ES_tradnl" sz="2700" dirty="0"/>
              <a:t>Esta función verifica si el nombre de la persona termina con la letra m. </a:t>
            </a:r>
            <a:endParaRPr lang="es-ES_tradnl" sz="2700" dirty="0" smtClean="0"/>
          </a:p>
          <a:p>
            <a:pPr>
              <a:buClr>
                <a:schemeClr val="tx1"/>
              </a:buClr>
              <a:buFont typeface="Arial" charset="0"/>
              <a:buChar char="•"/>
            </a:pPr>
            <a:r>
              <a:rPr lang="es-ES_tradnl" sz="2700" dirty="0" smtClean="0"/>
              <a:t>Si </a:t>
            </a:r>
            <a:r>
              <a:rPr lang="es-ES_tradnl" sz="2700" dirty="0"/>
              <a:t>es así, son vendedores de mango. </a:t>
            </a:r>
            <a:endParaRPr lang="es-ES_tradnl" sz="2700" dirty="0" smtClean="0"/>
          </a:p>
          <a:p>
            <a:pPr>
              <a:buClr>
                <a:schemeClr val="tx1"/>
              </a:buClr>
              <a:buFont typeface="Arial" charset="0"/>
              <a:buChar char="•"/>
            </a:pPr>
            <a:r>
              <a:rPr lang="es-ES_tradnl" sz="2700" dirty="0" smtClean="0"/>
              <a:t>Es </a:t>
            </a:r>
            <a:r>
              <a:rPr lang="es-ES_tradnl" sz="2700" dirty="0"/>
              <a:t>una forma tonta de hacerlo, pero </a:t>
            </a:r>
            <a:r>
              <a:rPr lang="es-ES_tradnl" sz="2700" dirty="0" smtClean="0"/>
              <a:t>servir</a:t>
            </a:r>
            <a:r>
              <a:rPr lang="es-ES" sz="2700" dirty="0" smtClean="0"/>
              <a:t>á </a:t>
            </a:r>
            <a:r>
              <a:rPr lang="es-ES_tradnl" sz="2700" dirty="0" smtClean="0"/>
              <a:t>para </a:t>
            </a:r>
            <a:r>
              <a:rPr lang="es-ES_tradnl" sz="2700" dirty="0"/>
              <a:t>este ejemplo. </a:t>
            </a:r>
            <a:endParaRPr lang="es-ES_tradnl" sz="2700" dirty="0" smtClean="0"/>
          </a:p>
        </p:txBody>
      </p:sp>
      <p:pic>
        <p:nvPicPr>
          <p:cNvPr id="3" name="Imagen 2"/>
          <p:cNvPicPr>
            <a:picLocks noChangeAspect="1"/>
          </p:cNvPicPr>
          <p:nvPr/>
        </p:nvPicPr>
        <p:blipFill>
          <a:blip r:embed="rId3"/>
          <a:stretch>
            <a:fillRect/>
          </a:stretch>
        </p:blipFill>
        <p:spPr>
          <a:xfrm>
            <a:off x="1031747" y="2710688"/>
            <a:ext cx="6068845" cy="946912"/>
          </a:xfrm>
          <a:prstGeom prst="rect">
            <a:avLst/>
          </a:prstGeom>
        </p:spPr>
      </p:pic>
    </p:spTree>
    <p:extLst>
      <p:ext uri="{BB962C8B-B14F-4D97-AF65-F5344CB8AC3E}">
        <p14:creationId xmlns:p14="http://schemas.microsoft.com/office/powerpoint/2010/main" val="595452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31</a:t>
            </a:fld>
            <a:endParaRPr lang="en-US" sz="1600" dirty="0"/>
          </a:p>
        </p:txBody>
      </p:sp>
      <p:sp>
        <p:nvSpPr>
          <p:cNvPr id="8" name="Título 1"/>
          <p:cNvSpPr txBox="1">
            <a:spLocks/>
          </p:cNvSpPr>
          <p:nvPr/>
        </p:nvSpPr>
        <p:spPr>
          <a:xfrm>
            <a:off x="770401" y="503577"/>
            <a:ext cx="3966192" cy="134351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a:t>
            </a:r>
            <a:r>
              <a:rPr lang="en-US" sz="4400" dirty="0"/>
              <a:t>algorithm</a:t>
            </a:r>
            <a:endParaRPr lang="en-US" sz="4400" dirty="0"/>
          </a:p>
        </p:txBody>
      </p:sp>
      <p:sp>
        <p:nvSpPr>
          <p:cNvPr id="6" name="Marcador de contenido 2"/>
          <p:cNvSpPr txBox="1">
            <a:spLocks/>
          </p:cNvSpPr>
          <p:nvPr/>
        </p:nvSpPr>
        <p:spPr>
          <a:xfrm>
            <a:off x="838980" y="2432304"/>
            <a:ext cx="4555980" cy="349300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Ahora veamos la búsqueda </a:t>
            </a:r>
            <a:r>
              <a:rPr lang="es-ES_tradnl" sz="2700" dirty="0" err="1" smtClean="0"/>
              <a:t>breadth-first</a:t>
            </a:r>
            <a:r>
              <a:rPr lang="es-ES_tradnl" sz="2700" dirty="0" smtClean="0"/>
              <a:t> </a:t>
            </a:r>
            <a:r>
              <a:rPr lang="es-ES_tradnl" sz="2700" dirty="0" err="1" smtClean="0"/>
              <a:t>search</a:t>
            </a:r>
            <a:r>
              <a:rPr lang="es-ES_tradnl" sz="2700" dirty="0" smtClean="0"/>
              <a:t> </a:t>
            </a:r>
            <a:r>
              <a:rPr lang="es-ES_tradnl" sz="2700" dirty="0"/>
              <a:t>en acción.</a:t>
            </a:r>
          </a:p>
        </p:txBody>
      </p:sp>
      <p:pic>
        <p:nvPicPr>
          <p:cNvPr id="3" name="Imagen 2"/>
          <p:cNvPicPr>
            <a:picLocks noChangeAspect="1"/>
          </p:cNvPicPr>
          <p:nvPr/>
        </p:nvPicPr>
        <p:blipFill>
          <a:blip r:embed="rId3"/>
          <a:stretch>
            <a:fillRect/>
          </a:stretch>
        </p:blipFill>
        <p:spPr>
          <a:xfrm>
            <a:off x="5394960" y="0"/>
            <a:ext cx="6201268" cy="6858000"/>
          </a:xfrm>
          <a:prstGeom prst="rect">
            <a:avLst/>
          </a:prstGeom>
        </p:spPr>
      </p:pic>
    </p:spTree>
    <p:extLst>
      <p:ext uri="{BB962C8B-B14F-4D97-AF65-F5344CB8AC3E}">
        <p14:creationId xmlns:p14="http://schemas.microsoft.com/office/powerpoint/2010/main" val="18963051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32</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a:t>
            </a:r>
            <a:r>
              <a:rPr lang="en-US" sz="4400" dirty="0"/>
              <a:t>algorithm</a:t>
            </a:r>
            <a:endParaRPr lang="en-US" sz="4400" dirty="0"/>
          </a:p>
        </p:txBody>
      </p:sp>
      <p:sp>
        <p:nvSpPr>
          <p:cNvPr id="6" name="Marcador de contenido 2"/>
          <p:cNvSpPr txBox="1">
            <a:spLocks/>
          </p:cNvSpPr>
          <p:nvPr/>
        </p:nvSpPr>
        <p:spPr>
          <a:xfrm>
            <a:off x="838980" y="1551971"/>
            <a:ext cx="10522440" cy="173986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800" dirty="0"/>
              <a:t>El algoritmo continuará hasta </a:t>
            </a:r>
            <a:r>
              <a:rPr lang="es-ES_tradnl" sz="2800" dirty="0" smtClean="0"/>
              <a:t>que</a:t>
            </a:r>
          </a:p>
          <a:p>
            <a:pPr marL="292608" lvl="1" indent="0">
              <a:buClr>
                <a:schemeClr val="tx1"/>
              </a:buClr>
              <a:buNone/>
            </a:pPr>
            <a:r>
              <a:rPr lang="es-ES_tradnl" sz="2800" dirty="0" smtClean="0"/>
              <a:t>• </a:t>
            </a:r>
            <a:r>
              <a:rPr lang="es-ES_tradnl" sz="2800" dirty="0"/>
              <a:t>Se encuentra un vendedor de mango, </a:t>
            </a:r>
            <a:r>
              <a:rPr lang="es-ES_tradnl" sz="2800" dirty="0" smtClean="0"/>
              <a:t>o</a:t>
            </a:r>
          </a:p>
          <a:p>
            <a:pPr marL="292608" lvl="1" indent="0">
              <a:buClr>
                <a:schemeClr val="tx1"/>
              </a:buClr>
              <a:buNone/>
            </a:pPr>
            <a:r>
              <a:rPr lang="es-ES_tradnl" sz="2800" dirty="0" smtClean="0"/>
              <a:t>• </a:t>
            </a:r>
            <a:r>
              <a:rPr lang="es-ES_tradnl" sz="2800" dirty="0"/>
              <a:t>La cola se vacía, en cuyo caso no hay vendedor de mango</a:t>
            </a:r>
            <a:r>
              <a:rPr lang="es-ES_tradnl" sz="2800" dirty="0" smtClean="0"/>
              <a:t>.</a:t>
            </a:r>
          </a:p>
        </p:txBody>
      </p:sp>
      <p:pic>
        <p:nvPicPr>
          <p:cNvPr id="3" name="Imagen 2"/>
          <p:cNvPicPr>
            <a:picLocks noChangeAspect="1"/>
          </p:cNvPicPr>
          <p:nvPr/>
        </p:nvPicPr>
        <p:blipFill>
          <a:blip r:embed="rId3"/>
          <a:stretch>
            <a:fillRect/>
          </a:stretch>
        </p:blipFill>
        <p:spPr>
          <a:xfrm>
            <a:off x="7589520" y="3127469"/>
            <a:ext cx="3840480" cy="2907570"/>
          </a:xfrm>
          <a:prstGeom prst="rect">
            <a:avLst/>
          </a:prstGeom>
        </p:spPr>
      </p:pic>
      <p:sp>
        <p:nvSpPr>
          <p:cNvPr id="7" name="Marcador de contenido 2"/>
          <p:cNvSpPr txBox="1">
            <a:spLocks/>
          </p:cNvSpPr>
          <p:nvPr/>
        </p:nvSpPr>
        <p:spPr>
          <a:xfrm>
            <a:off x="838980" y="3291840"/>
            <a:ext cx="6750540" cy="27431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800" dirty="0" smtClean="0"/>
              <a:t>Alice y Bob comparten una amiga: </a:t>
            </a:r>
            <a:r>
              <a:rPr lang="es-ES_tradnl" sz="2800" dirty="0" err="1" smtClean="0"/>
              <a:t>Peggy</a:t>
            </a:r>
            <a:r>
              <a:rPr lang="es-ES_tradnl" sz="2800" dirty="0" smtClean="0"/>
              <a:t>. Entonces, </a:t>
            </a:r>
            <a:r>
              <a:rPr lang="es-ES_tradnl" sz="2800" dirty="0" err="1" smtClean="0"/>
              <a:t>Peggy</a:t>
            </a:r>
            <a:r>
              <a:rPr lang="es-ES_tradnl" sz="2800" dirty="0" smtClean="0"/>
              <a:t> se agregará a la cola dos veces: una vez cuando agregas los amigos de Alice y otra vez cuando agregas los amigos de Bob. Terminarás con dos </a:t>
            </a:r>
            <a:r>
              <a:rPr lang="es-ES_tradnl" sz="2800" dirty="0" err="1" smtClean="0"/>
              <a:t>Peggys</a:t>
            </a:r>
            <a:r>
              <a:rPr lang="es-ES_tradnl" sz="2800" dirty="0" smtClean="0"/>
              <a:t> en la cola de búsqueda.</a:t>
            </a:r>
          </a:p>
        </p:txBody>
      </p:sp>
    </p:spTree>
    <p:extLst>
      <p:ext uri="{BB962C8B-B14F-4D97-AF65-F5344CB8AC3E}">
        <p14:creationId xmlns:p14="http://schemas.microsoft.com/office/powerpoint/2010/main" val="10508704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33</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a:t>
            </a:r>
            <a:r>
              <a:rPr lang="en-US" sz="4400" dirty="0"/>
              <a:t>algorithm</a:t>
            </a:r>
            <a:endParaRPr lang="en-US" sz="4400" dirty="0"/>
          </a:p>
        </p:txBody>
      </p:sp>
      <p:sp>
        <p:nvSpPr>
          <p:cNvPr id="6" name="Marcador de contenido 2"/>
          <p:cNvSpPr txBox="1">
            <a:spLocks/>
          </p:cNvSpPr>
          <p:nvPr/>
        </p:nvSpPr>
        <p:spPr>
          <a:xfrm>
            <a:off x="838980" y="1442242"/>
            <a:ext cx="10522440" cy="43733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smtClean="0"/>
              <a:t>Pero </a:t>
            </a:r>
            <a:r>
              <a:rPr lang="es-ES_tradnl" sz="2700" dirty="0"/>
              <a:t>solo necesita verificar a </a:t>
            </a:r>
            <a:r>
              <a:rPr lang="es-ES_tradnl" sz="2700" dirty="0" err="1"/>
              <a:t>Peggy</a:t>
            </a:r>
            <a:r>
              <a:rPr lang="es-ES_tradnl" sz="2700" dirty="0"/>
              <a:t> </a:t>
            </a:r>
            <a:r>
              <a:rPr lang="es-ES_tradnl" sz="2700" u="sng" dirty="0"/>
              <a:t>una vez </a:t>
            </a:r>
            <a:r>
              <a:rPr lang="es-ES_tradnl" sz="2700" dirty="0"/>
              <a:t>para ver si es una vendedora de mango. </a:t>
            </a:r>
            <a:endParaRPr lang="es-ES_tradnl" sz="2700" dirty="0" smtClean="0"/>
          </a:p>
          <a:p>
            <a:pPr>
              <a:buClr>
                <a:schemeClr val="tx1"/>
              </a:buClr>
              <a:buFont typeface="Arial" charset="0"/>
              <a:buChar char="•"/>
            </a:pPr>
            <a:r>
              <a:rPr lang="es-ES_tradnl" sz="2700" dirty="0" smtClean="0"/>
              <a:t>Si </a:t>
            </a:r>
            <a:r>
              <a:rPr lang="es-ES_tradnl" sz="2700" dirty="0"/>
              <a:t>la revisas dos veces, estás haciendo un trabajo adicional innecesario. </a:t>
            </a:r>
            <a:endParaRPr lang="es-ES_tradnl" sz="2700" dirty="0" smtClean="0"/>
          </a:p>
          <a:p>
            <a:pPr>
              <a:buClr>
                <a:schemeClr val="tx1"/>
              </a:buClr>
              <a:buFont typeface="Arial" charset="0"/>
              <a:buChar char="•"/>
            </a:pPr>
            <a:r>
              <a:rPr lang="es-ES_tradnl" sz="2700" dirty="0" smtClean="0"/>
              <a:t>Entonces</a:t>
            </a:r>
            <a:r>
              <a:rPr lang="es-ES_tradnl" sz="2700" dirty="0"/>
              <a:t>, una vez que busca a una persona, debe marcarla como buscada y no volver a buscarla. </a:t>
            </a:r>
            <a:endParaRPr lang="es-ES_tradnl" sz="2700" dirty="0" smtClean="0"/>
          </a:p>
          <a:p>
            <a:pPr>
              <a:buClr>
                <a:schemeClr val="tx1"/>
              </a:buClr>
              <a:buFont typeface="Arial" charset="0"/>
              <a:buChar char="•"/>
            </a:pPr>
            <a:r>
              <a:rPr lang="es-ES_tradnl" sz="2700" dirty="0" smtClean="0"/>
              <a:t>Si </a:t>
            </a:r>
            <a:r>
              <a:rPr lang="es-ES_tradnl" sz="2700" dirty="0"/>
              <a:t>no haces esto, también podrías terminar en un bucle infinito. </a:t>
            </a:r>
            <a:endParaRPr lang="es-ES_tradnl" sz="2700" dirty="0" smtClean="0"/>
          </a:p>
          <a:p>
            <a:pPr>
              <a:buClr>
                <a:schemeClr val="tx1"/>
              </a:buClr>
              <a:buFont typeface="Arial" charset="0"/>
              <a:buChar char="•"/>
            </a:pPr>
            <a:r>
              <a:rPr lang="es-ES_tradnl" sz="2700" dirty="0" smtClean="0"/>
              <a:t>Supongamos </a:t>
            </a:r>
            <a:r>
              <a:rPr lang="es-ES_tradnl" sz="2700" dirty="0"/>
              <a:t>que el gráfico del vendedor de mango se ve así.</a:t>
            </a:r>
            <a:endParaRPr lang="es-ES_tradnl" sz="2700" dirty="0" smtClean="0"/>
          </a:p>
        </p:txBody>
      </p:sp>
      <p:pic>
        <p:nvPicPr>
          <p:cNvPr id="4" name="Imagen 3"/>
          <p:cNvPicPr>
            <a:picLocks noChangeAspect="1"/>
          </p:cNvPicPr>
          <p:nvPr/>
        </p:nvPicPr>
        <p:blipFill>
          <a:blip r:embed="rId3"/>
          <a:stretch>
            <a:fillRect/>
          </a:stretch>
        </p:blipFill>
        <p:spPr>
          <a:xfrm>
            <a:off x="4463677" y="4882896"/>
            <a:ext cx="3970271" cy="1408175"/>
          </a:xfrm>
          <a:prstGeom prst="rect">
            <a:avLst/>
          </a:prstGeom>
        </p:spPr>
      </p:pic>
    </p:spTree>
    <p:extLst>
      <p:ext uri="{BB962C8B-B14F-4D97-AF65-F5344CB8AC3E}">
        <p14:creationId xmlns:p14="http://schemas.microsoft.com/office/powerpoint/2010/main" val="1102824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34</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a:t>
            </a:r>
            <a:r>
              <a:rPr lang="en-US" sz="4400" dirty="0"/>
              <a:t>algorithm</a:t>
            </a:r>
            <a:endParaRPr lang="en-US" sz="4400" dirty="0"/>
          </a:p>
        </p:txBody>
      </p:sp>
      <p:sp>
        <p:nvSpPr>
          <p:cNvPr id="6" name="Marcador de contenido 2"/>
          <p:cNvSpPr txBox="1">
            <a:spLocks/>
          </p:cNvSpPr>
          <p:nvPr/>
        </p:nvSpPr>
        <p:spPr>
          <a:xfrm>
            <a:off x="838980" y="1551970"/>
            <a:ext cx="8835372" cy="43733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Para comenzar, la cola de búsqueda contiene todos sus vecinos</a:t>
            </a:r>
            <a:r>
              <a:rPr lang="es-ES_tradnl" sz="2700" dirty="0" smtClean="0"/>
              <a:t>.</a:t>
            </a:r>
          </a:p>
          <a:p>
            <a:pPr>
              <a:buClr>
                <a:schemeClr val="tx1"/>
              </a:buClr>
              <a:buFont typeface="Arial" charset="0"/>
              <a:buChar char="•"/>
            </a:pPr>
            <a:endParaRPr lang="es-ES_tradnl" sz="2700" dirty="0" smtClean="0"/>
          </a:p>
          <a:p>
            <a:pPr>
              <a:buClr>
                <a:schemeClr val="tx1"/>
              </a:buClr>
              <a:buFont typeface="Arial" charset="0"/>
              <a:buChar char="•"/>
            </a:pPr>
            <a:r>
              <a:rPr lang="es-ES_tradnl" sz="2700" dirty="0" smtClean="0"/>
              <a:t>Ahora </a:t>
            </a:r>
            <a:r>
              <a:rPr lang="es-ES_tradnl" sz="2700" dirty="0"/>
              <a:t>revisas a </a:t>
            </a:r>
            <a:r>
              <a:rPr lang="es-ES_tradnl" sz="2700" dirty="0" err="1"/>
              <a:t>Peggy</a:t>
            </a:r>
            <a:r>
              <a:rPr lang="es-ES_tradnl" sz="2700" dirty="0"/>
              <a:t>. Ella no es vendedora de mangos, por lo que </a:t>
            </a:r>
            <a:r>
              <a:rPr lang="es-ES_tradnl" sz="2700" dirty="0" smtClean="0"/>
              <a:t>agregas </a:t>
            </a:r>
            <a:r>
              <a:rPr lang="es-ES_tradnl" sz="2700" dirty="0"/>
              <a:t>a todos sus vecinos a la cola de búsqueda</a:t>
            </a:r>
            <a:r>
              <a:rPr lang="es-ES_tradnl" sz="2700" dirty="0" smtClean="0"/>
              <a:t>.</a:t>
            </a:r>
          </a:p>
          <a:p>
            <a:pPr>
              <a:buClr>
                <a:schemeClr val="tx1"/>
              </a:buClr>
              <a:buFont typeface="Arial" charset="0"/>
              <a:buChar char="•"/>
            </a:pPr>
            <a:endParaRPr lang="es-ES_tradnl" sz="2700" dirty="0" smtClean="0"/>
          </a:p>
          <a:p>
            <a:pPr>
              <a:buClr>
                <a:schemeClr val="tx1"/>
              </a:buClr>
              <a:buFont typeface="Arial" charset="0"/>
              <a:buChar char="•"/>
            </a:pPr>
            <a:endParaRPr lang="es-ES_tradnl" sz="2700" dirty="0" smtClean="0"/>
          </a:p>
          <a:p>
            <a:pPr>
              <a:buClr>
                <a:schemeClr val="tx1"/>
              </a:buClr>
              <a:buFont typeface="Arial" charset="0"/>
              <a:buChar char="•"/>
            </a:pPr>
            <a:r>
              <a:rPr lang="es-ES_tradnl" sz="2700" dirty="0" smtClean="0"/>
              <a:t>Luego</a:t>
            </a:r>
            <a:r>
              <a:rPr lang="es-ES_tradnl" sz="2700" dirty="0"/>
              <a:t>, te revisas a ti mismo. No eres un vendedor de mangos, entonces agregas a todos tus vecinos a la cola de búsqueda</a:t>
            </a:r>
            <a:r>
              <a:rPr lang="es-ES_tradnl" sz="2700" dirty="0" smtClean="0"/>
              <a:t>. Y </a:t>
            </a:r>
            <a:r>
              <a:rPr lang="es-ES_tradnl" sz="2700" dirty="0"/>
              <a:t>así. </a:t>
            </a:r>
            <a:endParaRPr lang="es-ES_tradnl" sz="2700" dirty="0" smtClean="0"/>
          </a:p>
        </p:txBody>
      </p:sp>
      <p:pic>
        <p:nvPicPr>
          <p:cNvPr id="3" name="Imagen 2"/>
          <p:cNvPicPr>
            <a:picLocks noChangeAspect="1"/>
          </p:cNvPicPr>
          <p:nvPr/>
        </p:nvPicPr>
        <p:blipFill>
          <a:blip r:embed="rId3"/>
          <a:stretch>
            <a:fillRect/>
          </a:stretch>
        </p:blipFill>
        <p:spPr>
          <a:xfrm>
            <a:off x="8997578" y="1325435"/>
            <a:ext cx="1739900" cy="1143000"/>
          </a:xfrm>
          <a:prstGeom prst="rect">
            <a:avLst/>
          </a:prstGeom>
        </p:spPr>
      </p:pic>
      <p:pic>
        <p:nvPicPr>
          <p:cNvPr id="4" name="Imagen 3"/>
          <p:cNvPicPr>
            <a:picLocks noChangeAspect="1"/>
          </p:cNvPicPr>
          <p:nvPr/>
        </p:nvPicPr>
        <p:blipFill>
          <a:blip r:embed="rId4"/>
          <a:stretch>
            <a:fillRect/>
          </a:stretch>
        </p:blipFill>
        <p:spPr>
          <a:xfrm>
            <a:off x="9450265" y="3012058"/>
            <a:ext cx="1511300" cy="1143000"/>
          </a:xfrm>
          <a:prstGeom prst="rect">
            <a:avLst/>
          </a:prstGeom>
        </p:spPr>
      </p:pic>
      <p:pic>
        <p:nvPicPr>
          <p:cNvPr id="5" name="Imagen 4"/>
          <p:cNvPicPr>
            <a:picLocks noChangeAspect="1"/>
          </p:cNvPicPr>
          <p:nvPr/>
        </p:nvPicPr>
        <p:blipFill>
          <a:blip r:embed="rId5"/>
          <a:stretch>
            <a:fillRect/>
          </a:stretch>
        </p:blipFill>
        <p:spPr>
          <a:xfrm>
            <a:off x="9450265" y="4870480"/>
            <a:ext cx="1752600" cy="1079500"/>
          </a:xfrm>
          <a:prstGeom prst="rect">
            <a:avLst/>
          </a:prstGeom>
        </p:spPr>
      </p:pic>
    </p:spTree>
    <p:extLst>
      <p:ext uri="{BB962C8B-B14F-4D97-AF65-F5344CB8AC3E}">
        <p14:creationId xmlns:p14="http://schemas.microsoft.com/office/powerpoint/2010/main" val="16537655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35</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a:t>
            </a:r>
            <a:r>
              <a:rPr lang="en-US" sz="4400" dirty="0"/>
              <a:t>algorithm</a:t>
            </a:r>
            <a:endParaRPr lang="en-US" sz="4400" dirty="0"/>
          </a:p>
        </p:txBody>
      </p:sp>
      <p:sp>
        <p:nvSpPr>
          <p:cNvPr id="6" name="Marcador de contenido 2"/>
          <p:cNvSpPr txBox="1">
            <a:spLocks/>
          </p:cNvSpPr>
          <p:nvPr/>
        </p:nvSpPr>
        <p:spPr>
          <a:xfrm>
            <a:off x="838980" y="1551970"/>
            <a:ext cx="7427196" cy="43733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Este será un ciclo infinito, porque la cola de búsqueda seguirá yendo de ti a </a:t>
            </a:r>
            <a:r>
              <a:rPr lang="es-ES_tradnl" sz="2700" dirty="0" err="1"/>
              <a:t>Peggy</a:t>
            </a:r>
            <a:r>
              <a:rPr lang="es-ES_tradnl" sz="2700" dirty="0" smtClean="0"/>
              <a:t>.</a:t>
            </a:r>
          </a:p>
          <a:p>
            <a:pPr>
              <a:buClr>
                <a:schemeClr val="tx1"/>
              </a:buClr>
              <a:buFont typeface="Arial" charset="0"/>
              <a:buChar char="•"/>
            </a:pPr>
            <a:endParaRPr lang="es-ES_tradnl" sz="2700" dirty="0"/>
          </a:p>
          <a:p>
            <a:pPr>
              <a:buClr>
                <a:schemeClr val="tx1"/>
              </a:buClr>
              <a:buFont typeface="Arial" charset="0"/>
              <a:buChar char="•"/>
            </a:pPr>
            <a:endParaRPr lang="es-ES_tradnl" sz="2700" dirty="0" smtClean="0"/>
          </a:p>
          <a:p>
            <a:pPr>
              <a:buClr>
                <a:schemeClr val="tx1"/>
              </a:buClr>
              <a:buFont typeface="Arial" charset="0"/>
              <a:buChar char="•"/>
            </a:pPr>
            <a:endParaRPr lang="es-ES_tradnl" sz="2700" dirty="0" smtClean="0"/>
          </a:p>
          <a:p>
            <a:pPr>
              <a:buClr>
                <a:schemeClr val="tx1"/>
              </a:buClr>
              <a:buFont typeface="Arial" charset="0"/>
              <a:buChar char="•"/>
            </a:pPr>
            <a:r>
              <a:rPr lang="es-ES_tradnl" sz="2700" dirty="0"/>
              <a:t>Antes de </a:t>
            </a:r>
            <a:r>
              <a:rPr lang="es-ES_tradnl" sz="2700" dirty="0" smtClean="0"/>
              <a:t>agregar a </a:t>
            </a:r>
            <a:r>
              <a:rPr lang="es-ES_tradnl" sz="2700" dirty="0"/>
              <a:t>una persona, es importante asegurarse de que no se haya verificado ya. Para hacerlo, </a:t>
            </a:r>
            <a:r>
              <a:rPr lang="es-ES_tradnl" sz="2700" dirty="0" smtClean="0"/>
              <a:t>se debe mantener una </a:t>
            </a:r>
            <a:r>
              <a:rPr lang="es-ES_tradnl" sz="2700" dirty="0"/>
              <a:t>lista de las personas que ya ha </a:t>
            </a:r>
            <a:r>
              <a:rPr lang="es-ES_tradnl" sz="2700" dirty="0" smtClean="0"/>
              <a:t>agregado.</a:t>
            </a:r>
            <a:endParaRPr lang="es-ES_tradnl" sz="2700" dirty="0"/>
          </a:p>
        </p:txBody>
      </p:sp>
      <p:pic>
        <p:nvPicPr>
          <p:cNvPr id="3" name="Imagen 2"/>
          <p:cNvPicPr>
            <a:picLocks noChangeAspect="1"/>
          </p:cNvPicPr>
          <p:nvPr/>
        </p:nvPicPr>
        <p:blipFill>
          <a:blip r:embed="rId3"/>
          <a:stretch>
            <a:fillRect/>
          </a:stretch>
        </p:blipFill>
        <p:spPr>
          <a:xfrm>
            <a:off x="7285228" y="1008347"/>
            <a:ext cx="2828036" cy="2679192"/>
          </a:xfrm>
          <a:prstGeom prst="rect">
            <a:avLst/>
          </a:prstGeom>
        </p:spPr>
      </p:pic>
      <p:pic>
        <p:nvPicPr>
          <p:cNvPr id="4" name="Imagen 3"/>
          <p:cNvPicPr>
            <a:picLocks noChangeAspect="1"/>
          </p:cNvPicPr>
          <p:nvPr/>
        </p:nvPicPr>
        <p:blipFill>
          <a:blip r:embed="rId4"/>
          <a:stretch>
            <a:fillRect/>
          </a:stretch>
        </p:blipFill>
        <p:spPr>
          <a:xfrm>
            <a:off x="8411464" y="4240535"/>
            <a:ext cx="2104136" cy="2009921"/>
          </a:xfrm>
          <a:prstGeom prst="rect">
            <a:avLst/>
          </a:prstGeom>
        </p:spPr>
      </p:pic>
    </p:spTree>
    <p:extLst>
      <p:ext uri="{BB962C8B-B14F-4D97-AF65-F5344CB8AC3E}">
        <p14:creationId xmlns:p14="http://schemas.microsoft.com/office/powerpoint/2010/main" val="1410156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36</a:t>
            </a:fld>
            <a:endParaRPr lang="en-US" sz="1600" dirty="0"/>
          </a:p>
        </p:txBody>
      </p:sp>
      <p:sp>
        <p:nvSpPr>
          <p:cNvPr id="8" name="Título 1"/>
          <p:cNvSpPr txBox="1">
            <a:spLocks/>
          </p:cNvSpPr>
          <p:nvPr/>
        </p:nvSpPr>
        <p:spPr>
          <a:xfrm>
            <a:off x="770400" y="247545"/>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a:t>
            </a:r>
            <a:r>
              <a:rPr lang="en-US" sz="4400" dirty="0"/>
              <a:t>algorithm</a:t>
            </a:r>
            <a:endParaRPr lang="en-US" sz="4400" dirty="0"/>
          </a:p>
        </p:txBody>
      </p:sp>
      <p:sp>
        <p:nvSpPr>
          <p:cNvPr id="6" name="Marcador de contenido 2"/>
          <p:cNvSpPr txBox="1">
            <a:spLocks/>
          </p:cNvSpPr>
          <p:nvPr/>
        </p:nvSpPr>
        <p:spPr>
          <a:xfrm>
            <a:off x="838980" y="1188720"/>
            <a:ext cx="10883628" cy="473659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Aquí está el código final para </a:t>
            </a:r>
            <a:r>
              <a:rPr lang="es-ES_tradnl" sz="2700" dirty="0" err="1" smtClean="0"/>
              <a:t>breadth-first</a:t>
            </a:r>
            <a:r>
              <a:rPr lang="es-ES_tradnl" sz="2700" dirty="0" smtClean="0"/>
              <a:t> </a:t>
            </a:r>
            <a:r>
              <a:rPr lang="es-ES_tradnl" sz="2700" dirty="0" err="1" smtClean="0"/>
              <a:t>search</a:t>
            </a:r>
            <a:r>
              <a:rPr lang="es-ES_tradnl" sz="2700" dirty="0" smtClean="0"/>
              <a:t>, </a:t>
            </a:r>
            <a:r>
              <a:rPr lang="es-ES_tradnl" sz="2700" dirty="0"/>
              <a:t>teniendo esto en cuenta:</a:t>
            </a:r>
            <a:endParaRPr lang="es-ES_tradnl" sz="2700" dirty="0" smtClean="0"/>
          </a:p>
        </p:txBody>
      </p:sp>
      <p:pic>
        <p:nvPicPr>
          <p:cNvPr id="3" name="Imagen 2"/>
          <p:cNvPicPr>
            <a:picLocks noChangeAspect="1"/>
          </p:cNvPicPr>
          <p:nvPr/>
        </p:nvPicPr>
        <p:blipFill>
          <a:blip r:embed="rId3"/>
          <a:stretch>
            <a:fillRect/>
          </a:stretch>
        </p:blipFill>
        <p:spPr>
          <a:xfrm>
            <a:off x="981964" y="1865376"/>
            <a:ext cx="10006112" cy="4423187"/>
          </a:xfrm>
          <a:prstGeom prst="rect">
            <a:avLst/>
          </a:prstGeom>
        </p:spPr>
      </p:pic>
    </p:spTree>
    <p:extLst>
      <p:ext uri="{BB962C8B-B14F-4D97-AF65-F5344CB8AC3E}">
        <p14:creationId xmlns:p14="http://schemas.microsoft.com/office/powerpoint/2010/main" val="1114463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37</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a:t>
            </a:r>
            <a:r>
              <a:rPr lang="en-US" sz="4400" dirty="0"/>
              <a:t>algorithm</a:t>
            </a:r>
            <a:endParaRPr lang="en-US" sz="4400" dirty="0"/>
          </a:p>
        </p:txBody>
      </p:sp>
      <p:sp>
        <p:nvSpPr>
          <p:cNvPr id="6" name="Marcador de contenido 2"/>
          <p:cNvSpPr txBox="1">
            <a:spLocks/>
          </p:cNvSpPr>
          <p:nvPr/>
        </p:nvSpPr>
        <p:spPr>
          <a:xfrm>
            <a:off x="838980" y="1551970"/>
            <a:ext cx="10522440" cy="43733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Intenta ejecutar este código tú mismo. </a:t>
            </a:r>
            <a:endParaRPr lang="es-ES_tradnl" sz="2700" dirty="0" smtClean="0"/>
          </a:p>
          <a:p>
            <a:pPr>
              <a:buClr>
                <a:schemeClr val="tx1"/>
              </a:buClr>
              <a:buFont typeface="Arial" charset="0"/>
              <a:buChar char="•"/>
            </a:pPr>
            <a:r>
              <a:rPr lang="es-ES_tradnl" sz="2700" dirty="0" smtClean="0"/>
              <a:t>Tal </a:t>
            </a:r>
            <a:r>
              <a:rPr lang="es-ES_tradnl" sz="2700" dirty="0"/>
              <a:t>vez </a:t>
            </a:r>
            <a:r>
              <a:rPr lang="es-ES_tradnl" sz="2700" dirty="0" smtClean="0"/>
              <a:t>intenta </a:t>
            </a:r>
            <a:r>
              <a:rPr lang="es-ES_tradnl" sz="2700" dirty="0"/>
              <a:t>cambiar la función </a:t>
            </a:r>
            <a:r>
              <a:rPr lang="es-ES_tradnl" sz="2700" dirty="0" err="1"/>
              <a:t>person_is_seller</a:t>
            </a:r>
            <a:r>
              <a:rPr lang="es-ES_tradnl" sz="2700" dirty="0"/>
              <a:t> a algo más significativo y </a:t>
            </a:r>
            <a:r>
              <a:rPr lang="es-ES_tradnl" sz="2700" dirty="0" smtClean="0"/>
              <a:t>mira </a:t>
            </a:r>
            <a:r>
              <a:rPr lang="es-ES_tradnl" sz="2700" dirty="0"/>
              <a:t>si imprime lo que </a:t>
            </a:r>
            <a:r>
              <a:rPr lang="es-ES_tradnl" sz="2700" dirty="0" smtClean="0"/>
              <a:t>esperas.</a:t>
            </a:r>
          </a:p>
        </p:txBody>
      </p:sp>
    </p:spTree>
    <p:extLst>
      <p:ext uri="{BB962C8B-B14F-4D97-AF65-F5344CB8AC3E}">
        <p14:creationId xmlns:p14="http://schemas.microsoft.com/office/powerpoint/2010/main" val="7897056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38</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Tiempo</a:t>
            </a:r>
            <a:r>
              <a:rPr lang="en-US" sz="4400" dirty="0"/>
              <a:t> de </a:t>
            </a:r>
            <a:r>
              <a:rPr lang="en-US" sz="4400" dirty="0" err="1"/>
              <a:t>ejecución</a:t>
            </a:r>
            <a:endParaRPr lang="en-US" sz="4400" dirty="0"/>
          </a:p>
        </p:txBody>
      </p:sp>
      <p:sp>
        <p:nvSpPr>
          <p:cNvPr id="6" name="Marcador de contenido 2"/>
          <p:cNvSpPr txBox="1">
            <a:spLocks/>
          </p:cNvSpPr>
          <p:nvPr/>
        </p:nvSpPr>
        <p:spPr>
          <a:xfrm>
            <a:off x="838980" y="1551970"/>
            <a:ext cx="10522440" cy="43733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Si </a:t>
            </a:r>
            <a:r>
              <a:rPr lang="es-ES_tradnl" sz="2700" dirty="0" smtClean="0"/>
              <a:t>buscas </a:t>
            </a:r>
            <a:r>
              <a:rPr lang="es-ES_tradnl" sz="2700" dirty="0"/>
              <a:t>en toda </a:t>
            </a:r>
            <a:r>
              <a:rPr lang="es-ES_tradnl" sz="2700" dirty="0" smtClean="0"/>
              <a:t>tu </a:t>
            </a:r>
            <a:r>
              <a:rPr lang="es-ES_tradnl" sz="2700" dirty="0"/>
              <a:t>red un vendedor de mango, eso significa que </a:t>
            </a:r>
            <a:r>
              <a:rPr lang="es-ES_tradnl" sz="2700" dirty="0" smtClean="0"/>
              <a:t>seguirás </a:t>
            </a:r>
            <a:r>
              <a:rPr lang="es-ES_tradnl" sz="2700" dirty="0"/>
              <a:t>cada </a:t>
            </a:r>
            <a:r>
              <a:rPr lang="es-ES_tradnl" sz="2700" dirty="0" smtClean="0"/>
              <a:t>arista (recuerda, </a:t>
            </a:r>
            <a:r>
              <a:rPr lang="es-ES_tradnl" sz="2700" dirty="0"/>
              <a:t>un </a:t>
            </a:r>
            <a:r>
              <a:rPr lang="es-ES_tradnl" sz="2700" dirty="0" smtClean="0"/>
              <a:t>arista es </a:t>
            </a:r>
            <a:r>
              <a:rPr lang="es-ES_tradnl" sz="2700" dirty="0"/>
              <a:t>la flecha o la conexión de una persona a otra). Por lo tanto, el tiempo de ejecución es al menos O (número de aristas</a:t>
            </a:r>
            <a:r>
              <a:rPr lang="es-ES_tradnl" sz="2700" dirty="0" smtClean="0"/>
              <a:t>).</a:t>
            </a:r>
          </a:p>
          <a:p>
            <a:pPr>
              <a:buClr>
                <a:schemeClr val="tx1"/>
              </a:buClr>
              <a:buFont typeface="Arial" charset="0"/>
              <a:buChar char="•"/>
            </a:pPr>
            <a:r>
              <a:rPr lang="es-ES_tradnl" sz="2700" dirty="0" smtClean="0"/>
              <a:t>También </a:t>
            </a:r>
            <a:r>
              <a:rPr lang="es-ES_tradnl" sz="2700" dirty="0"/>
              <a:t>mantienes una cola de cada persona para buscar. Agregar una persona a la cola lleva tiempo constante: O (1). Hacer esto por cada persona tomará O (número de personas) en total. </a:t>
            </a:r>
            <a:endParaRPr lang="es-ES_tradnl" sz="2700" dirty="0" smtClean="0"/>
          </a:p>
          <a:p>
            <a:pPr>
              <a:buClr>
                <a:schemeClr val="tx1"/>
              </a:buClr>
              <a:buFont typeface="Arial" charset="0"/>
              <a:buChar char="•"/>
            </a:pPr>
            <a:r>
              <a:rPr lang="es-ES_tradnl" sz="2700" dirty="0" smtClean="0"/>
              <a:t>La </a:t>
            </a:r>
            <a:r>
              <a:rPr lang="es-ES_tradnl" sz="2700" dirty="0"/>
              <a:t>búsqueda </a:t>
            </a:r>
            <a:r>
              <a:rPr lang="es-ES_tradnl" sz="2700" dirty="0" err="1" smtClean="0"/>
              <a:t>breadth-first</a:t>
            </a:r>
            <a:r>
              <a:rPr lang="es-ES_tradnl" sz="2700" dirty="0" smtClean="0"/>
              <a:t> </a:t>
            </a:r>
            <a:r>
              <a:rPr lang="es-ES_tradnl" sz="2700" dirty="0" err="1" smtClean="0"/>
              <a:t>search</a:t>
            </a:r>
            <a:r>
              <a:rPr lang="es-ES_tradnl" sz="2700" dirty="0" smtClean="0"/>
              <a:t> toma </a:t>
            </a:r>
            <a:r>
              <a:rPr lang="es-ES_tradnl" sz="2700" dirty="0"/>
              <a:t>O (número de personas + número de aristas), y se escribe más comúnmente como O (V + E) (V para el número de vértices, E para el número de aristas).</a:t>
            </a:r>
            <a:endParaRPr lang="es-ES_tradnl" sz="2700" dirty="0" smtClean="0"/>
          </a:p>
        </p:txBody>
      </p:sp>
    </p:spTree>
    <p:extLst>
      <p:ext uri="{BB962C8B-B14F-4D97-AF65-F5344CB8AC3E}">
        <p14:creationId xmlns:p14="http://schemas.microsoft.com/office/powerpoint/2010/main" val="6160238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39</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EJERCICIO</a:t>
            </a:r>
            <a:endParaRPr lang="en-US" sz="4400" dirty="0"/>
          </a:p>
        </p:txBody>
      </p:sp>
      <p:sp>
        <p:nvSpPr>
          <p:cNvPr id="6" name="Marcador de contenido 2"/>
          <p:cNvSpPr txBox="1">
            <a:spLocks/>
          </p:cNvSpPr>
          <p:nvPr/>
        </p:nvSpPr>
        <p:spPr>
          <a:xfrm>
            <a:off x="838980" y="1551970"/>
            <a:ext cx="10522440" cy="43733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Aquí hay un pequeño gráfico </a:t>
            </a:r>
            <a:r>
              <a:rPr lang="es-ES_tradnl" sz="2700" dirty="0" smtClean="0"/>
              <a:t>de una </a:t>
            </a:r>
            <a:r>
              <a:rPr lang="es-ES_tradnl" sz="2700" dirty="0"/>
              <a:t>rutina matutina.</a:t>
            </a:r>
            <a:endParaRPr lang="es-ES_tradnl" sz="2700" dirty="0" smtClean="0"/>
          </a:p>
        </p:txBody>
      </p:sp>
      <p:pic>
        <p:nvPicPr>
          <p:cNvPr id="3" name="Imagen 2"/>
          <p:cNvPicPr>
            <a:picLocks noChangeAspect="1"/>
          </p:cNvPicPr>
          <p:nvPr/>
        </p:nvPicPr>
        <p:blipFill>
          <a:blip r:embed="rId3"/>
          <a:stretch>
            <a:fillRect/>
          </a:stretch>
        </p:blipFill>
        <p:spPr>
          <a:xfrm>
            <a:off x="2941755" y="2222500"/>
            <a:ext cx="6957387" cy="3702811"/>
          </a:xfrm>
          <a:prstGeom prst="rect">
            <a:avLst/>
          </a:prstGeom>
        </p:spPr>
      </p:pic>
    </p:spTree>
    <p:extLst>
      <p:ext uri="{BB962C8B-B14F-4D97-AF65-F5344CB8AC3E}">
        <p14:creationId xmlns:p14="http://schemas.microsoft.com/office/powerpoint/2010/main" val="573162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smtClean="0"/>
              <a:t>Breadth-first </a:t>
            </a:r>
            <a:r>
              <a:rPr lang="en-US" sz="4400" dirty="0"/>
              <a:t>search</a:t>
            </a:r>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600" dirty="0" smtClean="0"/>
              <a:t>Ya observamos </a:t>
            </a:r>
            <a:r>
              <a:rPr lang="es-ES_tradnl" sz="2600" dirty="0"/>
              <a:t>un algoritmo de </a:t>
            </a:r>
            <a:r>
              <a:rPr lang="es-ES_tradnl" sz="2600" dirty="0" smtClean="0"/>
              <a:t>búsqueda: “búsqueda binaria”. </a:t>
            </a:r>
          </a:p>
          <a:p>
            <a:pPr>
              <a:buClr>
                <a:schemeClr val="tx1"/>
              </a:buClr>
              <a:buFont typeface="Arial" charset="0"/>
              <a:buChar char="•"/>
            </a:pPr>
            <a:r>
              <a:rPr lang="es-ES_tradnl" sz="2600" dirty="0" err="1" smtClean="0"/>
              <a:t>Breadth-first</a:t>
            </a:r>
            <a:r>
              <a:rPr lang="es-ES_tradnl" sz="2600" dirty="0" smtClean="0"/>
              <a:t> </a:t>
            </a:r>
            <a:r>
              <a:rPr lang="es-ES_tradnl" sz="2600" dirty="0" err="1"/>
              <a:t>search</a:t>
            </a:r>
            <a:r>
              <a:rPr lang="es-ES_tradnl" sz="2600" dirty="0"/>
              <a:t> es un tipo diferente de algoritmo de búsqueda: uno que se ejecuta en </a:t>
            </a:r>
            <a:r>
              <a:rPr lang="es-ES_tradnl" sz="2600" dirty="0" smtClean="0"/>
              <a:t>grafos</a:t>
            </a:r>
            <a:r>
              <a:rPr lang="es-ES_tradnl" sz="2600" dirty="0"/>
              <a:t>. </a:t>
            </a:r>
            <a:endParaRPr lang="es-ES_tradnl" sz="2600" dirty="0" smtClean="0"/>
          </a:p>
          <a:p>
            <a:pPr>
              <a:buClr>
                <a:schemeClr val="tx1"/>
              </a:buClr>
              <a:buFont typeface="Arial" charset="0"/>
              <a:buChar char="•"/>
            </a:pPr>
            <a:r>
              <a:rPr lang="es-ES_tradnl" sz="2600" dirty="0" smtClean="0"/>
              <a:t>Puede </a:t>
            </a:r>
            <a:r>
              <a:rPr lang="es-ES_tradnl" sz="2600" dirty="0"/>
              <a:t>ayudar a responder dos tipos de preguntas</a:t>
            </a:r>
            <a:r>
              <a:rPr lang="es-ES_tradnl" sz="2600" dirty="0" smtClean="0"/>
              <a:t>:</a:t>
            </a:r>
          </a:p>
          <a:p>
            <a:pPr>
              <a:buClr>
                <a:schemeClr val="tx1"/>
              </a:buClr>
              <a:buFont typeface="Arial" charset="0"/>
              <a:buChar char="•"/>
            </a:pPr>
            <a:r>
              <a:rPr lang="es-ES_tradnl" sz="2600" dirty="0" smtClean="0"/>
              <a:t>• </a:t>
            </a:r>
            <a:r>
              <a:rPr lang="es-ES_tradnl" sz="2600" dirty="0"/>
              <a:t>Pregunta tipo 1: ¿Hay una ruta desde el nodo A al nodo B</a:t>
            </a:r>
            <a:r>
              <a:rPr lang="es-ES_tradnl" sz="2600" dirty="0" smtClean="0"/>
              <a:t>?</a:t>
            </a:r>
          </a:p>
          <a:p>
            <a:pPr>
              <a:buClr>
                <a:schemeClr val="tx1"/>
              </a:buClr>
              <a:buFont typeface="Arial" charset="0"/>
              <a:buChar char="•"/>
            </a:pPr>
            <a:r>
              <a:rPr lang="es-ES_tradnl" sz="2600" dirty="0" smtClean="0"/>
              <a:t>• </a:t>
            </a:r>
            <a:r>
              <a:rPr lang="es-ES_tradnl" sz="2600" dirty="0"/>
              <a:t>Pregunta tipo 2: ¿Cuál es la ruta más corta desde el nodo A al nodo B</a:t>
            </a:r>
            <a:r>
              <a:rPr lang="es-ES_tradnl" sz="2600" dirty="0" smtClean="0"/>
              <a:t>?</a:t>
            </a:r>
          </a:p>
          <a:p>
            <a:pPr>
              <a:buClr>
                <a:schemeClr val="tx1"/>
              </a:buClr>
              <a:buFont typeface="Arial" charset="0"/>
              <a:buChar char="•"/>
            </a:pPr>
            <a:r>
              <a:rPr lang="es-ES_tradnl" sz="2600" dirty="0" smtClean="0"/>
              <a:t>Ya vimos </a:t>
            </a:r>
            <a:r>
              <a:rPr lang="es-ES_tradnl" sz="2600" dirty="0"/>
              <a:t>una búsqueda </a:t>
            </a:r>
            <a:r>
              <a:rPr lang="es-ES_tradnl" sz="2600" dirty="0" smtClean="0"/>
              <a:t>BFS, </a:t>
            </a:r>
            <a:r>
              <a:rPr lang="es-ES_tradnl" sz="2600" dirty="0"/>
              <a:t>cuando </a:t>
            </a:r>
            <a:r>
              <a:rPr lang="es-ES_tradnl" sz="2600" dirty="0" smtClean="0"/>
              <a:t>calculamos la ruta </a:t>
            </a:r>
            <a:r>
              <a:rPr lang="es-ES_tradnl" sz="2600" dirty="0"/>
              <a:t>más corta desde Twin </a:t>
            </a:r>
            <a:r>
              <a:rPr lang="es-ES_tradnl" sz="2600" dirty="0" err="1"/>
              <a:t>Peaks</a:t>
            </a:r>
            <a:r>
              <a:rPr lang="es-ES_tradnl" sz="2600" dirty="0"/>
              <a:t> hasta el Golden </a:t>
            </a:r>
            <a:r>
              <a:rPr lang="es-ES_tradnl" sz="2600" dirty="0" err="1"/>
              <a:t>Gate</a:t>
            </a:r>
            <a:r>
              <a:rPr lang="es-ES_tradnl" sz="2600" dirty="0"/>
              <a:t> Bridge. Eso </a:t>
            </a:r>
            <a:r>
              <a:rPr lang="es-ES_tradnl" sz="2600" dirty="0" smtClean="0"/>
              <a:t>fue una </a:t>
            </a:r>
            <a:r>
              <a:rPr lang="es-ES_tradnl" sz="2600" dirty="0"/>
              <a:t>pregunta de tipo 2: "¿Cuál es el camino más corto?" Ahora veamos el algoritmo con más detalle. </a:t>
            </a:r>
            <a:r>
              <a:rPr lang="es-ES_tradnl" sz="2600" dirty="0" smtClean="0"/>
              <a:t>Haremos la </a:t>
            </a:r>
            <a:r>
              <a:rPr lang="es-ES_tradnl" sz="2600" dirty="0"/>
              <a:t>pregunta de tipo 1: "¿Hay un camino?"</a:t>
            </a:r>
            <a:endParaRPr lang="es-ES_tradnl" sz="2600" dirty="0" smtClean="0"/>
          </a:p>
        </p:txBody>
      </p:sp>
    </p:spTree>
    <p:extLst>
      <p:ext uri="{BB962C8B-B14F-4D97-AF65-F5344CB8AC3E}">
        <p14:creationId xmlns:p14="http://schemas.microsoft.com/office/powerpoint/2010/main" val="19979787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40</a:t>
            </a:fld>
            <a:endParaRPr lang="en-US" sz="1600" dirty="0"/>
          </a:p>
        </p:txBody>
      </p:sp>
      <p:sp>
        <p:nvSpPr>
          <p:cNvPr id="8" name="Título 1"/>
          <p:cNvSpPr txBox="1">
            <a:spLocks/>
          </p:cNvSpPr>
          <p:nvPr/>
        </p:nvSpPr>
        <p:spPr>
          <a:xfrm>
            <a:off x="770400" y="430425"/>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EJERCICIO</a:t>
            </a:r>
            <a:endParaRPr lang="en-US" sz="4400" dirty="0"/>
          </a:p>
        </p:txBody>
      </p:sp>
      <p:sp>
        <p:nvSpPr>
          <p:cNvPr id="6" name="Marcador de contenido 2"/>
          <p:cNvSpPr txBox="1">
            <a:spLocks/>
          </p:cNvSpPr>
          <p:nvPr/>
        </p:nvSpPr>
        <p:spPr>
          <a:xfrm>
            <a:off x="838980" y="1350802"/>
            <a:ext cx="10522440" cy="43733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Te dice que no puedo desayunar hasta que me haya cepillado los dientes. </a:t>
            </a:r>
            <a:endParaRPr lang="es-ES_tradnl" sz="2700" dirty="0" smtClean="0"/>
          </a:p>
          <a:p>
            <a:pPr>
              <a:buClr>
                <a:schemeClr val="tx1"/>
              </a:buClr>
              <a:buFont typeface="Arial" charset="0"/>
              <a:buChar char="•"/>
            </a:pPr>
            <a:r>
              <a:rPr lang="es-ES_tradnl" sz="2700" dirty="0" smtClean="0"/>
              <a:t>Entonces </a:t>
            </a:r>
            <a:r>
              <a:rPr lang="es-ES_tradnl" sz="2700" dirty="0"/>
              <a:t>"desayunar" depende de "cepillarse los dientes". </a:t>
            </a:r>
            <a:endParaRPr lang="es-ES_tradnl" sz="2700" dirty="0" smtClean="0"/>
          </a:p>
          <a:p>
            <a:pPr>
              <a:buClr>
                <a:schemeClr val="tx1"/>
              </a:buClr>
              <a:buFont typeface="Arial" charset="0"/>
              <a:buChar char="•"/>
            </a:pPr>
            <a:r>
              <a:rPr lang="es-ES_tradnl" sz="2700" dirty="0" smtClean="0"/>
              <a:t>Por </a:t>
            </a:r>
            <a:r>
              <a:rPr lang="es-ES_tradnl" sz="2700" dirty="0"/>
              <a:t>otro lado, ducharme no depende de cepillarme los dientes, porque puedo ducharme antes de cepillarme los dientes. </a:t>
            </a:r>
            <a:endParaRPr lang="es-ES_tradnl" sz="2700" dirty="0" smtClean="0"/>
          </a:p>
          <a:p>
            <a:pPr>
              <a:buClr>
                <a:schemeClr val="tx1"/>
              </a:buClr>
              <a:buFont typeface="Arial" charset="0"/>
              <a:buChar char="•"/>
            </a:pPr>
            <a:r>
              <a:rPr lang="es-ES_tradnl" sz="2700" dirty="0" smtClean="0"/>
              <a:t>A </a:t>
            </a:r>
            <a:r>
              <a:rPr lang="es-ES_tradnl" sz="2700" dirty="0"/>
              <a:t>partir de este </a:t>
            </a:r>
            <a:r>
              <a:rPr lang="es-ES_tradnl" sz="2700" dirty="0" smtClean="0"/>
              <a:t>grafo</a:t>
            </a:r>
            <a:r>
              <a:rPr lang="es-ES_tradnl" sz="2700" dirty="0"/>
              <a:t>, puede hacer una lista del orden en que necesito hacer mi rutina matutina</a:t>
            </a:r>
            <a:r>
              <a:rPr lang="es-ES_tradnl" sz="2700" dirty="0" smtClean="0"/>
              <a:t>:</a:t>
            </a:r>
          </a:p>
          <a:p>
            <a:pPr marL="0" indent="0">
              <a:buClr>
                <a:schemeClr val="tx1"/>
              </a:buClr>
              <a:buNone/>
            </a:pPr>
            <a:r>
              <a:rPr lang="es-ES_tradnl" sz="2700" dirty="0" smtClean="0"/>
              <a:t>1</a:t>
            </a:r>
            <a:r>
              <a:rPr lang="es-ES_tradnl" sz="2700" dirty="0"/>
              <a:t>. Despierta</a:t>
            </a:r>
            <a:r>
              <a:rPr lang="es-ES_tradnl" sz="2700" dirty="0" smtClean="0"/>
              <a:t>.</a:t>
            </a:r>
          </a:p>
          <a:p>
            <a:pPr marL="0" indent="0">
              <a:buClr>
                <a:schemeClr val="tx1"/>
              </a:buClr>
              <a:buNone/>
            </a:pPr>
            <a:r>
              <a:rPr lang="es-ES_tradnl" sz="2700" dirty="0" smtClean="0"/>
              <a:t>2</a:t>
            </a:r>
            <a:r>
              <a:rPr lang="es-ES_tradnl" sz="2700" dirty="0"/>
              <a:t>. </a:t>
            </a:r>
            <a:r>
              <a:rPr lang="es-ES_tradnl" sz="2700" dirty="0" smtClean="0"/>
              <a:t>D</a:t>
            </a:r>
            <a:r>
              <a:rPr lang="es-ES" sz="2700" dirty="0" smtClean="0"/>
              <a:t>ú</a:t>
            </a:r>
            <a:r>
              <a:rPr lang="es-ES_tradnl" sz="2700" dirty="0" err="1" smtClean="0"/>
              <a:t>chate</a:t>
            </a:r>
            <a:r>
              <a:rPr lang="es-ES_tradnl" sz="2700" dirty="0" smtClean="0"/>
              <a:t>.</a:t>
            </a:r>
          </a:p>
          <a:p>
            <a:pPr marL="0" indent="0">
              <a:buClr>
                <a:schemeClr val="tx1"/>
              </a:buClr>
              <a:buNone/>
            </a:pPr>
            <a:r>
              <a:rPr lang="es-ES_tradnl" sz="2700" dirty="0" smtClean="0"/>
              <a:t>3</a:t>
            </a:r>
            <a:r>
              <a:rPr lang="es-ES_tradnl" sz="2700" dirty="0"/>
              <a:t>. </a:t>
            </a:r>
            <a:r>
              <a:rPr lang="es-ES_tradnl" sz="2700" dirty="0" err="1" smtClean="0"/>
              <a:t>Cep</a:t>
            </a:r>
            <a:r>
              <a:rPr lang="es-ES" sz="2700" dirty="0" smtClean="0"/>
              <a:t>í</a:t>
            </a:r>
            <a:r>
              <a:rPr lang="es-ES_tradnl" sz="2700" dirty="0" err="1" smtClean="0"/>
              <a:t>llate</a:t>
            </a:r>
            <a:r>
              <a:rPr lang="es-ES_tradnl" sz="2700" dirty="0" smtClean="0"/>
              <a:t> </a:t>
            </a:r>
            <a:r>
              <a:rPr lang="es-ES_tradnl" sz="2700" dirty="0"/>
              <a:t>los dientes</a:t>
            </a:r>
            <a:r>
              <a:rPr lang="es-ES_tradnl" sz="2700" dirty="0" smtClean="0"/>
              <a:t>.</a:t>
            </a:r>
          </a:p>
          <a:p>
            <a:pPr marL="0" indent="0">
              <a:buClr>
                <a:schemeClr val="tx1"/>
              </a:buClr>
              <a:buNone/>
            </a:pPr>
            <a:r>
              <a:rPr lang="es-ES_tradnl" sz="2700" dirty="0" smtClean="0"/>
              <a:t>4</a:t>
            </a:r>
            <a:r>
              <a:rPr lang="es-ES_tradnl" sz="2700" dirty="0"/>
              <a:t>. </a:t>
            </a:r>
            <a:r>
              <a:rPr lang="es-ES_tradnl" sz="2700" dirty="0" smtClean="0"/>
              <a:t>Desayuna.</a:t>
            </a:r>
          </a:p>
        </p:txBody>
      </p:sp>
    </p:spTree>
    <p:extLst>
      <p:ext uri="{BB962C8B-B14F-4D97-AF65-F5344CB8AC3E}">
        <p14:creationId xmlns:p14="http://schemas.microsoft.com/office/powerpoint/2010/main" val="16046287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41</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EJERCICIO</a:t>
            </a:r>
            <a:endParaRPr lang="en-US" sz="4400" dirty="0"/>
          </a:p>
        </p:txBody>
      </p:sp>
      <p:sp>
        <p:nvSpPr>
          <p:cNvPr id="6" name="Marcador de contenido 2"/>
          <p:cNvSpPr txBox="1">
            <a:spLocks/>
          </p:cNvSpPr>
          <p:nvPr/>
        </p:nvSpPr>
        <p:spPr>
          <a:xfrm>
            <a:off x="838980" y="1551970"/>
            <a:ext cx="10522440" cy="43733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Tenga en cuenta que "</a:t>
            </a:r>
            <a:r>
              <a:rPr lang="es-ES_tradnl" sz="2700" dirty="0" smtClean="0"/>
              <a:t>ducharte" </a:t>
            </a:r>
            <a:r>
              <a:rPr lang="es-ES_tradnl" sz="2700" dirty="0"/>
              <a:t>se puede mover, por lo que esta lista también es válida</a:t>
            </a:r>
            <a:r>
              <a:rPr lang="es-ES_tradnl" sz="2700" dirty="0" smtClean="0"/>
              <a:t>:</a:t>
            </a:r>
          </a:p>
          <a:p>
            <a:pPr>
              <a:buClr>
                <a:schemeClr val="tx1"/>
              </a:buClr>
              <a:buFont typeface="Arial" charset="0"/>
              <a:buChar char="•"/>
            </a:pPr>
            <a:r>
              <a:rPr lang="es-ES_tradnl" sz="2700" dirty="0" smtClean="0"/>
              <a:t>1</a:t>
            </a:r>
            <a:r>
              <a:rPr lang="es-ES_tradnl" sz="2700" dirty="0"/>
              <a:t>. Despierta</a:t>
            </a:r>
            <a:r>
              <a:rPr lang="es-ES_tradnl" sz="2700" dirty="0" smtClean="0"/>
              <a:t>.</a:t>
            </a:r>
          </a:p>
          <a:p>
            <a:pPr>
              <a:buClr>
                <a:schemeClr val="tx1"/>
              </a:buClr>
              <a:buFont typeface="Arial" charset="0"/>
              <a:buChar char="•"/>
            </a:pPr>
            <a:r>
              <a:rPr lang="es-ES_tradnl" sz="2700" dirty="0" smtClean="0"/>
              <a:t>2</a:t>
            </a:r>
            <a:r>
              <a:rPr lang="es-ES_tradnl" sz="2700" dirty="0"/>
              <a:t>. </a:t>
            </a:r>
            <a:r>
              <a:rPr lang="es-ES_tradnl" sz="2700" dirty="0" err="1" smtClean="0"/>
              <a:t>Cep</a:t>
            </a:r>
            <a:r>
              <a:rPr lang="es-ES" sz="2700" dirty="0" smtClean="0"/>
              <a:t>í</a:t>
            </a:r>
            <a:r>
              <a:rPr lang="es-ES_tradnl" sz="2700" dirty="0" err="1" smtClean="0"/>
              <a:t>llate</a:t>
            </a:r>
            <a:r>
              <a:rPr lang="es-ES_tradnl" sz="2700" dirty="0" smtClean="0"/>
              <a:t> </a:t>
            </a:r>
            <a:r>
              <a:rPr lang="es-ES_tradnl" sz="2700" dirty="0"/>
              <a:t>los dientes</a:t>
            </a:r>
            <a:r>
              <a:rPr lang="es-ES_tradnl" sz="2700" dirty="0" smtClean="0"/>
              <a:t>.</a:t>
            </a:r>
          </a:p>
          <a:p>
            <a:pPr>
              <a:buClr>
                <a:schemeClr val="tx1"/>
              </a:buClr>
              <a:buFont typeface="Arial" charset="0"/>
              <a:buChar char="•"/>
            </a:pPr>
            <a:r>
              <a:rPr lang="es-ES_tradnl" sz="2700" dirty="0" smtClean="0"/>
              <a:t>3</a:t>
            </a:r>
            <a:r>
              <a:rPr lang="es-ES_tradnl" sz="2700" dirty="0"/>
              <a:t>. </a:t>
            </a:r>
            <a:r>
              <a:rPr lang="es-ES_tradnl" sz="2700" dirty="0" smtClean="0"/>
              <a:t>D</a:t>
            </a:r>
            <a:r>
              <a:rPr lang="es-ES" sz="2700" dirty="0" smtClean="0"/>
              <a:t>ú</a:t>
            </a:r>
            <a:r>
              <a:rPr lang="es-ES_tradnl" sz="2700" dirty="0" err="1" smtClean="0"/>
              <a:t>chate</a:t>
            </a:r>
            <a:r>
              <a:rPr lang="es-ES_tradnl" sz="2700" dirty="0" smtClean="0"/>
              <a:t>.</a:t>
            </a:r>
          </a:p>
          <a:p>
            <a:pPr>
              <a:buClr>
                <a:schemeClr val="tx1"/>
              </a:buClr>
              <a:buFont typeface="Arial" charset="0"/>
              <a:buChar char="•"/>
            </a:pPr>
            <a:r>
              <a:rPr lang="es-ES_tradnl" sz="2700" dirty="0" smtClean="0"/>
              <a:t>4</a:t>
            </a:r>
            <a:r>
              <a:rPr lang="es-ES_tradnl" sz="2700" dirty="0"/>
              <a:t>. </a:t>
            </a:r>
            <a:r>
              <a:rPr lang="es-ES_tradnl" sz="2700" dirty="0" smtClean="0"/>
              <a:t>Desayuna.</a:t>
            </a:r>
          </a:p>
        </p:txBody>
      </p:sp>
    </p:spTree>
    <p:extLst>
      <p:ext uri="{BB962C8B-B14F-4D97-AF65-F5344CB8AC3E}">
        <p14:creationId xmlns:p14="http://schemas.microsoft.com/office/powerpoint/2010/main" val="16786689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42</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EJERCICIO</a:t>
            </a:r>
            <a:endParaRPr lang="en-US" sz="4400" dirty="0"/>
          </a:p>
        </p:txBody>
      </p:sp>
      <p:pic>
        <p:nvPicPr>
          <p:cNvPr id="3" name="Imagen 2"/>
          <p:cNvPicPr>
            <a:picLocks noChangeAspect="1"/>
          </p:cNvPicPr>
          <p:nvPr/>
        </p:nvPicPr>
        <p:blipFill>
          <a:blip r:embed="rId3"/>
          <a:stretch>
            <a:fillRect/>
          </a:stretch>
        </p:blipFill>
        <p:spPr>
          <a:xfrm>
            <a:off x="770400" y="1608835"/>
            <a:ext cx="10092672" cy="3641139"/>
          </a:xfrm>
          <a:prstGeom prst="rect">
            <a:avLst/>
          </a:prstGeom>
        </p:spPr>
      </p:pic>
    </p:spTree>
    <p:extLst>
      <p:ext uri="{BB962C8B-B14F-4D97-AF65-F5344CB8AC3E}">
        <p14:creationId xmlns:p14="http://schemas.microsoft.com/office/powerpoint/2010/main" val="13201726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43</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a:t>EJERCICIO</a:t>
            </a:r>
            <a:endParaRPr lang="en-US" sz="4400" dirty="0"/>
          </a:p>
        </p:txBody>
      </p:sp>
      <p:pic>
        <p:nvPicPr>
          <p:cNvPr id="5" name="Imagen 4"/>
          <p:cNvPicPr>
            <a:picLocks noChangeAspect="1"/>
          </p:cNvPicPr>
          <p:nvPr/>
        </p:nvPicPr>
        <p:blipFill>
          <a:blip r:embed="rId3"/>
          <a:stretch>
            <a:fillRect/>
          </a:stretch>
        </p:blipFill>
        <p:spPr>
          <a:xfrm>
            <a:off x="3511296" y="181356"/>
            <a:ext cx="8321294" cy="6562884"/>
          </a:xfrm>
          <a:prstGeom prst="rect">
            <a:avLst/>
          </a:prstGeom>
        </p:spPr>
      </p:pic>
    </p:spTree>
    <p:extLst>
      <p:ext uri="{BB962C8B-B14F-4D97-AF65-F5344CB8AC3E}">
        <p14:creationId xmlns:p14="http://schemas.microsoft.com/office/powerpoint/2010/main" val="2555399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44</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a:t>EJERCICIO</a:t>
            </a:r>
            <a:endParaRPr lang="en-US" sz="4400" dirty="0"/>
          </a:p>
        </p:txBody>
      </p:sp>
      <p:sp>
        <p:nvSpPr>
          <p:cNvPr id="6" name="Marcador de contenido 2"/>
          <p:cNvSpPr txBox="1">
            <a:spLocks/>
          </p:cNvSpPr>
          <p:nvPr/>
        </p:nvSpPr>
        <p:spPr>
          <a:xfrm>
            <a:off x="838980" y="1350802"/>
            <a:ext cx="5891004" cy="74730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Supongamos que tienes un árbol </a:t>
            </a:r>
            <a:r>
              <a:rPr lang="es-ES_tradnl" sz="2700"/>
              <a:t>genealógico</a:t>
            </a:r>
            <a:r>
              <a:rPr lang="es-ES_tradnl" sz="2700" smtClean="0"/>
              <a:t>.</a:t>
            </a:r>
            <a:endParaRPr lang="es-ES_tradnl" sz="2700" dirty="0" smtClean="0"/>
          </a:p>
        </p:txBody>
      </p:sp>
      <p:sp>
        <p:nvSpPr>
          <p:cNvPr id="7" name="Marcador de contenido 2"/>
          <p:cNvSpPr txBox="1">
            <a:spLocks/>
          </p:cNvSpPr>
          <p:nvPr/>
        </p:nvSpPr>
        <p:spPr>
          <a:xfrm>
            <a:off x="573708" y="3831653"/>
            <a:ext cx="11276915" cy="240455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smtClean="0"/>
              <a:t>Este es un grafo, porque tiene nodos (las personas) y aristas. Las aristas apuntan a los padres de los nodos. Pero todas las aristas bajan, ¡no tendría sentido que un árbol genealógico tenga un arista que apunta hacia arriba! Eso no tendría sentido: ¡tu papá no puede ser el papá de tu abuelo!</a:t>
            </a:r>
          </a:p>
          <a:p>
            <a:pPr>
              <a:buClr>
                <a:schemeClr val="tx1"/>
              </a:buClr>
              <a:buFont typeface="Arial" charset="0"/>
              <a:buChar char="•"/>
            </a:pPr>
            <a:r>
              <a:rPr lang="es-ES_tradnl" sz="2700" dirty="0" smtClean="0"/>
              <a:t>Esto se llama un árbol. Un árbol es un tipo especial de grafo, donde ningún arista apunta hacia atrás.</a:t>
            </a:r>
          </a:p>
        </p:txBody>
      </p:sp>
      <p:pic>
        <p:nvPicPr>
          <p:cNvPr id="5" name="Imagen 4"/>
          <p:cNvPicPr>
            <a:picLocks noChangeAspect="1"/>
          </p:cNvPicPr>
          <p:nvPr/>
        </p:nvPicPr>
        <p:blipFill>
          <a:blip r:embed="rId3"/>
          <a:stretch>
            <a:fillRect/>
          </a:stretch>
        </p:blipFill>
        <p:spPr>
          <a:xfrm>
            <a:off x="5933274" y="150115"/>
            <a:ext cx="4271430" cy="3544378"/>
          </a:xfrm>
          <a:prstGeom prst="rect">
            <a:avLst/>
          </a:prstGeom>
        </p:spPr>
      </p:pic>
    </p:spTree>
    <p:extLst>
      <p:ext uri="{BB962C8B-B14F-4D97-AF65-F5344CB8AC3E}">
        <p14:creationId xmlns:p14="http://schemas.microsoft.com/office/powerpoint/2010/main" val="11079132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45</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a:t>EJERCICIO</a:t>
            </a:r>
            <a:endParaRPr lang="en-US" sz="4400" dirty="0"/>
          </a:p>
        </p:txBody>
      </p:sp>
      <p:pic>
        <p:nvPicPr>
          <p:cNvPr id="3" name="Imagen 2"/>
          <p:cNvPicPr>
            <a:picLocks noChangeAspect="1"/>
          </p:cNvPicPr>
          <p:nvPr/>
        </p:nvPicPr>
        <p:blipFill>
          <a:blip r:embed="rId3"/>
          <a:stretch>
            <a:fillRect/>
          </a:stretch>
        </p:blipFill>
        <p:spPr>
          <a:xfrm>
            <a:off x="2565729" y="1163574"/>
            <a:ext cx="7068942" cy="5136028"/>
          </a:xfrm>
          <a:prstGeom prst="rect">
            <a:avLst/>
          </a:prstGeom>
        </p:spPr>
      </p:pic>
    </p:spTree>
    <p:extLst>
      <p:ext uri="{BB962C8B-B14F-4D97-AF65-F5344CB8AC3E}">
        <p14:creationId xmlns:p14="http://schemas.microsoft.com/office/powerpoint/2010/main" val="20462495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46</a:t>
            </a:fld>
            <a:endParaRPr lang="en-US" sz="1600" dirty="0"/>
          </a:p>
        </p:txBody>
      </p:sp>
      <p:sp>
        <p:nvSpPr>
          <p:cNvPr id="8" name="Título 1"/>
          <p:cNvSpPr txBox="1">
            <a:spLocks/>
          </p:cNvSpPr>
          <p:nvPr/>
        </p:nvSpPr>
        <p:spPr>
          <a:xfrm>
            <a:off x="770400" y="503577"/>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a:t>EJERCICIO</a:t>
            </a:r>
            <a:endParaRPr lang="en-US" sz="4400" dirty="0"/>
          </a:p>
        </p:txBody>
      </p:sp>
      <p:pic>
        <p:nvPicPr>
          <p:cNvPr id="4" name="Imagen 3"/>
          <p:cNvPicPr>
            <a:picLocks noChangeAspect="1"/>
          </p:cNvPicPr>
          <p:nvPr/>
        </p:nvPicPr>
        <p:blipFill>
          <a:blip r:embed="rId3"/>
          <a:stretch>
            <a:fillRect/>
          </a:stretch>
        </p:blipFill>
        <p:spPr>
          <a:xfrm>
            <a:off x="770400" y="1705355"/>
            <a:ext cx="9909792" cy="4082555"/>
          </a:xfrm>
          <a:prstGeom prst="rect">
            <a:avLst/>
          </a:prstGeom>
        </p:spPr>
      </p:pic>
    </p:spTree>
    <p:extLst>
      <p:ext uri="{BB962C8B-B14F-4D97-AF65-F5344CB8AC3E}">
        <p14:creationId xmlns:p14="http://schemas.microsoft.com/office/powerpoint/2010/main" val="16942953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47</a:t>
            </a:fld>
            <a:endParaRPr lang="en-US" sz="1600" dirty="0"/>
          </a:p>
        </p:txBody>
      </p:sp>
      <p:pic>
        <p:nvPicPr>
          <p:cNvPr id="3" name="Imagen 2"/>
          <p:cNvPicPr>
            <a:picLocks noChangeAspect="1"/>
          </p:cNvPicPr>
          <p:nvPr/>
        </p:nvPicPr>
        <p:blipFill>
          <a:blip r:embed="rId3"/>
          <a:stretch>
            <a:fillRect/>
          </a:stretch>
        </p:blipFill>
        <p:spPr>
          <a:xfrm>
            <a:off x="325198" y="0"/>
            <a:ext cx="7428914" cy="6620256"/>
          </a:xfrm>
          <a:prstGeom prst="rect">
            <a:avLst/>
          </a:prstGeom>
        </p:spPr>
      </p:pic>
    </p:spTree>
    <p:extLst>
      <p:ext uri="{BB962C8B-B14F-4D97-AF65-F5344CB8AC3E}">
        <p14:creationId xmlns:p14="http://schemas.microsoft.com/office/powerpoint/2010/main" val="11250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Breadth-first search</a:t>
            </a:r>
          </a:p>
        </p:txBody>
      </p:sp>
      <p:sp>
        <p:nvSpPr>
          <p:cNvPr id="5" name="Marcador de contenido 2"/>
          <p:cNvSpPr txBox="1">
            <a:spLocks/>
          </p:cNvSpPr>
          <p:nvPr/>
        </p:nvSpPr>
        <p:spPr>
          <a:xfrm>
            <a:off x="907560" y="1225296"/>
            <a:ext cx="7450056" cy="192024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Supongamos que eres el orgulloso propietario de una granja de mangos. Estás buscando un vendedor de mangos que pueda vender tus mangos</a:t>
            </a:r>
            <a:r>
              <a:rPr lang="es-ES_tradnl" sz="2700" dirty="0" smtClean="0"/>
              <a:t>.</a:t>
            </a:r>
          </a:p>
        </p:txBody>
      </p:sp>
      <p:pic>
        <p:nvPicPr>
          <p:cNvPr id="3" name="Imagen 2"/>
          <p:cNvPicPr>
            <a:picLocks noChangeAspect="1"/>
          </p:cNvPicPr>
          <p:nvPr/>
        </p:nvPicPr>
        <p:blipFill>
          <a:blip r:embed="rId3"/>
          <a:stretch>
            <a:fillRect/>
          </a:stretch>
        </p:blipFill>
        <p:spPr>
          <a:xfrm>
            <a:off x="8357616" y="83058"/>
            <a:ext cx="3628481" cy="4027424"/>
          </a:xfrm>
          <a:prstGeom prst="rect">
            <a:avLst/>
          </a:prstGeom>
        </p:spPr>
      </p:pic>
      <p:pic>
        <p:nvPicPr>
          <p:cNvPr id="4" name="Imagen 3"/>
          <p:cNvPicPr>
            <a:picLocks noChangeAspect="1"/>
          </p:cNvPicPr>
          <p:nvPr/>
        </p:nvPicPr>
        <p:blipFill>
          <a:blip r:embed="rId4"/>
          <a:stretch>
            <a:fillRect/>
          </a:stretch>
        </p:blipFill>
        <p:spPr>
          <a:xfrm>
            <a:off x="4727450" y="2470021"/>
            <a:ext cx="3081526" cy="3854838"/>
          </a:xfrm>
          <a:prstGeom prst="rect">
            <a:avLst/>
          </a:prstGeom>
        </p:spPr>
      </p:pic>
      <p:sp>
        <p:nvSpPr>
          <p:cNvPr id="7" name="Marcador de contenido 2"/>
          <p:cNvSpPr txBox="1">
            <a:spLocks/>
          </p:cNvSpPr>
          <p:nvPr/>
        </p:nvSpPr>
        <p:spPr>
          <a:xfrm>
            <a:off x="907561" y="3300591"/>
            <a:ext cx="3682728" cy="301698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smtClean="0"/>
              <a:t>¿</a:t>
            </a:r>
            <a:r>
              <a:rPr lang="es-ES_tradnl" sz="2700" dirty="0"/>
              <a:t>Estás conectado a un vendedor de mango en Facebook? Bueno, puedes buscar entre tus amigos.</a:t>
            </a:r>
            <a:endParaRPr lang="es-ES_tradnl" sz="2700" dirty="0" smtClean="0"/>
          </a:p>
        </p:txBody>
      </p:sp>
    </p:spTree>
    <p:extLst>
      <p:ext uri="{BB962C8B-B14F-4D97-AF65-F5344CB8AC3E}">
        <p14:creationId xmlns:p14="http://schemas.microsoft.com/office/powerpoint/2010/main" val="1907362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Breadth-first search</a:t>
            </a:r>
          </a:p>
        </p:txBody>
      </p:sp>
      <p:sp>
        <p:nvSpPr>
          <p:cNvPr id="5" name="Marcador de contenido 2"/>
          <p:cNvSpPr txBox="1">
            <a:spLocks/>
          </p:cNvSpPr>
          <p:nvPr/>
        </p:nvSpPr>
        <p:spPr>
          <a:xfrm>
            <a:off x="907560" y="1444752"/>
            <a:ext cx="4207492"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Esta búsqueda es bastante sencilla. Primero, haga una lista de amigos para buscar</a:t>
            </a:r>
            <a:r>
              <a:rPr lang="es-ES_tradnl" sz="2700" dirty="0" smtClean="0"/>
              <a:t>.</a:t>
            </a:r>
            <a:endParaRPr lang="es-ES_tradnl" sz="2700" dirty="0"/>
          </a:p>
          <a:p>
            <a:pPr>
              <a:buClr>
                <a:schemeClr val="tx1"/>
              </a:buClr>
              <a:buFont typeface="Arial" charset="0"/>
              <a:buChar char="•"/>
            </a:pPr>
            <a:endParaRPr lang="es-ES_tradnl" sz="2700" dirty="0" smtClean="0"/>
          </a:p>
          <a:p>
            <a:pPr>
              <a:buClr>
                <a:schemeClr val="tx1"/>
              </a:buClr>
              <a:buFont typeface="Arial" charset="0"/>
              <a:buChar char="•"/>
            </a:pPr>
            <a:endParaRPr lang="es-ES_tradnl" sz="2700" dirty="0"/>
          </a:p>
          <a:p>
            <a:pPr>
              <a:buClr>
                <a:schemeClr val="tx1"/>
              </a:buClr>
              <a:buFont typeface="Arial" charset="0"/>
              <a:buChar char="•"/>
            </a:pPr>
            <a:endParaRPr lang="es-ES_tradnl" sz="2700" dirty="0" smtClean="0"/>
          </a:p>
          <a:p>
            <a:pPr>
              <a:buClr>
                <a:schemeClr val="tx1"/>
              </a:buClr>
              <a:buFont typeface="Arial" charset="0"/>
              <a:buChar char="•"/>
            </a:pPr>
            <a:endParaRPr lang="es-ES_tradnl" sz="2700" dirty="0"/>
          </a:p>
          <a:p>
            <a:pPr>
              <a:buClr>
                <a:schemeClr val="tx1"/>
              </a:buClr>
              <a:buFont typeface="Arial" charset="0"/>
              <a:buChar char="•"/>
            </a:pPr>
            <a:r>
              <a:rPr lang="es-ES_tradnl" sz="2700" dirty="0" smtClean="0"/>
              <a:t>Ahora</a:t>
            </a:r>
            <a:r>
              <a:rPr lang="es-ES_tradnl" sz="2700" dirty="0"/>
              <a:t>, vaya a cada persona en la lista y verifique si esa persona vende mangos.</a:t>
            </a:r>
            <a:endParaRPr lang="es-ES_tradnl" sz="2700" dirty="0" smtClean="0"/>
          </a:p>
        </p:txBody>
      </p:sp>
      <p:pic>
        <p:nvPicPr>
          <p:cNvPr id="3" name="Imagen 2"/>
          <p:cNvPicPr>
            <a:picLocks noChangeAspect="1"/>
          </p:cNvPicPr>
          <p:nvPr/>
        </p:nvPicPr>
        <p:blipFill>
          <a:blip r:embed="rId3"/>
          <a:stretch>
            <a:fillRect/>
          </a:stretch>
        </p:blipFill>
        <p:spPr>
          <a:xfrm>
            <a:off x="1893706" y="2673604"/>
            <a:ext cx="2235200" cy="2260600"/>
          </a:xfrm>
          <a:prstGeom prst="rect">
            <a:avLst/>
          </a:prstGeom>
        </p:spPr>
      </p:pic>
      <p:pic>
        <p:nvPicPr>
          <p:cNvPr id="4" name="Imagen 3"/>
          <p:cNvPicPr>
            <a:picLocks noChangeAspect="1"/>
          </p:cNvPicPr>
          <p:nvPr/>
        </p:nvPicPr>
        <p:blipFill>
          <a:blip r:embed="rId4"/>
          <a:stretch>
            <a:fillRect/>
          </a:stretch>
        </p:blipFill>
        <p:spPr>
          <a:xfrm>
            <a:off x="5404288" y="260022"/>
            <a:ext cx="6525212" cy="6496780"/>
          </a:xfrm>
          <a:prstGeom prst="rect">
            <a:avLst/>
          </a:prstGeom>
        </p:spPr>
      </p:pic>
    </p:spTree>
    <p:extLst>
      <p:ext uri="{BB962C8B-B14F-4D97-AF65-F5344CB8AC3E}">
        <p14:creationId xmlns:p14="http://schemas.microsoft.com/office/powerpoint/2010/main" val="192458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Breadth-first search</a:t>
            </a:r>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Supongamos que ninguno de tus amigos son vendedores de mango. Ahora tienes que buscar entre los amigos de tus amigos.</a:t>
            </a:r>
            <a:endParaRPr lang="es-ES_tradnl" sz="2700" dirty="0" smtClean="0"/>
          </a:p>
        </p:txBody>
      </p:sp>
      <p:pic>
        <p:nvPicPr>
          <p:cNvPr id="3" name="Imagen 2"/>
          <p:cNvPicPr>
            <a:picLocks noChangeAspect="1"/>
          </p:cNvPicPr>
          <p:nvPr/>
        </p:nvPicPr>
        <p:blipFill>
          <a:blip r:embed="rId3"/>
          <a:stretch>
            <a:fillRect/>
          </a:stretch>
        </p:blipFill>
        <p:spPr>
          <a:xfrm>
            <a:off x="3541150" y="2342896"/>
            <a:ext cx="5118100" cy="3911600"/>
          </a:xfrm>
          <a:prstGeom prst="rect">
            <a:avLst/>
          </a:prstGeom>
        </p:spPr>
      </p:pic>
    </p:spTree>
    <p:extLst>
      <p:ext uri="{BB962C8B-B14F-4D97-AF65-F5344CB8AC3E}">
        <p14:creationId xmlns:p14="http://schemas.microsoft.com/office/powerpoint/2010/main" val="1554881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Breadth-first search</a:t>
            </a:r>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Cada vez que busque a alguien de la lista, agregue todos sus amigos a la lista.</a:t>
            </a:r>
            <a:endParaRPr lang="es-ES_tradnl" sz="2700" dirty="0" smtClean="0"/>
          </a:p>
        </p:txBody>
      </p:sp>
      <p:pic>
        <p:nvPicPr>
          <p:cNvPr id="4" name="Imagen 3"/>
          <p:cNvPicPr>
            <a:picLocks noChangeAspect="1"/>
          </p:cNvPicPr>
          <p:nvPr/>
        </p:nvPicPr>
        <p:blipFill>
          <a:blip r:embed="rId3"/>
          <a:stretch>
            <a:fillRect/>
          </a:stretch>
        </p:blipFill>
        <p:spPr>
          <a:xfrm>
            <a:off x="716964" y="2498090"/>
            <a:ext cx="10569779" cy="3006598"/>
          </a:xfrm>
          <a:prstGeom prst="rect">
            <a:avLst/>
          </a:prstGeom>
        </p:spPr>
      </p:pic>
    </p:spTree>
    <p:extLst>
      <p:ext uri="{BB962C8B-B14F-4D97-AF65-F5344CB8AC3E}">
        <p14:creationId xmlns:p14="http://schemas.microsoft.com/office/powerpoint/2010/main" val="1975046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Breadth-first search</a:t>
            </a:r>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De esta manera, no solo </a:t>
            </a:r>
            <a:r>
              <a:rPr lang="es-ES_tradnl" sz="2700" dirty="0" smtClean="0"/>
              <a:t>buscas </a:t>
            </a:r>
            <a:r>
              <a:rPr lang="es-ES_tradnl" sz="2700" dirty="0"/>
              <a:t>a </a:t>
            </a:r>
            <a:r>
              <a:rPr lang="es-ES_tradnl" sz="2700" dirty="0" smtClean="0"/>
              <a:t>tus </a:t>
            </a:r>
            <a:r>
              <a:rPr lang="es-ES_tradnl" sz="2700" dirty="0"/>
              <a:t>amigos, sino que también </a:t>
            </a:r>
            <a:r>
              <a:rPr lang="es-ES_tradnl" sz="2700" dirty="0" smtClean="0"/>
              <a:t>buscas </a:t>
            </a:r>
            <a:r>
              <a:rPr lang="es-ES_tradnl" sz="2700" dirty="0"/>
              <a:t>a sus amigos. </a:t>
            </a:r>
            <a:endParaRPr lang="es-ES_tradnl" sz="2700" dirty="0" smtClean="0"/>
          </a:p>
          <a:p>
            <a:pPr>
              <a:buClr>
                <a:schemeClr val="tx1"/>
              </a:buClr>
              <a:buFont typeface="Arial" charset="0"/>
              <a:buChar char="•"/>
            </a:pPr>
            <a:r>
              <a:rPr lang="es-ES_tradnl" sz="2700" dirty="0" smtClean="0"/>
              <a:t>Recuerda, </a:t>
            </a:r>
            <a:r>
              <a:rPr lang="es-ES_tradnl" sz="2700" dirty="0"/>
              <a:t>el objetivo es encontrar un vendedor de mango en </a:t>
            </a:r>
            <a:r>
              <a:rPr lang="es-ES_tradnl" sz="2700" dirty="0" smtClean="0"/>
              <a:t>tu </a:t>
            </a:r>
            <a:r>
              <a:rPr lang="es-ES_tradnl" sz="2700" dirty="0"/>
              <a:t>red. </a:t>
            </a:r>
            <a:endParaRPr lang="es-ES_tradnl" sz="2700" dirty="0" smtClean="0"/>
          </a:p>
          <a:p>
            <a:pPr>
              <a:buClr>
                <a:schemeClr val="tx1"/>
              </a:buClr>
              <a:buFont typeface="Arial" charset="0"/>
              <a:buChar char="•"/>
            </a:pPr>
            <a:r>
              <a:rPr lang="es-ES_tradnl" sz="2700" dirty="0" smtClean="0"/>
              <a:t>Entonces</a:t>
            </a:r>
            <a:r>
              <a:rPr lang="es-ES_tradnl" sz="2700" dirty="0"/>
              <a:t>, si Alice no es una vendedora de mango, también agrega a sus amigos a la lista. Eso significa que eventualmente buscarás a sus amigos, y luego a sus amigos, y así sucesivamente. </a:t>
            </a:r>
            <a:endParaRPr lang="es-ES_tradnl" sz="2700" dirty="0" smtClean="0"/>
          </a:p>
          <a:p>
            <a:pPr>
              <a:buClr>
                <a:schemeClr val="tx1"/>
              </a:buClr>
              <a:buFont typeface="Arial" charset="0"/>
              <a:buChar char="•"/>
            </a:pPr>
            <a:r>
              <a:rPr lang="es-ES_tradnl" sz="2700" dirty="0" smtClean="0"/>
              <a:t>Con </a:t>
            </a:r>
            <a:r>
              <a:rPr lang="es-ES_tradnl" sz="2700" dirty="0"/>
              <a:t>este algoritmo, </a:t>
            </a:r>
            <a:r>
              <a:rPr lang="es-ES_tradnl" sz="2700" dirty="0" smtClean="0"/>
              <a:t>buscarás </a:t>
            </a:r>
            <a:r>
              <a:rPr lang="es-ES_tradnl" sz="2700" dirty="0"/>
              <a:t>en toda </a:t>
            </a:r>
            <a:r>
              <a:rPr lang="es-ES_tradnl" sz="2700" dirty="0" smtClean="0"/>
              <a:t>tu </a:t>
            </a:r>
            <a:r>
              <a:rPr lang="es-ES_tradnl" sz="2700" dirty="0"/>
              <a:t>red hasta que </a:t>
            </a:r>
            <a:r>
              <a:rPr lang="es-ES_tradnl" sz="2700" dirty="0" smtClean="0"/>
              <a:t>encuentres </a:t>
            </a:r>
            <a:r>
              <a:rPr lang="es-ES_tradnl" sz="2700" dirty="0"/>
              <a:t>un vendedor de mango. Este algoritmo es una búsqueda </a:t>
            </a:r>
            <a:r>
              <a:rPr lang="es-ES_tradnl" sz="2700" dirty="0" smtClean="0"/>
              <a:t>BFS.</a:t>
            </a:r>
          </a:p>
        </p:txBody>
      </p:sp>
    </p:spTree>
    <p:extLst>
      <p:ext uri="{BB962C8B-B14F-4D97-AF65-F5344CB8AC3E}">
        <p14:creationId xmlns:p14="http://schemas.microsoft.com/office/powerpoint/2010/main" val="2132087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40655</TotalTime>
  <Words>2428</Words>
  <Application>Microsoft Macintosh PowerPoint</Application>
  <PresentationFormat>Panorámica</PresentationFormat>
  <Paragraphs>278</Paragraphs>
  <Slides>47</Slides>
  <Notes>46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47</vt:i4>
      </vt:variant>
    </vt:vector>
  </HeadingPairs>
  <TitlesOfParts>
    <vt:vector size="52" baseType="lpstr">
      <vt:lpstr>Calibri</vt:lpstr>
      <vt:lpstr>Calibri Light</vt:lpstr>
      <vt:lpstr>Mangal</vt:lpstr>
      <vt:lpstr>Arial</vt:lpstr>
      <vt:lpstr>Retrospección</vt:lpstr>
      <vt:lpstr>Algoritmos y Complejidad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586</cp:revision>
  <dcterms:created xsi:type="dcterms:W3CDTF">2018-09-05T16:34:01Z</dcterms:created>
  <dcterms:modified xsi:type="dcterms:W3CDTF">2019-12-12T17:14:20Z</dcterms:modified>
</cp:coreProperties>
</file>