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30"/>
  </p:notesMasterIdLst>
  <p:sldIdLst>
    <p:sldId id="504" r:id="rId2"/>
    <p:sldId id="510" r:id="rId3"/>
    <p:sldId id="512" r:id="rId4"/>
    <p:sldId id="588" r:id="rId5"/>
    <p:sldId id="590" r:id="rId6"/>
    <p:sldId id="589" r:id="rId7"/>
    <p:sldId id="591" r:id="rId8"/>
    <p:sldId id="513" r:id="rId9"/>
    <p:sldId id="592" r:id="rId10"/>
    <p:sldId id="593" r:id="rId11"/>
    <p:sldId id="594" r:id="rId12"/>
    <p:sldId id="595" r:id="rId13"/>
    <p:sldId id="519" r:id="rId14"/>
    <p:sldId id="596" r:id="rId15"/>
    <p:sldId id="520" r:id="rId16"/>
    <p:sldId id="597" r:id="rId17"/>
    <p:sldId id="521" r:id="rId18"/>
    <p:sldId id="523" r:id="rId19"/>
    <p:sldId id="522" r:id="rId20"/>
    <p:sldId id="524" r:id="rId21"/>
    <p:sldId id="598" r:id="rId22"/>
    <p:sldId id="525" r:id="rId23"/>
    <p:sldId id="600" r:id="rId24"/>
    <p:sldId id="599" r:id="rId25"/>
    <p:sldId id="601" r:id="rId26"/>
    <p:sldId id="603" r:id="rId27"/>
    <p:sldId id="602" r:id="rId28"/>
    <p:sldId id="604" r:id="rId2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5053"/>
    <a:srgbClr val="CD6292"/>
    <a:srgbClr val="C87969"/>
    <a:srgbClr val="C88699"/>
    <a:srgbClr val="7B3583"/>
    <a:srgbClr val="D38A9E"/>
    <a:srgbClr val="452544"/>
    <a:srgbClr val="F393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Estilo temático 2 - Énfasis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53"/>
    <p:restoredTop sz="85149"/>
  </p:normalViewPr>
  <p:slideViewPr>
    <p:cSldViewPr snapToGrid="0" snapToObjects="1">
      <p:cViewPr>
        <p:scale>
          <a:sx n="70" d="100"/>
          <a:sy n="70" d="100"/>
        </p:scale>
        <p:origin x="60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CEBD-C2E1-7F40-8575-4196F63DE1D3}" type="datetimeFigureOut">
              <a:rPr lang="en-US" smtClean="0"/>
              <a:t>10/15/19</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213DC-DD53-7F48-9A1C-B2B01A45D4CE}" type="slidenum">
              <a:rPr lang="en-US" smtClean="0"/>
              <a:t>‹Nr.›</a:t>
            </a:fld>
            <a:endParaRPr lang="en-US"/>
          </a:p>
        </p:txBody>
      </p:sp>
    </p:spTree>
    <p:extLst>
      <p:ext uri="{BB962C8B-B14F-4D97-AF65-F5344CB8AC3E}">
        <p14:creationId xmlns:p14="http://schemas.microsoft.com/office/powerpoint/2010/main" val="1114830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a:t>
            </a:fld>
            <a:endParaRPr lang="en-US"/>
          </a:p>
        </p:txBody>
      </p:sp>
    </p:spTree>
    <p:extLst>
      <p:ext uri="{BB962C8B-B14F-4D97-AF65-F5344CB8AC3E}">
        <p14:creationId xmlns:p14="http://schemas.microsoft.com/office/powerpoint/2010/main" val="24365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11</a:t>
            </a:fld>
            <a:endParaRPr lang="en-US"/>
          </a:p>
        </p:txBody>
      </p:sp>
    </p:spTree>
    <p:extLst>
      <p:ext uri="{BB962C8B-B14F-4D97-AF65-F5344CB8AC3E}">
        <p14:creationId xmlns:p14="http://schemas.microsoft.com/office/powerpoint/2010/main" val="1517340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12</a:t>
            </a:fld>
            <a:endParaRPr lang="en-US"/>
          </a:p>
        </p:txBody>
      </p:sp>
    </p:spTree>
    <p:extLst>
      <p:ext uri="{BB962C8B-B14F-4D97-AF65-F5344CB8AC3E}">
        <p14:creationId xmlns:p14="http://schemas.microsoft.com/office/powerpoint/2010/main" val="312298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13</a:t>
            </a:fld>
            <a:endParaRPr lang="en-US"/>
          </a:p>
        </p:txBody>
      </p:sp>
    </p:spTree>
    <p:extLst>
      <p:ext uri="{BB962C8B-B14F-4D97-AF65-F5344CB8AC3E}">
        <p14:creationId xmlns:p14="http://schemas.microsoft.com/office/powerpoint/2010/main" val="139718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14</a:t>
            </a:fld>
            <a:endParaRPr lang="en-US"/>
          </a:p>
        </p:txBody>
      </p:sp>
    </p:spTree>
    <p:extLst>
      <p:ext uri="{BB962C8B-B14F-4D97-AF65-F5344CB8AC3E}">
        <p14:creationId xmlns:p14="http://schemas.microsoft.com/office/powerpoint/2010/main" val="1309727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15</a:t>
            </a:fld>
            <a:endParaRPr lang="en-US"/>
          </a:p>
        </p:txBody>
      </p:sp>
    </p:spTree>
    <p:extLst>
      <p:ext uri="{BB962C8B-B14F-4D97-AF65-F5344CB8AC3E}">
        <p14:creationId xmlns:p14="http://schemas.microsoft.com/office/powerpoint/2010/main" val="1934034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16</a:t>
            </a:fld>
            <a:endParaRPr lang="en-US"/>
          </a:p>
        </p:txBody>
      </p:sp>
    </p:spTree>
    <p:extLst>
      <p:ext uri="{BB962C8B-B14F-4D97-AF65-F5344CB8AC3E}">
        <p14:creationId xmlns:p14="http://schemas.microsoft.com/office/powerpoint/2010/main" val="1396022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17</a:t>
            </a:fld>
            <a:endParaRPr lang="en-US"/>
          </a:p>
        </p:txBody>
      </p:sp>
    </p:spTree>
    <p:extLst>
      <p:ext uri="{BB962C8B-B14F-4D97-AF65-F5344CB8AC3E}">
        <p14:creationId xmlns:p14="http://schemas.microsoft.com/office/powerpoint/2010/main" val="183419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18</a:t>
            </a:fld>
            <a:endParaRPr lang="en-US"/>
          </a:p>
        </p:txBody>
      </p:sp>
    </p:spTree>
    <p:extLst>
      <p:ext uri="{BB962C8B-B14F-4D97-AF65-F5344CB8AC3E}">
        <p14:creationId xmlns:p14="http://schemas.microsoft.com/office/powerpoint/2010/main" val="413945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19</a:t>
            </a:fld>
            <a:endParaRPr lang="en-US"/>
          </a:p>
        </p:txBody>
      </p:sp>
    </p:spTree>
    <p:extLst>
      <p:ext uri="{BB962C8B-B14F-4D97-AF65-F5344CB8AC3E}">
        <p14:creationId xmlns:p14="http://schemas.microsoft.com/office/powerpoint/2010/main" val="963435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20</a:t>
            </a:fld>
            <a:endParaRPr lang="en-US"/>
          </a:p>
        </p:txBody>
      </p:sp>
    </p:spTree>
    <p:extLst>
      <p:ext uri="{BB962C8B-B14F-4D97-AF65-F5344CB8AC3E}">
        <p14:creationId xmlns:p14="http://schemas.microsoft.com/office/powerpoint/2010/main" val="252609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3</a:t>
            </a:fld>
            <a:endParaRPr lang="en-US"/>
          </a:p>
        </p:txBody>
      </p:sp>
    </p:spTree>
    <p:extLst>
      <p:ext uri="{BB962C8B-B14F-4D97-AF65-F5344CB8AC3E}">
        <p14:creationId xmlns:p14="http://schemas.microsoft.com/office/powerpoint/2010/main" val="1984259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21</a:t>
            </a:fld>
            <a:endParaRPr lang="en-US"/>
          </a:p>
        </p:txBody>
      </p:sp>
    </p:spTree>
    <p:extLst>
      <p:ext uri="{BB962C8B-B14F-4D97-AF65-F5344CB8AC3E}">
        <p14:creationId xmlns:p14="http://schemas.microsoft.com/office/powerpoint/2010/main" val="5177306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22</a:t>
            </a:fld>
            <a:endParaRPr lang="en-US"/>
          </a:p>
        </p:txBody>
      </p:sp>
    </p:spTree>
    <p:extLst>
      <p:ext uri="{BB962C8B-B14F-4D97-AF65-F5344CB8AC3E}">
        <p14:creationId xmlns:p14="http://schemas.microsoft.com/office/powerpoint/2010/main" val="80602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23</a:t>
            </a:fld>
            <a:endParaRPr lang="en-US"/>
          </a:p>
        </p:txBody>
      </p:sp>
    </p:spTree>
    <p:extLst>
      <p:ext uri="{BB962C8B-B14F-4D97-AF65-F5344CB8AC3E}">
        <p14:creationId xmlns:p14="http://schemas.microsoft.com/office/powerpoint/2010/main" val="4836910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24</a:t>
            </a:fld>
            <a:endParaRPr lang="en-US"/>
          </a:p>
        </p:txBody>
      </p:sp>
    </p:spTree>
    <p:extLst>
      <p:ext uri="{BB962C8B-B14F-4D97-AF65-F5344CB8AC3E}">
        <p14:creationId xmlns:p14="http://schemas.microsoft.com/office/powerpoint/2010/main" val="1669201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25</a:t>
            </a:fld>
            <a:endParaRPr lang="en-US"/>
          </a:p>
        </p:txBody>
      </p:sp>
    </p:spTree>
    <p:extLst>
      <p:ext uri="{BB962C8B-B14F-4D97-AF65-F5344CB8AC3E}">
        <p14:creationId xmlns:p14="http://schemas.microsoft.com/office/powerpoint/2010/main" val="388779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26</a:t>
            </a:fld>
            <a:endParaRPr lang="en-US"/>
          </a:p>
        </p:txBody>
      </p:sp>
    </p:spTree>
    <p:extLst>
      <p:ext uri="{BB962C8B-B14F-4D97-AF65-F5344CB8AC3E}">
        <p14:creationId xmlns:p14="http://schemas.microsoft.com/office/powerpoint/2010/main" val="427775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27</a:t>
            </a:fld>
            <a:endParaRPr lang="en-US"/>
          </a:p>
        </p:txBody>
      </p:sp>
    </p:spTree>
    <p:extLst>
      <p:ext uri="{BB962C8B-B14F-4D97-AF65-F5344CB8AC3E}">
        <p14:creationId xmlns:p14="http://schemas.microsoft.com/office/powerpoint/2010/main" val="16371570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28</a:t>
            </a:fld>
            <a:endParaRPr lang="en-US"/>
          </a:p>
        </p:txBody>
      </p:sp>
    </p:spTree>
    <p:extLst>
      <p:ext uri="{BB962C8B-B14F-4D97-AF65-F5344CB8AC3E}">
        <p14:creationId xmlns:p14="http://schemas.microsoft.com/office/powerpoint/2010/main" val="448858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4</a:t>
            </a:fld>
            <a:endParaRPr lang="en-US"/>
          </a:p>
        </p:txBody>
      </p:sp>
    </p:spTree>
    <p:extLst>
      <p:ext uri="{BB962C8B-B14F-4D97-AF65-F5344CB8AC3E}">
        <p14:creationId xmlns:p14="http://schemas.microsoft.com/office/powerpoint/2010/main" val="701253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5</a:t>
            </a:fld>
            <a:endParaRPr lang="en-US"/>
          </a:p>
        </p:txBody>
      </p:sp>
    </p:spTree>
    <p:extLst>
      <p:ext uri="{BB962C8B-B14F-4D97-AF65-F5344CB8AC3E}">
        <p14:creationId xmlns:p14="http://schemas.microsoft.com/office/powerpoint/2010/main" val="104640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6</a:t>
            </a:fld>
            <a:endParaRPr lang="en-US"/>
          </a:p>
        </p:txBody>
      </p:sp>
    </p:spTree>
    <p:extLst>
      <p:ext uri="{BB962C8B-B14F-4D97-AF65-F5344CB8AC3E}">
        <p14:creationId xmlns:p14="http://schemas.microsoft.com/office/powerpoint/2010/main" val="860479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7</a:t>
            </a:fld>
            <a:endParaRPr lang="en-US"/>
          </a:p>
        </p:txBody>
      </p:sp>
    </p:spTree>
    <p:extLst>
      <p:ext uri="{BB962C8B-B14F-4D97-AF65-F5344CB8AC3E}">
        <p14:creationId xmlns:p14="http://schemas.microsoft.com/office/powerpoint/2010/main" val="621042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8</a:t>
            </a:fld>
            <a:endParaRPr lang="en-US"/>
          </a:p>
        </p:txBody>
      </p:sp>
    </p:spTree>
    <p:extLst>
      <p:ext uri="{BB962C8B-B14F-4D97-AF65-F5344CB8AC3E}">
        <p14:creationId xmlns:p14="http://schemas.microsoft.com/office/powerpoint/2010/main" val="956018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9</a:t>
            </a:fld>
            <a:endParaRPr lang="en-US"/>
          </a:p>
        </p:txBody>
      </p:sp>
    </p:spTree>
    <p:extLst>
      <p:ext uri="{BB962C8B-B14F-4D97-AF65-F5344CB8AC3E}">
        <p14:creationId xmlns:p14="http://schemas.microsoft.com/office/powerpoint/2010/main" val="314048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703213DC-DD53-7F48-9A1C-B2B01A45D4CE}" type="slidenum">
              <a:rPr lang="en-US" smtClean="0"/>
              <a:t>10</a:t>
            </a:fld>
            <a:endParaRPr lang="en-US"/>
          </a:p>
        </p:txBody>
      </p:sp>
    </p:spTree>
    <p:extLst>
      <p:ext uri="{BB962C8B-B14F-4D97-AF65-F5344CB8AC3E}">
        <p14:creationId xmlns:p14="http://schemas.microsoft.com/office/powerpoint/2010/main" val="1895108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smtClean="0"/>
              <a:t>Clic para editar título</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551CC1-53A7-9C46-9DEE-929A300AA752}"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131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E52B2E8-1631-0F44-AAB9-F832CEF3ED91}"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3658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smtClean="0"/>
              <a:t>Clic para editar título</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F4C0B51-DCAA-8C48-9C3B-09C005A15F6E}"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689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FF10EA2-18CA-7B4F-BBF6-1D21BE6C0B5D}"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2248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smtClean="0"/>
              <a:t>Clic para editar título</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66FA6B1-A0A2-604A-8C00-2B7526D3B9E6}" type="datetime1">
              <a:rPr lang="es-ES" smtClean="0"/>
              <a:t>15/10/19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8A0B6C-2F0D-9146-B965-5B2E4517E27B}" type="slidenum">
              <a:rPr lang="en-US" smtClean="0"/>
              <a:t>‹Nr.›</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305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1D8FAD15-810F-DB42-9A02-867E40635398}" type="datetime1">
              <a:rPr lang="es-ES" smtClean="0"/>
              <a:t>15/10/19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45284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smtClean="0"/>
              <a:t>Clic para editar título</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E722359-88C1-F341-94F5-A6DD26004159}" type="datetime1">
              <a:rPr lang="es-ES" smtClean="0"/>
              <a:t>15/10/19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51409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Clic para editar título</a:t>
            </a:r>
            <a:endParaRPr lang="en-US" dirty="0"/>
          </a:p>
        </p:txBody>
      </p:sp>
      <p:sp>
        <p:nvSpPr>
          <p:cNvPr id="3" name="Date Placeholder 2"/>
          <p:cNvSpPr>
            <a:spLocks noGrp="1"/>
          </p:cNvSpPr>
          <p:nvPr>
            <p:ph type="dt" sz="half" idx="10"/>
          </p:nvPr>
        </p:nvSpPr>
        <p:spPr/>
        <p:txBody>
          <a:bodyPr/>
          <a:lstStyle/>
          <a:p>
            <a:fld id="{231BB8CD-F702-0445-98F7-7F91F814F2B1}" type="datetime1">
              <a:rPr lang="es-ES" smtClean="0"/>
              <a:t>15/10/19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08017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090432-C8B4-3940-81B6-657145B33DE1}" type="datetime1">
              <a:rPr lang="es-ES" smtClean="0"/>
              <a:t>15/10/19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1768308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smtClean="0"/>
              <a:t>Clic para editar título</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B29562F-32A5-504F-B875-39E2B6605B9B}" type="datetime1">
              <a:rPr lang="es-ES" smtClean="0"/>
              <a:t>15/10/19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C8A0B6C-2F0D-9146-B965-5B2E4517E27B}" type="slidenum">
              <a:rPr lang="en-US" smtClean="0"/>
              <a:t>‹Nr.›</a:t>
            </a:fld>
            <a:endParaRPr lang="en-US"/>
          </a:p>
        </p:txBody>
      </p:sp>
    </p:spTree>
    <p:extLst>
      <p:ext uri="{BB962C8B-B14F-4D97-AF65-F5344CB8AC3E}">
        <p14:creationId xmlns:p14="http://schemas.microsoft.com/office/powerpoint/2010/main" val="94258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s-ES" smtClean="0"/>
              <a:t>Clic para editar título</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Arrastre la imagen al marcador de posición o haga clic en el icono para agregar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1A5899AB-26D8-204B-8DCB-06A48579AB43}" type="datetime1">
              <a:rPr lang="es-ES" smtClean="0"/>
              <a:t>15/10/19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8A0B6C-2F0D-9146-B965-5B2E4517E27B}" type="slidenum">
              <a:rPr lang="en-US" smtClean="0"/>
              <a:t>‹Nr.›</a:t>
            </a:fld>
            <a:endParaRPr lang="en-US"/>
          </a:p>
        </p:txBody>
      </p:sp>
    </p:spTree>
    <p:extLst>
      <p:ext uri="{BB962C8B-B14F-4D97-AF65-F5344CB8AC3E}">
        <p14:creationId xmlns:p14="http://schemas.microsoft.com/office/powerpoint/2010/main" val="2111313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smtClean="0"/>
              <a:t>Clic para editar título</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24046C1-172E-6948-A732-515F1F1DC49B}" type="datetime1">
              <a:rPr lang="es-ES" smtClean="0"/>
              <a:t>15/10/19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C8A0B6C-2F0D-9146-B965-5B2E4517E27B}" type="slidenum">
              <a:rPr lang="en-US" smtClean="0"/>
              <a:t>‹Nr.›</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472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pPr fontAlgn="b"/>
            <a:r>
              <a:rPr lang="es-ES" sz="4400" dirty="0" smtClean="0">
                <a:latin typeface="Arial" charset="0"/>
              </a:rPr>
              <a:t>Algoritmos y Complejidad</a:t>
            </a:r>
            <a:endParaRPr lang="es-ES_tradnl" sz="4400" dirty="0">
              <a:latin typeface="Arial" charset="0"/>
            </a:endParaRPr>
          </a:p>
        </p:txBody>
      </p:sp>
      <p:sp>
        <p:nvSpPr>
          <p:cNvPr id="5" name="CuadroTexto 4"/>
          <p:cNvSpPr txBox="1"/>
          <p:nvPr/>
        </p:nvSpPr>
        <p:spPr>
          <a:xfrm>
            <a:off x="1097280" y="5035325"/>
            <a:ext cx="10302530" cy="1200329"/>
          </a:xfrm>
          <a:prstGeom prst="rect">
            <a:avLst/>
          </a:prstGeom>
          <a:noFill/>
        </p:spPr>
        <p:txBody>
          <a:bodyPr wrap="square" rtlCol="0">
            <a:spAutoFit/>
          </a:bodyPr>
          <a:lstStyle/>
          <a:p>
            <a:r>
              <a:rPr lang="en-US" sz="2400" dirty="0" smtClean="0"/>
              <a:t>Lorena Recalde Ph.D.</a:t>
            </a:r>
          </a:p>
          <a:p>
            <a:r>
              <a:rPr lang="en-US" sz="2400" dirty="0" err="1" smtClean="0"/>
              <a:t>Escuela</a:t>
            </a:r>
            <a:r>
              <a:rPr lang="en-US" sz="2400" dirty="0" smtClean="0"/>
              <a:t> </a:t>
            </a:r>
            <a:r>
              <a:rPr lang="en-US" sz="2400" dirty="0" err="1" smtClean="0"/>
              <a:t>Polit</a:t>
            </a:r>
            <a:r>
              <a:rPr lang="es-ES" sz="2400" dirty="0" err="1" smtClean="0"/>
              <a:t>écnica</a:t>
            </a:r>
            <a:r>
              <a:rPr lang="es-ES" sz="2400" dirty="0" smtClean="0"/>
              <a:t> Nacional</a:t>
            </a:r>
          </a:p>
          <a:p>
            <a:r>
              <a:rPr lang="es-ES" sz="2400" dirty="0" smtClean="0"/>
              <a:t>Maestría en Ciencias de Computación</a:t>
            </a:r>
            <a:endParaRPr lang="en-US" sz="2400" dirty="0"/>
          </a:p>
        </p:txBody>
      </p:sp>
    </p:spTree>
    <p:extLst>
      <p:ext uri="{BB962C8B-B14F-4D97-AF65-F5344CB8AC3E}">
        <p14:creationId xmlns:p14="http://schemas.microsoft.com/office/powerpoint/2010/main" val="11684785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sp>
        <p:nvSpPr>
          <p:cNvPr id="5" name="Marcador de contenido 2"/>
          <p:cNvSpPr txBox="1">
            <a:spLocks/>
          </p:cNvSpPr>
          <p:nvPr/>
        </p:nvSpPr>
        <p:spPr>
          <a:xfrm>
            <a:off x="907560" y="1411066"/>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El siguiente es 63 (a mitad de camino entre 50 y 75</a:t>
            </a:r>
            <a:r>
              <a:rPr lang="es-ES_tradnl" sz="2400" dirty="0" smtClean="0"/>
              <a:t>). </a:t>
            </a:r>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a:p>
            <a:pPr>
              <a:buClr>
                <a:schemeClr val="tx1"/>
              </a:buClr>
              <a:buFont typeface="Arial" charset="0"/>
              <a:buChar char="•"/>
            </a:pPr>
            <a:r>
              <a:rPr lang="es-ES_tradnl" sz="2400" dirty="0" smtClean="0"/>
              <a:t> Esta </a:t>
            </a:r>
            <a:r>
              <a:rPr lang="es-ES_tradnl" sz="2400" dirty="0"/>
              <a:t>es la búsqueda binaria. ¡Acabas de aprender tu primer algoritmo! </a:t>
            </a:r>
            <a:endParaRPr lang="es-ES_tradnl" sz="2400" dirty="0" smtClean="0"/>
          </a:p>
          <a:p>
            <a:pPr>
              <a:buClr>
                <a:schemeClr val="tx1"/>
              </a:buClr>
              <a:buFont typeface="Arial" charset="0"/>
              <a:buChar char="•"/>
            </a:pPr>
            <a:r>
              <a:rPr lang="es-ES_tradnl" sz="2400" dirty="0" smtClean="0"/>
              <a:t> Aquí hay cuántos números puede eliminar cada vez.</a:t>
            </a:r>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p:txBody>
      </p:sp>
      <p:pic>
        <p:nvPicPr>
          <p:cNvPr id="3" name="Imagen 2"/>
          <p:cNvPicPr>
            <a:picLocks noChangeAspect="1"/>
          </p:cNvPicPr>
          <p:nvPr/>
        </p:nvPicPr>
        <p:blipFill>
          <a:blip r:embed="rId3"/>
          <a:stretch>
            <a:fillRect/>
          </a:stretch>
        </p:blipFill>
        <p:spPr>
          <a:xfrm>
            <a:off x="2599200" y="1917547"/>
            <a:ext cx="7463400" cy="1846615"/>
          </a:xfrm>
          <a:prstGeom prst="rect">
            <a:avLst/>
          </a:prstGeom>
        </p:spPr>
      </p:pic>
      <p:pic>
        <p:nvPicPr>
          <p:cNvPr id="6" name="Imagen 5"/>
          <p:cNvPicPr>
            <a:picLocks noChangeAspect="1"/>
          </p:cNvPicPr>
          <p:nvPr/>
        </p:nvPicPr>
        <p:blipFill>
          <a:blip r:embed="rId4"/>
          <a:stretch>
            <a:fillRect/>
          </a:stretch>
        </p:blipFill>
        <p:spPr>
          <a:xfrm>
            <a:off x="1339060" y="4851992"/>
            <a:ext cx="9522279" cy="1464966"/>
          </a:xfrm>
          <a:prstGeom prst="rect">
            <a:avLst/>
          </a:prstGeom>
        </p:spPr>
      </p:pic>
    </p:spTree>
    <p:extLst>
      <p:ext uri="{BB962C8B-B14F-4D97-AF65-F5344CB8AC3E}">
        <p14:creationId xmlns:p14="http://schemas.microsoft.com/office/powerpoint/2010/main" val="1934726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11</a:t>
            </a:fld>
            <a:endParaRPr lang="en-US" sz="1600" dirty="0"/>
          </a:p>
        </p:txBody>
      </p:sp>
      <p:sp>
        <p:nvSpPr>
          <p:cNvPr id="8" name="Título 1"/>
          <p:cNvSpPr txBox="1">
            <a:spLocks/>
          </p:cNvSpPr>
          <p:nvPr/>
        </p:nvSpPr>
        <p:spPr>
          <a:xfrm>
            <a:off x="665408" y="274320"/>
            <a:ext cx="10325749" cy="1557324"/>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sp>
        <p:nvSpPr>
          <p:cNvPr id="5" name="Marcador de contenido 2"/>
          <p:cNvSpPr txBox="1">
            <a:spLocks/>
          </p:cNvSpPr>
          <p:nvPr/>
        </p:nvSpPr>
        <p:spPr>
          <a:xfrm>
            <a:off x="585216" y="1024128"/>
            <a:ext cx="11228832" cy="254203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Cualquiera sea el número en el que esté pensando, puede adivinar en un máximo de siete conjeturas, ¡porque elimina </a:t>
            </a:r>
            <a:r>
              <a:rPr lang="es-ES_tradnl" sz="2400" dirty="0" smtClean="0"/>
              <a:t>varios números </a:t>
            </a:r>
            <a:r>
              <a:rPr lang="es-ES_tradnl" sz="2400" dirty="0"/>
              <a:t>con cada suposición</a:t>
            </a:r>
            <a:r>
              <a:rPr lang="es-ES_tradnl" sz="2400" dirty="0" smtClean="0"/>
              <a:t>! </a:t>
            </a:r>
          </a:p>
          <a:p>
            <a:pPr>
              <a:buClr>
                <a:schemeClr val="tx1"/>
              </a:buClr>
              <a:buFont typeface="Arial" charset="0"/>
              <a:buChar char="•"/>
            </a:pPr>
            <a:r>
              <a:rPr lang="es-ES_tradnl" sz="2400" dirty="0"/>
              <a:t> </a:t>
            </a:r>
            <a:r>
              <a:rPr lang="es-ES_tradnl" sz="2400" dirty="0" smtClean="0"/>
              <a:t>Supongamos </a:t>
            </a:r>
            <a:r>
              <a:rPr lang="es-ES_tradnl" sz="2400" dirty="0"/>
              <a:t>que está buscando una palabra en el diccionario. El diccionario tiene 240,000 palabras. En el peor de los casos, ¿cuántos pasos crees que tomará cada búsqueda</a:t>
            </a:r>
            <a:r>
              <a:rPr lang="es-ES_tradnl" sz="2400" dirty="0" smtClean="0"/>
              <a:t>?</a:t>
            </a:r>
          </a:p>
        </p:txBody>
      </p:sp>
      <p:pic>
        <p:nvPicPr>
          <p:cNvPr id="4" name="Imagen 3"/>
          <p:cNvPicPr>
            <a:picLocks noChangeAspect="1"/>
          </p:cNvPicPr>
          <p:nvPr/>
        </p:nvPicPr>
        <p:blipFill>
          <a:blip r:embed="rId3"/>
          <a:stretch>
            <a:fillRect/>
          </a:stretch>
        </p:blipFill>
        <p:spPr>
          <a:xfrm>
            <a:off x="5284242" y="3474720"/>
            <a:ext cx="6688302" cy="2563610"/>
          </a:xfrm>
          <a:prstGeom prst="rect">
            <a:avLst/>
          </a:prstGeom>
        </p:spPr>
      </p:pic>
      <p:sp>
        <p:nvSpPr>
          <p:cNvPr id="9" name="Marcador de contenido 2"/>
          <p:cNvSpPr txBox="1">
            <a:spLocks/>
          </p:cNvSpPr>
          <p:nvPr/>
        </p:nvSpPr>
        <p:spPr>
          <a:xfrm>
            <a:off x="566928" y="2983788"/>
            <a:ext cx="5206491" cy="248099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smtClean="0"/>
              <a:t>La </a:t>
            </a:r>
            <a:r>
              <a:rPr lang="es-ES_tradnl" sz="2400" dirty="0"/>
              <a:t>búsqueda simple podría tomar 240,000 pasos si la palabra que está buscando es la última del libro. </a:t>
            </a:r>
            <a:endParaRPr lang="es-ES_tradnl" sz="2400" dirty="0" smtClean="0"/>
          </a:p>
          <a:p>
            <a:pPr>
              <a:buClr>
                <a:schemeClr val="tx1"/>
              </a:buClr>
              <a:buFont typeface="Arial" charset="0"/>
              <a:buChar char="•"/>
            </a:pPr>
            <a:r>
              <a:rPr lang="es-ES_tradnl" sz="2400" dirty="0" smtClean="0"/>
              <a:t>Con </a:t>
            </a:r>
            <a:r>
              <a:rPr lang="es-ES_tradnl" sz="2400" dirty="0"/>
              <a:t>cada paso de la búsqueda binaria, reduce la cantidad de palabras a la mitad hasta que solo le quede una palabra</a:t>
            </a:r>
            <a:r>
              <a:rPr lang="es-ES_tradnl" sz="2400" dirty="0" smtClean="0"/>
              <a:t>.</a:t>
            </a:r>
          </a:p>
          <a:p>
            <a:pPr>
              <a:buClr>
                <a:schemeClr val="tx1"/>
              </a:buClr>
              <a:buFont typeface="Arial" charset="0"/>
              <a:buChar char="•"/>
            </a:pPr>
            <a:r>
              <a:rPr lang="es-ES_tradnl" sz="2400" dirty="0" smtClean="0"/>
              <a:t>Entonces </a:t>
            </a:r>
            <a:r>
              <a:rPr lang="es-ES_tradnl" sz="2400" dirty="0"/>
              <a:t>la búsqueda binaria tomará 18 pasos, ¡una gran diferencia! </a:t>
            </a:r>
            <a:endParaRPr lang="es-ES_tradnl" sz="2400" dirty="0"/>
          </a:p>
        </p:txBody>
      </p:sp>
    </p:spTree>
    <p:extLst>
      <p:ext uri="{BB962C8B-B14F-4D97-AF65-F5344CB8AC3E}">
        <p14:creationId xmlns:p14="http://schemas.microsoft.com/office/powerpoint/2010/main" val="539804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12</a:t>
            </a:fld>
            <a:endParaRPr lang="en-US" sz="1600" dirty="0"/>
          </a:p>
        </p:txBody>
      </p:sp>
      <p:sp>
        <p:nvSpPr>
          <p:cNvPr id="8" name="Título 1"/>
          <p:cNvSpPr txBox="1">
            <a:spLocks/>
          </p:cNvSpPr>
          <p:nvPr/>
        </p:nvSpPr>
        <p:spPr>
          <a:xfrm>
            <a:off x="770399" y="201169"/>
            <a:ext cx="10325749" cy="1823638"/>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sp>
        <p:nvSpPr>
          <p:cNvPr id="5" name="Marcador de contenido 2"/>
          <p:cNvSpPr txBox="1">
            <a:spLocks/>
          </p:cNvSpPr>
          <p:nvPr/>
        </p:nvSpPr>
        <p:spPr>
          <a:xfrm>
            <a:off x="907560" y="1042416"/>
            <a:ext cx="10385280" cy="5214006"/>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i="1" dirty="0"/>
              <a:t>En general</a:t>
            </a:r>
            <a:r>
              <a:rPr lang="es-ES_tradnl" sz="2400" dirty="0"/>
              <a:t>, para cualquier lista de n, la búsqueda binaria tomará log</a:t>
            </a:r>
            <a:r>
              <a:rPr lang="es-ES_tradnl" sz="2400" baseline="-25000" dirty="0"/>
              <a:t>2</a:t>
            </a:r>
            <a:r>
              <a:rPr lang="es-ES_tradnl" sz="2400" dirty="0"/>
              <a:t> n pasos para ejecutarse en el peor de los casos, mientras que la búsqueda simple tomará n pasos</a:t>
            </a:r>
            <a:r>
              <a:rPr lang="es-ES_tradnl" sz="2400" dirty="0" smtClean="0"/>
              <a:t>.</a:t>
            </a:r>
          </a:p>
          <a:p>
            <a:pPr>
              <a:buClr>
                <a:schemeClr val="tx1"/>
              </a:buClr>
              <a:buFont typeface="Arial" charset="0"/>
              <a:buChar char="•"/>
            </a:pPr>
            <a:endParaRPr lang="es-ES_tradnl" sz="2400" dirty="0"/>
          </a:p>
        </p:txBody>
      </p:sp>
      <p:pic>
        <p:nvPicPr>
          <p:cNvPr id="3" name="Imagen 2"/>
          <p:cNvPicPr>
            <a:picLocks noChangeAspect="1"/>
          </p:cNvPicPr>
          <p:nvPr/>
        </p:nvPicPr>
        <p:blipFill>
          <a:blip r:embed="rId3"/>
          <a:stretch>
            <a:fillRect/>
          </a:stretch>
        </p:blipFill>
        <p:spPr>
          <a:xfrm>
            <a:off x="2616203" y="1850886"/>
            <a:ext cx="6634139" cy="4460400"/>
          </a:xfrm>
          <a:prstGeom prst="rect">
            <a:avLst/>
          </a:prstGeom>
        </p:spPr>
      </p:pic>
    </p:spTree>
    <p:extLst>
      <p:ext uri="{BB962C8B-B14F-4D97-AF65-F5344CB8AC3E}">
        <p14:creationId xmlns:p14="http://schemas.microsoft.com/office/powerpoint/2010/main" val="199600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sp>
        <p:nvSpPr>
          <p:cNvPr id="5" name="Marcador de contenido 2"/>
          <p:cNvSpPr txBox="1">
            <a:spLocks/>
          </p:cNvSpPr>
          <p:nvPr/>
        </p:nvSpPr>
        <p:spPr>
          <a:xfrm>
            <a:off x="770399" y="1792224"/>
            <a:ext cx="10659601" cy="446419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Cuando busca un elemento mediante una búsqueda simple, en el peor de los casos, es posible que tenga que mirar cada elemento. Entonces, para obtener una lista de 8 números, debe verificar 8 números como máximo. </a:t>
            </a:r>
            <a:endParaRPr lang="es-ES_tradnl" sz="2400" dirty="0" smtClean="0"/>
          </a:p>
          <a:p>
            <a:pPr>
              <a:buClr>
                <a:schemeClr val="tx1"/>
              </a:buClr>
              <a:buFont typeface="Arial" charset="0"/>
              <a:buChar char="•"/>
            </a:pPr>
            <a:r>
              <a:rPr lang="es-ES_tradnl" sz="2400" dirty="0" smtClean="0"/>
              <a:t>Para </a:t>
            </a:r>
            <a:r>
              <a:rPr lang="es-ES_tradnl" sz="2400" dirty="0"/>
              <a:t>la búsqueda binaria, debe verificar los elementos </a:t>
            </a:r>
            <a:r>
              <a:rPr lang="es-ES_tradnl" sz="2400" dirty="0" smtClean="0"/>
              <a:t>log</a:t>
            </a:r>
            <a:r>
              <a:rPr lang="es-ES_tradnl" sz="2400" baseline="-25000" dirty="0" smtClean="0"/>
              <a:t>2</a:t>
            </a:r>
            <a:r>
              <a:rPr lang="es-ES_tradnl" sz="2400" dirty="0" smtClean="0"/>
              <a:t> </a:t>
            </a:r>
            <a:r>
              <a:rPr lang="es-ES_tradnl" sz="2400" dirty="0"/>
              <a:t>n en el peor de los casos. Para una lista de 8 elementos, </a:t>
            </a:r>
            <a:r>
              <a:rPr lang="es-ES_tradnl" sz="2400" dirty="0" smtClean="0"/>
              <a:t>log</a:t>
            </a:r>
            <a:r>
              <a:rPr lang="es-ES_tradnl" sz="2400" baseline="-25000" dirty="0" smtClean="0"/>
              <a:t>2</a:t>
            </a:r>
            <a:r>
              <a:rPr lang="es-ES_tradnl" sz="2400" dirty="0" smtClean="0"/>
              <a:t> 8 = </a:t>
            </a:r>
            <a:r>
              <a:rPr lang="es-ES_tradnl" sz="2400" dirty="0"/>
              <a:t>3, porque 2</a:t>
            </a:r>
            <a:r>
              <a:rPr lang="es-ES_tradnl" sz="2400" baseline="30000" dirty="0"/>
              <a:t>3</a:t>
            </a:r>
            <a:r>
              <a:rPr lang="es-ES_tradnl" sz="2400" dirty="0"/>
              <a:t> </a:t>
            </a:r>
            <a:r>
              <a:rPr lang="es-ES_tradnl" sz="2400" dirty="0" smtClean="0"/>
              <a:t>= </a:t>
            </a:r>
            <a:r>
              <a:rPr lang="es-ES_tradnl" sz="2400" dirty="0"/>
              <a:t>8. </a:t>
            </a:r>
            <a:endParaRPr lang="es-ES_tradnl" sz="2400" dirty="0" smtClean="0"/>
          </a:p>
          <a:p>
            <a:pPr>
              <a:buClr>
                <a:schemeClr val="tx1"/>
              </a:buClr>
              <a:buFont typeface="Arial" charset="0"/>
              <a:buChar char="•"/>
            </a:pPr>
            <a:r>
              <a:rPr lang="es-ES_tradnl" sz="2400" dirty="0" smtClean="0"/>
              <a:t>Entonces</a:t>
            </a:r>
            <a:r>
              <a:rPr lang="es-ES_tradnl" sz="2400" dirty="0"/>
              <a:t>, para una lista de 8 números, tendría que verificar 3 números como máximo. </a:t>
            </a:r>
            <a:endParaRPr lang="es-ES_tradnl" sz="2400" dirty="0" smtClean="0"/>
          </a:p>
          <a:p>
            <a:pPr>
              <a:buClr>
                <a:schemeClr val="tx1"/>
              </a:buClr>
              <a:buFont typeface="Arial" charset="0"/>
              <a:buChar char="•"/>
            </a:pPr>
            <a:r>
              <a:rPr lang="es-ES_tradnl" sz="2400" dirty="0" smtClean="0"/>
              <a:t>Para </a:t>
            </a:r>
            <a:r>
              <a:rPr lang="es-ES_tradnl" sz="2400" dirty="0"/>
              <a:t>obtener una lista de 1.024 elementos, </a:t>
            </a:r>
            <a:r>
              <a:rPr lang="es-ES_tradnl" sz="2400" dirty="0" smtClean="0"/>
              <a:t>log</a:t>
            </a:r>
            <a:r>
              <a:rPr lang="es-ES_tradnl" sz="2400" baseline="-25000" dirty="0" smtClean="0"/>
              <a:t>2</a:t>
            </a:r>
            <a:r>
              <a:rPr lang="es-ES_tradnl" sz="2400" dirty="0" smtClean="0"/>
              <a:t>1.024 </a:t>
            </a:r>
            <a:r>
              <a:rPr lang="es-ES_tradnl" sz="2400" dirty="0"/>
              <a:t>= 10, porque 2</a:t>
            </a:r>
            <a:r>
              <a:rPr lang="es-ES_tradnl" sz="2400" baseline="30000" dirty="0"/>
              <a:t>10</a:t>
            </a:r>
            <a:r>
              <a:rPr lang="es-ES_tradnl" sz="2400" dirty="0"/>
              <a:t> == 1.024. </a:t>
            </a:r>
            <a:endParaRPr lang="es-ES_tradnl" sz="2400" dirty="0" smtClean="0"/>
          </a:p>
          <a:p>
            <a:pPr>
              <a:buClr>
                <a:schemeClr val="tx1"/>
              </a:buClr>
              <a:buFont typeface="Arial" charset="0"/>
              <a:buChar char="•"/>
            </a:pPr>
            <a:r>
              <a:rPr lang="es-ES_tradnl" sz="2400" dirty="0" smtClean="0"/>
              <a:t>Entonces</a:t>
            </a:r>
            <a:r>
              <a:rPr lang="es-ES_tradnl" sz="2400" dirty="0"/>
              <a:t>, para obtener una lista de 1,024 números, debe verificar 10 números como máximo.</a:t>
            </a:r>
            <a:endParaRPr lang="es-ES_tradnl" sz="2400" dirty="0" smtClean="0"/>
          </a:p>
        </p:txBody>
      </p:sp>
    </p:spTree>
    <p:extLst>
      <p:ext uri="{BB962C8B-B14F-4D97-AF65-F5344CB8AC3E}">
        <p14:creationId xmlns:p14="http://schemas.microsoft.com/office/powerpoint/2010/main" val="13555009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14</a:t>
            </a:fld>
            <a:endParaRPr lang="en-US" sz="1600" dirty="0"/>
          </a:p>
        </p:txBody>
      </p:sp>
      <p:pic>
        <p:nvPicPr>
          <p:cNvPr id="6" name="Imagen 5"/>
          <p:cNvPicPr>
            <a:picLocks noChangeAspect="1"/>
          </p:cNvPicPr>
          <p:nvPr/>
        </p:nvPicPr>
        <p:blipFill>
          <a:blip r:embed="rId3"/>
          <a:stretch>
            <a:fillRect/>
          </a:stretch>
        </p:blipFill>
        <p:spPr>
          <a:xfrm>
            <a:off x="913382" y="1832346"/>
            <a:ext cx="10373635" cy="2831094"/>
          </a:xfrm>
          <a:prstGeom prst="rect">
            <a:avLst/>
          </a:prstGeom>
        </p:spPr>
      </p:pic>
    </p:spTree>
    <p:extLst>
      <p:ext uri="{BB962C8B-B14F-4D97-AF65-F5344CB8AC3E}">
        <p14:creationId xmlns:p14="http://schemas.microsoft.com/office/powerpoint/2010/main" val="807027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15</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sp>
        <p:nvSpPr>
          <p:cNvPr id="5" name="Marcador de contenido 2"/>
          <p:cNvSpPr txBox="1">
            <a:spLocks/>
          </p:cNvSpPr>
          <p:nvPr/>
        </p:nvSpPr>
        <p:spPr>
          <a:xfrm>
            <a:off x="907560" y="1737360"/>
            <a:ext cx="10385280" cy="451906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smtClean="0"/>
              <a:t> Veamos </a:t>
            </a:r>
            <a:r>
              <a:rPr lang="es-ES_tradnl" sz="2400" dirty="0"/>
              <a:t>cómo escribir una búsqueda binaria en Python. </a:t>
            </a:r>
            <a:endParaRPr lang="es-ES_tradnl" sz="2400" dirty="0" smtClean="0"/>
          </a:p>
          <a:p>
            <a:pPr>
              <a:buClr>
                <a:schemeClr val="tx1"/>
              </a:buClr>
              <a:buFont typeface="Arial" charset="0"/>
              <a:buChar char="•"/>
            </a:pPr>
            <a:r>
              <a:rPr lang="es-ES_tradnl" sz="2400" dirty="0"/>
              <a:t> </a:t>
            </a:r>
            <a:r>
              <a:rPr lang="es-ES_tradnl" sz="2400" dirty="0" smtClean="0"/>
              <a:t>El </a:t>
            </a:r>
            <a:r>
              <a:rPr lang="es-ES_tradnl" sz="2400" dirty="0"/>
              <a:t>ejemplo de código aquí usa </a:t>
            </a:r>
            <a:r>
              <a:rPr lang="es-ES_tradnl" sz="2400" dirty="0" err="1" smtClean="0"/>
              <a:t>arrays</a:t>
            </a:r>
            <a:r>
              <a:rPr lang="es-ES_tradnl" sz="2400" dirty="0" smtClean="0"/>
              <a:t>. </a:t>
            </a:r>
          </a:p>
          <a:p>
            <a:pPr>
              <a:buClr>
                <a:schemeClr val="tx1"/>
              </a:buClr>
              <a:buFont typeface="Arial" charset="0"/>
              <a:buChar char="•"/>
            </a:pPr>
            <a:r>
              <a:rPr lang="es-ES_tradnl" sz="2400" dirty="0" smtClean="0"/>
              <a:t> En un </a:t>
            </a:r>
            <a:r>
              <a:rPr lang="es-ES_tradnl" sz="2400" dirty="0" err="1" smtClean="0"/>
              <a:t>array</a:t>
            </a:r>
            <a:r>
              <a:rPr lang="es-ES_tradnl" sz="2400" dirty="0" smtClean="0"/>
              <a:t> usted puede </a:t>
            </a:r>
            <a:r>
              <a:rPr lang="es-ES_tradnl" sz="2400" dirty="0"/>
              <a:t>almacenar una secuencia de elementos en una fila de </a:t>
            </a:r>
            <a:r>
              <a:rPr lang="es-ES_tradnl" sz="2400" dirty="0" smtClean="0"/>
              <a:t>celdas consecutivas </a:t>
            </a:r>
            <a:r>
              <a:rPr lang="es-ES_tradnl" sz="2400" dirty="0"/>
              <a:t>llamada </a:t>
            </a:r>
            <a:r>
              <a:rPr lang="es-ES_tradnl" sz="2400" dirty="0" err="1" smtClean="0"/>
              <a:t>array</a:t>
            </a:r>
            <a:r>
              <a:rPr lang="es-ES_tradnl" sz="2400" dirty="0" smtClean="0"/>
              <a:t>. </a:t>
            </a:r>
          </a:p>
          <a:p>
            <a:pPr>
              <a:buClr>
                <a:schemeClr val="tx1"/>
              </a:buClr>
              <a:buFont typeface="Arial" charset="0"/>
              <a:buChar char="•"/>
            </a:pPr>
            <a:r>
              <a:rPr lang="es-ES_tradnl" sz="2400" dirty="0" smtClean="0"/>
              <a:t>Las celdas están numeradas </a:t>
            </a:r>
            <a:r>
              <a:rPr lang="es-ES_tradnl" sz="2400" dirty="0"/>
              <a:t>comenzando con 0: </a:t>
            </a:r>
            <a:r>
              <a:rPr lang="es-ES_tradnl" sz="2400" dirty="0" smtClean="0"/>
              <a:t>la primera celda está </a:t>
            </a:r>
            <a:r>
              <a:rPr lang="es-ES_tradnl" sz="2400" dirty="0"/>
              <a:t>en la posición # 0, el segundo es # 1, el tercero es # 2, y así sucesivamente</a:t>
            </a:r>
            <a:r>
              <a:rPr lang="es-ES_tradnl" sz="2400" dirty="0" smtClean="0"/>
              <a:t>. </a:t>
            </a:r>
          </a:p>
          <a:p>
            <a:pPr>
              <a:buClr>
                <a:schemeClr val="tx1"/>
              </a:buClr>
              <a:buFont typeface="Arial" charset="0"/>
              <a:buChar char="•"/>
            </a:pPr>
            <a:r>
              <a:rPr lang="es-ES_tradnl" sz="2400" dirty="0" smtClean="0"/>
              <a:t>La </a:t>
            </a:r>
            <a:r>
              <a:rPr lang="es-ES_tradnl" sz="2400" dirty="0"/>
              <a:t>función </a:t>
            </a:r>
            <a:r>
              <a:rPr lang="es-ES_tradnl" sz="2400" dirty="0" err="1"/>
              <a:t>binary_search</a:t>
            </a:r>
            <a:r>
              <a:rPr lang="es-ES_tradnl" sz="2400" dirty="0"/>
              <a:t> toma </a:t>
            </a:r>
            <a:r>
              <a:rPr lang="es-ES_tradnl" sz="2400" dirty="0" smtClean="0"/>
              <a:t>un </a:t>
            </a:r>
            <a:r>
              <a:rPr lang="es-ES_tradnl" sz="2400" dirty="0" err="1" smtClean="0"/>
              <a:t>array</a:t>
            </a:r>
            <a:r>
              <a:rPr lang="es-ES_tradnl" sz="2400" dirty="0" smtClean="0"/>
              <a:t> ordenado </a:t>
            </a:r>
            <a:r>
              <a:rPr lang="es-ES_tradnl" sz="2400" dirty="0"/>
              <a:t>y un elemento. Si el elemento está en </a:t>
            </a:r>
            <a:r>
              <a:rPr lang="es-ES_tradnl" sz="2400" dirty="0" smtClean="0"/>
              <a:t>el </a:t>
            </a:r>
            <a:r>
              <a:rPr lang="es-ES_tradnl" sz="2400" dirty="0" err="1" smtClean="0"/>
              <a:t>array</a:t>
            </a:r>
            <a:r>
              <a:rPr lang="es-ES_tradnl" sz="2400" dirty="0" smtClean="0"/>
              <a:t>, </a:t>
            </a:r>
            <a:r>
              <a:rPr lang="es-ES_tradnl" sz="2400" dirty="0"/>
              <a:t>la función devuelve su posición. Realizará un seguimiento de qué parte </a:t>
            </a:r>
            <a:r>
              <a:rPr lang="es-ES_tradnl" sz="2400" dirty="0" smtClean="0"/>
              <a:t>del </a:t>
            </a:r>
            <a:r>
              <a:rPr lang="es-ES_tradnl" sz="2400" dirty="0" err="1" smtClean="0"/>
              <a:t>array</a:t>
            </a:r>
            <a:r>
              <a:rPr lang="es-ES_tradnl" sz="2400" dirty="0" smtClean="0"/>
              <a:t> </a:t>
            </a:r>
            <a:r>
              <a:rPr lang="es-ES_tradnl" sz="2400" dirty="0"/>
              <a:t>debe buscar. Al principio, </a:t>
            </a:r>
            <a:r>
              <a:rPr lang="es-ES_tradnl" sz="2400" dirty="0" smtClean="0"/>
              <a:t>este </a:t>
            </a:r>
            <a:r>
              <a:rPr lang="es-ES_tradnl" sz="2400" dirty="0"/>
              <a:t>es </a:t>
            </a:r>
            <a:r>
              <a:rPr lang="es-ES_tradnl" sz="2400" dirty="0" smtClean="0"/>
              <a:t>todo el </a:t>
            </a:r>
            <a:r>
              <a:rPr lang="es-ES_tradnl" sz="2400" dirty="0" err="1" smtClean="0"/>
              <a:t>array</a:t>
            </a:r>
            <a:r>
              <a:rPr lang="es-ES_tradnl" sz="2400" dirty="0" smtClean="0"/>
              <a:t>:</a:t>
            </a:r>
            <a:endParaRPr lang="es-ES_tradnl" sz="2400" u="sng" dirty="0"/>
          </a:p>
        </p:txBody>
      </p:sp>
    </p:spTree>
    <p:extLst>
      <p:ext uri="{BB962C8B-B14F-4D97-AF65-F5344CB8AC3E}">
        <p14:creationId xmlns:p14="http://schemas.microsoft.com/office/powerpoint/2010/main" val="1249494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16</a:t>
            </a:fld>
            <a:endParaRPr lang="en-US" sz="1600" dirty="0"/>
          </a:p>
        </p:txBody>
      </p:sp>
      <p:sp>
        <p:nvSpPr>
          <p:cNvPr id="8" name="Título 1"/>
          <p:cNvSpPr txBox="1">
            <a:spLocks/>
          </p:cNvSpPr>
          <p:nvPr/>
        </p:nvSpPr>
        <p:spPr>
          <a:xfrm>
            <a:off x="770399" y="41213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pic>
        <p:nvPicPr>
          <p:cNvPr id="4" name="Imagen 3"/>
          <p:cNvPicPr>
            <a:picLocks noChangeAspect="1"/>
          </p:cNvPicPr>
          <p:nvPr/>
        </p:nvPicPr>
        <p:blipFill>
          <a:blip r:embed="rId3"/>
          <a:stretch>
            <a:fillRect/>
          </a:stretch>
        </p:blipFill>
        <p:spPr>
          <a:xfrm>
            <a:off x="2429899" y="1090676"/>
            <a:ext cx="7006748" cy="5099848"/>
          </a:xfrm>
          <a:prstGeom prst="rect">
            <a:avLst/>
          </a:prstGeom>
        </p:spPr>
      </p:pic>
    </p:spTree>
    <p:extLst>
      <p:ext uri="{BB962C8B-B14F-4D97-AF65-F5344CB8AC3E}">
        <p14:creationId xmlns:p14="http://schemas.microsoft.com/office/powerpoint/2010/main" val="402185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sp>
        <p:nvSpPr>
          <p:cNvPr id="5" name="Marcador de contenido 2"/>
          <p:cNvSpPr txBox="1">
            <a:spLocks/>
          </p:cNvSpPr>
          <p:nvPr/>
        </p:nvSpPr>
        <p:spPr>
          <a:xfrm>
            <a:off x="907560" y="1584960"/>
            <a:ext cx="10385280" cy="467146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Cada vez, verifica el elemento del medio</a:t>
            </a:r>
            <a:r>
              <a:rPr lang="es-ES_tradnl" sz="2400" dirty="0" smtClean="0"/>
              <a:t>:</a:t>
            </a:r>
          </a:p>
          <a:p>
            <a:pPr>
              <a:buClr>
                <a:schemeClr val="tx1"/>
              </a:buClr>
              <a:buFont typeface="Arial" charset="0"/>
              <a:buChar char="•"/>
            </a:pPr>
            <a:endParaRPr lang="es-ES_tradnl" sz="2400" dirty="0" smtClean="0"/>
          </a:p>
          <a:p>
            <a:pPr>
              <a:buClr>
                <a:schemeClr val="tx1"/>
              </a:buClr>
              <a:buFont typeface="Arial" charset="0"/>
              <a:buChar char="•"/>
            </a:pPr>
            <a:endParaRPr lang="es-ES_tradnl" sz="2400" dirty="0"/>
          </a:p>
          <a:p>
            <a:pPr>
              <a:buClr>
                <a:schemeClr val="tx1"/>
              </a:buClr>
              <a:buFont typeface="Arial" charset="0"/>
              <a:buChar char="•"/>
            </a:pPr>
            <a:endParaRPr lang="es-ES_tradnl" sz="2400" dirty="0"/>
          </a:p>
          <a:p>
            <a:pPr>
              <a:buClr>
                <a:schemeClr val="tx1"/>
              </a:buClr>
              <a:buFont typeface="Arial" charset="0"/>
              <a:buChar char="•"/>
            </a:pPr>
            <a:r>
              <a:rPr lang="es-ES_tradnl" sz="2400" dirty="0" smtClean="0"/>
              <a:t> Si </a:t>
            </a:r>
            <a:r>
              <a:rPr lang="es-ES_tradnl" sz="2400" dirty="0"/>
              <a:t>la suposición es demasiado baja, actualiza </a:t>
            </a:r>
            <a:r>
              <a:rPr lang="es-ES_tradnl" sz="2400" i="1" dirty="0" err="1" smtClean="0"/>
              <a:t>low</a:t>
            </a:r>
            <a:r>
              <a:rPr lang="es-ES_tradnl" sz="2400" dirty="0" smtClean="0"/>
              <a:t>:</a:t>
            </a:r>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a:p>
            <a:pPr>
              <a:buClr>
                <a:schemeClr val="tx1"/>
              </a:buClr>
              <a:buFont typeface="Arial" charset="0"/>
              <a:buChar char="•"/>
            </a:pPr>
            <a:endParaRPr lang="es-ES_tradnl" sz="2400" dirty="0"/>
          </a:p>
          <a:p>
            <a:pPr>
              <a:buClr>
                <a:schemeClr val="tx1"/>
              </a:buClr>
              <a:buFont typeface="Arial" charset="0"/>
              <a:buChar char="•"/>
            </a:pPr>
            <a:r>
              <a:rPr lang="es-ES_tradnl" sz="2400" dirty="0"/>
              <a:t>Y si la suposición es demasiado alta, se actualiza </a:t>
            </a:r>
            <a:r>
              <a:rPr lang="es-ES_tradnl" sz="2400" i="1" dirty="0" err="1" smtClean="0"/>
              <a:t>high</a:t>
            </a:r>
            <a:r>
              <a:rPr lang="es-ES_tradnl" sz="2400" dirty="0" smtClean="0"/>
              <a:t>. </a:t>
            </a:r>
            <a:endParaRPr lang="es-ES_tradnl" sz="2400" dirty="0" smtClean="0"/>
          </a:p>
        </p:txBody>
      </p:sp>
      <p:pic>
        <p:nvPicPr>
          <p:cNvPr id="3" name="Imagen 2"/>
          <p:cNvPicPr>
            <a:picLocks noChangeAspect="1"/>
          </p:cNvPicPr>
          <p:nvPr/>
        </p:nvPicPr>
        <p:blipFill>
          <a:blip r:embed="rId3"/>
          <a:stretch>
            <a:fillRect/>
          </a:stretch>
        </p:blipFill>
        <p:spPr>
          <a:xfrm>
            <a:off x="2277196" y="2237318"/>
            <a:ext cx="8397693" cy="926506"/>
          </a:xfrm>
          <a:prstGeom prst="rect">
            <a:avLst/>
          </a:prstGeom>
        </p:spPr>
      </p:pic>
      <p:pic>
        <p:nvPicPr>
          <p:cNvPr id="4" name="Imagen 3"/>
          <p:cNvPicPr>
            <a:picLocks noChangeAspect="1"/>
          </p:cNvPicPr>
          <p:nvPr/>
        </p:nvPicPr>
        <p:blipFill>
          <a:blip r:embed="rId4"/>
          <a:stretch>
            <a:fillRect/>
          </a:stretch>
        </p:blipFill>
        <p:spPr>
          <a:xfrm>
            <a:off x="2277196" y="4202122"/>
            <a:ext cx="3064448" cy="845365"/>
          </a:xfrm>
          <a:prstGeom prst="rect">
            <a:avLst/>
          </a:prstGeom>
        </p:spPr>
      </p:pic>
    </p:spTree>
    <p:extLst>
      <p:ext uri="{BB962C8B-B14F-4D97-AF65-F5344CB8AC3E}">
        <p14:creationId xmlns:p14="http://schemas.microsoft.com/office/powerpoint/2010/main" val="484880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18</a:t>
            </a:fld>
            <a:endParaRPr lang="en-US" sz="1600" dirty="0"/>
          </a:p>
        </p:txBody>
      </p:sp>
      <p:pic>
        <p:nvPicPr>
          <p:cNvPr id="4" name="Imagen 3"/>
          <p:cNvPicPr>
            <a:picLocks noChangeAspect="1"/>
          </p:cNvPicPr>
          <p:nvPr/>
        </p:nvPicPr>
        <p:blipFill>
          <a:blip r:embed="rId3"/>
          <a:stretch>
            <a:fillRect/>
          </a:stretch>
        </p:blipFill>
        <p:spPr>
          <a:xfrm>
            <a:off x="898416" y="384047"/>
            <a:ext cx="10531584" cy="5811743"/>
          </a:xfrm>
          <a:prstGeom prst="rect">
            <a:avLst/>
          </a:prstGeom>
        </p:spPr>
      </p:pic>
    </p:spTree>
    <p:extLst>
      <p:ext uri="{BB962C8B-B14F-4D97-AF65-F5344CB8AC3E}">
        <p14:creationId xmlns:p14="http://schemas.microsoft.com/office/powerpoint/2010/main" val="1396074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19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pic>
        <p:nvPicPr>
          <p:cNvPr id="3" name="Imagen 2"/>
          <p:cNvPicPr>
            <a:picLocks noChangeAspect="1"/>
          </p:cNvPicPr>
          <p:nvPr/>
        </p:nvPicPr>
        <p:blipFill>
          <a:blip r:embed="rId3"/>
          <a:stretch>
            <a:fillRect/>
          </a:stretch>
        </p:blipFill>
        <p:spPr>
          <a:xfrm>
            <a:off x="1360234" y="2024806"/>
            <a:ext cx="9146078" cy="3105150"/>
          </a:xfrm>
          <a:prstGeom prst="rect">
            <a:avLst/>
          </a:prstGeom>
        </p:spPr>
      </p:pic>
    </p:spTree>
    <p:extLst>
      <p:ext uri="{BB962C8B-B14F-4D97-AF65-F5344CB8AC3E}">
        <p14:creationId xmlns:p14="http://schemas.microsoft.com/office/powerpoint/2010/main" val="1265778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a:t>
            </a:fld>
            <a:endParaRPr lang="en-US" sz="1600" dirty="0"/>
          </a:p>
        </p:txBody>
      </p:sp>
      <p:sp>
        <p:nvSpPr>
          <p:cNvPr id="3" name="Rectángulo 2"/>
          <p:cNvSpPr/>
          <p:nvPr/>
        </p:nvSpPr>
        <p:spPr>
          <a:xfrm>
            <a:off x="4072497" y="2470672"/>
            <a:ext cx="4055406" cy="923330"/>
          </a:xfrm>
          <a:prstGeom prst="rect">
            <a:avLst/>
          </a:prstGeom>
          <a:noFill/>
        </p:spPr>
        <p:txBody>
          <a:bodyPr wrap="none" lIns="91440" tIns="45720" rIns="91440" bIns="45720">
            <a:spAutoFit/>
          </a:bodyPr>
          <a:lstStyle/>
          <a:p>
            <a:pPr algn="ctr"/>
            <a:r>
              <a:rPr lang="en-US" sz="5400" b="1" smtClean="0">
                <a:ln/>
                <a:solidFill>
                  <a:schemeClr val="accent2"/>
                </a:solidFill>
                <a:effectLst>
                  <a:outerShdw blurRad="38100" dist="19050" dir="2700000" algn="tl" rotWithShape="0">
                    <a:schemeClr val="dk1">
                      <a:lumMod val="50000"/>
                      <a:alpha val="40000"/>
                    </a:schemeClr>
                  </a:outerShdw>
                </a:effectLst>
              </a:rPr>
              <a:t>Binary </a:t>
            </a:r>
            <a:r>
              <a:rPr lang="en-US" sz="5400" b="1" dirty="0">
                <a:ln/>
                <a:solidFill>
                  <a:schemeClr val="accent2"/>
                </a:solidFill>
                <a:effectLst>
                  <a:outerShdw blurRad="38100" dist="19050" dir="2700000" algn="tl" rotWithShape="0">
                    <a:schemeClr val="dk1">
                      <a:lumMod val="50000"/>
                      <a:alpha val="40000"/>
                    </a:schemeClr>
                  </a:outerShdw>
                </a:effectLst>
              </a:rPr>
              <a:t>search</a:t>
            </a:r>
            <a:endParaRPr lang="es-ES" sz="5400" b="1" dirty="0">
              <a:ln/>
              <a:solidFill>
                <a:schemeClr val="accent2"/>
              </a:solidFill>
              <a:effectLst>
                <a:outerShdw blurRad="38100" dist="19050" dir="2700000" algn="tl" rotWithShape="0">
                  <a:schemeClr val="dk1">
                    <a:lumMod val="50000"/>
                    <a:alpha val="40000"/>
                  </a:schemeClr>
                </a:outerShdw>
              </a:effectLst>
            </a:endParaRPr>
          </a:p>
        </p:txBody>
      </p:sp>
    </p:spTree>
    <p:extLst>
      <p:ext uri="{BB962C8B-B14F-4D97-AF65-F5344CB8AC3E}">
        <p14:creationId xmlns:p14="http://schemas.microsoft.com/office/powerpoint/2010/main" val="855583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20</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Running time</a:t>
            </a:r>
            <a:endParaRPr lang="en-US" sz="4400" dirty="0"/>
          </a:p>
        </p:txBody>
      </p:sp>
      <p:sp>
        <p:nvSpPr>
          <p:cNvPr id="5" name="Marcador de contenido 2"/>
          <p:cNvSpPr txBox="1">
            <a:spLocks/>
          </p:cNvSpPr>
          <p:nvPr/>
        </p:nvSpPr>
        <p:spPr>
          <a:xfrm>
            <a:off x="770399" y="1438656"/>
            <a:ext cx="10970497" cy="4671462"/>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300" dirty="0"/>
              <a:t> </a:t>
            </a:r>
            <a:r>
              <a:rPr lang="es-ES_tradnl" sz="2300" dirty="0"/>
              <a:t>Cada vez que </a:t>
            </a:r>
            <a:r>
              <a:rPr lang="es-ES_tradnl" sz="2300" dirty="0" smtClean="0"/>
              <a:t>hablemos </a:t>
            </a:r>
            <a:r>
              <a:rPr lang="es-ES_tradnl" sz="2300" dirty="0"/>
              <a:t>sobre un algoritmo, </a:t>
            </a:r>
            <a:r>
              <a:rPr lang="es-ES_tradnl" sz="2300" dirty="0" smtClean="0"/>
              <a:t>hablaremos </a:t>
            </a:r>
            <a:r>
              <a:rPr lang="es-ES_tradnl" sz="2300" dirty="0"/>
              <a:t>sobre su tiempo de ejecución. </a:t>
            </a:r>
            <a:endParaRPr lang="es-ES_tradnl" sz="2300" dirty="0" smtClean="0"/>
          </a:p>
          <a:p>
            <a:pPr>
              <a:buClr>
                <a:schemeClr val="tx1"/>
              </a:buClr>
              <a:buFont typeface="Arial" charset="0"/>
              <a:buChar char="•"/>
            </a:pPr>
            <a:r>
              <a:rPr lang="es-ES_tradnl" sz="2300" dirty="0" smtClean="0"/>
              <a:t>En </a:t>
            </a:r>
            <a:r>
              <a:rPr lang="es-ES_tradnl" sz="2300" dirty="0"/>
              <a:t>general, desea elegir el algoritmo más eficiente, ya sea que esté tratando de optimizar el </a:t>
            </a:r>
            <a:r>
              <a:rPr lang="es-ES_tradnl" sz="2300" dirty="0" smtClean="0"/>
              <a:t>tiempo. </a:t>
            </a:r>
          </a:p>
          <a:p>
            <a:pPr>
              <a:buClr>
                <a:schemeClr val="tx1"/>
              </a:buClr>
              <a:buFont typeface="Arial" charset="0"/>
              <a:buChar char="•"/>
            </a:pPr>
            <a:r>
              <a:rPr lang="es-ES_tradnl" sz="2300" dirty="0" smtClean="0"/>
              <a:t>Volvamos </a:t>
            </a:r>
            <a:r>
              <a:rPr lang="es-ES_tradnl" sz="2300" dirty="0"/>
              <a:t>a la búsqueda binaria. ¿Cuánto tiempo ahorras usándolo? Bueno, el primer enfoque fue verificar cada número, uno por uno. Si se trata de una lista de 100 números, se requieren hasta 100 conjeturas. </a:t>
            </a:r>
            <a:endParaRPr lang="es-ES_tradnl" sz="2300" dirty="0" smtClean="0"/>
          </a:p>
          <a:p>
            <a:pPr>
              <a:buClr>
                <a:schemeClr val="tx1"/>
              </a:buClr>
              <a:buFont typeface="Arial" charset="0"/>
              <a:buChar char="•"/>
            </a:pPr>
            <a:r>
              <a:rPr lang="es-ES_tradnl" sz="2300" dirty="0" smtClean="0"/>
              <a:t>Si </a:t>
            </a:r>
            <a:r>
              <a:rPr lang="es-ES_tradnl" sz="2300" dirty="0"/>
              <a:t>es una lista de 4 mil millones de números, se necesitan hasta 4 mil millones de conjeturas. Entonces, el número máximo de conjeturas es el mismo que el tamaño de la lista. Esto se llama tiempo lineal. </a:t>
            </a:r>
            <a:endParaRPr lang="es-ES_tradnl" sz="2300" dirty="0" smtClean="0"/>
          </a:p>
          <a:p>
            <a:pPr>
              <a:buClr>
                <a:schemeClr val="tx1"/>
              </a:buClr>
              <a:buFont typeface="Arial" charset="0"/>
              <a:buChar char="•"/>
            </a:pPr>
            <a:r>
              <a:rPr lang="es-ES_tradnl" sz="2300" dirty="0" smtClean="0"/>
              <a:t>La </a:t>
            </a:r>
            <a:r>
              <a:rPr lang="es-ES_tradnl" sz="2300" dirty="0"/>
              <a:t>búsqueda binaria es diferente. Si la lista tiene 100 elementos, se necesitan como máximo 7 conjeturas. Si la lista es de 4 mil millones de artículos, se necesitan como máximo 32 conjeturas. Potente, ¿eh? La búsqueda binaria se ejecuta en tiempo logarítmico (o </a:t>
            </a:r>
            <a:r>
              <a:rPr lang="es-ES_tradnl" sz="2300" dirty="0" smtClean="0"/>
              <a:t>log time). </a:t>
            </a:r>
            <a:endParaRPr lang="es-ES_tradnl" sz="2300" dirty="0"/>
          </a:p>
        </p:txBody>
      </p:sp>
    </p:spTree>
    <p:extLst>
      <p:ext uri="{BB962C8B-B14F-4D97-AF65-F5344CB8AC3E}">
        <p14:creationId xmlns:p14="http://schemas.microsoft.com/office/powerpoint/2010/main" val="15091439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21</a:t>
            </a:fld>
            <a:endParaRPr lang="en-US" sz="1600" dirty="0"/>
          </a:p>
        </p:txBody>
      </p:sp>
      <p:sp>
        <p:nvSpPr>
          <p:cNvPr id="8" name="Título 1"/>
          <p:cNvSpPr txBox="1">
            <a:spLocks/>
          </p:cNvSpPr>
          <p:nvPr/>
        </p:nvSpPr>
        <p:spPr>
          <a:xfrm>
            <a:off x="770399" y="41213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Running time</a:t>
            </a:r>
            <a:endParaRPr lang="en-US" sz="4400" dirty="0"/>
          </a:p>
        </p:txBody>
      </p:sp>
      <p:sp>
        <p:nvSpPr>
          <p:cNvPr id="5" name="Marcador de contenido 2"/>
          <p:cNvSpPr txBox="1">
            <a:spLocks/>
          </p:cNvSpPr>
          <p:nvPr/>
        </p:nvSpPr>
        <p:spPr>
          <a:xfrm>
            <a:off x="907560" y="1243584"/>
            <a:ext cx="10385280" cy="490311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Aquí hay una tabla que resume </a:t>
            </a:r>
            <a:r>
              <a:rPr lang="es-ES_tradnl" sz="2400" dirty="0" smtClean="0"/>
              <a:t>lo dicho anteriormente.</a:t>
            </a:r>
            <a:endParaRPr lang="es-ES_tradnl" sz="2400" dirty="0"/>
          </a:p>
        </p:txBody>
      </p:sp>
      <p:pic>
        <p:nvPicPr>
          <p:cNvPr id="3" name="Imagen 2"/>
          <p:cNvPicPr>
            <a:picLocks noChangeAspect="1"/>
          </p:cNvPicPr>
          <p:nvPr/>
        </p:nvPicPr>
        <p:blipFill rotWithShape="1">
          <a:blip r:embed="rId3"/>
          <a:srcRect t="2693" b="3070"/>
          <a:stretch/>
        </p:blipFill>
        <p:spPr>
          <a:xfrm>
            <a:off x="3595624" y="1682496"/>
            <a:ext cx="5237480" cy="4592057"/>
          </a:xfrm>
          <a:prstGeom prst="rect">
            <a:avLst/>
          </a:prstGeom>
        </p:spPr>
      </p:pic>
    </p:spTree>
    <p:extLst>
      <p:ext uri="{BB962C8B-B14F-4D97-AF65-F5344CB8AC3E}">
        <p14:creationId xmlns:p14="http://schemas.microsoft.com/office/powerpoint/2010/main" val="1112040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22</a:t>
            </a:fld>
            <a:endParaRPr lang="en-US" sz="1600" dirty="0"/>
          </a:p>
        </p:txBody>
      </p:sp>
      <p:sp>
        <p:nvSpPr>
          <p:cNvPr id="8" name="Título 1"/>
          <p:cNvSpPr txBox="1">
            <a:spLocks/>
          </p:cNvSpPr>
          <p:nvPr/>
        </p:nvSpPr>
        <p:spPr>
          <a:xfrm>
            <a:off x="770399" y="595017"/>
            <a:ext cx="10325749" cy="95946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Big O notation</a:t>
            </a:r>
            <a:endParaRPr lang="en-US" sz="4400" dirty="0"/>
          </a:p>
        </p:txBody>
      </p:sp>
      <p:sp>
        <p:nvSpPr>
          <p:cNvPr id="5" name="Marcador de contenido 2"/>
          <p:cNvSpPr txBox="1">
            <a:spLocks/>
          </p:cNvSpPr>
          <p:nvPr/>
        </p:nvSpPr>
        <p:spPr>
          <a:xfrm>
            <a:off x="770399" y="1554480"/>
            <a:ext cx="10762488" cy="481167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La notación Big O es una notación especial que te dice qué tan rápido es un algoritmo</a:t>
            </a:r>
            <a:r>
              <a:rPr lang="es-ES_tradnl" sz="2400" dirty="0" smtClean="0"/>
              <a:t>.</a:t>
            </a:r>
          </a:p>
          <a:p>
            <a:pPr>
              <a:buClr>
                <a:schemeClr val="tx1"/>
              </a:buClr>
              <a:buFont typeface="Arial" charset="0"/>
              <a:buChar char="•"/>
            </a:pPr>
            <a:r>
              <a:rPr lang="es-ES_tradnl" sz="2400" dirty="0" smtClean="0"/>
              <a:t>¿</a:t>
            </a:r>
            <a:r>
              <a:rPr lang="es-ES_tradnl" sz="2400" dirty="0"/>
              <a:t>A quien le importa? Bueno, resulta que usarás los algoritmos de otras personas con frecuencia, y cuando lo hagas, es bueno entender qué tan rápidos o lentos son. </a:t>
            </a:r>
            <a:endParaRPr lang="es-ES_tradnl" sz="2400" dirty="0" smtClean="0"/>
          </a:p>
          <a:p>
            <a:pPr>
              <a:buClr>
                <a:schemeClr val="tx1"/>
              </a:buClr>
              <a:buFont typeface="Arial" charset="0"/>
              <a:buChar char="•"/>
            </a:pPr>
            <a:r>
              <a:rPr lang="es-ES_tradnl" sz="2400" dirty="0" smtClean="0"/>
              <a:t> </a:t>
            </a:r>
            <a:r>
              <a:rPr lang="es-ES_tradnl" sz="2400" i="1" dirty="0" smtClean="0"/>
              <a:t>Los </a:t>
            </a:r>
            <a:r>
              <a:rPr lang="es-ES_tradnl" sz="2400" i="1" dirty="0"/>
              <a:t>tiempos de ejecución del algoritmo crecen a ritmos </a:t>
            </a:r>
            <a:r>
              <a:rPr lang="es-ES_tradnl" sz="2400" i="1" dirty="0" smtClean="0"/>
              <a:t>diferentes</a:t>
            </a:r>
          </a:p>
          <a:p>
            <a:pPr>
              <a:buClr>
                <a:schemeClr val="tx1"/>
              </a:buClr>
              <a:buFont typeface="Arial" charset="0"/>
              <a:buChar char="•"/>
            </a:pPr>
            <a:r>
              <a:rPr lang="es-ES_tradnl" sz="2400" dirty="0" smtClean="0"/>
              <a:t>Bob </a:t>
            </a:r>
            <a:r>
              <a:rPr lang="es-ES_tradnl" sz="2400" dirty="0"/>
              <a:t>está escribiendo un algoritmo de búsqueda para la NASA. Su algoritmo se activará cuando un cohete esté a punto de aterrizar en la Luna, y ayudará a calcular dónde aterrizar</a:t>
            </a:r>
            <a:r>
              <a:rPr lang="es-ES_tradnl" sz="2400" dirty="0" smtClean="0"/>
              <a:t>.</a:t>
            </a:r>
          </a:p>
          <a:p>
            <a:pPr>
              <a:buClr>
                <a:schemeClr val="tx1"/>
              </a:buClr>
              <a:buFont typeface="Arial" charset="0"/>
              <a:buChar char="•"/>
            </a:pPr>
            <a:r>
              <a:rPr lang="es-ES_tradnl" sz="2400" dirty="0" smtClean="0"/>
              <a:t>Este </a:t>
            </a:r>
            <a:r>
              <a:rPr lang="es-ES_tradnl" sz="2400" dirty="0"/>
              <a:t>es un ejemplo de cómo el tiempo de ejecución de dos algoritmos puede crecer a diferentes velocidades. </a:t>
            </a:r>
            <a:endParaRPr lang="es-ES_tradnl" sz="2400" dirty="0" smtClean="0"/>
          </a:p>
          <a:p>
            <a:pPr>
              <a:buClr>
                <a:schemeClr val="tx1"/>
              </a:buClr>
              <a:buFont typeface="Arial" charset="0"/>
              <a:buChar char="•"/>
            </a:pPr>
            <a:r>
              <a:rPr lang="es-ES_tradnl" sz="2400" dirty="0" smtClean="0"/>
              <a:t>Bob </a:t>
            </a:r>
            <a:r>
              <a:rPr lang="es-ES_tradnl" sz="2400" dirty="0"/>
              <a:t>está tratando de decidir entre búsqueda simple y búsqueda binaria. </a:t>
            </a:r>
            <a:endParaRPr lang="es-ES_tradnl" sz="2400" dirty="0"/>
          </a:p>
        </p:txBody>
      </p:sp>
    </p:spTree>
    <p:extLst>
      <p:ext uri="{BB962C8B-B14F-4D97-AF65-F5344CB8AC3E}">
        <p14:creationId xmlns:p14="http://schemas.microsoft.com/office/powerpoint/2010/main" val="1741808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23</a:t>
            </a:fld>
            <a:endParaRPr lang="en-US" sz="1600" dirty="0"/>
          </a:p>
        </p:txBody>
      </p:sp>
      <p:sp>
        <p:nvSpPr>
          <p:cNvPr id="8" name="Título 1"/>
          <p:cNvSpPr txBox="1">
            <a:spLocks/>
          </p:cNvSpPr>
          <p:nvPr/>
        </p:nvSpPr>
        <p:spPr>
          <a:xfrm>
            <a:off x="770399" y="595017"/>
            <a:ext cx="10325749" cy="95946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Big O notation</a:t>
            </a:r>
            <a:endParaRPr lang="en-US" sz="4400" dirty="0"/>
          </a:p>
        </p:txBody>
      </p:sp>
      <p:sp>
        <p:nvSpPr>
          <p:cNvPr id="5" name="Marcador de contenido 2"/>
          <p:cNvSpPr txBox="1">
            <a:spLocks/>
          </p:cNvSpPr>
          <p:nvPr/>
        </p:nvSpPr>
        <p:spPr>
          <a:xfrm>
            <a:off x="566928" y="1371600"/>
            <a:ext cx="11228831" cy="499455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300" dirty="0"/>
              <a:t> </a:t>
            </a:r>
            <a:r>
              <a:rPr lang="es-ES_tradnl" sz="2300" dirty="0"/>
              <a:t>El algoritmo debe ser rápido y correcto. Por un lado, la búsqueda binaria es más rápida. Y Bob tiene solo 10 segundos para descubrir dónde aterrizar; de lo contrario, el cohete estará fuera de curso. </a:t>
            </a:r>
            <a:endParaRPr lang="es-ES_tradnl" sz="2300" dirty="0" smtClean="0"/>
          </a:p>
          <a:p>
            <a:pPr>
              <a:buClr>
                <a:schemeClr val="tx1"/>
              </a:buClr>
              <a:buFont typeface="Arial" charset="0"/>
              <a:buChar char="•"/>
            </a:pPr>
            <a:r>
              <a:rPr lang="es-ES_tradnl" sz="2300" dirty="0" smtClean="0"/>
              <a:t>Por </a:t>
            </a:r>
            <a:r>
              <a:rPr lang="es-ES_tradnl" sz="2300" dirty="0"/>
              <a:t>otro lado, la búsqueda simple es más fácil de escribir y hay menos posibilidades de que se introduzcan errores. ¡Y Bob realmente no quiere errores en el código para aterrizar un cohete! </a:t>
            </a:r>
            <a:endParaRPr lang="es-ES_tradnl" sz="2300" dirty="0" smtClean="0"/>
          </a:p>
          <a:p>
            <a:pPr>
              <a:buClr>
                <a:schemeClr val="tx1"/>
              </a:buClr>
              <a:buFont typeface="Arial" charset="0"/>
              <a:buChar char="•"/>
            </a:pPr>
            <a:r>
              <a:rPr lang="es-ES_tradnl" sz="2300" dirty="0"/>
              <a:t> </a:t>
            </a:r>
            <a:r>
              <a:rPr lang="es-ES_tradnl" sz="2300" dirty="0" smtClean="0"/>
              <a:t>Para </a:t>
            </a:r>
            <a:r>
              <a:rPr lang="es-ES_tradnl" sz="2300" dirty="0"/>
              <a:t>tener más cuidado, Bob decide cronometrar ambos algoritmos con una lista de 100 elementos. </a:t>
            </a:r>
            <a:endParaRPr lang="es-ES_tradnl" sz="2300" dirty="0" smtClean="0"/>
          </a:p>
          <a:p>
            <a:pPr>
              <a:buClr>
                <a:schemeClr val="tx1"/>
              </a:buClr>
              <a:buFont typeface="Arial" charset="0"/>
              <a:buChar char="•"/>
            </a:pPr>
            <a:r>
              <a:rPr lang="es-ES_tradnl" sz="2300" dirty="0" smtClean="0"/>
              <a:t>Supongamos </a:t>
            </a:r>
            <a:r>
              <a:rPr lang="es-ES_tradnl" sz="2300" dirty="0"/>
              <a:t>que se necesita 1 milisegundo para verificar un elemento. </a:t>
            </a:r>
            <a:endParaRPr lang="es-ES_tradnl" sz="2300" dirty="0" smtClean="0"/>
          </a:p>
          <a:p>
            <a:pPr>
              <a:buClr>
                <a:schemeClr val="tx1"/>
              </a:buClr>
              <a:buFont typeface="Arial" charset="0"/>
              <a:buChar char="•"/>
            </a:pPr>
            <a:r>
              <a:rPr lang="es-ES_tradnl" sz="2300" dirty="0" smtClean="0"/>
              <a:t>Con </a:t>
            </a:r>
            <a:r>
              <a:rPr lang="es-ES_tradnl" sz="2300" dirty="0"/>
              <a:t>una búsqueda simple, Bob tiene que verificar 100 elementos, por lo que la búsqueda tarda 100 ms en ejecutarse. Por otro lado, solo tiene que verificar 7 elementos con búsqueda binaria (log2 100 es aproximadamente 7), por lo que la búsqueda tarda 7 ms en ejecutarse. </a:t>
            </a:r>
            <a:endParaRPr lang="es-ES_tradnl" sz="2300" dirty="0"/>
          </a:p>
        </p:txBody>
      </p:sp>
    </p:spTree>
    <p:extLst>
      <p:ext uri="{BB962C8B-B14F-4D97-AF65-F5344CB8AC3E}">
        <p14:creationId xmlns:p14="http://schemas.microsoft.com/office/powerpoint/2010/main" val="7207972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24</a:t>
            </a:fld>
            <a:endParaRPr lang="en-US" sz="1600" dirty="0"/>
          </a:p>
        </p:txBody>
      </p:sp>
      <p:sp>
        <p:nvSpPr>
          <p:cNvPr id="8" name="Título 1"/>
          <p:cNvSpPr txBox="1">
            <a:spLocks/>
          </p:cNvSpPr>
          <p:nvPr/>
        </p:nvSpPr>
        <p:spPr>
          <a:xfrm>
            <a:off x="770399" y="595017"/>
            <a:ext cx="10325749" cy="95946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Big O notation</a:t>
            </a:r>
            <a:endParaRPr lang="en-US" sz="4400" dirty="0"/>
          </a:p>
        </p:txBody>
      </p:sp>
      <p:sp>
        <p:nvSpPr>
          <p:cNvPr id="5" name="Marcador de contenido 2"/>
          <p:cNvSpPr txBox="1">
            <a:spLocks/>
          </p:cNvSpPr>
          <p:nvPr/>
        </p:nvSpPr>
        <p:spPr>
          <a:xfrm>
            <a:off x="770399" y="1554480"/>
            <a:ext cx="10762488" cy="481167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Pero de manera realista, la lista tendrá más de mil millones de elementos. </a:t>
            </a:r>
            <a:endParaRPr lang="es-ES_tradnl" sz="2400" dirty="0" smtClean="0"/>
          </a:p>
          <a:p>
            <a:pPr>
              <a:buClr>
                <a:schemeClr val="tx1"/>
              </a:buClr>
              <a:buFont typeface="Arial" charset="0"/>
              <a:buChar char="•"/>
            </a:pPr>
            <a:r>
              <a:rPr lang="es-ES_tradnl" sz="2400" dirty="0" smtClean="0"/>
              <a:t> Si </a:t>
            </a:r>
            <a:r>
              <a:rPr lang="es-ES_tradnl" sz="2400" dirty="0"/>
              <a:t>es así, ¿cuánto tiempo llevará la búsqueda simple? ¿Cuánto tiempo llevará la búsqueda binaria? </a:t>
            </a:r>
            <a:endParaRPr lang="es-ES_tradnl" sz="2400" dirty="0" smtClean="0"/>
          </a:p>
          <a:p>
            <a:pPr>
              <a:buClr>
                <a:schemeClr val="tx1"/>
              </a:buClr>
              <a:buFont typeface="Arial" charset="0"/>
              <a:buChar char="•"/>
            </a:pPr>
            <a:r>
              <a:rPr lang="es-ES_tradnl" sz="2400" dirty="0" smtClean="0"/>
              <a:t> Bob </a:t>
            </a:r>
            <a:r>
              <a:rPr lang="es-ES_tradnl" sz="2400" dirty="0"/>
              <a:t>ejecuta una búsqueda binaria con mil millones de elementos y tarda 30 ms (log2 1,000,000,000 es aproximadamente 30). "¡32 ms!", Piensa. “La búsqueda binaria es aproximadamente 15 veces más rápida que la búsqueda simple, porque la búsqueda simple tomó 100 ms con 100 elementos, y la búsqueda binaria tomó 7 ms. </a:t>
            </a:r>
            <a:endParaRPr lang="es-ES_tradnl" sz="2400" dirty="0" smtClean="0"/>
          </a:p>
          <a:p>
            <a:pPr>
              <a:buClr>
                <a:schemeClr val="tx1"/>
              </a:buClr>
              <a:buFont typeface="Arial" charset="0"/>
              <a:buChar char="•"/>
            </a:pPr>
            <a:r>
              <a:rPr lang="es-ES_tradnl" sz="2400" dirty="0"/>
              <a:t> </a:t>
            </a:r>
            <a:r>
              <a:rPr lang="es-ES_tradnl" sz="2400" dirty="0" smtClean="0"/>
              <a:t>Entonces</a:t>
            </a:r>
            <a:r>
              <a:rPr lang="es-ES_tradnl" sz="2400" dirty="0"/>
              <a:t>, la búsqueda simple tomará 30 × 15 = 450 ms, ¿verdad? Muy por debajo de mi umbral de 10 segundos ”. Bob decide ir con una simple búsqueda. ¿Es esa la elección correcta</a:t>
            </a:r>
            <a:r>
              <a:rPr lang="es-ES_tradnl" sz="2400" dirty="0" smtClean="0"/>
              <a:t>?</a:t>
            </a:r>
          </a:p>
          <a:p>
            <a:pPr>
              <a:buClr>
                <a:schemeClr val="tx1"/>
              </a:buClr>
              <a:buFont typeface="Arial" charset="0"/>
              <a:buChar char="•"/>
            </a:pPr>
            <a:r>
              <a:rPr lang="es-ES_tradnl" sz="2400" dirty="0" smtClean="0"/>
              <a:t>No</a:t>
            </a:r>
            <a:r>
              <a:rPr lang="es-ES_tradnl" sz="2400" dirty="0"/>
              <a:t>. Resulta que Bob está equivocado. Completamente equivocado. </a:t>
            </a:r>
            <a:endParaRPr lang="es-ES_tradnl" sz="2400" dirty="0"/>
          </a:p>
        </p:txBody>
      </p:sp>
    </p:spTree>
    <p:extLst>
      <p:ext uri="{BB962C8B-B14F-4D97-AF65-F5344CB8AC3E}">
        <p14:creationId xmlns:p14="http://schemas.microsoft.com/office/powerpoint/2010/main" val="1817544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25</a:t>
            </a:fld>
            <a:endParaRPr lang="en-US" sz="1600" dirty="0"/>
          </a:p>
        </p:txBody>
      </p:sp>
      <p:sp>
        <p:nvSpPr>
          <p:cNvPr id="8" name="Título 1"/>
          <p:cNvSpPr txBox="1">
            <a:spLocks/>
          </p:cNvSpPr>
          <p:nvPr/>
        </p:nvSpPr>
        <p:spPr>
          <a:xfrm>
            <a:off x="770399" y="595017"/>
            <a:ext cx="10325749" cy="95946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Big O notation</a:t>
            </a:r>
            <a:endParaRPr lang="en-US" sz="4400" dirty="0"/>
          </a:p>
        </p:txBody>
      </p:sp>
      <p:sp>
        <p:nvSpPr>
          <p:cNvPr id="5" name="Marcador de contenido 2"/>
          <p:cNvSpPr txBox="1">
            <a:spLocks/>
          </p:cNvSpPr>
          <p:nvPr/>
        </p:nvSpPr>
        <p:spPr>
          <a:xfrm>
            <a:off x="770399" y="1554480"/>
            <a:ext cx="10762488" cy="481167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¡El tiempo de ejecución para una búsqueda simple con mil millones de artículos será de mil millones de ms, que son 11 días! </a:t>
            </a:r>
            <a:endParaRPr lang="es-ES_tradnl" sz="2400" dirty="0" smtClean="0"/>
          </a:p>
          <a:p>
            <a:pPr>
              <a:buClr>
                <a:schemeClr val="tx1"/>
              </a:buClr>
              <a:buFont typeface="Arial" charset="0"/>
              <a:buChar char="•"/>
            </a:pPr>
            <a:r>
              <a:rPr lang="es-ES_tradnl" sz="2400" dirty="0" smtClean="0"/>
              <a:t>El </a:t>
            </a:r>
            <a:r>
              <a:rPr lang="es-ES_tradnl" sz="2400" dirty="0"/>
              <a:t>problema es que los tiempos de ejecución para la búsqueda binaria y la búsqueda simple </a:t>
            </a:r>
            <a:r>
              <a:rPr lang="es-ES_tradnl" sz="2400" u="sng" dirty="0"/>
              <a:t>no crecen al mismo ritmo</a:t>
            </a:r>
            <a:r>
              <a:rPr lang="es-ES_tradnl" sz="2400" dirty="0" smtClean="0"/>
              <a:t>.</a:t>
            </a:r>
          </a:p>
          <a:p>
            <a:pPr>
              <a:buClr>
                <a:schemeClr val="tx1"/>
              </a:buClr>
              <a:buFont typeface="Arial" charset="0"/>
              <a:buChar char="•"/>
            </a:pPr>
            <a:r>
              <a:rPr lang="es-ES_tradnl" sz="2400" dirty="0" smtClean="0"/>
              <a:t>Es </a:t>
            </a:r>
            <a:r>
              <a:rPr lang="es-ES_tradnl" sz="2400" dirty="0"/>
              <a:t>decir, a medida que aumenta el número de elementos, la búsqueda binaria tarda un poco más en ejecutarse. Pero la búsqueda simple requiere mucho más tiempo para ejecutarse. </a:t>
            </a:r>
            <a:endParaRPr lang="es-ES_tradnl" sz="2400" dirty="0" smtClean="0"/>
          </a:p>
          <a:p>
            <a:pPr>
              <a:buClr>
                <a:schemeClr val="tx1"/>
              </a:buClr>
              <a:buFont typeface="Arial" charset="0"/>
              <a:buChar char="•"/>
            </a:pPr>
            <a:r>
              <a:rPr lang="es-ES_tradnl" sz="2400" dirty="0" smtClean="0"/>
              <a:t>Entonces</a:t>
            </a:r>
            <a:r>
              <a:rPr lang="es-ES_tradnl" sz="2400" dirty="0"/>
              <a:t>, a medida que la lista de números aumenta, la búsqueda binaria de repente se vuelve mucho más rápida que la búsqueda simple. </a:t>
            </a:r>
            <a:endParaRPr lang="es-ES_tradnl" sz="2400" dirty="0" smtClean="0"/>
          </a:p>
          <a:p>
            <a:pPr>
              <a:buClr>
                <a:schemeClr val="tx1"/>
              </a:buClr>
              <a:buFont typeface="Arial" charset="0"/>
              <a:buChar char="•"/>
            </a:pPr>
            <a:r>
              <a:rPr lang="es-ES_tradnl" sz="2400" dirty="0" smtClean="0"/>
              <a:t>Bob </a:t>
            </a:r>
            <a:r>
              <a:rPr lang="es-ES_tradnl" sz="2400" dirty="0"/>
              <a:t>pensó que la búsqueda binaria era 15 veces más rápida que la búsqueda simple, pero eso no es correcto. </a:t>
            </a:r>
            <a:endParaRPr lang="es-ES_tradnl" sz="2400" dirty="0"/>
          </a:p>
        </p:txBody>
      </p:sp>
    </p:spTree>
    <p:extLst>
      <p:ext uri="{BB962C8B-B14F-4D97-AF65-F5344CB8AC3E}">
        <p14:creationId xmlns:p14="http://schemas.microsoft.com/office/powerpoint/2010/main" val="19945622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26</a:t>
            </a:fld>
            <a:endParaRPr lang="en-US" sz="1600" dirty="0"/>
          </a:p>
        </p:txBody>
      </p:sp>
      <p:sp>
        <p:nvSpPr>
          <p:cNvPr id="8" name="Título 1"/>
          <p:cNvSpPr txBox="1">
            <a:spLocks/>
          </p:cNvSpPr>
          <p:nvPr/>
        </p:nvSpPr>
        <p:spPr>
          <a:xfrm>
            <a:off x="770399" y="595017"/>
            <a:ext cx="10325749" cy="95946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Big O notation</a:t>
            </a:r>
            <a:endParaRPr lang="en-US" sz="4400" dirty="0"/>
          </a:p>
        </p:txBody>
      </p:sp>
      <p:pic>
        <p:nvPicPr>
          <p:cNvPr id="3" name="Imagen 2"/>
          <p:cNvPicPr>
            <a:picLocks noChangeAspect="1"/>
          </p:cNvPicPr>
          <p:nvPr/>
        </p:nvPicPr>
        <p:blipFill>
          <a:blip r:embed="rId3"/>
          <a:stretch>
            <a:fillRect/>
          </a:stretch>
        </p:blipFill>
        <p:spPr>
          <a:xfrm>
            <a:off x="605227" y="2157984"/>
            <a:ext cx="10989945" cy="2468880"/>
          </a:xfrm>
          <a:prstGeom prst="rect">
            <a:avLst/>
          </a:prstGeom>
        </p:spPr>
      </p:pic>
    </p:spTree>
    <p:extLst>
      <p:ext uri="{BB962C8B-B14F-4D97-AF65-F5344CB8AC3E}">
        <p14:creationId xmlns:p14="http://schemas.microsoft.com/office/powerpoint/2010/main" val="17323740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27</a:t>
            </a:fld>
            <a:endParaRPr lang="en-US" sz="1600" dirty="0"/>
          </a:p>
        </p:txBody>
      </p:sp>
      <p:sp>
        <p:nvSpPr>
          <p:cNvPr id="8" name="Título 1"/>
          <p:cNvSpPr txBox="1">
            <a:spLocks/>
          </p:cNvSpPr>
          <p:nvPr/>
        </p:nvSpPr>
        <p:spPr>
          <a:xfrm>
            <a:off x="770399" y="595017"/>
            <a:ext cx="10325749" cy="95946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Big O notation</a:t>
            </a:r>
            <a:endParaRPr lang="en-US" sz="4400" dirty="0"/>
          </a:p>
        </p:txBody>
      </p:sp>
      <p:sp>
        <p:nvSpPr>
          <p:cNvPr id="5" name="Marcador de contenido 2"/>
          <p:cNvSpPr txBox="1">
            <a:spLocks/>
          </p:cNvSpPr>
          <p:nvPr/>
        </p:nvSpPr>
        <p:spPr>
          <a:xfrm>
            <a:off x="770399" y="1554480"/>
            <a:ext cx="10762488" cy="481167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Si la lista tiene mil millones de artículos, es más como 33 millones de veces más rápido. Es por eso que no es suficiente saber cuánto tiempo tarda un algoritmo en ejecutarse; debe saber cómo aumenta el tiempo de ejecución a medida que aumenta el tamaño de la lista. </a:t>
            </a:r>
            <a:endParaRPr lang="es-ES_tradnl" sz="2400" dirty="0" smtClean="0"/>
          </a:p>
          <a:p>
            <a:pPr>
              <a:buClr>
                <a:schemeClr val="tx1"/>
              </a:buClr>
              <a:buFont typeface="Arial" charset="0"/>
              <a:buChar char="•"/>
            </a:pPr>
            <a:r>
              <a:rPr lang="es-ES_tradnl" sz="2400" dirty="0" smtClean="0"/>
              <a:t>Ahí </a:t>
            </a:r>
            <a:r>
              <a:rPr lang="es-ES_tradnl" sz="2400" dirty="0"/>
              <a:t>es donde entra en juego la notación Big O</a:t>
            </a:r>
            <a:r>
              <a:rPr lang="es-ES_tradnl" sz="2400" dirty="0" smtClean="0"/>
              <a:t>.</a:t>
            </a:r>
          </a:p>
          <a:p>
            <a:pPr>
              <a:buClr>
                <a:schemeClr val="tx1"/>
              </a:buClr>
              <a:buFont typeface="Arial" charset="0"/>
              <a:buChar char="•"/>
            </a:pPr>
            <a:r>
              <a:rPr lang="es-ES_tradnl" sz="2400" dirty="0" smtClean="0"/>
              <a:t>La </a:t>
            </a:r>
            <a:r>
              <a:rPr lang="es-ES_tradnl" sz="2400" dirty="0"/>
              <a:t>notación Big O te dice qué tan rápido es un algoritmo. Por ejemplo, suponga que tiene una lista de tamaño n. La búsqueda simple necesita verificar cada elemento, por lo que tomará n operaciones. </a:t>
            </a:r>
            <a:endParaRPr lang="es-ES_tradnl" sz="2400" dirty="0" smtClean="0"/>
          </a:p>
          <a:p>
            <a:pPr>
              <a:buClr>
                <a:schemeClr val="tx1"/>
              </a:buClr>
              <a:buFont typeface="Arial" charset="0"/>
              <a:buChar char="•"/>
            </a:pPr>
            <a:r>
              <a:rPr lang="es-ES_tradnl" sz="2400" dirty="0" smtClean="0"/>
              <a:t>El </a:t>
            </a:r>
            <a:r>
              <a:rPr lang="es-ES_tradnl" sz="2400" dirty="0"/>
              <a:t>tiempo de ejecución en notación Big O es O (n). </a:t>
            </a:r>
            <a:endParaRPr lang="es-ES_tradnl" sz="2400" dirty="0" smtClean="0"/>
          </a:p>
          <a:p>
            <a:pPr>
              <a:buClr>
                <a:schemeClr val="tx1"/>
              </a:buClr>
              <a:buFont typeface="Arial" charset="0"/>
              <a:buChar char="•"/>
            </a:pPr>
            <a:r>
              <a:rPr lang="es-ES_tradnl" sz="2400" dirty="0" smtClean="0"/>
              <a:t>¿</a:t>
            </a:r>
            <a:r>
              <a:rPr lang="es-ES_tradnl" sz="2400" dirty="0"/>
              <a:t>Dónde están los segundos? No hay ninguno: Big O no te dice la velocidad en segundos. La notación </a:t>
            </a:r>
            <a:r>
              <a:rPr lang="es-ES_tradnl" sz="2400" i="1" dirty="0"/>
              <a:t>Big O le permite comparar el número de operaciones</a:t>
            </a:r>
            <a:r>
              <a:rPr lang="es-ES_tradnl" sz="2400" dirty="0"/>
              <a:t>. Te dice qué tan rápido crece el algoritmo.</a:t>
            </a:r>
            <a:endParaRPr lang="es-ES_tradnl" sz="2400" dirty="0"/>
          </a:p>
        </p:txBody>
      </p:sp>
    </p:spTree>
    <p:extLst>
      <p:ext uri="{BB962C8B-B14F-4D97-AF65-F5344CB8AC3E}">
        <p14:creationId xmlns:p14="http://schemas.microsoft.com/office/powerpoint/2010/main" val="1577968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28</a:t>
            </a:fld>
            <a:endParaRPr lang="en-US" sz="1600" dirty="0"/>
          </a:p>
        </p:txBody>
      </p:sp>
      <p:sp>
        <p:nvSpPr>
          <p:cNvPr id="8" name="Título 1"/>
          <p:cNvSpPr txBox="1">
            <a:spLocks/>
          </p:cNvSpPr>
          <p:nvPr/>
        </p:nvSpPr>
        <p:spPr>
          <a:xfrm>
            <a:off x="770399" y="595017"/>
            <a:ext cx="10325749" cy="95946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Big O notation</a:t>
            </a:r>
            <a:endParaRPr lang="en-US" sz="4400" dirty="0"/>
          </a:p>
        </p:txBody>
      </p:sp>
      <p:sp>
        <p:nvSpPr>
          <p:cNvPr id="5" name="Marcador de contenido 2"/>
          <p:cNvSpPr txBox="1">
            <a:spLocks/>
          </p:cNvSpPr>
          <p:nvPr/>
        </p:nvSpPr>
        <p:spPr>
          <a:xfrm>
            <a:off x="770399" y="1554480"/>
            <a:ext cx="10762488" cy="4811670"/>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Aquí hay otro ejemplo. La búsqueda binaria necesita operaciones log n para verificar una lista de tamaño n. </a:t>
            </a:r>
            <a:endParaRPr lang="es-ES_tradnl" sz="2400" dirty="0" smtClean="0"/>
          </a:p>
          <a:p>
            <a:pPr>
              <a:buClr>
                <a:schemeClr val="tx1"/>
              </a:buClr>
              <a:buFont typeface="Arial" charset="0"/>
              <a:buChar char="•"/>
            </a:pPr>
            <a:r>
              <a:rPr lang="es-ES_tradnl" sz="2400" dirty="0" smtClean="0"/>
              <a:t>¿</a:t>
            </a:r>
            <a:r>
              <a:rPr lang="es-ES_tradnl" sz="2400" dirty="0"/>
              <a:t>Cuál es el tiempo de ejecución en notación Big O? Es </a:t>
            </a:r>
            <a:r>
              <a:rPr lang="es-ES_tradnl" sz="2400" dirty="0" smtClean="0"/>
              <a:t>O(log </a:t>
            </a:r>
            <a:r>
              <a:rPr lang="es-ES_tradnl" sz="2400" dirty="0"/>
              <a:t>n</a:t>
            </a:r>
            <a:r>
              <a:rPr lang="es-ES_tradnl" sz="2400" dirty="0" smtClean="0"/>
              <a:t>).</a:t>
            </a:r>
          </a:p>
          <a:p>
            <a:pPr>
              <a:buClr>
                <a:schemeClr val="tx1"/>
              </a:buClr>
              <a:buFont typeface="Arial" charset="0"/>
              <a:buChar char="•"/>
            </a:pPr>
            <a:r>
              <a:rPr lang="es-ES_tradnl" sz="2400" dirty="0" smtClean="0"/>
              <a:t>En </a:t>
            </a:r>
            <a:r>
              <a:rPr lang="es-ES_tradnl" sz="2400" dirty="0"/>
              <a:t>general, la notación Big O se escribe de la siguiente manera</a:t>
            </a:r>
            <a:r>
              <a:rPr lang="es-ES_tradnl" sz="2400" dirty="0" smtClean="0"/>
              <a:t>.</a:t>
            </a:r>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a:p>
            <a:pPr>
              <a:buClr>
                <a:schemeClr val="tx1"/>
              </a:buClr>
              <a:buFont typeface="Arial" charset="0"/>
              <a:buChar char="•"/>
            </a:pPr>
            <a:endParaRPr lang="es-ES_tradnl" sz="2400" dirty="0" smtClean="0"/>
          </a:p>
          <a:p>
            <a:pPr>
              <a:buClr>
                <a:schemeClr val="tx1"/>
              </a:buClr>
              <a:buFont typeface="Arial" charset="0"/>
              <a:buChar char="•"/>
            </a:pPr>
            <a:endParaRPr lang="es-ES_tradnl" sz="2400" dirty="0" smtClean="0"/>
          </a:p>
          <a:p>
            <a:pPr>
              <a:buClr>
                <a:schemeClr val="tx1"/>
              </a:buClr>
              <a:buFont typeface="Arial" charset="0"/>
              <a:buChar char="•"/>
            </a:pPr>
            <a:r>
              <a:rPr lang="es-ES_tradnl" sz="2400" dirty="0" smtClean="0"/>
              <a:t>Esto </a:t>
            </a:r>
            <a:r>
              <a:rPr lang="es-ES_tradnl" sz="2400" dirty="0"/>
              <a:t>le indica la cantidad de operaciones que realizará un algoritmo. Se llama notación Big O porque pones una "O grande" delante del número de </a:t>
            </a:r>
            <a:r>
              <a:rPr lang="es-ES_tradnl" sz="2400" dirty="0" smtClean="0"/>
              <a:t>operaciones. </a:t>
            </a:r>
            <a:endParaRPr lang="es-ES_tradnl" sz="2400" dirty="0"/>
          </a:p>
        </p:txBody>
      </p:sp>
      <p:pic>
        <p:nvPicPr>
          <p:cNvPr id="3" name="Imagen 2"/>
          <p:cNvPicPr>
            <a:picLocks noChangeAspect="1"/>
          </p:cNvPicPr>
          <p:nvPr/>
        </p:nvPicPr>
        <p:blipFill>
          <a:blip r:embed="rId3"/>
          <a:stretch>
            <a:fillRect/>
          </a:stretch>
        </p:blipFill>
        <p:spPr>
          <a:xfrm>
            <a:off x="2069981" y="3455616"/>
            <a:ext cx="8490547" cy="1683311"/>
          </a:xfrm>
          <a:prstGeom prst="rect">
            <a:avLst/>
          </a:prstGeom>
        </p:spPr>
      </p:pic>
    </p:spTree>
    <p:extLst>
      <p:ext uri="{BB962C8B-B14F-4D97-AF65-F5344CB8AC3E}">
        <p14:creationId xmlns:p14="http://schemas.microsoft.com/office/powerpoint/2010/main" val="1624534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3</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Suponga que está buscando a una persona en la guía </a:t>
            </a:r>
            <a:r>
              <a:rPr lang="es-ES_tradnl" sz="2400" dirty="0" smtClean="0"/>
              <a:t>telefónica. </a:t>
            </a:r>
          </a:p>
          <a:p>
            <a:pPr>
              <a:buClr>
                <a:schemeClr val="tx1"/>
              </a:buClr>
              <a:buFont typeface="Arial" charset="0"/>
              <a:buChar char="•"/>
            </a:pPr>
            <a:r>
              <a:rPr lang="es-ES_tradnl" sz="2400" dirty="0" smtClean="0"/>
              <a:t>Su apellido comienza </a:t>
            </a:r>
            <a:r>
              <a:rPr lang="es-ES_tradnl" sz="2400" dirty="0"/>
              <a:t>con K. </a:t>
            </a:r>
            <a:endParaRPr lang="es-ES_tradnl" sz="2400" dirty="0" smtClean="0"/>
          </a:p>
          <a:p>
            <a:pPr>
              <a:buClr>
                <a:schemeClr val="tx1"/>
              </a:buClr>
              <a:buFont typeface="Arial" charset="0"/>
              <a:buChar char="•"/>
            </a:pPr>
            <a:r>
              <a:rPr lang="es-ES_tradnl" sz="2400" dirty="0" smtClean="0"/>
              <a:t>Podrías </a:t>
            </a:r>
            <a:r>
              <a:rPr lang="es-ES_tradnl" sz="2400" dirty="0"/>
              <a:t>comenzar desde el principio y seguir pasando páginas hasta llegar a </a:t>
            </a:r>
            <a:r>
              <a:rPr lang="es-ES_tradnl" sz="2400" dirty="0" smtClean="0"/>
              <a:t>la K</a:t>
            </a:r>
            <a:r>
              <a:rPr lang="es-ES_tradnl" sz="2400" dirty="0"/>
              <a:t>. </a:t>
            </a:r>
            <a:endParaRPr lang="es-ES_tradnl" sz="2400" dirty="0" smtClean="0"/>
          </a:p>
          <a:p>
            <a:pPr>
              <a:buClr>
                <a:schemeClr val="tx1"/>
              </a:buClr>
              <a:buFont typeface="Arial" charset="0"/>
              <a:buChar char="•"/>
            </a:pPr>
            <a:r>
              <a:rPr lang="es-ES_tradnl" sz="2400" dirty="0" smtClean="0"/>
              <a:t>Pero </a:t>
            </a:r>
            <a:r>
              <a:rPr lang="es-ES_tradnl" sz="2400" dirty="0"/>
              <a:t>es más probable que comience en una página d</a:t>
            </a:r>
            <a:r>
              <a:rPr lang="es-ES_tradnl" sz="2400" dirty="0" smtClean="0"/>
              <a:t>el </a:t>
            </a:r>
            <a:r>
              <a:rPr lang="es-ES_tradnl" sz="2400" dirty="0"/>
              <a:t>medio, porque sabe que </a:t>
            </a:r>
            <a:r>
              <a:rPr lang="es-ES_tradnl" sz="2400" dirty="0" smtClean="0"/>
              <a:t>los apellidos con </a:t>
            </a:r>
            <a:r>
              <a:rPr lang="es-ES_tradnl" sz="2400" dirty="0"/>
              <a:t>K estarán cerca del medio de la guía telefónica. </a:t>
            </a:r>
            <a:endParaRPr lang="es-ES_tradnl" sz="2400" dirty="0" smtClean="0"/>
          </a:p>
          <a:p>
            <a:pPr>
              <a:buClr>
                <a:schemeClr val="tx1"/>
              </a:buClr>
              <a:buFont typeface="Arial" charset="0"/>
              <a:buChar char="•"/>
            </a:pPr>
            <a:r>
              <a:rPr lang="es-ES_tradnl" sz="2400" dirty="0" smtClean="0"/>
              <a:t>O </a:t>
            </a:r>
            <a:r>
              <a:rPr lang="es-ES_tradnl" sz="2400" dirty="0"/>
              <a:t>suponga que está buscando una palabra en un diccionario y comienza con O. </a:t>
            </a:r>
            <a:r>
              <a:rPr lang="es-ES_tradnl" sz="2400" dirty="0" smtClean="0"/>
              <a:t>Nuevamente</a:t>
            </a:r>
            <a:r>
              <a:rPr lang="es-ES_tradnl" sz="2400" dirty="0"/>
              <a:t>, comenzará cerca del medio. </a:t>
            </a:r>
            <a:endParaRPr lang="es-ES_tradnl" sz="2400" dirty="0" smtClean="0"/>
          </a:p>
          <a:p>
            <a:pPr>
              <a:buClr>
                <a:schemeClr val="tx1"/>
              </a:buClr>
              <a:buFont typeface="Arial" charset="0"/>
              <a:buChar char="•"/>
            </a:pPr>
            <a:r>
              <a:rPr lang="es-ES_tradnl" sz="2400" dirty="0" smtClean="0"/>
              <a:t>Ahora </a:t>
            </a:r>
            <a:r>
              <a:rPr lang="es-ES_tradnl" sz="2400" dirty="0"/>
              <a:t>suponga que inicia sesión en Facebook. Cuando lo haga, Facebook debe verificar que tiene una cuenta en el sitio. Por lo tanto, necesita buscar su nombre de usuario en su base de datos. </a:t>
            </a:r>
            <a:endParaRPr lang="es-ES_tradnl" sz="2400" dirty="0" smtClean="0"/>
          </a:p>
        </p:txBody>
      </p:sp>
    </p:spTree>
    <p:extLst>
      <p:ext uri="{BB962C8B-B14F-4D97-AF65-F5344CB8AC3E}">
        <p14:creationId xmlns:p14="http://schemas.microsoft.com/office/powerpoint/2010/main" val="2890131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4</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Supongamos que su nombre de usuario es </a:t>
            </a:r>
            <a:r>
              <a:rPr lang="es-ES_tradnl" sz="2400" dirty="0" err="1"/>
              <a:t>karlmageddon</a:t>
            </a:r>
            <a:r>
              <a:rPr lang="es-ES_tradnl" sz="2400" dirty="0"/>
              <a:t>. Facebook podría comenzar desde </a:t>
            </a:r>
            <a:r>
              <a:rPr lang="es-ES_tradnl" sz="2400" dirty="0" smtClean="0"/>
              <a:t>las </a:t>
            </a:r>
            <a:r>
              <a:rPr lang="es-ES_tradnl" sz="2400" dirty="0"/>
              <a:t>As y buscar su nombre, pero tiene más sentido que comience en algún punto intermedio. </a:t>
            </a:r>
            <a:endParaRPr lang="es-ES_tradnl" sz="2400" dirty="0" smtClean="0"/>
          </a:p>
          <a:p>
            <a:pPr>
              <a:buClr>
                <a:schemeClr val="tx1"/>
              </a:buClr>
              <a:buFont typeface="Arial" charset="0"/>
              <a:buChar char="•"/>
            </a:pPr>
            <a:r>
              <a:rPr lang="es-ES_tradnl" sz="2400" dirty="0" smtClean="0"/>
              <a:t>Este </a:t>
            </a:r>
            <a:r>
              <a:rPr lang="es-ES_tradnl" sz="2400" dirty="0"/>
              <a:t>es un </a:t>
            </a:r>
            <a:r>
              <a:rPr lang="es-ES_tradnl" sz="2400" i="1" dirty="0"/>
              <a:t>problema de búsqueda</a:t>
            </a:r>
            <a:r>
              <a:rPr lang="es-ES_tradnl" sz="2400" dirty="0"/>
              <a:t>. </a:t>
            </a:r>
            <a:endParaRPr lang="es-ES_tradnl" sz="2400" dirty="0" smtClean="0"/>
          </a:p>
          <a:p>
            <a:pPr>
              <a:buClr>
                <a:schemeClr val="tx1"/>
              </a:buClr>
              <a:buFont typeface="Arial" charset="0"/>
              <a:buChar char="•"/>
            </a:pPr>
            <a:r>
              <a:rPr lang="es-ES_tradnl" sz="2400" dirty="0" smtClean="0"/>
              <a:t>Y </a:t>
            </a:r>
            <a:r>
              <a:rPr lang="es-ES_tradnl" sz="2400" dirty="0"/>
              <a:t>todos estos casos usan el mismo algoritmo para resolver el problema: </a:t>
            </a:r>
            <a:r>
              <a:rPr lang="es-ES_tradnl" sz="2400" u="sng" dirty="0"/>
              <a:t>búsqueda binaria</a:t>
            </a:r>
            <a:r>
              <a:rPr lang="es-ES_tradnl" sz="2400" u="sng" dirty="0" smtClean="0"/>
              <a:t>.</a:t>
            </a:r>
          </a:p>
          <a:p>
            <a:pPr>
              <a:buClr>
                <a:schemeClr val="tx1"/>
              </a:buClr>
              <a:buFont typeface="Arial" charset="0"/>
              <a:buChar char="•"/>
            </a:pPr>
            <a:r>
              <a:rPr lang="es-ES_tradnl" sz="2400" dirty="0" smtClean="0"/>
              <a:t>La </a:t>
            </a:r>
            <a:r>
              <a:rPr lang="es-ES_tradnl" sz="2400" dirty="0"/>
              <a:t>búsqueda binaria es un algoritmo; su entrada es una lista ordenada de </a:t>
            </a:r>
            <a:r>
              <a:rPr lang="es-ES_tradnl" sz="2400" dirty="0" smtClean="0"/>
              <a:t>elementos. </a:t>
            </a:r>
          </a:p>
          <a:p>
            <a:pPr>
              <a:buClr>
                <a:schemeClr val="tx1"/>
              </a:buClr>
              <a:buFont typeface="Arial" charset="0"/>
              <a:buChar char="•"/>
            </a:pPr>
            <a:r>
              <a:rPr lang="es-ES_tradnl" sz="2400" dirty="0" smtClean="0"/>
              <a:t>Si </a:t>
            </a:r>
            <a:r>
              <a:rPr lang="es-ES_tradnl" sz="2400" dirty="0"/>
              <a:t>un elemento que está buscando está en esa lista, la búsqueda binaria devuelve la posición donde está ubicado. De lo contrario, la búsqueda binaria devuelve </a:t>
            </a:r>
            <a:r>
              <a:rPr lang="es-ES_tradnl" sz="2400" u="sng" dirty="0"/>
              <a:t>nulo</a:t>
            </a:r>
            <a:r>
              <a:rPr lang="es-ES_tradnl" sz="2400" dirty="0" smtClean="0"/>
              <a:t>.</a:t>
            </a:r>
          </a:p>
        </p:txBody>
      </p:sp>
    </p:spTree>
    <p:extLst>
      <p:ext uri="{BB962C8B-B14F-4D97-AF65-F5344CB8AC3E}">
        <p14:creationId xmlns:p14="http://schemas.microsoft.com/office/powerpoint/2010/main" val="1690225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5</a:t>
            </a:fld>
            <a:endParaRPr lang="en-US" sz="1600" dirty="0"/>
          </a:p>
        </p:txBody>
      </p:sp>
      <p:sp>
        <p:nvSpPr>
          <p:cNvPr id="8" name="Título 1"/>
          <p:cNvSpPr txBox="1">
            <a:spLocks/>
          </p:cNvSpPr>
          <p:nvPr/>
        </p:nvSpPr>
        <p:spPr>
          <a:xfrm>
            <a:off x="770399" y="540153"/>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pic>
        <p:nvPicPr>
          <p:cNvPr id="3" name="Imagen 2"/>
          <p:cNvPicPr>
            <a:picLocks noChangeAspect="1"/>
          </p:cNvPicPr>
          <p:nvPr/>
        </p:nvPicPr>
        <p:blipFill>
          <a:blip r:embed="rId3"/>
          <a:stretch>
            <a:fillRect/>
          </a:stretch>
        </p:blipFill>
        <p:spPr>
          <a:xfrm>
            <a:off x="2514990" y="1070099"/>
            <a:ext cx="7170420" cy="5230371"/>
          </a:xfrm>
          <a:prstGeom prst="rect">
            <a:avLst/>
          </a:prstGeom>
        </p:spPr>
      </p:pic>
    </p:spTree>
    <p:extLst>
      <p:ext uri="{BB962C8B-B14F-4D97-AF65-F5344CB8AC3E}">
        <p14:creationId xmlns:p14="http://schemas.microsoft.com/office/powerpoint/2010/main" val="816277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a:stretch>
            <a:fillRect/>
          </a:stretch>
        </p:blipFill>
        <p:spPr>
          <a:xfrm>
            <a:off x="5577840" y="1309911"/>
            <a:ext cx="6474825" cy="3761565"/>
          </a:xfrm>
          <a:prstGeom prst="rect">
            <a:avLst/>
          </a:prstGeom>
        </p:spPr>
      </p:pic>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6</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420624" y="1612234"/>
            <a:ext cx="5157216"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Aquí hay un ejemplo de cómo funciona la búsqueda binaria. </a:t>
            </a:r>
            <a:endParaRPr lang="es-ES_tradnl" sz="2400" dirty="0" smtClean="0"/>
          </a:p>
          <a:p>
            <a:pPr>
              <a:buClr>
                <a:schemeClr val="tx1"/>
              </a:buClr>
              <a:buFont typeface="Arial" charset="0"/>
              <a:buChar char="•"/>
            </a:pPr>
            <a:r>
              <a:rPr lang="es-ES_tradnl" sz="2400" dirty="0" smtClean="0"/>
              <a:t>Estoy </a:t>
            </a:r>
            <a:r>
              <a:rPr lang="es-ES_tradnl" sz="2400" dirty="0"/>
              <a:t>pensando en un número entre 1 y 100</a:t>
            </a:r>
            <a:r>
              <a:rPr lang="es-ES_tradnl" sz="2400" dirty="0" smtClean="0"/>
              <a:t>. Tienes </a:t>
            </a:r>
            <a:r>
              <a:rPr lang="es-ES_tradnl" sz="2400" dirty="0"/>
              <a:t>que intentar adivinar mi número en la menor cantidad de intentos posibles. </a:t>
            </a:r>
            <a:endParaRPr lang="es-ES_tradnl" sz="2400" dirty="0" smtClean="0"/>
          </a:p>
          <a:p>
            <a:pPr>
              <a:buClr>
                <a:schemeClr val="tx1"/>
              </a:buClr>
              <a:buFont typeface="Arial" charset="0"/>
              <a:buChar char="•"/>
            </a:pPr>
            <a:r>
              <a:rPr lang="es-ES_tradnl" sz="2400" dirty="0" smtClean="0"/>
              <a:t>Con </a:t>
            </a:r>
            <a:r>
              <a:rPr lang="es-ES_tradnl" sz="2400" dirty="0"/>
              <a:t>cada suposición, le diré si su suposición es demasiado baja, demasiado alta o correcta. </a:t>
            </a:r>
            <a:endParaRPr lang="es-ES_tradnl" sz="2400" dirty="0" smtClean="0"/>
          </a:p>
          <a:p>
            <a:pPr>
              <a:buClr>
                <a:schemeClr val="tx1"/>
              </a:buClr>
              <a:buFont typeface="Arial" charset="0"/>
              <a:buChar char="•"/>
            </a:pPr>
            <a:r>
              <a:rPr lang="es-ES_tradnl" sz="2400" dirty="0" smtClean="0"/>
              <a:t>Supongamos </a:t>
            </a:r>
            <a:r>
              <a:rPr lang="es-ES_tradnl" sz="2400" dirty="0"/>
              <a:t>que comienzas a adivinar así: 1, 2, 3, 4 ... Así es como </a:t>
            </a:r>
            <a:r>
              <a:rPr lang="es-ES_tradnl" sz="2400" dirty="0" smtClean="0"/>
              <a:t>iría. </a:t>
            </a:r>
            <a:endParaRPr lang="es-ES_tradnl" sz="2400" dirty="0" smtClean="0"/>
          </a:p>
        </p:txBody>
      </p:sp>
    </p:spTree>
    <p:extLst>
      <p:ext uri="{BB962C8B-B14F-4D97-AF65-F5344CB8AC3E}">
        <p14:creationId xmlns:p14="http://schemas.microsoft.com/office/powerpoint/2010/main" val="2021294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7</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err="1" smtClean="0"/>
              <a:t>Introducci</a:t>
            </a:r>
            <a:r>
              <a:rPr lang="es-ES" sz="4400" dirty="0" err="1" smtClean="0"/>
              <a:t>ón</a:t>
            </a:r>
            <a:endParaRPr lang="en-US" sz="4400" dirty="0"/>
          </a:p>
        </p:txBody>
      </p:sp>
      <p:sp>
        <p:nvSpPr>
          <p:cNvPr id="5" name="Marcador de contenido 2"/>
          <p:cNvSpPr txBox="1">
            <a:spLocks/>
          </p:cNvSpPr>
          <p:nvPr/>
        </p:nvSpPr>
        <p:spPr>
          <a:xfrm>
            <a:off x="907560" y="4718304"/>
            <a:ext cx="10385280" cy="153811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Esta es una búsqueda simple (quizás una búsqueda tonta sería un término mejor). Con cada suposición, estás eliminando solo un número. Si mi número fuera 99, ¡podría llevarte 99 conjeturas para llegar allí!</a:t>
            </a:r>
          </a:p>
          <a:p>
            <a:pPr>
              <a:buClr>
                <a:schemeClr val="tx1"/>
              </a:buClr>
              <a:buFont typeface="Arial" charset="0"/>
              <a:buChar char="•"/>
            </a:pPr>
            <a:endParaRPr lang="es-ES_tradnl" sz="2400" dirty="0" smtClean="0"/>
          </a:p>
        </p:txBody>
      </p:sp>
      <p:pic>
        <p:nvPicPr>
          <p:cNvPr id="4" name="Imagen 3"/>
          <p:cNvPicPr>
            <a:picLocks noChangeAspect="1"/>
          </p:cNvPicPr>
          <p:nvPr/>
        </p:nvPicPr>
        <p:blipFill>
          <a:blip r:embed="rId3"/>
          <a:stretch>
            <a:fillRect/>
          </a:stretch>
        </p:blipFill>
        <p:spPr>
          <a:xfrm>
            <a:off x="1301998" y="1928276"/>
            <a:ext cx="9596403" cy="2318594"/>
          </a:xfrm>
          <a:prstGeom prst="rect">
            <a:avLst/>
          </a:prstGeom>
        </p:spPr>
      </p:pic>
    </p:spTree>
    <p:extLst>
      <p:ext uri="{BB962C8B-B14F-4D97-AF65-F5344CB8AC3E}">
        <p14:creationId xmlns:p14="http://schemas.microsoft.com/office/powerpoint/2010/main" val="17307245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8</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Aquí hay una mejor técnica. Comience con 50</a:t>
            </a:r>
            <a:r>
              <a:rPr lang="es-ES_tradnl" sz="2400" dirty="0" smtClean="0"/>
              <a:t>.</a:t>
            </a:r>
          </a:p>
          <a:p>
            <a:pPr>
              <a:buClr>
                <a:schemeClr val="tx1"/>
              </a:buClr>
              <a:buFont typeface="Arial" charset="0"/>
              <a:buChar char="•"/>
            </a:pPr>
            <a:r>
              <a:rPr lang="es-ES_tradnl" sz="2400" dirty="0" smtClean="0"/>
              <a:t> Demasiado </a:t>
            </a:r>
            <a:r>
              <a:rPr lang="es-ES_tradnl" sz="2400" dirty="0"/>
              <a:t>bajo, ¡pero acabas de eliminar la mitad de los números</a:t>
            </a:r>
            <a:r>
              <a:rPr lang="es-ES_tradnl" sz="2400" dirty="0" smtClean="0"/>
              <a:t>!</a:t>
            </a:r>
          </a:p>
          <a:p>
            <a:pPr>
              <a:buClr>
                <a:schemeClr val="tx1"/>
              </a:buClr>
              <a:buFont typeface="Arial" charset="0"/>
              <a:buChar char="•"/>
            </a:pPr>
            <a:endParaRPr lang="es-ES_tradnl" sz="2400" dirty="0" smtClean="0"/>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a:p>
            <a:pPr>
              <a:buClr>
                <a:schemeClr val="tx1"/>
              </a:buClr>
              <a:buFont typeface="Arial" charset="0"/>
              <a:buChar char="•"/>
            </a:pPr>
            <a:endParaRPr lang="es-ES_tradnl" sz="2400" dirty="0" smtClean="0"/>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a:p>
            <a:pPr>
              <a:buClr>
                <a:schemeClr val="tx1"/>
              </a:buClr>
              <a:buFont typeface="Arial" charset="0"/>
              <a:buChar char="•"/>
            </a:pPr>
            <a:r>
              <a:rPr lang="es-ES_tradnl" sz="2400" dirty="0" smtClean="0"/>
              <a:t> </a:t>
            </a:r>
            <a:r>
              <a:rPr lang="es-ES_tradnl" sz="2400" dirty="0"/>
              <a:t>Ahora sabes que 1–50 son demasiado bajos. </a:t>
            </a:r>
            <a:endParaRPr lang="es-ES_tradnl" sz="2400" dirty="0" smtClean="0"/>
          </a:p>
        </p:txBody>
      </p:sp>
      <p:pic>
        <p:nvPicPr>
          <p:cNvPr id="3" name="Imagen 2"/>
          <p:cNvPicPr>
            <a:picLocks noChangeAspect="1"/>
          </p:cNvPicPr>
          <p:nvPr/>
        </p:nvPicPr>
        <p:blipFill>
          <a:blip r:embed="rId3"/>
          <a:stretch>
            <a:fillRect/>
          </a:stretch>
        </p:blipFill>
        <p:spPr>
          <a:xfrm>
            <a:off x="957515" y="2770483"/>
            <a:ext cx="10472485" cy="2394797"/>
          </a:xfrm>
          <a:prstGeom prst="rect">
            <a:avLst/>
          </a:prstGeom>
        </p:spPr>
      </p:pic>
    </p:spTree>
    <p:extLst>
      <p:ext uri="{BB962C8B-B14F-4D97-AF65-F5344CB8AC3E}">
        <p14:creationId xmlns:p14="http://schemas.microsoft.com/office/powerpoint/2010/main" val="1602204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p:cNvSpPr>
            <a:spLocks noGrp="1"/>
          </p:cNvSpPr>
          <p:nvPr>
            <p:ph type="sldNum" sz="quarter" idx="12"/>
          </p:nvPr>
        </p:nvSpPr>
        <p:spPr>
          <a:xfrm>
            <a:off x="770400" y="6468934"/>
            <a:ext cx="10659600" cy="324444"/>
          </a:xfrm>
        </p:spPr>
        <p:txBody>
          <a:bodyPr/>
          <a:lstStyle/>
          <a:p>
            <a:fld id="{5C8A0B6C-2F0D-9146-B965-5B2E4517E27B}" type="slidenum">
              <a:rPr lang="en-US" sz="1600" smtClean="0"/>
              <a:t>9</a:t>
            </a:fld>
            <a:endParaRPr lang="en-US" sz="1600" dirty="0"/>
          </a:p>
        </p:txBody>
      </p:sp>
      <p:sp>
        <p:nvSpPr>
          <p:cNvPr id="8" name="Título 1"/>
          <p:cNvSpPr txBox="1">
            <a:spLocks/>
          </p:cNvSpPr>
          <p:nvPr/>
        </p:nvSpPr>
        <p:spPr>
          <a:xfrm>
            <a:off x="770399" y="595017"/>
            <a:ext cx="10325749" cy="1429789"/>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A better way to search</a:t>
            </a:r>
            <a:endParaRPr lang="en-US" sz="4400" dirty="0"/>
          </a:p>
        </p:txBody>
      </p:sp>
      <p:sp>
        <p:nvSpPr>
          <p:cNvPr id="5" name="Marcador de contenido 2"/>
          <p:cNvSpPr txBox="1">
            <a:spLocks/>
          </p:cNvSpPr>
          <p:nvPr/>
        </p:nvSpPr>
        <p:spPr>
          <a:xfrm>
            <a:off x="907560" y="1612234"/>
            <a:ext cx="10385280" cy="464418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chemeClr val="tx1"/>
              </a:buClr>
              <a:buFont typeface="Arial" charset="0"/>
              <a:buChar char="•"/>
            </a:pPr>
            <a:r>
              <a:rPr lang="es-ES_tradnl" sz="2400" dirty="0"/>
              <a:t> </a:t>
            </a:r>
            <a:r>
              <a:rPr lang="es-ES_tradnl" sz="2400" dirty="0"/>
              <a:t>Siguiente aproximación: 75</a:t>
            </a:r>
            <a:r>
              <a:rPr lang="es-ES_tradnl" sz="2400" dirty="0" smtClean="0"/>
              <a:t>. </a:t>
            </a:r>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a:p>
            <a:pPr>
              <a:buClr>
                <a:schemeClr val="tx1"/>
              </a:buClr>
              <a:buFont typeface="Arial" charset="0"/>
              <a:buChar char="•"/>
            </a:pPr>
            <a:endParaRPr lang="es-ES_tradnl" sz="2400" dirty="0"/>
          </a:p>
          <a:p>
            <a:pPr>
              <a:buClr>
                <a:schemeClr val="tx1"/>
              </a:buClr>
              <a:buFont typeface="Arial" charset="0"/>
              <a:buChar char="•"/>
            </a:pPr>
            <a:endParaRPr lang="es-ES_tradnl" sz="2400" dirty="0" smtClean="0"/>
          </a:p>
          <a:p>
            <a:pPr>
              <a:buClr>
                <a:schemeClr val="tx1"/>
              </a:buClr>
              <a:buFont typeface="Arial" charset="0"/>
              <a:buChar char="•"/>
            </a:pPr>
            <a:r>
              <a:rPr lang="es-ES_tradnl" sz="2400" dirty="0" smtClean="0"/>
              <a:t>Demasiado </a:t>
            </a:r>
            <a:r>
              <a:rPr lang="es-ES_tradnl" sz="2400" dirty="0"/>
              <a:t>alto, ¡pero de nuevo cortas la mitad de los números restantes! </a:t>
            </a:r>
          </a:p>
          <a:p>
            <a:pPr>
              <a:buClr>
                <a:schemeClr val="tx1"/>
              </a:buClr>
              <a:buFont typeface="Arial" charset="0"/>
              <a:buChar char="•"/>
            </a:pPr>
            <a:r>
              <a:rPr lang="es-ES_tradnl" sz="2400" dirty="0"/>
              <a:t>Con la búsqueda binaria, </a:t>
            </a:r>
            <a:r>
              <a:rPr lang="es-ES_tradnl" sz="2400" i="1" dirty="0"/>
              <a:t>adivinas el número del medio y eliminas la mitad de los números restantes cada vez. </a:t>
            </a:r>
          </a:p>
        </p:txBody>
      </p:sp>
      <p:pic>
        <p:nvPicPr>
          <p:cNvPr id="4" name="Imagen 3"/>
          <p:cNvPicPr>
            <a:picLocks noChangeAspect="1"/>
          </p:cNvPicPr>
          <p:nvPr/>
        </p:nvPicPr>
        <p:blipFill>
          <a:blip r:embed="rId3"/>
          <a:stretch>
            <a:fillRect/>
          </a:stretch>
        </p:blipFill>
        <p:spPr>
          <a:xfrm>
            <a:off x="5043170" y="1322917"/>
            <a:ext cx="4649470" cy="2382647"/>
          </a:xfrm>
          <a:prstGeom prst="rect">
            <a:avLst/>
          </a:prstGeom>
        </p:spPr>
      </p:pic>
    </p:spTree>
    <p:extLst>
      <p:ext uri="{BB962C8B-B14F-4D97-AF65-F5344CB8AC3E}">
        <p14:creationId xmlns:p14="http://schemas.microsoft.com/office/powerpoint/2010/main" val="78786804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38597</TotalTime>
  <Words>2047</Words>
  <Application>Microsoft Macintosh PowerPoint</Application>
  <PresentationFormat>Panorámica</PresentationFormat>
  <Paragraphs>187</Paragraphs>
  <Slides>28</Slides>
  <Notes>27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Calibri</vt:lpstr>
      <vt:lpstr>Calibri Light</vt:lpstr>
      <vt:lpstr>Arial</vt:lpstr>
      <vt:lpstr>Retrospección</vt:lpstr>
      <vt:lpstr>Algoritmos y Complejidad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Users Preferences in Online Social Networks</dc:title>
  <dc:creator>Lorena Recalde</dc:creator>
  <cp:lastModifiedBy>Lorena Recalde</cp:lastModifiedBy>
  <cp:revision>426</cp:revision>
  <dcterms:created xsi:type="dcterms:W3CDTF">2018-09-05T16:34:01Z</dcterms:created>
  <dcterms:modified xsi:type="dcterms:W3CDTF">2019-10-15T09:39:34Z</dcterms:modified>
</cp:coreProperties>
</file>