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32"/>
  </p:notesMasterIdLst>
  <p:sldIdLst>
    <p:sldId id="504" r:id="rId2"/>
    <p:sldId id="619" r:id="rId3"/>
    <p:sldId id="686" r:id="rId4"/>
    <p:sldId id="782" r:id="rId5"/>
    <p:sldId id="783" r:id="rId6"/>
    <p:sldId id="784" r:id="rId7"/>
    <p:sldId id="785" r:id="rId8"/>
    <p:sldId id="786" r:id="rId9"/>
    <p:sldId id="787" r:id="rId10"/>
    <p:sldId id="791" r:id="rId11"/>
    <p:sldId id="788" r:id="rId12"/>
    <p:sldId id="789" r:id="rId13"/>
    <p:sldId id="790" r:id="rId14"/>
    <p:sldId id="792" r:id="rId15"/>
    <p:sldId id="793" r:id="rId16"/>
    <p:sldId id="794" r:id="rId17"/>
    <p:sldId id="795" r:id="rId18"/>
    <p:sldId id="796" r:id="rId19"/>
    <p:sldId id="797" r:id="rId20"/>
    <p:sldId id="798" r:id="rId21"/>
    <p:sldId id="799" r:id="rId22"/>
    <p:sldId id="800" r:id="rId23"/>
    <p:sldId id="801" r:id="rId24"/>
    <p:sldId id="802" r:id="rId25"/>
    <p:sldId id="803" r:id="rId26"/>
    <p:sldId id="804" r:id="rId27"/>
    <p:sldId id="805" r:id="rId28"/>
    <p:sldId id="806" r:id="rId29"/>
    <p:sldId id="808" r:id="rId30"/>
    <p:sldId id="807" r:id="rId31"/>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07"/>
    <p:restoredTop sz="84947"/>
  </p:normalViewPr>
  <p:slideViewPr>
    <p:cSldViewPr snapToGrid="0" snapToObjects="1">
      <p:cViewPr>
        <p:scale>
          <a:sx n="70" d="100"/>
          <a:sy n="70" d="100"/>
        </p:scale>
        <p:origin x="5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11/25/19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83730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11</a:t>
            </a:fld>
            <a:endParaRPr lang="en-US"/>
          </a:p>
        </p:txBody>
      </p:sp>
    </p:spTree>
    <p:extLst>
      <p:ext uri="{BB962C8B-B14F-4D97-AF65-F5344CB8AC3E}">
        <p14:creationId xmlns:p14="http://schemas.microsoft.com/office/powerpoint/2010/main" val="1557780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12</a:t>
            </a:fld>
            <a:endParaRPr lang="en-US"/>
          </a:p>
        </p:txBody>
      </p:sp>
    </p:spTree>
    <p:extLst>
      <p:ext uri="{BB962C8B-B14F-4D97-AF65-F5344CB8AC3E}">
        <p14:creationId xmlns:p14="http://schemas.microsoft.com/office/powerpoint/2010/main" val="1891335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13</a:t>
            </a:fld>
            <a:endParaRPr lang="en-US"/>
          </a:p>
        </p:txBody>
      </p:sp>
    </p:spTree>
    <p:extLst>
      <p:ext uri="{BB962C8B-B14F-4D97-AF65-F5344CB8AC3E}">
        <p14:creationId xmlns:p14="http://schemas.microsoft.com/office/powerpoint/2010/main" val="1314280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14</a:t>
            </a:fld>
            <a:endParaRPr lang="en-US"/>
          </a:p>
        </p:txBody>
      </p:sp>
    </p:spTree>
    <p:extLst>
      <p:ext uri="{BB962C8B-B14F-4D97-AF65-F5344CB8AC3E}">
        <p14:creationId xmlns:p14="http://schemas.microsoft.com/office/powerpoint/2010/main" val="2014519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15</a:t>
            </a:fld>
            <a:endParaRPr lang="en-US"/>
          </a:p>
        </p:txBody>
      </p:sp>
    </p:spTree>
    <p:extLst>
      <p:ext uri="{BB962C8B-B14F-4D97-AF65-F5344CB8AC3E}">
        <p14:creationId xmlns:p14="http://schemas.microsoft.com/office/powerpoint/2010/main" val="1974563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16</a:t>
            </a:fld>
            <a:endParaRPr lang="en-US"/>
          </a:p>
        </p:txBody>
      </p:sp>
    </p:spTree>
    <p:extLst>
      <p:ext uri="{BB962C8B-B14F-4D97-AF65-F5344CB8AC3E}">
        <p14:creationId xmlns:p14="http://schemas.microsoft.com/office/powerpoint/2010/main" val="1559928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17</a:t>
            </a:fld>
            <a:endParaRPr lang="en-US"/>
          </a:p>
        </p:txBody>
      </p:sp>
    </p:spTree>
    <p:extLst>
      <p:ext uri="{BB962C8B-B14F-4D97-AF65-F5344CB8AC3E}">
        <p14:creationId xmlns:p14="http://schemas.microsoft.com/office/powerpoint/2010/main" val="546981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18</a:t>
            </a:fld>
            <a:endParaRPr lang="en-US"/>
          </a:p>
        </p:txBody>
      </p:sp>
    </p:spTree>
    <p:extLst>
      <p:ext uri="{BB962C8B-B14F-4D97-AF65-F5344CB8AC3E}">
        <p14:creationId xmlns:p14="http://schemas.microsoft.com/office/powerpoint/2010/main" val="168366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19</a:t>
            </a:fld>
            <a:endParaRPr lang="en-US"/>
          </a:p>
        </p:txBody>
      </p:sp>
    </p:spTree>
    <p:extLst>
      <p:ext uri="{BB962C8B-B14F-4D97-AF65-F5344CB8AC3E}">
        <p14:creationId xmlns:p14="http://schemas.microsoft.com/office/powerpoint/2010/main" val="943608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20</a:t>
            </a:fld>
            <a:endParaRPr lang="en-US"/>
          </a:p>
        </p:txBody>
      </p:sp>
    </p:spTree>
    <p:extLst>
      <p:ext uri="{BB962C8B-B14F-4D97-AF65-F5344CB8AC3E}">
        <p14:creationId xmlns:p14="http://schemas.microsoft.com/office/powerpoint/2010/main" val="1089537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a:t>
            </a:fld>
            <a:endParaRPr lang="en-US"/>
          </a:p>
        </p:txBody>
      </p:sp>
    </p:spTree>
    <p:extLst>
      <p:ext uri="{BB962C8B-B14F-4D97-AF65-F5344CB8AC3E}">
        <p14:creationId xmlns:p14="http://schemas.microsoft.com/office/powerpoint/2010/main" val="7728974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21</a:t>
            </a:fld>
            <a:endParaRPr lang="en-US"/>
          </a:p>
        </p:txBody>
      </p:sp>
    </p:spTree>
    <p:extLst>
      <p:ext uri="{BB962C8B-B14F-4D97-AF65-F5344CB8AC3E}">
        <p14:creationId xmlns:p14="http://schemas.microsoft.com/office/powerpoint/2010/main" val="16758803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22</a:t>
            </a:fld>
            <a:endParaRPr lang="en-US"/>
          </a:p>
        </p:txBody>
      </p:sp>
    </p:spTree>
    <p:extLst>
      <p:ext uri="{BB962C8B-B14F-4D97-AF65-F5344CB8AC3E}">
        <p14:creationId xmlns:p14="http://schemas.microsoft.com/office/powerpoint/2010/main" val="2001330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23</a:t>
            </a:fld>
            <a:endParaRPr lang="en-US"/>
          </a:p>
        </p:txBody>
      </p:sp>
    </p:spTree>
    <p:extLst>
      <p:ext uri="{BB962C8B-B14F-4D97-AF65-F5344CB8AC3E}">
        <p14:creationId xmlns:p14="http://schemas.microsoft.com/office/powerpoint/2010/main" val="732501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24</a:t>
            </a:fld>
            <a:endParaRPr lang="en-US"/>
          </a:p>
        </p:txBody>
      </p:sp>
    </p:spTree>
    <p:extLst>
      <p:ext uri="{BB962C8B-B14F-4D97-AF65-F5344CB8AC3E}">
        <p14:creationId xmlns:p14="http://schemas.microsoft.com/office/powerpoint/2010/main" val="714889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25</a:t>
            </a:fld>
            <a:endParaRPr lang="en-US"/>
          </a:p>
        </p:txBody>
      </p:sp>
    </p:spTree>
    <p:extLst>
      <p:ext uri="{BB962C8B-B14F-4D97-AF65-F5344CB8AC3E}">
        <p14:creationId xmlns:p14="http://schemas.microsoft.com/office/powerpoint/2010/main" val="10492924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26</a:t>
            </a:fld>
            <a:endParaRPr lang="en-US"/>
          </a:p>
        </p:txBody>
      </p:sp>
    </p:spTree>
    <p:extLst>
      <p:ext uri="{BB962C8B-B14F-4D97-AF65-F5344CB8AC3E}">
        <p14:creationId xmlns:p14="http://schemas.microsoft.com/office/powerpoint/2010/main" val="1433601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27</a:t>
            </a:fld>
            <a:endParaRPr lang="en-US"/>
          </a:p>
        </p:txBody>
      </p:sp>
    </p:spTree>
    <p:extLst>
      <p:ext uri="{BB962C8B-B14F-4D97-AF65-F5344CB8AC3E}">
        <p14:creationId xmlns:p14="http://schemas.microsoft.com/office/powerpoint/2010/main" val="906864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28</a:t>
            </a:fld>
            <a:endParaRPr lang="en-US"/>
          </a:p>
        </p:txBody>
      </p:sp>
    </p:spTree>
    <p:extLst>
      <p:ext uri="{BB962C8B-B14F-4D97-AF65-F5344CB8AC3E}">
        <p14:creationId xmlns:p14="http://schemas.microsoft.com/office/powerpoint/2010/main" val="17077860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29</a:t>
            </a:fld>
            <a:endParaRPr lang="en-US"/>
          </a:p>
        </p:txBody>
      </p:sp>
    </p:spTree>
    <p:extLst>
      <p:ext uri="{BB962C8B-B14F-4D97-AF65-F5344CB8AC3E}">
        <p14:creationId xmlns:p14="http://schemas.microsoft.com/office/powerpoint/2010/main" val="2016243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30</a:t>
            </a:fld>
            <a:endParaRPr lang="en-US"/>
          </a:p>
        </p:txBody>
      </p:sp>
    </p:spTree>
    <p:extLst>
      <p:ext uri="{BB962C8B-B14F-4D97-AF65-F5344CB8AC3E}">
        <p14:creationId xmlns:p14="http://schemas.microsoft.com/office/powerpoint/2010/main" val="690677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a:t>
            </a:fld>
            <a:endParaRPr lang="en-US"/>
          </a:p>
        </p:txBody>
      </p:sp>
    </p:spTree>
    <p:extLst>
      <p:ext uri="{BB962C8B-B14F-4D97-AF65-F5344CB8AC3E}">
        <p14:creationId xmlns:p14="http://schemas.microsoft.com/office/powerpoint/2010/main" val="1015096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a:t>
            </a:fld>
            <a:endParaRPr lang="en-US"/>
          </a:p>
        </p:txBody>
      </p:sp>
    </p:spTree>
    <p:extLst>
      <p:ext uri="{BB962C8B-B14F-4D97-AF65-F5344CB8AC3E}">
        <p14:creationId xmlns:p14="http://schemas.microsoft.com/office/powerpoint/2010/main" val="957547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a:t>
            </a:fld>
            <a:endParaRPr lang="en-US"/>
          </a:p>
        </p:txBody>
      </p:sp>
    </p:spTree>
    <p:extLst>
      <p:ext uri="{BB962C8B-B14F-4D97-AF65-F5344CB8AC3E}">
        <p14:creationId xmlns:p14="http://schemas.microsoft.com/office/powerpoint/2010/main" val="1929657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a:t>
            </a:fld>
            <a:endParaRPr lang="en-US"/>
          </a:p>
        </p:txBody>
      </p:sp>
    </p:spTree>
    <p:extLst>
      <p:ext uri="{BB962C8B-B14F-4D97-AF65-F5344CB8AC3E}">
        <p14:creationId xmlns:p14="http://schemas.microsoft.com/office/powerpoint/2010/main" val="549205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a:t>
            </a:fld>
            <a:endParaRPr lang="en-US"/>
          </a:p>
        </p:txBody>
      </p:sp>
    </p:spTree>
    <p:extLst>
      <p:ext uri="{BB962C8B-B14F-4D97-AF65-F5344CB8AC3E}">
        <p14:creationId xmlns:p14="http://schemas.microsoft.com/office/powerpoint/2010/main" val="1158240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9</a:t>
            </a:fld>
            <a:endParaRPr lang="en-US"/>
          </a:p>
        </p:txBody>
      </p:sp>
    </p:spTree>
    <p:extLst>
      <p:ext uri="{BB962C8B-B14F-4D97-AF65-F5344CB8AC3E}">
        <p14:creationId xmlns:p14="http://schemas.microsoft.com/office/powerpoint/2010/main" val="1810924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10</a:t>
            </a:fld>
            <a:endParaRPr lang="en-US"/>
          </a:p>
        </p:txBody>
      </p:sp>
    </p:spTree>
    <p:extLst>
      <p:ext uri="{BB962C8B-B14F-4D97-AF65-F5344CB8AC3E}">
        <p14:creationId xmlns:p14="http://schemas.microsoft.com/office/powerpoint/2010/main" val="2130980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25/11/19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25/11/19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25/11/19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25/11/19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25/11/19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25/11/19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25/11/19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25/11/19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25/11/19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25/11/19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25/11/19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25/11/19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 sz="4400" dirty="0" smtClean="0">
                <a:latin typeface="Arial" charset="0"/>
              </a:rPr>
              <a:t>Algoritmos y Complejidad</a:t>
            </a:r>
            <a:endParaRPr lang="es-ES_tradnl" sz="4400" dirty="0">
              <a:latin typeface="Arial" charset="0"/>
            </a:endParaRPr>
          </a:p>
        </p:txBody>
      </p:sp>
      <p:sp>
        <p:nvSpPr>
          <p:cNvPr id="5" name="CuadroTexto 4"/>
          <p:cNvSpPr txBox="1"/>
          <p:nvPr/>
        </p:nvSpPr>
        <p:spPr>
          <a:xfrm>
            <a:off x="1097280" y="5035325"/>
            <a:ext cx="10302530" cy="1200329"/>
          </a:xfrm>
          <a:prstGeom prst="rect">
            <a:avLst/>
          </a:prstGeom>
          <a:noFill/>
        </p:spPr>
        <p:txBody>
          <a:bodyPr wrap="square" rtlCol="0">
            <a:spAutoFit/>
          </a:bodyPr>
          <a:lstStyle/>
          <a:p>
            <a:r>
              <a:rPr lang="en-US" sz="2400" dirty="0" smtClean="0"/>
              <a:t>Lorena Recalde Ph.D.</a:t>
            </a:r>
          </a:p>
          <a:p>
            <a:r>
              <a:rPr lang="en-US" sz="2400" dirty="0" err="1" smtClean="0"/>
              <a:t>Escuela</a:t>
            </a:r>
            <a:r>
              <a:rPr lang="en-US" sz="2400" dirty="0" smtClean="0"/>
              <a:t> </a:t>
            </a:r>
            <a:r>
              <a:rPr lang="en-US" sz="2400" dirty="0" err="1" smtClean="0"/>
              <a:t>Polit</a:t>
            </a:r>
            <a:r>
              <a:rPr lang="es-ES" sz="2400" dirty="0" err="1" smtClean="0"/>
              <a:t>écnica</a:t>
            </a:r>
            <a:r>
              <a:rPr lang="es-ES" sz="2400" dirty="0" smtClean="0"/>
              <a:t> Nacional</a:t>
            </a:r>
          </a:p>
          <a:p>
            <a:r>
              <a:rPr lang="es-ES" sz="2400" dirty="0" smtClean="0"/>
              <a:t>Maestría en Ciencias de Computación</a:t>
            </a:r>
            <a:endParaRPr lang="en-US" sz="2400" dirty="0"/>
          </a:p>
        </p:txBody>
      </p:sp>
    </p:spTree>
    <p:extLst>
      <p:ext uri="{BB962C8B-B14F-4D97-AF65-F5344CB8AC3E}">
        <p14:creationId xmlns:p14="http://schemas.microsoft.com/office/powerpoint/2010/main" val="1168478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10</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444752"/>
            <a:ext cx="10188588"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Para descubrir cómo llegar desde Twin </a:t>
            </a:r>
            <a:r>
              <a:rPr lang="es-ES_tradnl" sz="2700" dirty="0" err="1"/>
              <a:t>Peaks</a:t>
            </a:r>
            <a:r>
              <a:rPr lang="es-ES_tradnl" sz="2700" dirty="0"/>
              <a:t> al Puente Golden </a:t>
            </a:r>
            <a:r>
              <a:rPr lang="es-ES_tradnl" sz="2700" dirty="0" err="1"/>
              <a:t>Gate</a:t>
            </a:r>
            <a:r>
              <a:rPr lang="es-ES_tradnl" sz="2700" dirty="0"/>
              <a:t>, hay dos pasos</a:t>
            </a:r>
            <a:r>
              <a:rPr lang="es-ES_tradnl" sz="2700" dirty="0" smtClean="0"/>
              <a:t>:</a:t>
            </a:r>
          </a:p>
          <a:p>
            <a:pPr>
              <a:buClr>
                <a:schemeClr val="tx1"/>
              </a:buClr>
              <a:buFont typeface="Arial" charset="0"/>
              <a:buChar char="•"/>
            </a:pPr>
            <a:r>
              <a:rPr lang="es-ES_tradnl" sz="2700" dirty="0" smtClean="0"/>
              <a:t>1</a:t>
            </a:r>
            <a:r>
              <a:rPr lang="es-ES_tradnl" sz="2700" dirty="0"/>
              <a:t>. Modele el problema como un </a:t>
            </a:r>
            <a:r>
              <a:rPr lang="es-ES_tradnl" sz="2700" dirty="0" smtClean="0"/>
              <a:t>grafo.</a:t>
            </a:r>
          </a:p>
          <a:p>
            <a:pPr>
              <a:buClr>
                <a:schemeClr val="tx1"/>
              </a:buClr>
              <a:buFont typeface="Arial" charset="0"/>
              <a:buChar char="•"/>
            </a:pPr>
            <a:r>
              <a:rPr lang="es-ES_tradnl" sz="2700" dirty="0" smtClean="0"/>
              <a:t>2</a:t>
            </a:r>
            <a:r>
              <a:rPr lang="es-ES_tradnl" sz="2700" dirty="0"/>
              <a:t>. Resuelva el problema usando </a:t>
            </a:r>
            <a:r>
              <a:rPr lang="es-ES_tradnl" sz="2700" dirty="0" smtClean="0"/>
              <a:t>BFS.</a:t>
            </a:r>
          </a:p>
          <a:p>
            <a:pPr>
              <a:buClr>
                <a:schemeClr val="tx1"/>
              </a:buClr>
              <a:buFont typeface="Arial" charset="0"/>
              <a:buChar char="•"/>
            </a:pPr>
            <a:endParaRPr lang="es-ES_tradnl" sz="2700" dirty="0"/>
          </a:p>
          <a:p>
            <a:pPr>
              <a:buClr>
                <a:schemeClr val="tx1"/>
              </a:buClr>
              <a:buFont typeface="Arial" charset="0"/>
              <a:buChar char="•"/>
            </a:pPr>
            <a:r>
              <a:rPr lang="es-ES_tradnl" sz="2700" dirty="0" smtClean="0"/>
              <a:t>A </a:t>
            </a:r>
            <a:r>
              <a:rPr lang="es-ES_tradnl" sz="2700" dirty="0"/>
              <a:t>continuación, </a:t>
            </a:r>
            <a:r>
              <a:rPr lang="es-ES_tradnl" sz="2700" dirty="0" smtClean="0"/>
              <a:t>veremos </a:t>
            </a:r>
            <a:r>
              <a:rPr lang="es-ES_tradnl" sz="2700" dirty="0"/>
              <a:t>qué son los </a:t>
            </a:r>
            <a:r>
              <a:rPr lang="es-ES_tradnl" sz="2700" dirty="0" smtClean="0"/>
              <a:t>grafos</a:t>
            </a:r>
            <a:r>
              <a:rPr lang="es-ES_tradnl" sz="2700" dirty="0"/>
              <a:t>. </a:t>
            </a:r>
          </a:p>
        </p:txBody>
      </p:sp>
    </p:spTree>
    <p:extLst>
      <p:ext uri="{BB962C8B-B14F-4D97-AF65-F5344CB8AC3E}">
        <p14:creationId xmlns:p14="http://schemas.microsoft.com/office/powerpoint/2010/main" val="1268275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11</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What is a graph</a:t>
            </a:r>
            <a:r>
              <a:rPr lang="en-US" sz="4400" dirty="0" smtClean="0"/>
              <a:t>?</a:t>
            </a:r>
            <a:endParaRPr lang="en-US" sz="4400" dirty="0"/>
          </a:p>
        </p:txBody>
      </p:sp>
      <p:sp>
        <p:nvSpPr>
          <p:cNvPr id="5" name="Marcador de contenido 2"/>
          <p:cNvSpPr txBox="1">
            <a:spLocks/>
          </p:cNvSpPr>
          <p:nvPr/>
        </p:nvSpPr>
        <p:spPr>
          <a:xfrm>
            <a:off x="907560" y="1444752"/>
            <a:ext cx="6224760"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Un </a:t>
            </a:r>
            <a:r>
              <a:rPr lang="es-ES_tradnl" sz="2700" dirty="0" smtClean="0"/>
              <a:t>grafo </a:t>
            </a:r>
            <a:r>
              <a:rPr lang="es-ES_tradnl" sz="2700" dirty="0"/>
              <a:t>modela un conjunto de conexiones. </a:t>
            </a:r>
            <a:endParaRPr lang="es-ES_tradnl" sz="2700" dirty="0" smtClean="0"/>
          </a:p>
          <a:p>
            <a:pPr>
              <a:buClr>
                <a:schemeClr val="tx1"/>
              </a:buClr>
              <a:buFont typeface="Arial" charset="0"/>
              <a:buChar char="•"/>
            </a:pPr>
            <a:r>
              <a:rPr lang="es-ES_tradnl" sz="2700" dirty="0" smtClean="0"/>
              <a:t>Por </a:t>
            </a:r>
            <a:r>
              <a:rPr lang="es-ES_tradnl" sz="2700" dirty="0"/>
              <a:t>ejemplo, suponga que usted y sus amigos están jugando al póker, y desea modelar quién le debe dinero a quién. </a:t>
            </a:r>
            <a:endParaRPr lang="es-ES_tradnl" sz="2700" dirty="0" smtClean="0"/>
          </a:p>
          <a:p>
            <a:pPr>
              <a:buClr>
                <a:schemeClr val="tx1"/>
              </a:buClr>
              <a:buFont typeface="Arial" charset="0"/>
              <a:buChar char="•"/>
            </a:pPr>
            <a:r>
              <a:rPr lang="es-ES_tradnl" sz="2700" dirty="0" smtClean="0"/>
              <a:t>Así </a:t>
            </a:r>
            <a:r>
              <a:rPr lang="es-ES_tradnl" sz="2700" dirty="0"/>
              <a:t>es como se podría decir: "Alex le debe dinero a Rama".</a:t>
            </a:r>
            <a:endParaRPr lang="es-ES_tradnl" sz="2700" dirty="0" smtClean="0"/>
          </a:p>
        </p:txBody>
      </p:sp>
      <p:pic>
        <p:nvPicPr>
          <p:cNvPr id="3" name="Imagen 2"/>
          <p:cNvPicPr>
            <a:picLocks noChangeAspect="1"/>
          </p:cNvPicPr>
          <p:nvPr/>
        </p:nvPicPr>
        <p:blipFill>
          <a:blip r:embed="rId3"/>
          <a:stretch>
            <a:fillRect/>
          </a:stretch>
        </p:blipFill>
        <p:spPr>
          <a:xfrm>
            <a:off x="6917046" y="181356"/>
            <a:ext cx="5121030" cy="3732276"/>
          </a:xfrm>
          <a:prstGeom prst="rect">
            <a:avLst/>
          </a:prstGeom>
        </p:spPr>
      </p:pic>
      <p:pic>
        <p:nvPicPr>
          <p:cNvPr id="4" name="Imagen 3"/>
          <p:cNvPicPr>
            <a:picLocks noChangeAspect="1"/>
          </p:cNvPicPr>
          <p:nvPr/>
        </p:nvPicPr>
        <p:blipFill>
          <a:blip r:embed="rId4"/>
          <a:stretch>
            <a:fillRect/>
          </a:stretch>
        </p:blipFill>
        <p:spPr>
          <a:xfrm>
            <a:off x="1680210" y="4800854"/>
            <a:ext cx="4076700" cy="1206500"/>
          </a:xfrm>
          <a:prstGeom prst="rect">
            <a:avLst/>
          </a:prstGeom>
        </p:spPr>
      </p:pic>
    </p:spTree>
    <p:extLst>
      <p:ext uri="{BB962C8B-B14F-4D97-AF65-F5344CB8AC3E}">
        <p14:creationId xmlns:p14="http://schemas.microsoft.com/office/powerpoint/2010/main" val="1620256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12</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What is a graph?</a:t>
            </a:r>
            <a:endParaRPr lang="en-US" sz="4400" dirty="0"/>
          </a:p>
        </p:txBody>
      </p:sp>
      <p:sp>
        <p:nvSpPr>
          <p:cNvPr id="5" name="Marcador de contenido 2"/>
          <p:cNvSpPr txBox="1">
            <a:spLocks/>
          </p:cNvSpPr>
          <p:nvPr/>
        </p:nvSpPr>
        <p:spPr>
          <a:xfrm>
            <a:off x="907560" y="1444752"/>
            <a:ext cx="10188588"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El gráfico completo podría verse así.</a:t>
            </a:r>
            <a:endParaRPr lang="es-ES_tradnl" sz="2700" dirty="0" smtClean="0"/>
          </a:p>
        </p:txBody>
      </p:sp>
      <p:pic>
        <p:nvPicPr>
          <p:cNvPr id="3" name="Imagen 2"/>
          <p:cNvPicPr>
            <a:picLocks noChangeAspect="1"/>
          </p:cNvPicPr>
          <p:nvPr/>
        </p:nvPicPr>
        <p:blipFill>
          <a:blip r:embed="rId3"/>
          <a:stretch>
            <a:fillRect/>
          </a:stretch>
        </p:blipFill>
        <p:spPr>
          <a:xfrm>
            <a:off x="1609090" y="2203958"/>
            <a:ext cx="9658320" cy="3556762"/>
          </a:xfrm>
          <a:prstGeom prst="rect">
            <a:avLst/>
          </a:prstGeom>
        </p:spPr>
      </p:pic>
    </p:spTree>
    <p:extLst>
      <p:ext uri="{BB962C8B-B14F-4D97-AF65-F5344CB8AC3E}">
        <p14:creationId xmlns:p14="http://schemas.microsoft.com/office/powerpoint/2010/main" val="65532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13</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What is a graph?</a:t>
            </a:r>
            <a:endParaRPr lang="en-US" sz="4400" dirty="0"/>
          </a:p>
        </p:txBody>
      </p:sp>
      <p:sp>
        <p:nvSpPr>
          <p:cNvPr id="5" name="Marcador de contenido 2"/>
          <p:cNvSpPr txBox="1">
            <a:spLocks/>
          </p:cNvSpPr>
          <p:nvPr/>
        </p:nvSpPr>
        <p:spPr>
          <a:xfrm>
            <a:off x="907560" y="1444752"/>
            <a:ext cx="10188588"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Alex le debe dinero a Rama, Tom le debe dinero a </a:t>
            </a:r>
            <a:r>
              <a:rPr lang="es-ES_tradnl" sz="2700" dirty="0" err="1"/>
              <a:t>Adit</a:t>
            </a:r>
            <a:r>
              <a:rPr lang="es-ES_tradnl" sz="2700" dirty="0"/>
              <a:t>, y así sucesivamente. </a:t>
            </a:r>
            <a:endParaRPr lang="es-ES_tradnl" sz="2700" dirty="0" smtClean="0"/>
          </a:p>
          <a:p>
            <a:pPr>
              <a:buClr>
                <a:schemeClr val="tx1"/>
              </a:buClr>
              <a:buFont typeface="Arial" charset="0"/>
              <a:buChar char="•"/>
            </a:pPr>
            <a:r>
              <a:rPr lang="es-ES_tradnl" sz="2700" dirty="0" smtClean="0"/>
              <a:t>Cada </a:t>
            </a:r>
            <a:r>
              <a:rPr lang="es-ES_tradnl" sz="2700" dirty="0"/>
              <a:t>gráfico está formado por nodos y aristas.</a:t>
            </a:r>
            <a:endParaRPr lang="es-ES_tradnl" sz="2700" dirty="0" smtClean="0"/>
          </a:p>
        </p:txBody>
      </p:sp>
      <p:pic>
        <p:nvPicPr>
          <p:cNvPr id="3" name="Imagen 2"/>
          <p:cNvPicPr>
            <a:picLocks noChangeAspect="1"/>
          </p:cNvPicPr>
          <p:nvPr/>
        </p:nvPicPr>
        <p:blipFill>
          <a:blip r:embed="rId3"/>
          <a:stretch>
            <a:fillRect/>
          </a:stretch>
        </p:blipFill>
        <p:spPr>
          <a:xfrm>
            <a:off x="3672468" y="3175254"/>
            <a:ext cx="4557132" cy="2278566"/>
          </a:xfrm>
          <a:prstGeom prst="rect">
            <a:avLst/>
          </a:prstGeom>
        </p:spPr>
      </p:pic>
    </p:spTree>
    <p:extLst>
      <p:ext uri="{BB962C8B-B14F-4D97-AF65-F5344CB8AC3E}">
        <p14:creationId xmlns:p14="http://schemas.microsoft.com/office/powerpoint/2010/main" val="9409998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14</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What is a graph?</a:t>
            </a:r>
            <a:endParaRPr lang="en-US" sz="4400" dirty="0"/>
          </a:p>
        </p:txBody>
      </p:sp>
      <p:sp>
        <p:nvSpPr>
          <p:cNvPr id="5" name="Marcador de contenido 2"/>
          <p:cNvSpPr txBox="1">
            <a:spLocks/>
          </p:cNvSpPr>
          <p:nvPr/>
        </p:nvSpPr>
        <p:spPr>
          <a:xfrm>
            <a:off x="907560" y="1444752"/>
            <a:ext cx="10188588"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¡Eso es todo al respecto! Los </a:t>
            </a:r>
            <a:r>
              <a:rPr lang="es-ES_tradnl" sz="2700" dirty="0" smtClean="0"/>
              <a:t>grafos </a:t>
            </a:r>
            <a:r>
              <a:rPr lang="es-ES_tradnl" sz="2700" dirty="0"/>
              <a:t>están formados por nodos y aristas. </a:t>
            </a:r>
            <a:endParaRPr lang="es-ES_tradnl" sz="2700" dirty="0" smtClean="0"/>
          </a:p>
          <a:p>
            <a:pPr>
              <a:buClr>
                <a:schemeClr val="tx1"/>
              </a:buClr>
              <a:buFont typeface="Arial" charset="0"/>
              <a:buChar char="•"/>
            </a:pPr>
            <a:r>
              <a:rPr lang="es-ES_tradnl" sz="2700" dirty="0" smtClean="0"/>
              <a:t>Un </a:t>
            </a:r>
            <a:r>
              <a:rPr lang="es-ES_tradnl" sz="2700" dirty="0"/>
              <a:t>nodo se puede conectar directamente a muchos otros nodos. </a:t>
            </a:r>
            <a:endParaRPr lang="es-ES_tradnl" sz="2700" dirty="0" smtClean="0"/>
          </a:p>
          <a:p>
            <a:pPr>
              <a:buClr>
                <a:schemeClr val="tx1"/>
              </a:buClr>
              <a:buFont typeface="Arial" charset="0"/>
              <a:buChar char="•"/>
            </a:pPr>
            <a:r>
              <a:rPr lang="es-ES_tradnl" sz="2700" dirty="0" smtClean="0"/>
              <a:t>Esos </a:t>
            </a:r>
            <a:r>
              <a:rPr lang="es-ES_tradnl" sz="2700" dirty="0"/>
              <a:t>nodos se llaman vecinos. </a:t>
            </a:r>
            <a:endParaRPr lang="es-ES_tradnl" sz="2700" dirty="0" smtClean="0"/>
          </a:p>
          <a:p>
            <a:pPr>
              <a:buClr>
                <a:schemeClr val="tx1"/>
              </a:buClr>
              <a:buFont typeface="Arial" charset="0"/>
              <a:buChar char="•"/>
            </a:pPr>
            <a:r>
              <a:rPr lang="es-ES_tradnl" sz="2700" dirty="0" smtClean="0"/>
              <a:t>En </a:t>
            </a:r>
            <a:r>
              <a:rPr lang="es-ES_tradnl" sz="2700" dirty="0"/>
              <a:t>este </a:t>
            </a:r>
            <a:r>
              <a:rPr lang="es-ES_tradnl" sz="2700" dirty="0" smtClean="0"/>
              <a:t>grafo</a:t>
            </a:r>
            <a:r>
              <a:rPr lang="es-ES_tradnl" sz="2700" dirty="0"/>
              <a:t>, Rama es el vecino de Alex. </a:t>
            </a:r>
            <a:endParaRPr lang="es-ES_tradnl" sz="2700" dirty="0" smtClean="0"/>
          </a:p>
          <a:p>
            <a:pPr>
              <a:buClr>
                <a:schemeClr val="tx1"/>
              </a:buClr>
              <a:buFont typeface="Arial" charset="0"/>
              <a:buChar char="•"/>
            </a:pPr>
            <a:r>
              <a:rPr lang="es-ES_tradnl" sz="2700" dirty="0" err="1" smtClean="0"/>
              <a:t>Adit</a:t>
            </a:r>
            <a:r>
              <a:rPr lang="es-ES_tradnl" sz="2700" dirty="0" smtClean="0"/>
              <a:t> </a:t>
            </a:r>
            <a:r>
              <a:rPr lang="es-ES_tradnl" sz="2700" dirty="0"/>
              <a:t>no es el vecino de Alex, porque no están conectados directamente. </a:t>
            </a:r>
            <a:endParaRPr lang="es-ES_tradnl" sz="2700" dirty="0" smtClean="0"/>
          </a:p>
          <a:p>
            <a:pPr>
              <a:buClr>
                <a:schemeClr val="tx1"/>
              </a:buClr>
              <a:buFont typeface="Arial" charset="0"/>
              <a:buChar char="•"/>
            </a:pPr>
            <a:r>
              <a:rPr lang="es-ES_tradnl" sz="2700" dirty="0" smtClean="0"/>
              <a:t>Pero </a:t>
            </a:r>
            <a:r>
              <a:rPr lang="es-ES_tradnl" sz="2700" dirty="0" err="1"/>
              <a:t>Adit</a:t>
            </a:r>
            <a:r>
              <a:rPr lang="es-ES_tradnl" sz="2700" dirty="0"/>
              <a:t> es el vecino de Rama y Tom</a:t>
            </a:r>
            <a:r>
              <a:rPr lang="es-ES_tradnl" sz="2700" dirty="0" smtClean="0"/>
              <a:t>.</a:t>
            </a:r>
          </a:p>
          <a:p>
            <a:pPr>
              <a:buClr>
                <a:schemeClr val="tx1"/>
              </a:buClr>
              <a:buFont typeface="Arial" charset="0"/>
              <a:buChar char="•"/>
            </a:pPr>
            <a:r>
              <a:rPr lang="es-ES_tradnl" sz="2700" dirty="0" smtClean="0"/>
              <a:t>Los </a:t>
            </a:r>
            <a:r>
              <a:rPr lang="es-ES_tradnl" sz="2700" dirty="0"/>
              <a:t>gráficos son una forma de modelar cómo se conectan diferentes cosas </a:t>
            </a:r>
            <a:r>
              <a:rPr lang="es-ES_tradnl" sz="2700" dirty="0" smtClean="0"/>
              <a:t>unas con otras.</a:t>
            </a:r>
          </a:p>
        </p:txBody>
      </p:sp>
    </p:spTree>
    <p:extLst>
      <p:ext uri="{BB962C8B-B14F-4D97-AF65-F5344CB8AC3E}">
        <p14:creationId xmlns:p14="http://schemas.microsoft.com/office/powerpoint/2010/main" val="1925022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15</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smtClean="0"/>
              <a:t>Breadth-first </a:t>
            </a:r>
            <a:r>
              <a:rPr lang="en-US" sz="4400" dirty="0"/>
              <a:t>search</a:t>
            </a:r>
          </a:p>
        </p:txBody>
      </p:sp>
      <p:sp>
        <p:nvSpPr>
          <p:cNvPr id="5" name="Marcador de contenido 2"/>
          <p:cNvSpPr txBox="1">
            <a:spLocks/>
          </p:cNvSpPr>
          <p:nvPr/>
        </p:nvSpPr>
        <p:spPr>
          <a:xfrm>
            <a:off x="907560" y="1444752"/>
            <a:ext cx="10188588"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600" dirty="0" smtClean="0"/>
              <a:t>Ya observamos </a:t>
            </a:r>
            <a:r>
              <a:rPr lang="es-ES_tradnl" sz="2600" dirty="0"/>
              <a:t>un algoritmo de </a:t>
            </a:r>
            <a:r>
              <a:rPr lang="es-ES_tradnl" sz="2600" dirty="0" smtClean="0"/>
              <a:t>búsqueda: “búsqueda binaria”. </a:t>
            </a:r>
          </a:p>
          <a:p>
            <a:pPr>
              <a:buClr>
                <a:schemeClr val="tx1"/>
              </a:buClr>
              <a:buFont typeface="Arial" charset="0"/>
              <a:buChar char="•"/>
            </a:pPr>
            <a:r>
              <a:rPr lang="es-ES_tradnl" sz="2600" dirty="0" err="1" smtClean="0"/>
              <a:t>Breadth-first</a:t>
            </a:r>
            <a:r>
              <a:rPr lang="es-ES_tradnl" sz="2600" dirty="0" smtClean="0"/>
              <a:t> </a:t>
            </a:r>
            <a:r>
              <a:rPr lang="es-ES_tradnl" sz="2600" dirty="0" err="1"/>
              <a:t>search</a:t>
            </a:r>
            <a:r>
              <a:rPr lang="es-ES_tradnl" sz="2600" dirty="0"/>
              <a:t> es un tipo diferente de algoritmo de búsqueda: uno que se ejecuta en </a:t>
            </a:r>
            <a:r>
              <a:rPr lang="es-ES_tradnl" sz="2600" dirty="0" smtClean="0"/>
              <a:t>grafos</a:t>
            </a:r>
            <a:r>
              <a:rPr lang="es-ES_tradnl" sz="2600" dirty="0"/>
              <a:t>. </a:t>
            </a:r>
            <a:endParaRPr lang="es-ES_tradnl" sz="2600" dirty="0" smtClean="0"/>
          </a:p>
          <a:p>
            <a:pPr>
              <a:buClr>
                <a:schemeClr val="tx1"/>
              </a:buClr>
              <a:buFont typeface="Arial" charset="0"/>
              <a:buChar char="•"/>
            </a:pPr>
            <a:r>
              <a:rPr lang="es-ES_tradnl" sz="2600" dirty="0" smtClean="0"/>
              <a:t>Puede </a:t>
            </a:r>
            <a:r>
              <a:rPr lang="es-ES_tradnl" sz="2600" dirty="0"/>
              <a:t>ayudar a responder dos tipos de preguntas</a:t>
            </a:r>
            <a:r>
              <a:rPr lang="es-ES_tradnl" sz="2600" dirty="0" smtClean="0"/>
              <a:t>:</a:t>
            </a:r>
          </a:p>
          <a:p>
            <a:pPr>
              <a:buClr>
                <a:schemeClr val="tx1"/>
              </a:buClr>
              <a:buFont typeface="Arial" charset="0"/>
              <a:buChar char="•"/>
            </a:pPr>
            <a:r>
              <a:rPr lang="es-ES_tradnl" sz="2600" dirty="0" smtClean="0"/>
              <a:t>• </a:t>
            </a:r>
            <a:r>
              <a:rPr lang="es-ES_tradnl" sz="2600" dirty="0"/>
              <a:t>Pregunta tipo 1: ¿Hay una ruta desde el nodo A al nodo B</a:t>
            </a:r>
            <a:r>
              <a:rPr lang="es-ES_tradnl" sz="2600" dirty="0" smtClean="0"/>
              <a:t>?</a:t>
            </a:r>
          </a:p>
          <a:p>
            <a:pPr>
              <a:buClr>
                <a:schemeClr val="tx1"/>
              </a:buClr>
              <a:buFont typeface="Arial" charset="0"/>
              <a:buChar char="•"/>
            </a:pPr>
            <a:r>
              <a:rPr lang="es-ES_tradnl" sz="2600" dirty="0" smtClean="0"/>
              <a:t>• </a:t>
            </a:r>
            <a:r>
              <a:rPr lang="es-ES_tradnl" sz="2600" dirty="0"/>
              <a:t>Pregunta tipo 2: ¿Cuál es la ruta más corta desde el nodo A al nodo B</a:t>
            </a:r>
            <a:r>
              <a:rPr lang="es-ES_tradnl" sz="2600" dirty="0" smtClean="0"/>
              <a:t>?</a:t>
            </a:r>
          </a:p>
          <a:p>
            <a:pPr>
              <a:buClr>
                <a:schemeClr val="tx1"/>
              </a:buClr>
              <a:buFont typeface="Arial" charset="0"/>
              <a:buChar char="•"/>
            </a:pPr>
            <a:r>
              <a:rPr lang="es-ES_tradnl" sz="2600" dirty="0" smtClean="0"/>
              <a:t>Ya vimos </a:t>
            </a:r>
            <a:r>
              <a:rPr lang="es-ES_tradnl" sz="2600" dirty="0"/>
              <a:t>una búsqueda </a:t>
            </a:r>
            <a:r>
              <a:rPr lang="es-ES_tradnl" sz="2600" dirty="0" smtClean="0"/>
              <a:t>BFS, </a:t>
            </a:r>
            <a:r>
              <a:rPr lang="es-ES_tradnl" sz="2600" dirty="0"/>
              <a:t>cuando </a:t>
            </a:r>
            <a:r>
              <a:rPr lang="es-ES_tradnl" sz="2600" dirty="0" smtClean="0"/>
              <a:t>calculamos la ruta </a:t>
            </a:r>
            <a:r>
              <a:rPr lang="es-ES_tradnl" sz="2600" dirty="0"/>
              <a:t>más corta desde Twin </a:t>
            </a:r>
            <a:r>
              <a:rPr lang="es-ES_tradnl" sz="2600" dirty="0" err="1"/>
              <a:t>Peaks</a:t>
            </a:r>
            <a:r>
              <a:rPr lang="es-ES_tradnl" sz="2600" dirty="0"/>
              <a:t> hasta el Golden </a:t>
            </a:r>
            <a:r>
              <a:rPr lang="es-ES_tradnl" sz="2600" dirty="0" err="1"/>
              <a:t>Gate</a:t>
            </a:r>
            <a:r>
              <a:rPr lang="es-ES_tradnl" sz="2600" dirty="0"/>
              <a:t> Bridge. Eso </a:t>
            </a:r>
            <a:r>
              <a:rPr lang="es-ES_tradnl" sz="2600" dirty="0" smtClean="0"/>
              <a:t>fue una </a:t>
            </a:r>
            <a:r>
              <a:rPr lang="es-ES_tradnl" sz="2600" dirty="0"/>
              <a:t>pregunta de tipo 2: "¿Cuál es el camino más corto?" Ahora veamos el algoritmo con más detalle. </a:t>
            </a:r>
            <a:r>
              <a:rPr lang="es-ES_tradnl" sz="2600" dirty="0" smtClean="0"/>
              <a:t>Haremos la </a:t>
            </a:r>
            <a:r>
              <a:rPr lang="es-ES_tradnl" sz="2600" dirty="0"/>
              <a:t>pregunta de tipo 1: "¿Hay un camino?"</a:t>
            </a:r>
            <a:endParaRPr lang="es-ES_tradnl" sz="2600" dirty="0" smtClean="0"/>
          </a:p>
        </p:txBody>
      </p:sp>
    </p:spTree>
    <p:extLst>
      <p:ext uri="{BB962C8B-B14F-4D97-AF65-F5344CB8AC3E}">
        <p14:creationId xmlns:p14="http://schemas.microsoft.com/office/powerpoint/2010/main" val="19979787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16</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Breadth-first search</a:t>
            </a:r>
            <a:endParaRPr lang="en-US" sz="4400" dirty="0"/>
          </a:p>
        </p:txBody>
      </p:sp>
      <p:sp>
        <p:nvSpPr>
          <p:cNvPr id="5" name="Marcador de contenido 2"/>
          <p:cNvSpPr txBox="1">
            <a:spLocks/>
          </p:cNvSpPr>
          <p:nvPr/>
        </p:nvSpPr>
        <p:spPr>
          <a:xfrm>
            <a:off x="907560" y="1225296"/>
            <a:ext cx="7450056" cy="192024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Supongamos que eres el orgulloso propietario de una granja de mangos. Estás buscando un vendedor de mangos que pueda vender tus mangos</a:t>
            </a:r>
            <a:r>
              <a:rPr lang="es-ES_tradnl" sz="2700" dirty="0" smtClean="0"/>
              <a:t>.</a:t>
            </a:r>
          </a:p>
        </p:txBody>
      </p:sp>
      <p:pic>
        <p:nvPicPr>
          <p:cNvPr id="3" name="Imagen 2"/>
          <p:cNvPicPr>
            <a:picLocks noChangeAspect="1"/>
          </p:cNvPicPr>
          <p:nvPr/>
        </p:nvPicPr>
        <p:blipFill>
          <a:blip r:embed="rId3"/>
          <a:stretch>
            <a:fillRect/>
          </a:stretch>
        </p:blipFill>
        <p:spPr>
          <a:xfrm>
            <a:off x="8357616" y="83058"/>
            <a:ext cx="3628481" cy="4027424"/>
          </a:xfrm>
          <a:prstGeom prst="rect">
            <a:avLst/>
          </a:prstGeom>
        </p:spPr>
      </p:pic>
      <p:pic>
        <p:nvPicPr>
          <p:cNvPr id="4" name="Imagen 3"/>
          <p:cNvPicPr>
            <a:picLocks noChangeAspect="1"/>
          </p:cNvPicPr>
          <p:nvPr/>
        </p:nvPicPr>
        <p:blipFill>
          <a:blip r:embed="rId4"/>
          <a:stretch>
            <a:fillRect/>
          </a:stretch>
        </p:blipFill>
        <p:spPr>
          <a:xfrm>
            <a:off x="4727450" y="2470021"/>
            <a:ext cx="3081526" cy="3854838"/>
          </a:xfrm>
          <a:prstGeom prst="rect">
            <a:avLst/>
          </a:prstGeom>
        </p:spPr>
      </p:pic>
      <p:sp>
        <p:nvSpPr>
          <p:cNvPr id="7" name="Marcador de contenido 2"/>
          <p:cNvSpPr txBox="1">
            <a:spLocks/>
          </p:cNvSpPr>
          <p:nvPr/>
        </p:nvSpPr>
        <p:spPr>
          <a:xfrm>
            <a:off x="907561" y="3300591"/>
            <a:ext cx="3682728" cy="301698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smtClean="0"/>
              <a:t>¿</a:t>
            </a:r>
            <a:r>
              <a:rPr lang="es-ES_tradnl" sz="2700" dirty="0"/>
              <a:t>Estás conectado a un vendedor de mango en Facebook? Bueno, puedes buscar entre tus amigos.</a:t>
            </a:r>
            <a:endParaRPr lang="es-ES_tradnl" sz="2700" dirty="0" smtClean="0"/>
          </a:p>
        </p:txBody>
      </p:sp>
    </p:spTree>
    <p:extLst>
      <p:ext uri="{BB962C8B-B14F-4D97-AF65-F5344CB8AC3E}">
        <p14:creationId xmlns:p14="http://schemas.microsoft.com/office/powerpoint/2010/main" val="1907362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17</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Breadth-first search</a:t>
            </a:r>
            <a:endParaRPr lang="en-US" sz="4400" dirty="0"/>
          </a:p>
        </p:txBody>
      </p:sp>
      <p:sp>
        <p:nvSpPr>
          <p:cNvPr id="5" name="Marcador de contenido 2"/>
          <p:cNvSpPr txBox="1">
            <a:spLocks/>
          </p:cNvSpPr>
          <p:nvPr/>
        </p:nvSpPr>
        <p:spPr>
          <a:xfrm>
            <a:off x="907560" y="1444752"/>
            <a:ext cx="4207492"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Esta búsqueda es bastante sencilla. Primero, haga una lista de amigos para buscar</a:t>
            </a:r>
            <a:r>
              <a:rPr lang="es-ES_tradnl" sz="2700" dirty="0" smtClean="0"/>
              <a:t>.</a:t>
            </a:r>
            <a:endParaRPr lang="es-ES_tradnl" sz="2700" dirty="0"/>
          </a:p>
          <a:p>
            <a:pPr>
              <a:buClr>
                <a:schemeClr val="tx1"/>
              </a:buClr>
              <a:buFont typeface="Arial" charset="0"/>
              <a:buChar char="•"/>
            </a:pPr>
            <a:endParaRPr lang="es-ES_tradnl" sz="2700" dirty="0" smtClean="0"/>
          </a:p>
          <a:p>
            <a:pPr>
              <a:buClr>
                <a:schemeClr val="tx1"/>
              </a:buClr>
              <a:buFont typeface="Arial" charset="0"/>
              <a:buChar char="•"/>
            </a:pPr>
            <a:endParaRPr lang="es-ES_tradnl" sz="2700" dirty="0"/>
          </a:p>
          <a:p>
            <a:pPr>
              <a:buClr>
                <a:schemeClr val="tx1"/>
              </a:buClr>
              <a:buFont typeface="Arial" charset="0"/>
              <a:buChar char="•"/>
            </a:pPr>
            <a:endParaRPr lang="es-ES_tradnl" sz="2700" dirty="0" smtClean="0"/>
          </a:p>
          <a:p>
            <a:pPr>
              <a:buClr>
                <a:schemeClr val="tx1"/>
              </a:buClr>
              <a:buFont typeface="Arial" charset="0"/>
              <a:buChar char="•"/>
            </a:pPr>
            <a:endParaRPr lang="es-ES_tradnl" sz="2700" dirty="0"/>
          </a:p>
          <a:p>
            <a:pPr>
              <a:buClr>
                <a:schemeClr val="tx1"/>
              </a:buClr>
              <a:buFont typeface="Arial" charset="0"/>
              <a:buChar char="•"/>
            </a:pPr>
            <a:r>
              <a:rPr lang="es-ES_tradnl" sz="2700" dirty="0" smtClean="0"/>
              <a:t>Ahora</a:t>
            </a:r>
            <a:r>
              <a:rPr lang="es-ES_tradnl" sz="2700" dirty="0"/>
              <a:t>, vaya a cada persona en la lista y verifique si esa persona vende mangos.</a:t>
            </a:r>
            <a:endParaRPr lang="es-ES_tradnl" sz="2700" dirty="0" smtClean="0"/>
          </a:p>
        </p:txBody>
      </p:sp>
      <p:pic>
        <p:nvPicPr>
          <p:cNvPr id="3" name="Imagen 2"/>
          <p:cNvPicPr>
            <a:picLocks noChangeAspect="1"/>
          </p:cNvPicPr>
          <p:nvPr/>
        </p:nvPicPr>
        <p:blipFill>
          <a:blip r:embed="rId3"/>
          <a:stretch>
            <a:fillRect/>
          </a:stretch>
        </p:blipFill>
        <p:spPr>
          <a:xfrm>
            <a:off x="1893706" y="2673604"/>
            <a:ext cx="2235200" cy="2260600"/>
          </a:xfrm>
          <a:prstGeom prst="rect">
            <a:avLst/>
          </a:prstGeom>
        </p:spPr>
      </p:pic>
      <p:pic>
        <p:nvPicPr>
          <p:cNvPr id="4" name="Imagen 3"/>
          <p:cNvPicPr>
            <a:picLocks noChangeAspect="1"/>
          </p:cNvPicPr>
          <p:nvPr/>
        </p:nvPicPr>
        <p:blipFill>
          <a:blip r:embed="rId4"/>
          <a:stretch>
            <a:fillRect/>
          </a:stretch>
        </p:blipFill>
        <p:spPr>
          <a:xfrm>
            <a:off x="5404288" y="260022"/>
            <a:ext cx="6525212" cy="6496780"/>
          </a:xfrm>
          <a:prstGeom prst="rect">
            <a:avLst/>
          </a:prstGeom>
        </p:spPr>
      </p:pic>
    </p:spTree>
    <p:extLst>
      <p:ext uri="{BB962C8B-B14F-4D97-AF65-F5344CB8AC3E}">
        <p14:creationId xmlns:p14="http://schemas.microsoft.com/office/powerpoint/2010/main" val="1924589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18</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Breadth-first search</a:t>
            </a:r>
            <a:endParaRPr lang="en-US" sz="4400" dirty="0"/>
          </a:p>
        </p:txBody>
      </p:sp>
      <p:sp>
        <p:nvSpPr>
          <p:cNvPr id="5" name="Marcador de contenido 2"/>
          <p:cNvSpPr txBox="1">
            <a:spLocks/>
          </p:cNvSpPr>
          <p:nvPr/>
        </p:nvSpPr>
        <p:spPr>
          <a:xfrm>
            <a:off x="907560" y="1444752"/>
            <a:ext cx="10188588"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Supongamos que ninguno de tus amigos son vendedores de mango. Ahora tienes que buscar entre los amigos de tus amigos.</a:t>
            </a:r>
            <a:endParaRPr lang="es-ES_tradnl" sz="2700" dirty="0" smtClean="0"/>
          </a:p>
        </p:txBody>
      </p:sp>
      <p:pic>
        <p:nvPicPr>
          <p:cNvPr id="3" name="Imagen 2"/>
          <p:cNvPicPr>
            <a:picLocks noChangeAspect="1"/>
          </p:cNvPicPr>
          <p:nvPr/>
        </p:nvPicPr>
        <p:blipFill>
          <a:blip r:embed="rId3"/>
          <a:stretch>
            <a:fillRect/>
          </a:stretch>
        </p:blipFill>
        <p:spPr>
          <a:xfrm>
            <a:off x="3541150" y="2342896"/>
            <a:ext cx="5118100" cy="3911600"/>
          </a:xfrm>
          <a:prstGeom prst="rect">
            <a:avLst/>
          </a:prstGeom>
        </p:spPr>
      </p:pic>
    </p:spTree>
    <p:extLst>
      <p:ext uri="{BB962C8B-B14F-4D97-AF65-F5344CB8AC3E}">
        <p14:creationId xmlns:p14="http://schemas.microsoft.com/office/powerpoint/2010/main" val="15548817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19</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Breadth-first search</a:t>
            </a:r>
            <a:endParaRPr lang="en-US" sz="4400" dirty="0"/>
          </a:p>
        </p:txBody>
      </p:sp>
      <p:sp>
        <p:nvSpPr>
          <p:cNvPr id="5" name="Marcador de contenido 2"/>
          <p:cNvSpPr txBox="1">
            <a:spLocks/>
          </p:cNvSpPr>
          <p:nvPr/>
        </p:nvSpPr>
        <p:spPr>
          <a:xfrm>
            <a:off x="907560" y="1444752"/>
            <a:ext cx="10188588"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Cada vez que busque a alguien de la lista, agregue todos sus amigos a la lista.</a:t>
            </a:r>
            <a:endParaRPr lang="es-ES_tradnl" sz="2700" dirty="0" smtClean="0"/>
          </a:p>
        </p:txBody>
      </p:sp>
      <p:pic>
        <p:nvPicPr>
          <p:cNvPr id="4" name="Imagen 3"/>
          <p:cNvPicPr>
            <a:picLocks noChangeAspect="1"/>
          </p:cNvPicPr>
          <p:nvPr/>
        </p:nvPicPr>
        <p:blipFill>
          <a:blip r:embed="rId3"/>
          <a:stretch>
            <a:fillRect/>
          </a:stretch>
        </p:blipFill>
        <p:spPr>
          <a:xfrm>
            <a:off x="716964" y="2498090"/>
            <a:ext cx="10569779" cy="3006598"/>
          </a:xfrm>
          <a:prstGeom prst="rect">
            <a:avLst/>
          </a:prstGeom>
        </p:spPr>
      </p:pic>
    </p:spTree>
    <p:extLst>
      <p:ext uri="{BB962C8B-B14F-4D97-AF65-F5344CB8AC3E}">
        <p14:creationId xmlns:p14="http://schemas.microsoft.com/office/powerpoint/2010/main" val="1975046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a:t>
            </a:fld>
            <a:endParaRPr lang="en-US" sz="1600" dirty="0"/>
          </a:p>
        </p:txBody>
      </p:sp>
      <p:sp>
        <p:nvSpPr>
          <p:cNvPr id="3" name="Rectángulo 2"/>
          <p:cNvSpPr/>
          <p:nvPr/>
        </p:nvSpPr>
        <p:spPr>
          <a:xfrm>
            <a:off x="3149552" y="2507248"/>
            <a:ext cx="5901295" cy="923330"/>
          </a:xfrm>
          <a:prstGeom prst="rect">
            <a:avLst/>
          </a:prstGeom>
          <a:noFill/>
        </p:spPr>
        <p:txBody>
          <a:bodyPr wrap="none" lIns="91440" tIns="45720" rIns="91440" bIns="45720">
            <a:spAutoFit/>
          </a:bodyPr>
          <a:lstStyle/>
          <a:p>
            <a:r>
              <a:rPr lang="en-US" sz="5400" b="1" dirty="0" smtClean="0">
                <a:ln/>
                <a:solidFill>
                  <a:schemeClr val="accent2"/>
                </a:solidFill>
                <a:effectLst>
                  <a:outerShdw blurRad="38100" dist="19050" dir="2700000" algn="tl" rotWithShape="0">
                    <a:schemeClr val="dk1">
                      <a:lumMod val="50000"/>
                      <a:alpha val="40000"/>
                    </a:schemeClr>
                  </a:outerShdw>
                </a:effectLst>
              </a:rPr>
              <a:t>Breadth-first</a:t>
            </a:r>
            <a:r>
              <a:rPr lang="en-US" sz="5400" b="1" dirty="0">
                <a:ln/>
                <a:solidFill>
                  <a:schemeClr val="accent2"/>
                </a:solidFill>
                <a:effectLst>
                  <a:outerShdw blurRad="38100" dist="19050" dir="2700000" algn="tl" rotWithShape="0">
                    <a:schemeClr val="dk1">
                      <a:lumMod val="50000"/>
                      <a:alpha val="40000"/>
                    </a:schemeClr>
                  </a:outerShdw>
                </a:effectLst>
              </a:rPr>
              <a:t> </a:t>
            </a:r>
            <a:r>
              <a:rPr lang="en-US" sz="5400" b="1" dirty="0" smtClean="0">
                <a:ln/>
                <a:solidFill>
                  <a:schemeClr val="accent2"/>
                </a:solidFill>
                <a:effectLst>
                  <a:outerShdw blurRad="38100" dist="19050" dir="2700000" algn="tl" rotWithShape="0">
                    <a:schemeClr val="dk1">
                      <a:lumMod val="50000"/>
                      <a:alpha val="40000"/>
                    </a:schemeClr>
                  </a:outerShdw>
                </a:effectLst>
              </a:rPr>
              <a:t>Search</a:t>
            </a:r>
            <a:endParaRPr lang="es-ES" sz="5400" b="1" dirty="0">
              <a:ln/>
              <a:solidFill>
                <a:schemeClr val="accent2"/>
              </a:solid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9004225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20</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Breadth-first search</a:t>
            </a:r>
            <a:endParaRPr lang="en-US" sz="4400" dirty="0"/>
          </a:p>
        </p:txBody>
      </p:sp>
      <p:sp>
        <p:nvSpPr>
          <p:cNvPr id="5" name="Marcador de contenido 2"/>
          <p:cNvSpPr txBox="1">
            <a:spLocks/>
          </p:cNvSpPr>
          <p:nvPr/>
        </p:nvSpPr>
        <p:spPr>
          <a:xfrm>
            <a:off x="907560" y="1444752"/>
            <a:ext cx="10188588"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De esta manera, no solo </a:t>
            </a:r>
            <a:r>
              <a:rPr lang="es-ES_tradnl" sz="2700" dirty="0" smtClean="0"/>
              <a:t>buscas </a:t>
            </a:r>
            <a:r>
              <a:rPr lang="es-ES_tradnl" sz="2700" dirty="0"/>
              <a:t>a </a:t>
            </a:r>
            <a:r>
              <a:rPr lang="es-ES_tradnl" sz="2700" dirty="0" smtClean="0"/>
              <a:t>tus </a:t>
            </a:r>
            <a:r>
              <a:rPr lang="es-ES_tradnl" sz="2700" dirty="0"/>
              <a:t>amigos, sino que también </a:t>
            </a:r>
            <a:r>
              <a:rPr lang="es-ES_tradnl" sz="2700" dirty="0" smtClean="0"/>
              <a:t>buscas </a:t>
            </a:r>
            <a:r>
              <a:rPr lang="es-ES_tradnl" sz="2700" dirty="0"/>
              <a:t>a sus amigos. </a:t>
            </a:r>
            <a:endParaRPr lang="es-ES_tradnl" sz="2700" dirty="0" smtClean="0"/>
          </a:p>
          <a:p>
            <a:pPr>
              <a:buClr>
                <a:schemeClr val="tx1"/>
              </a:buClr>
              <a:buFont typeface="Arial" charset="0"/>
              <a:buChar char="•"/>
            </a:pPr>
            <a:r>
              <a:rPr lang="es-ES_tradnl" sz="2700" dirty="0" smtClean="0"/>
              <a:t>Recuerda, </a:t>
            </a:r>
            <a:r>
              <a:rPr lang="es-ES_tradnl" sz="2700" dirty="0"/>
              <a:t>el objetivo es encontrar un vendedor de mango en </a:t>
            </a:r>
            <a:r>
              <a:rPr lang="es-ES_tradnl" sz="2700" dirty="0" smtClean="0"/>
              <a:t>tu </a:t>
            </a:r>
            <a:r>
              <a:rPr lang="es-ES_tradnl" sz="2700" dirty="0"/>
              <a:t>red. </a:t>
            </a:r>
            <a:endParaRPr lang="es-ES_tradnl" sz="2700" dirty="0" smtClean="0"/>
          </a:p>
          <a:p>
            <a:pPr>
              <a:buClr>
                <a:schemeClr val="tx1"/>
              </a:buClr>
              <a:buFont typeface="Arial" charset="0"/>
              <a:buChar char="•"/>
            </a:pPr>
            <a:r>
              <a:rPr lang="es-ES_tradnl" sz="2700" dirty="0" smtClean="0"/>
              <a:t>Entonces</a:t>
            </a:r>
            <a:r>
              <a:rPr lang="es-ES_tradnl" sz="2700" dirty="0"/>
              <a:t>, si Alice no es una vendedora de mango, también agrega a sus amigos a la lista. Eso significa que eventualmente buscarás a sus amigos, y luego a sus amigos, y así sucesivamente. </a:t>
            </a:r>
            <a:endParaRPr lang="es-ES_tradnl" sz="2700" dirty="0" smtClean="0"/>
          </a:p>
          <a:p>
            <a:pPr>
              <a:buClr>
                <a:schemeClr val="tx1"/>
              </a:buClr>
              <a:buFont typeface="Arial" charset="0"/>
              <a:buChar char="•"/>
            </a:pPr>
            <a:r>
              <a:rPr lang="es-ES_tradnl" sz="2700" dirty="0" smtClean="0"/>
              <a:t>Con </a:t>
            </a:r>
            <a:r>
              <a:rPr lang="es-ES_tradnl" sz="2700" dirty="0"/>
              <a:t>este algoritmo, </a:t>
            </a:r>
            <a:r>
              <a:rPr lang="es-ES_tradnl" sz="2700" dirty="0" smtClean="0"/>
              <a:t>buscarás </a:t>
            </a:r>
            <a:r>
              <a:rPr lang="es-ES_tradnl" sz="2700" dirty="0"/>
              <a:t>en toda </a:t>
            </a:r>
            <a:r>
              <a:rPr lang="es-ES_tradnl" sz="2700" dirty="0" smtClean="0"/>
              <a:t>tu </a:t>
            </a:r>
            <a:r>
              <a:rPr lang="es-ES_tradnl" sz="2700" dirty="0"/>
              <a:t>red hasta que </a:t>
            </a:r>
            <a:r>
              <a:rPr lang="es-ES_tradnl" sz="2700" dirty="0" smtClean="0"/>
              <a:t>encuentres </a:t>
            </a:r>
            <a:r>
              <a:rPr lang="es-ES_tradnl" sz="2700" dirty="0"/>
              <a:t>un vendedor de mango. Este algoritmo es una búsqueda </a:t>
            </a:r>
            <a:r>
              <a:rPr lang="es-ES_tradnl" sz="2700" dirty="0" smtClean="0"/>
              <a:t>BFS.</a:t>
            </a:r>
          </a:p>
        </p:txBody>
      </p:sp>
    </p:spTree>
    <p:extLst>
      <p:ext uri="{BB962C8B-B14F-4D97-AF65-F5344CB8AC3E}">
        <p14:creationId xmlns:p14="http://schemas.microsoft.com/office/powerpoint/2010/main" val="21320879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21</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Finding the shortest path</a:t>
            </a:r>
          </a:p>
        </p:txBody>
      </p:sp>
      <p:sp>
        <p:nvSpPr>
          <p:cNvPr id="5" name="Marcador de contenido 2"/>
          <p:cNvSpPr txBox="1">
            <a:spLocks/>
          </p:cNvSpPr>
          <p:nvPr/>
        </p:nvSpPr>
        <p:spPr>
          <a:xfrm>
            <a:off x="907560" y="2304288"/>
            <a:ext cx="10188588" cy="389534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Como resumen, estas son las dos preguntas que la búsqueda </a:t>
            </a:r>
            <a:r>
              <a:rPr lang="es-ES_tradnl" sz="2700" dirty="0" smtClean="0"/>
              <a:t>BFS </a:t>
            </a:r>
            <a:r>
              <a:rPr lang="es-ES_tradnl" sz="2700" dirty="0"/>
              <a:t>puede responder por usted</a:t>
            </a:r>
            <a:r>
              <a:rPr lang="es-ES_tradnl" sz="2700" dirty="0" smtClean="0"/>
              <a:t>:</a:t>
            </a:r>
          </a:p>
          <a:p>
            <a:pPr marL="292608" lvl="1" indent="0">
              <a:buClr>
                <a:schemeClr val="tx1"/>
              </a:buClr>
              <a:buNone/>
            </a:pPr>
            <a:r>
              <a:rPr lang="es-ES_tradnl" sz="2700" dirty="0" smtClean="0"/>
              <a:t>• </a:t>
            </a:r>
            <a:r>
              <a:rPr lang="es-ES_tradnl" sz="2700" dirty="0"/>
              <a:t>Pregunta tipo 1: ¿Hay una ruta desde el nodo A al nodo B? (¿Hay un vendedor de mango en su red</a:t>
            </a:r>
            <a:r>
              <a:rPr lang="es-ES_tradnl" sz="2700" dirty="0" smtClean="0"/>
              <a:t>?)</a:t>
            </a:r>
          </a:p>
          <a:p>
            <a:pPr marL="292608" lvl="1" indent="0">
              <a:buClr>
                <a:schemeClr val="tx1"/>
              </a:buClr>
              <a:buNone/>
            </a:pPr>
            <a:r>
              <a:rPr lang="es-ES_tradnl" sz="2700" dirty="0" smtClean="0"/>
              <a:t>• </a:t>
            </a:r>
            <a:r>
              <a:rPr lang="es-ES_tradnl" sz="2700" dirty="0"/>
              <a:t>Pregunta tipo 2: ¿Cuál es la ruta más corta desde el nodo A al nodo B? (¿Quién es el vendedor de mango más cercano?)</a:t>
            </a:r>
            <a:endParaRPr lang="es-ES_tradnl" sz="2700" dirty="0" smtClean="0"/>
          </a:p>
        </p:txBody>
      </p:sp>
    </p:spTree>
    <p:extLst>
      <p:ext uri="{BB962C8B-B14F-4D97-AF65-F5344CB8AC3E}">
        <p14:creationId xmlns:p14="http://schemas.microsoft.com/office/powerpoint/2010/main" val="15885757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22</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Finding the shortest path</a:t>
            </a:r>
          </a:p>
        </p:txBody>
      </p:sp>
      <p:sp>
        <p:nvSpPr>
          <p:cNvPr id="5" name="Marcador de contenido 2"/>
          <p:cNvSpPr txBox="1">
            <a:spLocks/>
          </p:cNvSpPr>
          <p:nvPr/>
        </p:nvSpPr>
        <p:spPr>
          <a:xfrm>
            <a:off x="907560" y="1444752"/>
            <a:ext cx="4816584"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Viste cómo responder la pregunta 1; ahora intentemos responder la pregunta 2</a:t>
            </a:r>
            <a:r>
              <a:rPr lang="es-ES_tradnl" sz="2700" dirty="0" smtClean="0"/>
              <a:t>.</a:t>
            </a:r>
          </a:p>
          <a:p>
            <a:pPr>
              <a:buClr>
                <a:schemeClr val="tx1"/>
              </a:buClr>
              <a:buFont typeface="Arial" charset="0"/>
              <a:buChar char="•"/>
            </a:pPr>
            <a:r>
              <a:rPr lang="es-ES_tradnl" sz="2700" dirty="0" smtClean="0"/>
              <a:t>¿</a:t>
            </a:r>
            <a:r>
              <a:rPr lang="es-ES_tradnl" sz="2700" dirty="0"/>
              <a:t>Puedes encontrar el vendedor de mango más cercano? Por ejemplo, tus amigos son conexiones de primer grado y sus amigos son conexiones de segundo grado.</a:t>
            </a:r>
            <a:endParaRPr lang="es-ES_tradnl" sz="2700" dirty="0" smtClean="0"/>
          </a:p>
        </p:txBody>
      </p:sp>
      <p:pic>
        <p:nvPicPr>
          <p:cNvPr id="3" name="Imagen 2"/>
          <p:cNvPicPr>
            <a:picLocks noChangeAspect="1"/>
          </p:cNvPicPr>
          <p:nvPr/>
        </p:nvPicPr>
        <p:blipFill>
          <a:blip r:embed="rId3"/>
          <a:stretch>
            <a:fillRect/>
          </a:stretch>
        </p:blipFill>
        <p:spPr>
          <a:xfrm>
            <a:off x="5570115" y="1071626"/>
            <a:ext cx="6245711" cy="4871974"/>
          </a:xfrm>
          <a:prstGeom prst="rect">
            <a:avLst/>
          </a:prstGeom>
        </p:spPr>
      </p:pic>
    </p:spTree>
    <p:extLst>
      <p:ext uri="{BB962C8B-B14F-4D97-AF65-F5344CB8AC3E}">
        <p14:creationId xmlns:p14="http://schemas.microsoft.com/office/powerpoint/2010/main" val="3074135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23</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Finding the shortest path</a:t>
            </a:r>
            <a:endParaRPr lang="en-US" sz="4400" dirty="0"/>
          </a:p>
        </p:txBody>
      </p:sp>
      <p:sp>
        <p:nvSpPr>
          <p:cNvPr id="5" name="Marcador de contenido 2"/>
          <p:cNvSpPr txBox="1">
            <a:spLocks/>
          </p:cNvSpPr>
          <p:nvPr/>
        </p:nvSpPr>
        <p:spPr>
          <a:xfrm>
            <a:off x="907560" y="1444752"/>
            <a:ext cx="10188588"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Preferiría una conexión de primer grado a una conexión de segundo grado, y una conexión de segundo grado a una conexión de tercer grado, y así sucesivamente. </a:t>
            </a:r>
            <a:endParaRPr lang="es-ES_tradnl" sz="2700" dirty="0" smtClean="0"/>
          </a:p>
          <a:p>
            <a:pPr>
              <a:buClr>
                <a:schemeClr val="tx1"/>
              </a:buClr>
              <a:buFont typeface="Arial" charset="0"/>
              <a:buChar char="•"/>
            </a:pPr>
            <a:r>
              <a:rPr lang="es-ES_tradnl" sz="2700" dirty="0" smtClean="0"/>
              <a:t>Por </a:t>
            </a:r>
            <a:r>
              <a:rPr lang="es-ES_tradnl" sz="2700" dirty="0"/>
              <a:t>lo tanto, no debe buscar ninguna conexión de segundo grado antes de asegurarse de no tener una conexión de primer grado que sea un vendedor de mango. </a:t>
            </a:r>
            <a:endParaRPr lang="es-ES_tradnl" sz="2700" dirty="0" smtClean="0"/>
          </a:p>
          <a:p>
            <a:pPr>
              <a:buClr>
                <a:schemeClr val="tx1"/>
              </a:buClr>
              <a:buFont typeface="Arial" charset="0"/>
              <a:buChar char="•"/>
            </a:pPr>
            <a:r>
              <a:rPr lang="es-ES_tradnl" sz="2700" dirty="0" smtClean="0"/>
              <a:t>Bueno</a:t>
            </a:r>
            <a:r>
              <a:rPr lang="es-ES_tradnl" sz="2700" dirty="0"/>
              <a:t>, ¡la búsqueda </a:t>
            </a:r>
            <a:r>
              <a:rPr lang="es-ES_tradnl" sz="2700" dirty="0" smtClean="0"/>
              <a:t>BFS ya </a:t>
            </a:r>
            <a:r>
              <a:rPr lang="es-ES_tradnl" sz="2700" dirty="0"/>
              <a:t>hace esto! De la manera en que funciona </a:t>
            </a:r>
            <a:r>
              <a:rPr lang="es-ES_tradnl" sz="2700" dirty="0" smtClean="0"/>
              <a:t>BFS, </a:t>
            </a:r>
            <a:r>
              <a:rPr lang="es-ES_tradnl" sz="2700" dirty="0"/>
              <a:t>la búsqueda se irradia desde el punto de partida. Entonces verificará las conexiones de primer grado antes que las conexiones de segundo grado. </a:t>
            </a:r>
            <a:endParaRPr lang="es-ES_tradnl" sz="2700" dirty="0" smtClean="0"/>
          </a:p>
        </p:txBody>
      </p:sp>
    </p:spTree>
    <p:extLst>
      <p:ext uri="{BB962C8B-B14F-4D97-AF65-F5344CB8AC3E}">
        <p14:creationId xmlns:p14="http://schemas.microsoft.com/office/powerpoint/2010/main" val="143541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24</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Finding the shortest path</a:t>
            </a:r>
            <a:endParaRPr lang="en-US" sz="4400" dirty="0"/>
          </a:p>
        </p:txBody>
      </p:sp>
      <p:sp>
        <p:nvSpPr>
          <p:cNvPr id="5" name="Marcador de contenido 2"/>
          <p:cNvSpPr txBox="1">
            <a:spLocks/>
          </p:cNvSpPr>
          <p:nvPr/>
        </p:nvSpPr>
        <p:spPr>
          <a:xfrm>
            <a:off x="329185" y="1225296"/>
            <a:ext cx="8394191" cy="497433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500" dirty="0" smtClean="0"/>
              <a:t>¿Quién </a:t>
            </a:r>
            <a:r>
              <a:rPr lang="es-ES_tradnl" sz="2500" dirty="0"/>
              <a:t>será revisado primero, Claire o </a:t>
            </a:r>
            <a:r>
              <a:rPr lang="es-ES_tradnl" sz="2500" dirty="0" err="1"/>
              <a:t>Anuj</a:t>
            </a:r>
            <a:r>
              <a:rPr lang="es-ES_tradnl" sz="2500" dirty="0"/>
              <a:t>? Respuesta: Claire es una conexión de primer grado, y </a:t>
            </a:r>
            <a:r>
              <a:rPr lang="es-ES_tradnl" sz="2500" dirty="0" err="1"/>
              <a:t>Anuj</a:t>
            </a:r>
            <a:r>
              <a:rPr lang="es-ES_tradnl" sz="2500" dirty="0"/>
              <a:t> es una conexión de segundo grado. Entonces Claire será revisada antes que </a:t>
            </a:r>
            <a:r>
              <a:rPr lang="es-ES_tradnl" sz="2500" dirty="0" err="1"/>
              <a:t>Anuj</a:t>
            </a:r>
            <a:r>
              <a:rPr lang="es-ES_tradnl" sz="2500" dirty="0" smtClean="0"/>
              <a:t>.</a:t>
            </a:r>
          </a:p>
          <a:p>
            <a:pPr>
              <a:buClr>
                <a:schemeClr val="tx1"/>
              </a:buClr>
              <a:buFont typeface="Arial" charset="0"/>
              <a:buChar char="•"/>
            </a:pPr>
            <a:r>
              <a:rPr lang="es-ES_tradnl" sz="2500" dirty="0"/>
              <a:t>Otra forma de ver esto es que las conexiones de primer grado se agregan a la lista de búsqueda antes de las conexiones de segundo grado. </a:t>
            </a:r>
            <a:endParaRPr lang="es-ES_tradnl" sz="2500" dirty="0" smtClean="0"/>
          </a:p>
          <a:p>
            <a:pPr>
              <a:buClr>
                <a:schemeClr val="tx1"/>
              </a:buClr>
              <a:buFont typeface="Arial" charset="0"/>
              <a:buChar char="•"/>
            </a:pPr>
            <a:r>
              <a:rPr lang="es-ES_tradnl" sz="2500" dirty="0" smtClean="0"/>
              <a:t>Simplemente revise </a:t>
            </a:r>
            <a:r>
              <a:rPr lang="es-ES_tradnl" sz="2500" dirty="0"/>
              <a:t>la lista y verifique a las personas para ver si cada uno es un vendedor de mango. Las conexiones de primer grado se buscarán antes que las conexiones de segundo grado, por lo que encontrará el vendedor de mangos más cercano a usted. </a:t>
            </a:r>
            <a:endParaRPr lang="es-ES_tradnl" sz="2500" dirty="0" smtClean="0"/>
          </a:p>
          <a:p>
            <a:pPr>
              <a:buClr>
                <a:schemeClr val="tx1"/>
              </a:buClr>
              <a:buFont typeface="Arial" charset="0"/>
              <a:buChar char="•"/>
            </a:pPr>
            <a:r>
              <a:rPr lang="es-ES_tradnl" sz="2500" dirty="0" smtClean="0"/>
              <a:t>La </a:t>
            </a:r>
            <a:r>
              <a:rPr lang="es-ES_tradnl" sz="2500" dirty="0"/>
              <a:t>búsqueda </a:t>
            </a:r>
            <a:r>
              <a:rPr lang="es-ES_tradnl" sz="2500" dirty="0" smtClean="0"/>
              <a:t>BFS no </a:t>
            </a:r>
            <a:r>
              <a:rPr lang="es-ES_tradnl" sz="2500" dirty="0"/>
              <a:t>solo encuentra una ruta de A a B, sino que también encuentra la ruta más corta.</a:t>
            </a:r>
          </a:p>
        </p:txBody>
      </p:sp>
      <p:pic>
        <p:nvPicPr>
          <p:cNvPr id="3" name="Imagen 2"/>
          <p:cNvPicPr>
            <a:picLocks noChangeAspect="1"/>
          </p:cNvPicPr>
          <p:nvPr/>
        </p:nvPicPr>
        <p:blipFill>
          <a:blip r:embed="rId3"/>
          <a:stretch>
            <a:fillRect/>
          </a:stretch>
        </p:blipFill>
        <p:spPr>
          <a:xfrm>
            <a:off x="9073151" y="1078514"/>
            <a:ext cx="2795158" cy="4480474"/>
          </a:xfrm>
          <a:prstGeom prst="rect">
            <a:avLst/>
          </a:prstGeom>
        </p:spPr>
      </p:pic>
    </p:spTree>
    <p:extLst>
      <p:ext uri="{BB962C8B-B14F-4D97-AF65-F5344CB8AC3E}">
        <p14:creationId xmlns:p14="http://schemas.microsoft.com/office/powerpoint/2010/main" val="5110074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25</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Finding the shortest path</a:t>
            </a:r>
            <a:endParaRPr lang="en-US" sz="4400" dirty="0"/>
          </a:p>
        </p:txBody>
      </p:sp>
      <p:sp>
        <p:nvSpPr>
          <p:cNvPr id="5" name="Marcador de contenido 2"/>
          <p:cNvSpPr txBox="1">
            <a:spLocks/>
          </p:cNvSpPr>
          <p:nvPr/>
        </p:nvSpPr>
        <p:spPr>
          <a:xfrm>
            <a:off x="907560" y="1444752"/>
            <a:ext cx="10188588"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Tenga en cuenta que esto solo funciona si busca personas en el mismo orden en que se agregan. </a:t>
            </a:r>
            <a:endParaRPr lang="es-ES_tradnl" sz="2700" dirty="0" smtClean="0"/>
          </a:p>
          <a:p>
            <a:pPr>
              <a:buClr>
                <a:schemeClr val="tx1"/>
              </a:buClr>
              <a:buFont typeface="Arial" charset="0"/>
              <a:buChar char="•"/>
            </a:pPr>
            <a:r>
              <a:rPr lang="es-ES_tradnl" sz="2700" dirty="0" smtClean="0"/>
              <a:t>Es </a:t>
            </a:r>
            <a:r>
              <a:rPr lang="es-ES_tradnl" sz="2700" dirty="0"/>
              <a:t>decir, si Claire fue agregada a la lista antes de </a:t>
            </a:r>
            <a:r>
              <a:rPr lang="es-ES_tradnl" sz="2700" dirty="0" err="1"/>
              <a:t>Anuj</a:t>
            </a:r>
            <a:r>
              <a:rPr lang="es-ES_tradnl" sz="2700" dirty="0"/>
              <a:t>, es necesario buscar a Claire antes que </a:t>
            </a:r>
            <a:r>
              <a:rPr lang="es-ES_tradnl" sz="2700" dirty="0" err="1"/>
              <a:t>Anuj</a:t>
            </a:r>
            <a:r>
              <a:rPr lang="es-ES_tradnl" sz="2700" dirty="0"/>
              <a:t>. </a:t>
            </a:r>
            <a:endParaRPr lang="es-ES_tradnl" sz="2700" dirty="0" smtClean="0"/>
          </a:p>
          <a:p>
            <a:pPr>
              <a:buClr>
                <a:schemeClr val="tx1"/>
              </a:buClr>
              <a:buFont typeface="Arial" charset="0"/>
              <a:buChar char="•"/>
            </a:pPr>
            <a:r>
              <a:rPr lang="es-ES_tradnl" sz="2700" dirty="0" smtClean="0"/>
              <a:t>¿</a:t>
            </a:r>
            <a:r>
              <a:rPr lang="es-ES_tradnl" sz="2700" dirty="0"/>
              <a:t>Qué sucede si buscas a </a:t>
            </a:r>
            <a:r>
              <a:rPr lang="es-ES_tradnl" sz="2700" dirty="0" err="1"/>
              <a:t>Anuj</a:t>
            </a:r>
            <a:r>
              <a:rPr lang="es-ES_tradnl" sz="2700" dirty="0"/>
              <a:t> antes que a Claire, y ambos son vendedores de mango? </a:t>
            </a:r>
            <a:endParaRPr lang="es-ES_tradnl" sz="2700" dirty="0" smtClean="0"/>
          </a:p>
          <a:p>
            <a:pPr>
              <a:buClr>
                <a:schemeClr val="tx1"/>
              </a:buClr>
              <a:buFont typeface="Arial" charset="0"/>
              <a:buChar char="•"/>
            </a:pPr>
            <a:r>
              <a:rPr lang="es-ES_tradnl" sz="2700" dirty="0" smtClean="0"/>
              <a:t>Bueno</a:t>
            </a:r>
            <a:r>
              <a:rPr lang="es-ES_tradnl" sz="2700" dirty="0"/>
              <a:t>, </a:t>
            </a:r>
            <a:r>
              <a:rPr lang="es-ES_tradnl" sz="2700" dirty="0" err="1"/>
              <a:t>Anuj</a:t>
            </a:r>
            <a:r>
              <a:rPr lang="es-ES_tradnl" sz="2700" dirty="0"/>
              <a:t> es un contacto de segundo grado, y Claire es un contacto de primer grado. </a:t>
            </a:r>
            <a:endParaRPr lang="es-ES_tradnl" sz="2700" dirty="0" smtClean="0"/>
          </a:p>
          <a:p>
            <a:pPr>
              <a:buClr>
                <a:schemeClr val="tx1"/>
              </a:buClr>
              <a:buFont typeface="Arial" charset="0"/>
              <a:buChar char="•"/>
            </a:pPr>
            <a:r>
              <a:rPr lang="es-ES_tradnl" sz="2700" dirty="0" smtClean="0"/>
              <a:t>Terminas </a:t>
            </a:r>
            <a:r>
              <a:rPr lang="es-ES_tradnl" sz="2700" dirty="0"/>
              <a:t>con un vendedor de mango que no es el más cercano a ti en tu red. Por lo tanto, </a:t>
            </a:r>
            <a:r>
              <a:rPr lang="es-ES_tradnl" sz="2700" dirty="0" smtClean="0"/>
              <a:t>debes </a:t>
            </a:r>
            <a:r>
              <a:rPr lang="es-ES_tradnl" sz="2700" dirty="0"/>
              <a:t>buscar personas en el orden en que se agregaron. Hay una estructura de datos para esto: se llama </a:t>
            </a:r>
            <a:r>
              <a:rPr lang="es-ES_tradnl" sz="2700" b="1" dirty="0"/>
              <a:t>cola</a:t>
            </a:r>
            <a:r>
              <a:rPr lang="es-ES_tradnl" sz="2700" dirty="0"/>
              <a:t>.</a:t>
            </a:r>
            <a:endParaRPr lang="es-ES_tradnl" sz="2700" dirty="0" smtClean="0"/>
          </a:p>
        </p:txBody>
      </p:sp>
    </p:spTree>
    <p:extLst>
      <p:ext uri="{BB962C8B-B14F-4D97-AF65-F5344CB8AC3E}">
        <p14:creationId xmlns:p14="http://schemas.microsoft.com/office/powerpoint/2010/main" val="285635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26</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smtClean="0"/>
              <a:t>Queues </a:t>
            </a:r>
            <a:r>
              <a:rPr lang="mr-IN" sz="4400" dirty="0" smtClean="0"/>
              <a:t>–</a:t>
            </a:r>
            <a:r>
              <a:rPr lang="en-US" sz="4400" dirty="0" smtClean="0"/>
              <a:t> Colas </a:t>
            </a:r>
            <a:endParaRPr lang="en-US" sz="4400" dirty="0"/>
          </a:p>
        </p:txBody>
      </p:sp>
      <p:sp>
        <p:nvSpPr>
          <p:cNvPr id="5" name="Marcador de contenido 2"/>
          <p:cNvSpPr txBox="1">
            <a:spLocks/>
          </p:cNvSpPr>
          <p:nvPr/>
        </p:nvSpPr>
        <p:spPr>
          <a:xfrm>
            <a:off x="907560" y="1444752"/>
            <a:ext cx="6279624"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Una cola funciona exactamente igual que en la vida real. </a:t>
            </a:r>
            <a:endParaRPr lang="es-ES_tradnl" sz="2700" dirty="0" smtClean="0"/>
          </a:p>
          <a:p>
            <a:pPr>
              <a:buClr>
                <a:schemeClr val="tx1"/>
              </a:buClr>
              <a:buFont typeface="Arial" charset="0"/>
              <a:buChar char="•"/>
            </a:pPr>
            <a:r>
              <a:rPr lang="es-ES_tradnl" sz="2700" dirty="0" smtClean="0"/>
              <a:t>Supongamos </a:t>
            </a:r>
            <a:r>
              <a:rPr lang="es-ES_tradnl" sz="2700" dirty="0"/>
              <a:t>que usted y su amigo están haciendo cola en la parada del autobús. </a:t>
            </a:r>
            <a:endParaRPr lang="es-ES_tradnl" sz="2700" dirty="0" smtClean="0"/>
          </a:p>
          <a:p>
            <a:pPr>
              <a:buClr>
                <a:schemeClr val="tx1"/>
              </a:buClr>
              <a:buFont typeface="Arial" charset="0"/>
              <a:buChar char="•"/>
            </a:pPr>
            <a:r>
              <a:rPr lang="es-ES_tradnl" sz="2700" dirty="0" smtClean="0"/>
              <a:t>Si </a:t>
            </a:r>
            <a:r>
              <a:rPr lang="es-ES_tradnl" sz="2700" dirty="0"/>
              <a:t>estás delante de él en la cola, </a:t>
            </a:r>
            <a:r>
              <a:rPr lang="es-ES_tradnl" sz="2700" dirty="0" smtClean="0"/>
              <a:t>subes primero al </a:t>
            </a:r>
            <a:r>
              <a:rPr lang="es-ES_tradnl" sz="2700" dirty="0"/>
              <a:t>autobús. </a:t>
            </a:r>
            <a:r>
              <a:rPr lang="es-ES_tradnl" sz="2700" dirty="0" smtClean="0"/>
              <a:t>Una </a:t>
            </a:r>
            <a:r>
              <a:rPr lang="es-ES_tradnl" sz="2700" dirty="0"/>
              <a:t>cola funciona de la misma </a:t>
            </a:r>
            <a:r>
              <a:rPr lang="es-ES_tradnl" sz="2700" dirty="0" smtClean="0"/>
              <a:t>manera.</a:t>
            </a:r>
          </a:p>
          <a:p>
            <a:pPr>
              <a:buClr>
                <a:schemeClr val="tx1"/>
              </a:buClr>
              <a:buFont typeface="Arial" charset="0"/>
              <a:buChar char="•"/>
            </a:pPr>
            <a:r>
              <a:rPr lang="es-ES_tradnl" sz="2700" dirty="0" smtClean="0"/>
              <a:t>Las </a:t>
            </a:r>
            <a:r>
              <a:rPr lang="es-ES_tradnl" sz="2700" dirty="0"/>
              <a:t>colas son similares a las pilas. No puede acceder a elementos aleatorios en la cola. En cambio, hay dos operaciones únicas, </a:t>
            </a:r>
            <a:r>
              <a:rPr lang="en-US" sz="2800" b="1" dirty="0" err="1"/>
              <a:t>enqueue</a:t>
            </a:r>
            <a:r>
              <a:rPr lang="en-US" sz="2800" dirty="0"/>
              <a:t> </a:t>
            </a:r>
            <a:r>
              <a:rPr lang="es-ES_tradnl" sz="2700" dirty="0" smtClean="0"/>
              <a:t>y </a:t>
            </a:r>
            <a:r>
              <a:rPr lang="en-US" sz="2800" b="1" dirty="0" err="1" smtClean="0"/>
              <a:t>dequeue</a:t>
            </a:r>
            <a:r>
              <a:rPr lang="es-ES_tradnl" sz="2700" dirty="0" smtClean="0"/>
              <a:t>.</a:t>
            </a:r>
          </a:p>
        </p:txBody>
      </p:sp>
      <p:pic>
        <p:nvPicPr>
          <p:cNvPr id="3" name="Imagen 2"/>
          <p:cNvPicPr>
            <a:picLocks noChangeAspect="1"/>
          </p:cNvPicPr>
          <p:nvPr/>
        </p:nvPicPr>
        <p:blipFill>
          <a:blip r:embed="rId3"/>
          <a:stretch>
            <a:fillRect/>
          </a:stretch>
        </p:blipFill>
        <p:spPr>
          <a:xfrm>
            <a:off x="7187184" y="1225296"/>
            <a:ext cx="4755642" cy="3296684"/>
          </a:xfrm>
          <a:prstGeom prst="rect">
            <a:avLst/>
          </a:prstGeom>
        </p:spPr>
      </p:pic>
    </p:spTree>
    <p:extLst>
      <p:ext uri="{BB962C8B-B14F-4D97-AF65-F5344CB8AC3E}">
        <p14:creationId xmlns:p14="http://schemas.microsoft.com/office/powerpoint/2010/main" val="7680020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27</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Queues </a:t>
            </a:r>
            <a:r>
              <a:rPr lang="mr-IN" sz="4400" dirty="0"/>
              <a:t>–</a:t>
            </a:r>
            <a:r>
              <a:rPr lang="en-US" sz="4400" dirty="0"/>
              <a:t> Colas </a:t>
            </a:r>
            <a:endParaRPr lang="en-US" sz="4400" dirty="0"/>
          </a:p>
        </p:txBody>
      </p:sp>
      <p:sp>
        <p:nvSpPr>
          <p:cNvPr id="5" name="Marcador de contenido 2"/>
          <p:cNvSpPr txBox="1">
            <a:spLocks/>
          </p:cNvSpPr>
          <p:nvPr/>
        </p:nvSpPr>
        <p:spPr>
          <a:xfrm>
            <a:off x="907560" y="1444752"/>
            <a:ext cx="10188588"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Si </a:t>
            </a:r>
            <a:r>
              <a:rPr lang="es-ES_tradnl" sz="2700" u="sng" dirty="0" smtClean="0"/>
              <a:t>encolas</a:t>
            </a:r>
            <a:r>
              <a:rPr lang="es-ES_tradnl" sz="2700" dirty="0" smtClean="0"/>
              <a:t> </a:t>
            </a:r>
            <a:r>
              <a:rPr lang="es-ES_tradnl" sz="2700" dirty="0"/>
              <a:t>dos elementos en la lista, el primer elemento que agregó se eliminará antes del segundo elemento. </a:t>
            </a:r>
            <a:endParaRPr lang="es-ES_tradnl" sz="2700" dirty="0" smtClean="0"/>
          </a:p>
          <a:p>
            <a:pPr>
              <a:buClr>
                <a:schemeClr val="tx1"/>
              </a:buClr>
              <a:buFont typeface="Arial" charset="0"/>
              <a:buChar char="•"/>
            </a:pPr>
            <a:r>
              <a:rPr lang="es-ES_tradnl" sz="2700" dirty="0" smtClean="0"/>
              <a:t>¡</a:t>
            </a:r>
            <a:r>
              <a:rPr lang="es-ES_tradnl" sz="2700" dirty="0"/>
              <a:t>Puedes usar esto para tu lista de búsqueda! Las personas que se agreguen a la lista primero serán eliminadas y buscadas primero. </a:t>
            </a:r>
            <a:endParaRPr lang="es-ES_tradnl" sz="2700" dirty="0" smtClean="0"/>
          </a:p>
        </p:txBody>
      </p:sp>
      <p:pic>
        <p:nvPicPr>
          <p:cNvPr id="3" name="Imagen 2"/>
          <p:cNvPicPr>
            <a:picLocks noChangeAspect="1"/>
          </p:cNvPicPr>
          <p:nvPr/>
        </p:nvPicPr>
        <p:blipFill>
          <a:blip r:embed="rId3"/>
          <a:stretch>
            <a:fillRect/>
          </a:stretch>
        </p:blipFill>
        <p:spPr>
          <a:xfrm>
            <a:off x="2895990" y="3368440"/>
            <a:ext cx="6101706" cy="2831192"/>
          </a:xfrm>
          <a:prstGeom prst="rect">
            <a:avLst/>
          </a:prstGeom>
        </p:spPr>
      </p:pic>
    </p:spTree>
    <p:extLst>
      <p:ext uri="{BB962C8B-B14F-4D97-AF65-F5344CB8AC3E}">
        <p14:creationId xmlns:p14="http://schemas.microsoft.com/office/powerpoint/2010/main" val="2124129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28</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Queues </a:t>
            </a:r>
            <a:r>
              <a:rPr lang="mr-IN" sz="4400" dirty="0"/>
              <a:t>–</a:t>
            </a:r>
            <a:r>
              <a:rPr lang="en-US" sz="4400" dirty="0"/>
              <a:t> Colas </a:t>
            </a:r>
            <a:endParaRPr lang="en-US" sz="4400" dirty="0"/>
          </a:p>
        </p:txBody>
      </p:sp>
      <p:sp>
        <p:nvSpPr>
          <p:cNvPr id="5" name="Marcador de contenido 2"/>
          <p:cNvSpPr txBox="1">
            <a:spLocks/>
          </p:cNvSpPr>
          <p:nvPr/>
        </p:nvSpPr>
        <p:spPr>
          <a:xfrm>
            <a:off x="907560" y="1444752"/>
            <a:ext cx="10188588"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La cola se llama estructura de datos FIFO: Primero en entrar, Primero en salir. </a:t>
            </a:r>
            <a:endParaRPr lang="es-ES_tradnl" sz="2700" dirty="0" smtClean="0"/>
          </a:p>
          <a:p>
            <a:pPr>
              <a:buClr>
                <a:schemeClr val="tx1"/>
              </a:buClr>
              <a:buFont typeface="Arial" charset="0"/>
              <a:buChar char="•"/>
            </a:pPr>
            <a:r>
              <a:rPr lang="es-ES_tradnl" sz="2700" dirty="0" smtClean="0"/>
              <a:t>Por </a:t>
            </a:r>
            <a:r>
              <a:rPr lang="es-ES_tradnl" sz="2700" dirty="0"/>
              <a:t>el contrario, una pila es una estructura de datos LIFO: Última </a:t>
            </a:r>
            <a:r>
              <a:rPr lang="es-ES_tradnl" sz="2700" dirty="0" smtClean="0"/>
              <a:t>en entrar, </a:t>
            </a:r>
            <a:r>
              <a:rPr lang="es-ES_tradnl" sz="2700" dirty="0"/>
              <a:t>Primera </a:t>
            </a:r>
            <a:r>
              <a:rPr lang="es-ES_tradnl" sz="2700" dirty="0" smtClean="0"/>
              <a:t>en salir.</a:t>
            </a:r>
          </a:p>
          <a:p>
            <a:pPr>
              <a:buClr>
                <a:schemeClr val="tx1"/>
              </a:buClr>
              <a:buFont typeface="Arial" charset="0"/>
              <a:buChar char="•"/>
            </a:pPr>
            <a:endParaRPr lang="es-ES_tradnl" sz="2700" dirty="0"/>
          </a:p>
          <a:p>
            <a:pPr>
              <a:buClr>
                <a:schemeClr val="tx1"/>
              </a:buClr>
              <a:buFont typeface="Arial" charset="0"/>
              <a:buChar char="•"/>
            </a:pPr>
            <a:endParaRPr lang="es-ES_tradnl" sz="2700" dirty="0" smtClean="0"/>
          </a:p>
          <a:p>
            <a:pPr>
              <a:buClr>
                <a:schemeClr val="tx1"/>
              </a:buClr>
              <a:buFont typeface="Arial" charset="0"/>
              <a:buChar char="•"/>
            </a:pPr>
            <a:endParaRPr lang="es-ES_tradnl" sz="2700" dirty="0" smtClean="0"/>
          </a:p>
          <a:p>
            <a:pPr>
              <a:buClr>
                <a:schemeClr val="tx1"/>
              </a:buClr>
              <a:buFont typeface="Arial" charset="0"/>
              <a:buChar char="•"/>
            </a:pPr>
            <a:endParaRPr lang="es-ES_tradnl" sz="2700" dirty="0" smtClean="0"/>
          </a:p>
          <a:p>
            <a:pPr>
              <a:buClr>
                <a:schemeClr val="tx1"/>
              </a:buClr>
              <a:buFont typeface="Arial" charset="0"/>
              <a:buChar char="•"/>
            </a:pPr>
            <a:r>
              <a:rPr lang="es-ES_tradnl" sz="2700" dirty="0" smtClean="0"/>
              <a:t>Ahora </a:t>
            </a:r>
            <a:r>
              <a:rPr lang="es-ES_tradnl" sz="2700" dirty="0"/>
              <a:t>que sabe cómo funciona una cola, ¡implementemos una búsqueda </a:t>
            </a:r>
            <a:r>
              <a:rPr lang="es-ES_tradnl" sz="2700" dirty="0" smtClean="0"/>
              <a:t>BFS!</a:t>
            </a:r>
          </a:p>
        </p:txBody>
      </p:sp>
      <p:pic>
        <p:nvPicPr>
          <p:cNvPr id="3" name="Imagen 2"/>
          <p:cNvPicPr>
            <a:picLocks noChangeAspect="1"/>
          </p:cNvPicPr>
          <p:nvPr/>
        </p:nvPicPr>
        <p:blipFill>
          <a:blip r:embed="rId3"/>
          <a:stretch>
            <a:fillRect/>
          </a:stretch>
        </p:blipFill>
        <p:spPr>
          <a:xfrm>
            <a:off x="3111413" y="3091688"/>
            <a:ext cx="6025030" cy="2248408"/>
          </a:xfrm>
          <a:prstGeom prst="rect">
            <a:avLst/>
          </a:prstGeom>
        </p:spPr>
      </p:pic>
    </p:spTree>
    <p:extLst>
      <p:ext uri="{BB962C8B-B14F-4D97-AF65-F5344CB8AC3E}">
        <p14:creationId xmlns:p14="http://schemas.microsoft.com/office/powerpoint/2010/main" val="10627910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29</a:t>
            </a:fld>
            <a:endParaRPr lang="en-US" sz="1600" dirty="0"/>
          </a:p>
        </p:txBody>
      </p:sp>
      <p:pic>
        <p:nvPicPr>
          <p:cNvPr id="4" name="Imagen 3"/>
          <p:cNvPicPr>
            <a:picLocks noChangeAspect="1"/>
          </p:cNvPicPr>
          <p:nvPr/>
        </p:nvPicPr>
        <p:blipFill>
          <a:blip r:embed="rId3"/>
          <a:stretch>
            <a:fillRect/>
          </a:stretch>
        </p:blipFill>
        <p:spPr>
          <a:xfrm>
            <a:off x="1902850" y="210058"/>
            <a:ext cx="8394700" cy="6108700"/>
          </a:xfrm>
          <a:prstGeom prst="rect">
            <a:avLst/>
          </a:prstGeom>
        </p:spPr>
      </p:pic>
    </p:spTree>
    <p:extLst>
      <p:ext uri="{BB962C8B-B14F-4D97-AF65-F5344CB8AC3E}">
        <p14:creationId xmlns:p14="http://schemas.microsoft.com/office/powerpoint/2010/main" val="1725441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852696" y="1188720"/>
            <a:ext cx="10650456" cy="480974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500" dirty="0"/>
              <a:t>Este capítulo </a:t>
            </a:r>
            <a:r>
              <a:rPr lang="es-ES_tradnl" sz="2500" dirty="0" smtClean="0"/>
              <a:t>habla sobre </a:t>
            </a:r>
            <a:r>
              <a:rPr lang="es-ES_tradnl" sz="2500" dirty="0"/>
              <a:t>qué </a:t>
            </a:r>
            <a:r>
              <a:rPr lang="es-ES_tradnl" sz="2500" dirty="0" smtClean="0"/>
              <a:t>son los grafos. Veremos el primer algoritmo de grafo. </a:t>
            </a:r>
            <a:r>
              <a:rPr lang="es-ES_tradnl" sz="2500" dirty="0"/>
              <a:t>Se llama </a:t>
            </a:r>
            <a:r>
              <a:rPr lang="es-ES_tradnl" sz="2500" dirty="0" err="1"/>
              <a:t>Breadth-first</a:t>
            </a:r>
            <a:r>
              <a:rPr lang="es-ES_tradnl" sz="2500" dirty="0"/>
              <a:t> </a:t>
            </a:r>
            <a:r>
              <a:rPr lang="es-ES_tradnl" sz="2500" dirty="0" err="1" smtClean="0"/>
              <a:t>Search</a:t>
            </a:r>
            <a:r>
              <a:rPr lang="es-ES_tradnl" sz="2500" dirty="0" smtClean="0"/>
              <a:t> (BFS).</a:t>
            </a:r>
          </a:p>
          <a:p>
            <a:pPr>
              <a:buClr>
                <a:schemeClr val="tx1"/>
              </a:buClr>
              <a:buFont typeface="Arial" charset="0"/>
              <a:buChar char="•"/>
            </a:pPr>
            <a:r>
              <a:rPr lang="es-ES_tradnl" sz="2500" dirty="0" smtClean="0"/>
              <a:t>BFS le </a:t>
            </a:r>
            <a:r>
              <a:rPr lang="es-ES_tradnl" sz="2500" dirty="0"/>
              <a:t>permite encontrar la distancia más corta entre dos cosas. </a:t>
            </a:r>
            <a:endParaRPr lang="es-ES_tradnl" sz="2500" dirty="0" smtClean="0"/>
          </a:p>
          <a:p>
            <a:pPr>
              <a:buClr>
                <a:schemeClr val="tx1"/>
              </a:buClr>
              <a:buFont typeface="Arial" charset="0"/>
              <a:buChar char="•"/>
            </a:pPr>
            <a:r>
              <a:rPr lang="es-ES_tradnl" sz="2500" dirty="0" smtClean="0"/>
              <a:t>¡</a:t>
            </a:r>
            <a:r>
              <a:rPr lang="es-ES_tradnl" sz="2500" dirty="0"/>
              <a:t>Pero la distancia más corta puede significar muchas cosas</a:t>
            </a:r>
            <a:r>
              <a:rPr lang="es-ES_tradnl" sz="2500" dirty="0" smtClean="0"/>
              <a:t>!</a:t>
            </a:r>
          </a:p>
          <a:p>
            <a:pPr>
              <a:buClr>
                <a:schemeClr val="tx1"/>
              </a:buClr>
              <a:buFont typeface="Arial" charset="0"/>
              <a:buChar char="•"/>
            </a:pPr>
            <a:r>
              <a:rPr lang="es-ES_tradnl" sz="2500" dirty="0" smtClean="0"/>
              <a:t>Puede </a:t>
            </a:r>
            <a:r>
              <a:rPr lang="es-ES_tradnl" sz="2500" dirty="0"/>
              <a:t>usar </a:t>
            </a:r>
            <a:r>
              <a:rPr lang="es-ES_tradnl" sz="2500" dirty="0" smtClean="0"/>
              <a:t>BFS para:</a:t>
            </a:r>
          </a:p>
          <a:p>
            <a:pPr marL="292608" lvl="1" indent="0">
              <a:buClr>
                <a:schemeClr val="tx1"/>
              </a:buClr>
              <a:buNone/>
            </a:pPr>
            <a:r>
              <a:rPr lang="es-ES_tradnl" sz="2500" dirty="0" smtClean="0"/>
              <a:t>• Escribir un </a:t>
            </a:r>
            <a:r>
              <a:rPr lang="es-ES_tradnl" sz="2500" u="sng" dirty="0" smtClean="0"/>
              <a:t>juego de damas </a:t>
            </a:r>
            <a:r>
              <a:rPr lang="es-ES_tradnl" sz="2500" dirty="0"/>
              <a:t>que calcule la menor cantidad de movimientos hacia la </a:t>
            </a:r>
            <a:r>
              <a:rPr lang="es-ES_tradnl" sz="2500" dirty="0" smtClean="0"/>
              <a:t>victoria</a:t>
            </a:r>
          </a:p>
          <a:p>
            <a:pPr marL="292608" lvl="1" indent="0">
              <a:buClr>
                <a:schemeClr val="tx1"/>
              </a:buClr>
              <a:buNone/>
            </a:pPr>
            <a:r>
              <a:rPr lang="es-ES_tradnl" sz="2500" dirty="0" smtClean="0"/>
              <a:t>• Escribir </a:t>
            </a:r>
            <a:r>
              <a:rPr lang="es-ES_tradnl" sz="2500" dirty="0"/>
              <a:t>un corrector ortográfico (la menor cantidad de ediciones de su falta de ortografía a una palabra real; por ejemplo, </a:t>
            </a:r>
            <a:r>
              <a:rPr lang="es-ES_tradnl" sz="2500" dirty="0" smtClean="0"/>
              <a:t>READED-</a:t>
            </a:r>
            <a:r>
              <a:rPr lang="es-ES_tradnl" sz="2500" dirty="0"/>
              <a:t>&gt; </a:t>
            </a:r>
            <a:r>
              <a:rPr lang="es-ES_tradnl" sz="2500" dirty="0" smtClean="0"/>
              <a:t>READER es </a:t>
            </a:r>
            <a:r>
              <a:rPr lang="es-ES_tradnl" sz="2500" dirty="0"/>
              <a:t>una edición</a:t>
            </a:r>
            <a:r>
              <a:rPr lang="es-ES_tradnl" sz="2500" dirty="0" smtClean="0"/>
              <a:t>)</a:t>
            </a:r>
          </a:p>
          <a:p>
            <a:pPr marL="292608" lvl="1" indent="0">
              <a:buClr>
                <a:schemeClr val="tx1"/>
              </a:buClr>
              <a:buNone/>
            </a:pPr>
            <a:r>
              <a:rPr lang="es-ES_tradnl" sz="2500" dirty="0" smtClean="0"/>
              <a:t>• Encontrar </a:t>
            </a:r>
            <a:r>
              <a:rPr lang="es-ES_tradnl" sz="2500" dirty="0"/>
              <a:t>el médico más cercano a usted en su </a:t>
            </a:r>
            <a:r>
              <a:rPr lang="es-ES_tradnl" sz="2500" dirty="0" smtClean="0"/>
              <a:t>red.</a:t>
            </a:r>
          </a:p>
          <a:p>
            <a:pPr>
              <a:buClr>
                <a:schemeClr val="tx1"/>
              </a:buClr>
              <a:buFont typeface="Arial" charset="0"/>
              <a:buChar char="•"/>
            </a:pPr>
            <a:r>
              <a:rPr lang="es-ES_tradnl" sz="2500" dirty="0"/>
              <a:t>Los algoritmos de </a:t>
            </a:r>
            <a:r>
              <a:rPr lang="es-ES_tradnl" sz="2500" dirty="0" smtClean="0"/>
              <a:t>grafos </a:t>
            </a:r>
            <a:r>
              <a:rPr lang="es-ES_tradnl" sz="2500" dirty="0"/>
              <a:t>son algunos de los algoritmos más útiles.</a:t>
            </a:r>
          </a:p>
          <a:p>
            <a:pPr marL="292608" lvl="1" indent="0">
              <a:buClr>
                <a:schemeClr val="tx1"/>
              </a:buClr>
              <a:buNone/>
            </a:pPr>
            <a:endParaRPr lang="es-ES_tradnl" sz="2500" dirty="0" smtClean="0"/>
          </a:p>
        </p:txBody>
      </p:sp>
    </p:spTree>
    <p:extLst>
      <p:ext uri="{BB962C8B-B14F-4D97-AF65-F5344CB8AC3E}">
        <p14:creationId xmlns:p14="http://schemas.microsoft.com/office/powerpoint/2010/main" val="4024036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30</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Implementing the graph</a:t>
            </a:r>
          </a:p>
        </p:txBody>
      </p:sp>
      <p:sp>
        <p:nvSpPr>
          <p:cNvPr id="5" name="Marcador de contenido 2"/>
          <p:cNvSpPr txBox="1">
            <a:spLocks/>
          </p:cNvSpPr>
          <p:nvPr/>
        </p:nvSpPr>
        <p:spPr>
          <a:xfrm>
            <a:off x="907560" y="1444752"/>
            <a:ext cx="10188588"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smtClean="0"/>
              <a:t>Content</a:t>
            </a:r>
          </a:p>
        </p:txBody>
      </p:sp>
    </p:spTree>
    <p:extLst>
      <p:ext uri="{BB962C8B-B14F-4D97-AF65-F5344CB8AC3E}">
        <p14:creationId xmlns:p14="http://schemas.microsoft.com/office/powerpoint/2010/main" val="742403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444752"/>
            <a:ext cx="10188588"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smtClean="0"/>
              <a:t>Supongamos </a:t>
            </a:r>
            <a:r>
              <a:rPr lang="es-ES_tradnl" sz="2700" dirty="0"/>
              <a:t>que estás en San Francisco y quieres ir desde Twin </a:t>
            </a:r>
            <a:r>
              <a:rPr lang="es-ES_tradnl" sz="2700" dirty="0" err="1"/>
              <a:t>Peaks</a:t>
            </a:r>
            <a:r>
              <a:rPr lang="es-ES_tradnl" sz="2700" dirty="0"/>
              <a:t> hasta el Golden </a:t>
            </a:r>
            <a:r>
              <a:rPr lang="es-ES_tradnl" sz="2700" dirty="0" err="1"/>
              <a:t>Gate</a:t>
            </a:r>
            <a:r>
              <a:rPr lang="es-ES_tradnl" sz="2700" dirty="0"/>
              <a:t> Bridge. </a:t>
            </a:r>
            <a:endParaRPr lang="es-ES_tradnl" sz="2700" dirty="0" smtClean="0"/>
          </a:p>
          <a:p>
            <a:pPr>
              <a:buClr>
                <a:schemeClr val="tx1"/>
              </a:buClr>
              <a:buFont typeface="Arial" charset="0"/>
              <a:buChar char="•"/>
            </a:pPr>
            <a:r>
              <a:rPr lang="es-ES_tradnl" sz="2700" dirty="0" smtClean="0"/>
              <a:t>Deseas </a:t>
            </a:r>
            <a:r>
              <a:rPr lang="es-ES_tradnl" sz="2700" dirty="0"/>
              <a:t>llegar en autobús, con el mínimo número de traslados. Aquí están tus opciones.</a:t>
            </a:r>
            <a:endParaRPr lang="es-ES_tradnl" sz="2700" dirty="0" smtClean="0"/>
          </a:p>
        </p:txBody>
      </p:sp>
      <p:pic>
        <p:nvPicPr>
          <p:cNvPr id="3" name="Imagen 2"/>
          <p:cNvPicPr>
            <a:picLocks noChangeAspect="1"/>
          </p:cNvPicPr>
          <p:nvPr/>
        </p:nvPicPr>
        <p:blipFill>
          <a:blip r:embed="rId3"/>
          <a:stretch>
            <a:fillRect/>
          </a:stretch>
        </p:blipFill>
        <p:spPr>
          <a:xfrm>
            <a:off x="2441084" y="3163825"/>
            <a:ext cx="7372676" cy="3035808"/>
          </a:xfrm>
          <a:prstGeom prst="rect">
            <a:avLst/>
          </a:prstGeom>
        </p:spPr>
      </p:pic>
    </p:spTree>
    <p:extLst>
      <p:ext uri="{BB962C8B-B14F-4D97-AF65-F5344CB8AC3E}">
        <p14:creationId xmlns:p14="http://schemas.microsoft.com/office/powerpoint/2010/main" val="1968661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444752"/>
            <a:ext cx="10188588"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¿Cuál es su algoritmo para encontrar la ruta con la menor cantidad de pasos</a:t>
            </a:r>
            <a:r>
              <a:rPr lang="es-ES_tradnl" sz="2700" dirty="0" smtClean="0"/>
              <a:t>?</a:t>
            </a:r>
          </a:p>
          <a:p>
            <a:pPr>
              <a:buClr>
                <a:schemeClr val="tx1"/>
              </a:buClr>
              <a:buFont typeface="Arial" charset="0"/>
              <a:buChar char="•"/>
            </a:pPr>
            <a:r>
              <a:rPr lang="es-ES_tradnl" sz="2700" dirty="0" smtClean="0"/>
              <a:t>¿Puedes </a:t>
            </a:r>
            <a:r>
              <a:rPr lang="es-ES_tradnl" sz="2700" dirty="0"/>
              <a:t>llegar en un solo paso? </a:t>
            </a:r>
            <a:endParaRPr lang="es-ES_tradnl" sz="2700" dirty="0" smtClean="0"/>
          </a:p>
          <a:p>
            <a:pPr>
              <a:buClr>
                <a:schemeClr val="tx1"/>
              </a:buClr>
              <a:buFont typeface="Arial" charset="0"/>
              <a:buChar char="•"/>
            </a:pPr>
            <a:r>
              <a:rPr lang="es-ES_tradnl" sz="2700" dirty="0" smtClean="0"/>
              <a:t>Aquí </a:t>
            </a:r>
            <a:r>
              <a:rPr lang="es-ES_tradnl" sz="2700" dirty="0"/>
              <a:t>están todos los lugares a los que puede llegar en un solo paso.</a:t>
            </a:r>
            <a:endParaRPr lang="es-ES_tradnl" sz="2700" dirty="0" smtClean="0"/>
          </a:p>
        </p:txBody>
      </p:sp>
      <p:pic>
        <p:nvPicPr>
          <p:cNvPr id="4" name="Imagen 3"/>
          <p:cNvPicPr>
            <a:picLocks noChangeAspect="1"/>
          </p:cNvPicPr>
          <p:nvPr/>
        </p:nvPicPr>
        <p:blipFill>
          <a:blip r:embed="rId3"/>
          <a:stretch>
            <a:fillRect/>
          </a:stretch>
        </p:blipFill>
        <p:spPr>
          <a:xfrm>
            <a:off x="2859667" y="3394964"/>
            <a:ext cx="6472143" cy="2822956"/>
          </a:xfrm>
          <a:prstGeom prst="rect">
            <a:avLst/>
          </a:prstGeom>
        </p:spPr>
      </p:pic>
    </p:spTree>
    <p:extLst>
      <p:ext uri="{BB962C8B-B14F-4D97-AF65-F5344CB8AC3E}">
        <p14:creationId xmlns:p14="http://schemas.microsoft.com/office/powerpoint/2010/main" val="1655230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469675"/>
            <a:ext cx="10188588"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El puente no está resaltado; no puedes llegar en un solo paso. </a:t>
            </a:r>
            <a:endParaRPr lang="es-ES_tradnl" sz="2700" dirty="0" smtClean="0"/>
          </a:p>
          <a:p>
            <a:pPr>
              <a:buClr>
                <a:schemeClr val="tx1"/>
              </a:buClr>
              <a:buFont typeface="Arial" charset="0"/>
              <a:buChar char="•"/>
            </a:pPr>
            <a:r>
              <a:rPr lang="es-ES_tradnl" sz="2700" dirty="0" smtClean="0"/>
              <a:t>¿</a:t>
            </a:r>
            <a:r>
              <a:rPr lang="es-ES_tradnl" sz="2700" dirty="0"/>
              <a:t>Puedes llegar en dos pasos?</a:t>
            </a:r>
            <a:endParaRPr lang="es-ES_tradnl" sz="2700" dirty="0" smtClean="0"/>
          </a:p>
        </p:txBody>
      </p:sp>
      <p:pic>
        <p:nvPicPr>
          <p:cNvPr id="3" name="Imagen 2"/>
          <p:cNvPicPr>
            <a:picLocks noChangeAspect="1"/>
          </p:cNvPicPr>
          <p:nvPr/>
        </p:nvPicPr>
        <p:blipFill>
          <a:blip r:embed="rId3"/>
          <a:stretch>
            <a:fillRect/>
          </a:stretch>
        </p:blipFill>
        <p:spPr>
          <a:xfrm>
            <a:off x="1889446" y="2830322"/>
            <a:ext cx="8421507" cy="2912110"/>
          </a:xfrm>
          <a:prstGeom prst="rect">
            <a:avLst/>
          </a:prstGeom>
        </p:spPr>
      </p:pic>
    </p:spTree>
    <p:extLst>
      <p:ext uri="{BB962C8B-B14F-4D97-AF65-F5344CB8AC3E}">
        <p14:creationId xmlns:p14="http://schemas.microsoft.com/office/powerpoint/2010/main" val="1934356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444752"/>
            <a:ext cx="10188588"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Nuevamente, el puente no está allí, por lo que no puede llegar al puente en dos pasos. ¿Qué tal tres pasos?</a:t>
            </a:r>
            <a:endParaRPr lang="es-ES_tradnl" sz="2700" dirty="0" smtClean="0"/>
          </a:p>
        </p:txBody>
      </p:sp>
      <p:pic>
        <p:nvPicPr>
          <p:cNvPr id="3" name="Imagen 2"/>
          <p:cNvPicPr>
            <a:picLocks noChangeAspect="1"/>
          </p:cNvPicPr>
          <p:nvPr/>
        </p:nvPicPr>
        <p:blipFill>
          <a:blip r:embed="rId3"/>
          <a:stretch>
            <a:fillRect/>
          </a:stretch>
        </p:blipFill>
        <p:spPr>
          <a:xfrm>
            <a:off x="1925262" y="2465070"/>
            <a:ext cx="8016021" cy="3368802"/>
          </a:xfrm>
          <a:prstGeom prst="rect">
            <a:avLst/>
          </a:prstGeom>
        </p:spPr>
      </p:pic>
    </p:spTree>
    <p:extLst>
      <p:ext uri="{BB962C8B-B14F-4D97-AF65-F5344CB8AC3E}">
        <p14:creationId xmlns:p14="http://schemas.microsoft.com/office/powerpoint/2010/main" val="1518872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444752"/>
            <a:ext cx="10188588"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smtClean="0"/>
              <a:t>Ahora </a:t>
            </a:r>
            <a:r>
              <a:rPr lang="es-ES_tradnl" sz="2700" dirty="0"/>
              <a:t>aparece el puente Golden </a:t>
            </a:r>
            <a:r>
              <a:rPr lang="es-ES_tradnl" sz="2700" dirty="0" err="1"/>
              <a:t>Gate</a:t>
            </a:r>
            <a:r>
              <a:rPr lang="es-ES_tradnl" sz="2700" dirty="0"/>
              <a:t>. Por lo tanto, se necesitan tres pasos para llegar desde Twin </a:t>
            </a:r>
            <a:r>
              <a:rPr lang="es-ES_tradnl" sz="2700" dirty="0" err="1"/>
              <a:t>Peaks</a:t>
            </a:r>
            <a:r>
              <a:rPr lang="es-ES_tradnl" sz="2700" dirty="0"/>
              <a:t> al puente utilizando esta ruta.</a:t>
            </a:r>
            <a:endParaRPr lang="es-ES_tradnl" sz="2700" dirty="0" smtClean="0"/>
          </a:p>
        </p:txBody>
      </p:sp>
      <p:pic>
        <p:nvPicPr>
          <p:cNvPr id="3" name="Imagen 2"/>
          <p:cNvPicPr>
            <a:picLocks noChangeAspect="1"/>
          </p:cNvPicPr>
          <p:nvPr/>
        </p:nvPicPr>
        <p:blipFill>
          <a:blip r:embed="rId3"/>
          <a:stretch>
            <a:fillRect/>
          </a:stretch>
        </p:blipFill>
        <p:spPr>
          <a:xfrm>
            <a:off x="1734110" y="2665222"/>
            <a:ext cx="8398326" cy="3113786"/>
          </a:xfrm>
          <a:prstGeom prst="rect">
            <a:avLst/>
          </a:prstGeom>
        </p:spPr>
      </p:pic>
    </p:spTree>
    <p:extLst>
      <p:ext uri="{BB962C8B-B14F-4D97-AF65-F5344CB8AC3E}">
        <p14:creationId xmlns:p14="http://schemas.microsoft.com/office/powerpoint/2010/main" val="935112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9</a:t>
            </a:fld>
            <a:endParaRPr lang="en-US" sz="1600" dirty="0"/>
          </a:p>
        </p:txBody>
      </p:sp>
      <p:sp>
        <p:nvSpPr>
          <p:cNvPr id="8" name="Título 1"/>
          <p:cNvSpPr txBox="1">
            <a:spLocks/>
          </p:cNvSpPr>
          <p:nvPr/>
        </p:nvSpPr>
        <p:spPr>
          <a:xfrm>
            <a:off x="770399" y="375561"/>
            <a:ext cx="10325749" cy="84973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444752"/>
            <a:ext cx="10188588" cy="47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700" dirty="0"/>
              <a:t>También hay otras rutas que lo llevarán al puente, pero son más largas (cuatro pasos). </a:t>
            </a:r>
            <a:endParaRPr lang="es-ES_tradnl" sz="2700" dirty="0" smtClean="0"/>
          </a:p>
          <a:p>
            <a:pPr>
              <a:buClr>
                <a:schemeClr val="tx1"/>
              </a:buClr>
              <a:buFont typeface="Arial" charset="0"/>
              <a:buChar char="•"/>
            </a:pPr>
            <a:r>
              <a:rPr lang="es-ES_tradnl" sz="2700" dirty="0" smtClean="0"/>
              <a:t>El </a:t>
            </a:r>
            <a:r>
              <a:rPr lang="es-ES_tradnl" sz="2700" dirty="0"/>
              <a:t>algoritmo encontró que la ruta más corta al puente es de tres pasos. </a:t>
            </a:r>
            <a:endParaRPr lang="es-ES_tradnl" sz="2700" dirty="0" smtClean="0"/>
          </a:p>
          <a:p>
            <a:pPr>
              <a:buClr>
                <a:schemeClr val="tx1"/>
              </a:buClr>
              <a:buFont typeface="Arial" charset="0"/>
              <a:buChar char="•"/>
            </a:pPr>
            <a:r>
              <a:rPr lang="es-ES_tradnl" sz="2700" dirty="0" smtClean="0"/>
              <a:t>Este </a:t>
            </a:r>
            <a:r>
              <a:rPr lang="es-ES_tradnl" sz="2700" dirty="0"/>
              <a:t>tipo de problema se llama </a:t>
            </a:r>
            <a:r>
              <a:rPr lang="es-ES_tradnl" sz="2700" dirty="0" smtClean="0"/>
              <a:t>“problema </a:t>
            </a:r>
            <a:r>
              <a:rPr lang="es-ES_tradnl" sz="2700" dirty="0"/>
              <a:t>de ruta más </a:t>
            </a:r>
            <a:r>
              <a:rPr lang="es-ES_tradnl" sz="2700" dirty="0" smtClean="0"/>
              <a:t>corta”. </a:t>
            </a:r>
            <a:r>
              <a:rPr lang="es-ES_tradnl" sz="2700" dirty="0"/>
              <a:t>Siempre estás tratando de encontrar algo más corto. Podría ser la ruta más corta a la casa de tu amigo. Podría ser el menor número de movimientos para jaque mate en un juego de ajedrez. </a:t>
            </a:r>
            <a:endParaRPr lang="es-ES_tradnl" sz="2700" dirty="0" smtClean="0"/>
          </a:p>
          <a:p>
            <a:pPr>
              <a:buClr>
                <a:schemeClr val="tx1"/>
              </a:buClr>
              <a:buFont typeface="Arial" charset="0"/>
              <a:buChar char="•"/>
            </a:pPr>
            <a:r>
              <a:rPr lang="es-ES_tradnl" sz="2700" dirty="0" smtClean="0"/>
              <a:t>El </a:t>
            </a:r>
            <a:r>
              <a:rPr lang="es-ES_tradnl" sz="2700" dirty="0"/>
              <a:t>algoritmo para resolver un problema de ruta más corta se llama </a:t>
            </a:r>
            <a:r>
              <a:rPr lang="es-ES_tradnl" sz="2700" dirty="0" smtClean="0"/>
              <a:t>BFS. </a:t>
            </a:r>
          </a:p>
        </p:txBody>
      </p:sp>
    </p:spTree>
    <p:extLst>
      <p:ext uri="{BB962C8B-B14F-4D97-AF65-F5344CB8AC3E}">
        <p14:creationId xmlns:p14="http://schemas.microsoft.com/office/powerpoint/2010/main" val="149543714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40559</TotalTime>
  <Words>1729</Words>
  <Application>Microsoft Macintosh PowerPoint</Application>
  <PresentationFormat>Panorámica</PresentationFormat>
  <Paragraphs>180</Paragraphs>
  <Slides>30</Slides>
  <Notes>29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30</vt:i4>
      </vt:variant>
    </vt:vector>
  </HeadingPairs>
  <TitlesOfParts>
    <vt:vector size="35" baseType="lpstr">
      <vt:lpstr>Calibri</vt:lpstr>
      <vt:lpstr>Calibri Light</vt:lpstr>
      <vt:lpstr>Mangal</vt:lpstr>
      <vt:lpstr>Arial</vt:lpstr>
      <vt:lpstr>Retrospección</vt:lpstr>
      <vt:lpstr>Algoritmos y Complejidad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574</cp:revision>
  <dcterms:created xsi:type="dcterms:W3CDTF">2018-09-05T16:34:01Z</dcterms:created>
  <dcterms:modified xsi:type="dcterms:W3CDTF">2019-11-25T19:21:00Z</dcterms:modified>
</cp:coreProperties>
</file>