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469" r:id="rId4"/>
    <p:sldId id="478" r:id="rId5"/>
    <p:sldId id="479"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366" r:id="rId29"/>
    <p:sldId id="502" r:id="rId30"/>
    <p:sldId id="503" r:id="rId31"/>
    <p:sldId id="504" r:id="rId32"/>
    <p:sldId id="505" r:id="rId33"/>
    <p:sldId id="507" r:id="rId34"/>
    <p:sldId id="506" r:id="rId35"/>
    <p:sldId id="508" r:id="rId36"/>
    <p:sldId id="509" r:id="rId37"/>
    <p:sldId id="510" r:id="rId38"/>
    <p:sldId id="511" r:id="rId39"/>
    <p:sldId id="512" r:id="rId40"/>
    <p:sldId id="513" r:id="rId41"/>
    <p:sldId id="515" r:id="rId42"/>
    <p:sldId id="514" r:id="rId43"/>
    <p:sldId id="516" r:id="rId44"/>
    <p:sldId id="517" r:id="rId45"/>
    <p:sldId id="518" r:id="rId46"/>
    <p:sldId id="519" r:id="rId47"/>
    <p:sldId id="520" r:id="rId48"/>
    <p:sldId id="521" r:id="rId49"/>
    <p:sldId id="522" r:id="rId50"/>
    <p:sldId id="523" r:id="rId51"/>
    <p:sldId id="524" r:id="rId52"/>
    <p:sldId id="525" r:id="rId53"/>
    <p:sldId id="526" r:id="rId54"/>
    <p:sldId id="527" r:id="rId55"/>
    <p:sldId id="528" r:id="rId56"/>
    <p:sldId id="529" r:id="rId57"/>
    <p:sldId id="530" r:id="rId58"/>
    <p:sldId id="531" r:id="rId59"/>
    <p:sldId id="532" r:id="rId60"/>
    <p:sldId id="542" r:id="rId61"/>
    <p:sldId id="533" r:id="rId62"/>
    <p:sldId id="534" r:id="rId63"/>
    <p:sldId id="535" r:id="rId64"/>
    <p:sldId id="536" r:id="rId65"/>
    <p:sldId id="537" r:id="rId66"/>
    <p:sldId id="538" r:id="rId67"/>
    <p:sldId id="539" r:id="rId68"/>
    <p:sldId id="540" r:id="rId69"/>
    <p:sldId id="541" r:id="rId70"/>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p:restoredTop sz="94617"/>
  </p:normalViewPr>
  <p:slideViewPr>
    <p:cSldViewPr snapToGrid="0" snapToObjects="1">
      <p:cViewPr>
        <p:scale>
          <a:sx n="80" d="100"/>
          <a:sy n="80" d="100"/>
        </p:scale>
        <p:origin x="10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6/11/19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6/11/19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6/11/19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6/11/19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6/11/19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6/11/19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6/11/19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6/11/19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6/11/19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6/11/19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6/11/19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6/11/19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5</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s-ES" sz="4800" dirty="0" smtClean="0"/>
              <a:t>Control de Concurrencia</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6" name="Tabla 5"/>
          <p:cNvGraphicFramePr>
            <a:graphicFrameLocks noGrp="1"/>
          </p:cNvGraphicFramePr>
          <p:nvPr>
            <p:extLst>
              <p:ext uri="{D42A27DB-BD31-4B8C-83A1-F6EECF244321}">
                <p14:modId xmlns:p14="http://schemas.microsoft.com/office/powerpoint/2010/main" val="45244508"/>
              </p:ext>
            </p:extLst>
          </p:nvPr>
        </p:nvGraphicFramePr>
        <p:xfrm>
          <a:off x="3163824" y="4101477"/>
          <a:ext cx="6089904" cy="1357051"/>
        </p:xfrm>
        <a:graphic>
          <a:graphicData uri="http://schemas.openxmlformats.org/drawingml/2006/table">
            <a:tbl>
              <a:tblPr/>
              <a:tblGrid>
                <a:gridCol w="6089904"/>
              </a:tblGrid>
              <a:tr h="600131">
                <a:tc>
                  <a:txBody>
                    <a:bodyPr/>
                    <a:lstStyle/>
                    <a:p>
                      <a:pPr algn="l" fontAlgn="b"/>
                      <a:r>
                        <a:rPr lang="es-ES_tradnl" sz="2400" b="0" i="0" u="none" strike="noStrike" dirty="0">
                          <a:solidFill>
                            <a:srgbClr val="000000"/>
                          </a:solidFill>
                          <a:effectLst/>
                          <a:latin typeface="Calibri" charset="0"/>
                        </a:rPr>
                        <a:t>Sistemas de Procesamiento </a:t>
                      </a:r>
                      <a:r>
                        <a:rPr lang="es-ES_tradnl" sz="2400" b="0" i="0" u="none" strike="noStrike" dirty="0" err="1">
                          <a:solidFill>
                            <a:srgbClr val="000000"/>
                          </a:solidFill>
                          <a:effectLst/>
                          <a:latin typeface="Calibri" charset="0"/>
                        </a:rPr>
                        <a:t>Multitransacción</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079">
                <a:tc>
                  <a:txBody>
                    <a:bodyPr/>
                    <a:lstStyle/>
                    <a:p>
                      <a:pPr algn="l" fontAlgn="b"/>
                      <a:r>
                        <a:rPr lang="es-ES_tradnl" sz="2400" b="0" i="0" u="none" strike="noStrike" dirty="0" err="1">
                          <a:solidFill>
                            <a:srgbClr val="000000"/>
                          </a:solidFill>
                          <a:effectLst/>
                          <a:latin typeface="Calibri" charset="0"/>
                        </a:rPr>
                        <a:t>Serialización</a:t>
                      </a:r>
                      <a:r>
                        <a:rPr lang="es-ES_tradnl" sz="2400" b="0" i="0" u="none" strike="noStrike" dirty="0">
                          <a:solidFill>
                            <a:srgbClr val="000000"/>
                          </a:solidFill>
                          <a:effectLst/>
                          <a:latin typeface="Calibri" charset="0"/>
                        </a:rPr>
                        <a:t> y </a:t>
                      </a:r>
                      <a:r>
                        <a:rPr lang="es-ES_tradnl" sz="2400" b="0" i="0" u="none" strike="noStrike" dirty="0" err="1">
                          <a:solidFill>
                            <a:srgbClr val="000000"/>
                          </a:solidFill>
                          <a:effectLst/>
                          <a:latin typeface="Calibri" charset="0"/>
                        </a:rPr>
                        <a:t>Paralelización</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079">
                <a:tc>
                  <a:txBody>
                    <a:bodyPr/>
                    <a:lstStyle/>
                    <a:p>
                      <a:pPr algn="l" fontAlgn="b"/>
                      <a:r>
                        <a:rPr lang="es-ES_tradnl" sz="2400" b="0" i="0" u="none" strike="noStrike" dirty="0">
                          <a:solidFill>
                            <a:srgbClr val="000000"/>
                          </a:solidFill>
                          <a:effectLst/>
                          <a:latin typeface="Calibri" charset="0"/>
                        </a:rPr>
                        <a:t>Control de Concurrencia en DDB</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
        <p:nvSpPr>
          <p:cNvPr id="6" name="Título 1"/>
          <p:cNvSpPr>
            <a:spLocks noGrp="1"/>
          </p:cNvSpPr>
          <p:nvPr>
            <p:ph type="title"/>
          </p:nvPr>
        </p:nvSpPr>
        <p:spPr>
          <a:xfrm>
            <a:off x="838200" y="365125"/>
            <a:ext cx="4264152"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pic>
        <p:nvPicPr>
          <p:cNvPr id="7" name="Imagen 6"/>
          <p:cNvPicPr>
            <a:picLocks noChangeAspect="1"/>
          </p:cNvPicPr>
          <p:nvPr/>
        </p:nvPicPr>
        <p:blipFill>
          <a:blip r:embed="rId2"/>
          <a:stretch>
            <a:fillRect/>
          </a:stretch>
        </p:blipFill>
        <p:spPr>
          <a:xfrm>
            <a:off x="5010023" y="247279"/>
            <a:ext cx="6743954" cy="6474196"/>
          </a:xfrm>
          <a:prstGeom prst="rect">
            <a:avLst/>
          </a:prstGeom>
        </p:spPr>
      </p:pic>
    </p:spTree>
    <p:extLst>
      <p:ext uri="{BB962C8B-B14F-4D97-AF65-F5344CB8AC3E}">
        <p14:creationId xmlns:p14="http://schemas.microsoft.com/office/powerpoint/2010/main" val="1075963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3809" y="1261872"/>
            <a:ext cx="10990686" cy="4443984"/>
          </a:xfrm>
        </p:spPr>
        <p:txBody>
          <a:bodyPr>
            <a:noAutofit/>
          </a:bodyPr>
          <a:lstStyle/>
          <a:p>
            <a:pPr>
              <a:lnSpc>
                <a:spcPct val="120000"/>
              </a:lnSpc>
              <a:spcBef>
                <a:spcPts val="200"/>
              </a:spcBef>
            </a:pPr>
            <a:r>
              <a:rPr lang="es-ES_tradnl" sz="2300" dirty="0"/>
              <a:t>Para simplificar </a:t>
            </a:r>
            <a:r>
              <a:rPr lang="es-ES_tradnl" sz="2300" dirty="0" smtClean="0"/>
              <a:t>la discusión </a:t>
            </a:r>
            <a:r>
              <a:rPr lang="es-ES_tradnl" sz="2300" dirty="0"/>
              <a:t>cuando trabajamos con transacciones, ignoraremos los cálculos realizados y solo nos centraremos en las operaciones de lectura y escritura dentro de la transacción. Ninguna información se pierde cuando hacemos esto. </a:t>
            </a:r>
            <a:endParaRPr lang="es-ES_tradnl" sz="2300" dirty="0" smtClean="0"/>
          </a:p>
          <a:p>
            <a:pPr>
              <a:lnSpc>
                <a:spcPct val="120000"/>
              </a:lnSpc>
              <a:spcBef>
                <a:spcPts val="200"/>
              </a:spcBef>
            </a:pPr>
            <a:r>
              <a:rPr lang="es-ES_tradnl" sz="2300" dirty="0" smtClean="0"/>
              <a:t>Esto </a:t>
            </a:r>
            <a:r>
              <a:rPr lang="es-ES_tradnl" sz="2300" dirty="0"/>
              <a:t>se debe a que los resultados de los cálculos se reflejan en los valores que la transacción escribe en la base de datos</a:t>
            </a:r>
            <a:r>
              <a:rPr lang="es-ES_tradnl" sz="2300" dirty="0" smtClean="0"/>
              <a:t>.</a:t>
            </a:r>
          </a:p>
          <a:p>
            <a:pPr>
              <a:lnSpc>
                <a:spcPct val="120000"/>
              </a:lnSpc>
              <a:spcBef>
                <a:spcPts val="200"/>
              </a:spcBef>
            </a:pPr>
            <a:r>
              <a:rPr lang="es-ES_tradnl" sz="2300" dirty="0" smtClean="0"/>
              <a:t>El </a:t>
            </a:r>
            <a:r>
              <a:rPr lang="es-ES_tradnl" sz="2300" dirty="0"/>
              <a:t>siguiente es el pseudocódigo simplificado para la transacción anterior</a:t>
            </a:r>
            <a:r>
              <a:rPr lang="es-ES_tradnl" sz="2300" dirty="0" smtClean="0"/>
              <a:t>:</a:t>
            </a:r>
          </a:p>
          <a:p>
            <a:pPr marL="0" indent="0">
              <a:lnSpc>
                <a:spcPct val="120000"/>
              </a:lnSpc>
              <a:spcBef>
                <a:spcPts val="200"/>
              </a:spcBef>
              <a:buNone/>
            </a:pPr>
            <a:r>
              <a:rPr lang="es-ES_tradnl" sz="2200" dirty="0" err="1" smtClean="0">
                <a:latin typeface="Courier" charset="0"/>
                <a:ea typeface="Courier" charset="0"/>
                <a:cs typeface="Courier" charset="0"/>
              </a:rPr>
              <a:t>Begin_Tran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Leer </a:t>
            </a:r>
            <a:r>
              <a:rPr lang="es-ES_tradnl" sz="2200" dirty="0">
                <a:latin typeface="Courier" charset="0"/>
                <a:ea typeface="Courier" charset="0"/>
                <a:cs typeface="Courier" charset="0"/>
              </a:rPr>
              <a:t>(X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Leer </a:t>
            </a:r>
            <a:r>
              <a:rPr lang="es-ES_tradnl" sz="2200" dirty="0">
                <a:latin typeface="Courier" charset="0"/>
                <a:ea typeface="Courier" charset="0"/>
                <a:cs typeface="Courier" charset="0"/>
              </a:rPr>
              <a:t>(Y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Escribir </a:t>
            </a:r>
            <a:r>
              <a:rPr lang="es-ES_tradnl" sz="2200" dirty="0">
                <a:latin typeface="Courier" charset="0"/>
                <a:ea typeface="Courier" charset="0"/>
                <a:cs typeface="Courier" charset="0"/>
              </a:rPr>
              <a:t>(X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Escribir </a:t>
            </a:r>
            <a:r>
              <a:rPr lang="es-ES_tradnl" sz="2200" dirty="0">
                <a:latin typeface="Courier" charset="0"/>
                <a:ea typeface="Courier" charset="0"/>
                <a:cs typeface="Courier" charset="0"/>
              </a:rPr>
              <a:t>(Y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err="1" smtClean="0">
                <a:latin typeface="Courier" charset="0"/>
                <a:ea typeface="Courier" charset="0"/>
                <a:cs typeface="Courier" charset="0"/>
              </a:rPr>
              <a:t>End_Tran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
        <p:nvSpPr>
          <p:cNvPr id="6" name="Título 1"/>
          <p:cNvSpPr>
            <a:spLocks noGrp="1"/>
          </p:cNvSpPr>
          <p:nvPr>
            <p:ph type="title"/>
          </p:nvPr>
        </p:nvSpPr>
        <p:spPr>
          <a:xfrm>
            <a:off x="838200" y="365125"/>
            <a:ext cx="10515600" cy="896747"/>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661041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024127"/>
            <a:ext cx="10990686" cy="4015168"/>
          </a:xfrm>
        </p:spPr>
        <p:txBody>
          <a:bodyPr>
            <a:noAutofit/>
          </a:bodyPr>
          <a:lstStyle/>
          <a:p>
            <a:pPr>
              <a:lnSpc>
                <a:spcPct val="120000"/>
              </a:lnSpc>
              <a:spcBef>
                <a:spcPts val="300"/>
              </a:spcBef>
            </a:pPr>
            <a:r>
              <a:rPr lang="es-ES_tradnl" sz="2400" dirty="0"/>
              <a:t>Es importante darse cuenta de que cada transacción contiene una lista ordenada de operaciones. </a:t>
            </a:r>
            <a:endParaRPr lang="es-ES_tradnl" sz="2400" dirty="0" smtClean="0"/>
          </a:p>
          <a:p>
            <a:pPr>
              <a:lnSpc>
                <a:spcPct val="120000"/>
              </a:lnSpc>
              <a:spcBef>
                <a:spcPts val="300"/>
              </a:spcBef>
            </a:pPr>
            <a:r>
              <a:rPr lang="es-ES_tradnl" sz="2400" dirty="0" smtClean="0"/>
              <a:t>También </a:t>
            </a:r>
            <a:r>
              <a:rPr lang="es-ES_tradnl" sz="2400" dirty="0"/>
              <a:t>es importante darse cuenta de que en un entorno de procesamiento de transacciones multiusuario, podría haber muchas transacciones ejecutándose en el sistema al mismo tiempo y sus operaciones podrían estar intercaladas. </a:t>
            </a:r>
            <a:endParaRPr lang="es-ES_tradnl" sz="2400" dirty="0" smtClean="0"/>
          </a:p>
          <a:p>
            <a:pPr>
              <a:lnSpc>
                <a:spcPct val="120000"/>
              </a:lnSpc>
              <a:spcBef>
                <a:spcPts val="300"/>
              </a:spcBef>
            </a:pPr>
            <a:r>
              <a:rPr lang="es-ES_tradnl" sz="2400" dirty="0" smtClean="0"/>
              <a:t>Por </a:t>
            </a:r>
            <a:r>
              <a:rPr lang="es-ES_tradnl" sz="2400" dirty="0"/>
              <a:t>lo tanto, es importante identificar a qué transacción pertenece cada operación. Para hacer esto, usaremos una notación compacta (pero fácil de entender</a:t>
            </a:r>
            <a:r>
              <a:rPr lang="es-ES_tradnl" sz="2400"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838917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225296"/>
            <a:ext cx="11286543" cy="4480560"/>
          </a:xfrm>
        </p:spPr>
        <p:txBody>
          <a:bodyPr>
            <a:noAutofit/>
          </a:bodyPr>
          <a:lstStyle/>
          <a:p>
            <a:pPr>
              <a:lnSpc>
                <a:spcPct val="120000"/>
              </a:lnSpc>
              <a:spcBef>
                <a:spcPts val="100"/>
              </a:spcBef>
            </a:pPr>
            <a:r>
              <a:rPr lang="es-ES_tradnl" sz="2200" dirty="0"/>
              <a:t>En esta notación, las operaciones de lectura están representadas por una "R" y las operaciones de escritura están representadas por una "W". Las letras R y W van seguidas de un número que representa la transacción a la que pertenece la operación. </a:t>
            </a:r>
            <a:endParaRPr lang="es-ES_tradnl" sz="2200" dirty="0" smtClean="0"/>
          </a:p>
          <a:p>
            <a:pPr>
              <a:lnSpc>
                <a:spcPct val="120000"/>
              </a:lnSpc>
              <a:spcBef>
                <a:spcPts val="100"/>
              </a:spcBef>
            </a:pPr>
            <a:r>
              <a:rPr lang="es-ES_tradnl" sz="2200" dirty="0" smtClean="0"/>
              <a:t>También </a:t>
            </a:r>
            <a:r>
              <a:rPr lang="es-ES_tradnl" sz="2200" dirty="0"/>
              <a:t>usaremos nombres de elementos de datos genéricos como "X" e "Y" y pondremos el nombre del elemento de datos entre paréntesis para cada operación. </a:t>
            </a:r>
            <a:endParaRPr lang="es-ES_tradnl" sz="2200" dirty="0" smtClean="0"/>
          </a:p>
          <a:p>
            <a:pPr>
              <a:lnSpc>
                <a:spcPct val="120000"/>
              </a:lnSpc>
              <a:spcBef>
                <a:spcPts val="100"/>
              </a:spcBef>
            </a:pPr>
            <a:r>
              <a:rPr lang="es-ES_tradnl" sz="2200" dirty="0" smtClean="0"/>
              <a:t>Aplicando </a:t>
            </a:r>
            <a:r>
              <a:rPr lang="es-ES_tradnl" sz="2200" dirty="0"/>
              <a:t>esta convención a nuestra transacción de transferencia de fondos, tendremos la siguiente nueva representación de nuestra transacción</a:t>
            </a:r>
            <a:r>
              <a:rPr lang="es-ES_tradnl" sz="2200" dirty="0" smtClean="0"/>
              <a:t>:</a:t>
            </a:r>
          </a:p>
          <a:p>
            <a:pPr marL="457200" lvl="1" indent="0">
              <a:lnSpc>
                <a:spcPct val="120000"/>
              </a:lnSpc>
              <a:spcBef>
                <a:spcPts val="100"/>
              </a:spcBef>
              <a:buNone/>
            </a:pPr>
            <a:r>
              <a:rPr lang="es-ES_tradnl" sz="2200" dirty="0" err="1" smtClean="0">
                <a:latin typeface="Courier" charset="0"/>
                <a:ea typeface="Courier" charset="0"/>
                <a:cs typeface="Courier" charset="0"/>
              </a:rPr>
              <a:t>Begin_Tran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R1 </a:t>
            </a:r>
            <a:r>
              <a:rPr lang="es-ES_tradnl" sz="2200" dirty="0">
                <a:latin typeface="Courier" charset="0"/>
                <a:ea typeface="Courier" charset="0"/>
                <a:cs typeface="Courier" charset="0"/>
              </a:rPr>
              <a:t>(X</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R1 </a:t>
            </a:r>
            <a:r>
              <a:rPr lang="es-ES_tradnl" sz="2200" dirty="0">
                <a:latin typeface="Courier" charset="0"/>
                <a:ea typeface="Courier" charset="0"/>
                <a:cs typeface="Courier" charset="0"/>
              </a:rPr>
              <a:t>(Y</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W1 </a:t>
            </a:r>
            <a:r>
              <a:rPr lang="es-ES_tradnl" sz="2200" dirty="0">
                <a:latin typeface="Courier" charset="0"/>
                <a:ea typeface="Courier" charset="0"/>
                <a:cs typeface="Courier" charset="0"/>
              </a:rPr>
              <a:t>(X</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W1 </a:t>
            </a:r>
            <a:r>
              <a:rPr lang="es-ES_tradnl" sz="2200" dirty="0">
                <a:latin typeface="Courier" charset="0"/>
                <a:ea typeface="Courier" charset="0"/>
                <a:cs typeface="Courier" charset="0"/>
              </a:rPr>
              <a:t>(Y</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err="1" smtClean="0">
                <a:latin typeface="Courier" charset="0"/>
                <a:ea typeface="Courier" charset="0"/>
                <a:cs typeface="Courier" charset="0"/>
              </a:rPr>
              <a:t>End_Tran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
        <p:nvSpPr>
          <p:cNvPr id="6" name="Título 1"/>
          <p:cNvSpPr>
            <a:spLocks noGrp="1"/>
          </p:cNvSpPr>
          <p:nvPr>
            <p:ph type="title"/>
          </p:nvPr>
        </p:nvSpPr>
        <p:spPr>
          <a:xfrm>
            <a:off x="838200" y="365125"/>
            <a:ext cx="10515600" cy="860171"/>
          </a:xfrm>
        </p:spPr>
        <p:txBody>
          <a:bodyPr>
            <a:normAutofit/>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1728482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Podemos representar esto en una notación aún más compacta, usando una sola fórmula: "T1 = R1 (X), R1 (Y), W1 (X), W1 (Y)" es una representación en línea recta de nuestra transacción </a:t>
            </a:r>
            <a:r>
              <a:rPr lang="es-ES_tradnl" sz="2400" dirty="0" smtClean="0"/>
              <a:t>T1. </a:t>
            </a:r>
          </a:p>
          <a:p>
            <a:pPr>
              <a:lnSpc>
                <a:spcPct val="120000"/>
              </a:lnSpc>
              <a:spcBef>
                <a:spcPts val="300"/>
              </a:spcBef>
            </a:pPr>
            <a:r>
              <a:rPr lang="es-ES_tradnl" sz="2400" dirty="0" smtClean="0"/>
              <a:t>En </a:t>
            </a:r>
            <a:r>
              <a:rPr lang="es-ES_tradnl" sz="2400" dirty="0"/>
              <a:t>esta representación, se entiende que R1 (X) ocurre antes de R1 (Y), R1 (Y) antes de W1 (X), etc., lo que significa que el tiempo aumenta de izquierda a derecha</a:t>
            </a:r>
            <a:r>
              <a:rPr lang="es-ES_tradnl" sz="2400" dirty="0" smtClean="0"/>
              <a:t>.</a:t>
            </a:r>
          </a:p>
          <a:p>
            <a:pPr>
              <a:lnSpc>
                <a:spcPct val="120000"/>
              </a:lnSpc>
              <a:spcBef>
                <a:spcPts val="300"/>
              </a:spcBef>
            </a:pPr>
            <a:r>
              <a:rPr lang="es-ES_tradnl" sz="2400" dirty="0" smtClean="0"/>
              <a:t>Ahora</a:t>
            </a:r>
            <a:r>
              <a:rPr lang="es-ES_tradnl" sz="2400" dirty="0"/>
              <a:t>, supongamos que Alice es un cliente que posee la cuenta X y la cuenta Y. También supongamos que la cuenta X tiene un saldo de </a:t>
            </a:r>
            <a:r>
              <a:rPr lang="es-ES_tradnl" sz="2400" dirty="0" smtClean="0"/>
              <a:t>$1500 </a:t>
            </a:r>
            <a:r>
              <a:rPr lang="es-ES_tradnl" sz="2400" dirty="0"/>
              <a:t>y la cuenta Y tiene un saldo de </a:t>
            </a:r>
            <a:r>
              <a:rPr lang="es-ES_tradnl" sz="2400" dirty="0" smtClean="0"/>
              <a:t>$500</a:t>
            </a:r>
            <a:r>
              <a:rPr lang="es-ES_tradnl" sz="2400" dirty="0"/>
              <a:t>. En lo que respecta a Alice, la base de datos está en un estado correcto siempre y cuando las dos cuentas muestren los saldos que acabamos de indicar.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616896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Supongamos que Alice desea transferir $ 500 de la cuenta X a la cuenta Y. </a:t>
            </a:r>
            <a:endParaRPr lang="es-ES_tradnl" sz="2400" dirty="0" smtClean="0"/>
          </a:p>
          <a:p>
            <a:pPr>
              <a:lnSpc>
                <a:spcPct val="120000"/>
              </a:lnSpc>
              <a:spcBef>
                <a:spcPts val="300"/>
              </a:spcBef>
            </a:pPr>
            <a:r>
              <a:rPr lang="es-ES_tradnl" sz="2400" dirty="0" smtClean="0"/>
              <a:t>Cuando </a:t>
            </a:r>
            <a:r>
              <a:rPr lang="es-ES_tradnl" sz="2400" dirty="0"/>
              <a:t>se completa la transacción, la base de datos se encuentra en el estado correcto si ambas cuentas tienen un saldo de </a:t>
            </a:r>
            <a:r>
              <a:rPr lang="es-ES_tradnl" sz="2400" dirty="0" smtClean="0"/>
              <a:t>$1000</a:t>
            </a:r>
            <a:r>
              <a:rPr lang="es-ES_tradnl" sz="2400" dirty="0"/>
              <a:t>. </a:t>
            </a:r>
          </a:p>
          <a:p>
            <a:pPr>
              <a:lnSpc>
                <a:spcPct val="120000"/>
              </a:lnSpc>
              <a:spcBef>
                <a:spcPts val="300"/>
              </a:spcBef>
            </a:pPr>
            <a:r>
              <a:rPr lang="es-ES_tradnl" sz="2400" dirty="0" smtClean="0"/>
              <a:t>Si </a:t>
            </a:r>
            <a:r>
              <a:rPr lang="es-ES_tradnl" sz="2400" dirty="0"/>
              <a:t>cualquiera de las cuentas muestra cualquier otro valor de saldo, esto indicaría que la base de datos está en un estado </a:t>
            </a:r>
            <a:r>
              <a:rPr lang="es-ES_tradnl" sz="2400" b="1" dirty="0" smtClean="0"/>
              <a:t>inconsistente</a:t>
            </a:r>
            <a:r>
              <a:rPr lang="es-ES_tradnl" sz="2400" dirty="0" smtClean="0"/>
              <a:t>. </a:t>
            </a:r>
          </a:p>
          <a:p>
            <a:pPr>
              <a:lnSpc>
                <a:spcPct val="120000"/>
              </a:lnSpc>
              <a:spcBef>
                <a:spcPts val="300"/>
              </a:spcBef>
            </a:pPr>
            <a:r>
              <a:rPr lang="es-ES_tradnl" sz="2400" dirty="0" smtClean="0"/>
              <a:t>Para </a:t>
            </a:r>
            <a:r>
              <a:rPr lang="es-ES_tradnl" sz="2400" dirty="0"/>
              <a:t>garantizar que la base de datos siga siendo correcta y coherente, hay cuatro propiedades (las propiedades de ACID que mencionamos anteriormente) que cada transacción debe satisfacer.</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2134821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71600"/>
            <a:ext cx="10990686" cy="4334256"/>
          </a:xfrm>
        </p:spPr>
        <p:txBody>
          <a:bodyPr>
            <a:noAutofit/>
          </a:bodyPr>
          <a:lstStyle/>
          <a:p>
            <a:pPr>
              <a:lnSpc>
                <a:spcPct val="120000"/>
              </a:lnSpc>
              <a:spcBef>
                <a:spcPts val="300"/>
              </a:spcBef>
            </a:pPr>
            <a:r>
              <a:rPr lang="es-ES_tradnl" sz="2400" dirty="0"/>
              <a:t>La propiedad de </a:t>
            </a:r>
            <a:r>
              <a:rPr lang="es-ES_tradnl" sz="2400" b="1" dirty="0"/>
              <a:t>atomicidad</a:t>
            </a:r>
            <a:r>
              <a:rPr lang="es-ES_tradnl" sz="2400" dirty="0"/>
              <a:t> de una transacción indica que se llevan a cabo todas las operaciones de una transacción o que ninguna de ellas se lleva a cabo. Esta propiedad también se conoce como la propiedad "todo o nada</a:t>
            </a:r>
            <a:r>
              <a:rPr lang="es-ES_tradnl" sz="2400" dirty="0" smtClean="0"/>
              <a:t>".</a:t>
            </a:r>
          </a:p>
          <a:p>
            <a:pPr>
              <a:lnSpc>
                <a:spcPct val="120000"/>
              </a:lnSpc>
              <a:spcBef>
                <a:spcPts val="300"/>
              </a:spcBef>
            </a:pPr>
            <a:r>
              <a:rPr lang="es-ES_tradnl" sz="2400" dirty="0" smtClean="0"/>
              <a:t>La </a:t>
            </a:r>
            <a:r>
              <a:rPr lang="es-ES_tradnl" sz="2400" dirty="0"/>
              <a:t>propiedad de </a:t>
            </a:r>
            <a:r>
              <a:rPr lang="es-ES_tradnl" sz="2400" b="1" dirty="0"/>
              <a:t>consistencia</a:t>
            </a:r>
            <a:r>
              <a:rPr lang="es-ES_tradnl" sz="2400" dirty="0"/>
              <a:t> de una transacción requiere que la transacción se escriba correctamente. Es responsabilidad del programador implementar el código en el programa correctamente, de modo que el programa lleve a cabo la intención de la transacción correctamente. Para el ejemplo de transacción de transferencia de fondos, si nos dan dos números de cuenta que representan la fuente y las cuentas de destino, el programador debe asegurarse de que la transacción cargue el saldo de la primera cuenta y acredite el saldo de la segunda cuenta. Si se realizan otras modificaciones a los saldos de estas cuentas, el programa no es válido.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
        <p:nvSpPr>
          <p:cNvPr id="6" name="Título 1"/>
          <p:cNvSpPr>
            <a:spLocks noGrp="1"/>
          </p:cNvSpPr>
          <p:nvPr>
            <p:ph type="title"/>
          </p:nvPr>
        </p:nvSpPr>
        <p:spPr>
          <a:xfrm>
            <a:off x="838200" y="365125"/>
            <a:ext cx="10515600" cy="1006475"/>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20458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El programa que implementa la transacción de transferencia de fondos también debe verificar la existencia de los números de cuenta que le dio el usuario. Además de estos requisitos, el programa que implementa la transacción también debe verificar si hay suficiente dinero en la cuenta de origen para la transferencia. Tenga en cuenta que si Alice ingresa los números de cuenta en el orden incorrecto, el dinero se transferirá en la dirección incorrecta, es decir, en el orden inverso a lo que ella pretendía. En este caso, fue un error de </a:t>
            </a:r>
            <a:r>
              <a:rPr lang="es-ES_tradnl" sz="2400" dirty="0" smtClean="0"/>
              <a:t>Alice. </a:t>
            </a:r>
            <a:r>
              <a:rPr lang="es-ES_tradnl" sz="2400" dirty="0"/>
              <a:t>Por lo tanto, la carga de imponer la consistencia de la transacción se comparte entre el programador que codifica la transacción y el usuario que ejecuta la </a:t>
            </a:r>
            <a:r>
              <a:rPr lang="es-ES_tradnl" sz="2400" dirty="0" smtClean="0"/>
              <a:t>transacción.</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963912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smtClean="0"/>
              <a:t>La </a:t>
            </a:r>
            <a:r>
              <a:rPr lang="es-ES_tradnl" sz="2400" dirty="0"/>
              <a:t>propiedad de </a:t>
            </a:r>
            <a:r>
              <a:rPr lang="es-ES_tradnl" sz="2400" b="1" dirty="0"/>
              <a:t>aislamiento</a:t>
            </a:r>
            <a:r>
              <a:rPr lang="es-ES_tradnl" sz="2400" dirty="0"/>
              <a:t> de una transacción requiere que la transacción se ejecute sin la interferencia de otras transacciones. El aislamiento garantiza que los cambios de esta transacción en la base de datos no serán vistos por ninguna otra transacción hasta después de que esta transacción se haya confirmado</a:t>
            </a:r>
            <a:r>
              <a:rPr lang="es-ES_tradnl" sz="2400" dirty="0" smtClean="0"/>
              <a:t>.</a:t>
            </a:r>
          </a:p>
          <a:p>
            <a:pPr>
              <a:lnSpc>
                <a:spcPct val="120000"/>
              </a:lnSpc>
              <a:spcBef>
                <a:spcPts val="300"/>
              </a:spcBef>
            </a:pPr>
            <a:r>
              <a:rPr lang="es-ES_tradnl" sz="2400" dirty="0" smtClean="0"/>
              <a:t>La </a:t>
            </a:r>
            <a:r>
              <a:rPr lang="es-ES_tradnl" sz="2400" dirty="0"/>
              <a:t>propiedad de </a:t>
            </a:r>
            <a:r>
              <a:rPr lang="es-ES_tradnl" sz="2400" b="1" dirty="0"/>
              <a:t>durabilidad</a:t>
            </a:r>
            <a:r>
              <a:rPr lang="es-ES_tradnl" sz="2400" dirty="0"/>
              <a:t> de una transacción requiere que los valores que la transacción confirma en la base de datos sean </a:t>
            </a:r>
            <a:r>
              <a:rPr lang="es-ES_tradnl" sz="2400" i="1" dirty="0"/>
              <a:t>persistentes</a:t>
            </a:r>
            <a:r>
              <a:rPr lang="es-ES_tradnl" sz="2400" dirty="0"/>
              <a:t>. Este requisito simplemente establece que los cambios en la base de datos realizados por transacciones confirmadas son permanentes, incluso cuando ocurren fallas en el sistema.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701258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Cuando ocurre una falla, hay dos tipos de cambios que se pueden encontrar en la base de datos. </a:t>
            </a:r>
            <a:endParaRPr lang="es-ES_tradnl" sz="2400" dirty="0" smtClean="0"/>
          </a:p>
          <a:p>
            <a:pPr>
              <a:lnSpc>
                <a:spcPct val="120000"/>
              </a:lnSpc>
              <a:spcBef>
                <a:spcPts val="300"/>
              </a:spcBef>
            </a:pPr>
            <a:r>
              <a:rPr lang="es-ES_tradnl" sz="2400" dirty="0" smtClean="0"/>
              <a:t>El </a:t>
            </a:r>
            <a:r>
              <a:rPr lang="es-ES_tradnl" sz="2400" dirty="0"/>
              <a:t>primer tipo se refiere a todos los cambios realizados por las transacciones que se confirmaron antes de la falla. El otro tipo se refiere a todos los cambios realizados por transacciones que no se completaron antes de la falla. Dado que los cambios realizados por transacciones incompletas no satisfacen el requisito de atomicidad, estas transacciones incompletas deben deshacerse después de una falla. Esto garantizará que la base de datos se encuentre en un estado consistente después de una falla.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252366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1248" y="914400"/>
            <a:ext cx="10512552" cy="3953619"/>
          </a:xfrm>
        </p:spPr>
        <p:txBody>
          <a:bodyPr>
            <a:noAutofit/>
          </a:bodyPr>
          <a:lstStyle/>
          <a:p>
            <a:pPr>
              <a:lnSpc>
                <a:spcPct val="120000"/>
              </a:lnSpc>
              <a:spcBef>
                <a:spcPts val="300"/>
              </a:spcBef>
            </a:pPr>
            <a:r>
              <a:rPr lang="es-ES_tradnl" sz="2400" dirty="0"/>
              <a:t>Comenzaremos por definir los términos que usaremos en </a:t>
            </a:r>
            <a:r>
              <a:rPr lang="es-ES_tradnl" sz="2400" dirty="0" smtClean="0"/>
              <a:t>este capítulo</a:t>
            </a:r>
            <a:r>
              <a:rPr lang="es-ES_tradnl" sz="2400" dirty="0"/>
              <a:t>. </a:t>
            </a:r>
            <a:endParaRPr lang="es-ES_tradnl" sz="2400" dirty="0" smtClean="0"/>
          </a:p>
          <a:p>
            <a:pPr>
              <a:lnSpc>
                <a:spcPct val="120000"/>
              </a:lnSpc>
              <a:spcBef>
                <a:spcPts val="300"/>
              </a:spcBef>
            </a:pPr>
            <a:r>
              <a:rPr lang="es-ES_tradnl" sz="2400" dirty="0" smtClean="0"/>
              <a:t>Luego </a:t>
            </a:r>
            <a:r>
              <a:rPr lang="es-ES_tradnl" sz="2400" dirty="0"/>
              <a:t>nos </a:t>
            </a:r>
            <a:r>
              <a:rPr lang="es-ES_tradnl" sz="2400" dirty="0" smtClean="0"/>
              <a:t>enfocaremos </a:t>
            </a:r>
            <a:r>
              <a:rPr lang="es-ES_tradnl" sz="2400" dirty="0"/>
              <a:t>en la administración de transacciones en lo que se relaciona con los sistemas de procesamiento de transacciones en línea (OLTP). </a:t>
            </a:r>
            <a:endParaRPr lang="es-ES_tradnl" sz="2400" dirty="0" smtClean="0"/>
          </a:p>
          <a:p>
            <a:pPr>
              <a:lnSpc>
                <a:spcPct val="120000"/>
              </a:lnSpc>
              <a:spcBef>
                <a:spcPts val="300"/>
              </a:spcBef>
            </a:pPr>
            <a:r>
              <a:rPr lang="es-ES_tradnl" sz="2400" dirty="0" smtClean="0"/>
              <a:t>El </a:t>
            </a:r>
            <a:r>
              <a:rPr lang="es-ES_tradnl" sz="2400" u="sng" dirty="0"/>
              <a:t>servicio de control de concurrencia </a:t>
            </a:r>
            <a:r>
              <a:rPr lang="es-ES_tradnl" sz="2400" dirty="0"/>
              <a:t>es el servicio DBE que es responsable de la consistencia de la base de datos. En pocas palabras, controla las operaciones de múltiples transacciones concurrentes de tal manera que la base de datos se mantiene </a:t>
            </a:r>
            <a:r>
              <a:rPr lang="es-ES_tradnl" sz="2400" b="1" dirty="0" smtClean="0"/>
              <a:t>consistente</a:t>
            </a:r>
            <a:r>
              <a:rPr lang="es-ES_tradnl" sz="2400" dirty="0" smtClean="0"/>
              <a:t> incluso </a:t>
            </a:r>
            <a:r>
              <a:rPr lang="es-ES_tradnl" sz="2400" dirty="0"/>
              <a:t>cuando estas transacciones entran en conflicto entre sí. </a:t>
            </a:r>
            <a:endParaRPr lang="es-ES_tradnl" sz="2400" dirty="0" smtClean="0"/>
          </a:p>
          <a:p>
            <a:pPr>
              <a:lnSpc>
                <a:spcPct val="120000"/>
              </a:lnSpc>
              <a:spcBef>
                <a:spcPts val="300"/>
              </a:spcBef>
            </a:pPr>
            <a:r>
              <a:rPr lang="es-ES_tradnl" sz="2400" dirty="0" smtClean="0"/>
              <a:t>Los </a:t>
            </a:r>
            <a:r>
              <a:rPr lang="es-ES_tradnl" sz="2400" dirty="0"/>
              <a:t>enfoques para el control de concurrencia se explican a continuación. </a:t>
            </a:r>
            <a:endParaRPr lang="es-ES_tradnl" sz="2400" dirty="0" smtClean="0"/>
          </a:p>
          <a:p>
            <a:pPr>
              <a:lnSpc>
                <a:spcPct val="120000"/>
              </a:lnSpc>
              <a:spcBef>
                <a:spcPts val="300"/>
              </a:spcBef>
            </a:pPr>
            <a:r>
              <a:rPr lang="es-ES_tradnl" sz="2400" dirty="0" smtClean="0"/>
              <a:t>Primero </a:t>
            </a:r>
            <a:r>
              <a:rPr lang="es-ES_tradnl" sz="2400" dirty="0"/>
              <a:t>introducimos el control de concurrencia para DBE centralizado y luego consideramos DBE distribuido.</a:t>
            </a:r>
            <a:endParaRPr lang="es-ES_tradnl" sz="24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Como ejemplo de cómo las fallas pueden dar como resultado una base de datos incoherente, supongamos que el sistema pierde energía en algún momento durante la ejecución de la transacción de transferencia de fondos. </a:t>
            </a:r>
            <a:endParaRPr lang="es-ES_tradnl" sz="2400" dirty="0" smtClean="0"/>
          </a:p>
          <a:p>
            <a:pPr>
              <a:lnSpc>
                <a:spcPct val="120000"/>
              </a:lnSpc>
              <a:spcBef>
                <a:spcPts val="300"/>
              </a:spcBef>
            </a:pPr>
            <a:r>
              <a:rPr lang="es-ES_tradnl" sz="2400" dirty="0" smtClean="0"/>
              <a:t>Esto </a:t>
            </a:r>
            <a:r>
              <a:rPr lang="es-ES_tradnl" sz="2400" dirty="0"/>
              <a:t>lleva a la terminación anormal de la transacción. Uno puede imaginar el caso en el que la parte de débito de la transacción se ha completado pero la parte de crédito no. En este caso, el saldo de la cuenta de ahorros será de $ 1000, pero el saldo de la cuenta corriente será de $ 500. </a:t>
            </a:r>
            <a:endParaRPr lang="es-ES_tradnl" sz="2400" dirty="0" smtClean="0"/>
          </a:p>
          <a:p>
            <a:pPr>
              <a:lnSpc>
                <a:spcPct val="120000"/>
              </a:lnSpc>
              <a:spcBef>
                <a:spcPts val="300"/>
              </a:spcBef>
            </a:pPr>
            <a:r>
              <a:rPr lang="es-ES_tradnl" sz="2400" dirty="0" smtClean="0"/>
              <a:t>Esto </a:t>
            </a:r>
            <a:r>
              <a:rPr lang="es-ES_tradnl" sz="2400" dirty="0"/>
              <a:t>obviamente indica un estado inconsistente para la base de datos. El DBMS debe garantizar que cuando se restablezca la energía, el saldo de la cuenta de ahorros se restaure a $ 1500.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2131843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3868864"/>
            <a:ext cx="3437943" cy="2670048"/>
          </a:xfrm>
        </p:spPr>
        <p:txBody>
          <a:bodyPr>
            <a:noAutofit/>
          </a:bodyPr>
          <a:lstStyle/>
          <a:p>
            <a:pPr>
              <a:lnSpc>
                <a:spcPct val="120000"/>
              </a:lnSpc>
              <a:spcBef>
                <a:spcPts val="300"/>
              </a:spcBef>
            </a:pPr>
            <a:r>
              <a:rPr lang="es-ES_tradnl" sz="2400" dirty="0"/>
              <a:t>Consideremos otro ejemplo que demuestra las propiedades de ACID.</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6" name="Título 1"/>
          <p:cNvSpPr>
            <a:spLocks noGrp="1"/>
          </p:cNvSpPr>
          <p:nvPr>
            <p:ph type="title"/>
          </p:nvPr>
        </p:nvSpPr>
        <p:spPr>
          <a:xfrm>
            <a:off x="435864" y="676021"/>
            <a:ext cx="3057144" cy="1325563"/>
          </a:xfrm>
        </p:spPr>
        <p:txBody>
          <a:bodyPr>
            <a:normAutofit fontScale="90000"/>
          </a:bodyPr>
          <a:lstStyle/>
          <a:p>
            <a:r>
              <a:rPr lang="en-US" dirty="0" err="1" smtClean="0"/>
              <a:t>Terminolog</a:t>
            </a:r>
            <a:r>
              <a:rPr lang="es-ES" dirty="0" err="1" smtClean="0"/>
              <a:t>ía</a:t>
            </a:r>
            <a:r>
              <a:rPr lang="es-ES" dirty="0" smtClean="0"/>
              <a:t>: propiedades ACID</a:t>
            </a:r>
            <a:endParaRPr lang="en-US" dirty="0"/>
          </a:p>
        </p:txBody>
      </p:sp>
      <p:pic>
        <p:nvPicPr>
          <p:cNvPr id="2" name="Imagen 1"/>
          <p:cNvPicPr>
            <a:picLocks noChangeAspect="1"/>
          </p:cNvPicPr>
          <p:nvPr/>
        </p:nvPicPr>
        <p:blipFill>
          <a:blip r:embed="rId2"/>
          <a:stretch>
            <a:fillRect/>
          </a:stretch>
        </p:blipFill>
        <p:spPr>
          <a:xfrm>
            <a:off x="4038600" y="519938"/>
            <a:ext cx="7973102" cy="5332222"/>
          </a:xfrm>
          <a:prstGeom prst="rect">
            <a:avLst/>
          </a:prstGeom>
        </p:spPr>
      </p:pic>
    </p:spTree>
    <p:extLst>
      <p:ext uri="{BB962C8B-B14F-4D97-AF65-F5344CB8AC3E}">
        <p14:creationId xmlns:p14="http://schemas.microsoft.com/office/powerpoint/2010/main" val="1209720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Si asumimos los mismos saldos iniciales que antes (la cuenta X tiene un saldo de $ 1500 y la cuenta Y tiene un saldo de $ 500), podemos decir que después de completar estas dos transacciones, la base de datos es correcta si el saldo de la cuenta X es de $ 1000 y el saldo de la cuenta Y es $ 1200. </a:t>
            </a:r>
            <a:endParaRPr lang="es-ES_tradnl" sz="2400" dirty="0" smtClean="0"/>
          </a:p>
          <a:p>
            <a:pPr>
              <a:lnSpc>
                <a:spcPct val="120000"/>
              </a:lnSpc>
              <a:spcBef>
                <a:spcPts val="300"/>
              </a:spcBef>
            </a:pPr>
            <a:r>
              <a:rPr lang="es-ES_tradnl" sz="2400" dirty="0" smtClean="0"/>
              <a:t>Cualquier </a:t>
            </a:r>
            <a:r>
              <a:rPr lang="es-ES_tradnl" sz="2400" dirty="0"/>
              <a:t>otro valor para los saldos de estas cuentas dejará la base de datos en un estado incoherente. </a:t>
            </a:r>
            <a:endParaRPr lang="es-ES_tradnl" sz="2400" dirty="0" smtClean="0"/>
          </a:p>
          <a:p>
            <a:pPr>
              <a:lnSpc>
                <a:spcPct val="120000"/>
              </a:lnSpc>
              <a:spcBef>
                <a:spcPts val="300"/>
              </a:spcBef>
            </a:pPr>
            <a:r>
              <a:rPr lang="es-ES_tradnl" sz="2400" dirty="0" smtClean="0"/>
              <a:t>Sin </a:t>
            </a:r>
            <a:r>
              <a:rPr lang="es-ES_tradnl" sz="2400" dirty="0"/>
              <a:t>aislamiento, un escenario posible intercala el funcionamiento de T1 y T2 como "R1 (X), R1 (Y), R2 (Y), W1 (X), W1 (Y), W2 (Y)." Este escenario da como resultado el saldo de la cuenta X es de $ 1000 y el saldo de la cuenta Y es de $ 700, lo que hace que la base de datos sea inconsistente.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842463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smtClean="0"/>
              <a:t>La </a:t>
            </a:r>
            <a:r>
              <a:rPr lang="es-ES_tradnl" sz="2400" dirty="0"/>
              <a:t>falta de aislamiento es la causa de la inconsistencia de la base de datos en estos dos </a:t>
            </a:r>
            <a:r>
              <a:rPr lang="es-ES_tradnl" sz="2400" dirty="0" smtClean="0"/>
              <a:t>escenarios.</a:t>
            </a:r>
          </a:p>
          <a:p>
            <a:pPr>
              <a:lnSpc>
                <a:spcPct val="120000"/>
              </a:lnSpc>
              <a:spcBef>
                <a:spcPts val="300"/>
              </a:spcBef>
            </a:pPr>
            <a:r>
              <a:rPr lang="es-ES_tradnl" sz="2400" dirty="0" smtClean="0"/>
              <a:t>En </a:t>
            </a:r>
            <a:r>
              <a:rPr lang="es-ES_tradnl" sz="2400" dirty="0"/>
              <a:t>el primer escenario, el valor de Y que fue escrito por T1 se perdió, y en el segundo escenario, el valor de Y que fue escrito por T2 se </a:t>
            </a:r>
            <a:r>
              <a:rPr lang="es-ES_tradnl" sz="2400" dirty="0" smtClean="0"/>
              <a:t>perdió.</a:t>
            </a:r>
          </a:p>
          <a:p>
            <a:pPr>
              <a:lnSpc>
                <a:spcPct val="120000"/>
              </a:lnSpc>
              <a:spcBef>
                <a:spcPts val="300"/>
              </a:spcBef>
            </a:pPr>
            <a:r>
              <a:rPr lang="es-ES_tradnl" sz="2400" dirty="0" smtClean="0"/>
              <a:t>Pueden </a:t>
            </a:r>
            <a:r>
              <a:rPr lang="es-ES_tradnl" sz="2400" dirty="0"/>
              <a:t>ocurrir problemas similares cuando los valores temporales de una transacción son vistos por otras transacciones.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81040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entornos como los sistemas bancarios o los sistemas de reserva de líneas aéreas, hay una gran cantidad de transacciones que se ejecutan simultáneamente en la base de </a:t>
            </a:r>
            <a:r>
              <a:rPr lang="es-ES_tradnl" sz="2400" dirty="0" smtClean="0"/>
              <a:t>datos.</a:t>
            </a:r>
          </a:p>
          <a:p>
            <a:pPr>
              <a:lnSpc>
                <a:spcPct val="120000"/>
              </a:lnSpc>
              <a:spcBef>
                <a:spcPts val="300"/>
              </a:spcBef>
            </a:pPr>
            <a:r>
              <a:rPr lang="es-ES_tradnl" sz="2400" dirty="0" smtClean="0"/>
              <a:t>En </a:t>
            </a:r>
            <a:r>
              <a:rPr lang="es-ES_tradnl" sz="2400" dirty="0"/>
              <a:t>sistemas de procesamiento de transacciones concurrentes como estos, la propiedad de aislamiento permite que cada transacción se perciba a sí misma como la única transacción que se ejecuta en el </a:t>
            </a:r>
            <a:r>
              <a:rPr lang="es-ES_tradnl" sz="2400" dirty="0" smtClean="0"/>
              <a:t>sistema.</a:t>
            </a:r>
          </a:p>
          <a:p>
            <a:pPr>
              <a:lnSpc>
                <a:spcPct val="120000"/>
              </a:lnSpc>
              <a:spcBef>
                <a:spcPts val="300"/>
              </a:spcBef>
            </a:pPr>
            <a:r>
              <a:rPr lang="es-ES_tradnl" sz="2400" dirty="0" smtClean="0"/>
              <a:t>El </a:t>
            </a:r>
            <a:r>
              <a:rPr lang="es-ES_tradnl" sz="2400" dirty="0"/>
              <a:t>subsistema de control de concurrencia del DBMS logra esta percepción al imponer el aislamiento de la transacción mediante el </a:t>
            </a:r>
            <a:r>
              <a:rPr lang="es-ES_tradnl" sz="2400" b="1" dirty="0"/>
              <a:t>bloqueo</a:t>
            </a:r>
            <a:r>
              <a:rPr lang="es-ES_tradnl" sz="2400" dirty="0"/>
              <a:t> o la </a:t>
            </a:r>
            <a:r>
              <a:rPr lang="es-ES_tradnl" sz="2400" b="1" dirty="0"/>
              <a:t>marca de tiempo</a:t>
            </a:r>
            <a:r>
              <a:rPr lang="es-ES_tradnl" sz="2400" dirty="0"/>
              <a:t>. Discutiremos cómo el aislamiento mantiene la consistencia de la base de datos más </a:t>
            </a:r>
            <a:r>
              <a:rPr lang="es-ES_tradnl" sz="2400" dirty="0" smtClean="0"/>
              <a:t>adelante.</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365788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408176"/>
            <a:ext cx="11158527" cy="4297680"/>
          </a:xfrm>
        </p:spPr>
        <p:txBody>
          <a:bodyPr>
            <a:noAutofit/>
          </a:bodyPr>
          <a:lstStyle/>
          <a:p>
            <a:pPr>
              <a:lnSpc>
                <a:spcPct val="120000"/>
              </a:lnSpc>
              <a:spcBef>
                <a:spcPts val="300"/>
              </a:spcBef>
            </a:pPr>
            <a:r>
              <a:rPr lang="es-ES_tradnl" sz="2300" dirty="0" smtClean="0"/>
              <a:t>Anteriormente</a:t>
            </a:r>
            <a:r>
              <a:rPr lang="es-ES_tradnl" sz="2300" dirty="0"/>
              <a:t>, definimos una transacción como una colección de operaciones contra los elementos de datos de una base de datos sin hablar de ninguna de las propiedades que la transacción debe satisfacer. </a:t>
            </a:r>
            <a:endParaRPr lang="es-ES_tradnl" sz="2300" dirty="0" smtClean="0"/>
          </a:p>
          <a:p>
            <a:pPr>
              <a:lnSpc>
                <a:spcPct val="120000"/>
              </a:lnSpc>
              <a:spcBef>
                <a:spcPts val="300"/>
              </a:spcBef>
            </a:pPr>
            <a:r>
              <a:rPr lang="es-ES_tradnl" sz="2300" dirty="0" smtClean="0"/>
              <a:t>Ahora </a:t>
            </a:r>
            <a:r>
              <a:rPr lang="es-ES_tradnl" sz="2300" dirty="0"/>
              <a:t>que hemos introducido la atomicidad, la consistencia, el aislamiento y la durabilidad de la transacción, necesitamos </a:t>
            </a:r>
            <a:r>
              <a:rPr lang="es-ES_tradnl" sz="2300" u="sng" dirty="0"/>
              <a:t>refinar la definición de una transacción</a:t>
            </a:r>
            <a:r>
              <a:rPr lang="es-ES_tradnl" sz="2300" dirty="0"/>
              <a:t>. </a:t>
            </a:r>
            <a:endParaRPr lang="es-ES_tradnl" sz="2300" dirty="0" smtClean="0"/>
          </a:p>
          <a:p>
            <a:pPr>
              <a:lnSpc>
                <a:spcPct val="120000"/>
              </a:lnSpc>
              <a:spcBef>
                <a:spcPts val="300"/>
              </a:spcBef>
            </a:pPr>
            <a:r>
              <a:rPr lang="es-ES_tradnl" sz="2300" dirty="0" err="1" smtClean="0"/>
              <a:t>Jim</a:t>
            </a:r>
            <a:r>
              <a:rPr lang="es-ES_tradnl" sz="2300" dirty="0" smtClean="0"/>
              <a:t> </a:t>
            </a:r>
            <a:r>
              <a:rPr lang="es-ES_tradnl" sz="2300" dirty="0"/>
              <a:t>Gray [Gray81] define una transacción de la siguiente manera</a:t>
            </a:r>
            <a:r>
              <a:rPr lang="es-ES_tradnl" sz="2300" dirty="0" smtClean="0"/>
              <a:t>: </a:t>
            </a:r>
          </a:p>
          <a:p>
            <a:pPr>
              <a:lnSpc>
                <a:spcPct val="120000"/>
              </a:lnSpc>
              <a:spcBef>
                <a:spcPts val="300"/>
              </a:spcBef>
            </a:pPr>
            <a:r>
              <a:rPr lang="es-ES_tradnl" sz="2300" b="1" dirty="0" smtClean="0">
                <a:solidFill>
                  <a:schemeClr val="accent1">
                    <a:lumMod val="75000"/>
                  </a:schemeClr>
                </a:solidFill>
              </a:rPr>
              <a:t>Una </a:t>
            </a:r>
            <a:r>
              <a:rPr lang="es-ES_tradnl" sz="2300" b="1" dirty="0">
                <a:solidFill>
                  <a:schemeClr val="accent1">
                    <a:lumMod val="75000"/>
                  </a:schemeClr>
                </a:solidFill>
              </a:rPr>
              <a:t>transacción es una colección de acciones de usuario asignadas a operaciones contra los elementos de datos de la base de datos que, si se ejecuta sin interrupciones por otras transacciones y por fallas del sistema, transfiere la base de datos de un estado consistente a otro estado consistente. Si la transacción se cancela, no cambia el estado de la base de datos</a:t>
            </a:r>
            <a:r>
              <a:rPr lang="es-ES_tradnl" sz="2300" b="1" dirty="0" smtClean="0">
                <a:solidFill>
                  <a:schemeClr val="accent1">
                    <a:lumMod val="75000"/>
                  </a:schemeClr>
                </a:solidFill>
              </a:rPr>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6" name="Título 1"/>
          <p:cNvSpPr>
            <a:spLocks noGrp="1"/>
          </p:cNvSpPr>
          <p:nvPr>
            <p:ph type="title"/>
          </p:nvPr>
        </p:nvSpPr>
        <p:spPr>
          <a:xfrm>
            <a:off x="838200" y="365125"/>
            <a:ext cx="10515600" cy="896747"/>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spTree>
    <p:extLst>
      <p:ext uri="{BB962C8B-B14F-4D97-AF65-F5344CB8AC3E}">
        <p14:creationId xmlns:p14="http://schemas.microsoft.com/office/powerpoint/2010/main" val="425543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280160"/>
            <a:ext cx="10990686" cy="4425696"/>
          </a:xfrm>
        </p:spPr>
        <p:txBody>
          <a:bodyPr>
            <a:noAutofit/>
          </a:bodyPr>
          <a:lstStyle/>
          <a:p>
            <a:pPr>
              <a:lnSpc>
                <a:spcPct val="120000"/>
              </a:lnSpc>
              <a:spcBef>
                <a:spcPts val="300"/>
              </a:spcBef>
            </a:pPr>
            <a:r>
              <a:rPr lang="es-ES_tradnl" sz="2400" dirty="0"/>
              <a:t>La figura 5.2 muestra el ciclo de vida de una transacción como la define </a:t>
            </a:r>
            <a:r>
              <a:rPr lang="es-ES_tradnl" sz="2400" dirty="0" smtClean="0"/>
              <a:t>Gray</a:t>
            </a:r>
            <a:r>
              <a:rPr lang="es-ES_tradnl" sz="2400" dirty="0"/>
              <a:t>. </a:t>
            </a:r>
            <a:endParaRPr lang="es-ES_tradnl" sz="2400" dirty="0" smtClean="0"/>
          </a:p>
          <a:p>
            <a:pPr>
              <a:lnSpc>
                <a:spcPct val="120000"/>
              </a:lnSpc>
              <a:spcBef>
                <a:spcPts val="300"/>
              </a:spcBef>
            </a:pPr>
            <a:r>
              <a:rPr lang="es-ES_tradnl" sz="2400" dirty="0"/>
              <a:t>C</a:t>
            </a:r>
            <a:r>
              <a:rPr lang="es-ES_tradnl" sz="2400" dirty="0" smtClean="0"/>
              <a:t>uando </a:t>
            </a:r>
            <a:r>
              <a:rPr lang="es-ES_tradnl" sz="2400" dirty="0"/>
              <a:t>una transacción finaliza (ya sea exitosa o no exitosamente), la base de datos se deja en un estado consistente. </a:t>
            </a:r>
            <a:r>
              <a:rPr lang="es-ES_tradnl" sz="2400" dirty="0" smtClean="0"/>
              <a:t>Una </a:t>
            </a:r>
            <a:r>
              <a:rPr lang="es-ES_tradnl" sz="2400" dirty="0"/>
              <a:t>terminación </a:t>
            </a:r>
            <a:r>
              <a:rPr lang="es-ES_tradnl" sz="2400" dirty="0" smtClean="0"/>
              <a:t>exitosa crea </a:t>
            </a:r>
            <a:r>
              <a:rPr lang="es-ES_tradnl" sz="2400" dirty="0"/>
              <a:t>un nuevo estado consistente para la base de datos, mientras que una terminación fallida, causada por un aborto, restaura el estado consistente antes del inicio de la transacción.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6" name="Título 1"/>
          <p:cNvSpPr>
            <a:spLocks noGrp="1"/>
          </p:cNvSpPr>
          <p:nvPr>
            <p:ph type="title"/>
          </p:nvPr>
        </p:nvSpPr>
        <p:spPr>
          <a:xfrm>
            <a:off x="838200" y="365125"/>
            <a:ext cx="10515600" cy="915035"/>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pic>
        <p:nvPicPr>
          <p:cNvPr id="2" name="Imagen 1"/>
          <p:cNvPicPr>
            <a:picLocks noChangeAspect="1"/>
          </p:cNvPicPr>
          <p:nvPr/>
        </p:nvPicPr>
        <p:blipFill rotWithShape="1">
          <a:blip r:embed="rId2"/>
          <a:srcRect t="4672"/>
          <a:stretch/>
        </p:blipFill>
        <p:spPr>
          <a:xfrm>
            <a:off x="2422292" y="3694176"/>
            <a:ext cx="7611477" cy="2899283"/>
          </a:xfrm>
          <a:prstGeom prst="rect">
            <a:avLst/>
          </a:prstGeom>
        </p:spPr>
      </p:pic>
    </p:spTree>
    <p:extLst>
      <p:ext uri="{BB962C8B-B14F-4D97-AF65-F5344CB8AC3E}">
        <p14:creationId xmlns:p14="http://schemas.microsoft.com/office/powerpoint/2010/main" val="470436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Lo que es igualmente importante es que durante la ejecución de la transacción, la base de datos puede o no estar en un estado consistente. </a:t>
            </a:r>
            <a:endParaRPr lang="es-ES_tradnl" sz="2400" dirty="0" smtClean="0"/>
          </a:p>
          <a:p>
            <a:pPr>
              <a:lnSpc>
                <a:spcPct val="120000"/>
              </a:lnSpc>
              <a:spcBef>
                <a:spcPts val="300"/>
              </a:spcBef>
            </a:pPr>
            <a:r>
              <a:rPr lang="es-ES_tradnl" sz="2400" dirty="0" smtClean="0"/>
              <a:t>En </a:t>
            </a:r>
            <a:r>
              <a:rPr lang="es-ES_tradnl" sz="2400" dirty="0"/>
              <a:t>nuestro ejemplo de transferencia de fondos, el estado de la base de datos después de que se haya realizado el débito, pero antes de que se aplique el crédito, es un ejemplo de un estado </a:t>
            </a:r>
            <a:r>
              <a:rPr lang="es-ES_tradnl" sz="2400" dirty="0" smtClean="0"/>
              <a:t>inconsistente.</a:t>
            </a:r>
          </a:p>
          <a:p>
            <a:pPr>
              <a:lnSpc>
                <a:spcPct val="120000"/>
              </a:lnSpc>
              <a:spcBef>
                <a:spcPts val="300"/>
              </a:spcBef>
            </a:pPr>
            <a:r>
              <a:rPr lang="es-ES_tradnl" sz="2400" dirty="0" smtClean="0"/>
              <a:t>La </a:t>
            </a:r>
            <a:r>
              <a:rPr lang="es-ES_tradnl" sz="2400" dirty="0"/>
              <a:t>base de datos nunca se puede dejar en este estado inconsistente. En caso de una falla en este estado, se requiere una </a:t>
            </a:r>
            <a:r>
              <a:rPr lang="es-ES_tradnl" sz="2400" b="1" dirty="0" smtClean="0"/>
              <a:t>reversión (</a:t>
            </a:r>
            <a:r>
              <a:rPr lang="en-US" sz="2400" dirty="0"/>
              <a:t>rollback</a:t>
            </a:r>
            <a:r>
              <a:rPr lang="es-ES_tradnl" sz="2400" b="1" dirty="0" smtClean="0"/>
              <a:t>)</a:t>
            </a:r>
            <a:r>
              <a:rPr lang="es-ES_tradnl" sz="2400" dirty="0" smtClean="0"/>
              <a:t> </a:t>
            </a:r>
            <a:r>
              <a:rPr lang="es-ES_tradnl" sz="2400" dirty="0"/>
              <a:t>para deshacer el trabajo incompleto de la transacción para restaurar el estado consistente anterior.</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spTree>
    <p:extLst>
      <p:ext uri="{BB962C8B-B14F-4D97-AF65-F5344CB8AC3E}">
        <p14:creationId xmlns:p14="http://schemas.microsoft.com/office/powerpoint/2010/main" val="1375674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MULTITRANSACTION PROCESSING SYSTEMS</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Nuestro enfoque en el control de concurrencia está en los sistemas de procesamiento de transacciones en línea (</a:t>
            </a:r>
            <a:r>
              <a:rPr lang="es-ES_tradnl" sz="2400" dirty="0" smtClean="0"/>
              <a:t>OLTP, </a:t>
            </a:r>
            <a:r>
              <a:rPr lang="en-US" sz="2400" dirty="0"/>
              <a:t>on-line transaction processing</a:t>
            </a:r>
            <a:r>
              <a:rPr lang="es-ES_tradnl" sz="2400" dirty="0" smtClean="0"/>
              <a:t>). </a:t>
            </a:r>
            <a:r>
              <a:rPr lang="es-ES_tradnl" sz="2400" dirty="0"/>
              <a:t>Un sistema OLTP es un sistema con muchas transacciones que se ejecutan en un momento dado. </a:t>
            </a:r>
            <a:endParaRPr lang="es-ES_tradnl" sz="2400" dirty="0" smtClean="0"/>
          </a:p>
          <a:p>
            <a:pPr>
              <a:lnSpc>
                <a:spcPct val="120000"/>
              </a:lnSpc>
              <a:spcBef>
                <a:spcPts val="300"/>
              </a:spcBef>
            </a:pPr>
            <a:r>
              <a:rPr lang="es-ES_tradnl" sz="2400" dirty="0" smtClean="0"/>
              <a:t>Una </a:t>
            </a:r>
            <a:r>
              <a:rPr lang="es-ES_tradnl" sz="2400" dirty="0"/>
              <a:t>característica de estos sistemas es el hecho de que las transacciones en un entorno OLTP son transacciones de corta duración y hacen muchos cambios en la base de datos. </a:t>
            </a:r>
            <a:endParaRPr lang="es-ES_tradnl" sz="2400" dirty="0" smtClean="0"/>
          </a:p>
          <a:p>
            <a:pPr>
              <a:lnSpc>
                <a:spcPct val="120000"/>
              </a:lnSpc>
              <a:spcBef>
                <a:spcPts val="300"/>
              </a:spcBef>
            </a:pPr>
            <a:r>
              <a:rPr lang="es-ES_tradnl" sz="2400" dirty="0" smtClean="0"/>
              <a:t>Estos </a:t>
            </a:r>
            <a:r>
              <a:rPr lang="es-ES_tradnl" sz="2400" dirty="0"/>
              <a:t>sistemas son algo diferentes de los sistemas de procesamiento analítico en línea (</a:t>
            </a:r>
            <a:r>
              <a:rPr lang="es-ES_tradnl" sz="2400" dirty="0" smtClean="0"/>
              <a:t>OLAP, </a:t>
            </a:r>
            <a:r>
              <a:rPr lang="en-US" sz="2400" dirty="0"/>
              <a:t>on-line analytical processing</a:t>
            </a:r>
            <a:r>
              <a:rPr lang="es-ES_tradnl" sz="2400" dirty="0" smtClean="0"/>
              <a:t>) </a:t>
            </a:r>
            <a:r>
              <a:rPr lang="es-ES_tradnl" sz="2400" dirty="0"/>
              <a:t>que admiten el sistema de soporte de decisiones (DSS) o </a:t>
            </a:r>
            <a:r>
              <a:rPr lang="en-US" sz="2400" dirty="0"/>
              <a:t>data warehousing</a:t>
            </a:r>
            <a:r>
              <a:rPr lang="es-ES_tradnl" sz="2400" dirty="0" smtClean="0"/>
              <a:t>. </a:t>
            </a:r>
            <a:r>
              <a:rPr lang="es-ES_tradnl" sz="2400" dirty="0"/>
              <a:t>Las transacciones en los sistemas OLAP son de larga duración y pueden hacer pequeños cambios en el </a:t>
            </a:r>
            <a:r>
              <a:rPr lang="en-US" sz="2400" dirty="0"/>
              <a:t>data warehouse</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MULTITRANSACTION PROCESSING SYSTEMS</a:t>
            </a:r>
          </a:p>
        </p:txBody>
      </p:sp>
    </p:spTree>
    <p:extLst>
      <p:ext uri="{BB962C8B-B14F-4D97-AF65-F5344CB8AC3E}">
        <p14:creationId xmlns:p14="http://schemas.microsoft.com/office/powerpoint/2010/main" val="1369260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926080"/>
            <a:ext cx="10990686" cy="3025541"/>
          </a:xfrm>
        </p:spPr>
        <p:txBody>
          <a:bodyPr>
            <a:noAutofit/>
          </a:bodyPr>
          <a:lstStyle/>
          <a:p>
            <a:pPr>
              <a:lnSpc>
                <a:spcPct val="120000"/>
              </a:lnSpc>
              <a:spcBef>
                <a:spcPts val="300"/>
              </a:spcBef>
            </a:pPr>
            <a:r>
              <a:rPr lang="es-ES_tradnl" sz="2400" dirty="0"/>
              <a:t>Antes de analizar cómo se aplica el control de concurrencia a las bases de datos centralizadas y distribuidas, es importante comprender la terminología que utilizamos para describir los diferentes enfoques y problemas involucrados. En particular, necesitamos entender mejor qué son exactamente una base de datos y una transacción.</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endParaRPr lang="en-US"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Los sistemas bancarios, los sistemas de reserva de líneas aéreas y los sistemas que monitorean el mercado de valores son ejemplos típicos de entornos de procesamiento </a:t>
            </a:r>
            <a:r>
              <a:rPr lang="es-ES_tradnl" sz="2400" dirty="0" err="1"/>
              <a:t>multitransacción</a:t>
            </a:r>
            <a:r>
              <a:rPr lang="es-ES_tradnl" sz="2400" dirty="0"/>
              <a:t>. </a:t>
            </a:r>
            <a:endParaRPr lang="es-ES_tradnl" sz="2400" dirty="0" smtClean="0"/>
          </a:p>
          <a:p>
            <a:pPr>
              <a:lnSpc>
                <a:spcPct val="120000"/>
              </a:lnSpc>
              <a:spcBef>
                <a:spcPts val="300"/>
              </a:spcBef>
            </a:pPr>
            <a:r>
              <a:rPr lang="es-ES_tradnl" sz="2400" dirty="0" smtClean="0"/>
              <a:t>En </a:t>
            </a:r>
            <a:r>
              <a:rPr lang="es-ES_tradnl" sz="2400" dirty="0"/>
              <a:t>cualquier momento dado, puede haber cientos o miles de transacciones ejecutándose simultáneamente en el sistema. Algunas de estas transacciones concurrentes pueden interferir entre sí. En estos casos, es importante hacer un seguimiento de cómo se intercalan las operaciones de las múltiples transacciones. </a:t>
            </a:r>
            <a:endParaRPr lang="es-ES_tradnl" sz="2400" dirty="0" smtClean="0"/>
          </a:p>
          <a:p>
            <a:pPr>
              <a:lnSpc>
                <a:spcPct val="120000"/>
              </a:lnSpc>
              <a:spcBef>
                <a:spcPts val="300"/>
              </a:spcBef>
            </a:pPr>
            <a:r>
              <a:rPr lang="es-ES_tradnl" sz="2400" dirty="0" smtClean="0"/>
              <a:t>Esto </a:t>
            </a:r>
            <a:r>
              <a:rPr lang="es-ES_tradnl" sz="2400" dirty="0"/>
              <a:t>es lo que los sistemas modernos de gestión de bases de datos mantienen como un </a:t>
            </a:r>
            <a:r>
              <a:rPr lang="es-ES_tradnl" sz="2400" dirty="0" smtClean="0"/>
              <a:t>programa o </a:t>
            </a:r>
            <a:r>
              <a:rPr lang="en-US" sz="2400" dirty="0" smtClean="0"/>
              <a:t>schedule</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MULTITRANSACTION PROCESSING SYSTEMS</a:t>
            </a:r>
          </a:p>
        </p:txBody>
      </p:sp>
    </p:spTree>
    <p:extLst>
      <p:ext uri="{BB962C8B-B14F-4D97-AF65-F5344CB8AC3E}">
        <p14:creationId xmlns:p14="http://schemas.microsoft.com/office/powerpoint/2010/main" val="1266140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b="1" dirty="0" smtClean="0"/>
              <a:t>Schedule</a:t>
            </a:r>
          </a:p>
          <a:p>
            <a:pPr>
              <a:lnSpc>
                <a:spcPct val="120000"/>
              </a:lnSpc>
              <a:spcBef>
                <a:spcPts val="300"/>
              </a:spcBef>
            </a:pPr>
            <a:r>
              <a:rPr lang="es-ES_tradnl" sz="2400" dirty="0" smtClean="0"/>
              <a:t>Un programa/</a:t>
            </a:r>
            <a:r>
              <a:rPr lang="en-US" sz="2400" dirty="0" smtClean="0"/>
              <a:t>schedule</a:t>
            </a:r>
            <a:r>
              <a:rPr lang="es-ES_tradnl" sz="2400" dirty="0" smtClean="0"/>
              <a:t> </a:t>
            </a:r>
            <a:r>
              <a:rPr lang="es-ES_tradnl" sz="2400" dirty="0"/>
              <a:t>es el orden total de operaciones para un conjunto de transacciones. Un </a:t>
            </a:r>
            <a:r>
              <a:rPr lang="en-US" sz="2400" dirty="0"/>
              <a:t>schedule</a:t>
            </a:r>
            <a:r>
              <a:rPr lang="es-ES_tradnl" sz="2400" dirty="0"/>
              <a:t> </a:t>
            </a:r>
            <a:r>
              <a:rPr lang="es-ES_tradnl" sz="2400" dirty="0" smtClean="0"/>
              <a:t>a </a:t>
            </a:r>
            <a:r>
              <a:rPr lang="es-ES_tradnl" sz="2400" dirty="0"/>
              <a:t>veces se ha llamado una </a:t>
            </a:r>
            <a:r>
              <a:rPr lang="es-ES_tradnl" sz="2400" b="1" dirty="0"/>
              <a:t>historia</a:t>
            </a:r>
            <a:r>
              <a:rPr lang="es-ES_tradnl" sz="2400" dirty="0"/>
              <a:t> en la industria. </a:t>
            </a:r>
            <a:endParaRPr lang="es-ES_tradnl" sz="2400" dirty="0" smtClean="0"/>
          </a:p>
          <a:p>
            <a:pPr>
              <a:lnSpc>
                <a:spcPct val="120000"/>
              </a:lnSpc>
              <a:spcBef>
                <a:spcPts val="300"/>
              </a:spcBef>
            </a:pPr>
            <a:r>
              <a:rPr lang="es-ES_tradnl" sz="2400" dirty="0" smtClean="0"/>
              <a:t>Cuando </a:t>
            </a:r>
            <a:r>
              <a:rPr lang="es-ES_tradnl" sz="2400" dirty="0"/>
              <a:t>se ejecutan diferentes transacciones en un sistema, a veces </a:t>
            </a:r>
            <a:r>
              <a:rPr lang="es-ES_tradnl" sz="2400" dirty="0" smtClean="0"/>
              <a:t>crea </a:t>
            </a:r>
            <a:r>
              <a:rPr lang="es-ES_tradnl" sz="2400" dirty="0"/>
              <a:t>una programación en serie y otras veces una programación paralela</a:t>
            </a:r>
            <a:r>
              <a:rPr lang="es-ES_tradnl" sz="2400" dirty="0" smtClean="0"/>
              <a:t>.</a:t>
            </a:r>
          </a:p>
          <a:p>
            <a:pPr>
              <a:lnSpc>
                <a:spcPct val="120000"/>
              </a:lnSpc>
              <a:spcBef>
                <a:spcPts val="300"/>
              </a:spcBef>
            </a:pPr>
            <a:r>
              <a:rPr lang="es-ES_tradnl" sz="2400" b="1" dirty="0" err="1"/>
              <a:t>Progamaci</a:t>
            </a:r>
            <a:r>
              <a:rPr lang="es-ES" sz="2400" b="1" dirty="0" err="1"/>
              <a:t>ón</a:t>
            </a:r>
            <a:r>
              <a:rPr lang="es-ES_tradnl" sz="2400" b="1" dirty="0"/>
              <a:t> </a:t>
            </a:r>
            <a:r>
              <a:rPr lang="es-ES_tradnl" sz="2400" b="1" dirty="0" smtClean="0"/>
              <a:t>Serial. </a:t>
            </a:r>
            <a:r>
              <a:rPr lang="es-ES_tradnl" sz="2400" dirty="0" smtClean="0"/>
              <a:t>Una </a:t>
            </a:r>
            <a:r>
              <a:rPr lang="es-ES_tradnl" sz="2400" dirty="0"/>
              <a:t>programación en serie es aquella que contiene transacciones cuyas operaciones no se superponen en el tiempo. Esto significa que en cualquier momento solo se está ejecutando una transacción en el sistema. Este </a:t>
            </a:r>
            <a:r>
              <a:rPr lang="es-ES_tradnl" sz="2400" dirty="0" smtClean="0"/>
              <a:t>programa también </a:t>
            </a:r>
            <a:r>
              <a:rPr lang="es-ES_tradnl" sz="2400" dirty="0"/>
              <a:t>se conoce como un </a:t>
            </a:r>
            <a:r>
              <a:rPr lang="es-ES_tradnl" sz="2400" dirty="0" smtClean="0"/>
              <a:t>programa secuencial</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MULTITRANSACTION PROCESSING SYSTEMS</a:t>
            </a:r>
          </a:p>
        </p:txBody>
      </p:sp>
    </p:spTree>
    <p:extLst>
      <p:ext uri="{BB962C8B-B14F-4D97-AF65-F5344CB8AC3E}">
        <p14:creationId xmlns:p14="http://schemas.microsoft.com/office/powerpoint/2010/main" val="1213487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b="1" dirty="0" err="1" smtClean="0"/>
              <a:t>Progamaci</a:t>
            </a:r>
            <a:r>
              <a:rPr lang="es-ES" sz="2400" b="1" dirty="0" err="1" smtClean="0"/>
              <a:t>ón</a:t>
            </a:r>
            <a:r>
              <a:rPr lang="es-ES_tradnl" sz="2400" b="1" dirty="0" smtClean="0"/>
              <a:t> Serial. </a:t>
            </a:r>
          </a:p>
          <a:p>
            <a:pPr>
              <a:lnSpc>
                <a:spcPct val="120000"/>
              </a:lnSpc>
              <a:spcBef>
                <a:spcPts val="300"/>
              </a:spcBef>
            </a:pPr>
            <a:r>
              <a:rPr lang="es-ES_tradnl" sz="2400" dirty="0" smtClean="0"/>
              <a:t>El </a:t>
            </a:r>
            <a:r>
              <a:rPr lang="es-ES_tradnl" sz="2400" dirty="0"/>
              <a:t>programa "S1 = R1 (X), R1 (Y), W1 (X), R2 (Y), W2 (Y)" es un ejemplo de un programa en serie. Esta programación indica que la transacción T1 se compromete antes de que comience T2. Mostramos este orden como "T1 → T2", donde "→" indica precedencia de compromiso. La figura 5.3 muestra un ejemplo de un </a:t>
            </a:r>
            <a:r>
              <a:rPr lang="es-ES_tradnl" sz="2400" dirty="0" smtClean="0"/>
              <a:t>programa en </a:t>
            </a:r>
            <a:r>
              <a:rPr lang="es-ES_tradnl" sz="2400" dirty="0"/>
              <a:t>serie.</a:t>
            </a:r>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3162299" y="3809072"/>
            <a:ext cx="6091429" cy="2222031"/>
          </a:xfrm>
          <a:prstGeom prst="rect">
            <a:avLst/>
          </a:prstGeom>
        </p:spPr>
      </p:pic>
    </p:spTree>
    <p:extLst>
      <p:ext uri="{BB962C8B-B14F-4D97-AF65-F5344CB8AC3E}">
        <p14:creationId xmlns:p14="http://schemas.microsoft.com/office/powerpoint/2010/main" val="1749117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9217" y="1188720"/>
            <a:ext cx="10990686" cy="1993392"/>
          </a:xfrm>
        </p:spPr>
        <p:txBody>
          <a:bodyPr>
            <a:noAutofit/>
          </a:bodyPr>
          <a:lstStyle/>
          <a:p>
            <a:pPr>
              <a:lnSpc>
                <a:spcPct val="120000"/>
              </a:lnSpc>
              <a:spcBef>
                <a:spcPts val="300"/>
              </a:spcBef>
            </a:pPr>
            <a:r>
              <a:rPr lang="es-ES_tradnl" sz="2300" b="1" dirty="0" err="1" smtClean="0"/>
              <a:t>Programaci</a:t>
            </a:r>
            <a:r>
              <a:rPr lang="es-ES" sz="2300" b="1" dirty="0" err="1" smtClean="0"/>
              <a:t>ón</a:t>
            </a:r>
            <a:r>
              <a:rPr lang="es-ES_tradnl" sz="2300" b="1" dirty="0" smtClean="0"/>
              <a:t> paralela. </a:t>
            </a:r>
          </a:p>
          <a:p>
            <a:pPr>
              <a:lnSpc>
                <a:spcPct val="120000"/>
              </a:lnSpc>
              <a:spcBef>
                <a:spcPts val="300"/>
              </a:spcBef>
            </a:pPr>
            <a:r>
              <a:rPr lang="es-ES_tradnl" sz="2300" dirty="0" smtClean="0"/>
              <a:t>Una </a:t>
            </a:r>
            <a:r>
              <a:rPr lang="es-ES_tradnl" sz="2300" dirty="0"/>
              <a:t>programación paralela es una que puede contener transacciones cuyas operaciones se </a:t>
            </a:r>
            <a:r>
              <a:rPr lang="es-ES_tradnl" sz="2300" i="1" dirty="0"/>
              <a:t>superponen</a:t>
            </a:r>
            <a:r>
              <a:rPr lang="es-ES_tradnl" sz="2300" dirty="0"/>
              <a:t> en el tiempo. Esto significa que en cualquier momento puede haber más de una transacción activa. </a:t>
            </a:r>
            <a:endParaRPr lang="es-ES_tradnl" sz="23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5907024" y="2719639"/>
            <a:ext cx="5995215" cy="2681566"/>
          </a:xfrm>
          <a:prstGeom prst="rect">
            <a:avLst/>
          </a:prstGeom>
        </p:spPr>
      </p:pic>
      <p:sp>
        <p:nvSpPr>
          <p:cNvPr id="7" name="Marcador de contenido 2"/>
          <p:cNvSpPr txBox="1">
            <a:spLocks/>
          </p:cNvSpPr>
          <p:nvPr/>
        </p:nvSpPr>
        <p:spPr>
          <a:xfrm>
            <a:off x="429768" y="3127872"/>
            <a:ext cx="5855007" cy="31206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r>
              <a:rPr lang="es-ES_tradnl" sz="2300" dirty="0" smtClean="0"/>
              <a:t>Este programa se llama paralelo o concurrente. El programa "S2 = R1 (X), R1 (Y), R2 (Y), W1 (X), W2 (Y), W1 (Y)" es un ejemplo de un programa paralelo. No está claro cuál es el pedido de compromiso para las transacciones T1 y T2 en este caso. La figura 5.4 muestra un ejemplo de un programa paralelo. </a:t>
            </a:r>
            <a:endParaRPr lang="es-ES_tradnl" sz="2300" dirty="0"/>
          </a:p>
        </p:txBody>
      </p:sp>
    </p:spTree>
    <p:extLst>
      <p:ext uri="{BB962C8B-B14F-4D97-AF65-F5344CB8AC3E}">
        <p14:creationId xmlns:p14="http://schemas.microsoft.com/office/powerpoint/2010/main" val="2044558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3776" y="1188720"/>
            <a:ext cx="11338560" cy="4517136"/>
          </a:xfrm>
        </p:spPr>
        <p:txBody>
          <a:bodyPr>
            <a:noAutofit/>
          </a:bodyPr>
          <a:lstStyle/>
          <a:p>
            <a:pPr>
              <a:lnSpc>
                <a:spcPct val="120000"/>
              </a:lnSpc>
              <a:spcBef>
                <a:spcPts val="300"/>
              </a:spcBef>
            </a:pPr>
            <a:r>
              <a:rPr lang="es-ES_tradnl" sz="2300" dirty="0" smtClean="0"/>
              <a:t>Observación</a:t>
            </a:r>
            <a:r>
              <a:rPr lang="es-ES_tradnl" sz="2300" dirty="0"/>
              <a:t>: dos o más transacciones que se ejecutan en serie mantienen la consistencia de la base de datos. La figura 5.5 muestra dos transacciones que se ejecutan en serie. Debería ser obvio que cuando la transacción T1 comienza la base de datos está en el Estado consistente 1. Sin interferencia, T1 transforma la base de datos del Estado Consistente 1 al Estado Consistente 2. Cuando se inicia T2, funciona en la base de datos que está en el Estado Consistente 2 y transforma la base de datos a un estado coherente 3.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MULTITRANSACTION PROCESSING SYSTEMS</a:t>
            </a:r>
          </a:p>
        </p:txBody>
      </p:sp>
      <p:pic>
        <p:nvPicPr>
          <p:cNvPr id="7" name="Imagen 6"/>
          <p:cNvPicPr>
            <a:picLocks noChangeAspect="1"/>
          </p:cNvPicPr>
          <p:nvPr/>
        </p:nvPicPr>
        <p:blipFill>
          <a:blip r:embed="rId2"/>
          <a:stretch>
            <a:fillRect/>
          </a:stretch>
        </p:blipFill>
        <p:spPr>
          <a:xfrm>
            <a:off x="1880616" y="4025329"/>
            <a:ext cx="8885890" cy="2696146"/>
          </a:xfrm>
          <a:prstGeom prst="rect">
            <a:avLst/>
          </a:prstGeom>
        </p:spPr>
      </p:pic>
    </p:spTree>
    <p:extLst>
      <p:ext uri="{BB962C8B-B14F-4D97-AF65-F5344CB8AC3E}">
        <p14:creationId xmlns:p14="http://schemas.microsoft.com/office/powerpoint/2010/main" val="1081529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dirty="0"/>
              <a:t>Dado que no podemos esperar ejecutar todas las transacciones en el sistema en serie, debemos poder determinar si un programa paralelo conserva la consistencia de la base </a:t>
            </a:r>
            <a:r>
              <a:rPr lang="es-ES_tradnl" sz="2400"/>
              <a:t>de </a:t>
            </a:r>
            <a:r>
              <a:rPr lang="es-ES_tradnl" sz="2400" smtClean="0"/>
              <a:t>datos. </a:t>
            </a:r>
          </a:p>
          <a:p>
            <a:pPr>
              <a:lnSpc>
                <a:spcPct val="120000"/>
              </a:lnSpc>
              <a:spcBef>
                <a:spcPts val="300"/>
              </a:spcBef>
            </a:pPr>
            <a:r>
              <a:rPr lang="es-ES_tradnl" sz="2400" smtClean="0"/>
              <a:t>El </a:t>
            </a:r>
            <a:r>
              <a:rPr lang="es-ES_tradnl" sz="2400" dirty="0"/>
              <a:t>problema principal con cualquier programa paralelo es el hecho de que las transacciones pueden interferir entre sí. Dos transacciones interfieren entre sí cuando realizan operaciones en conflicto en el mismo elemento de datos.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8468084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926080"/>
            <a:ext cx="10990686" cy="4078224"/>
          </a:xfrm>
        </p:spPr>
        <p:txBody>
          <a:bodyPr>
            <a:noAutofit/>
          </a:bodyPr>
          <a:lstStyle/>
          <a:p>
            <a:pPr>
              <a:lnSpc>
                <a:spcPct val="120000"/>
              </a:lnSpc>
              <a:spcBef>
                <a:spcPts val="300"/>
              </a:spcBef>
            </a:pPr>
            <a:r>
              <a:rPr lang="es-ES_tradnl" sz="2400" b="1" dirty="0"/>
              <a:t>Los </a:t>
            </a:r>
            <a:r>
              <a:rPr lang="es-ES_tradnl" sz="2400" b="1" dirty="0" smtClean="0"/>
              <a:t>conflictos</a:t>
            </a:r>
          </a:p>
          <a:p>
            <a:pPr>
              <a:lnSpc>
                <a:spcPct val="120000"/>
              </a:lnSpc>
              <a:spcBef>
                <a:spcPts val="300"/>
              </a:spcBef>
            </a:pPr>
            <a:r>
              <a:rPr lang="es-ES_tradnl" sz="2400" dirty="0" smtClean="0"/>
              <a:t>Se </a:t>
            </a:r>
            <a:r>
              <a:rPr lang="es-ES_tradnl" sz="2400" dirty="0"/>
              <a:t>produce un conflicto cuando dos transacciones en ejecución realizan operaciones no compatibles en el mismo elemento de datos de la base de datos. </a:t>
            </a:r>
            <a:endParaRPr lang="es-ES_tradnl" sz="2400" dirty="0" smtClean="0"/>
          </a:p>
          <a:p>
            <a:pPr>
              <a:lnSpc>
                <a:spcPct val="120000"/>
              </a:lnSpc>
              <a:spcBef>
                <a:spcPts val="300"/>
              </a:spcBef>
            </a:pPr>
            <a:r>
              <a:rPr lang="es-ES_tradnl" sz="2400" dirty="0" smtClean="0"/>
              <a:t>Las </a:t>
            </a:r>
            <a:r>
              <a:rPr lang="es-ES_tradnl" sz="2400" dirty="0"/>
              <a:t>transacciones realizan operaciones de lectura o escritura en elementos de datos en la base de datos. Se produce un conflicto cuando una transacción escribe un elemento que otra transacción está leyendo o escribiendo. </a:t>
            </a:r>
            <a:endParaRPr lang="es-ES_tradnl" sz="2400" dirty="0" smtClean="0"/>
          </a:p>
          <a:p>
            <a:pPr>
              <a:lnSpc>
                <a:spcPct val="120000"/>
              </a:lnSpc>
              <a:spcBef>
                <a:spcPts val="300"/>
              </a:spcBef>
            </a:pPr>
            <a:r>
              <a:rPr lang="es-ES_tradnl" sz="2400" dirty="0" smtClean="0"/>
              <a:t>La </a:t>
            </a:r>
            <a:r>
              <a:rPr lang="es-ES_tradnl" sz="2400" dirty="0"/>
              <a:t>figura 5.6 muestra la matriz de conflictos para dos transacciones</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3792982" y="1261872"/>
            <a:ext cx="6594602" cy="2032173"/>
          </a:xfrm>
          <a:prstGeom prst="rect">
            <a:avLst/>
          </a:prstGeom>
        </p:spPr>
      </p:pic>
    </p:spTree>
    <p:extLst>
      <p:ext uri="{BB962C8B-B14F-4D97-AF65-F5344CB8AC3E}">
        <p14:creationId xmlns:p14="http://schemas.microsoft.com/office/powerpoint/2010/main" val="3377864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dirty="0"/>
              <a:t>Como se indica en esta matriz, las dos transacciones pueden leer el mismo elemento de datos sin causar ningún conflicto, pero si alguno de ellos </a:t>
            </a:r>
            <a:r>
              <a:rPr lang="es-ES_tradnl" sz="2400" dirty="0" smtClean="0"/>
              <a:t>lo </a:t>
            </a:r>
            <a:r>
              <a:rPr lang="es-ES_tradnl" sz="2400" dirty="0"/>
              <a:t>escribe, en un momento dado, la otra transacción no puede acceder a él en absoluto. </a:t>
            </a:r>
            <a:endParaRPr lang="es-ES_tradnl" sz="2400" dirty="0" smtClean="0"/>
          </a:p>
          <a:p>
            <a:pPr>
              <a:lnSpc>
                <a:spcPct val="120000"/>
              </a:lnSpc>
              <a:spcBef>
                <a:spcPts val="300"/>
              </a:spcBef>
            </a:pPr>
            <a:r>
              <a:rPr lang="es-ES_tradnl" sz="2400" dirty="0" smtClean="0"/>
              <a:t>Cuando </a:t>
            </a:r>
            <a:r>
              <a:rPr lang="es-ES_tradnl" sz="2400" dirty="0"/>
              <a:t>las transacciones se ejecutan simultáneamente, los elementos de datos que cambian no son necesariamente parte de un estado consistente de la base de datos</a:t>
            </a:r>
            <a:r>
              <a:rPr lang="es-ES_tradnl" sz="2400" dirty="0" smtClean="0"/>
              <a:t>.</a:t>
            </a:r>
          </a:p>
          <a:p>
            <a:pPr>
              <a:lnSpc>
                <a:spcPct val="120000"/>
              </a:lnSpc>
              <a:spcBef>
                <a:spcPts val="300"/>
              </a:spcBef>
            </a:pPr>
            <a:r>
              <a:rPr lang="es-ES_tradnl" sz="2400" dirty="0" smtClean="0"/>
              <a:t>Como </a:t>
            </a:r>
            <a:r>
              <a:rPr lang="es-ES_tradnl" sz="2400" dirty="0"/>
              <a:t>resultado, se requiere aislamiento para ocultar estos elementos de datos inconsistentes. Si no se aplica el aislamiento, dos transacciones en conflicto pueden causar algunos resultados inesperados. </a:t>
            </a:r>
            <a:endParaRPr lang="es-ES_tradnl" sz="2400" dirty="0" smtClean="0"/>
          </a:p>
          <a:p>
            <a:pPr>
              <a:lnSpc>
                <a:spcPct val="120000"/>
              </a:lnSpc>
              <a:spcBef>
                <a:spcPts val="300"/>
              </a:spcBef>
            </a:pPr>
            <a:r>
              <a:rPr lang="es-ES_tradnl" sz="2400" dirty="0" smtClean="0"/>
              <a:t>Estos </a:t>
            </a:r>
            <a:r>
              <a:rPr lang="es-ES_tradnl" sz="2400" dirty="0"/>
              <a:t>resultados inesperados se llaman anomalías.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558401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63040"/>
            <a:ext cx="10990686" cy="4728718"/>
          </a:xfrm>
        </p:spPr>
        <p:txBody>
          <a:bodyPr>
            <a:noAutofit/>
          </a:bodyPr>
          <a:lstStyle/>
          <a:p>
            <a:pPr>
              <a:lnSpc>
                <a:spcPct val="120000"/>
              </a:lnSpc>
              <a:spcBef>
                <a:spcPts val="300"/>
              </a:spcBef>
            </a:pPr>
            <a:r>
              <a:rPr lang="es-ES_tradnl" sz="2400" dirty="0"/>
              <a:t>A continuación, describimos tres anomalías específicas causadas por conflictos. Supongamos los siguientes tres </a:t>
            </a:r>
            <a:r>
              <a:rPr lang="es-ES_tradnl" sz="2400" dirty="0" smtClean="0"/>
              <a:t>programas:</a:t>
            </a:r>
          </a:p>
          <a:p>
            <a:pPr>
              <a:lnSpc>
                <a:spcPct val="120000"/>
              </a:lnSpc>
              <a:spcBef>
                <a:spcPts val="300"/>
              </a:spcBef>
            </a:pPr>
            <a:endParaRPr lang="es-ES_tradnl" sz="2400" dirty="0"/>
          </a:p>
          <a:p>
            <a:pPr>
              <a:lnSpc>
                <a:spcPct val="120000"/>
              </a:lnSpc>
              <a:spcBef>
                <a:spcPts val="300"/>
              </a:spcBef>
            </a:pPr>
            <a:endParaRPr lang="es-ES_tradnl" sz="2400" dirty="0" smtClean="0"/>
          </a:p>
          <a:p>
            <a:pPr>
              <a:lnSpc>
                <a:spcPct val="120000"/>
              </a:lnSpc>
              <a:spcBef>
                <a:spcPts val="300"/>
              </a:spcBef>
            </a:pPr>
            <a:endParaRPr lang="es-ES_tradnl" sz="2400" dirty="0"/>
          </a:p>
          <a:p>
            <a:r>
              <a:rPr lang="es-ES_tradnl" sz="2400" dirty="0"/>
              <a:t>Cada uno de estos programas produce algunas anomalías que deben ser tratadas por el </a:t>
            </a:r>
            <a:r>
              <a:rPr lang="es-ES_tradnl" sz="2400" dirty="0" smtClean="0"/>
              <a:t>programador o </a:t>
            </a:r>
            <a:r>
              <a:rPr lang="en-US" sz="2400" dirty="0" smtClean="0"/>
              <a:t>scheduler</a:t>
            </a:r>
            <a:r>
              <a:rPr lang="es-ES_tradnl" sz="2400" dirty="0" smtClean="0"/>
              <a:t>. </a:t>
            </a:r>
            <a:r>
              <a:rPr lang="es-ES_tradnl" sz="2400" dirty="0"/>
              <a:t>Estas anomalías son anomalías de lectura </a:t>
            </a:r>
            <a:r>
              <a:rPr lang="es-ES_tradnl" sz="2400" dirty="0" smtClean="0"/>
              <a:t>irrepetibles / </a:t>
            </a:r>
            <a:r>
              <a:rPr lang="en-US" sz="2400" dirty="0"/>
              <a:t>unrepeatable read</a:t>
            </a:r>
            <a:r>
              <a:rPr lang="es-ES_tradnl" sz="2400" dirty="0" smtClean="0"/>
              <a:t> </a:t>
            </a:r>
            <a:r>
              <a:rPr lang="es-ES_tradnl" sz="2400" dirty="0"/>
              <a:t>(en S1), anomalías </a:t>
            </a:r>
            <a:r>
              <a:rPr lang="es-ES_tradnl" sz="2400" dirty="0" smtClean="0"/>
              <a:t>de lectura de </a:t>
            </a:r>
            <a:r>
              <a:rPr lang="es-ES_tradnl" sz="2400" dirty="0"/>
              <a:t>datos no </a:t>
            </a:r>
            <a:r>
              <a:rPr lang="es-ES_tradnl" sz="2400" dirty="0" smtClean="0"/>
              <a:t>confirmados / </a:t>
            </a:r>
            <a:r>
              <a:rPr lang="en-US" sz="2400" dirty="0"/>
              <a:t>reading </a:t>
            </a:r>
            <a:r>
              <a:rPr lang="en-US" sz="2400" dirty="0" smtClean="0"/>
              <a:t>uncommitted data</a:t>
            </a:r>
            <a:r>
              <a:rPr lang="es-ES_tradnl" sz="2400" dirty="0" smtClean="0"/>
              <a:t> </a:t>
            </a:r>
            <a:r>
              <a:rPr lang="es-ES_tradnl" sz="2400" dirty="0"/>
              <a:t>(o lectura sucia) (en S2), y anomalías </a:t>
            </a:r>
            <a:r>
              <a:rPr lang="es-ES_tradnl" sz="2400" dirty="0" smtClean="0"/>
              <a:t>de </a:t>
            </a:r>
            <a:r>
              <a:rPr lang="es-ES_tradnl" sz="2400" dirty="0" err="1" smtClean="0"/>
              <a:t>sobrescritura</a:t>
            </a:r>
            <a:r>
              <a:rPr lang="es-ES_tradnl" sz="2400" dirty="0" smtClean="0"/>
              <a:t> de </a:t>
            </a:r>
            <a:r>
              <a:rPr lang="es-ES_tradnl" sz="2400" dirty="0"/>
              <a:t>datos no </a:t>
            </a:r>
            <a:r>
              <a:rPr lang="es-ES_tradnl" sz="2400" dirty="0" smtClean="0"/>
              <a:t>confirmados / </a:t>
            </a:r>
            <a:r>
              <a:rPr lang="en-US" sz="2400" dirty="0"/>
              <a:t>overwriting uncommitted data</a:t>
            </a:r>
            <a:r>
              <a:rPr lang="es-ES_tradnl" sz="2400" dirty="0" smtClean="0"/>
              <a:t>(en </a:t>
            </a:r>
            <a:r>
              <a:rPr lang="es-ES_tradnl" sz="2400" dirty="0"/>
              <a:t>S3). </a:t>
            </a:r>
            <a:endParaRPr lang="es-ES_tradnl" sz="2400" dirty="0" smtClean="0"/>
          </a:p>
          <a:p>
            <a:r>
              <a:rPr lang="es-ES_tradnl" sz="2400" dirty="0"/>
              <a:t>Discutiremos cada una de estas anomalías por separado e identificaremos qué debe hacer el </a:t>
            </a:r>
            <a:r>
              <a:rPr lang="en-US" sz="2400" dirty="0"/>
              <a:t>scheduler </a:t>
            </a:r>
            <a:r>
              <a:rPr lang="es-ES_tradnl" sz="2400" dirty="0" smtClean="0"/>
              <a:t>para </a:t>
            </a:r>
            <a:r>
              <a:rPr lang="es-ES_tradnl" sz="2400" dirty="0"/>
              <a:t>abordarlas.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3820557" y="2473960"/>
            <a:ext cx="4790043" cy="1183640"/>
          </a:xfrm>
          <a:prstGeom prst="rect">
            <a:avLst/>
          </a:prstGeom>
        </p:spPr>
      </p:pic>
    </p:spTree>
    <p:extLst>
      <p:ext uri="{BB962C8B-B14F-4D97-AF65-F5344CB8AC3E}">
        <p14:creationId xmlns:p14="http://schemas.microsoft.com/office/powerpoint/2010/main" val="13409650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63040"/>
            <a:ext cx="10990686" cy="4242816"/>
          </a:xfrm>
        </p:spPr>
        <p:txBody>
          <a:bodyPr>
            <a:noAutofit/>
          </a:bodyPr>
          <a:lstStyle/>
          <a:p>
            <a:pPr>
              <a:lnSpc>
                <a:spcPct val="120000"/>
              </a:lnSpc>
              <a:spcBef>
                <a:spcPts val="300"/>
              </a:spcBef>
            </a:pPr>
            <a:r>
              <a:rPr lang="es-ES_tradnl" sz="2400" b="1" i="1" dirty="0" smtClean="0"/>
              <a:t>Lecturas irrepetibles</a:t>
            </a:r>
          </a:p>
          <a:p>
            <a:pPr>
              <a:lnSpc>
                <a:spcPct val="120000"/>
              </a:lnSpc>
              <a:spcBef>
                <a:spcPts val="300"/>
              </a:spcBef>
            </a:pPr>
            <a:r>
              <a:rPr lang="es-ES_tradnl" sz="2400" dirty="0" smtClean="0"/>
              <a:t>En </a:t>
            </a:r>
            <a:r>
              <a:rPr lang="es-ES_tradnl" sz="2400" dirty="0"/>
              <a:t>la programación S1, la transacción T1 lee el elemento de datos X antes de que la transacción T2 lo escriba. El valor que devuelve R1 (X) es el valor de X en la base de datos. El problema con este programa es que puede conducir a lecturas irrepetibles. </a:t>
            </a:r>
            <a:endParaRPr lang="es-ES_tradnl" sz="2400" dirty="0" smtClean="0"/>
          </a:p>
          <a:p>
            <a:pPr>
              <a:lnSpc>
                <a:spcPct val="120000"/>
              </a:lnSpc>
              <a:spcBef>
                <a:spcPts val="300"/>
              </a:spcBef>
            </a:pPr>
            <a:r>
              <a:rPr lang="es-ES_tradnl" sz="2400" dirty="0" smtClean="0"/>
              <a:t>Supongamos </a:t>
            </a:r>
            <a:r>
              <a:rPr lang="es-ES_tradnl" sz="2400" dirty="0"/>
              <a:t>que T1 emite una segunda lectura en X. Esto cambia la programación a "S1 =. . . R1 (X),. . ., W2 (X),. . . , R1 (X). </a:t>
            </a:r>
            <a:r>
              <a:rPr lang="es-ES_tradnl" sz="2400" dirty="0" smtClean="0"/>
              <a:t>”</a:t>
            </a:r>
          </a:p>
          <a:p>
            <a:pPr>
              <a:lnSpc>
                <a:spcPct val="120000"/>
              </a:lnSpc>
              <a:spcBef>
                <a:spcPts val="300"/>
              </a:spcBef>
            </a:pPr>
            <a:r>
              <a:rPr lang="es-ES_tradnl" sz="2400" dirty="0" smtClean="0"/>
              <a:t>Es </a:t>
            </a:r>
            <a:r>
              <a:rPr lang="es-ES_tradnl" sz="2400" dirty="0"/>
              <a:t>fácil ver que T1 lee un valor diferente cuando emite el segundo R1 (X) del valor que obtiene cuando emite el primer R1 (X). Esto se debe a que T2 cambia el valor de X antes de que T1 lo lea nuevamente</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354726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62672"/>
            <a:ext cx="10990686" cy="3025541"/>
          </a:xfrm>
        </p:spPr>
        <p:txBody>
          <a:bodyPr>
            <a:noAutofit/>
          </a:bodyPr>
          <a:lstStyle/>
          <a:p>
            <a:pPr>
              <a:lnSpc>
                <a:spcPct val="120000"/>
              </a:lnSpc>
              <a:spcBef>
                <a:spcPts val="300"/>
              </a:spcBef>
            </a:pPr>
            <a:r>
              <a:rPr lang="es-ES_tradnl" sz="2400" dirty="0"/>
              <a:t>Una base de datos es una colección de elementos de datos que tienen un nombre y un valor. El conjunto D {i1, i2,. . . , </a:t>
            </a:r>
            <a:r>
              <a:rPr lang="es-ES_tradnl" sz="2400" dirty="0" err="1"/>
              <a:t>iN</a:t>
            </a:r>
            <a:r>
              <a:rPr lang="es-ES_tradnl" sz="2400" dirty="0"/>
              <a:t>} representa una base de datos con N elementos de datos. Algunos de estos elementos de datos </a:t>
            </a:r>
            <a:r>
              <a:rPr lang="es-ES_tradnl" sz="2400" b="1" dirty="0"/>
              <a:t>deben</a:t>
            </a:r>
            <a:r>
              <a:rPr lang="es-ES_tradnl" sz="2400" dirty="0"/>
              <a:t> tener un valor, NO son NULL, y algunos </a:t>
            </a:r>
            <a:r>
              <a:rPr lang="es-ES_tradnl" sz="2400" b="1" dirty="0"/>
              <a:t>pueden</a:t>
            </a:r>
            <a:r>
              <a:rPr lang="es-ES_tradnl" sz="2400" dirty="0"/>
              <a:t> tener un valor, son NULL. </a:t>
            </a:r>
            <a:endParaRPr lang="es-ES_tradnl" sz="2400" dirty="0" smtClean="0"/>
          </a:p>
          <a:p>
            <a:pPr>
              <a:lnSpc>
                <a:spcPct val="120000"/>
              </a:lnSpc>
              <a:spcBef>
                <a:spcPts val="300"/>
              </a:spcBef>
            </a:pPr>
            <a:r>
              <a:rPr lang="es-ES_tradnl" sz="2400" dirty="0" smtClean="0"/>
              <a:t>Aunque </a:t>
            </a:r>
            <a:r>
              <a:rPr lang="es-ES_tradnl" sz="2400" dirty="0"/>
              <a:t>esta definición de la base de datos parece simplista, en realidad es completa y puede representar bases de datos relacionales, bases de datos orientadas a objetos, bases de datos jerárquicas, bases de datos de redes, bases de datos de hojas de cálculo y bases de datos de archivos </a:t>
            </a:r>
            <a:r>
              <a:rPr lang="es-ES_tradnl" sz="2400" dirty="0" smtClean="0"/>
              <a:t>planos.</a:t>
            </a:r>
          </a:p>
          <a:p>
            <a:pPr>
              <a:lnSpc>
                <a:spcPct val="120000"/>
              </a:lnSpc>
              <a:spcBef>
                <a:spcPts val="300"/>
              </a:spcBef>
            </a:pPr>
            <a:r>
              <a:rPr lang="es-ES_tradnl" sz="2400" dirty="0" smtClean="0"/>
              <a:t>A </a:t>
            </a:r>
            <a:r>
              <a:rPr lang="es-ES_tradnl" sz="2400" dirty="0"/>
              <a:t>pesar de que asumimos que cada elemento de datos tiene un nombre, en realidad, todo lo que estamos diciendo es que todos los elementos son accesibles y / o </a:t>
            </a:r>
            <a:r>
              <a:rPr lang="es-ES_tradnl" sz="2400" dirty="0" err="1"/>
              <a:t>direccionables</a:t>
            </a:r>
            <a:r>
              <a:rPr lang="es-ES_tradnl" sz="2400" dirty="0"/>
              <a:t>.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spTree>
    <p:extLst>
      <p:ext uri="{BB962C8B-B14F-4D97-AF65-F5344CB8AC3E}">
        <p14:creationId xmlns:p14="http://schemas.microsoft.com/office/powerpoint/2010/main" val="11744693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b="1" i="1" dirty="0" smtClean="0"/>
              <a:t>Lectura </a:t>
            </a:r>
            <a:r>
              <a:rPr lang="es-ES_tradnl" sz="2400" b="1" i="1" dirty="0"/>
              <a:t>de datos no confirmados </a:t>
            </a:r>
            <a:endParaRPr lang="es-ES_tradnl" sz="2400" b="1" i="1" dirty="0" smtClean="0"/>
          </a:p>
          <a:p>
            <a:pPr>
              <a:lnSpc>
                <a:spcPct val="120000"/>
              </a:lnSpc>
              <a:spcBef>
                <a:spcPts val="300"/>
              </a:spcBef>
            </a:pPr>
            <a:r>
              <a:rPr lang="es-ES_tradnl" sz="2400" dirty="0" smtClean="0"/>
              <a:t>En </a:t>
            </a:r>
            <a:r>
              <a:rPr lang="es-ES_tradnl" sz="2400" dirty="0"/>
              <a:t>la programación S2, la transacción T2 lee el valor que la transacción T1 ha escrito. El problema con este programa es que permite que la transacción T2 vea el valor no confirmado de X, que fue modificado por la transacción T1. Esto puede llevar a programar “S2 =. . . W1 (X),. . ., R2 (X),. . ., W2 (X),. . . , </a:t>
            </a:r>
            <a:r>
              <a:rPr lang="es-ES_tradnl" sz="2400" dirty="0" err="1"/>
              <a:t>Commit</a:t>
            </a:r>
            <a:r>
              <a:rPr lang="es-ES_tradnl" sz="2400" dirty="0"/>
              <a:t> T2,. . . , </a:t>
            </a:r>
            <a:r>
              <a:rPr lang="es-ES_tradnl" sz="2400" dirty="0" err="1" smtClean="0"/>
              <a:t>Abort</a:t>
            </a:r>
            <a:r>
              <a:rPr lang="es-ES_tradnl" sz="2400" dirty="0" smtClean="0"/>
              <a:t> </a:t>
            </a:r>
            <a:r>
              <a:rPr lang="es-ES_tradnl" sz="2400" dirty="0"/>
              <a:t>T1. </a:t>
            </a:r>
            <a:r>
              <a:rPr lang="es-ES_tradnl" sz="2400" dirty="0" smtClean="0"/>
              <a:t>”</a:t>
            </a:r>
          </a:p>
          <a:p>
            <a:pPr>
              <a:lnSpc>
                <a:spcPct val="120000"/>
              </a:lnSpc>
              <a:spcBef>
                <a:spcPts val="300"/>
              </a:spcBef>
            </a:pPr>
            <a:r>
              <a:rPr lang="es-ES_tradnl" sz="2400" dirty="0" smtClean="0"/>
              <a:t>En </a:t>
            </a:r>
            <a:r>
              <a:rPr lang="es-ES_tradnl" sz="2400" dirty="0"/>
              <a:t>la programación modificada, T2 lee el valor de X escrito por T1, calcula un nuevo valor para X basado en este valor, lo escribe en la base de datos y luego confirma el nuevo valor en la base de datos. Esto está bien siempre y cuando T1 también </a:t>
            </a:r>
            <a:r>
              <a:rPr lang="es-ES_tradnl" sz="2400" dirty="0" smtClean="0"/>
              <a:t>haga el </a:t>
            </a:r>
            <a:r>
              <a:rPr lang="es-ES_tradnl" sz="2400" dirty="0" err="1" smtClean="0"/>
              <a:t>commit</a:t>
            </a:r>
            <a:r>
              <a:rPr lang="es-ES_tradnl" sz="2400" dirty="0" smtClean="0"/>
              <a:t>. </a:t>
            </a:r>
            <a:r>
              <a:rPr lang="es-ES_tradnl" sz="2400" dirty="0"/>
              <a:t>Pero, </a:t>
            </a:r>
            <a:r>
              <a:rPr lang="es-ES_tradnl" sz="2400" dirty="0" smtClean="0"/>
              <a:t>la </a:t>
            </a:r>
            <a:r>
              <a:rPr lang="es-ES_tradnl" sz="2400" dirty="0" err="1" smtClean="0"/>
              <a:t>programaci</a:t>
            </a:r>
            <a:r>
              <a:rPr lang="es-ES" sz="2400" dirty="0" err="1" smtClean="0"/>
              <a:t>ón</a:t>
            </a:r>
            <a:r>
              <a:rPr lang="es-ES" sz="2400" dirty="0" smtClean="0"/>
              <a:t> </a:t>
            </a:r>
            <a:r>
              <a:rPr lang="es-ES_tradnl" sz="2400" dirty="0" smtClean="0"/>
              <a:t>que </a:t>
            </a:r>
            <a:r>
              <a:rPr lang="es-ES_tradnl" sz="2400" dirty="0"/>
              <a:t>estamos considerando indica que T1 en realidad se cancela después de que T2 </a:t>
            </a:r>
            <a:r>
              <a:rPr lang="es-ES_tradnl" sz="2400" dirty="0" smtClean="0"/>
              <a:t>hiciera el </a:t>
            </a:r>
            <a:r>
              <a:rPr lang="es-ES_tradnl" sz="2400" dirty="0" err="1" smtClean="0"/>
              <a:t>commit</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0116507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dirty="0"/>
              <a:t>La cancelación de T1 requiere que el valor de X se cambie de nuevo a lo que había en la base de datos antes de que se iniciara T1. </a:t>
            </a:r>
            <a:r>
              <a:rPr lang="es-ES_tradnl" sz="2400" dirty="0" smtClean="0"/>
              <a:t>Esta </a:t>
            </a:r>
            <a:r>
              <a:rPr lang="es-ES_tradnl" sz="2400" i="1" dirty="0"/>
              <a:t>reversión</a:t>
            </a:r>
            <a:r>
              <a:rPr lang="es-ES_tradnl" sz="2400" dirty="0"/>
              <a:t> invalida el valor que T2 escribió en la base de datos. </a:t>
            </a:r>
            <a:endParaRPr lang="es-ES_tradnl" sz="2400" dirty="0" smtClean="0"/>
          </a:p>
          <a:p>
            <a:pPr>
              <a:lnSpc>
                <a:spcPct val="120000"/>
              </a:lnSpc>
              <a:spcBef>
                <a:spcPts val="300"/>
              </a:spcBef>
            </a:pPr>
            <a:r>
              <a:rPr lang="es-ES_tradnl" sz="2400" dirty="0" smtClean="0"/>
              <a:t>Como </a:t>
            </a:r>
            <a:r>
              <a:rPr lang="es-ES_tradnl" sz="2400" dirty="0"/>
              <a:t>resultado, requiere que T2 también se deshaga. </a:t>
            </a:r>
            <a:endParaRPr lang="es-ES_tradnl" sz="2400" dirty="0" smtClean="0"/>
          </a:p>
          <a:p>
            <a:pPr>
              <a:lnSpc>
                <a:spcPct val="120000"/>
              </a:lnSpc>
              <a:spcBef>
                <a:spcPts val="300"/>
              </a:spcBef>
            </a:pPr>
            <a:r>
              <a:rPr lang="es-ES_tradnl" sz="2400" dirty="0" smtClean="0"/>
              <a:t>Si </a:t>
            </a:r>
            <a:r>
              <a:rPr lang="es-ES_tradnl" sz="2400" dirty="0"/>
              <a:t>otras transacciones han usado el valor escrito por T2, también deben revertirse. Esto lleva a </a:t>
            </a:r>
            <a:r>
              <a:rPr lang="es-ES_tradnl" sz="2400" i="1" dirty="0"/>
              <a:t>anulaciones en cascada</a:t>
            </a:r>
            <a:r>
              <a:rPr lang="es-ES_tradnl" sz="2400" dirty="0"/>
              <a:t> que consumen tiempo y son propensas a errores</a:t>
            </a:r>
            <a:r>
              <a:rPr lang="es-ES_tradnl" sz="2400" dirty="0" smtClean="0"/>
              <a:t>. </a:t>
            </a:r>
            <a:endParaRPr lang="es-ES_tradnl" sz="2400" dirty="0"/>
          </a:p>
          <a:p>
            <a:pPr>
              <a:lnSpc>
                <a:spcPct val="120000"/>
              </a:lnSpc>
              <a:spcBef>
                <a:spcPts val="300"/>
              </a:spcBef>
            </a:pPr>
            <a:endParaRPr lang="es-ES_tradnl" sz="2400" dirty="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0624176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6464" y="1044575"/>
            <a:ext cx="10939071" cy="3511296"/>
          </a:xfrm>
        </p:spPr>
        <p:txBody>
          <a:bodyPr>
            <a:noAutofit/>
          </a:bodyPr>
          <a:lstStyle/>
          <a:p>
            <a:pPr>
              <a:lnSpc>
                <a:spcPct val="120000"/>
              </a:lnSpc>
              <a:spcBef>
                <a:spcPts val="300"/>
              </a:spcBef>
            </a:pPr>
            <a:r>
              <a:rPr lang="es-ES_tradnl" sz="2300" b="1" i="1" dirty="0" smtClean="0"/>
              <a:t>Sobrescribir </a:t>
            </a:r>
            <a:r>
              <a:rPr lang="es-ES_tradnl" sz="2300" b="1" i="1" dirty="0"/>
              <a:t>Datos</a:t>
            </a:r>
            <a:r>
              <a:rPr lang="es-ES_tradnl" sz="2300" b="1" i="1" dirty="0" smtClean="0"/>
              <a:t> </a:t>
            </a:r>
            <a:r>
              <a:rPr lang="es-ES_tradnl" sz="2300" b="1" i="1" dirty="0"/>
              <a:t>sin </a:t>
            </a:r>
            <a:r>
              <a:rPr lang="es-ES_tradnl" sz="2300" b="1" i="1" dirty="0" smtClean="0"/>
              <a:t>confirmar</a:t>
            </a:r>
          </a:p>
          <a:p>
            <a:pPr>
              <a:lnSpc>
                <a:spcPct val="120000"/>
              </a:lnSpc>
              <a:spcBef>
                <a:spcPts val="300"/>
              </a:spcBef>
            </a:pPr>
            <a:r>
              <a:rPr lang="es-ES_tradnl" sz="2300" dirty="0" smtClean="0"/>
              <a:t>Como </a:t>
            </a:r>
            <a:r>
              <a:rPr lang="es-ES_tradnl" sz="2300" dirty="0"/>
              <a:t>ejemplo de esto, supongamos que la transacción T2 escribe el mismo elemento de datos que T1 ya ha escrito. El problema de permitir la </a:t>
            </a:r>
            <a:r>
              <a:rPr lang="es-ES_tradnl" sz="2300" dirty="0" err="1"/>
              <a:t>sobrescritura</a:t>
            </a:r>
            <a:r>
              <a:rPr lang="es-ES_tradnl" sz="2300" dirty="0"/>
              <a:t> de datos no confirmados es que podría llevar a la programación “S3 =. . . W1 (X),. . ., W2 (X),. . . , </a:t>
            </a:r>
            <a:r>
              <a:rPr lang="es-ES_tradnl" sz="2300" dirty="0" err="1"/>
              <a:t>Commit</a:t>
            </a:r>
            <a:r>
              <a:rPr lang="es-ES_tradnl" sz="2300" dirty="0"/>
              <a:t> T2,. . . , </a:t>
            </a:r>
            <a:r>
              <a:rPr lang="es-ES_tradnl" sz="2300" dirty="0" err="1" smtClean="0"/>
              <a:t>Abort</a:t>
            </a:r>
            <a:r>
              <a:rPr lang="es-ES_tradnl" sz="2300" dirty="0" smtClean="0"/>
              <a:t> </a:t>
            </a:r>
            <a:r>
              <a:rPr lang="es-ES_tradnl" sz="2300" dirty="0"/>
              <a:t>T1 ”. </a:t>
            </a:r>
            <a:endParaRPr lang="es-ES_tradnl" sz="2300" dirty="0" smtClean="0"/>
          </a:p>
          <a:p>
            <a:pPr>
              <a:lnSpc>
                <a:spcPct val="120000"/>
              </a:lnSpc>
              <a:spcBef>
                <a:spcPts val="300"/>
              </a:spcBef>
            </a:pPr>
            <a:r>
              <a:rPr lang="es-ES_tradnl" sz="2300" dirty="0" smtClean="0"/>
              <a:t>En </a:t>
            </a:r>
            <a:r>
              <a:rPr lang="es-ES_tradnl" sz="2300" dirty="0"/>
              <a:t>este programa, lo que T2 ha escrito en la base de datos se pierde, ya que después de abortar T1, T2 también debe abortarse. Tenga en cuenta que estas escrituras no están precedidas por una lectura en el programa. </a:t>
            </a:r>
            <a:endParaRPr lang="es-ES_tradnl" sz="23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6" name="Título 1"/>
          <p:cNvSpPr>
            <a:spLocks noGrp="1"/>
          </p:cNvSpPr>
          <p:nvPr>
            <p:ph type="title"/>
          </p:nvPr>
        </p:nvSpPr>
        <p:spPr>
          <a:xfrm>
            <a:off x="838200" y="127381"/>
            <a:ext cx="10515600" cy="878459"/>
          </a:xfrm>
        </p:spPr>
        <p:txBody>
          <a:bodyPr>
            <a:normAutofit/>
          </a:bodyPr>
          <a:lstStyle/>
          <a:p>
            <a:r>
              <a:rPr lang="en-US" dirty="0"/>
              <a:t>MULTITRANSACTION PROCESSING SYSTEMS</a:t>
            </a:r>
          </a:p>
        </p:txBody>
      </p:sp>
      <p:sp>
        <p:nvSpPr>
          <p:cNvPr id="8" name="Marcador de contenido 2"/>
          <p:cNvSpPr txBox="1">
            <a:spLocks/>
          </p:cNvSpPr>
          <p:nvPr/>
        </p:nvSpPr>
        <p:spPr>
          <a:xfrm>
            <a:off x="1920240" y="4791837"/>
            <a:ext cx="9198864" cy="1406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r>
              <a:rPr lang="es-ES_tradnl" sz="2300" dirty="0" smtClean="0"/>
              <a:t>Lo que causa el problema es permitir que las transacciones escriban un elemento sin leerlo primero. Este tipo de escritura se conoce como </a:t>
            </a:r>
            <a:r>
              <a:rPr lang="es-ES_tradnl" sz="2300" b="1" dirty="0" smtClean="0"/>
              <a:t>escritura ciega</a:t>
            </a:r>
            <a:r>
              <a:rPr lang="es-ES_tradnl" sz="2300" dirty="0" smtClean="0"/>
              <a:t>. </a:t>
            </a:r>
          </a:p>
          <a:p>
            <a:pPr>
              <a:lnSpc>
                <a:spcPct val="120000"/>
              </a:lnSpc>
              <a:spcBef>
                <a:spcPts val="300"/>
              </a:spcBef>
            </a:pPr>
            <a:endParaRPr lang="es-ES_tradnl" sz="2300" dirty="0" smtClean="0"/>
          </a:p>
          <a:p>
            <a:pPr>
              <a:lnSpc>
                <a:spcPct val="120000"/>
              </a:lnSpc>
              <a:spcBef>
                <a:spcPts val="300"/>
              </a:spcBef>
            </a:pPr>
            <a:endParaRPr lang="es-ES_tradnl" sz="2300" dirty="0"/>
          </a:p>
        </p:txBody>
      </p:sp>
    </p:spTree>
    <p:extLst>
      <p:ext uri="{BB962C8B-B14F-4D97-AF65-F5344CB8AC3E}">
        <p14:creationId xmlns:p14="http://schemas.microsoft.com/office/powerpoint/2010/main" val="2096100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371600"/>
            <a:ext cx="11323119" cy="4261104"/>
          </a:xfrm>
        </p:spPr>
        <p:txBody>
          <a:bodyPr>
            <a:noAutofit/>
          </a:bodyPr>
          <a:lstStyle/>
          <a:p>
            <a:pPr>
              <a:lnSpc>
                <a:spcPct val="120000"/>
              </a:lnSpc>
              <a:spcBef>
                <a:spcPts val="300"/>
              </a:spcBef>
            </a:pPr>
            <a:r>
              <a:rPr lang="es-ES_tradnl" sz="2300" b="1" dirty="0" smtClean="0"/>
              <a:t>Equivalencia</a:t>
            </a:r>
          </a:p>
          <a:p>
            <a:pPr>
              <a:lnSpc>
                <a:spcPct val="120000"/>
              </a:lnSpc>
              <a:spcBef>
                <a:spcPts val="300"/>
              </a:spcBef>
            </a:pPr>
            <a:r>
              <a:rPr lang="es-ES_tradnl" sz="2300" dirty="0" smtClean="0"/>
              <a:t>Las </a:t>
            </a:r>
            <a:r>
              <a:rPr lang="es-ES_tradnl" sz="2300" dirty="0"/>
              <a:t>transacciones que se ejecutan simultáneamente pueden causar conflictos que conducen a las anomalías mencionadas anteriormente. Estas anomalías pueden destruir la consistencia de la base de datos. </a:t>
            </a:r>
            <a:endParaRPr lang="es-ES_tradnl" sz="2300" dirty="0" smtClean="0"/>
          </a:p>
          <a:p>
            <a:pPr>
              <a:lnSpc>
                <a:spcPct val="120000"/>
              </a:lnSpc>
              <a:spcBef>
                <a:spcPts val="300"/>
              </a:spcBef>
            </a:pPr>
            <a:r>
              <a:rPr lang="es-ES_tradnl" sz="2300" dirty="0" smtClean="0"/>
              <a:t>Por </a:t>
            </a:r>
            <a:r>
              <a:rPr lang="es-ES_tradnl" sz="2300" dirty="0"/>
              <a:t>lo tanto, el programador </a:t>
            </a:r>
            <a:r>
              <a:rPr lang="es-ES_tradnl" sz="2300" dirty="0" smtClean="0"/>
              <a:t>/</a:t>
            </a:r>
            <a:r>
              <a:rPr lang="es-ES_tradnl" sz="2300" dirty="0" err="1" smtClean="0"/>
              <a:t>scheduler</a:t>
            </a:r>
            <a:r>
              <a:rPr lang="es-ES_tradnl" sz="2300" dirty="0" smtClean="0"/>
              <a:t> debe </a:t>
            </a:r>
            <a:r>
              <a:rPr lang="es-ES_tradnl" sz="2300" dirty="0"/>
              <a:t>controlar las operaciones en conflicto de las transacciones concurrentes. </a:t>
            </a:r>
            <a:endParaRPr lang="es-ES_tradnl" sz="2300" dirty="0" smtClean="0"/>
          </a:p>
          <a:p>
            <a:pPr>
              <a:lnSpc>
                <a:spcPct val="120000"/>
              </a:lnSpc>
              <a:spcBef>
                <a:spcPts val="300"/>
              </a:spcBef>
            </a:pPr>
            <a:r>
              <a:rPr lang="es-ES_tradnl" sz="2300" dirty="0" smtClean="0"/>
              <a:t>El </a:t>
            </a:r>
            <a:r>
              <a:rPr lang="es-ES_tradnl" sz="2300" dirty="0" err="1"/>
              <a:t>scheduler</a:t>
            </a:r>
            <a:r>
              <a:rPr lang="es-ES_tradnl" sz="2300" dirty="0"/>
              <a:t> </a:t>
            </a:r>
            <a:r>
              <a:rPr lang="es-ES_tradnl" sz="2300" dirty="0" smtClean="0"/>
              <a:t>tiene </a:t>
            </a:r>
            <a:r>
              <a:rPr lang="es-ES_tradnl" sz="2300" dirty="0"/>
              <a:t>dos opciones para preservar la consistencia de la base de datos. La primera opción es ejecutar todas las transacciones en serie, permitiendo solo programaciones en serie. Esto, para el sistema de hoy, no es un enfoque aceptable. La segunda opción es ejecutar transacciones al mismo tiempo. En este caso, el </a:t>
            </a:r>
            <a:r>
              <a:rPr lang="es-ES_tradnl" sz="2300" dirty="0" err="1"/>
              <a:t>scheduler</a:t>
            </a:r>
            <a:r>
              <a:rPr lang="es-ES_tradnl" sz="2300" dirty="0"/>
              <a:t> </a:t>
            </a:r>
            <a:r>
              <a:rPr lang="es-ES_tradnl" sz="2300" dirty="0" smtClean="0"/>
              <a:t>debe </a:t>
            </a:r>
            <a:r>
              <a:rPr lang="es-ES_tradnl" sz="2300" dirty="0"/>
              <a:t>asegurarse de que la programación paralela conserve la consistencia de la base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4084753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¿Cómo logra esto el </a:t>
            </a:r>
            <a:r>
              <a:rPr lang="es-ES_tradnl" sz="2400" dirty="0" err="1" smtClean="0"/>
              <a:t>scheduler</a:t>
            </a:r>
            <a:r>
              <a:rPr lang="es-ES_tradnl" sz="2400" dirty="0" smtClean="0"/>
              <a:t>? </a:t>
            </a:r>
            <a:r>
              <a:rPr lang="es-ES_tradnl" sz="2400" dirty="0"/>
              <a:t>El </a:t>
            </a:r>
            <a:r>
              <a:rPr lang="es-ES_tradnl" sz="2400" dirty="0" err="1"/>
              <a:t>scheduler</a:t>
            </a:r>
            <a:r>
              <a:rPr lang="es-ES_tradnl" sz="2400" dirty="0"/>
              <a:t> </a:t>
            </a:r>
            <a:r>
              <a:rPr lang="es-ES_tradnl" sz="2400" dirty="0" smtClean="0"/>
              <a:t>logra </a:t>
            </a:r>
            <a:r>
              <a:rPr lang="es-ES_tradnl" sz="2400" dirty="0"/>
              <a:t>este objetivo asegurándose de que la programación paralela permitida sea equivalente a una programación en serie para el mismo conjunto de transacciones. </a:t>
            </a:r>
            <a:endParaRPr lang="es-ES_tradnl" sz="2400" dirty="0" smtClean="0"/>
          </a:p>
          <a:p>
            <a:pPr>
              <a:lnSpc>
                <a:spcPct val="120000"/>
              </a:lnSpc>
              <a:spcBef>
                <a:spcPts val="300"/>
              </a:spcBef>
            </a:pPr>
            <a:r>
              <a:rPr lang="es-ES_tradnl" sz="2400" dirty="0" smtClean="0"/>
              <a:t>Se </a:t>
            </a:r>
            <a:r>
              <a:rPr lang="es-ES_tradnl" sz="2400" dirty="0"/>
              <a:t>dice que dos programaciones son equivalentes si ambas producen el mismo estado para la base de datos y cada transacción lee el mismo valor </a:t>
            </a:r>
            <a:r>
              <a:rPr lang="es-ES_tradnl" sz="2400" dirty="0" smtClean="0"/>
              <a:t>(o valores</a:t>
            </a:r>
            <a:r>
              <a:rPr lang="es-ES_tradnl" sz="2400" dirty="0"/>
              <a:t>) y escribe el mismo (s) valor </a:t>
            </a:r>
            <a:r>
              <a:rPr lang="es-ES_tradnl" sz="2400" dirty="0" smtClean="0"/>
              <a:t>(o valores</a:t>
            </a:r>
            <a:r>
              <a:rPr lang="es-ES_tradnl" sz="2400" dirty="0"/>
              <a:t>). La figura 5.7 muestra un </a:t>
            </a:r>
            <a:r>
              <a:rPr lang="es-ES_tradnl" sz="2400" dirty="0" smtClean="0"/>
              <a:t>programa paralelo </a:t>
            </a:r>
            <a:r>
              <a:rPr lang="es-ES_tradnl" sz="2400" dirty="0"/>
              <a:t>y un </a:t>
            </a:r>
            <a:r>
              <a:rPr lang="es-ES_tradnl" sz="2400" dirty="0" smtClean="0"/>
              <a:t>programa serial </a:t>
            </a:r>
            <a:r>
              <a:rPr lang="es-ES_tradnl" sz="2400" dirty="0"/>
              <a:t>equivalente para él.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2361692" y="4959223"/>
            <a:ext cx="7948018" cy="1200658"/>
          </a:xfrm>
          <a:prstGeom prst="rect">
            <a:avLst/>
          </a:prstGeom>
        </p:spPr>
      </p:pic>
    </p:spTree>
    <p:extLst>
      <p:ext uri="{BB962C8B-B14F-4D97-AF65-F5344CB8AC3E}">
        <p14:creationId xmlns:p14="http://schemas.microsoft.com/office/powerpoint/2010/main" val="19041515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8912" y="1335024"/>
            <a:ext cx="11393424" cy="4078224"/>
          </a:xfrm>
        </p:spPr>
        <p:txBody>
          <a:bodyPr>
            <a:noAutofit/>
          </a:bodyPr>
          <a:lstStyle/>
          <a:p>
            <a:pPr>
              <a:lnSpc>
                <a:spcPct val="120000"/>
              </a:lnSpc>
              <a:spcBef>
                <a:spcPts val="300"/>
              </a:spcBef>
            </a:pPr>
            <a:r>
              <a:rPr lang="es-ES_tradnl" sz="2300" dirty="0"/>
              <a:t>Es fácil ver por qué </a:t>
            </a:r>
            <a:r>
              <a:rPr lang="es-ES_tradnl" sz="2300" dirty="0" smtClean="0"/>
              <a:t>estas programaciones son </a:t>
            </a:r>
            <a:r>
              <a:rPr lang="es-ES_tradnl" sz="2300" dirty="0"/>
              <a:t>equivalentes. T1 lee el valor de X, que estaba en la base de datos antes de que la transacción T1 se iniciara en ambas programaciones. Por lo tanto, el valor de X escrito por T1 es el mismo en ambas programaciones. </a:t>
            </a:r>
            <a:endParaRPr lang="es-ES_tradnl" sz="2300" dirty="0" smtClean="0"/>
          </a:p>
          <a:p>
            <a:pPr>
              <a:lnSpc>
                <a:spcPct val="120000"/>
              </a:lnSpc>
              <a:spcBef>
                <a:spcPts val="300"/>
              </a:spcBef>
            </a:pPr>
            <a:r>
              <a:rPr lang="es-ES_tradnl" sz="2300" dirty="0" smtClean="0"/>
              <a:t>T2 </a:t>
            </a:r>
            <a:r>
              <a:rPr lang="es-ES_tradnl" sz="2300" dirty="0"/>
              <a:t>lee el mismo valor para X en ambas programaciones, ya que T1 escribe el mismo valor en ambas programaciones. Como T2 ve el mismo valor para X, también produce el mismo valor para X en ambas programaciones. </a:t>
            </a:r>
            <a:endParaRPr lang="es-ES_tradnl" sz="2300" dirty="0" smtClean="0"/>
          </a:p>
          <a:p>
            <a:pPr>
              <a:lnSpc>
                <a:spcPct val="120000"/>
              </a:lnSpc>
              <a:spcBef>
                <a:spcPts val="300"/>
              </a:spcBef>
            </a:pPr>
            <a:r>
              <a:rPr lang="es-ES_tradnl" sz="2300" dirty="0" smtClean="0"/>
              <a:t>Con </a:t>
            </a:r>
            <a:r>
              <a:rPr lang="es-ES_tradnl" sz="2300" dirty="0"/>
              <a:t>el mismo razonamiento, ambas programaciones producen el mismo valor para Y cuando </a:t>
            </a:r>
            <a:r>
              <a:rPr lang="es-ES_tradnl" sz="2300" dirty="0" smtClean="0"/>
              <a:t>terminan. Por </a:t>
            </a:r>
            <a:r>
              <a:rPr lang="es-ES_tradnl" sz="2300" dirty="0"/>
              <a:t>lo tanto, el estado de la base de datos para cualquiera de los </a:t>
            </a:r>
            <a:r>
              <a:rPr lang="es-ES_tradnl" sz="2300" dirty="0" smtClean="0"/>
              <a:t>programas muestra </a:t>
            </a:r>
            <a:r>
              <a:rPr lang="es-ES_tradnl" sz="2300" dirty="0"/>
              <a:t>los mismos valores para X e Y. </a:t>
            </a:r>
            <a:endParaRPr lang="es-ES_tradnl" sz="2300" dirty="0" smtClean="0"/>
          </a:p>
          <a:p>
            <a:pPr>
              <a:lnSpc>
                <a:spcPct val="120000"/>
              </a:lnSpc>
              <a:spcBef>
                <a:spcPts val="300"/>
              </a:spcBef>
            </a:pPr>
            <a:r>
              <a:rPr lang="es-ES_tradnl" sz="2300" dirty="0" smtClean="0"/>
              <a:t>Es </a:t>
            </a:r>
            <a:r>
              <a:rPr lang="es-ES_tradnl" sz="2300" dirty="0"/>
              <a:t>obvio que el </a:t>
            </a:r>
            <a:r>
              <a:rPr lang="es-ES_tradnl" sz="2300" dirty="0" smtClean="0"/>
              <a:t>programa S2 </a:t>
            </a:r>
            <a:r>
              <a:rPr lang="es-ES_tradnl" sz="2300" dirty="0"/>
              <a:t>es serial y por lo tanto produce una base de datos consistente. Dado que la programación S1 es equivalente a S2, también produce una base de datos consistente. Por lo tanto decimos que el </a:t>
            </a:r>
            <a:r>
              <a:rPr lang="es-ES_tradnl" sz="2300" dirty="0" smtClean="0"/>
              <a:t>programa S1 </a:t>
            </a:r>
            <a:r>
              <a:rPr lang="es-ES_tradnl" sz="2300" dirty="0"/>
              <a:t>es </a:t>
            </a:r>
            <a:r>
              <a:rPr lang="es-ES_tradnl" sz="2300" u="sng" dirty="0" err="1"/>
              <a:t>serializable</a:t>
            </a:r>
            <a:r>
              <a:rPr lang="es-ES_tradnl" sz="23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3298636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b="1" dirty="0" smtClean="0"/>
              <a:t>Programas </a:t>
            </a:r>
            <a:r>
              <a:rPr lang="es-ES_tradnl" sz="2400" b="1" dirty="0" err="1" smtClean="0"/>
              <a:t>serializables</a:t>
            </a:r>
            <a:endParaRPr lang="es-ES_tradnl" sz="2400" b="1" dirty="0" smtClean="0"/>
          </a:p>
          <a:p>
            <a:pPr>
              <a:lnSpc>
                <a:spcPct val="120000"/>
              </a:lnSpc>
              <a:spcBef>
                <a:spcPts val="300"/>
              </a:spcBef>
            </a:pPr>
            <a:r>
              <a:rPr lang="es-ES_tradnl" sz="2400" dirty="0" smtClean="0"/>
              <a:t>Se </a:t>
            </a:r>
            <a:r>
              <a:rPr lang="es-ES_tradnl" sz="2400" dirty="0"/>
              <a:t>dice que una programación es </a:t>
            </a:r>
            <a:r>
              <a:rPr lang="es-ES_tradnl" sz="2400" dirty="0" err="1"/>
              <a:t>serializable</a:t>
            </a:r>
            <a:r>
              <a:rPr lang="es-ES_tradnl" sz="2400" dirty="0"/>
              <a:t> si es equivalente a una programación en serie. La verificación de la equivalencia de la programación en serie se conoce como </a:t>
            </a:r>
            <a:r>
              <a:rPr lang="es-ES_tradnl" sz="2400" dirty="0" err="1"/>
              <a:t>serializabilidad</a:t>
            </a:r>
            <a:r>
              <a:rPr lang="es-ES_tradnl" sz="2400" dirty="0"/>
              <a:t>. </a:t>
            </a:r>
            <a:endParaRPr lang="es-ES_tradnl" sz="2400" dirty="0" smtClean="0"/>
          </a:p>
          <a:p>
            <a:pPr>
              <a:lnSpc>
                <a:spcPct val="120000"/>
              </a:lnSpc>
              <a:spcBef>
                <a:spcPts val="300"/>
              </a:spcBef>
            </a:pPr>
            <a:r>
              <a:rPr lang="es-ES_tradnl" sz="2400" dirty="0" smtClean="0"/>
              <a:t>Un </a:t>
            </a:r>
            <a:r>
              <a:rPr lang="es-ES_tradnl" sz="2400" dirty="0"/>
              <a:t>DBE garantiza la consistencia de la base de datos al imponer la </a:t>
            </a:r>
            <a:r>
              <a:rPr lang="es-ES_tradnl" sz="2400" dirty="0" err="1"/>
              <a:t>serialización</a:t>
            </a:r>
            <a:r>
              <a:rPr lang="es-ES_tradnl" sz="2400" dirty="0"/>
              <a:t>. Para entender la </a:t>
            </a:r>
            <a:r>
              <a:rPr lang="es-ES_tradnl" sz="2400" dirty="0" err="1"/>
              <a:t>serialización</a:t>
            </a:r>
            <a:r>
              <a:rPr lang="es-ES_tradnl" sz="2400" dirty="0"/>
              <a:t>, debemos enfocarnos en cómo el DBE maneja los conflictos. </a:t>
            </a:r>
            <a:endParaRPr lang="es-ES_tradnl" sz="2400" dirty="0" smtClean="0"/>
          </a:p>
          <a:p>
            <a:pPr>
              <a:lnSpc>
                <a:spcPct val="120000"/>
              </a:lnSpc>
              <a:spcBef>
                <a:spcPts val="300"/>
              </a:spcBef>
            </a:pPr>
            <a:r>
              <a:rPr lang="es-ES_tradnl" sz="2400" dirty="0" smtClean="0"/>
              <a:t>Como </a:t>
            </a:r>
            <a:r>
              <a:rPr lang="es-ES_tradnl" sz="2400" dirty="0"/>
              <a:t>se mencionó anteriormente, el </a:t>
            </a:r>
            <a:r>
              <a:rPr lang="es-ES_tradnl" sz="2400" dirty="0" err="1" smtClean="0"/>
              <a:t>scheduler</a:t>
            </a:r>
            <a:r>
              <a:rPr lang="es-ES_tradnl" sz="2400" dirty="0" smtClean="0"/>
              <a:t> programa </a:t>
            </a:r>
            <a:r>
              <a:rPr lang="es-ES_tradnl" sz="2400" dirty="0"/>
              <a:t>las operaciones para cada transacción. Cuando una transacción ingresa al sistema, se asigna a un </a:t>
            </a:r>
            <a:r>
              <a:rPr lang="es-ES_tradnl" sz="2400" i="1" dirty="0"/>
              <a:t>monitor de transacciones </a:t>
            </a:r>
            <a:r>
              <a:rPr lang="es-ES_tradnl" sz="2400" dirty="0"/>
              <a:t>(TM). Cada TM trabaja con el </a:t>
            </a:r>
            <a:r>
              <a:rPr lang="es-ES_tradnl" sz="2400" dirty="0" err="1"/>
              <a:t>scheduler</a:t>
            </a:r>
            <a:r>
              <a:rPr lang="es-ES_tradnl" sz="2400" dirty="0"/>
              <a:t> </a:t>
            </a:r>
            <a:r>
              <a:rPr lang="es-ES_tradnl" sz="2400" dirty="0" smtClean="0"/>
              <a:t>para </a:t>
            </a:r>
            <a:r>
              <a:rPr lang="es-ES_tradnl" sz="2400" dirty="0"/>
              <a:t>programar las operaciones de la transacción que supervisa.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3193841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Un TM envía las operaciones de la transacción al </a:t>
            </a:r>
            <a:r>
              <a:rPr lang="es-ES_tradnl" sz="2400" dirty="0" err="1"/>
              <a:t>scheduler</a:t>
            </a:r>
            <a:r>
              <a:rPr lang="es-ES_tradnl" sz="2400" dirty="0"/>
              <a:t> </a:t>
            </a:r>
            <a:r>
              <a:rPr lang="es-ES_tradnl" sz="2400" dirty="0" smtClean="0"/>
              <a:t>una </a:t>
            </a:r>
            <a:r>
              <a:rPr lang="es-ES_tradnl" sz="2400" dirty="0"/>
              <a:t>operación a la vez. El </a:t>
            </a:r>
            <a:r>
              <a:rPr lang="es-ES_tradnl" sz="2400" dirty="0" err="1"/>
              <a:t>scheduler</a:t>
            </a:r>
            <a:r>
              <a:rPr lang="es-ES_tradnl" sz="2400" dirty="0"/>
              <a:t> </a:t>
            </a:r>
            <a:r>
              <a:rPr lang="es-ES_tradnl" sz="2400" dirty="0" smtClean="0"/>
              <a:t>determinará </a:t>
            </a:r>
            <a:r>
              <a:rPr lang="es-ES_tradnl" sz="2400" dirty="0"/>
              <a:t>si la operación solicitada desde un TM entra en conflicto con cualquier otra operación que ya haya otorgado, </a:t>
            </a:r>
            <a:r>
              <a:rPr lang="es-ES_tradnl" sz="2400" dirty="0" smtClean="0"/>
              <a:t>es decir, las </a:t>
            </a:r>
            <a:r>
              <a:rPr lang="es-ES_tradnl" sz="2400" dirty="0"/>
              <a:t>operaciones que forman parte del programa en este momento. </a:t>
            </a:r>
            <a:endParaRPr lang="es-ES_tradnl" sz="2400" dirty="0" smtClean="0"/>
          </a:p>
          <a:p>
            <a:pPr>
              <a:lnSpc>
                <a:spcPct val="120000"/>
              </a:lnSpc>
              <a:spcBef>
                <a:spcPts val="300"/>
              </a:spcBef>
            </a:pPr>
            <a:r>
              <a:rPr lang="es-ES_tradnl" sz="2400" dirty="0" smtClean="0"/>
              <a:t>Si </a:t>
            </a:r>
            <a:r>
              <a:rPr lang="es-ES_tradnl" sz="2400" dirty="0"/>
              <a:t>la solicitud no está en conflicto con alguna operación ya programada, entonces el </a:t>
            </a:r>
            <a:r>
              <a:rPr lang="es-ES_tradnl" sz="2400" dirty="0" err="1"/>
              <a:t>scheduler</a:t>
            </a:r>
            <a:r>
              <a:rPr lang="es-ES_tradnl" sz="2400" dirty="0"/>
              <a:t> </a:t>
            </a:r>
            <a:r>
              <a:rPr lang="es-ES_tradnl" sz="2400" dirty="0" smtClean="0"/>
              <a:t>otorga </a:t>
            </a:r>
            <a:r>
              <a:rPr lang="es-ES_tradnl" sz="2400" dirty="0"/>
              <a:t>la operación y agrega esa operación a la programación. Si, por otro lado, la solicitud está en conflicto con una o más de las operaciones ya otorgadas, el </a:t>
            </a:r>
            <a:r>
              <a:rPr lang="es-ES_tradnl" sz="2400" dirty="0" err="1"/>
              <a:t>scheduler</a:t>
            </a:r>
            <a:r>
              <a:rPr lang="es-ES_tradnl" sz="2400" dirty="0"/>
              <a:t> </a:t>
            </a:r>
            <a:r>
              <a:rPr lang="es-ES_tradnl" sz="2400" dirty="0" smtClean="0"/>
              <a:t>solo </a:t>
            </a:r>
            <a:r>
              <a:rPr lang="es-ES_tradnl" sz="2400" dirty="0"/>
              <a:t>otorga la operación si el programa resultante aún puede ser </a:t>
            </a:r>
            <a:r>
              <a:rPr lang="es-ES_tradnl" sz="2400" dirty="0" err="1"/>
              <a:t>serializable</a:t>
            </a:r>
            <a:r>
              <a:rPr lang="es-ES_tradnl" sz="2400" dirty="0"/>
              <a:t>. De lo contrario, la transacción solicitada se </a:t>
            </a:r>
            <a:r>
              <a:rPr lang="es-ES_tradnl" sz="2400" dirty="0" smtClean="0"/>
              <a:t>hace </a:t>
            </a:r>
            <a:r>
              <a:rPr lang="en-US" sz="2400" b="1" dirty="0" smtClean="0"/>
              <a:t>rollback</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572635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No es práctico ni eficiente que el </a:t>
            </a:r>
            <a:r>
              <a:rPr lang="es-ES_tradnl" sz="2400" dirty="0" err="1"/>
              <a:t>scheduler</a:t>
            </a:r>
            <a:r>
              <a:rPr lang="es-ES_tradnl" sz="2400" dirty="0"/>
              <a:t> </a:t>
            </a:r>
            <a:r>
              <a:rPr lang="es-ES_tradnl" sz="2400" dirty="0" smtClean="0"/>
              <a:t>busque </a:t>
            </a:r>
            <a:r>
              <a:rPr lang="es-ES_tradnl" sz="2400" dirty="0"/>
              <a:t>únicamente programaciones en serie que sean equivalentes a las programaciones paralelas actuales. </a:t>
            </a:r>
            <a:endParaRPr lang="es-ES_tradnl" sz="2400" dirty="0" smtClean="0"/>
          </a:p>
          <a:p>
            <a:pPr>
              <a:lnSpc>
                <a:spcPct val="120000"/>
              </a:lnSpc>
              <a:spcBef>
                <a:spcPts val="300"/>
              </a:spcBef>
            </a:pPr>
            <a:r>
              <a:rPr lang="es-ES_tradnl" sz="2400" dirty="0" smtClean="0"/>
              <a:t>Esto </a:t>
            </a:r>
            <a:r>
              <a:rPr lang="es-ES_tradnl" sz="2400" dirty="0"/>
              <a:t>se debe a que las programaciones en serie pueden ralentizar incluso las CPU de un servidor de bases de datos de alta potencia. </a:t>
            </a:r>
            <a:endParaRPr lang="es-ES_tradnl" sz="2400" dirty="0" smtClean="0"/>
          </a:p>
          <a:p>
            <a:pPr>
              <a:lnSpc>
                <a:spcPct val="120000"/>
              </a:lnSpc>
              <a:spcBef>
                <a:spcPts val="300"/>
              </a:spcBef>
            </a:pPr>
            <a:r>
              <a:rPr lang="es-ES_tradnl" sz="2400" dirty="0" smtClean="0"/>
              <a:t>El </a:t>
            </a:r>
            <a:r>
              <a:rPr lang="es-ES_tradnl" sz="2400" dirty="0" err="1"/>
              <a:t>scheduler</a:t>
            </a:r>
            <a:r>
              <a:rPr lang="es-ES_tradnl" sz="2400" dirty="0"/>
              <a:t> </a:t>
            </a:r>
            <a:r>
              <a:rPr lang="es-ES_tradnl" sz="2400" dirty="0" smtClean="0"/>
              <a:t>debe </a:t>
            </a:r>
            <a:r>
              <a:rPr lang="es-ES_tradnl" sz="2400" dirty="0"/>
              <a:t>permitir que esas programaciones paralelas que son equivalentes a una programación en serie se ejecuten para promover la concurrencia y aumentar el rendimiento. El </a:t>
            </a:r>
            <a:r>
              <a:rPr lang="es-ES_tradnl" sz="2400" dirty="0" err="1"/>
              <a:t>scheduler</a:t>
            </a:r>
            <a:r>
              <a:rPr lang="es-ES_tradnl" sz="2400" dirty="0"/>
              <a:t> </a:t>
            </a:r>
            <a:r>
              <a:rPr lang="es-ES_tradnl" sz="2400" dirty="0" smtClean="0"/>
              <a:t>se </a:t>
            </a:r>
            <a:r>
              <a:rPr lang="es-ES_tradnl" sz="2400" dirty="0"/>
              <a:t>centra en el impacto que tienen los conflictos en el </a:t>
            </a:r>
            <a:r>
              <a:rPr lang="es-ES_tradnl" sz="2400" b="1" dirty="0"/>
              <a:t>orden</a:t>
            </a:r>
            <a:r>
              <a:rPr lang="es-ES_tradnl" sz="2400" dirty="0"/>
              <a:t> de </a:t>
            </a:r>
            <a:r>
              <a:rPr lang="es-ES_tradnl" sz="2400" dirty="0" smtClean="0"/>
              <a:t>COMMIT de </a:t>
            </a:r>
            <a:r>
              <a:rPr lang="es-ES_tradnl" sz="2400" dirty="0"/>
              <a:t>las transacciones en el </a:t>
            </a:r>
            <a:r>
              <a:rPr lang="es-ES_tradnl" sz="2400" dirty="0" smtClean="0"/>
              <a:t>programa.</a:t>
            </a:r>
          </a:p>
          <a:p>
            <a:pPr>
              <a:lnSpc>
                <a:spcPct val="120000"/>
              </a:lnSpc>
              <a:spcBef>
                <a:spcPts val="300"/>
              </a:spcBef>
            </a:pPr>
            <a:r>
              <a:rPr lang="es-ES_tradnl" sz="2400" dirty="0" smtClean="0"/>
              <a:t>Para </a:t>
            </a:r>
            <a:r>
              <a:rPr lang="es-ES_tradnl" sz="2400" dirty="0"/>
              <a:t>entenderlo mejor, concentrémonos en todos los conflictos posibles entre dos transacciones.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691059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La matriz de conflictos </a:t>
            </a:r>
            <a:r>
              <a:rPr lang="es-ES_tradnl" sz="2400" dirty="0" smtClean="0"/>
              <a:t>muestra </a:t>
            </a:r>
            <a:r>
              <a:rPr lang="es-ES_tradnl" sz="2400" dirty="0"/>
              <a:t>tres tipos de conflictos entre las operaciones de dos transacciones</a:t>
            </a:r>
            <a:r>
              <a:rPr lang="es-ES_tradnl" sz="2400" dirty="0" smtClean="0"/>
              <a:t>.</a:t>
            </a:r>
          </a:p>
          <a:p>
            <a:pPr>
              <a:lnSpc>
                <a:spcPct val="120000"/>
              </a:lnSpc>
              <a:spcBef>
                <a:spcPts val="300"/>
              </a:spcBef>
            </a:pPr>
            <a:r>
              <a:rPr lang="es-ES_tradnl" sz="2400" dirty="0" smtClean="0"/>
              <a:t>Estos </a:t>
            </a:r>
            <a:r>
              <a:rPr lang="es-ES_tradnl" sz="2400" dirty="0"/>
              <a:t>son los conflictos de lectura-escritura, escritura-lectura y escritura-escritura. Utilizamos la notación RW, WR y WW para indicar estos conflictos. </a:t>
            </a:r>
            <a:endParaRPr lang="es-ES_tradnl" sz="2400" dirty="0" smtClean="0"/>
          </a:p>
          <a:p>
            <a:pPr>
              <a:lnSpc>
                <a:spcPct val="120000"/>
              </a:lnSpc>
              <a:spcBef>
                <a:spcPts val="300"/>
              </a:spcBef>
            </a:pPr>
            <a:r>
              <a:rPr lang="es-ES_tradnl" sz="2400" dirty="0" smtClean="0"/>
              <a:t>Los </a:t>
            </a:r>
            <a:r>
              <a:rPr lang="es-ES_tradnl" sz="2400" dirty="0"/>
              <a:t>siguientes tres </a:t>
            </a:r>
            <a:r>
              <a:rPr lang="es-ES_tradnl" sz="2400" dirty="0" smtClean="0"/>
              <a:t>programas muestran </a:t>
            </a:r>
            <a:r>
              <a:rPr lang="es-ES_tradnl" sz="2400" dirty="0"/>
              <a:t>posibles conflictos entre T1 y T2 para tres escenarios diferentes.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4038600" y="4443730"/>
            <a:ext cx="4455432" cy="1134110"/>
          </a:xfrm>
          <a:prstGeom prst="rect">
            <a:avLst/>
          </a:prstGeom>
        </p:spPr>
      </p:pic>
    </p:spTree>
    <p:extLst>
      <p:ext uri="{BB962C8B-B14F-4D97-AF65-F5344CB8AC3E}">
        <p14:creationId xmlns:p14="http://schemas.microsoft.com/office/powerpoint/2010/main" val="281474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a:t>La figura 5.1 muestra un ejemplo de una base de datos. Según nuestra definición, hay seis elementos de datos en esta base de datos</a:t>
            </a:r>
            <a:r>
              <a:rPr lang="es-ES_tradnl" sz="2400" dirty="0" smtClean="0"/>
              <a:t>. </a:t>
            </a:r>
          </a:p>
          <a:p>
            <a:pPr>
              <a:lnSpc>
                <a:spcPct val="120000"/>
              </a:lnSpc>
              <a:spcBef>
                <a:spcPts val="300"/>
              </a:spcBef>
            </a:pPr>
            <a:r>
              <a:rPr lang="es-ES_tradnl" sz="2400" dirty="0"/>
              <a:t>E</a:t>
            </a:r>
            <a:r>
              <a:rPr lang="es-ES_tradnl" sz="2400" dirty="0" smtClean="0"/>
              <a:t>n </a:t>
            </a:r>
            <a:r>
              <a:rPr lang="es-ES_tradnl" sz="2400" dirty="0"/>
              <a:t>una base de datos relacional, este ejemplo representa una tabla con dos filas y tres columnas. En una base de datos relacional, el valor "2645 Francia" está asociado con la columna de dirección de la fila de Cindy Smith.</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pic>
        <p:nvPicPr>
          <p:cNvPr id="2" name="Imagen 1"/>
          <p:cNvPicPr>
            <a:picLocks noChangeAspect="1"/>
          </p:cNvPicPr>
          <p:nvPr/>
        </p:nvPicPr>
        <p:blipFill>
          <a:blip r:embed="rId2"/>
          <a:stretch>
            <a:fillRect/>
          </a:stretch>
        </p:blipFill>
        <p:spPr>
          <a:xfrm>
            <a:off x="2152904" y="4501579"/>
            <a:ext cx="7847752" cy="1540213"/>
          </a:xfrm>
          <a:prstGeom prst="rect">
            <a:avLst/>
          </a:prstGeom>
        </p:spPr>
      </p:pic>
    </p:spTree>
    <p:extLst>
      <p:ext uri="{BB962C8B-B14F-4D97-AF65-F5344CB8AC3E}">
        <p14:creationId xmlns:p14="http://schemas.microsoft.com/office/powerpoint/2010/main" val="9636802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0928" y="1353312"/>
            <a:ext cx="11231679" cy="4169664"/>
          </a:xfrm>
        </p:spPr>
        <p:txBody>
          <a:bodyPr>
            <a:noAutofit/>
          </a:bodyPr>
          <a:lstStyle/>
          <a:p>
            <a:pPr>
              <a:lnSpc>
                <a:spcPct val="120000"/>
              </a:lnSpc>
              <a:spcBef>
                <a:spcPts val="300"/>
              </a:spcBef>
            </a:pPr>
            <a:r>
              <a:rPr lang="es-ES_tradnl" sz="2400" dirty="0"/>
              <a:t>Supongamos que S1S es un programa en serie que es equivalente a S1. </a:t>
            </a:r>
            <a:endParaRPr lang="es-ES_tradnl" sz="2400" dirty="0" smtClean="0"/>
          </a:p>
          <a:p>
            <a:pPr>
              <a:lnSpc>
                <a:spcPct val="120000"/>
              </a:lnSpc>
              <a:spcBef>
                <a:spcPts val="300"/>
              </a:spcBef>
            </a:pPr>
            <a:r>
              <a:rPr lang="es-ES_tradnl" sz="2400" dirty="0" smtClean="0"/>
              <a:t>En </a:t>
            </a:r>
            <a:r>
              <a:rPr lang="es-ES_tradnl" sz="2400" dirty="0"/>
              <a:t>S1S, R1 (X) debe aparecer antes de que W2 (X) aparezca en la programación, porque T1 lee lo que escribieron otras transacciones, pero no lo que escribió T2. </a:t>
            </a:r>
            <a:endParaRPr lang="es-ES_tradnl" sz="2400" dirty="0" smtClean="0"/>
          </a:p>
          <a:p>
            <a:pPr>
              <a:lnSpc>
                <a:spcPct val="120000"/>
              </a:lnSpc>
              <a:spcBef>
                <a:spcPts val="300"/>
              </a:spcBef>
            </a:pPr>
            <a:r>
              <a:rPr lang="es-ES_tradnl" sz="2400" dirty="0" smtClean="0"/>
              <a:t>Debido </a:t>
            </a:r>
            <a:r>
              <a:rPr lang="es-ES_tradnl" sz="2400" dirty="0"/>
              <a:t>a esto, en S1S, T1 debe </a:t>
            </a:r>
            <a:r>
              <a:rPr lang="es-ES_tradnl" sz="2400" dirty="0" smtClean="0"/>
              <a:t>hacer </a:t>
            </a:r>
            <a:r>
              <a:rPr lang="es-ES_tradnl" sz="2400" dirty="0" err="1" smtClean="0"/>
              <a:t>commit</a:t>
            </a:r>
            <a:r>
              <a:rPr lang="es-ES_tradnl" sz="2400" dirty="0" smtClean="0"/>
              <a:t> antes </a:t>
            </a:r>
            <a:r>
              <a:rPr lang="es-ES_tradnl" sz="2400" dirty="0"/>
              <a:t>de T2. Esto se debe a que S1S es un programa en serie y en cualquier programa en serie una transacción no puede iniciarse antes de que la otra transacción </a:t>
            </a:r>
            <a:r>
              <a:rPr lang="es-ES_tradnl" sz="2400" dirty="0" smtClean="0"/>
              <a:t>haga </a:t>
            </a:r>
            <a:r>
              <a:rPr lang="es-ES_tradnl" sz="2400" dirty="0" err="1" smtClean="0"/>
              <a:t>commit</a:t>
            </a:r>
            <a:r>
              <a:rPr lang="es-ES_tradnl" sz="2400" dirty="0" smtClean="0"/>
              <a:t>. </a:t>
            </a:r>
          </a:p>
          <a:p>
            <a:pPr>
              <a:lnSpc>
                <a:spcPct val="120000"/>
              </a:lnSpc>
              <a:spcBef>
                <a:spcPts val="300"/>
              </a:spcBef>
            </a:pPr>
            <a:r>
              <a:rPr lang="es-ES_tradnl" sz="2400" dirty="0" smtClean="0"/>
              <a:t>Como </a:t>
            </a:r>
            <a:r>
              <a:rPr lang="es-ES_tradnl" sz="2400" dirty="0"/>
              <a:t>resultado, el orden en el que </a:t>
            </a:r>
            <a:r>
              <a:rPr lang="es-ES_tradnl" sz="2400" dirty="0" smtClean="0"/>
              <a:t>hacen </a:t>
            </a:r>
            <a:r>
              <a:rPr lang="es-ES_tradnl" sz="2400" dirty="0" err="1" smtClean="0"/>
              <a:t>commit</a:t>
            </a:r>
            <a:r>
              <a:rPr lang="es-ES_tradnl" sz="2400" dirty="0" smtClean="0"/>
              <a:t> T1 </a:t>
            </a:r>
            <a:r>
              <a:rPr lang="es-ES_tradnl" sz="2400" dirty="0"/>
              <a:t>y T2 es el orden en que aparecen dos operaciones en conflicto R1 (X) y W2 (X) en la programación de la serie. </a:t>
            </a:r>
            <a:endParaRPr lang="es-ES_tradnl" sz="2400" dirty="0" smtClean="0"/>
          </a:p>
          <a:p>
            <a:pPr>
              <a:lnSpc>
                <a:spcPct val="120000"/>
              </a:lnSpc>
              <a:spcBef>
                <a:spcPts val="300"/>
              </a:spcBef>
            </a:pPr>
            <a:r>
              <a:rPr lang="es-ES_tradnl" sz="2400" dirty="0" smtClean="0"/>
              <a:t>Por </a:t>
            </a:r>
            <a:r>
              <a:rPr lang="es-ES_tradnl" sz="2400" dirty="0"/>
              <a:t>lo tanto, llegamos a la conclusión de que "el orden de dos operaciones en conflicto por dos transacciones diferentes determina el orden de </a:t>
            </a:r>
            <a:r>
              <a:rPr lang="es-ES_tradnl" sz="2400" dirty="0" smtClean="0"/>
              <a:t>en que hacen </a:t>
            </a:r>
            <a:r>
              <a:rPr lang="es-ES_tradnl" sz="2400" dirty="0" err="1" smtClean="0"/>
              <a:t>commit</a:t>
            </a:r>
            <a:r>
              <a:rPr lang="es-ES_tradnl" sz="2400" dirty="0" smtClean="0"/>
              <a:t> en </a:t>
            </a:r>
            <a:r>
              <a:rPr lang="es-ES_tradnl" sz="2400" dirty="0"/>
              <a:t>una programación en serie equivalente".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280662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Lo mismo es válido para las programaciones en serie que son equivalentes a S2 y S3. </a:t>
            </a:r>
            <a:endParaRPr lang="es-ES_tradnl" sz="2400" dirty="0" smtClean="0"/>
          </a:p>
          <a:p>
            <a:pPr>
              <a:lnSpc>
                <a:spcPct val="120000"/>
              </a:lnSpc>
              <a:spcBef>
                <a:spcPts val="300"/>
              </a:spcBef>
            </a:pPr>
            <a:r>
              <a:rPr lang="es-ES_tradnl" sz="2400" dirty="0" smtClean="0"/>
              <a:t>En </a:t>
            </a:r>
            <a:r>
              <a:rPr lang="es-ES_tradnl" sz="2400" dirty="0"/>
              <a:t>las tres programaciones, dado que la transacción T1 realiza una operación conflictiva en el elemento de datos X antes de que T2 realice su operación, entonces T1 debe </a:t>
            </a:r>
            <a:r>
              <a:rPr lang="es-ES_tradnl" sz="2400" dirty="0" smtClean="0"/>
              <a:t>hacer </a:t>
            </a:r>
            <a:r>
              <a:rPr lang="es-ES_tradnl" sz="2400" dirty="0" err="1" smtClean="0"/>
              <a:t>commit</a:t>
            </a:r>
            <a:r>
              <a:rPr lang="es-ES_tradnl" sz="2400" dirty="0" smtClean="0"/>
              <a:t> antes </a:t>
            </a:r>
            <a:r>
              <a:rPr lang="es-ES_tradnl" sz="2400" dirty="0"/>
              <a:t>de que T2 </a:t>
            </a:r>
            <a:r>
              <a:rPr lang="es-ES_tradnl" sz="2400" dirty="0" smtClean="0"/>
              <a:t>haga </a:t>
            </a:r>
            <a:r>
              <a:rPr lang="es-ES_tradnl" sz="2400" dirty="0" err="1" smtClean="0"/>
              <a:t>commit</a:t>
            </a:r>
            <a:r>
              <a:rPr lang="es-ES_tradnl" sz="2400" dirty="0" smtClean="0"/>
              <a:t>. </a:t>
            </a:r>
          </a:p>
          <a:p>
            <a:pPr>
              <a:lnSpc>
                <a:spcPct val="120000"/>
              </a:lnSpc>
              <a:spcBef>
                <a:spcPts val="300"/>
              </a:spcBef>
            </a:pPr>
            <a:r>
              <a:rPr lang="es-ES_tradnl" sz="2400" dirty="0" smtClean="0"/>
              <a:t>Dos </a:t>
            </a:r>
            <a:r>
              <a:rPr lang="es-ES_tradnl" sz="2400" dirty="0"/>
              <a:t>transacciones pueden entrar en conflicto más de una vez, según los elementos de datos en cada una y las operaciones que se realicen. Cada par de operaciones en conflicto en el </a:t>
            </a:r>
            <a:r>
              <a:rPr lang="es-ES_tradnl" sz="2400" dirty="0" smtClean="0"/>
              <a:t>programa pone </a:t>
            </a:r>
            <a:r>
              <a:rPr lang="es-ES_tradnl" sz="2400" dirty="0"/>
              <a:t>un </a:t>
            </a:r>
            <a:r>
              <a:rPr lang="es-ES_tradnl" sz="2400" u="sng" dirty="0"/>
              <a:t>requisito de orden de </a:t>
            </a:r>
            <a:r>
              <a:rPr lang="es-ES_tradnl" sz="2400" u="sng" dirty="0" err="1" smtClean="0"/>
              <a:t>commit</a:t>
            </a:r>
            <a:r>
              <a:rPr lang="es-ES_tradnl" sz="2400" u="sng" dirty="0" smtClean="0"/>
              <a:t> </a:t>
            </a:r>
            <a:r>
              <a:rPr lang="es-ES_tradnl" sz="2400" dirty="0" smtClean="0"/>
              <a:t>en </a:t>
            </a:r>
            <a:r>
              <a:rPr lang="es-ES_tradnl" sz="2400" dirty="0"/>
              <a:t>las transacciones que solicitan las operaciones</a:t>
            </a:r>
            <a:r>
              <a:rPr lang="es-ES_tradnl" sz="2400" dirty="0" smtClean="0"/>
              <a:t>.</a:t>
            </a:r>
          </a:p>
          <a:p>
            <a:pPr>
              <a:lnSpc>
                <a:spcPct val="120000"/>
              </a:lnSpc>
              <a:spcBef>
                <a:spcPts val="300"/>
              </a:spcBef>
            </a:pPr>
            <a:r>
              <a:rPr lang="es-ES_tradnl" sz="2400" dirty="0" smtClean="0"/>
              <a:t>Llamamos </a:t>
            </a:r>
            <a:r>
              <a:rPr lang="es-ES_tradnl" sz="2400" dirty="0"/>
              <a:t>a la orden de </a:t>
            </a:r>
            <a:r>
              <a:rPr lang="es-ES_tradnl" sz="2400" dirty="0" err="1" smtClean="0"/>
              <a:t>commit</a:t>
            </a:r>
            <a:r>
              <a:rPr lang="es-ES_tradnl" sz="2400" dirty="0" smtClean="0"/>
              <a:t> que </a:t>
            </a:r>
            <a:r>
              <a:rPr lang="es-ES_tradnl" sz="2400" dirty="0"/>
              <a:t>un par de operaciones en conflicto ponen en el sistema una </a:t>
            </a:r>
            <a:r>
              <a:rPr lang="es-ES_tradnl" sz="2400" b="1" dirty="0"/>
              <a:t>orden de </a:t>
            </a:r>
            <a:r>
              <a:rPr lang="es-ES_tradnl" sz="2400" b="1" dirty="0" err="1" smtClean="0"/>
              <a:t>commit</a:t>
            </a:r>
            <a:r>
              <a:rPr lang="es-ES_tradnl" sz="2400" b="1" dirty="0" smtClean="0"/>
              <a:t> parcial </a:t>
            </a:r>
            <a:r>
              <a:rPr lang="es-ES_tradnl" sz="2400" dirty="0"/>
              <a:t>(</a:t>
            </a:r>
            <a:r>
              <a:rPr lang="es-ES_tradnl" sz="2400" dirty="0" smtClean="0"/>
              <a:t>PCO, </a:t>
            </a:r>
            <a:r>
              <a:rPr lang="en-US" sz="2400" dirty="0"/>
              <a:t>partial commitment order</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51</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5490130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Sabemos que hay múltiples transacciones en el sistema y puede haber muchos conflictos entre ellos. </a:t>
            </a:r>
            <a:endParaRPr lang="es-ES_tradnl" sz="2400" dirty="0" smtClean="0"/>
          </a:p>
          <a:p>
            <a:pPr>
              <a:lnSpc>
                <a:spcPct val="120000"/>
              </a:lnSpc>
              <a:spcBef>
                <a:spcPts val="300"/>
              </a:spcBef>
            </a:pPr>
            <a:r>
              <a:rPr lang="es-ES_tradnl" sz="2400" dirty="0" smtClean="0"/>
              <a:t>Teniendo </a:t>
            </a:r>
            <a:r>
              <a:rPr lang="es-ES_tradnl" sz="2400" dirty="0"/>
              <a:t>en cuenta </a:t>
            </a:r>
            <a:r>
              <a:rPr lang="es-ES_tradnl" sz="2400" dirty="0" smtClean="0"/>
              <a:t>todas las </a:t>
            </a:r>
            <a:r>
              <a:rPr lang="es-ES_tradnl" sz="2400" dirty="0"/>
              <a:t>PCO posibles para un programa, llegamos a la conclusión de que el programa es </a:t>
            </a:r>
            <a:r>
              <a:rPr lang="es-ES_tradnl" sz="2400" dirty="0" err="1"/>
              <a:t>serializable</a:t>
            </a:r>
            <a:r>
              <a:rPr lang="es-ES_tradnl" sz="2400" dirty="0"/>
              <a:t> </a:t>
            </a:r>
            <a:r>
              <a:rPr lang="es-ES_tradnl" sz="2400" i="1" dirty="0"/>
              <a:t>si y solo si </a:t>
            </a:r>
            <a:r>
              <a:rPr lang="es-ES_tradnl" sz="2400" dirty="0" smtClean="0"/>
              <a:t>ninguna </a:t>
            </a:r>
            <a:r>
              <a:rPr lang="es-ES_tradnl" sz="2400" dirty="0"/>
              <a:t>de </a:t>
            </a:r>
            <a:r>
              <a:rPr lang="es-ES_tradnl" sz="2400" dirty="0" smtClean="0"/>
              <a:t>las </a:t>
            </a:r>
            <a:r>
              <a:rPr lang="es-ES_tradnl" sz="2400" dirty="0"/>
              <a:t>PCO es </a:t>
            </a:r>
            <a:r>
              <a:rPr lang="es-ES_tradnl" sz="2400" dirty="0" smtClean="0"/>
              <a:t>contradictoria. </a:t>
            </a:r>
            <a:endParaRPr lang="es-ES_tradnl" sz="2400" dirty="0" smtClean="0"/>
          </a:p>
          <a:p>
            <a:pPr>
              <a:lnSpc>
                <a:spcPct val="120000"/>
              </a:lnSpc>
              <a:spcBef>
                <a:spcPts val="300"/>
              </a:spcBef>
            </a:pPr>
            <a:r>
              <a:rPr lang="es-ES_tradnl" sz="2400" dirty="0" smtClean="0"/>
              <a:t>Podemos </a:t>
            </a:r>
            <a:r>
              <a:rPr lang="es-ES_tradnl" sz="2400" dirty="0"/>
              <a:t>validar que no existe ninguna contradicción entre </a:t>
            </a:r>
            <a:r>
              <a:rPr lang="es-ES_tradnl" sz="2400" dirty="0" smtClean="0"/>
              <a:t>las </a:t>
            </a:r>
            <a:r>
              <a:rPr lang="es-ES_tradnl" sz="2400" dirty="0"/>
              <a:t>PCO formando una gráfica que contenga </a:t>
            </a:r>
            <a:r>
              <a:rPr lang="es-ES_tradnl" sz="2400" dirty="0" smtClean="0"/>
              <a:t>todas las </a:t>
            </a:r>
            <a:r>
              <a:rPr lang="es-ES_tradnl" sz="2400" dirty="0"/>
              <a:t>PCO y verificando la gráfica en busca de </a:t>
            </a:r>
            <a:r>
              <a:rPr lang="es-ES_tradnl" sz="2400" b="1" dirty="0"/>
              <a:t>inexistencia de ciclo (s). </a:t>
            </a:r>
            <a:endParaRPr lang="es-ES_tradnl" sz="2400" b="1" dirty="0" smtClean="0"/>
          </a:p>
          <a:p>
            <a:pPr>
              <a:lnSpc>
                <a:spcPct val="120000"/>
              </a:lnSpc>
              <a:spcBef>
                <a:spcPts val="300"/>
              </a:spcBef>
            </a:pPr>
            <a:r>
              <a:rPr lang="es-ES_tradnl" sz="2400" dirty="0" smtClean="0"/>
              <a:t>Llamamos </a:t>
            </a:r>
            <a:r>
              <a:rPr lang="es-ES_tradnl" sz="2400" dirty="0"/>
              <a:t>a este gráfico el gráfico de </a:t>
            </a:r>
            <a:r>
              <a:rPr lang="es-ES_tradnl" sz="2400" b="1" dirty="0"/>
              <a:t>orden de </a:t>
            </a:r>
            <a:r>
              <a:rPr lang="es-ES_tradnl" sz="2400" b="1" dirty="0" err="1" smtClean="0"/>
              <a:t>commit</a:t>
            </a:r>
            <a:r>
              <a:rPr lang="es-ES_tradnl" sz="2400" b="1" dirty="0" smtClean="0"/>
              <a:t> </a:t>
            </a:r>
            <a:r>
              <a:rPr lang="es-ES_tradnl" sz="2400" b="1" dirty="0" smtClean="0"/>
              <a:t>total </a:t>
            </a:r>
            <a:r>
              <a:rPr lang="es-ES_tradnl" sz="2400" dirty="0"/>
              <a:t>(</a:t>
            </a:r>
            <a:r>
              <a:rPr lang="es-ES_tradnl" sz="2400" dirty="0" smtClean="0"/>
              <a:t>TCO, </a:t>
            </a:r>
            <a:r>
              <a:rPr lang="en-US" sz="2400" dirty="0"/>
              <a:t>total commitment order</a:t>
            </a:r>
            <a:r>
              <a:rPr lang="es-ES_tradnl" sz="2400" dirty="0" smtClean="0"/>
              <a:t>). </a:t>
            </a:r>
            <a:r>
              <a:rPr lang="es-ES_tradnl" sz="2400" dirty="0"/>
              <a:t>Para resumir la discusión anterior, decimos que </a:t>
            </a:r>
            <a:r>
              <a:rPr lang="es-ES_tradnl" sz="2400" u="sng" dirty="0"/>
              <a:t>un programa es </a:t>
            </a:r>
            <a:r>
              <a:rPr lang="es-ES_tradnl" sz="2400" u="sng" dirty="0" err="1"/>
              <a:t>serializable</a:t>
            </a:r>
            <a:r>
              <a:rPr lang="es-ES_tradnl" sz="2400" u="sng" dirty="0"/>
              <a:t> si y solo si su TCO es </a:t>
            </a:r>
            <a:r>
              <a:rPr lang="es-ES_tradnl" sz="2400" u="sng" dirty="0" err="1"/>
              <a:t>acíclico</a:t>
            </a:r>
            <a:r>
              <a:rPr lang="es-ES_tradnl" sz="2400" u="sng" dirty="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2759879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
        <p:nvSpPr>
          <p:cNvPr id="6" name="Título 1"/>
          <p:cNvSpPr>
            <a:spLocks noGrp="1"/>
          </p:cNvSpPr>
          <p:nvPr>
            <p:ph type="title"/>
          </p:nvPr>
        </p:nvSpPr>
        <p:spPr>
          <a:xfrm>
            <a:off x="838200" y="547560"/>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1031601" y="1948180"/>
            <a:ext cx="10322199" cy="3446780"/>
          </a:xfrm>
          <a:prstGeom prst="rect">
            <a:avLst/>
          </a:prstGeom>
        </p:spPr>
      </p:pic>
    </p:spTree>
    <p:extLst>
      <p:ext uri="{BB962C8B-B14F-4D97-AF65-F5344CB8AC3E}">
        <p14:creationId xmlns:p14="http://schemas.microsoft.com/office/powerpoint/2010/main" val="17076809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sp>
        <p:nvSpPr>
          <p:cNvPr id="6" name="Título 1"/>
          <p:cNvSpPr>
            <a:spLocks noGrp="1"/>
          </p:cNvSpPr>
          <p:nvPr>
            <p:ph type="title"/>
          </p:nvPr>
        </p:nvSpPr>
        <p:spPr>
          <a:xfrm>
            <a:off x="838200" y="547560"/>
            <a:ext cx="10515600" cy="878459"/>
          </a:xfrm>
        </p:spPr>
        <p:txBody>
          <a:bodyPr>
            <a:normAutofit/>
          </a:bodyPr>
          <a:lstStyle/>
          <a:p>
            <a:r>
              <a:rPr lang="en-US" dirty="0"/>
              <a:t>MULTITRANSACTION PROCESSING SYSTEMS</a:t>
            </a:r>
          </a:p>
        </p:txBody>
      </p:sp>
      <p:pic>
        <p:nvPicPr>
          <p:cNvPr id="3" name="Imagen 2"/>
          <p:cNvPicPr>
            <a:picLocks noChangeAspect="1"/>
          </p:cNvPicPr>
          <p:nvPr/>
        </p:nvPicPr>
        <p:blipFill>
          <a:blip r:embed="rId2"/>
          <a:stretch>
            <a:fillRect/>
          </a:stretch>
        </p:blipFill>
        <p:spPr>
          <a:xfrm>
            <a:off x="568452" y="2283968"/>
            <a:ext cx="11177016" cy="2745232"/>
          </a:xfrm>
          <a:prstGeom prst="rect">
            <a:avLst/>
          </a:prstGeom>
        </p:spPr>
      </p:pic>
    </p:spTree>
    <p:extLst>
      <p:ext uri="{BB962C8B-B14F-4D97-AF65-F5344CB8AC3E}">
        <p14:creationId xmlns:p14="http://schemas.microsoft.com/office/powerpoint/2010/main" val="8242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00000"/>
              </a:lnSpc>
              <a:spcBef>
                <a:spcPts val="300"/>
              </a:spcBef>
            </a:pPr>
            <a:r>
              <a:rPr lang="es-ES_tradnl" sz="2300" b="1" dirty="0" err="1"/>
              <a:t>Serializabilidad</a:t>
            </a:r>
            <a:r>
              <a:rPr lang="es-ES_tradnl" sz="2300" b="1" dirty="0"/>
              <a:t> en un sistema </a:t>
            </a:r>
            <a:r>
              <a:rPr lang="es-ES_tradnl" sz="2300" b="1" dirty="0" smtClean="0"/>
              <a:t>centralizado</a:t>
            </a:r>
          </a:p>
          <a:p>
            <a:pPr>
              <a:lnSpc>
                <a:spcPct val="100000"/>
              </a:lnSpc>
              <a:spcBef>
                <a:spcPts val="300"/>
              </a:spcBef>
            </a:pPr>
            <a:r>
              <a:rPr lang="es-ES_tradnl" sz="2300" dirty="0" smtClean="0"/>
              <a:t>En </a:t>
            </a:r>
            <a:r>
              <a:rPr lang="es-ES_tradnl" sz="2300" dirty="0"/>
              <a:t>un DBMS centralizado, un </a:t>
            </a:r>
            <a:r>
              <a:rPr lang="es-ES_tradnl" sz="2300" dirty="0" smtClean="0"/>
              <a:t>programa se </a:t>
            </a:r>
            <a:r>
              <a:rPr lang="es-ES_tradnl" sz="2300" dirty="0"/>
              <a:t>puede serializar si y solo si es equivalente a un </a:t>
            </a:r>
            <a:r>
              <a:rPr lang="es-ES_tradnl" sz="2300" dirty="0" smtClean="0"/>
              <a:t>programa serial</a:t>
            </a:r>
            <a:r>
              <a:rPr lang="es-ES_tradnl" sz="2300" dirty="0"/>
              <a:t>. El </a:t>
            </a:r>
            <a:r>
              <a:rPr lang="es-ES_tradnl" sz="2300" dirty="0" err="1"/>
              <a:t>scheduler</a:t>
            </a:r>
            <a:r>
              <a:rPr lang="es-ES_tradnl" sz="2300" dirty="0"/>
              <a:t> </a:t>
            </a:r>
            <a:r>
              <a:rPr lang="es-ES_tradnl" sz="2300" dirty="0" smtClean="0"/>
              <a:t>verifica </a:t>
            </a:r>
            <a:r>
              <a:rPr lang="es-ES_tradnl" sz="2300" dirty="0"/>
              <a:t>los conflictos entre las operaciones de cada par de transacciones. Para cada conflicto encontrado, impone una orden de </a:t>
            </a:r>
            <a:r>
              <a:rPr lang="es-ES_tradnl" sz="2300" dirty="0" err="1" smtClean="0"/>
              <a:t>commit</a:t>
            </a:r>
            <a:r>
              <a:rPr lang="es-ES_tradnl" sz="2300" dirty="0" smtClean="0"/>
              <a:t> parcial </a:t>
            </a:r>
            <a:r>
              <a:rPr lang="es-ES_tradnl" sz="2300" dirty="0"/>
              <a:t>(PCO). Al juntar todas estas órdenes de </a:t>
            </a:r>
            <a:r>
              <a:rPr lang="es-ES_tradnl" sz="2300" dirty="0" err="1" smtClean="0"/>
              <a:t>commit</a:t>
            </a:r>
            <a:r>
              <a:rPr lang="es-ES_tradnl" sz="2300" dirty="0" smtClean="0"/>
              <a:t> parcial</a:t>
            </a:r>
            <a:r>
              <a:rPr lang="es-ES_tradnl" sz="2300" dirty="0"/>
              <a:t>, el sistema genera un gráfico de orden de </a:t>
            </a:r>
            <a:r>
              <a:rPr lang="es-ES_tradnl" sz="2300" dirty="0" err="1" smtClean="0"/>
              <a:t>commit</a:t>
            </a:r>
            <a:r>
              <a:rPr lang="es-ES_tradnl" sz="2300" dirty="0" smtClean="0"/>
              <a:t> total</a:t>
            </a:r>
            <a:r>
              <a:rPr lang="es-ES_tradnl" sz="2300" dirty="0"/>
              <a:t>. La existencia de un ciclo en este gráfico indica que el programa no es </a:t>
            </a:r>
            <a:r>
              <a:rPr lang="es-ES_tradnl" sz="2300" dirty="0" err="1"/>
              <a:t>serializable</a:t>
            </a:r>
            <a:r>
              <a:rPr lang="es-ES_tradnl" sz="2300" dirty="0"/>
              <a:t>. De lo contrario, la programación se puede serializar a una o posiblemente más ejecuciones en serie de las transacciones en la programación. El </a:t>
            </a:r>
            <a:r>
              <a:rPr lang="es-ES_tradnl" sz="2300" dirty="0" err="1"/>
              <a:t>scheduler</a:t>
            </a:r>
            <a:r>
              <a:rPr lang="es-ES_tradnl" sz="2300" dirty="0"/>
              <a:t> </a:t>
            </a:r>
            <a:r>
              <a:rPr lang="es-ES_tradnl" sz="2300" dirty="0" smtClean="0"/>
              <a:t>verifica </a:t>
            </a:r>
            <a:r>
              <a:rPr lang="es-ES_tradnl" sz="2300" dirty="0"/>
              <a:t>la </a:t>
            </a:r>
            <a:r>
              <a:rPr lang="es-ES_tradnl" sz="2300" dirty="0" err="1"/>
              <a:t>serialización</a:t>
            </a:r>
            <a:r>
              <a:rPr lang="es-ES_tradnl" sz="2300" dirty="0"/>
              <a:t> cada vez que un TM solicita programar una nueva operación. Si la concesión de la operación no da como resultado un ciclo en el orden de </a:t>
            </a:r>
            <a:r>
              <a:rPr lang="es-ES_tradnl" sz="2300" dirty="0" err="1" smtClean="0"/>
              <a:t>commit</a:t>
            </a:r>
            <a:r>
              <a:rPr lang="es-ES_tradnl" sz="2300" dirty="0" smtClean="0"/>
              <a:t> total </a:t>
            </a:r>
            <a:r>
              <a:rPr lang="es-ES_tradnl" sz="2300" dirty="0"/>
              <a:t>de todas las transacciones cuyas operaciones ya se han programado, se otorga la operación y se programa la nueva operación. De lo contrario, la transacción solicitada </a:t>
            </a:r>
            <a:r>
              <a:rPr lang="es-ES_tradnl" sz="2300" dirty="0" smtClean="0"/>
              <a:t>hace </a:t>
            </a:r>
            <a:r>
              <a:rPr lang="es-ES_tradnl" sz="2300" dirty="0" err="1" smtClean="0"/>
              <a:t>rollback</a:t>
            </a:r>
            <a:r>
              <a:rPr lang="es-ES_tradnl" sz="2300" dirty="0" smtClean="0"/>
              <a:t>.</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7529436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b="1" dirty="0" err="1"/>
              <a:t>Serializabilidad</a:t>
            </a:r>
            <a:r>
              <a:rPr lang="es-ES_tradnl" sz="2400" b="1" dirty="0"/>
              <a:t> en un sistema </a:t>
            </a:r>
            <a:r>
              <a:rPr lang="es-ES_tradnl" sz="2400" b="1" dirty="0" smtClean="0"/>
              <a:t>distribuido</a:t>
            </a:r>
          </a:p>
          <a:p>
            <a:pPr>
              <a:lnSpc>
                <a:spcPct val="120000"/>
              </a:lnSpc>
              <a:spcBef>
                <a:spcPts val="300"/>
              </a:spcBef>
            </a:pPr>
            <a:r>
              <a:rPr lang="es-ES_tradnl" sz="2400" dirty="0" smtClean="0"/>
              <a:t>En </a:t>
            </a:r>
            <a:r>
              <a:rPr lang="es-ES_tradnl" sz="2400" dirty="0"/>
              <a:t>un sistema distribuido, las transacciones se ejecutan en uno o más sitios. Por lo tanto, el programa global consiste en una colección de programas locales: cada sitio involucrado tiene un programa local que puede o no ser </a:t>
            </a:r>
            <a:r>
              <a:rPr lang="es-ES_tradnl" sz="2400" dirty="0" err="1"/>
              <a:t>serializable</a:t>
            </a:r>
            <a:r>
              <a:rPr lang="es-ES_tradnl" sz="2400" dirty="0"/>
              <a:t>. Debería ser obvio que en un sistema distribuido, si hay una programación local que no es </a:t>
            </a:r>
            <a:r>
              <a:rPr lang="es-ES_tradnl" sz="2400" dirty="0" err="1"/>
              <a:t>serializable</a:t>
            </a:r>
            <a:r>
              <a:rPr lang="es-ES_tradnl" sz="2400" dirty="0"/>
              <a:t>, entonces la programación global que lo contiene no es </a:t>
            </a:r>
            <a:r>
              <a:rPr lang="es-ES_tradnl" sz="2400" dirty="0" err="1"/>
              <a:t>serializable</a:t>
            </a:r>
            <a:r>
              <a:rPr lang="es-ES_tradnl" sz="2400" dirty="0"/>
              <a:t>. La pregunta que debemos abordar ahora es si el programa global es </a:t>
            </a:r>
            <a:r>
              <a:rPr lang="es-ES_tradnl" sz="2400" dirty="0" err="1"/>
              <a:t>serializable</a:t>
            </a:r>
            <a:r>
              <a:rPr lang="es-ES_tradnl" sz="2400" dirty="0"/>
              <a:t> o no cuando lo son todos los programas locales. La respuesta depende de si la base de datos está replicada o no</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1458426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b="1" dirty="0" err="1"/>
              <a:t>Serializabilidad</a:t>
            </a:r>
            <a:r>
              <a:rPr lang="es-ES_tradnl" sz="2400" b="1" dirty="0"/>
              <a:t> en un sistema </a:t>
            </a:r>
            <a:r>
              <a:rPr lang="es-ES_tradnl" sz="2400" b="1" dirty="0" smtClean="0"/>
              <a:t>distribuido</a:t>
            </a:r>
          </a:p>
          <a:p>
            <a:pPr>
              <a:lnSpc>
                <a:spcPct val="120000"/>
              </a:lnSpc>
              <a:spcBef>
                <a:spcPts val="300"/>
              </a:spcBef>
            </a:pPr>
            <a:r>
              <a:rPr lang="es-ES_tradnl" sz="2400" dirty="0"/>
              <a:t>Debería ser bastante obvio que si la base de datos no se replica no hay un requisito de </a:t>
            </a:r>
            <a:r>
              <a:rPr lang="es-ES_tradnl" sz="2400" i="1" dirty="0"/>
              <a:t>coherencia mutua</a:t>
            </a:r>
            <a:r>
              <a:rPr lang="es-ES_tradnl" sz="2400" dirty="0"/>
              <a:t>. El requisito de coherencia mutua establece que las copias de los elementos de datos de una base de datos deben tener el mismo valor. En una base de datos no replicada, no hay un requisito de coherencia mutua. Como resultado, siempre que los programas locales sean </a:t>
            </a:r>
            <a:r>
              <a:rPr lang="es-ES_tradnl" sz="2400" dirty="0" err="1"/>
              <a:t>serializables</a:t>
            </a:r>
            <a:r>
              <a:rPr lang="es-ES_tradnl" sz="2400" dirty="0"/>
              <a:t>, el programa global también puede ser serializado. Cuando replicamos una base de datos en un sistema distribuido, debemos mantener la consistencia mutua de la base de datos. El problema con la replicación y la coherencia mutua es que el hecho de que las programaciones locales sean </a:t>
            </a:r>
            <a:r>
              <a:rPr lang="es-ES_tradnl" sz="2400" dirty="0" err="1"/>
              <a:t>serializables</a:t>
            </a:r>
            <a:r>
              <a:rPr lang="es-ES_tradnl" sz="2400" dirty="0"/>
              <a:t> no significa necesariamente que la programación global sea </a:t>
            </a:r>
            <a:r>
              <a:rPr lang="es-ES_tradnl" sz="2400" dirty="0" err="1"/>
              <a:t>serializable</a:t>
            </a:r>
            <a:r>
              <a:rPr lang="es-ES_tradnl" sz="2400" dirty="0"/>
              <a:t>. El ejemplo 5.5 demuestra esto.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6547379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sp>
        <p:nvSpPr>
          <p:cNvPr id="6" name="Título 1"/>
          <p:cNvSpPr>
            <a:spLocks noGrp="1"/>
          </p:cNvSpPr>
          <p:nvPr>
            <p:ph type="title"/>
          </p:nvPr>
        </p:nvSpPr>
        <p:spPr>
          <a:xfrm>
            <a:off x="838200" y="224589"/>
            <a:ext cx="10515600" cy="641686"/>
          </a:xfrm>
        </p:spPr>
        <p:txBody>
          <a:bodyPr>
            <a:normAutofit fontScale="90000"/>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1203158" y="1312064"/>
            <a:ext cx="9652418" cy="5409411"/>
          </a:xfrm>
          <a:prstGeom prst="rect">
            <a:avLst/>
          </a:prstGeom>
        </p:spPr>
      </p:pic>
    </p:spTree>
    <p:extLst>
      <p:ext uri="{BB962C8B-B14F-4D97-AF65-F5344CB8AC3E}">
        <p14:creationId xmlns:p14="http://schemas.microsoft.com/office/powerpoint/2010/main" val="1104603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
        <p:nvSpPr>
          <p:cNvPr id="6" name="Título 1"/>
          <p:cNvSpPr>
            <a:spLocks noGrp="1"/>
          </p:cNvSpPr>
          <p:nvPr>
            <p:ph type="title"/>
          </p:nvPr>
        </p:nvSpPr>
        <p:spPr>
          <a:xfrm>
            <a:off x="838200" y="547560"/>
            <a:ext cx="10515600" cy="878459"/>
          </a:xfrm>
        </p:spPr>
        <p:txBody>
          <a:bodyPr>
            <a:normAutofit/>
          </a:bodyPr>
          <a:lstStyle/>
          <a:p>
            <a:r>
              <a:rPr lang="en-US" dirty="0"/>
              <a:t>MULTITRANSACTION PROCESSING SYSTEMS</a:t>
            </a:r>
          </a:p>
        </p:txBody>
      </p:sp>
      <p:pic>
        <p:nvPicPr>
          <p:cNvPr id="3" name="Imagen 2"/>
          <p:cNvPicPr>
            <a:picLocks noChangeAspect="1"/>
          </p:cNvPicPr>
          <p:nvPr/>
        </p:nvPicPr>
        <p:blipFill>
          <a:blip r:embed="rId2"/>
          <a:stretch>
            <a:fillRect/>
          </a:stretch>
        </p:blipFill>
        <p:spPr>
          <a:xfrm>
            <a:off x="838200" y="1727708"/>
            <a:ext cx="10121625" cy="4215892"/>
          </a:xfrm>
          <a:prstGeom prst="rect">
            <a:avLst/>
          </a:prstGeom>
        </p:spPr>
      </p:pic>
    </p:spTree>
    <p:extLst>
      <p:ext uri="{BB962C8B-B14F-4D97-AF65-F5344CB8AC3E}">
        <p14:creationId xmlns:p14="http://schemas.microsoft.com/office/powerpoint/2010/main" val="1715287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i="1" dirty="0"/>
              <a:t>Consistencia de la base de datos. </a:t>
            </a:r>
            <a:endParaRPr lang="es-ES_tradnl" sz="2400" i="1" dirty="0" smtClean="0"/>
          </a:p>
          <a:p>
            <a:r>
              <a:rPr lang="es-ES_tradnl" sz="2400" dirty="0" smtClean="0"/>
              <a:t>Cada </a:t>
            </a:r>
            <a:r>
              <a:rPr lang="es-ES_tradnl" sz="2400" dirty="0"/>
              <a:t>elemento de datos en la base de datos tiene una aserción de corrección </a:t>
            </a:r>
            <a:r>
              <a:rPr lang="es-ES_tradnl" sz="2400" dirty="0" smtClean="0"/>
              <a:t>asociada (</a:t>
            </a:r>
            <a:r>
              <a:rPr lang="en-US" sz="2400" dirty="0"/>
              <a:t>associated </a:t>
            </a:r>
            <a:r>
              <a:rPr lang="en-US" sz="2400" dirty="0" smtClean="0"/>
              <a:t>correctness assertion</a:t>
            </a:r>
            <a:r>
              <a:rPr lang="es-ES_tradnl" sz="2400" dirty="0" smtClean="0"/>
              <a:t>). </a:t>
            </a:r>
          </a:p>
          <a:p>
            <a:pPr>
              <a:lnSpc>
                <a:spcPct val="120000"/>
              </a:lnSpc>
              <a:spcBef>
                <a:spcPts val="300"/>
              </a:spcBef>
            </a:pPr>
            <a:r>
              <a:rPr lang="es-ES_tradnl" sz="2400" dirty="0" smtClean="0"/>
              <a:t>Por </a:t>
            </a:r>
            <a:r>
              <a:rPr lang="es-ES_tradnl" sz="2400" dirty="0"/>
              <a:t>ejemplo, el número de seguro social de un empleado debe ser un valor único, la edad de un empleado debe ser un número positivo, un empleado debe trabajar para un solo departamento, el saldo de una cuenta debe ser positivo y más de $ 100, y así sucesivamente. </a:t>
            </a:r>
            <a:endParaRPr lang="es-ES_tradnl" sz="2400" dirty="0" smtClean="0"/>
          </a:p>
          <a:p>
            <a:pPr>
              <a:lnSpc>
                <a:spcPct val="120000"/>
              </a:lnSpc>
              <a:spcBef>
                <a:spcPts val="300"/>
              </a:spcBef>
            </a:pPr>
            <a:r>
              <a:rPr lang="es-ES_tradnl" sz="2400" dirty="0" smtClean="0"/>
              <a:t>Estos son ejemplos </a:t>
            </a:r>
            <a:r>
              <a:rPr lang="es-ES_tradnl" sz="2400" dirty="0"/>
              <a:t>de aserciones en una base de datos. Se dice que una base de datos es consistente si y solo si se cumplen los criterios de corrección para todos los elementos de datos de la base de datos.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spTree>
    <p:extLst>
      <p:ext uri="{BB962C8B-B14F-4D97-AF65-F5344CB8AC3E}">
        <p14:creationId xmlns:p14="http://schemas.microsoft.com/office/powerpoint/2010/main" val="12057714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300" b="1" dirty="0" err="1"/>
              <a:t>Serializabilidad</a:t>
            </a:r>
            <a:r>
              <a:rPr lang="es-ES_tradnl" sz="2300" b="1" dirty="0"/>
              <a:t> en bases de datos </a:t>
            </a:r>
            <a:r>
              <a:rPr lang="es-ES_tradnl" sz="2300" b="1" dirty="0" smtClean="0"/>
              <a:t>replicadas</a:t>
            </a:r>
            <a:endParaRPr lang="es-ES_tradnl" sz="2300" dirty="0" smtClean="0"/>
          </a:p>
          <a:p>
            <a:pPr>
              <a:lnSpc>
                <a:spcPct val="120000"/>
              </a:lnSpc>
              <a:spcBef>
                <a:spcPts val="300"/>
              </a:spcBef>
            </a:pPr>
            <a:r>
              <a:rPr lang="es-ES_tradnl" sz="2300" dirty="0" smtClean="0"/>
              <a:t>Para </a:t>
            </a:r>
            <a:r>
              <a:rPr lang="es-ES_tradnl" sz="2300" dirty="0"/>
              <a:t>considerar la </a:t>
            </a:r>
            <a:r>
              <a:rPr lang="es-ES_tradnl" sz="2300" i="1" dirty="0"/>
              <a:t>consistencia mutua </a:t>
            </a:r>
            <a:r>
              <a:rPr lang="es-ES_tradnl" sz="2300" dirty="0"/>
              <a:t>en una base de datos replicada, necesitamos extender la definición de </a:t>
            </a:r>
            <a:r>
              <a:rPr lang="es-ES_tradnl" sz="2300" dirty="0" err="1"/>
              <a:t>serializabilidad</a:t>
            </a:r>
            <a:r>
              <a:rPr lang="es-ES_tradnl" sz="2300" dirty="0"/>
              <a:t> local. </a:t>
            </a:r>
            <a:endParaRPr lang="es-ES_tradnl" sz="2300" dirty="0" smtClean="0"/>
          </a:p>
          <a:p>
            <a:pPr>
              <a:lnSpc>
                <a:spcPct val="120000"/>
              </a:lnSpc>
              <a:spcBef>
                <a:spcPts val="300"/>
              </a:spcBef>
            </a:pPr>
            <a:r>
              <a:rPr lang="es-ES_tradnl" sz="2300" dirty="0" smtClean="0"/>
              <a:t>En </a:t>
            </a:r>
            <a:r>
              <a:rPr lang="es-ES_tradnl" sz="2300" dirty="0"/>
              <a:t>una base de datos replicada, la programación S se puede serializar globalmente si y solo si todas las programaciones locales son </a:t>
            </a:r>
            <a:r>
              <a:rPr lang="es-ES_tradnl" sz="2300" dirty="0" err="1"/>
              <a:t>serializables</a:t>
            </a:r>
            <a:r>
              <a:rPr lang="es-ES_tradnl" sz="2300" dirty="0"/>
              <a:t> y </a:t>
            </a:r>
            <a:r>
              <a:rPr lang="es-ES_tradnl" sz="2300" u="sng" dirty="0"/>
              <a:t>el orden de compromiso para dos transacciones en conflicto es el mismo en cada sitio donde se ejecutan las dos transacciones</a:t>
            </a:r>
            <a:r>
              <a:rPr lang="es-ES_tradnl" sz="2300" dirty="0"/>
              <a:t>. </a:t>
            </a:r>
            <a:endParaRPr lang="es-ES_tradnl" sz="2300" dirty="0" smtClean="0"/>
          </a:p>
          <a:p>
            <a:pPr>
              <a:lnSpc>
                <a:spcPct val="120000"/>
              </a:lnSpc>
              <a:spcBef>
                <a:spcPts val="300"/>
              </a:spcBef>
            </a:pPr>
            <a:r>
              <a:rPr lang="es-ES_tradnl" sz="2300" dirty="0" smtClean="0"/>
              <a:t>Aplicando </a:t>
            </a:r>
            <a:r>
              <a:rPr lang="es-ES_tradnl" sz="2300" dirty="0"/>
              <a:t>estos requisitos a nuestro ejemplo, vemos que para las transacciones en conflicto T1 y T2, en el sitio de LA, la orden de compromiso es “T1 → T2” pero en NY, la orden de compromiso es “T2 → T1”. Dado que las dos transacciones no en el mismo orden en ambos sitios, dejan las copias de la base de datos en un estado inconsistente.</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60</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20282621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En un sistema distribuido, una transacción puede ser una transacción local o una transacción global. Una transacción local es una transacción que realiza todo su trabajo en el sitio donde se origina. En otras palabras, una transacción local no abandona su sitio de origen. Una transacción global, por otro lado, es una transacción que tiene que realizar trabajo en uno o más sitios diferentes de su sitio original. El sitio de origen es el sitio donde la transacción primero ingresa al sistema. Ahí es donde la transacción se asigna a un monitor de transacciones, TM, como se mencionó anteriormente. Una transacción global se lleva a cabo como un conjunto de transacciones locales, cada una de las cuales se ejecuta como un agente de la transacción global en un sitio determinado.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61</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Transactions in Distributed System</a:t>
            </a:r>
          </a:p>
        </p:txBody>
      </p:sp>
    </p:spTree>
    <p:extLst>
      <p:ext uri="{BB962C8B-B14F-4D97-AF65-F5344CB8AC3E}">
        <p14:creationId xmlns:p14="http://schemas.microsoft.com/office/powerpoint/2010/main" val="2762750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5708703" cy="4078224"/>
          </a:xfrm>
        </p:spPr>
        <p:txBody>
          <a:bodyPr>
            <a:noAutofit/>
          </a:bodyPr>
          <a:lstStyle/>
          <a:p>
            <a:pPr>
              <a:lnSpc>
                <a:spcPct val="120000"/>
              </a:lnSpc>
              <a:spcBef>
                <a:spcPts val="300"/>
              </a:spcBef>
            </a:pPr>
            <a:r>
              <a:rPr lang="es-ES_tradnl" sz="2400" dirty="0" smtClean="0"/>
              <a:t>Cada </a:t>
            </a:r>
            <a:r>
              <a:rPr lang="es-ES_tradnl" sz="2400" dirty="0"/>
              <a:t>transacción local es una </a:t>
            </a:r>
            <a:r>
              <a:rPr lang="es-ES_tradnl" sz="2400" dirty="0" err="1"/>
              <a:t>subtransacción</a:t>
            </a:r>
            <a:r>
              <a:rPr lang="es-ES_tradnl" sz="2400" dirty="0"/>
              <a:t> de una transacción global. Esto introduce un nuevo grado de dificultad para </a:t>
            </a:r>
            <a:r>
              <a:rPr lang="es-ES_tradnl" sz="2400" dirty="0" smtClean="0"/>
              <a:t>hacer </a:t>
            </a:r>
            <a:r>
              <a:rPr lang="es-ES_tradnl" sz="2400" dirty="0" err="1" smtClean="0"/>
              <a:t>commit</a:t>
            </a:r>
            <a:r>
              <a:rPr lang="es-ES_tradnl" sz="2400" dirty="0" smtClean="0"/>
              <a:t> de una </a:t>
            </a:r>
            <a:r>
              <a:rPr lang="es-ES_tradnl" sz="2400" dirty="0"/>
              <a:t>transacción global. Usando este modelo, podemos escribir la transacción de ajuste de capital que analizamos en el Ejemplo 5.5 como transacción global T1 que consta de dos transacciones locales T1LA y T1NY:</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62</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Transactions in Distributed System</a:t>
            </a:r>
          </a:p>
        </p:txBody>
      </p:sp>
      <p:pic>
        <p:nvPicPr>
          <p:cNvPr id="2" name="Imagen 1"/>
          <p:cNvPicPr>
            <a:picLocks noChangeAspect="1"/>
          </p:cNvPicPr>
          <p:nvPr/>
        </p:nvPicPr>
        <p:blipFill>
          <a:blip r:embed="rId2"/>
          <a:stretch>
            <a:fillRect/>
          </a:stretch>
        </p:blipFill>
        <p:spPr>
          <a:xfrm>
            <a:off x="7559040" y="1500378"/>
            <a:ext cx="3657600" cy="4076700"/>
          </a:xfrm>
          <a:prstGeom prst="rect">
            <a:avLst/>
          </a:prstGeom>
        </p:spPr>
      </p:pic>
    </p:spTree>
    <p:extLst>
      <p:ext uri="{BB962C8B-B14F-4D97-AF65-F5344CB8AC3E}">
        <p14:creationId xmlns:p14="http://schemas.microsoft.com/office/powerpoint/2010/main" val="6534428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Tenga en cuenta que </a:t>
            </a:r>
            <a:r>
              <a:rPr lang="es-ES_tradnl" sz="2400" dirty="0" smtClean="0"/>
              <a:t>se hace </a:t>
            </a:r>
            <a:r>
              <a:rPr lang="es-ES_tradnl" sz="2400" dirty="0" err="1" smtClean="0"/>
              <a:t>commit</a:t>
            </a:r>
            <a:r>
              <a:rPr lang="es-ES_tradnl" sz="2400" dirty="0" smtClean="0"/>
              <a:t> de T1 </a:t>
            </a:r>
            <a:r>
              <a:rPr lang="es-ES_tradnl" sz="2400" dirty="0"/>
              <a:t>solo cuando </a:t>
            </a:r>
            <a:r>
              <a:rPr lang="es-ES_tradnl" sz="2400" dirty="0" smtClean="0"/>
              <a:t>sus </a:t>
            </a:r>
            <a:r>
              <a:rPr lang="es-ES_tradnl" sz="2400" dirty="0"/>
              <a:t>dos </a:t>
            </a:r>
            <a:r>
              <a:rPr lang="es-ES_tradnl" sz="2400" dirty="0" err="1" smtClean="0"/>
              <a:t>subtransacciones</a:t>
            </a:r>
            <a:r>
              <a:rPr lang="es-ES_tradnl" sz="2400" dirty="0" smtClean="0"/>
              <a:t> han hecho </a:t>
            </a:r>
            <a:r>
              <a:rPr lang="es-ES_tradnl" sz="2400" dirty="0" err="1" smtClean="0"/>
              <a:t>commit</a:t>
            </a:r>
            <a:r>
              <a:rPr lang="es-ES_tradnl" sz="2400" dirty="0" smtClean="0"/>
              <a:t>. </a:t>
            </a:r>
            <a:r>
              <a:rPr lang="es-ES_tradnl" sz="2400" dirty="0"/>
              <a:t>La reversión </a:t>
            </a:r>
            <a:r>
              <a:rPr lang="es-ES_tradnl" sz="2400" dirty="0" smtClean="0"/>
              <a:t>(</a:t>
            </a:r>
            <a:r>
              <a:rPr lang="es-ES_tradnl" sz="2400" dirty="0" err="1" smtClean="0"/>
              <a:t>rollback</a:t>
            </a:r>
            <a:r>
              <a:rPr lang="es-ES_tradnl" sz="2400" dirty="0" smtClean="0"/>
              <a:t>) </a:t>
            </a:r>
            <a:r>
              <a:rPr lang="es-ES_tradnl" sz="2400" dirty="0" smtClean="0"/>
              <a:t>de </a:t>
            </a:r>
            <a:r>
              <a:rPr lang="es-ES_tradnl" sz="2400" dirty="0"/>
              <a:t>T1 requiere la reversión de sus </a:t>
            </a:r>
            <a:r>
              <a:rPr lang="es-ES_tradnl" sz="2400" dirty="0" err="1"/>
              <a:t>subtransacciones</a:t>
            </a:r>
            <a:r>
              <a:rPr lang="es-ES_tradnl" sz="2400" dirty="0"/>
              <a:t>. Pero el </a:t>
            </a:r>
            <a:r>
              <a:rPr lang="es-ES_tradnl" sz="2400" dirty="0" err="1" smtClean="0"/>
              <a:t>commit</a:t>
            </a:r>
            <a:r>
              <a:rPr lang="es-ES_tradnl" sz="2400" dirty="0" smtClean="0"/>
              <a:t> de </a:t>
            </a:r>
            <a:r>
              <a:rPr lang="es-ES_tradnl" sz="2400" dirty="0"/>
              <a:t>una de las </a:t>
            </a:r>
            <a:r>
              <a:rPr lang="es-ES_tradnl" sz="2400" dirty="0" err="1"/>
              <a:t>subtransacciones</a:t>
            </a:r>
            <a:r>
              <a:rPr lang="es-ES_tradnl" sz="2400" dirty="0"/>
              <a:t> no significa necesariamente el </a:t>
            </a:r>
            <a:r>
              <a:rPr lang="es-ES_tradnl" sz="2400" dirty="0" err="1" smtClean="0"/>
              <a:t>commit</a:t>
            </a:r>
            <a:r>
              <a:rPr lang="es-ES_tradnl" sz="2400" dirty="0" smtClean="0"/>
              <a:t> de </a:t>
            </a:r>
            <a:r>
              <a:rPr lang="es-ES_tradnl" sz="2400" dirty="0"/>
              <a:t>la otra </a:t>
            </a:r>
            <a:r>
              <a:rPr lang="es-ES_tradnl" sz="2400" dirty="0" err="1"/>
              <a:t>subtransacción</a:t>
            </a:r>
            <a:r>
              <a:rPr lang="es-ES_tradnl" sz="2400" dirty="0"/>
              <a:t> y / o la transacción global. En realidad, la transacción global tiene una o más transacciones anidadas, donde cada transacción anidada es una transacción local que debe ejecutarse en un sitio en particular. La transacción global también se denomina transacción principal y cada </a:t>
            </a:r>
            <a:r>
              <a:rPr lang="es-ES_tradnl" sz="2400" dirty="0" err="1"/>
              <a:t>subtransacción</a:t>
            </a:r>
            <a:r>
              <a:rPr lang="es-ES_tradnl" sz="2400" dirty="0"/>
              <a:t> se denomina transacción secundaria. Cada transacción secundaria puede tener sus propias transacciones secundarias. Para cualquier transacción anidada, el orden de </a:t>
            </a:r>
            <a:r>
              <a:rPr lang="es-ES_tradnl" sz="2400" dirty="0" err="1" smtClean="0"/>
              <a:t>commit</a:t>
            </a:r>
            <a:r>
              <a:rPr lang="es-ES_tradnl" sz="2400" dirty="0" smtClean="0"/>
              <a:t> es </a:t>
            </a:r>
            <a:r>
              <a:rPr lang="es-ES_tradnl" sz="2400" dirty="0"/>
              <a:t>importante.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63</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Transactions in Distributed System</a:t>
            </a:r>
          </a:p>
        </p:txBody>
      </p:sp>
    </p:spTree>
    <p:extLst>
      <p:ext uri="{BB962C8B-B14F-4D97-AF65-F5344CB8AC3E}">
        <p14:creationId xmlns:p14="http://schemas.microsoft.com/office/powerpoint/2010/main" val="11007554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Una transacción principal solo puede </a:t>
            </a:r>
            <a:r>
              <a:rPr lang="es-ES_tradnl" sz="2400" dirty="0" smtClean="0"/>
              <a:t>hacer </a:t>
            </a:r>
            <a:r>
              <a:rPr lang="es-ES_tradnl" sz="2400" dirty="0" err="1" smtClean="0"/>
              <a:t>commit</a:t>
            </a:r>
            <a:r>
              <a:rPr lang="es-ES_tradnl" sz="2400" dirty="0" smtClean="0"/>
              <a:t> después </a:t>
            </a:r>
            <a:r>
              <a:rPr lang="es-ES_tradnl" sz="2400" dirty="0"/>
              <a:t>de que todas sus transacciones secundarias </a:t>
            </a:r>
            <a:r>
              <a:rPr lang="es-ES_tradnl" sz="2400" dirty="0" smtClean="0"/>
              <a:t>hayan hecho </a:t>
            </a:r>
            <a:r>
              <a:rPr lang="es-ES_tradnl" sz="2400" dirty="0" err="1" smtClean="0"/>
              <a:t>commit</a:t>
            </a:r>
            <a:r>
              <a:rPr lang="es-ES_tradnl" sz="2400" dirty="0" smtClean="0"/>
              <a:t>. </a:t>
            </a:r>
          </a:p>
          <a:p>
            <a:pPr>
              <a:lnSpc>
                <a:spcPct val="120000"/>
              </a:lnSpc>
              <a:spcBef>
                <a:spcPts val="300"/>
              </a:spcBef>
            </a:pPr>
            <a:r>
              <a:rPr lang="es-ES_tradnl" sz="2400" dirty="0"/>
              <a:t>E</a:t>
            </a:r>
            <a:r>
              <a:rPr lang="es-ES_tradnl" sz="2400" dirty="0" smtClean="0"/>
              <a:t>l </a:t>
            </a:r>
            <a:r>
              <a:rPr lang="es-ES_tradnl" sz="2400" dirty="0" err="1" smtClean="0"/>
              <a:t>commit</a:t>
            </a:r>
            <a:r>
              <a:rPr lang="es-ES_tradnl" sz="2400" dirty="0" smtClean="0"/>
              <a:t> distribuido </a:t>
            </a:r>
            <a:r>
              <a:rPr lang="es-ES_tradnl" sz="2400" dirty="0"/>
              <a:t>reduce la autonomía del sitio de las DBE locales al exigirles que aplacen el </a:t>
            </a:r>
            <a:r>
              <a:rPr lang="es-ES_tradnl" sz="2400" dirty="0" err="1" smtClean="0"/>
              <a:t>commit</a:t>
            </a:r>
            <a:r>
              <a:rPr lang="es-ES_tradnl" sz="2400" dirty="0" smtClean="0"/>
              <a:t> de </a:t>
            </a:r>
            <a:r>
              <a:rPr lang="es-ES_tradnl" sz="2400" dirty="0"/>
              <a:t>una transacción local hasta que la transacción global quiera </a:t>
            </a:r>
            <a:r>
              <a:rPr lang="es-ES_tradnl" sz="2400" dirty="0" smtClean="0"/>
              <a:t>quiera hacer el </a:t>
            </a:r>
            <a:r>
              <a:rPr lang="es-ES_tradnl" sz="2400" dirty="0" err="1" smtClean="0"/>
              <a:t>commit</a:t>
            </a:r>
            <a:r>
              <a:rPr lang="es-ES_tradnl" sz="2400" dirty="0" smtClean="0"/>
              <a:t>. </a:t>
            </a:r>
          </a:p>
          <a:p>
            <a:pPr>
              <a:lnSpc>
                <a:spcPct val="120000"/>
              </a:lnSpc>
              <a:spcBef>
                <a:spcPts val="300"/>
              </a:spcBef>
            </a:pPr>
            <a:r>
              <a:rPr lang="es-ES_tradnl" sz="2400" dirty="0" smtClean="0"/>
              <a:t>Este </a:t>
            </a:r>
            <a:r>
              <a:rPr lang="es-ES_tradnl" sz="2400" dirty="0" err="1" smtClean="0"/>
              <a:t>commit</a:t>
            </a:r>
            <a:r>
              <a:rPr lang="es-ES_tradnl" sz="2400" dirty="0" smtClean="0"/>
              <a:t> diferido </a:t>
            </a:r>
            <a:r>
              <a:rPr lang="es-ES_tradnl" sz="2400" dirty="0"/>
              <a:t>potencialmente causa problemas para los </a:t>
            </a:r>
            <a:r>
              <a:rPr lang="es-ES_tradnl" sz="2400" dirty="0" err="1"/>
              <a:t>DBEs</a:t>
            </a:r>
            <a:r>
              <a:rPr lang="es-ES_tradnl" sz="2400" dirty="0"/>
              <a:t> locales; </a:t>
            </a:r>
            <a:r>
              <a:rPr lang="es-ES_tradnl" sz="2400" dirty="0" smtClean="0"/>
              <a:t>además </a:t>
            </a:r>
            <a:r>
              <a:rPr lang="es-ES_tradnl" sz="2400" dirty="0"/>
              <a:t>de reducir su autonomía, no siempre es posible implementar un </a:t>
            </a:r>
            <a:r>
              <a:rPr lang="es-ES_tradnl" sz="2400" dirty="0" err="1" smtClean="0"/>
              <a:t>commit</a:t>
            </a:r>
            <a:r>
              <a:rPr lang="es-ES_tradnl" sz="2400" dirty="0" smtClean="0"/>
              <a:t> distribuido </a:t>
            </a:r>
            <a:r>
              <a:rPr lang="es-ES_tradnl" sz="2400" dirty="0"/>
              <a:t>ya que un sitio local puede no ser compatible con la idea de diferir el </a:t>
            </a:r>
            <a:r>
              <a:rPr lang="es-ES_tradnl" sz="2400" dirty="0" err="1" smtClean="0"/>
              <a:t>commit</a:t>
            </a:r>
            <a:r>
              <a:rPr lang="es-ES_tradnl" sz="2400" dirty="0" smtClean="0"/>
              <a:t> de </a:t>
            </a:r>
            <a:r>
              <a:rPr lang="es-ES_tradnl" sz="2400" dirty="0"/>
              <a:t>una transacción.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64</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Transactions in Distributed System</a:t>
            </a:r>
          </a:p>
        </p:txBody>
      </p:sp>
    </p:spTree>
    <p:extLst>
      <p:ext uri="{BB962C8B-B14F-4D97-AF65-F5344CB8AC3E}">
        <p14:creationId xmlns:p14="http://schemas.microsoft.com/office/powerpoint/2010/main" val="13821275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CONTROL DE CONCURRENCIA </a:t>
            </a:r>
            <a:r>
              <a:rPr lang="en-US" sz="4800" dirty="0" smtClean="0"/>
              <a:t>EN UN </a:t>
            </a:r>
            <a:br>
              <a:rPr lang="en-US" sz="4800" dirty="0" smtClean="0"/>
            </a:br>
            <a:r>
              <a:rPr lang="en-US" sz="4800" dirty="0" smtClean="0"/>
              <a:t>DBE </a:t>
            </a:r>
            <a:r>
              <a:rPr lang="en-US" sz="4800" dirty="0"/>
              <a:t>CENTRALIZADO</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65</a:t>
            </a:fld>
            <a:endParaRPr lang="en-US" sz="1400" dirty="0"/>
          </a:p>
        </p:txBody>
      </p:sp>
    </p:spTree>
    <p:extLst>
      <p:ext uri="{BB962C8B-B14F-4D97-AF65-F5344CB8AC3E}">
        <p14:creationId xmlns:p14="http://schemas.microsoft.com/office/powerpoint/2010/main" val="21119018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4" y="1353312"/>
            <a:ext cx="11268255" cy="4078224"/>
          </a:xfrm>
        </p:spPr>
        <p:txBody>
          <a:bodyPr>
            <a:noAutofit/>
          </a:bodyPr>
          <a:lstStyle/>
          <a:p>
            <a:pPr>
              <a:lnSpc>
                <a:spcPct val="120000"/>
              </a:lnSpc>
              <a:spcBef>
                <a:spcPts val="300"/>
              </a:spcBef>
            </a:pPr>
            <a:r>
              <a:rPr lang="es-ES_tradnl" sz="2300" dirty="0"/>
              <a:t>Muchos investigadores han estudiado en detalle los algoritmos de control de concurrencia para una base de datos centralizada. Por lo tanto, resumiremos estos enfoques para completarlos pero no proporcionaremos más detalles. Sin embargo, discutiremos en detalle la implicación de la distribución en estos algoritmos. </a:t>
            </a:r>
            <a:endParaRPr lang="es-ES_tradnl" sz="2300" dirty="0" smtClean="0"/>
          </a:p>
          <a:p>
            <a:pPr>
              <a:lnSpc>
                <a:spcPct val="120000"/>
              </a:lnSpc>
              <a:spcBef>
                <a:spcPts val="300"/>
              </a:spcBef>
            </a:pPr>
            <a:r>
              <a:rPr lang="es-ES_tradnl" sz="2300" dirty="0" smtClean="0"/>
              <a:t>Usaremos </a:t>
            </a:r>
            <a:r>
              <a:rPr lang="es-ES_tradnl" sz="2300" dirty="0"/>
              <a:t>el modelo de transacción que se trató </a:t>
            </a:r>
            <a:r>
              <a:rPr lang="es-ES_tradnl" sz="2300" dirty="0" smtClean="0"/>
              <a:t>anteriormente para el tema de </a:t>
            </a:r>
            <a:r>
              <a:rPr lang="es-ES_tradnl" sz="2300" dirty="0"/>
              <a:t>control de concurrencia. Recuerde que en nuestro modelo, una transacción se inició en un sitio y se asignó a un monitor de transacciones (TM), que era responsable de ejecutar la transacción. </a:t>
            </a:r>
            <a:endParaRPr lang="es-ES_tradnl" sz="2300" dirty="0" smtClean="0"/>
          </a:p>
          <a:p>
            <a:pPr>
              <a:lnSpc>
                <a:spcPct val="120000"/>
              </a:lnSpc>
              <a:spcBef>
                <a:spcPts val="300"/>
              </a:spcBef>
            </a:pPr>
            <a:r>
              <a:rPr lang="es-ES_tradnl" sz="2300" dirty="0" smtClean="0"/>
              <a:t>El </a:t>
            </a:r>
            <a:r>
              <a:rPr lang="es-ES_tradnl" sz="2300" dirty="0"/>
              <a:t>TM es parte del procesador de aplicaciones (AP), como hemos discutido. El TM usa el </a:t>
            </a:r>
            <a:r>
              <a:rPr lang="es-ES_tradnl" sz="2300" dirty="0" err="1" smtClean="0"/>
              <a:t>scheduler</a:t>
            </a:r>
            <a:r>
              <a:rPr lang="es-ES_tradnl" sz="2300" dirty="0" smtClean="0"/>
              <a:t> para </a:t>
            </a:r>
            <a:r>
              <a:rPr lang="es-ES_tradnl" sz="2300" dirty="0"/>
              <a:t>programar las operaciones de su transacción. El </a:t>
            </a:r>
            <a:r>
              <a:rPr lang="es-ES_tradnl" sz="2300" dirty="0" err="1"/>
              <a:t>scheduler</a:t>
            </a:r>
            <a:r>
              <a:rPr lang="es-ES_tradnl" sz="2300" dirty="0"/>
              <a:t> genera un programa </a:t>
            </a:r>
            <a:r>
              <a:rPr lang="es-ES_tradnl" sz="2300" dirty="0" err="1"/>
              <a:t>serializable</a:t>
            </a:r>
            <a:r>
              <a:rPr lang="es-ES_tradnl" sz="2300" dirty="0"/>
              <a:t> para todas las transacciones en ejecución. El </a:t>
            </a:r>
            <a:r>
              <a:rPr lang="es-ES_tradnl" sz="2300" dirty="0" err="1"/>
              <a:t>scheduler</a:t>
            </a:r>
            <a:r>
              <a:rPr lang="es-ES_tradnl" sz="2300" dirty="0"/>
              <a:t> es una parte del módulo de control de concurrencia del DBE.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err="1" smtClean="0"/>
              <a:t>Introducci</a:t>
            </a:r>
            <a:r>
              <a:rPr lang="es-ES" dirty="0" err="1" smtClean="0"/>
              <a:t>ón</a:t>
            </a:r>
            <a:endParaRPr lang="en-US" dirty="0"/>
          </a:p>
        </p:txBody>
      </p:sp>
    </p:spTree>
    <p:extLst>
      <p:ext uri="{BB962C8B-B14F-4D97-AF65-F5344CB8AC3E}">
        <p14:creationId xmlns:p14="http://schemas.microsoft.com/office/powerpoint/2010/main" val="1132660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300" dirty="0"/>
              <a:t>Hay dos enfoques básicos para imponer el </a:t>
            </a:r>
            <a:r>
              <a:rPr lang="es-ES_tradnl" sz="2300" b="1" dirty="0"/>
              <a:t>aislamiento</a:t>
            </a:r>
            <a:r>
              <a:rPr lang="es-ES_tradnl" sz="2300" dirty="0"/>
              <a:t> en un sistema centralizado. Se basan en los conceptos de </a:t>
            </a:r>
            <a:r>
              <a:rPr lang="es-ES_tradnl" sz="2300" b="1" dirty="0"/>
              <a:t>bloqueo</a:t>
            </a:r>
            <a:r>
              <a:rPr lang="es-ES_tradnl" sz="2300" dirty="0"/>
              <a:t> y </a:t>
            </a:r>
            <a:r>
              <a:rPr lang="es-ES_tradnl" sz="2300" b="1" dirty="0"/>
              <a:t>marca de tiempo</a:t>
            </a:r>
            <a:r>
              <a:rPr lang="es-ES_tradnl" sz="2300" dirty="0"/>
              <a:t>. </a:t>
            </a:r>
            <a:endParaRPr lang="es-ES_tradnl" sz="2300" dirty="0" smtClean="0"/>
          </a:p>
          <a:p>
            <a:pPr>
              <a:lnSpc>
                <a:spcPct val="120000"/>
              </a:lnSpc>
              <a:spcBef>
                <a:spcPts val="300"/>
              </a:spcBef>
            </a:pPr>
            <a:r>
              <a:rPr lang="es-ES_tradnl" sz="2300" dirty="0" smtClean="0"/>
              <a:t>Los </a:t>
            </a:r>
            <a:r>
              <a:rPr lang="es-ES_tradnl" sz="2300" dirty="0"/>
              <a:t>algoritmos de control de concurrencia basados ​​en bloqueo utilizan el bloqueo para aislar los elementos de datos que una transacción está utilizando de otras transacciones. Aunque centramos nuestra discusión en el bloqueo de elementos de datos, en realidad, la granularidad del bloqueo puede ser diferente. </a:t>
            </a:r>
            <a:endParaRPr lang="es-ES_tradnl" sz="2300" dirty="0" smtClean="0"/>
          </a:p>
          <a:p>
            <a:pPr>
              <a:lnSpc>
                <a:spcPct val="120000"/>
              </a:lnSpc>
              <a:spcBef>
                <a:spcPts val="300"/>
              </a:spcBef>
            </a:pPr>
            <a:r>
              <a:rPr lang="es-ES_tradnl" sz="2300" dirty="0" smtClean="0"/>
              <a:t>Por </a:t>
            </a:r>
            <a:r>
              <a:rPr lang="es-ES_tradnl" sz="2300" dirty="0"/>
              <a:t>ejemplo, uno puede bloquear una fila de tabla, una página de base de datos, un espacio de tablas o la base de datos completa. </a:t>
            </a:r>
            <a:endParaRPr lang="es-ES_tradnl" sz="2300" dirty="0" smtClean="0"/>
          </a:p>
          <a:p>
            <a:pPr>
              <a:lnSpc>
                <a:spcPct val="120000"/>
              </a:lnSpc>
              <a:spcBef>
                <a:spcPts val="300"/>
              </a:spcBef>
            </a:pPr>
            <a:r>
              <a:rPr lang="es-ES_tradnl" sz="2300" dirty="0" smtClean="0"/>
              <a:t>La marca de tiempo no utiliza el bloqueo para aislar elementos de datos. En su lugar, las marcas de tiempo se utilizan para ordenar transacciones y sus operaciones en el programa (</a:t>
            </a:r>
            <a:r>
              <a:rPr lang="es-ES_tradnl" sz="2300" dirty="0" err="1" smtClean="0"/>
              <a:t>schedule</a:t>
            </a:r>
            <a:r>
              <a:rPr lang="es-ES_tradnl" sz="2300" dirty="0" smtClean="0"/>
              <a:t>). A veces, las marcas de tiempo se utilizan junto con el bloqueo para mejorar el rendimiento.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err="1" smtClean="0"/>
              <a:t>Introducci</a:t>
            </a:r>
            <a:r>
              <a:rPr lang="es-ES" dirty="0" err="1" smtClean="0"/>
              <a:t>ón</a:t>
            </a:r>
            <a:endParaRPr lang="en-US" dirty="0"/>
          </a:p>
        </p:txBody>
      </p:sp>
    </p:spTree>
    <p:extLst>
      <p:ext uri="{BB962C8B-B14F-4D97-AF65-F5344CB8AC3E}">
        <p14:creationId xmlns:p14="http://schemas.microsoft.com/office/powerpoint/2010/main" val="3790460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También podemos clasificar los algoritmos de control de concurrencia en función de cuándo se aplica la </a:t>
            </a:r>
            <a:r>
              <a:rPr lang="es-ES_tradnl" sz="2400" dirty="0" err="1"/>
              <a:t>serialización</a:t>
            </a:r>
            <a:r>
              <a:rPr lang="es-ES_tradnl" sz="2400" dirty="0"/>
              <a:t>. </a:t>
            </a:r>
            <a:endParaRPr lang="es-ES_tradnl" sz="2400" dirty="0" smtClean="0"/>
          </a:p>
          <a:p>
            <a:pPr>
              <a:lnSpc>
                <a:spcPct val="120000"/>
              </a:lnSpc>
              <a:spcBef>
                <a:spcPts val="300"/>
              </a:spcBef>
            </a:pPr>
            <a:r>
              <a:rPr lang="es-ES_tradnl" sz="2400" dirty="0" smtClean="0"/>
              <a:t>Un </a:t>
            </a:r>
            <a:r>
              <a:rPr lang="es-ES_tradnl" sz="2400" dirty="0"/>
              <a:t>sistema puede tener una </a:t>
            </a:r>
            <a:r>
              <a:rPr lang="es-ES_tradnl" sz="2400" i="1" dirty="0"/>
              <a:t>alta tasa de conflictos </a:t>
            </a:r>
            <a:r>
              <a:rPr lang="es-ES_tradnl" sz="2400" dirty="0"/>
              <a:t>o una </a:t>
            </a:r>
            <a:r>
              <a:rPr lang="es-ES_tradnl" sz="2400" i="1" dirty="0"/>
              <a:t>baja tasa de conflictos</a:t>
            </a:r>
            <a:r>
              <a:rPr lang="es-ES_tradnl" sz="2400" dirty="0" smtClean="0"/>
              <a:t>.</a:t>
            </a:r>
          </a:p>
          <a:p>
            <a:pPr>
              <a:lnSpc>
                <a:spcPct val="120000"/>
              </a:lnSpc>
              <a:spcBef>
                <a:spcPts val="300"/>
              </a:spcBef>
            </a:pPr>
            <a:r>
              <a:rPr lang="es-ES_tradnl" sz="2400" dirty="0" smtClean="0"/>
              <a:t>Los </a:t>
            </a:r>
            <a:r>
              <a:rPr lang="es-ES_tradnl" sz="2400" dirty="0"/>
              <a:t>algoritmos de control de concurrencia que funcionan en sistemas con una alta tasa de conflicto se denominan algoritmos de control de concurrencia </a:t>
            </a:r>
            <a:r>
              <a:rPr lang="es-ES_tradnl" sz="2400" b="1" dirty="0"/>
              <a:t>pesimista</a:t>
            </a:r>
            <a:r>
              <a:rPr lang="es-ES_tradnl" sz="2400" dirty="0"/>
              <a:t>. </a:t>
            </a:r>
            <a:endParaRPr lang="es-ES_tradnl" sz="2400" dirty="0" smtClean="0"/>
          </a:p>
          <a:p>
            <a:pPr>
              <a:lnSpc>
                <a:spcPct val="120000"/>
              </a:lnSpc>
              <a:spcBef>
                <a:spcPts val="300"/>
              </a:spcBef>
            </a:pPr>
            <a:r>
              <a:rPr lang="es-ES_tradnl" sz="2400" dirty="0" smtClean="0"/>
              <a:t>Los </a:t>
            </a:r>
            <a:r>
              <a:rPr lang="es-ES_tradnl" sz="2400" dirty="0"/>
              <a:t>algoritmos de control de concurrencia que funcionan en sistemas con un bajo índice de conflictos se denominan algoritmos de control de concurrencia </a:t>
            </a:r>
            <a:r>
              <a:rPr lang="es-ES_tradnl" sz="2400" b="1" dirty="0"/>
              <a:t>optimista</a:t>
            </a:r>
            <a:r>
              <a:rPr lang="es-ES_tradnl" sz="2400" dirty="0"/>
              <a:t>. </a:t>
            </a:r>
            <a:endParaRPr lang="es-ES_tradnl" sz="2400" dirty="0" smtClean="0"/>
          </a:p>
          <a:p>
            <a:pPr>
              <a:lnSpc>
                <a:spcPct val="120000"/>
              </a:lnSpc>
              <a:spcBef>
                <a:spcPts val="300"/>
              </a:spcBef>
            </a:pPr>
            <a:r>
              <a:rPr lang="es-ES_tradnl" sz="2400" dirty="0" smtClean="0"/>
              <a:t>Para </a:t>
            </a:r>
            <a:r>
              <a:rPr lang="es-ES_tradnl" sz="2400" dirty="0"/>
              <a:t>el control pesimista de la concurrencia (donde la tasa de conflicto es alta), tratamos de identificar los conflictos y sincronizar las transacciones lo antes posible.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68</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err="1" smtClean="0"/>
              <a:t>Introducci</a:t>
            </a:r>
            <a:r>
              <a:rPr lang="es-ES" dirty="0" err="1" smtClean="0"/>
              <a:t>ón</a:t>
            </a:r>
            <a:endParaRPr lang="en-US" dirty="0"/>
          </a:p>
        </p:txBody>
      </p:sp>
    </p:spTree>
    <p:extLst>
      <p:ext uri="{BB962C8B-B14F-4D97-AF65-F5344CB8AC3E}">
        <p14:creationId xmlns:p14="http://schemas.microsoft.com/office/powerpoint/2010/main" val="2580619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Las transacciones que se ejecutan en un </a:t>
            </a:r>
            <a:r>
              <a:rPr lang="es-ES_tradnl" sz="2200" u="sng" dirty="0"/>
              <a:t>sistema con una alta tasa de conflicto </a:t>
            </a:r>
            <a:r>
              <a:rPr lang="es-ES_tradnl" sz="2200" dirty="0"/>
              <a:t>tienen más probabilidades de necesitar un </a:t>
            </a:r>
            <a:r>
              <a:rPr lang="es-ES_tradnl" sz="2200" b="1" dirty="0"/>
              <a:t>reinicio</a:t>
            </a:r>
            <a:r>
              <a:rPr lang="es-ES_tradnl" sz="2200" dirty="0"/>
              <a:t> que las que se ejecutan en un sistema con una menor tasa de conflicto. Cuando una transacción necesita reiniciarse, debemos deshacer todas las operaciones que ha realizado hasta ese momento. Por lo tanto, en sistemas donde los reinicios son muy probables (altas tasas de conflicto), tratamos de identificar conflictos y sincronizar las transacciones lo antes posible, reduciendo la posibilidad de reinicios. </a:t>
            </a:r>
            <a:endParaRPr lang="es-ES_tradnl" sz="2200" dirty="0" smtClean="0"/>
          </a:p>
          <a:p>
            <a:pPr>
              <a:lnSpc>
                <a:spcPct val="120000"/>
              </a:lnSpc>
              <a:spcBef>
                <a:spcPts val="300"/>
              </a:spcBef>
            </a:pPr>
            <a:r>
              <a:rPr lang="es-ES_tradnl" sz="2200" dirty="0" smtClean="0"/>
              <a:t>Por </a:t>
            </a:r>
            <a:r>
              <a:rPr lang="es-ES_tradnl" sz="2200" dirty="0"/>
              <a:t>otro lado, </a:t>
            </a:r>
            <a:r>
              <a:rPr lang="es-ES_tradnl" sz="2200" u="sng" dirty="0"/>
              <a:t>si la tasa de conflicto en un sistema es baja</a:t>
            </a:r>
            <a:r>
              <a:rPr lang="es-ES_tradnl" sz="2200" dirty="0"/>
              <a:t>, podría ser mejor </a:t>
            </a:r>
            <a:r>
              <a:rPr lang="es-ES_tradnl" sz="2200" b="1" dirty="0"/>
              <a:t>retrasar</a:t>
            </a:r>
            <a:r>
              <a:rPr lang="es-ES_tradnl" sz="2200" dirty="0"/>
              <a:t> la sincronización de las transacciones. Esto se debe a que la identificación de conflictos y la sincronización de transacciones son tareas no triviales (que requieren tiempo y otros recursos): intentamos retrasar estas acciones tanto como sea posible para sistemas donde los reinicios son raros (tasas de conflicto bajas). </a:t>
            </a:r>
            <a:r>
              <a:rPr lang="es-ES_tradnl" sz="2200" dirty="0" smtClean="0"/>
              <a:t>A </a:t>
            </a:r>
            <a:r>
              <a:rPr lang="es-ES_tradnl" sz="2200" dirty="0" err="1" smtClean="0"/>
              <a:t>continuaci</a:t>
            </a:r>
            <a:r>
              <a:rPr lang="es-ES" sz="2200" dirty="0" err="1" smtClean="0"/>
              <a:t>ón</a:t>
            </a:r>
            <a:r>
              <a:rPr lang="es-ES_tradnl" sz="2200" dirty="0" smtClean="0"/>
              <a:t>, </a:t>
            </a:r>
            <a:r>
              <a:rPr lang="es-ES_tradnl" sz="2200" dirty="0"/>
              <a:t>estudiamos los enfoques para el control de concurrencia en un DBE centralizado.</a:t>
            </a:r>
          </a:p>
          <a:p>
            <a:pPr>
              <a:lnSpc>
                <a:spcPct val="120000"/>
              </a:lnSpc>
              <a:spcBef>
                <a:spcPts val="300"/>
              </a:spcBef>
            </a:pPr>
            <a:endParaRPr lang="es-ES_tradnl" sz="22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err="1" smtClean="0"/>
              <a:t>Introducci</a:t>
            </a:r>
            <a:r>
              <a:rPr lang="es-ES" dirty="0" err="1" smtClean="0"/>
              <a:t>ón</a:t>
            </a:r>
            <a:endParaRPr lang="en-US" dirty="0"/>
          </a:p>
        </p:txBody>
      </p:sp>
    </p:spTree>
    <p:extLst>
      <p:ext uri="{BB962C8B-B14F-4D97-AF65-F5344CB8AC3E}">
        <p14:creationId xmlns:p14="http://schemas.microsoft.com/office/powerpoint/2010/main" val="677991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a:t>Una transacción es una colección de operaciones realizadas contra los elementos de datos de la base de datos. </a:t>
            </a:r>
            <a:endParaRPr lang="es-ES_tradnl" sz="2400" dirty="0" smtClean="0"/>
          </a:p>
          <a:p>
            <a:pPr>
              <a:lnSpc>
                <a:spcPct val="120000"/>
              </a:lnSpc>
              <a:spcBef>
                <a:spcPts val="300"/>
              </a:spcBef>
            </a:pPr>
            <a:r>
              <a:rPr lang="es-ES_tradnl" sz="2400" dirty="0" smtClean="0"/>
              <a:t>Ha </a:t>
            </a:r>
            <a:r>
              <a:rPr lang="es-ES_tradnl" sz="2400" dirty="0"/>
              <a:t>habido muchas referencias a las propiedades de ACID (atomicidad, consistencia, aislamiento y durabilidad) de una transacción en la literatura. </a:t>
            </a:r>
            <a:endParaRPr lang="es-ES_tradnl" sz="2400" dirty="0" smtClean="0"/>
          </a:p>
          <a:p>
            <a:pPr>
              <a:lnSpc>
                <a:spcPct val="120000"/>
              </a:lnSpc>
              <a:spcBef>
                <a:spcPts val="300"/>
              </a:spcBef>
            </a:pPr>
            <a:r>
              <a:rPr lang="es-ES_tradnl" sz="2400" dirty="0" smtClean="0"/>
              <a:t>En </a:t>
            </a:r>
            <a:r>
              <a:rPr lang="es-ES_tradnl" sz="2400" dirty="0"/>
              <a:t>lugar de simplemente repetir estas propiedades, usaremos un ejemplo para explicar las propiedades de una transacción</a:t>
            </a:r>
            <a:r>
              <a:rPr lang="es-ES_tradnl" sz="2400" dirty="0" smtClean="0"/>
              <a:t>.</a:t>
            </a:r>
          </a:p>
          <a:p>
            <a:pPr>
              <a:lnSpc>
                <a:spcPct val="120000"/>
              </a:lnSpc>
              <a:spcBef>
                <a:spcPts val="300"/>
              </a:spcBef>
            </a:pPr>
            <a:r>
              <a:rPr lang="es-ES_tradnl" sz="2400" dirty="0" smtClean="0"/>
              <a:t>Para saber qué hace una transacción, necesitamos saber cuándo comienza y cuándo termina. Lo hacemos delineando los límites de la transacción de forma explícita o implícita. Para nuestras discusiones, indicaremos los límites de la transacción utilizando Begin − </a:t>
            </a:r>
            <a:r>
              <a:rPr lang="es-ES_tradnl" sz="2400" dirty="0" err="1" smtClean="0"/>
              <a:t>Tran</a:t>
            </a:r>
            <a:r>
              <a:rPr lang="es-ES_tradnl" sz="2400" dirty="0" smtClean="0"/>
              <a:t> y </a:t>
            </a:r>
            <a:r>
              <a:rPr lang="es-ES_tradnl" sz="2400" dirty="0" err="1" smtClean="0"/>
              <a:t>End</a:t>
            </a:r>
            <a:r>
              <a:rPr lang="es-ES_tradnl" sz="2400" dirty="0" smtClean="0"/>
              <a:t> − </a:t>
            </a:r>
            <a:r>
              <a:rPr lang="es-ES_tradnl" sz="2400" dirty="0" err="1" smtClean="0"/>
              <a:t>Tran</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571945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smtClean="0"/>
              <a:t>Al trabajar </a:t>
            </a:r>
            <a:r>
              <a:rPr lang="es-ES_tradnl" sz="2400" dirty="0"/>
              <a:t>de forma interactiva con el DBMS es posible que no necesitemos utilizar Begin − </a:t>
            </a:r>
            <a:r>
              <a:rPr lang="es-ES_tradnl" sz="2400" dirty="0" err="1"/>
              <a:t>Tran</a:t>
            </a:r>
            <a:r>
              <a:rPr lang="es-ES_tradnl" sz="2400" dirty="0"/>
              <a:t> y </a:t>
            </a:r>
            <a:r>
              <a:rPr lang="es-ES_tradnl" sz="2400" dirty="0" err="1"/>
              <a:t>End</a:t>
            </a:r>
            <a:r>
              <a:rPr lang="es-ES_tradnl" sz="2400" dirty="0"/>
              <a:t> − </a:t>
            </a:r>
            <a:r>
              <a:rPr lang="es-ES_tradnl" sz="2400" dirty="0" err="1"/>
              <a:t>Tran</a:t>
            </a:r>
            <a:r>
              <a:rPr lang="es-ES_tradnl" sz="2400" dirty="0"/>
              <a:t>. Esto se debe a que, en la mayoría de los DBMS, la operación de cada usuario se considera una transacción o la sesión completa del usuario se considera una gran </a:t>
            </a:r>
            <a:r>
              <a:rPr lang="es-ES_tradnl" sz="2400" dirty="0" smtClean="0"/>
              <a:t>transacción.</a:t>
            </a:r>
          </a:p>
          <a:p>
            <a:pPr>
              <a:lnSpc>
                <a:spcPct val="120000"/>
              </a:lnSpc>
              <a:spcBef>
                <a:spcPts val="300"/>
              </a:spcBef>
            </a:pPr>
            <a:r>
              <a:rPr lang="es-ES_tradnl" sz="2400" dirty="0" smtClean="0"/>
              <a:t>De </a:t>
            </a:r>
            <a:r>
              <a:rPr lang="es-ES_tradnl" sz="2400" dirty="0"/>
              <a:t>manera similar, cuando un programador implementa una transacción, puede ser necesario el uso de Begin − </a:t>
            </a:r>
            <a:r>
              <a:rPr lang="es-ES_tradnl" sz="2400" dirty="0" err="1"/>
              <a:t>Tran</a:t>
            </a:r>
            <a:r>
              <a:rPr lang="es-ES_tradnl" sz="2400" dirty="0"/>
              <a:t> y </a:t>
            </a:r>
            <a:r>
              <a:rPr lang="es-ES_tradnl" sz="2400" dirty="0" err="1"/>
              <a:t>End</a:t>
            </a:r>
            <a:r>
              <a:rPr lang="es-ES_tradnl" sz="2400" dirty="0"/>
              <a:t> − </a:t>
            </a:r>
            <a:r>
              <a:rPr lang="es-ES_tradnl" sz="2400" dirty="0" err="1"/>
              <a:t>Tran</a:t>
            </a:r>
            <a:r>
              <a:rPr lang="es-ES_tradnl" sz="2400" dirty="0"/>
              <a:t>. </a:t>
            </a:r>
            <a:endParaRPr lang="es-ES_tradnl" sz="2400" dirty="0" smtClean="0"/>
          </a:p>
          <a:p>
            <a:pPr>
              <a:lnSpc>
                <a:spcPct val="120000"/>
              </a:lnSpc>
              <a:spcBef>
                <a:spcPts val="300"/>
              </a:spcBef>
            </a:pPr>
            <a:r>
              <a:rPr lang="es-ES_tradnl" sz="2400" dirty="0" smtClean="0"/>
              <a:t>La </a:t>
            </a:r>
            <a:r>
              <a:rPr lang="es-ES_tradnl" sz="2400" dirty="0"/>
              <a:t>sintaxis y el mecanismo preciso utilizado para realizar estas operaciones varían, según el DBMS, la base de datos / API de transacción y el lenguaje de programación / plataforma que se utiliza para implementar el </a:t>
            </a:r>
            <a:r>
              <a:rPr lang="es-ES_tradnl" sz="2400" dirty="0" smtClean="0"/>
              <a:t>programa.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751513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633472"/>
            <a:ext cx="10990686" cy="2082757"/>
          </a:xfrm>
        </p:spPr>
        <p:txBody>
          <a:bodyPr>
            <a:noAutofit/>
          </a:bodyPr>
          <a:lstStyle/>
          <a:p>
            <a:pPr>
              <a:lnSpc>
                <a:spcPct val="120000"/>
              </a:lnSpc>
              <a:spcBef>
                <a:spcPts val="300"/>
              </a:spcBef>
            </a:pPr>
            <a:r>
              <a:rPr lang="es-ES_tradnl" sz="2400" dirty="0"/>
              <a:t>En el cuerpo de la transacción, uno puede encontrar algunas declaraciones de control, algunas operaciones de lectura, algunas operaciones de escritura, algunos cálculos, cero o más abortos, y finalmente cero o una operación de confirmación.</a:t>
            </a:r>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1208362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7262</TotalTime>
  <Words>7582</Words>
  <Application>Microsoft Macintosh PowerPoint</Application>
  <PresentationFormat>Panorámica</PresentationFormat>
  <Paragraphs>399</Paragraphs>
  <Slides>69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69</vt:i4>
      </vt:variant>
    </vt:vector>
  </HeadingPairs>
  <TitlesOfParts>
    <vt:vector size="74" baseType="lpstr">
      <vt:lpstr>Calibri</vt:lpstr>
      <vt:lpstr>Calibri Light</vt:lpstr>
      <vt:lpstr>Courier</vt:lpstr>
      <vt:lpstr>Arial</vt:lpstr>
      <vt:lpstr>Tema de Office</vt:lpstr>
      <vt:lpstr>Capítulo 5</vt:lpstr>
      <vt:lpstr>Presentación de PowerPoint</vt:lpstr>
      <vt:lpstr>Terminología</vt:lpstr>
      <vt:lpstr>Terminología: base de datos </vt:lpstr>
      <vt:lpstr>Terminología: base de datos </vt:lpstr>
      <vt:lpstr>Terminología: base de datos </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Transacción redefinida</vt:lpstr>
      <vt:lpstr>Terminología: Transacción redefinida</vt:lpstr>
      <vt:lpstr>Terminología: Transacción redefinida</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Transactions in Distributed System</vt:lpstr>
      <vt:lpstr>Transactions in Distributed System</vt:lpstr>
      <vt:lpstr>Transactions in Distributed System</vt:lpstr>
      <vt:lpstr>Transactions in Distributed System</vt:lpstr>
      <vt:lpstr>CONTROL DE CONCURRENCIA EN UN  DBE CENTRALIZADO</vt:lpstr>
      <vt:lpstr>Introducción</vt:lpstr>
      <vt:lpstr>Introducción</vt:lpstr>
      <vt:lpstr>Introducción</vt:lpstr>
      <vt:lpstr>Introducción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352</cp:revision>
  <dcterms:created xsi:type="dcterms:W3CDTF">2019-04-09T06:23:33Z</dcterms:created>
  <dcterms:modified xsi:type="dcterms:W3CDTF">2019-06-11T11:56:37Z</dcterms:modified>
</cp:coreProperties>
</file>