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469" r:id="rId3"/>
    <p:sldId id="596" r:id="rId4"/>
    <p:sldId id="597" r:id="rId5"/>
    <p:sldId id="598" r:id="rId6"/>
    <p:sldId id="599" r:id="rId7"/>
    <p:sldId id="366" r:id="rId8"/>
    <p:sldId id="502" r:id="rId9"/>
    <p:sldId id="600" r:id="rId10"/>
    <p:sldId id="601" r:id="rId11"/>
    <p:sldId id="503" r:id="rId12"/>
    <p:sldId id="602" r:id="rId13"/>
    <p:sldId id="603" r:id="rId14"/>
    <p:sldId id="504" r:id="rId15"/>
    <p:sldId id="604" r:id="rId16"/>
    <p:sldId id="605" r:id="rId17"/>
    <p:sldId id="606" r:id="rId18"/>
    <p:sldId id="607" r:id="rId19"/>
    <p:sldId id="608" r:id="rId20"/>
    <p:sldId id="609" r:id="rId21"/>
    <p:sldId id="610" r:id="rId22"/>
    <p:sldId id="611" r:id="rId23"/>
    <p:sldId id="612" r:id="rId24"/>
    <p:sldId id="613" r:id="rId25"/>
    <p:sldId id="505" r:id="rId26"/>
    <p:sldId id="614" r:id="rId27"/>
    <p:sldId id="615" r:id="rId28"/>
    <p:sldId id="616" r:id="rId29"/>
    <p:sldId id="617" r:id="rId30"/>
    <p:sldId id="620" r:id="rId31"/>
    <p:sldId id="621" r:id="rId32"/>
    <p:sldId id="618" r:id="rId33"/>
    <p:sldId id="619" r:id="rId34"/>
    <p:sldId id="622" r:id="rId35"/>
    <p:sldId id="623" r:id="rId36"/>
    <p:sldId id="624" r:id="rId37"/>
    <p:sldId id="625" r:id="rId38"/>
    <p:sldId id="627" r:id="rId39"/>
    <p:sldId id="628" r:id="rId40"/>
    <p:sldId id="629" r:id="rId41"/>
    <p:sldId id="630" r:id="rId42"/>
    <p:sldId id="632" r:id="rId43"/>
    <p:sldId id="631" r:id="rId44"/>
    <p:sldId id="633" r:id="rId45"/>
    <p:sldId id="634" r:id="rId46"/>
    <p:sldId id="635" r:id="rId47"/>
    <p:sldId id="636" r:id="rId48"/>
    <p:sldId id="637" r:id="rId49"/>
    <p:sldId id="638" r:id="rId50"/>
    <p:sldId id="639" r:id="rId51"/>
    <p:sldId id="640" r:id="rId52"/>
    <p:sldId id="641" r:id="rId53"/>
    <p:sldId id="642" r:id="rId54"/>
    <p:sldId id="643" r:id="rId55"/>
    <p:sldId id="644" r:id="rId56"/>
    <p:sldId id="645" r:id="rId57"/>
    <p:sldId id="646" r:id="rId58"/>
    <p:sldId id="647" r:id="rId59"/>
    <p:sldId id="648" r:id="rId60"/>
    <p:sldId id="649" r:id="rId61"/>
    <p:sldId id="650" r:id="rId62"/>
    <p:sldId id="651" r:id="rId63"/>
    <p:sldId id="652" r:id="rId64"/>
    <p:sldId id="653" r:id="rId65"/>
    <p:sldId id="654" r:id="rId66"/>
    <p:sldId id="655" r:id="rId67"/>
    <p:sldId id="656" r:id="rId68"/>
    <p:sldId id="657" r:id="rId69"/>
    <p:sldId id="658" r:id="rId70"/>
    <p:sldId id="659" r:id="rId71"/>
    <p:sldId id="626" r:id="rId72"/>
    <p:sldId id="660" r:id="rId73"/>
    <p:sldId id="661" r:id="rId74"/>
    <p:sldId id="662" r:id="rId75"/>
    <p:sldId id="664" r:id="rId76"/>
    <p:sldId id="663" r:id="rId77"/>
    <p:sldId id="712" r:id="rId78"/>
    <p:sldId id="665" r:id="rId79"/>
    <p:sldId id="666" r:id="rId80"/>
    <p:sldId id="667" r:id="rId81"/>
    <p:sldId id="668" r:id="rId82"/>
    <p:sldId id="669" r:id="rId83"/>
    <p:sldId id="670" r:id="rId84"/>
    <p:sldId id="671" r:id="rId85"/>
    <p:sldId id="672" r:id="rId86"/>
    <p:sldId id="713" r:id="rId87"/>
    <p:sldId id="673" r:id="rId88"/>
    <p:sldId id="674" r:id="rId89"/>
    <p:sldId id="675" r:id="rId90"/>
    <p:sldId id="676" r:id="rId91"/>
    <p:sldId id="677" r:id="rId9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p:restoredTop sz="94617"/>
  </p:normalViewPr>
  <p:slideViewPr>
    <p:cSldViewPr snapToGrid="0" snapToObjects="1">
      <p:cViewPr>
        <p:scale>
          <a:sx n="80" d="100"/>
          <a:sy n="80" d="100"/>
        </p:scale>
        <p:origin x="600"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7/10/19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7/10/19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7/10/19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7/10/19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7/10/19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7/10/19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7/10/19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7/10/19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7/10/19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6</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s-ES" sz="4800" dirty="0"/>
              <a:t>Replicación y Recuperación</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5" name="Tabla 4"/>
          <p:cNvGraphicFramePr>
            <a:graphicFrameLocks noGrp="1"/>
          </p:cNvGraphicFramePr>
          <p:nvPr>
            <p:extLst>
              <p:ext uri="{D42A27DB-BD31-4B8C-83A1-F6EECF244321}">
                <p14:modId xmlns:p14="http://schemas.microsoft.com/office/powerpoint/2010/main" val="235690047"/>
              </p:ext>
            </p:extLst>
          </p:nvPr>
        </p:nvGraphicFramePr>
        <p:xfrm>
          <a:off x="3644669" y="4454706"/>
          <a:ext cx="4902659" cy="1513840"/>
        </p:xfrm>
        <a:graphic>
          <a:graphicData uri="http://schemas.openxmlformats.org/drawingml/2006/table">
            <a:tbl>
              <a:tblPr/>
              <a:tblGrid>
                <a:gridCol w="4902659"/>
              </a:tblGrid>
              <a:tr h="203200">
                <a:tc>
                  <a:txBody>
                    <a:bodyPr/>
                    <a:lstStyle/>
                    <a:p>
                      <a:pPr algn="l" fontAlgn="b"/>
                      <a:r>
                        <a:rPr lang="es-ES_tradnl" sz="2400" b="0" i="0" u="none" strike="noStrike" dirty="0" smtClean="0">
                          <a:solidFill>
                            <a:srgbClr val="000000"/>
                          </a:solidFill>
                          <a:effectLst/>
                          <a:latin typeface="Calibri" charset="0"/>
                        </a:rPr>
                        <a:t>Control </a:t>
                      </a:r>
                      <a:r>
                        <a:rPr lang="es-ES_tradnl" sz="2400" b="0" i="0" u="none" strike="noStrike" dirty="0">
                          <a:solidFill>
                            <a:srgbClr val="000000"/>
                          </a:solidFill>
                          <a:effectLst/>
                          <a:latin typeface="Calibri" charset="0"/>
                        </a:rPr>
                        <a:t>de Replicación</a:t>
                      </a: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Protocolos de Fallo y de </a:t>
                      </a:r>
                      <a:r>
                        <a:rPr lang="es-ES_tradnl" sz="2400" b="0" i="0" u="none" strike="noStrike" dirty="0" err="1">
                          <a:solidFill>
                            <a:srgbClr val="000000"/>
                          </a:solidFill>
                          <a:effectLst/>
                          <a:latin typeface="Calibri" charset="0"/>
                        </a:rPr>
                        <a:t>Commit</a:t>
                      </a:r>
                      <a:endParaRPr lang="es-ES_tradnl" sz="2400" b="0" i="0" u="none" strike="noStrike" dirty="0">
                        <a:solidFill>
                          <a:srgbClr val="000000"/>
                        </a:solidFill>
                        <a:effectLst/>
                        <a:latin typeface="Calibri" charset="0"/>
                      </a:endParaRP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Proceso de Recuperación</a:t>
                      </a:r>
                    </a:p>
                  </a:txBody>
                  <a:tcPr marL="12700" marR="12700" marT="12700" marB="0" anchor="b">
                    <a:lnL>
                      <a:noFill/>
                    </a:lnL>
                    <a:lnR>
                      <a:noFill/>
                    </a:lnR>
                    <a:lnT>
                      <a:noFill/>
                    </a:lnT>
                    <a:lnB>
                      <a:noFill/>
                    </a:lnB>
                  </a:tcPr>
                </a:tc>
              </a:tr>
              <a:tr h="203200">
                <a:tc>
                  <a:txBody>
                    <a:bodyPr/>
                    <a:lstStyle/>
                    <a:p>
                      <a:pPr algn="l" fontAlgn="b"/>
                      <a:r>
                        <a:rPr lang="es-ES_tradnl" sz="2400" b="0" i="0" u="none" strike="noStrike" dirty="0">
                          <a:solidFill>
                            <a:srgbClr val="000000"/>
                          </a:solidFill>
                          <a:effectLst/>
                          <a:latin typeface="Calibri" charset="0"/>
                        </a:rPr>
                        <a:t>Seguridad en un DDBE</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la </a:t>
            </a:r>
            <a:r>
              <a:rPr lang="es-ES_tradnl" sz="2400" b="1" dirty="0"/>
              <a:t>replicación asíncrona</a:t>
            </a:r>
            <a:r>
              <a:rPr lang="es-ES_tradnl" sz="2400" dirty="0"/>
              <a:t>, a diferencia de la replicación síncrona, las réplicas no se mantienen sincronizadas en todo momento. </a:t>
            </a:r>
            <a:endParaRPr lang="es-ES_tradnl" sz="2400" dirty="0" smtClean="0"/>
          </a:p>
          <a:p>
            <a:pPr>
              <a:lnSpc>
                <a:spcPct val="120000"/>
              </a:lnSpc>
              <a:spcBef>
                <a:spcPts val="300"/>
              </a:spcBef>
            </a:pPr>
            <a:r>
              <a:rPr lang="es-ES_tradnl" sz="2400" dirty="0" smtClean="0"/>
              <a:t>Dos </a:t>
            </a:r>
            <a:r>
              <a:rPr lang="es-ES_tradnl" sz="2400" dirty="0"/>
              <a:t>o más réplicas del mismo elemento de datos pueden tener valores diferentes a veces, y cualquier transacción puede ver estos valores diferentes. Esto resulta aceptable en algunas aplicaciones, como en un </a:t>
            </a:r>
            <a:r>
              <a:rPr lang="es-ES_tradnl" sz="2400" i="1" dirty="0" err="1" smtClean="0"/>
              <a:t>warehouse</a:t>
            </a:r>
            <a:r>
              <a:rPr lang="es-ES_tradnl" sz="2400" dirty="0" smtClean="0"/>
              <a:t> y copias de la </a:t>
            </a:r>
            <a:r>
              <a:rPr lang="es-ES_tradnl" sz="2400" dirty="0"/>
              <a:t>base de datos </a:t>
            </a:r>
            <a:r>
              <a:rPr lang="es-ES_tradnl" sz="2400" dirty="0" smtClean="0"/>
              <a:t>de </a:t>
            </a:r>
            <a:r>
              <a:rPr lang="es-ES_tradnl" sz="2400" dirty="0"/>
              <a:t>punto de venta.</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148991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este enfoque, todas las copias del mismo elemento de datos deben mostrar el mismo valor cuando una transacción accede a ellos. </a:t>
            </a:r>
            <a:endParaRPr lang="es-ES_tradnl" sz="2400" dirty="0" smtClean="0"/>
          </a:p>
          <a:p>
            <a:pPr>
              <a:lnSpc>
                <a:spcPct val="120000"/>
              </a:lnSpc>
              <a:spcBef>
                <a:spcPts val="300"/>
              </a:spcBef>
            </a:pPr>
            <a:r>
              <a:rPr lang="es-ES_tradnl" sz="2400" dirty="0" smtClean="0"/>
              <a:t>Para </a:t>
            </a:r>
            <a:r>
              <a:rPr lang="es-ES_tradnl" sz="2400" dirty="0"/>
              <a:t>garantizar esto, cualquier transacción que realice uno o más cambios en cualquier copia se expande para hacer el mismo cambio en todas las copias. </a:t>
            </a:r>
            <a:endParaRPr lang="es-ES_tradnl" sz="2400" dirty="0" smtClean="0"/>
          </a:p>
          <a:p>
            <a:pPr>
              <a:lnSpc>
                <a:spcPct val="120000"/>
              </a:lnSpc>
              <a:spcBef>
                <a:spcPts val="300"/>
              </a:spcBef>
            </a:pPr>
            <a:r>
              <a:rPr lang="es-ES_tradnl" sz="2400" dirty="0" smtClean="0"/>
              <a:t>El </a:t>
            </a:r>
            <a:r>
              <a:rPr lang="es-ES_tradnl" sz="2400" dirty="0"/>
              <a:t>protocolo </a:t>
            </a:r>
            <a:r>
              <a:rPr lang="es-ES_tradnl" sz="2400" b="1" dirty="0" smtClean="0"/>
              <a:t>dos fases de </a:t>
            </a:r>
            <a:r>
              <a:rPr lang="es-ES_tradnl" sz="2400" b="1" dirty="0" err="1" smtClean="0"/>
              <a:t>commit</a:t>
            </a:r>
            <a:r>
              <a:rPr lang="es-ES_tradnl" sz="2400" b="1" dirty="0" smtClean="0"/>
              <a:t> </a:t>
            </a:r>
            <a:r>
              <a:rPr lang="es-ES_tradnl" sz="2400" dirty="0" smtClean="0"/>
              <a:t>se </a:t>
            </a:r>
            <a:r>
              <a:rPr lang="es-ES_tradnl" sz="2400" dirty="0"/>
              <a:t>utiliza para asegurar la atomicidad de la transacción modificada en los sitios que albergan las réplicas. </a:t>
            </a:r>
            <a:endParaRPr lang="es-ES_tradnl" sz="2400" dirty="0" smtClean="0"/>
          </a:p>
          <a:p>
            <a:pPr>
              <a:lnSpc>
                <a:spcPct val="120000"/>
              </a:lnSpc>
              <a:spcBef>
                <a:spcPts val="300"/>
              </a:spcBef>
            </a:pPr>
            <a:r>
              <a:rPr lang="es-ES_tradnl" sz="2400" dirty="0" smtClean="0"/>
              <a:t>Por </a:t>
            </a:r>
            <a:r>
              <a:rPr lang="es-ES_tradnl" sz="2400" dirty="0"/>
              <a:t>ejemplo, supongamos que hemos copiado la tabla "EMP (</a:t>
            </a:r>
            <a:r>
              <a:rPr lang="es-ES_tradnl" sz="2400" dirty="0" err="1"/>
              <a:t>Eno</a:t>
            </a:r>
            <a:r>
              <a:rPr lang="es-ES_tradnl" sz="2400" dirty="0"/>
              <a:t>, </a:t>
            </a:r>
            <a:r>
              <a:rPr lang="es-ES_tradnl" sz="2400" dirty="0" err="1"/>
              <a:t>Ename</a:t>
            </a:r>
            <a:r>
              <a:rPr lang="es-ES_tradnl" sz="2400" dirty="0"/>
              <a:t>, Sal)" en todos los sitios en un sistema de tres sitios. Además, suponga que la transacción "T1" tiene las siguientes operaciones:</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1266140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95559"/>
            <a:ext cx="10990686" cy="1883664"/>
          </a:xfrm>
        </p:spPr>
        <p:txBody>
          <a:bodyPr>
            <a:noAutofit/>
          </a:bodyPr>
          <a:lstStyle/>
          <a:p>
            <a:pPr>
              <a:lnSpc>
                <a:spcPct val="120000"/>
              </a:lnSpc>
              <a:spcBef>
                <a:spcPts val="300"/>
              </a:spcBef>
            </a:pPr>
            <a:r>
              <a:rPr lang="es-ES_tradnl" sz="2400" dirty="0"/>
              <a:t>Esta transacción otorga un aumento salarial del 5% al empleado 100. Para asegurarnos de que todas las copias de la tabla de EMP estén actualizadas, cambiaríamos T1 a lo siguiente:</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pic>
        <p:nvPicPr>
          <p:cNvPr id="2" name="Imagen 1"/>
          <p:cNvPicPr>
            <a:picLocks noChangeAspect="1"/>
          </p:cNvPicPr>
          <p:nvPr/>
        </p:nvPicPr>
        <p:blipFill>
          <a:blip r:embed="rId2"/>
          <a:stretch>
            <a:fillRect/>
          </a:stretch>
        </p:blipFill>
        <p:spPr>
          <a:xfrm>
            <a:off x="4038600" y="1837182"/>
            <a:ext cx="3727450" cy="1757429"/>
          </a:xfrm>
          <a:prstGeom prst="rect">
            <a:avLst/>
          </a:prstGeom>
        </p:spPr>
      </p:pic>
    </p:spTree>
    <p:extLst>
      <p:ext uri="{BB962C8B-B14F-4D97-AF65-F5344CB8AC3E}">
        <p14:creationId xmlns:p14="http://schemas.microsoft.com/office/powerpoint/2010/main" val="513753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
        <p:nvSpPr>
          <p:cNvPr id="6" name="Título 1"/>
          <p:cNvSpPr>
            <a:spLocks noGrp="1"/>
          </p:cNvSpPr>
          <p:nvPr>
            <p:ph type="title"/>
          </p:nvPr>
        </p:nvSpPr>
        <p:spPr>
          <a:xfrm>
            <a:off x="618744" y="511429"/>
            <a:ext cx="3934968" cy="1325563"/>
          </a:xfrm>
        </p:spPr>
        <p:txBody>
          <a:bodyPr>
            <a:normAutofit fontScale="90000"/>
          </a:bodyPr>
          <a:lstStyle/>
          <a:p>
            <a:r>
              <a:rPr lang="en-US" dirty="0"/>
              <a:t>Synchronous Replication Control Approach</a:t>
            </a:r>
          </a:p>
        </p:txBody>
      </p:sp>
      <p:pic>
        <p:nvPicPr>
          <p:cNvPr id="7" name="Imagen 6"/>
          <p:cNvPicPr>
            <a:picLocks noChangeAspect="1"/>
          </p:cNvPicPr>
          <p:nvPr/>
        </p:nvPicPr>
        <p:blipFill>
          <a:blip r:embed="rId2"/>
          <a:stretch>
            <a:fillRect/>
          </a:stretch>
        </p:blipFill>
        <p:spPr>
          <a:xfrm>
            <a:off x="6352032" y="349005"/>
            <a:ext cx="4517136" cy="5859691"/>
          </a:xfrm>
          <a:prstGeom prst="rect">
            <a:avLst/>
          </a:prstGeom>
        </p:spPr>
      </p:pic>
      <p:sp>
        <p:nvSpPr>
          <p:cNvPr id="9" name="CuadroTexto 8"/>
          <p:cNvSpPr txBox="1"/>
          <p:nvPr/>
        </p:nvSpPr>
        <p:spPr>
          <a:xfrm>
            <a:off x="563897" y="2381825"/>
            <a:ext cx="5559535" cy="4339650"/>
          </a:xfrm>
          <a:prstGeom prst="rect">
            <a:avLst/>
          </a:prstGeom>
          <a:noFill/>
        </p:spPr>
        <p:txBody>
          <a:bodyPr wrap="square" rtlCol="0">
            <a:spAutoFit/>
          </a:bodyPr>
          <a:lstStyle/>
          <a:p>
            <a:r>
              <a:rPr lang="en-US" sz="2300" dirty="0" err="1" smtClean="0"/>
              <a:t>Donde</a:t>
            </a:r>
            <a:r>
              <a:rPr lang="en-US" sz="2300" dirty="0" smtClean="0"/>
              <a:t> </a:t>
            </a:r>
            <a:r>
              <a:rPr lang="en-US" sz="2300" dirty="0"/>
              <a:t>T11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1, T12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2, y T13 </a:t>
            </a:r>
            <a:r>
              <a:rPr lang="en-US" sz="2300" dirty="0" err="1"/>
              <a:t>es</a:t>
            </a:r>
            <a:r>
              <a:rPr lang="en-US" sz="2300" dirty="0"/>
              <a:t> un </a:t>
            </a:r>
            <a:r>
              <a:rPr lang="en-US" sz="2300" dirty="0" err="1"/>
              <a:t>hijo</a:t>
            </a:r>
            <a:r>
              <a:rPr lang="en-US" sz="2300" dirty="0"/>
              <a:t> de T1 </a:t>
            </a:r>
            <a:r>
              <a:rPr lang="en-US" sz="2300" dirty="0" err="1"/>
              <a:t>que</a:t>
            </a:r>
            <a:r>
              <a:rPr lang="en-US" sz="2300" dirty="0"/>
              <a:t> se </a:t>
            </a:r>
            <a:r>
              <a:rPr lang="en-US" sz="2300" dirty="0" err="1"/>
              <a:t>ejecuta</a:t>
            </a:r>
            <a:r>
              <a:rPr lang="en-US" sz="2300" dirty="0"/>
              <a:t> en el </a:t>
            </a:r>
            <a:r>
              <a:rPr lang="en-US" sz="2300" dirty="0" err="1"/>
              <a:t>Sitio</a:t>
            </a:r>
            <a:r>
              <a:rPr lang="en-US" sz="2300" dirty="0"/>
              <a:t> 3. </a:t>
            </a:r>
            <a:r>
              <a:rPr lang="en-US" sz="2300" dirty="0" err="1"/>
              <a:t>Debido</a:t>
            </a:r>
            <a:r>
              <a:rPr lang="en-US" sz="2300" dirty="0"/>
              <a:t> a </a:t>
            </a:r>
            <a:r>
              <a:rPr lang="en-US" sz="2300" dirty="0" err="1"/>
              <a:t>esta</a:t>
            </a:r>
            <a:r>
              <a:rPr lang="en-US" sz="2300" dirty="0"/>
              <a:t> </a:t>
            </a:r>
            <a:r>
              <a:rPr lang="en-US" sz="2300" dirty="0" err="1"/>
              <a:t>modificación</a:t>
            </a:r>
            <a:r>
              <a:rPr lang="en-US" sz="2300" dirty="0"/>
              <a:t>, </a:t>
            </a:r>
            <a:r>
              <a:rPr lang="en-US" sz="2300" dirty="0" err="1"/>
              <a:t>cuando</a:t>
            </a:r>
            <a:r>
              <a:rPr lang="en-US" sz="2300" dirty="0"/>
              <a:t> T1 </a:t>
            </a:r>
            <a:r>
              <a:rPr lang="en-US" sz="2300" dirty="0" err="1"/>
              <a:t>confirme</a:t>
            </a:r>
            <a:r>
              <a:rPr lang="en-US" sz="2300" dirty="0"/>
              <a:t>, </a:t>
            </a:r>
            <a:r>
              <a:rPr lang="en-US" sz="2300" dirty="0" err="1"/>
              <a:t>las</a:t>
            </a:r>
            <a:r>
              <a:rPr lang="en-US" sz="2300" dirty="0"/>
              <a:t> </a:t>
            </a:r>
            <a:r>
              <a:rPr lang="en-US" sz="2300" dirty="0" err="1"/>
              <a:t>tres</a:t>
            </a:r>
            <a:r>
              <a:rPr lang="en-US" sz="2300" dirty="0"/>
              <a:t> </a:t>
            </a:r>
            <a:r>
              <a:rPr lang="en-US" sz="2300" dirty="0" err="1"/>
              <a:t>copias</a:t>
            </a:r>
            <a:r>
              <a:rPr lang="en-US" sz="2300" dirty="0"/>
              <a:t> se </a:t>
            </a:r>
            <a:r>
              <a:rPr lang="en-US" sz="2300" dirty="0" err="1"/>
              <a:t>han</a:t>
            </a:r>
            <a:r>
              <a:rPr lang="en-US" sz="2300" dirty="0"/>
              <a:t> </a:t>
            </a:r>
            <a:r>
              <a:rPr lang="en-US" sz="2300" dirty="0" err="1"/>
              <a:t>actualizado</a:t>
            </a:r>
            <a:r>
              <a:rPr lang="en-US" sz="2300" dirty="0"/>
              <a:t> en </a:t>
            </a:r>
            <a:r>
              <a:rPr lang="en-US" sz="2300" dirty="0" err="1"/>
              <a:t>consecuencia</a:t>
            </a:r>
            <a:r>
              <a:rPr lang="en-US" sz="2300" dirty="0"/>
              <a:t>. </a:t>
            </a:r>
            <a:r>
              <a:rPr lang="en-US" sz="2300" dirty="0" err="1"/>
              <a:t>Es</a:t>
            </a:r>
            <a:r>
              <a:rPr lang="en-US" sz="2300" dirty="0"/>
              <a:t> </a:t>
            </a:r>
            <a:r>
              <a:rPr lang="en-US" sz="2300" dirty="0" err="1"/>
              <a:t>importante</a:t>
            </a:r>
            <a:r>
              <a:rPr lang="en-US" sz="2300" dirty="0"/>
              <a:t> </a:t>
            </a:r>
            <a:r>
              <a:rPr lang="en-US" sz="2300" dirty="0" err="1"/>
              <a:t>tener</a:t>
            </a:r>
            <a:r>
              <a:rPr lang="en-US" sz="2300" dirty="0"/>
              <a:t> en </a:t>
            </a:r>
            <a:r>
              <a:rPr lang="en-US" sz="2300" dirty="0" err="1"/>
              <a:t>cuenta</a:t>
            </a:r>
            <a:r>
              <a:rPr lang="en-US" sz="2300" dirty="0"/>
              <a:t> </a:t>
            </a:r>
            <a:r>
              <a:rPr lang="en-US" sz="2300" dirty="0" err="1"/>
              <a:t>que</a:t>
            </a:r>
            <a:r>
              <a:rPr lang="en-US" sz="2300" dirty="0"/>
              <a:t>, </a:t>
            </a:r>
            <a:r>
              <a:rPr lang="en-US" sz="2300" dirty="0" err="1"/>
              <a:t>durante</a:t>
            </a:r>
            <a:r>
              <a:rPr lang="en-US" sz="2300" dirty="0"/>
              <a:t> la </a:t>
            </a:r>
            <a:r>
              <a:rPr lang="en-US" sz="2300" dirty="0" err="1"/>
              <a:t>ejecución</a:t>
            </a:r>
            <a:r>
              <a:rPr lang="en-US" sz="2300" dirty="0"/>
              <a:t> de T1, el </a:t>
            </a:r>
            <a:r>
              <a:rPr lang="en-US" sz="2300" dirty="0" err="1"/>
              <a:t>salario</a:t>
            </a:r>
            <a:r>
              <a:rPr lang="en-US" sz="2300" dirty="0"/>
              <a:t> del </a:t>
            </a:r>
            <a:r>
              <a:rPr lang="en-US" sz="2300" dirty="0" err="1"/>
              <a:t>empleado</a:t>
            </a:r>
            <a:r>
              <a:rPr lang="en-US" sz="2300" dirty="0"/>
              <a:t> 100 </a:t>
            </a:r>
            <a:r>
              <a:rPr lang="en-US" sz="2300" dirty="0" err="1"/>
              <a:t>está</a:t>
            </a:r>
            <a:r>
              <a:rPr lang="en-US" sz="2300" dirty="0"/>
              <a:t> </a:t>
            </a:r>
            <a:r>
              <a:rPr lang="en-US" sz="2300" dirty="0" err="1"/>
              <a:t>bloqueado</a:t>
            </a:r>
            <a:r>
              <a:rPr lang="en-US" sz="2300" dirty="0"/>
              <a:t> y, </a:t>
            </a:r>
            <a:r>
              <a:rPr lang="en-US" sz="2300" dirty="0" err="1"/>
              <a:t>por</a:t>
            </a:r>
            <a:r>
              <a:rPr lang="en-US" sz="2300" dirty="0"/>
              <a:t> lo </a:t>
            </a:r>
            <a:r>
              <a:rPr lang="en-US" sz="2300" dirty="0" err="1"/>
              <a:t>tanto</a:t>
            </a:r>
            <a:r>
              <a:rPr lang="en-US" sz="2300" dirty="0"/>
              <a:t>, </a:t>
            </a:r>
            <a:r>
              <a:rPr lang="en-US" sz="2300" dirty="0" err="1"/>
              <a:t>ninguna</a:t>
            </a:r>
            <a:r>
              <a:rPr lang="en-US" sz="2300" dirty="0"/>
              <a:t> </a:t>
            </a:r>
            <a:r>
              <a:rPr lang="en-US" sz="2300" dirty="0" err="1"/>
              <a:t>otra</a:t>
            </a:r>
            <a:r>
              <a:rPr lang="en-US" sz="2300" dirty="0"/>
              <a:t> </a:t>
            </a:r>
            <a:r>
              <a:rPr lang="en-US" sz="2300" dirty="0" err="1"/>
              <a:t>transacción</a:t>
            </a:r>
            <a:r>
              <a:rPr lang="en-US" sz="2300" dirty="0"/>
              <a:t> </a:t>
            </a:r>
            <a:r>
              <a:rPr lang="en-US" sz="2300" dirty="0" err="1"/>
              <a:t>puede</a:t>
            </a:r>
            <a:r>
              <a:rPr lang="en-US" sz="2300" dirty="0"/>
              <a:t> </a:t>
            </a:r>
            <a:r>
              <a:rPr lang="en-US" sz="2300" dirty="0" err="1"/>
              <a:t>ver</a:t>
            </a:r>
            <a:r>
              <a:rPr lang="en-US" sz="2300" dirty="0"/>
              <a:t> un valor </a:t>
            </a:r>
            <a:r>
              <a:rPr lang="en-US" sz="2300" dirty="0" err="1"/>
              <a:t>mutuamente</a:t>
            </a:r>
            <a:r>
              <a:rPr lang="en-US" sz="2300" dirty="0"/>
              <a:t> </a:t>
            </a:r>
            <a:r>
              <a:rPr lang="en-US" sz="2300" dirty="0" err="1"/>
              <a:t>inconsistente</a:t>
            </a:r>
            <a:r>
              <a:rPr lang="en-US" sz="2300" dirty="0"/>
              <a:t> para el </a:t>
            </a:r>
            <a:r>
              <a:rPr lang="en-US" sz="2300" dirty="0" err="1"/>
              <a:t>salario</a:t>
            </a:r>
            <a:r>
              <a:rPr lang="en-US" sz="2300" dirty="0"/>
              <a:t> de </a:t>
            </a:r>
            <a:r>
              <a:rPr lang="en-US" sz="2300" dirty="0" err="1"/>
              <a:t>este</a:t>
            </a:r>
            <a:r>
              <a:rPr lang="en-US" sz="2300" dirty="0"/>
              <a:t> </a:t>
            </a:r>
            <a:r>
              <a:rPr lang="en-US" sz="2300" dirty="0" err="1"/>
              <a:t>empleado</a:t>
            </a:r>
            <a:r>
              <a:rPr lang="en-US" sz="2300" dirty="0"/>
              <a:t>.</a:t>
            </a:r>
          </a:p>
        </p:txBody>
      </p:sp>
    </p:spTree>
    <p:extLst>
      <p:ext uri="{BB962C8B-B14F-4D97-AF65-F5344CB8AC3E}">
        <p14:creationId xmlns:p14="http://schemas.microsoft.com/office/powerpoint/2010/main" val="1054936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El </a:t>
            </a:r>
            <a:r>
              <a:rPr lang="en-US" sz="2400" dirty="0" err="1"/>
              <a:t>bloqueo</a:t>
            </a:r>
            <a:r>
              <a:rPr lang="en-US" sz="2400" dirty="0"/>
              <a:t> se </a:t>
            </a:r>
            <a:r>
              <a:rPr lang="en-US" sz="2400" dirty="0" err="1"/>
              <a:t>elimina</a:t>
            </a:r>
            <a:r>
              <a:rPr lang="en-US" sz="2400" dirty="0"/>
              <a:t> </a:t>
            </a:r>
            <a:r>
              <a:rPr lang="en-US" sz="2400" dirty="0" err="1"/>
              <a:t>cuando</a:t>
            </a:r>
            <a:r>
              <a:rPr lang="en-US" sz="2400" dirty="0"/>
              <a:t> se </a:t>
            </a:r>
            <a:r>
              <a:rPr lang="en-US" sz="2400" dirty="0" err="1"/>
              <a:t>confirma</a:t>
            </a:r>
            <a:r>
              <a:rPr lang="en-US" sz="2400" dirty="0"/>
              <a:t> T1, </a:t>
            </a:r>
            <a:r>
              <a:rPr lang="en-US" sz="2400" dirty="0" err="1"/>
              <a:t>momento</a:t>
            </a:r>
            <a:r>
              <a:rPr lang="en-US" sz="2400" dirty="0"/>
              <a:t> en el </a:t>
            </a:r>
            <a:r>
              <a:rPr lang="en-US" sz="2400" dirty="0" err="1"/>
              <a:t>cual</a:t>
            </a:r>
            <a:r>
              <a:rPr lang="en-US" sz="2400" dirty="0"/>
              <a:t> T1 </a:t>
            </a:r>
            <a:r>
              <a:rPr lang="en-US" sz="2400" dirty="0" err="1"/>
              <a:t>revela</a:t>
            </a:r>
            <a:r>
              <a:rPr lang="en-US" sz="2400" dirty="0"/>
              <a:t> el </a:t>
            </a:r>
            <a:r>
              <a:rPr lang="en-US" sz="2400" dirty="0" err="1"/>
              <a:t>nuevo</a:t>
            </a:r>
            <a:r>
              <a:rPr lang="en-US" sz="2400" dirty="0"/>
              <a:t> </a:t>
            </a:r>
            <a:r>
              <a:rPr lang="en-US" sz="2400" dirty="0" err="1"/>
              <a:t>salario</a:t>
            </a:r>
            <a:r>
              <a:rPr lang="en-US" sz="2400" dirty="0"/>
              <a:t> para el </a:t>
            </a:r>
            <a:r>
              <a:rPr lang="en-US" sz="2400" dirty="0" err="1"/>
              <a:t>empleado</a:t>
            </a:r>
            <a:r>
              <a:rPr lang="en-US" sz="2400" dirty="0"/>
              <a:t> 100 en </a:t>
            </a:r>
            <a:r>
              <a:rPr lang="en-US" sz="2400" dirty="0" err="1"/>
              <a:t>todas</a:t>
            </a:r>
            <a:r>
              <a:rPr lang="en-US" sz="2400" dirty="0"/>
              <a:t> </a:t>
            </a:r>
            <a:r>
              <a:rPr lang="en-US" sz="2400" dirty="0" err="1"/>
              <a:t>las</a:t>
            </a:r>
            <a:r>
              <a:rPr lang="en-US" sz="2400" dirty="0"/>
              <a:t> </a:t>
            </a:r>
            <a:r>
              <a:rPr lang="en-US" sz="2400" dirty="0" err="1"/>
              <a:t>copias</a:t>
            </a:r>
            <a:r>
              <a:rPr lang="en-US" sz="2400" dirty="0"/>
              <a:t> de la </a:t>
            </a:r>
            <a:r>
              <a:rPr lang="en-US" sz="2400" dirty="0" err="1"/>
              <a:t>tabla</a:t>
            </a:r>
            <a:r>
              <a:rPr lang="en-US" sz="2400" dirty="0"/>
              <a:t> de EMP</a:t>
            </a:r>
            <a:r>
              <a:rPr lang="en-US" sz="2400" dirty="0" smtClean="0"/>
              <a:t>.</a:t>
            </a:r>
          </a:p>
          <a:p>
            <a:pPr>
              <a:lnSpc>
                <a:spcPct val="120000"/>
              </a:lnSpc>
              <a:spcBef>
                <a:spcPts val="300"/>
              </a:spcBef>
            </a:pPr>
            <a:r>
              <a:rPr lang="en-US" sz="2400" dirty="0" err="1" smtClean="0"/>
              <a:t>Debería</a:t>
            </a:r>
            <a:r>
              <a:rPr lang="en-US" sz="2400" dirty="0" smtClean="0"/>
              <a:t> </a:t>
            </a:r>
            <a:r>
              <a:rPr lang="en-US" sz="2400" dirty="0" err="1"/>
              <a:t>ser</a:t>
            </a:r>
            <a:r>
              <a:rPr lang="en-US" sz="2400" dirty="0"/>
              <a:t> </a:t>
            </a:r>
            <a:r>
              <a:rPr lang="en-US" sz="2400" dirty="0" err="1"/>
              <a:t>obvio</a:t>
            </a:r>
            <a:r>
              <a:rPr lang="en-US" sz="2400" dirty="0"/>
              <a:t> </a:t>
            </a:r>
            <a:r>
              <a:rPr lang="en-US" sz="2400" dirty="0" err="1"/>
              <a:t>que</a:t>
            </a:r>
            <a:r>
              <a:rPr lang="en-US" sz="2400" dirty="0"/>
              <a:t> la </a:t>
            </a:r>
            <a:r>
              <a:rPr lang="en-US" sz="2400" dirty="0" err="1"/>
              <a:t>aplicación</a:t>
            </a:r>
            <a:r>
              <a:rPr lang="en-US" sz="2400" dirty="0"/>
              <a:t> del control de </a:t>
            </a:r>
            <a:r>
              <a:rPr lang="en-US" sz="2400" dirty="0" err="1"/>
              <a:t>replicación</a:t>
            </a:r>
            <a:r>
              <a:rPr lang="en-US" sz="2400" dirty="0"/>
              <a:t> </a:t>
            </a:r>
            <a:r>
              <a:rPr lang="en-US" sz="2400" dirty="0" err="1"/>
              <a:t>síncrona</a:t>
            </a:r>
            <a:r>
              <a:rPr lang="en-US" sz="2400" dirty="0"/>
              <a:t> </a:t>
            </a:r>
            <a:r>
              <a:rPr lang="en-US" sz="2400" dirty="0" err="1"/>
              <a:t>tiene</a:t>
            </a:r>
            <a:r>
              <a:rPr lang="en-US" sz="2400" dirty="0"/>
              <a:t> </a:t>
            </a:r>
            <a:r>
              <a:rPr lang="en-US" sz="2400" dirty="0" err="1"/>
              <a:t>importantes</a:t>
            </a:r>
            <a:r>
              <a:rPr lang="en-US" sz="2400" dirty="0"/>
              <a:t> </a:t>
            </a:r>
            <a:r>
              <a:rPr lang="en-US" sz="2400" dirty="0" err="1"/>
              <a:t>inconvenientes</a:t>
            </a:r>
            <a:r>
              <a:rPr lang="en-US" sz="2400" dirty="0"/>
              <a:t> en el </a:t>
            </a:r>
            <a:r>
              <a:rPr lang="en-US" sz="2400" dirty="0" err="1"/>
              <a:t>rendimiento</a:t>
            </a:r>
            <a:r>
              <a:rPr lang="en-US" sz="2400" dirty="0"/>
              <a:t>. </a:t>
            </a:r>
            <a:endParaRPr lang="en-US" sz="2400" dirty="0" smtClean="0"/>
          </a:p>
          <a:p>
            <a:pPr>
              <a:lnSpc>
                <a:spcPct val="120000"/>
              </a:lnSpc>
              <a:spcBef>
                <a:spcPts val="300"/>
              </a:spcBef>
            </a:pPr>
            <a:r>
              <a:rPr lang="en-US" sz="2400" dirty="0" err="1" smtClean="0"/>
              <a:t>Otro</a:t>
            </a:r>
            <a:r>
              <a:rPr lang="en-US" sz="2400" dirty="0" smtClean="0"/>
              <a:t> </a:t>
            </a:r>
            <a:r>
              <a:rPr lang="en-US" sz="2400" dirty="0" err="1"/>
              <a:t>problema</a:t>
            </a:r>
            <a:r>
              <a:rPr lang="en-US" sz="2400" dirty="0"/>
              <a:t> </a:t>
            </a:r>
            <a:r>
              <a:rPr lang="en-US" sz="2400" dirty="0" err="1"/>
              <a:t>importante</a:t>
            </a:r>
            <a:r>
              <a:rPr lang="en-US" sz="2400" dirty="0"/>
              <a:t> </a:t>
            </a:r>
            <a:r>
              <a:rPr lang="en-US" sz="2400" dirty="0" err="1"/>
              <a:t>es</a:t>
            </a:r>
            <a:r>
              <a:rPr lang="en-US" sz="2400" dirty="0"/>
              <a:t> </a:t>
            </a:r>
            <a:r>
              <a:rPr lang="en-US" sz="2400" dirty="0" err="1"/>
              <a:t>lidiar</a:t>
            </a:r>
            <a:r>
              <a:rPr lang="en-US" sz="2400" dirty="0"/>
              <a:t> con </a:t>
            </a:r>
            <a:r>
              <a:rPr lang="en-US" sz="2400" dirty="0" err="1"/>
              <a:t>las</a:t>
            </a:r>
            <a:r>
              <a:rPr lang="en-US" sz="2400" dirty="0"/>
              <a:t> </a:t>
            </a:r>
            <a:r>
              <a:rPr lang="en-US" sz="2400" dirty="0" err="1"/>
              <a:t>fallas</a:t>
            </a:r>
            <a:r>
              <a:rPr lang="en-US" sz="2400" dirty="0"/>
              <a:t> del </a:t>
            </a:r>
            <a:r>
              <a:rPr lang="en-US" sz="2400" dirty="0" err="1"/>
              <a:t>sitio</a:t>
            </a:r>
            <a:r>
              <a:rPr lang="en-US" sz="2400" dirty="0"/>
              <a:t>. Si </a:t>
            </a:r>
            <a:r>
              <a:rPr lang="en-US" sz="2400" dirty="0" err="1"/>
              <a:t>uno</a:t>
            </a:r>
            <a:r>
              <a:rPr lang="en-US" sz="2400" dirty="0"/>
              <a:t> de los </a:t>
            </a:r>
            <a:r>
              <a:rPr lang="en-US" sz="2400" dirty="0" err="1"/>
              <a:t>sitios</a:t>
            </a:r>
            <a:r>
              <a:rPr lang="en-US" sz="2400" dirty="0"/>
              <a:t> </a:t>
            </a:r>
            <a:r>
              <a:rPr lang="en-US" sz="2400" dirty="0" err="1"/>
              <a:t>que</a:t>
            </a:r>
            <a:r>
              <a:rPr lang="en-US" sz="2400" dirty="0"/>
              <a:t> </a:t>
            </a:r>
            <a:r>
              <a:rPr lang="en-US" sz="2400" dirty="0" err="1"/>
              <a:t>almacena</a:t>
            </a:r>
            <a:r>
              <a:rPr lang="en-US" sz="2400" dirty="0"/>
              <a:t> </a:t>
            </a:r>
            <a:r>
              <a:rPr lang="en-US" sz="2400" dirty="0" err="1"/>
              <a:t>una</a:t>
            </a:r>
            <a:r>
              <a:rPr lang="en-US" sz="2400" dirty="0"/>
              <a:t> </a:t>
            </a:r>
            <a:r>
              <a:rPr lang="en-US" sz="2400" dirty="0" err="1"/>
              <a:t>réplica</a:t>
            </a:r>
            <a:r>
              <a:rPr lang="en-US" sz="2400" dirty="0"/>
              <a:t> de un </a:t>
            </a:r>
            <a:r>
              <a:rPr lang="en-US" sz="2400" dirty="0" err="1"/>
              <a:t>elemento</a:t>
            </a:r>
            <a:r>
              <a:rPr lang="en-US" sz="2400" dirty="0"/>
              <a:t> de </a:t>
            </a:r>
            <a:r>
              <a:rPr lang="en-US" sz="2400" dirty="0" err="1"/>
              <a:t>datos</a:t>
            </a:r>
            <a:r>
              <a:rPr lang="en-US" sz="2400" dirty="0"/>
              <a:t> </a:t>
            </a:r>
            <a:r>
              <a:rPr lang="en-US" sz="2400" dirty="0" err="1"/>
              <a:t>modificado</a:t>
            </a:r>
            <a:r>
              <a:rPr lang="en-US" sz="2400" dirty="0"/>
              <a:t> </a:t>
            </a:r>
            <a:r>
              <a:rPr lang="en-US" sz="2400" dirty="0" err="1"/>
              <a:t>por</a:t>
            </a:r>
            <a:r>
              <a:rPr lang="en-US" sz="2400" dirty="0"/>
              <a:t> T1 se </a:t>
            </a:r>
            <a:r>
              <a:rPr lang="en-US" sz="2400" dirty="0" err="1"/>
              <a:t>desactiva</a:t>
            </a:r>
            <a:r>
              <a:rPr lang="en-US" sz="2400" dirty="0"/>
              <a:t> </a:t>
            </a:r>
            <a:r>
              <a:rPr lang="en-US" sz="2400" dirty="0" err="1"/>
              <a:t>durante</a:t>
            </a:r>
            <a:r>
              <a:rPr lang="en-US" sz="2400" dirty="0"/>
              <a:t> la </a:t>
            </a:r>
            <a:r>
              <a:rPr lang="en-US" sz="2400" dirty="0" err="1"/>
              <a:t>ejecución</a:t>
            </a:r>
            <a:r>
              <a:rPr lang="en-US" sz="2400" dirty="0"/>
              <a:t> de T1, se </a:t>
            </a:r>
            <a:r>
              <a:rPr lang="en-US" sz="2400" dirty="0" err="1"/>
              <a:t>bloquea</a:t>
            </a:r>
            <a:r>
              <a:rPr lang="en-US" sz="2400" dirty="0"/>
              <a:t> T1 hasta </a:t>
            </a:r>
            <a:r>
              <a:rPr lang="en-US" sz="2400" dirty="0" err="1"/>
              <a:t>que</a:t>
            </a:r>
            <a:r>
              <a:rPr lang="en-US" sz="2400" dirty="0"/>
              <a:t> se </a:t>
            </a:r>
            <a:r>
              <a:rPr lang="en-US" sz="2400" dirty="0" err="1"/>
              <a:t>repare</a:t>
            </a:r>
            <a:r>
              <a:rPr lang="en-US" sz="2400" dirty="0"/>
              <a:t> el </a:t>
            </a:r>
            <a:r>
              <a:rPr lang="en-US" sz="2400" dirty="0" err="1"/>
              <a:t>sitio</a:t>
            </a:r>
            <a:r>
              <a:rPr lang="en-US" sz="2400" dirty="0"/>
              <a:t> </a:t>
            </a:r>
            <a:r>
              <a:rPr lang="en-US" sz="2400" dirty="0" err="1"/>
              <a:t>defectuoso</a:t>
            </a:r>
            <a:r>
              <a:rPr lang="en-US" sz="2400" dirty="0"/>
              <a:t>. </a:t>
            </a:r>
            <a:endParaRPr lang="en-US" sz="2400" dirty="0" smtClean="0"/>
          </a:p>
          <a:p>
            <a:pPr>
              <a:lnSpc>
                <a:spcPct val="120000"/>
              </a:lnSpc>
              <a:spcBef>
                <a:spcPts val="300"/>
              </a:spcBef>
            </a:pPr>
            <a:r>
              <a:rPr lang="en-US" sz="2400" dirty="0" err="1" smtClean="0"/>
              <a:t>Por</a:t>
            </a:r>
            <a:r>
              <a:rPr lang="en-US" sz="2400" dirty="0" smtClean="0"/>
              <a:t> </a:t>
            </a:r>
            <a:r>
              <a:rPr lang="en-US" sz="2400" dirty="0" err="1"/>
              <a:t>estas</a:t>
            </a:r>
            <a:r>
              <a:rPr lang="en-US" sz="2400" dirty="0"/>
              <a:t> </a:t>
            </a:r>
            <a:r>
              <a:rPr lang="en-US" sz="2400" dirty="0" err="1"/>
              <a:t>razones</a:t>
            </a:r>
            <a:r>
              <a:rPr lang="en-US" sz="2400" dirty="0"/>
              <a:t>, la </a:t>
            </a:r>
            <a:r>
              <a:rPr lang="en-US" sz="2400" dirty="0" err="1"/>
              <a:t>replicación</a:t>
            </a:r>
            <a:r>
              <a:rPr lang="en-US" sz="2400" dirty="0"/>
              <a:t> </a:t>
            </a:r>
            <a:r>
              <a:rPr lang="en-US" sz="2400" dirty="0" err="1"/>
              <a:t>síncrona</a:t>
            </a:r>
            <a:r>
              <a:rPr lang="en-US" sz="2400" dirty="0"/>
              <a:t> solo se </a:t>
            </a:r>
            <a:r>
              <a:rPr lang="en-US" sz="2400" dirty="0" err="1"/>
              <a:t>usa</a:t>
            </a:r>
            <a:r>
              <a:rPr lang="en-US" sz="2400" dirty="0"/>
              <a:t> </a:t>
            </a:r>
            <a:r>
              <a:rPr lang="en-US" sz="2400" dirty="0" err="1"/>
              <a:t>cuando</a:t>
            </a:r>
            <a:r>
              <a:rPr lang="en-US" sz="2400" dirty="0"/>
              <a:t> </a:t>
            </a:r>
            <a:r>
              <a:rPr lang="en-US" sz="2400" dirty="0" err="1"/>
              <a:t>una</a:t>
            </a:r>
            <a:r>
              <a:rPr lang="en-US" sz="2400" dirty="0"/>
              <a:t> </a:t>
            </a:r>
            <a:r>
              <a:rPr lang="en-US" sz="2400" dirty="0" err="1"/>
              <a:t>computadora</a:t>
            </a:r>
            <a:r>
              <a:rPr lang="en-US" sz="2400" dirty="0"/>
              <a:t> </a:t>
            </a:r>
            <a:r>
              <a:rPr lang="en-US" sz="2400" dirty="0" err="1"/>
              <a:t>es</a:t>
            </a:r>
            <a:r>
              <a:rPr lang="en-US" sz="2400" dirty="0"/>
              <a:t> </a:t>
            </a:r>
            <a:r>
              <a:rPr lang="en-US" sz="2400" dirty="0" err="1"/>
              <a:t>una</a:t>
            </a:r>
            <a:r>
              <a:rPr lang="en-US" sz="2400" dirty="0"/>
              <a:t> </a:t>
            </a:r>
            <a:r>
              <a:rPr lang="en-US" sz="2400" dirty="0" err="1"/>
              <a:t>copia</a:t>
            </a:r>
            <a:r>
              <a:rPr lang="en-US" sz="2400" dirty="0"/>
              <a:t> de </a:t>
            </a:r>
            <a:r>
              <a:rPr lang="en-US" sz="2400" dirty="0" err="1"/>
              <a:t>seguridad</a:t>
            </a:r>
            <a:r>
              <a:rPr lang="en-US" sz="2400" dirty="0"/>
              <a:t> de la </a:t>
            </a:r>
            <a:r>
              <a:rPr lang="en-US" sz="2400" dirty="0" err="1"/>
              <a:t>otra</a:t>
            </a:r>
            <a:r>
              <a:rPr lang="en-US" sz="2400" dirty="0"/>
              <a:t>. En </a:t>
            </a:r>
            <a:r>
              <a:rPr lang="en-US" sz="2400" dirty="0" err="1"/>
              <a:t>este</a:t>
            </a:r>
            <a:r>
              <a:rPr lang="en-US" sz="2400" dirty="0"/>
              <a:t> </a:t>
            </a:r>
            <a:r>
              <a:rPr lang="en-US" sz="2400" dirty="0" err="1"/>
              <a:t>escenario</a:t>
            </a:r>
            <a:r>
              <a:rPr lang="en-US" sz="2400" dirty="0"/>
              <a:t>, dos </a:t>
            </a:r>
            <a:r>
              <a:rPr lang="en-US" sz="2400" dirty="0" err="1"/>
              <a:t>computadoras</a:t>
            </a:r>
            <a:r>
              <a:rPr lang="en-US" sz="2400" dirty="0"/>
              <a:t> </a:t>
            </a:r>
            <a:r>
              <a:rPr lang="en-US" sz="2400" dirty="0" err="1"/>
              <a:t>actúan</a:t>
            </a:r>
            <a:r>
              <a:rPr lang="en-US" sz="2400" dirty="0"/>
              <a:t> </a:t>
            </a:r>
            <a:r>
              <a:rPr lang="en-US" sz="2400" dirty="0" err="1"/>
              <a:t>como</a:t>
            </a:r>
            <a:r>
              <a:rPr lang="en-US" sz="2400" dirty="0"/>
              <a:t> </a:t>
            </a:r>
            <a:r>
              <a:rPr lang="en-US" sz="2400" dirty="0" err="1"/>
              <a:t>una</a:t>
            </a:r>
            <a:r>
              <a:rPr lang="en-US" sz="2400" dirty="0"/>
              <a:t> </a:t>
            </a:r>
            <a:r>
              <a:rPr lang="en-US" sz="2400" dirty="0" err="1"/>
              <a:t>espera</a:t>
            </a:r>
            <a:r>
              <a:rPr lang="en-US" sz="2400" dirty="0"/>
              <a:t> </a:t>
            </a:r>
            <a:r>
              <a:rPr lang="en-US" sz="2400" dirty="0" err="1"/>
              <a:t>activa</a:t>
            </a:r>
            <a:r>
              <a:rPr lang="en-US" sz="2400" dirty="0"/>
              <a:t> para la </a:t>
            </a:r>
            <a:r>
              <a:rPr lang="en-US" sz="2400" dirty="0" err="1"/>
              <a:t>otra</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1213487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00000"/>
              </a:lnSpc>
              <a:spcBef>
                <a:spcPts val="300"/>
              </a:spcBef>
            </a:pPr>
            <a:r>
              <a:rPr lang="en-US" sz="2000" b="1" dirty="0" smtClean="0"/>
              <a:t>EJEMPLO</a:t>
            </a:r>
            <a:r>
              <a:rPr lang="en-US" sz="2000" dirty="0" smtClean="0"/>
              <a:t>: </a:t>
            </a:r>
            <a:r>
              <a:rPr lang="en-US" sz="2000" dirty="0" err="1" smtClean="0"/>
              <a:t>Supongamos</a:t>
            </a:r>
            <a:r>
              <a:rPr lang="en-US" sz="2000" dirty="0" smtClean="0"/>
              <a:t> </a:t>
            </a:r>
            <a:r>
              <a:rPr lang="en-US" sz="2000" dirty="0" err="1"/>
              <a:t>que</a:t>
            </a:r>
            <a:r>
              <a:rPr lang="en-US" sz="2000" dirty="0"/>
              <a:t> </a:t>
            </a:r>
            <a:r>
              <a:rPr lang="en-US" sz="2000" dirty="0" err="1"/>
              <a:t>tenemos</a:t>
            </a:r>
            <a:r>
              <a:rPr lang="en-US" sz="2000" dirty="0"/>
              <a:t> dos </a:t>
            </a:r>
            <a:r>
              <a:rPr lang="en-US" sz="2000" dirty="0" err="1"/>
              <a:t>servidores</a:t>
            </a:r>
            <a:r>
              <a:rPr lang="en-US" sz="2000" dirty="0"/>
              <a:t>, "A" </a:t>
            </a:r>
            <a:r>
              <a:rPr lang="en-US" sz="2000" dirty="0" err="1"/>
              <a:t>como</a:t>
            </a:r>
            <a:r>
              <a:rPr lang="en-US" sz="2000" dirty="0"/>
              <a:t> principal y "B" </a:t>
            </a:r>
            <a:r>
              <a:rPr lang="en-US" sz="2000" dirty="0" err="1"/>
              <a:t>como</a:t>
            </a:r>
            <a:r>
              <a:rPr lang="en-US" sz="2000" dirty="0"/>
              <a:t> </a:t>
            </a:r>
            <a:r>
              <a:rPr lang="en-US" sz="2000" dirty="0" err="1"/>
              <a:t>respaldo</a:t>
            </a:r>
            <a:r>
              <a:rPr lang="en-US" sz="2000" dirty="0"/>
              <a:t>, </a:t>
            </a:r>
            <a:r>
              <a:rPr lang="en-US" sz="2000" dirty="0" err="1"/>
              <a:t>que</a:t>
            </a:r>
            <a:r>
              <a:rPr lang="en-US" sz="2000" dirty="0"/>
              <a:t> </a:t>
            </a:r>
            <a:r>
              <a:rPr lang="en-US" sz="2000" dirty="0" err="1"/>
              <a:t>deben</a:t>
            </a:r>
            <a:r>
              <a:rPr lang="en-US" sz="2000" dirty="0"/>
              <a:t> </a:t>
            </a:r>
            <a:r>
              <a:rPr lang="en-US" sz="2000" dirty="0" err="1"/>
              <a:t>ser</a:t>
            </a:r>
            <a:r>
              <a:rPr lang="en-US" sz="2000" dirty="0"/>
              <a:t> </a:t>
            </a:r>
            <a:r>
              <a:rPr lang="en-US" sz="2000" dirty="0" err="1"/>
              <a:t>idénticos</a:t>
            </a:r>
            <a:r>
              <a:rPr lang="en-US" sz="2000" dirty="0"/>
              <a:t> en </a:t>
            </a:r>
            <a:r>
              <a:rPr lang="en-US" sz="2000" dirty="0" err="1"/>
              <a:t>todo</a:t>
            </a:r>
            <a:r>
              <a:rPr lang="en-US" sz="2000" dirty="0"/>
              <a:t> </a:t>
            </a:r>
            <a:r>
              <a:rPr lang="en-US" sz="2000" dirty="0" err="1"/>
              <a:t>momento</a:t>
            </a:r>
            <a:r>
              <a:rPr lang="en-US" sz="2000" dirty="0"/>
              <a:t>. </a:t>
            </a:r>
            <a:endParaRPr lang="en-US" sz="2000" dirty="0" smtClean="0"/>
          </a:p>
          <a:p>
            <a:pPr>
              <a:lnSpc>
                <a:spcPct val="100000"/>
              </a:lnSpc>
              <a:spcBef>
                <a:spcPts val="300"/>
              </a:spcBef>
            </a:pPr>
            <a:r>
              <a:rPr lang="en-US" sz="2000" dirty="0" smtClean="0"/>
              <a:t>En </a:t>
            </a:r>
            <a:r>
              <a:rPr lang="en-US" sz="2000" dirty="0" err="1"/>
              <a:t>esta</a:t>
            </a:r>
            <a:r>
              <a:rPr lang="en-US" sz="2000" dirty="0"/>
              <a:t> </a:t>
            </a:r>
            <a:r>
              <a:rPr lang="en-US" sz="2000" dirty="0" err="1"/>
              <a:t>configuración</a:t>
            </a:r>
            <a:r>
              <a:rPr lang="en-US" sz="2000" dirty="0"/>
              <a:t>, </a:t>
            </a:r>
            <a:r>
              <a:rPr lang="en-US" sz="2000" dirty="0" err="1"/>
              <a:t>cuando</a:t>
            </a:r>
            <a:r>
              <a:rPr lang="en-US" sz="2000" dirty="0"/>
              <a:t> A </a:t>
            </a:r>
            <a:r>
              <a:rPr lang="en-US" sz="2000" dirty="0" err="1"/>
              <a:t>falla</a:t>
            </a:r>
            <a:r>
              <a:rPr lang="en-US" sz="2000" dirty="0"/>
              <a:t>, el </a:t>
            </a:r>
            <a:r>
              <a:rPr lang="en-US" sz="2000" dirty="0" err="1"/>
              <a:t>procesamiento</a:t>
            </a:r>
            <a:r>
              <a:rPr lang="en-US" sz="2000" dirty="0"/>
              <a:t> de </a:t>
            </a:r>
            <a:r>
              <a:rPr lang="en-US" sz="2000" dirty="0" err="1"/>
              <a:t>transacciones</a:t>
            </a:r>
            <a:r>
              <a:rPr lang="en-US" sz="2000" dirty="0"/>
              <a:t> </a:t>
            </a:r>
            <a:r>
              <a:rPr lang="en-US" sz="2000" dirty="0" err="1"/>
              <a:t>continúa</a:t>
            </a:r>
            <a:r>
              <a:rPr lang="en-US" sz="2000" dirty="0"/>
              <a:t> en B sin </a:t>
            </a:r>
            <a:r>
              <a:rPr lang="en-US" sz="2000" dirty="0" err="1"/>
              <a:t>interrupción</a:t>
            </a:r>
            <a:r>
              <a:rPr lang="en-US" sz="2000" dirty="0"/>
              <a:t>. </a:t>
            </a:r>
            <a:r>
              <a:rPr lang="en-US" sz="2000" dirty="0" err="1"/>
              <a:t>Mientras</a:t>
            </a:r>
            <a:r>
              <a:rPr lang="en-US" sz="2000" dirty="0"/>
              <a:t> </a:t>
            </a:r>
            <a:r>
              <a:rPr lang="en-US" sz="2000" dirty="0" err="1"/>
              <a:t>tanto</a:t>
            </a:r>
            <a:r>
              <a:rPr lang="en-US" sz="2000" dirty="0"/>
              <a:t>, </a:t>
            </a:r>
            <a:r>
              <a:rPr lang="en-US" sz="2000" dirty="0" err="1"/>
              <a:t>las</a:t>
            </a:r>
            <a:r>
              <a:rPr lang="en-US" sz="2000" dirty="0"/>
              <a:t> </a:t>
            </a:r>
            <a:r>
              <a:rPr lang="en-US" sz="2000" dirty="0" err="1"/>
              <a:t>transacciones</a:t>
            </a:r>
            <a:r>
              <a:rPr lang="en-US" sz="2000" dirty="0"/>
              <a:t> </a:t>
            </a:r>
            <a:r>
              <a:rPr lang="en-US" sz="2000" dirty="0" err="1"/>
              <a:t>que</a:t>
            </a:r>
            <a:r>
              <a:rPr lang="en-US" sz="2000" dirty="0"/>
              <a:t> se </a:t>
            </a:r>
            <a:r>
              <a:rPr lang="en-US" sz="2000" dirty="0" err="1"/>
              <a:t>ejecutan</a:t>
            </a:r>
            <a:r>
              <a:rPr lang="en-US" sz="2000" dirty="0"/>
              <a:t> en B se </a:t>
            </a:r>
            <a:r>
              <a:rPr lang="en-US" sz="2000" dirty="0" err="1"/>
              <a:t>mantienen</a:t>
            </a:r>
            <a:r>
              <a:rPr lang="en-US" sz="2000" dirty="0"/>
              <a:t> en </a:t>
            </a:r>
            <a:r>
              <a:rPr lang="en-US" sz="2000" dirty="0" err="1"/>
              <a:t>una</a:t>
            </a:r>
            <a:r>
              <a:rPr lang="en-US" sz="2000" dirty="0"/>
              <a:t> cola </a:t>
            </a:r>
            <a:r>
              <a:rPr lang="en-US" sz="2000" dirty="0" err="1"/>
              <a:t>pendiente</a:t>
            </a:r>
            <a:r>
              <a:rPr lang="en-US" sz="2000" dirty="0"/>
              <a:t> para la </a:t>
            </a:r>
            <a:r>
              <a:rPr lang="en-US" sz="2000" dirty="0" err="1"/>
              <a:t>aplicación</a:t>
            </a:r>
            <a:r>
              <a:rPr lang="en-US" sz="2000" dirty="0"/>
              <a:t> a A </a:t>
            </a:r>
            <a:r>
              <a:rPr lang="en-US" sz="2000" dirty="0" err="1"/>
              <a:t>cuando</a:t>
            </a:r>
            <a:r>
              <a:rPr lang="en-US" sz="2000" dirty="0"/>
              <a:t> se </a:t>
            </a:r>
            <a:r>
              <a:rPr lang="en-US" sz="2000" dirty="0" err="1"/>
              <a:t>repara</a:t>
            </a:r>
            <a:r>
              <a:rPr lang="en-US" sz="2000" dirty="0"/>
              <a:t>. </a:t>
            </a:r>
            <a:endParaRPr lang="en-US" sz="2000" dirty="0" smtClean="0"/>
          </a:p>
          <a:p>
            <a:pPr>
              <a:lnSpc>
                <a:spcPct val="100000"/>
              </a:lnSpc>
              <a:spcBef>
                <a:spcPts val="300"/>
              </a:spcBef>
            </a:pPr>
            <a:r>
              <a:rPr lang="en-US" sz="2000" dirty="0" err="1" smtClean="0"/>
              <a:t>Cuando</a:t>
            </a:r>
            <a:r>
              <a:rPr lang="en-US" sz="2000" dirty="0" smtClean="0"/>
              <a:t> </a:t>
            </a:r>
            <a:r>
              <a:rPr lang="en-US" sz="2000" dirty="0"/>
              <a:t>el </a:t>
            </a:r>
            <a:r>
              <a:rPr lang="en-US" sz="2000" dirty="0" err="1"/>
              <a:t>servidor</a:t>
            </a:r>
            <a:r>
              <a:rPr lang="en-US" sz="2000" dirty="0"/>
              <a:t> A se </a:t>
            </a:r>
            <a:r>
              <a:rPr lang="en-US" sz="2000" dirty="0" err="1"/>
              <a:t>reinicia</a:t>
            </a:r>
            <a:r>
              <a:rPr lang="en-US" sz="2000" dirty="0"/>
              <a:t>, no se </a:t>
            </a:r>
            <a:r>
              <a:rPr lang="en-US" sz="2000" dirty="0" err="1"/>
              <a:t>vuelve</a:t>
            </a:r>
            <a:r>
              <a:rPr lang="en-US" sz="2000" dirty="0"/>
              <a:t> a </a:t>
            </a:r>
            <a:r>
              <a:rPr lang="en-US" sz="2000" dirty="0" err="1"/>
              <a:t>poner</a:t>
            </a:r>
            <a:r>
              <a:rPr lang="en-US" sz="2000" dirty="0"/>
              <a:t> en </a:t>
            </a:r>
            <a:r>
              <a:rPr lang="en-US" sz="2000" dirty="0" err="1"/>
              <a:t>servicio</a:t>
            </a:r>
            <a:r>
              <a:rPr lang="en-US" sz="2000" dirty="0"/>
              <a:t> hasta </a:t>
            </a:r>
            <a:r>
              <a:rPr lang="en-US" sz="2000" dirty="0" err="1"/>
              <a:t>que</a:t>
            </a:r>
            <a:r>
              <a:rPr lang="en-US" sz="2000" dirty="0"/>
              <a:t> se </a:t>
            </a:r>
            <a:r>
              <a:rPr lang="en-US" sz="2000" dirty="0" err="1"/>
              <a:t>sincroniza</a:t>
            </a:r>
            <a:r>
              <a:rPr lang="en-US" sz="2000" dirty="0"/>
              <a:t> con el </a:t>
            </a:r>
            <a:r>
              <a:rPr lang="en-US" sz="2000" dirty="0" err="1"/>
              <a:t>servidor</a:t>
            </a:r>
            <a:r>
              <a:rPr lang="en-US" sz="2000" dirty="0"/>
              <a:t> B. </a:t>
            </a:r>
            <a:endParaRPr lang="en-US" sz="2000" dirty="0" smtClean="0"/>
          </a:p>
          <a:p>
            <a:pPr>
              <a:lnSpc>
                <a:spcPct val="100000"/>
              </a:lnSpc>
              <a:spcBef>
                <a:spcPts val="300"/>
              </a:spcBef>
            </a:pPr>
            <a:r>
              <a:rPr lang="en-US" sz="2000" dirty="0" smtClean="0"/>
              <a:t>Durante </a:t>
            </a:r>
            <a:r>
              <a:rPr lang="en-US" sz="2000" dirty="0"/>
              <a:t>la </a:t>
            </a:r>
            <a:r>
              <a:rPr lang="en-US" sz="2000" dirty="0" err="1"/>
              <a:t>sincronización</a:t>
            </a:r>
            <a:r>
              <a:rPr lang="en-US" sz="2000" dirty="0"/>
              <a:t>, </a:t>
            </a:r>
            <a:r>
              <a:rPr lang="en-US" sz="2000" dirty="0" err="1"/>
              <a:t>las</a:t>
            </a:r>
            <a:r>
              <a:rPr lang="en-US" sz="2000" dirty="0"/>
              <a:t> </a:t>
            </a:r>
            <a:r>
              <a:rPr lang="en-US" sz="2000" dirty="0" err="1"/>
              <a:t>nuevas</a:t>
            </a:r>
            <a:r>
              <a:rPr lang="en-US" sz="2000" dirty="0"/>
              <a:t> </a:t>
            </a:r>
            <a:r>
              <a:rPr lang="en-US" sz="2000" dirty="0" err="1"/>
              <a:t>transacciones</a:t>
            </a:r>
            <a:r>
              <a:rPr lang="en-US" sz="2000" dirty="0"/>
              <a:t> </a:t>
            </a:r>
            <a:r>
              <a:rPr lang="en-US" sz="2000" dirty="0" err="1"/>
              <a:t>que</a:t>
            </a:r>
            <a:r>
              <a:rPr lang="en-US" sz="2000" dirty="0"/>
              <a:t> </a:t>
            </a:r>
            <a:r>
              <a:rPr lang="en-US" sz="2000" dirty="0" err="1"/>
              <a:t>llegan</a:t>
            </a:r>
            <a:r>
              <a:rPr lang="en-US" sz="2000" dirty="0"/>
              <a:t> a </a:t>
            </a:r>
            <a:r>
              <a:rPr lang="en-US" sz="2000" dirty="0" err="1"/>
              <a:t>cualquiera</a:t>
            </a:r>
            <a:r>
              <a:rPr lang="en-US" sz="2000" dirty="0"/>
              <a:t> de los </a:t>
            </a:r>
            <a:r>
              <a:rPr lang="en-US" sz="2000" dirty="0" err="1"/>
              <a:t>sitios</a:t>
            </a:r>
            <a:r>
              <a:rPr lang="en-US" sz="2000" dirty="0"/>
              <a:t> se </a:t>
            </a:r>
            <a:r>
              <a:rPr lang="en-US" sz="2000" dirty="0" err="1"/>
              <a:t>mantienen</a:t>
            </a:r>
            <a:r>
              <a:rPr lang="en-US" sz="2000" dirty="0"/>
              <a:t> en la cola de </a:t>
            </a:r>
            <a:r>
              <a:rPr lang="en-US" sz="2000" dirty="0" err="1"/>
              <a:t>trabajos</a:t>
            </a:r>
            <a:r>
              <a:rPr lang="en-US" sz="2000" dirty="0"/>
              <a:t> y no se </a:t>
            </a:r>
            <a:r>
              <a:rPr lang="en-US" sz="2000" dirty="0" err="1"/>
              <a:t>ejecutan</a:t>
            </a:r>
            <a:r>
              <a:rPr lang="en-US" sz="2000" dirty="0"/>
              <a:t>. </a:t>
            </a:r>
            <a:endParaRPr lang="en-US" sz="2000" dirty="0" smtClean="0"/>
          </a:p>
          <a:p>
            <a:pPr>
              <a:lnSpc>
                <a:spcPct val="100000"/>
              </a:lnSpc>
              <a:spcBef>
                <a:spcPts val="300"/>
              </a:spcBef>
            </a:pPr>
            <a:r>
              <a:rPr lang="en-US" sz="2000" dirty="0" err="1" smtClean="0"/>
              <a:t>Sincronizar</a:t>
            </a:r>
            <a:r>
              <a:rPr lang="en-US" sz="2000" dirty="0" smtClean="0"/>
              <a:t> </a:t>
            </a:r>
            <a:r>
              <a:rPr lang="en-US" sz="2000" dirty="0"/>
              <a:t>A </a:t>
            </a:r>
            <a:r>
              <a:rPr lang="en-US" sz="2000" dirty="0" err="1"/>
              <a:t>significa</a:t>
            </a:r>
            <a:r>
              <a:rPr lang="en-US" sz="2000" dirty="0"/>
              <a:t> </a:t>
            </a:r>
            <a:r>
              <a:rPr lang="en-US" sz="2000" dirty="0" err="1"/>
              <a:t>que</a:t>
            </a:r>
            <a:r>
              <a:rPr lang="en-US" sz="2000" dirty="0"/>
              <a:t> </a:t>
            </a:r>
            <a:r>
              <a:rPr lang="en-US" sz="2000" dirty="0" err="1"/>
              <a:t>las</a:t>
            </a:r>
            <a:r>
              <a:rPr lang="en-US" sz="2000" dirty="0"/>
              <a:t> </a:t>
            </a:r>
            <a:r>
              <a:rPr lang="en-US" sz="2000" dirty="0" err="1"/>
              <a:t>transacciones</a:t>
            </a:r>
            <a:r>
              <a:rPr lang="en-US" sz="2000" dirty="0"/>
              <a:t> </a:t>
            </a:r>
            <a:r>
              <a:rPr lang="en-US" sz="2000" dirty="0" err="1"/>
              <a:t>pendientes</a:t>
            </a:r>
            <a:r>
              <a:rPr lang="en-US" sz="2000" dirty="0"/>
              <a:t> de B se </a:t>
            </a:r>
            <a:r>
              <a:rPr lang="en-US" sz="2000" dirty="0" err="1"/>
              <a:t>aplican</a:t>
            </a:r>
            <a:r>
              <a:rPr lang="en-US" sz="2000" dirty="0"/>
              <a:t> a A en el </a:t>
            </a:r>
            <a:r>
              <a:rPr lang="en-US" sz="2000" dirty="0" err="1"/>
              <a:t>mismo</a:t>
            </a:r>
            <a:r>
              <a:rPr lang="en-US" sz="2000" dirty="0"/>
              <a:t> </a:t>
            </a:r>
            <a:r>
              <a:rPr lang="en-US" sz="2000" dirty="0" err="1"/>
              <a:t>orden</a:t>
            </a:r>
            <a:r>
              <a:rPr lang="en-US" sz="2000" dirty="0"/>
              <a:t> en </a:t>
            </a:r>
            <a:r>
              <a:rPr lang="en-US" sz="2000" dirty="0" err="1"/>
              <a:t>que</a:t>
            </a:r>
            <a:r>
              <a:rPr lang="en-US" sz="2000" dirty="0"/>
              <a:t> se </a:t>
            </a:r>
            <a:r>
              <a:rPr lang="en-US" sz="2000" dirty="0" err="1"/>
              <a:t>ejecutaron</a:t>
            </a:r>
            <a:r>
              <a:rPr lang="en-US" sz="2000" dirty="0"/>
              <a:t> en B. </a:t>
            </a:r>
            <a:r>
              <a:rPr lang="en-US" sz="2000" dirty="0" err="1"/>
              <a:t>Después</a:t>
            </a:r>
            <a:r>
              <a:rPr lang="en-US" sz="2000" dirty="0"/>
              <a:t> de </a:t>
            </a:r>
            <a:r>
              <a:rPr lang="en-US" sz="2000" dirty="0" err="1"/>
              <a:t>que</a:t>
            </a:r>
            <a:r>
              <a:rPr lang="en-US" sz="2000" dirty="0"/>
              <a:t> </a:t>
            </a:r>
            <a:r>
              <a:rPr lang="en-US" sz="2000" dirty="0" err="1"/>
              <a:t>todas</a:t>
            </a:r>
            <a:r>
              <a:rPr lang="en-US" sz="2000" dirty="0"/>
              <a:t> </a:t>
            </a:r>
            <a:r>
              <a:rPr lang="en-US" sz="2000" dirty="0" err="1"/>
              <a:t>las</a:t>
            </a:r>
            <a:r>
              <a:rPr lang="en-US" sz="2000" dirty="0"/>
              <a:t> </a:t>
            </a:r>
            <a:r>
              <a:rPr lang="en-US" sz="2000" dirty="0" err="1"/>
              <a:t>transacciones</a:t>
            </a:r>
            <a:r>
              <a:rPr lang="en-US" sz="2000" dirty="0"/>
              <a:t> en la cola </a:t>
            </a:r>
            <a:r>
              <a:rPr lang="en-US" sz="2000" dirty="0" err="1"/>
              <a:t>pendiente</a:t>
            </a:r>
            <a:r>
              <a:rPr lang="en-US" sz="2000" dirty="0"/>
              <a:t> se </a:t>
            </a:r>
            <a:r>
              <a:rPr lang="en-US" sz="2000" dirty="0" err="1"/>
              <a:t>hayan</a:t>
            </a:r>
            <a:r>
              <a:rPr lang="en-US" sz="2000" dirty="0"/>
              <a:t> </a:t>
            </a:r>
            <a:r>
              <a:rPr lang="en-US" sz="2000" dirty="0" err="1"/>
              <a:t>procesado</a:t>
            </a:r>
            <a:r>
              <a:rPr lang="en-US" sz="2000" dirty="0"/>
              <a:t> en A, ambos </a:t>
            </a:r>
            <a:r>
              <a:rPr lang="en-US" sz="2000" dirty="0" err="1"/>
              <a:t>servidores</a:t>
            </a:r>
            <a:r>
              <a:rPr lang="en-US" sz="2000" dirty="0"/>
              <a:t> se </a:t>
            </a:r>
            <a:r>
              <a:rPr lang="en-US" sz="2000" dirty="0" err="1"/>
              <a:t>ponen</a:t>
            </a:r>
            <a:r>
              <a:rPr lang="en-US" sz="2000" dirty="0"/>
              <a:t> </a:t>
            </a:r>
            <a:r>
              <a:rPr lang="en-US" sz="2000" dirty="0" err="1"/>
              <a:t>nuevamente</a:t>
            </a:r>
            <a:r>
              <a:rPr lang="en-US" sz="2000" dirty="0"/>
              <a:t> en </a:t>
            </a:r>
            <a:r>
              <a:rPr lang="en-US" sz="2000" dirty="0" err="1"/>
              <a:t>servicio</a:t>
            </a:r>
            <a:r>
              <a:rPr lang="en-US" sz="2000" dirty="0"/>
              <a:t>. </a:t>
            </a:r>
            <a:endParaRPr lang="en-US" sz="2000" dirty="0" smtClean="0"/>
          </a:p>
          <a:p>
            <a:pPr>
              <a:lnSpc>
                <a:spcPct val="100000"/>
              </a:lnSpc>
              <a:spcBef>
                <a:spcPts val="300"/>
              </a:spcBef>
            </a:pPr>
            <a:r>
              <a:rPr lang="en-US" sz="2000" dirty="0" smtClean="0"/>
              <a:t>En </a:t>
            </a:r>
            <a:r>
              <a:rPr lang="en-US" sz="2000" dirty="0" err="1"/>
              <a:t>este</a:t>
            </a:r>
            <a:r>
              <a:rPr lang="en-US" sz="2000" dirty="0"/>
              <a:t> </a:t>
            </a:r>
            <a:r>
              <a:rPr lang="en-US" sz="2000" dirty="0" err="1"/>
              <a:t>momento</a:t>
            </a:r>
            <a:r>
              <a:rPr lang="en-US" sz="2000" dirty="0"/>
              <a:t>, </a:t>
            </a:r>
            <a:r>
              <a:rPr lang="en-US" sz="2000" dirty="0" err="1"/>
              <a:t>las</a:t>
            </a:r>
            <a:r>
              <a:rPr lang="en-US" sz="2000" dirty="0"/>
              <a:t> </a:t>
            </a:r>
            <a:r>
              <a:rPr lang="en-US" sz="2000" dirty="0" err="1"/>
              <a:t>transacciones</a:t>
            </a:r>
            <a:r>
              <a:rPr lang="en-US" sz="2000" dirty="0"/>
              <a:t> se </a:t>
            </a:r>
            <a:r>
              <a:rPr lang="en-US" sz="2000" dirty="0" err="1"/>
              <a:t>procesan</a:t>
            </a:r>
            <a:r>
              <a:rPr lang="en-US" sz="2000" dirty="0"/>
              <a:t> </a:t>
            </a:r>
            <a:r>
              <a:rPr lang="en-US" sz="2000" dirty="0" err="1"/>
              <a:t>desde</a:t>
            </a:r>
            <a:r>
              <a:rPr lang="en-US" sz="2000" dirty="0"/>
              <a:t> la parte </a:t>
            </a:r>
            <a:r>
              <a:rPr lang="en-US" sz="2000" dirty="0" err="1"/>
              <a:t>delantera</a:t>
            </a:r>
            <a:r>
              <a:rPr lang="en-US" sz="2000" dirty="0"/>
              <a:t> de la cola de </a:t>
            </a:r>
            <a:r>
              <a:rPr lang="en-US" sz="2000" dirty="0" err="1"/>
              <a:t>trabajos</a:t>
            </a:r>
            <a:r>
              <a:rPr lang="en-US" sz="2000" dirty="0"/>
              <a:t> y se </a:t>
            </a:r>
            <a:r>
              <a:rPr lang="en-US" sz="2000" dirty="0" err="1"/>
              <a:t>ejecutan</a:t>
            </a:r>
            <a:r>
              <a:rPr lang="en-US" sz="2000" dirty="0"/>
              <a:t> en </a:t>
            </a:r>
            <a:r>
              <a:rPr lang="en-US" sz="2000" dirty="0" err="1"/>
              <a:t>ambas</a:t>
            </a:r>
            <a:r>
              <a:rPr lang="en-US" sz="2000" dirty="0"/>
              <a:t> </a:t>
            </a:r>
            <a:r>
              <a:rPr lang="en-US" sz="2000" dirty="0" err="1"/>
              <a:t>copias</a:t>
            </a:r>
            <a:r>
              <a:rPr lang="en-US" sz="2000" dirty="0"/>
              <a:t>.</a:t>
            </a:r>
            <a:endParaRPr lang="es-ES_tradnl" sz="20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Synchronous Replication Control Approach</a:t>
            </a:r>
          </a:p>
        </p:txBody>
      </p:sp>
    </p:spTree>
    <p:extLst>
      <p:ext uri="{BB962C8B-B14F-4D97-AF65-F5344CB8AC3E}">
        <p14:creationId xmlns:p14="http://schemas.microsoft.com/office/powerpoint/2010/main" val="478622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En </a:t>
            </a:r>
            <a:r>
              <a:rPr lang="en-US" sz="2400" dirty="0" err="1"/>
              <a:t>este</a:t>
            </a:r>
            <a:r>
              <a:rPr lang="en-US" sz="2400" dirty="0"/>
              <a:t> </a:t>
            </a:r>
            <a:r>
              <a:rPr lang="en-US" sz="2400" dirty="0" err="1"/>
              <a:t>enfoque</a:t>
            </a:r>
            <a:r>
              <a:rPr lang="en-US" sz="2400" dirty="0"/>
              <a:t>, </a:t>
            </a:r>
            <a:r>
              <a:rPr lang="en-US" sz="2400" dirty="0" err="1"/>
              <a:t>las</a:t>
            </a:r>
            <a:r>
              <a:rPr lang="en-US" sz="2400" dirty="0"/>
              <a:t> </a:t>
            </a:r>
            <a:r>
              <a:rPr lang="en-US" sz="2400" dirty="0" err="1"/>
              <a:t>copias</a:t>
            </a:r>
            <a:r>
              <a:rPr lang="en-US" sz="2400" dirty="0"/>
              <a:t> no </a:t>
            </a:r>
            <a:r>
              <a:rPr lang="en-US" sz="2400" dirty="0" err="1"/>
              <a:t>tienen</a:t>
            </a:r>
            <a:r>
              <a:rPr lang="en-US" sz="2400" dirty="0"/>
              <a:t> </a:t>
            </a:r>
            <a:r>
              <a:rPr lang="en-US" sz="2400" dirty="0" err="1"/>
              <a:t>que</a:t>
            </a:r>
            <a:r>
              <a:rPr lang="en-US" sz="2400" dirty="0"/>
              <a:t> </a:t>
            </a:r>
            <a:r>
              <a:rPr lang="en-US" sz="2400" dirty="0" err="1"/>
              <a:t>estar</a:t>
            </a:r>
            <a:r>
              <a:rPr lang="en-US" sz="2400" dirty="0"/>
              <a:t> </a:t>
            </a:r>
            <a:r>
              <a:rPr lang="en-US" sz="2400" dirty="0" err="1"/>
              <a:t>sincronizadas</a:t>
            </a:r>
            <a:r>
              <a:rPr lang="en-US" sz="2400" dirty="0"/>
              <a:t> en </a:t>
            </a:r>
            <a:r>
              <a:rPr lang="en-US" sz="2400" dirty="0" err="1"/>
              <a:t>todo</a:t>
            </a:r>
            <a:r>
              <a:rPr lang="en-US" sz="2400" dirty="0"/>
              <a:t> </a:t>
            </a:r>
            <a:r>
              <a:rPr lang="en-US" sz="2400" dirty="0" err="1"/>
              <a:t>momento</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a:t>o </a:t>
            </a:r>
            <a:r>
              <a:rPr lang="en-US" sz="2400" dirty="0" err="1"/>
              <a:t>más</a:t>
            </a:r>
            <a:r>
              <a:rPr lang="en-US" sz="2400" dirty="0"/>
              <a:t> </a:t>
            </a:r>
            <a:r>
              <a:rPr lang="en-US" sz="2400" dirty="0" err="1"/>
              <a:t>copias</a:t>
            </a:r>
            <a:r>
              <a:rPr lang="en-US" sz="2400" dirty="0"/>
              <a:t> </a:t>
            </a:r>
            <a:r>
              <a:rPr lang="en-US" sz="2400" dirty="0" err="1"/>
              <a:t>pueden</a:t>
            </a:r>
            <a:r>
              <a:rPr lang="en-US" sz="2400" dirty="0"/>
              <a:t> </a:t>
            </a:r>
            <a:r>
              <a:rPr lang="en-US" sz="2400" dirty="0" err="1"/>
              <a:t>quedarse</a:t>
            </a:r>
            <a:r>
              <a:rPr lang="en-US" sz="2400" dirty="0"/>
              <a:t> </a:t>
            </a:r>
            <a:r>
              <a:rPr lang="en-US" sz="2400" dirty="0" err="1"/>
              <a:t>atrás</a:t>
            </a:r>
            <a:r>
              <a:rPr lang="en-US" sz="2400" dirty="0"/>
              <a:t> de </a:t>
            </a:r>
            <a:r>
              <a:rPr lang="en-US" sz="2400" dirty="0" err="1"/>
              <a:t>las</a:t>
            </a:r>
            <a:r>
              <a:rPr lang="en-US" sz="2400" dirty="0"/>
              <a:t> </a:t>
            </a:r>
            <a:r>
              <a:rPr lang="en-US" sz="2400" dirty="0" err="1"/>
              <a:t>otras</a:t>
            </a:r>
            <a:r>
              <a:rPr lang="en-US" sz="2400" dirty="0"/>
              <a:t> (</a:t>
            </a:r>
            <a:r>
              <a:rPr lang="en-US" sz="2400" dirty="0" err="1"/>
              <a:t>estar</a:t>
            </a:r>
            <a:r>
              <a:rPr lang="en-US" sz="2400" dirty="0"/>
              <a:t> </a:t>
            </a:r>
            <a:r>
              <a:rPr lang="en-US" sz="2400" dirty="0" err="1"/>
              <a:t>desactualizadas</a:t>
            </a:r>
            <a:r>
              <a:rPr lang="en-US" sz="2400" dirty="0"/>
              <a:t>) con </a:t>
            </a:r>
            <a:r>
              <a:rPr lang="en-US" sz="2400" dirty="0" err="1"/>
              <a:t>respecto</a:t>
            </a:r>
            <a:r>
              <a:rPr lang="en-US" sz="2400" dirty="0"/>
              <a:t> a </a:t>
            </a:r>
            <a:r>
              <a:rPr lang="en-US" sz="2400" dirty="0" err="1"/>
              <a:t>las</a:t>
            </a:r>
            <a:r>
              <a:rPr lang="en-US" sz="2400" dirty="0"/>
              <a:t> </a:t>
            </a:r>
            <a:r>
              <a:rPr lang="en-US" sz="2400" dirty="0" err="1"/>
              <a:t>transacciones</a:t>
            </a:r>
            <a:r>
              <a:rPr lang="en-US" sz="2400" dirty="0"/>
              <a:t> </a:t>
            </a:r>
            <a:r>
              <a:rPr lang="en-US" sz="2400" dirty="0" err="1"/>
              <a:t>que</a:t>
            </a:r>
            <a:r>
              <a:rPr lang="en-US" sz="2400" dirty="0"/>
              <a:t> se </a:t>
            </a:r>
            <a:r>
              <a:rPr lang="en-US" sz="2400" dirty="0" err="1"/>
              <a:t>han</a:t>
            </a:r>
            <a:r>
              <a:rPr lang="en-US" sz="2400" dirty="0"/>
              <a:t> </a:t>
            </a:r>
            <a:r>
              <a:rPr lang="en-US" sz="2400" dirty="0" err="1"/>
              <a:t>ejecutado</a:t>
            </a:r>
            <a:r>
              <a:rPr lang="en-US" sz="2400" dirty="0"/>
              <a:t> contra </a:t>
            </a:r>
            <a:r>
              <a:rPr lang="en-US" sz="2400" dirty="0" err="1"/>
              <a:t>las</a:t>
            </a:r>
            <a:r>
              <a:rPr lang="en-US" sz="2400" dirty="0"/>
              <a:t> </a:t>
            </a:r>
            <a:r>
              <a:rPr lang="en-US" sz="2400" dirty="0" err="1"/>
              <a:t>copias</a:t>
            </a:r>
            <a:r>
              <a:rPr lang="en-US" sz="2400" dirty="0"/>
              <a:t>. </a:t>
            </a:r>
            <a:endParaRPr lang="en-US" sz="2400" dirty="0" smtClean="0"/>
          </a:p>
          <a:p>
            <a:pPr>
              <a:lnSpc>
                <a:spcPct val="120000"/>
              </a:lnSpc>
              <a:spcBef>
                <a:spcPts val="300"/>
              </a:spcBef>
            </a:pPr>
            <a:r>
              <a:rPr lang="en-US" sz="2400" dirty="0" err="1" smtClean="0"/>
              <a:t>Estas</a:t>
            </a:r>
            <a:r>
              <a:rPr lang="en-US" sz="2400" dirty="0" smtClean="0"/>
              <a:t> </a:t>
            </a:r>
            <a:r>
              <a:rPr lang="en-US" sz="2400" dirty="0" err="1"/>
              <a:t>copias</a:t>
            </a:r>
            <a:r>
              <a:rPr lang="en-US" sz="2400" dirty="0"/>
              <a:t> </a:t>
            </a:r>
            <a:r>
              <a:rPr lang="en-US" sz="2400" dirty="0" err="1"/>
              <a:t>necesitan</a:t>
            </a:r>
            <a:r>
              <a:rPr lang="en-US" sz="2400" dirty="0"/>
              <a:t> </a:t>
            </a:r>
            <a:r>
              <a:rPr lang="en-US" sz="2400" dirty="0" err="1"/>
              <a:t>finalmente</a:t>
            </a:r>
            <a:r>
              <a:rPr lang="en-US" sz="2400" dirty="0"/>
              <a:t> </a:t>
            </a:r>
            <a:r>
              <a:rPr lang="en-US" sz="2400" dirty="0" err="1"/>
              <a:t>alcanzar</a:t>
            </a:r>
            <a:r>
              <a:rPr lang="en-US" sz="2400" dirty="0"/>
              <a:t> a los </a:t>
            </a:r>
            <a:r>
              <a:rPr lang="en-US" sz="2400" dirty="0" err="1"/>
              <a:t>demás</a:t>
            </a:r>
            <a:r>
              <a:rPr lang="en-US" sz="2400" dirty="0"/>
              <a:t>. En la </a:t>
            </a:r>
            <a:r>
              <a:rPr lang="en-US" sz="2400" dirty="0" err="1"/>
              <a:t>industria</a:t>
            </a:r>
            <a:r>
              <a:rPr lang="en-US" sz="2400" dirty="0"/>
              <a:t>, </a:t>
            </a:r>
            <a:r>
              <a:rPr lang="en-US" sz="2400" dirty="0" err="1"/>
              <a:t>este</a:t>
            </a:r>
            <a:r>
              <a:rPr lang="en-US" sz="2400" dirty="0"/>
              <a:t> </a:t>
            </a:r>
            <a:r>
              <a:rPr lang="en-US" sz="2400" dirty="0" err="1"/>
              <a:t>proceso</a:t>
            </a:r>
            <a:r>
              <a:rPr lang="en-US" sz="2400" dirty="0"/>
              <a:t> se </a:t>
            </a:r>
            <a:r>
              <a:rPr lang="en-US" sz="2400" dirty="0" err="1"/>
              <a:t>conoce</a:t>
            </a:r>
            <a:r>
              <a:rPr lang="en-US" sz="2400" dirty="0"/>
              <a:t> </a:t>
            </a:r>
            <a:r>
              <a:rPr lang="en-US" sz="2400" dirty="0" err="1"/>
              <a:t>como</a:t>
            </a:r>
            <a:r>
              <a:rPr lang="en-US" sz="2400" dirty="0"/>
              <a:t> </a:t>
            </a:r>
            <a:r>
              <a:rPr lang="en-US" sz="2400" i="1" dirty="0" err="1"/>
              <a:t>sincronización</a:t>
            </a:r>
            <a:r>
              <a:rPr lang="en-US" sz="2400" dirty="0"/>
              <a:t>. </a:t>
            </a:r>
            <a:endParaRPr lang="en-US" sz="2400" dirty="0" smtClean="0"/>
          </a:p>
          <a:p>
            <a:pPr>
              <a:lnSpc>
                <a:spcPct val="120000"/>
              </a:lnSpc>
              <a:spcBef>
                <a:spcPts val="300"/>
              </a:spcBef>
            </a:pPr>
            <a:r>
              <a:rPr lang="en-US" sz="2400" dirty="0" err="1" smtClean="0"/>
              <a:t>Cómo</a:t>
            </a:r>
            <a:r>
              <a:rPr lang="en-US" sz="2400" dirty="0" smtClean="0"/>
              <a:t> </a:t>
            </a:r>
            <a:r>
              <a:rPr lang="en-US" sz="2400" dirty="0"/>
              <a:t>y </a:t>
            </a:r>
            <a:r>
              <a:rPr lang="en-US" sz="2400" dirty="0" err="1"/>
              <a:t>cuándo</a:t>
            </a:r>
            <a:r>
              <a:rPr lang="en-US" sz="2400" dirty="0"/>
              <a:t> se </a:t>
            </a:r>
            <a:r>
              <a:rPr lang="en-US" sz="2400" dirty="0" err="1"/>
              <a:t>sincronizan</a:t>
            </a:r>
            <a:r>
              <a:rPr lang="en-US" sz="2400" dirty="0"/>
              <a:t> </a:t>
            </a:r>
            <a:r>
              <a:rPr lang="en-US" sz="2400" dirty="0" err="1"/>
              <a:t>las</a:t>
            </a:r>
            <a:r>
              <a:rPr lang="en-US" sz="2400" dirty="0"/>
              <a:t> </a:t>
            </a:r>
            <a:r>
              <a:rPr lang="en-US" sz="2400" dirty="0" err="1"/>
              <a:t>copias</a:t>
            </a:r>
            <a:r>
              <a:rPr lang="en-US" sz="2400" dirty="0"/>
              <a:t> </a:t>
            </a:r>
            <a:r>
              <a:rPr lang="en-US" sz="2400" dirty="0" err="1"/>
              <a:t>desactualizadas</a:t>
            </a:r>
            <a:r>
              <a:rPr lang="en-US" sz="2400" dirty="0"/>
              <a:t> con </a:t>
            </a:r>
            <a:r>
              <a:rPr lang="en-US" sz="2400" dirty="0" err="1"/>
              <a:t>las</a:t>
            </a:r>
            <a:r>
              <a:rPr lang="en-US" sz="2400" dirty="0"/>
              <a:t> </a:t>
            </a:r>
            <a:r>
              <a:rPr lang="en-US" sz="2400" dirty="0" err="1"/>
              <a:t>demás</a:t>
            </a:r>
            <a:r>
              <a:rPr lang="en-US" sz="2400" dirty="0"/>
              <a:t> </a:t>
            </a:r>
            <a:r>
              <a:rPr lang="en-US" sz="2400" dirty="0" err="1"/>
              <a:t>depende</a:t>
            </a:r>
            <a:r>
              <a:rPr lang="en-US" sz="2400" dirty="0"/>
              <a:t> de la </a:t>
            </a:r>
            <a:r>
              <a:rPr lang="en-US" sz="2400" dirty="0" err="1"/>
              <a:t>aplicación</a:t>
            </a:r>
            <a:r>
              <a:rPr lang="en-US" sz="2400" dirty="0"/>
              <a:t>. </a:t>
            </a:r>
            <a:endParaRPr lang="en-US" sz="2400" dirty="0" smtClean="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534941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690688"/>
            <a:ext cx="11414559" cy="4015168"/>
          </a:xfrm>
        </p:spPr>
        <p:txBody>
          <a:bodyPr>
            <a:noAutofit/>
          </a:bodyPr>
          <a:lstStyle/>
          <a:p>
            <a:pPr>
              <a:lnSpc>
                <a:spcPct val="120000"/>
              </a:lnSpc>
              <a:spcBef>
                <a:spcPts val="300"/>
              </a:spcBef>
            </a:pPr>
            <a:r>
              <a:rPr lang="en-US" sz="2400" dirty="0" err="1"/>
              <a:t>Existen</a:t>
            </a:r>
            <a:r>
              <a:rPr lang="en-US" sz="2400" dirty="0"/>
              <a:t> </a:t>
            </a:r>
            <a:r>
              <a:rPr lang="en-US" sz="2400" dirty="0" err="1"/>
              <a:t>múltiples</a:t>
            </a:r>
            <a:r>
              <a:rPr lang="en-US" sz="2400" dirty="0"/>
              <a:t> </a:t>
            </a:r>
            <a:r>
              <a:rPr lang="en-US" sz="2400" dirty="0" err="1"/>
              <a:t>enfoques</a:t>
            </a:r>
            <a:r>
              <a:rPr lang="en-US" sz="2400" dirty="0"/>
              <a:t> para </a:t>
            </a:r>
            <a:r>
              <a:rPr lang="en-US" sz="2400" dirty="0" err="1"/>
              <a:t>implementar</a:t>
            </a:r>
            <a:r>
              <a:rPr lang="en-US" sz="2400" dirty="0"/>
              <a:t> la </a:t>
            </a:r>
            <a:r>
              <a:rPr lang="en-US" sz="2400" dirty="0" err="1"/>
              <a:t>sincronización</a:t>
            </a:r>
            <a:r>
              <a:rPr lang="en-US" sz="2400" dirty="0"/>
              <a:t> </a:t>
            </a:r>
            <a:r>
              <a:rPr lang="en-US" sz="2400" dirty="0" err="1"/>
              <a:t>requerida</a:t>
            </a:r>
            <a:r>
              <a:rPr lang="en-US" sz="2400" dirty="0"/>
              <a:t>. La </a:t>
            </a:r>
            <a:r>
              <a:rPr lang="en-US" sz="2400" dirty="0" err="1"/>
              <a:t>mayoría</a:t>
            </a:r>
            <a:r>
              <a:rPr lang="en-US" sz="2400" dirty="0"/>
              <a:t> de los DBMS </a:t>
            </a:r>
            <a:r>
              <a:rPr lang="en-US" sz="2400" dirty="0" err="1"/>
              <a:t>comerciales</a:t>
            </a:r>
            <a:r>
              <a:rPr lang="en-US" sz="2400" dirty="0"/>
              <a:t> </a:t>
            </a:r>
            <a:r>
              <a:rPr lang="en-US" sz="2400" dirty="0" err="1"/>
              <a:t>admiten</a:t>
            </a:r>
            <a:r>
              <a:rPr lang="en-US" sz="2400" dirty="0"/>
              <a:t> lo </a:t>
            </a:r>
            <a:r>
              <a:rPr lang="en-US" sz="2400" dirty="0" err="1"/>
              <a:t>que</a:t>
            </a:r>
            <a:r>
              <a:rPr lang="en-US" sz="2400" dirty="0"/>
              <a:t> se </a:t>
            </a:r>
            <a:r>
              <a:rPr lang="en-US" sz="2400" dirty="0" err="1"/>
              <a:t>conoce</a:t>
            </a:r>
            <a:r>
              <a:rPr lang="en-US" sz="2400" dirty="0"/>
              <a:t> </a:t>
            </a:r>
            <a:r>
              <a:rPr lang="en-US" sz="2400" dirty="0" err="1"/>
              <a:t>como</a:t>
            </a:r>
            <a:r>
              <a:rPr lang="en-US" sz="2400" dirty="0"/>
              <a:t> el </a:t>
            </a:r>
            <a:r>
              <a:rPr lang="en-US" sz="2400" dirty="0" err="1"/>
              <a:t>enfoque</a:t>
            </a:r>
            <a:r>
              <a:rPr lang="en-US" sz="2400" dirty="0"/>
              <a:t> de </a:t>
            </a:r>
            <a:r>
              <a:rPr lang="en-US" sz="2400" b="1" dirty="0" err="1"/>
              <a:t>copia</a:t>
            </a:r>
            <a:r>
              <a:rPr lang="en-US" sz="2400" b="1" dirty="0"/>
              <a:t> principal</a:t>
            </a:r>
            <a:r>
              <a:rPr lang="en-US" sz="2400" dirty="0"/>
              <a:t>. </a:t>
            </a:r>
            <a:endParaRPr lang="en-US" sz="2400" dirty="0" smtClean="0"/>
          </a:p>
          <a:p>
            <a:pPr>
              <a:lnSpc>
                <a:spcPct val="120000"/>
              </a:lnSpc>
              <a:spcBef>
                <a:spcPts val="300"/>
              </a:spcBef>
            </a:pPr>
            <a:r>
              <a:rPr lang="en-US" sz="2400" dirty="0" smtClean="0"/>
              <a:t>Este </a:t>
            </a:r>
            <a:r>
              <a:rPr lang="en-US" sz="2400" dirty="0" err="1"/>
              <a:t>enfoque</a:t>
            </a:r>
            <a:r>
              <a:rPr lang="en-US" sz="2400" dirty="0"/>
              <a:t> </a:t>
            </a:r>
            <a:r>
              <a:rPr lang="en-US" sz="2400" dirty="0" err="1"/>
              <a:t>también</a:t>
            </a:r>
            <a:r>
              <a:rPr lang="en-US" sz="2400" dirty="0"/>
              <a:t> se </a:t>
            </a:r>
            <a:r>
              <a:rPr lang="en-US" sz="2400" dirty="0" err="1"/>
              <a:t>conoce</a:t>
            </a:r>
            <a:r>
              <a:rPr lang="en-US" sz="2400" dirty="0"/>
              <a:t> </a:t>
            </a:r>
            <a:r>
              <a:rPr lang="en-US" sz="2400" dirty="0" err="1"/>
              <a:t>como</a:t>
            </a:r>
            <a:r>
              <a:rPr lang="en-US" sz="2400" dirty="0"/>
              <a:t> el </a:t>
            </a:r>
            <a:r>
              <a:rPr lang="en-US" sz="2400" dirty="0" err="1"/>
              <a:t>enfoque</a:t>
            </a:r>
            <a:r>
              <a:rPr lang="en-US" sz="2400" dirty="0"/>
              <a:t> de </a:t>
            </a:r>
            <a:r>
              <a:rPr lang="en-US" sz="2400" dirty="0" err="1"/>
              <a:t>almacenamiento</a:t>
            </a:r>
            <a:r>
              <a:rPr lang="en-US" sz="2400" dirty="0"/>
              <a:t> y </a:t>
            </a:r>
            <a:r>
              <a:rPr lang="en-US" sz="2400" dirty="0" err="1"/>
              <a:t>envío</a:t>
            </a:r>
            <a:r>
              <a:rPr lang="en-US" sz="2400" dirty="0"/>
              <a:t>. </a:t>
            </a:r>
            <a:endParaRPr lang="en-US" sz="2400" dirty="0" smtClean="0"/>
          </a:p>
          <a:p>
            <a:pPr>
              <a:lnSpc>
                <a:spcPct val="120000"/>
              </a:lnSpc>
              <a:spcBef>
                <a:spcPts val="300"/>
              </a:spcBef>
            </a:pPr>
            <a:r>
              <a:rPr lang="en-US" sz="2400" dirty="0" smtClean="0"/>
              <a:t>El </a:t>
            </a:r>
            <a:r>
              <a:rPr lang="en-US" sz="2400" dirty="0" err="1"/>
              <a:t>sitio</a:t>
            </a:r>
            <a:r>
              <a:rPr lang="en-US" sz="2400" dirty="0"/>
              <a:t> </a:t>
            </a:r>
            <a:r>
              <a:rPr lang="en-US" sz="2400" dirty="0" err="1"/>
              <a:t>que</a:t>
            </a:r>
            <a:r>
              <a:rPr lang="en-US" sz="2400" dirty="0"/>
              <a:t> se </a:t>
            </a:r>
            <a:r>
              <a:rPr lang="en-US" sz="2400" dirty="0" err="1"/>
              <a:t>actualiza</a:t>
            </a:r>
            <a:r>
              <a:rPr lang="en-US" sz="2400" dirty="0"/>
              <a:t> primero se llama </a:t>
            </a:r>
            <a:r>
              <a:rPr lang="en-US" sz="2400" i="1" dirty="0" err="1"/>
              <a:t>sitio</a:t>
            </a:r>
            <a:r>
              <a:rPr lang="en-US" sz="2400" i="1" dirty="0"/>
              <a:t> </a:t>
            </a:r>
            <a:r>
              <a:rPr lang="en-US" sz="2400" i="1" dirty="0" err="1"/>
              <a:t>primario</a:t>
            </a:r>
            <a:r>
              <a:rPr lang="en-US" sz="2400" dirty="0"/>
              <a:t>, </a:t>
            </a:r>
            <a:r>
              <a:rPr lang="en-US" sz="2400" dirty="0" err="1"/>
              <a:t>mientras</a:t>
            </a:r>
            <a:r>
              <a:rPr lang="en-US" sz="2400" dirty="0"/>
              <a:t> </a:t>
            </a:r>
            <a:r>
              <a:rPr lang="en-US" sz="2400" dirty="0" err="1"/>
              <a:t>que</a:t>
            </a:r>
            <a:r>
              <a:rPr lang="en-US" sz="2400" dirty="0"/>
              <a:t> </a:t>
            </a:r>
            <a:r>
              <a:rPr lang="en-US" sz="2400" dirty="0" err="1"/>
              <a:t>otros</a:t>
            </a:r>
            <a:r>
              <a:rPr lang="en-US" sz="2400" dirty="0"/>
              <a:t> se </a:t>
            </a:r>
            <a:r>
              <a:rPr lang="en-US" sz="2400" dirty="0" err="1"/>
              <a:t>conocen</a:t>
            </a:r>
            <a:r>
              <a:rPr lang="en-US" sz="2400" dirty="0"/>
              <a:t> </a:t>
            </a:r>
            <a:r>
              <a:rPr lang="en-US" sz="2400" dirty="0" err="1"/>
              <a:t>como</a:t>
            </a:r>
            <a:r>
              <a:rPr lang="en-US" sz="2400" dirty="0"/>
              <a:t> </a:t>
            </a:r>
            <a:r>
              <a:rPr lang="en-US" sz="2400" i="1" dirty="0" err="1"/>
              <a:t>sitios</a:t>
            </a:r>
            <a:r>
              <a:rPr lang="en-US" sz="2400" i="1" dirty="0"/>
              <a:t> </a:t>
            </a:r>
            <a:r>
              <a:rPr lang="en-US" sz="2400" i="1" dirty="0" err="1"/>
              <a:t>secundarios</a:t>
            </a:r>
            <a:r>
              <a:rPr lang="en-US" sz="2400" dirty="0"/>
              <a:t>. </a:t>
            </a:r>
            <a:endParaRPr lang="en-US" sz="2400" dirty="0" smtClean="0"/>
          </a:p>
          <a:p>
            <a:pPr>
              <a:lnSpc>
                <a:spcPct val="120000"/>
              </a:lnSpc>
              <a:spcBef>
                <a:spcPts val="300"/>
              </a:spcBef>
            </a:pPr>
            <a:r>
              <a:rPr lang="en-US" sz="2400" dirty="0" err="1" smtClean="0"/>
              <a:t>Algunos</a:t>
            </a:r>
            <a:r>
              <a:rPr lang="en-US" sz="2400" dirty="0" smtClean="0"/>
              <a:t> </a:t>
            </a:r>
            <a:r>
              <a:rPr lang="en-US" sz="2400" dirty="0" err="1"/>
              <a:t>proveedores</a:t>
            </a:r>
            <a:r>
              <a:rPr lang="en-US" sz="2400" dirty="0"/>
              <a:t> de DBMS </a:t>
            </a:r>
            <a:r>
              <a:rPr lang="en-US" sz="2400" dirty="0" err="1"/>
              <a:t>llaman</a:t>
            </a:r>
            <a:r>
              <a:rPr lang="en-US" sz="2400" dirty="0"/>
              <a:t> al </a:t>
            </a:r>
            <a:r>
              <a:rPr lang="en-US" sz="2400" dirty="0" err="1"/>
              <a:t>sitio</a:t>
            </a:r>
            <a:r>
              <a:rPr lang="en-US" sz="2400" dirty="0"/>
              <a:t> </a:t>
            </a:r>
            <a:r>
              <a:rPr lang="en-US" sz="2400" dirty="0" err="1"/>
              <a:t>primario</a:t>
            </a:r>
            <a:r>
              <a:rPr lang="en-US" sz="2400" dirty="0"/>
              <a:t> el </a:t>
            </a:r>
            <a:r>
              <a:rPr lang="en-US" sz="2400" u="sng" dirty="0"/>
              <a:t>editor</a:t>
            </a:r>
            <a:r>
              <a:rPr lang="en-US" sz="2400" dirty="0"/>
              <a:t> y los </a:t>
            </a:r>
            <a:r>
              <a:rPr lang="en-US" sz="2400" dirty="0" err="1"/>
              <a:t>sitios</a:t>
            </a:r>
            <a:r>
              <a:rPr lang="en-US" sz="2400" dirty="0"/>
              <a:t> </a:t>
            </a:r>
            <a:r>
              <a:rPr lang="en-US" sz="2400" dirty="0" err="1"/>
              <a:t>secundarios</a:t>
            </a:r>
            <a:r>
              <a:rPr lang="en-US" sz="2400" dirty="0"/>
              <a:t> a los </a:t>
            </a:r>
            <a:r>
              <a:rPr lang="en-US" sz="2400" u="sng" dirty="0" err="1"/>
              <a:t>suscriptores</a:t>
            </a:r>
            <a:r>
              <a:rPr lang="en-US" sz="2400" dirty="0"/>
              <a:t>. </a:t>
            </a:r>
            <a:endParaRPr lang="en-US" sz="2400" dirty="0" smtClean="0"/>
          </a:p>
          <a:p>
            <a:pPr>
              <a:lnSpc>
                <a:spcPct val="120000"/>
              </a:lnSpc>
              <a:spcBef>
                <a:spcPts val="300"/>
              </a:spcBef>
            </a:pPr>
            <a:r>
              <a:rPr lang="en-US" sz="2400" dirty="0" err="1" smtClean="0"/>
              <a:t>Todas</a:t>
            </a:r>
            <a:r>
              <a:rPr lang="en-US" sz="2400" dirty="0" smtClean="0"/>
              <a:t> </a:t>
            </a:r>
            <a:r>
              <a:rPr lang="en-US" sz="2400" dirty="0" err="1"/>
              <a:t>las</a:t>
            </a:r>
            <a:r>
              <a:rPr lang="en-US" sz="2400" dirty="0"/>
              <a:t> </a:t>
            </a:r>
            <a:r>
              <a:rPr lang="en-US" sz="2400" dirty="0" err="1"/>
              <a:t>transacciones</a:t>
            </a:r>
            <a:r>
              <a:rPr lang="en-US" sz="2400" dirty="0"/>
              <a:t> se </a:t>
            </a:r>
            <a:r>
              <a:rPr lang="en-US" sz="2400" dirty="0" err="1"/>
              <a:t>ejecutan</a:t>
            </a:r>
            <a:r>
              <a:rPr lang="en-US" sz="2400" dirty="0"/>
              <a:t> primero en el </a:t>
            </a:r>
            <a:r>
              <a:rPr lang="en-US" sz="2400" dirty="0" err="1"/>
              <a:t>sitio</a:t>
            </a:r>
            <a:r>
              <a:rPr lang="en-US" sz="2400" dirty="0"/>
              <a:t> </a:t>
            </a:r>
            <a:r>
              <a:rPr lang="en-US" sz="2400" dirty="0" err="1"/>
              <a:t>primario</a:t>
            </a:r>
            <a:r>
              <a:rPr lang="en-US" sz="2400" dirty="0"/>
              <a:t>. Este </a:t>
            </a:r>
            <a:r>
              <a:rPr lang="en-US" sz="2400" dirty="0" err="1"/>
              <a:t>sitio</a:t>
            </a:r>
            <a:r>
              <a:rPr lang="en-US" sz="2400" dirty="0"/>
              <a:t> </a:t>
            </a:r>
            <a:r>
              <a:rPr lang="en-US" sz="2400" dirty="0" err="1"/>
              <a:t>determina</a:t>
            </a:r>
            <a:r>
              <a:rPr lang="en-US" sz="2400" dirty="0"/>
              <a:t> un </a:t>
            </a:r>
            <a:r>
              <a:rPr lang="en-US" sz="2400" dirty="0" err="1"/>
              <a:t>orden</a:t>
            </a:r>
            <a:r>
              <a:rPr lang="en-US" sz="2400" dirty="0"/>
              <a:t> de </a:t>
            </a:r>
            <a:r>
              <a:rPr lang="en-US" sz="2400" dirty="0" err="1"/>
              <a:t>serialización</a:t>
            </a:r>
            <a:r>
              <a:rPr lang="en-US" sz="2400" dirty="0"/>
              <a:t> para </a:t>
            </a:r>
            <a:r>
              <a:rPr lang="en-US" sz="2400" dirty="0" err="1"/>
              <a:t>las</a:t>
            </a:r>
            <a:r>
              <a:rPr lang="en-US" sz="2400" dirty="0"/>
              <a:t> </a:t>
            </a:r>
            <a:r>
              <a:rPr lang="en-US" sz="2400" dirty="0" err="1"/>
              <a:t>transacciones</a:t>
            </a:r>
            <a:r>
              <a:rPr lang="en-US" sz="2400" dirty="0"/>
              <a:t> </a:t>
            </a:r>
            <a:r>
              <a:rPr lang="en-US" sz="2400" dirty="0" err="1"/>
              <a:t>que</a:t>
            </a:r>
            <a:r>
              <a:rPr lang="en-US" sz="2400" dirty="0"/>
              <a:t> </a:t>
            </a:r>
            <a:r>
              <a:rPr lang="en-US" sz="2400" dirty="0" err="1"/>
              <a:t>recibe</a:t>
            </a:r>
            <a:r>
              <a:rPr lang="en-US" sz="2400" dirty="0"/>
              <a:t> y </a:t>
            </a:r>
            <a:r>
              <a:rPr lang="en-US" sz="2400" dirty="0" err="1"/>
              <a:t>las</a:t>
            </a:r>
            <a:r>
              <a:rPr lang="en-US" sz="2400" dirty="0"/>
              <a:t> </a:t>
            </a:r>
            <a:r>
              <a:rPr lang="en-US" sz="2400" dirty="0" err="1"/>
              <a:t>aplica</a:t>
            </a:r>
            <a:r>
              <a:rPr lang="en-US" sz="2400" dirty="0"/>
              <a:t> en </a:t>
            </a:r>
            <a:r>
              <a:rPr lang="en-US" sz="2400" dirty="0" err="1"/>
              <a:t>ese</a:t>
            </a:r>
            <a:r>
              <a:rPr lang="en-US" sz="2400" dirty="0"/>
              <a:t> </a:t>
            </a:r>
            <a:r>
              <a:rPr lang="en-US" sz="2400" dirty="0" err="1"/>
              <a:t>orden</a:t>
            </a:r>
            <a:r>
              <a:rPr lang="en-US" sz="2400" dirty="0"/>
              <a:t> para </a:t>
            </a:r>
            <a:r>
              <a:rPr lang="en-US" sz="2400" dirty="0" err="1"/>
              <a:t>preservar</a:t>
            </a:r>
            <a:r>
              <a:rPr lang="en-US" sz="2400" dirty="0"/>
              <a:t> la </a:t>
            </a:r>
            <a:r>
              <a:rPr lang="en-US" sz="2400" dirty="0" err="1"/>
              <a:t>consistencia</a:t>
            </a:r>
            <a:r>
              <a:rPr lang="en-US" sz="2400" dirty="0"/>
              <a:t> de la </a:t>
            </a:r>
            <a:r>
              <a:rPr lang="en-US" sz="2400" dirty="0" err="1"/>
              <a:t>copia</a:t>
            </a:r>
            <a:r>
              <a:rPr lang="en-US" sz="2400" dirty="0"/>
              <a:t> </a:t>
            </a:r>
            <a:r>
              <a:rPr lang="en-US" sz="2400" dirty="0" err="1"/>
              <a:t>primaria</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734896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Las </a:t>
            </a:r>
            <a:r>
              <a:rPr lang="en-US" sz="2400" dirty="0" err="1"/>
              <a:t>transacciones</a:t>
            </a:r>
            <a:r>
              <a:rPr lang="en-US" sz="2400" dirty="0"/>
              <a:t> se </a:t>
            </a:r>
            <a:r>
              <a:rPr lang="en-US" sz="2400" dirty="0" err="1"/>
              <a:t>ponen</a:t>
            </a:r>
            <a:r>
              <a:rPr lang="en-US" sz="2400" dirty="0"/>
              <a:t> en cola para </a:t>
            </a:r>
            <a:r>
              <a:rPr lang="en-US" sz="2400" dirty="0" err="1"/>
              <a:t>su</a:t>
            </a:r>
            <a:r>
              <a:rPr lang="en-US" sz="2400" dirty="0"/>
              <a:t> </a:t>
            </a:r>
            <a:r>
              <a:rPr lang="en-US" sz="2400" dirty="0" err="1"/>
              <a:t>aplicación</a:t>
            </a:r>
            <a:r>
              <a:rPr lang="en-US" sz="2400" dirty="0"/>
              <a:t> a los </a:t>
            </a:r>
            <a:r>
              <a:rPr lang="en-US" sz="2400" dirty="0" err="1"/>
              <a:t>sitios</a:t>
            </a:r>
            <a:r>
              <a:rPr lang="en-US" sz="2400" dirty="0"/>
              <a:t> </a:t>
            </a:r>
            <a:r>
              <a:rPr lang="en-US" sz="2400" dirty="0" err="1"/>
              <a:t>secundarios</a:t>
            </a:r>
            <a:r>
              <a:rPr lang="en-US" sz="2400" dirty="0"/>
              <a:t>. </a:t>
            </a:r>
            <a:endParaRPr lang="en-US" sz="2400" dirty="0" smtClean="0"/>
          </a:p>
          <a:p>
            <a:pPr>
              <a:lnSpc>
                <a:spcPct val="120000"/>
              </a:lnSpc>
              <a:spcBef>
                <a:spcPts val="300"/>
              </a:spcBef>
            </a:pPr>
            <a:r>
              <a:rPr lang="en-US" sz="2400" dirty="0" smtClean="0"/>
              <a:t>Los </a:t>
            </a:r>
            <a:r>
              <a:rPr lang="en-US" sz="2400" dirty="0" err="1"/>
              <a:t>sitios</a:t>
            </a:r>
            <a:r>
              <a:rPr lang="en-US" sz="2400" dirty="0"/>
              <a:t> </a:t>
            </a:r>
            <a:r>
              <a:rPr lang="en-US" sz="2400" dirty="0" err="1"/>
              <a:t>secundarios</a:t>
            </a:r>
            <a:r>
              <a:rPr lang="en-US" sz="2400" dirty="0"/>
              <a:t> se </a:t>
            </a:r>
            <a:r>
              <a:rPr lang="en-US" sz="2400" dirty="0" err="1"/>
              <a:t>actualizan</a:t>
            </a:r>
            <a:r>
              <a:rPr lang="en-US" sz="2400" dirty="0"/>
              <a:t> con </a:t>
            </a:r>
            <a:r>
              <a:rPr lang="en-US" sz="2400" dirty="0" err="1"/>
              <a:t>las</a:t>
            </a:r>
            <a:r>
              <a:rPr lang="en-US" sz="2400" dirty="0"/>
              <a:t> </a:t>
            </a:r>
            <a:r>
              <a:rPr lang="en-US" sz="2400" dirty="0" err="1"/>
              <a:t>transacciones</a:t>
            </a:r>
            <a:r>
              <a:rPr lang="en-US" sz="2400" dirty="0"/>
              <a:t> en cola </a:t>
            </a:r>
            <a:r>
              <a:rPr lang="en-US" sz="2400" dirty="0" err="1"/>
              <a:t>mediante</a:t>
            </a:r>
            <a:r>
              <a:rPr lang="en-US" sz="2400" dirty="0"/>
              <a:t> un </a:t>
            </a:r>
            <a:r>
              <a:rPr lang="en-US" sz="2400" dirty="0" err="1"/>
              <a:t>proceso</a:t>
            </a:r>
            <a:r>
              <a:rPr lang="en-US" sz="2400" dirty="0"/>
              <a:t> de </a:t>
            </a:r>
            <a:r>
              <a:rPr lang="en-US" sz="2400" dirty="0" err="1"/>
              <a:t>modo</a:t>
            </a:r>
            <a:r>
              <a:rPr lang="en-US" sz="2400" dirty="0"/>
              <a:t> </a:t>
            </a:r>
            <a:r>
              <a:rPr lang="en-US" sz="2400" i="1" dirty="0" err="1"/>
              <a:t>por</a:t>
            </a:r>
            <a:r>
              <a:rPr lang="en-US" sz="2400" i="1" dirty="0"/>
              <a:t> </a:t>
            </a:r>
            <a:r>
              <a:rPr lang="en-US" sz="2400" i="1" dirty="0" err="1"/>
              <a:t>lotes</a:t>
            </a:r>
            <a:r>
              <a:rPr lang="en-US" sz="2400" dirty="0"/>
              <a:t>. Este </a:t>
            </a:r>
            <a:r>
              <a:rPr lang="en-US" sz="2400" dirty="0" err="1"/>
              <a:t>proceso</a:t>
            </a:r>
            <a:r>
              <a:rPr lang="en-US" sz="2400" dirty="0"/>
              <a:t> se </a:t>
            </a:r>
            <a:r>
              <a:rPr lang="en-US" sz="2400" dirty="0" err="1"/>
              <a:t>conoce</a:t>
            </a:r>
            <a:r>
              <a:rPr lang="en-US" sz="2400" dirty="0"/>
              <a:t> </a:t>
            </a:r>
            <a:r>
              <a:rPr lang="en-US" sz="2400" dirty="0" err="1"/>
              <a:t>como</a:t>
            </a:r>
            <a:r>
              <a:rPr lang="en-US" sz="2400" dirty="0"/>
              <a:t> el </a:t>
            </a:r>
            <a:r>
              <a:rPr lang="en-US" sz="2400" dirty="0" err="1"/>
              <a:t>despliegue</a:t>
            </a:r>
            <a:r>
              <a:rPr lang="en-US" sz="2400" dirty="0"/>
              <a:t>. </a:t>
            </a:r>
            <a:endParaRPr lang="en-US" sz="2400" dirty="0" smtClean="0"/>
          </a:p>
          <a:p>
            <a:pPr>
              <a:lnSpc>
                <a:spcPct val="120000"/>
              </a:lnSpc>
              <a:spcBef>
                <a:spcPts val="300"/>
              </a:spcBef>
            </a:pPr>
            <a:r>
              <a:rPr lang="en-US" sz="2400" dirty="0" smtClean="0"/>
              <a:t>Las </a:t>
            </a:r>
            <a:r>
              <a:rPr lang="en-US" sz="2400" dirty="0" err="1"/>
              <a:t>copias</a:t>
            </a:r>
            <a:r>
              <a:rPr lang="en-US" sz="2400" dirty="0"/>
              <a:t> </a:t>
            </a:r>
            <a:r>
              <a:rPr lang="en-US" sz="2400" dirty="0" err="1"/>
              <a:t>secundarias</a:t>
            </a:r>
            <a:r>
              <a:rPr lang="en-US" sz="2400" dirty="0"/>
              <a:t> se </a:t>
            </a:r>
            <a:r>
              <a:rPr lang="en-US" sz="2400" dirty="0" err="1"/>
              <a:t>pueden</a:t>
            </a:r>
            <a:r>
              <a:rPr lang="en-US" sz="2400" dirty="0"/>
              <a:t> </a:t>
            </a:r>
            <a:r>
              <a:rPr lang="en-US" sz="2400" dirty="0" err="1"/>
              <a:t>mantener</a:t>
            </a:r>
            <a:r>
              <a:rPr lang="en-US" sz="2400" dirty="0"/>
              <a:t> </a:t>
            </a:r>
            <a:r>
              <a:rPr lang="en-US" sz="2400" dirty="0" err="1"/>
              <a:t>sincronizadas</a:t>
            </a:r>
            <a:r>
              <a:rPr lang="en-US" sz="2400" dirty="0"/>
              <a:t> con la </a:t>
            </a:r>
            <a:r>
              <a:rPr lang="en-US" sz="2400" dirty="0" err="1"/>
              <a:t>copia</a:t>
            </a:r>
            <a:r>
              <a:rPr lang="en-US" sz="2400" dirty="0"/>
              <a:t> principal </a:t>
            </a:r>
            <a:r>
              <a:rPr lang="en-US" sz="2400" dirty="0" err="1"/>
              <a:t>ya</a:t>
            </a:r>
            <a:r>
              <a:rPr lang="en-US" sz="2400" dirty="0"/>
              <a:t> sea </a:t>
            </a:r>
            <a:r>
              <a:rPr lang="en-US" sz="2400" u="sng" dirty="0" err="1"/>
              <a:t>desplegando</a:t>
            </a:r>
            <a:r>
              <a:rPr lang="en-US" sz="2400" u="sng" dirty="0"/>
              <a:t> </a:t>
            </a:r>
            <a:r>
              <a:rPr lang="en-US" sz="2400" u="sng" dirty="0" err="1"/>
              <a:t>las</a:t>
            </a:r>
            <a:r>
              <a:rPr lang="en-US" sz="2400" u="sng" dirty="0"/>
              <a:t> </a:t>
            </a:r>
            <a:r>
              <a:rPr lang="en-US" sz="2400" u="sng" dirty="0" err="1"/>
              <a:t>transacciones</a:t>
            </a:r>
            <a:r>
              <a:rPr lang="en-US" sz="2400" u="sng" dirty="0"/>
              <a:t> en cola </a:t>
            </a:r>
            <a:r>
              <a:rPr lang="en-US" sz="2400" dirty="0"/>
              <a:t>o </a:t>
            </a:r>
            <a:r>
              <a:rPr lang="en-US" sz="2400" u="sng" dirty="0" err="1"/>
              <a:t>desplegando</a:t>
            </a:r>
            <a:r>
              <a:rPr lang="en-US" sz="2400" u="sng" dirty="0"/>
              <a:t> </a:t>
            </a:r>
            <a:r>
              <a:rPr lang="en-US" sz="2400" u="sng" dirty="0" err="1"/>
              <a:t>una</a:t>
            </a:r>
            <a:r>
              <a:rPr lang="en-US" sz="2400" u="sng" dirty="0"/>
              <a:t> </a:t>
            </a:r>
            <a:r>
              <a:rPr lang="en-US" sz="2400" u="sng" dirty="0" err="1"/>
              <a:t>instantánea</a:t>
            </a:r>
            <a:r>
              <a:rPr lang="en-US" sz="2400" u="sng" dirty="0"/>
              <a:t>  (snapshot</a:t>
            </a:r>
            <a:r>
              <a:rPr lang="en-US" sz="2400" u="sng" dirty="0" smtClean="0"/>
              <a:t>) </a:t>
            </a:r>
            <a:r>
              <a:rPr lang="en-US" sz="2400" dirty="0" smtClean="0"/>
              <a:t>de </a:t>
            </a:r>
            <a:r>
              <a:rPr lang="en-US" sz="2400" dirty="0"/>
              <a:t>la </a:t>
            </a:r>
            <a:r>
              <a:rPr lang="en-US" sz="2400" dirty="0" err="1"/>
              <a:t>copia</a:t>
            </a:r>
            <a:r>
              <a:rPr lang="en-US" sz="2400" dirty="0"/>
              <a:t> principal. </a:t>
            </a:r>
            <a:endParaRPr lang="en-US" sz="2400" dirty="0" smtClean="0"/>
          </a:p>
          <a:p>
            <a:pPr>
              <a:lnSpc>
                <a:spcPct val="120000"/>
              </a:lnSpc>
              <a:spcBef>
                <a:spcPts val="300"/>
              </a:spcBef>
            </a:pPr>
            <a:r>
              <a:rPr lang="en-US" sz="2400" dirty="0" smtClean="0"/>
              <a:t>Para </a:t>
            </a:r>
            <a:r>
              <a:rPr lang="en-US" sz="2400" dirty="0" err="1"/>
              <a:t>implementar</a:t>
            </a:r>
            <a:r>
              <a:rPr lang="en-US" sz="2400" dirty="0"/>
              <a:t> </a:t>
            </a:r>
            <a:r>
              <a:rPr lang="en-US" sz="2400" dirty="0" err="1"/>
              <a:t>transacciones</a:t>
            </a:r>
            <a:r>
              <a:rPr lang="en-US" sz="2400" dirty="0"/>
              <a:t> en cola, </a:t>
            </a:r>
            <a:r>
              <a:rPr lang="en-US" sz="2400" dirty="0" err="1"/>
              <a:t>las</a:t>
            </a:r>
            <a:r>
              <a:rPr lang="en-US" sz="2400" dirty="0"/>
              <a:t> </a:t>
            </a:r>
            <a:r>
              <a:rPr lang="en-US" sz="2400" dirty="0" err="1"/>
              <a:t>transacciones</a:t>
            </a:r>
            <a:r>
              <a:rPr lang="en-US" sz="2400" dirty="0"/>
              <a:t> se </a:t>
            </a:r>
            <a:r>
              <a:rPr lang="en-US" sz="2400" dirty="0" err="1"/>
              <a:t>ejecutan</a:t>
            </a:r>
            <a:r>
              <a:rPr lang="en-US" sz="2400" dirty="0"/>
              <a:t> </a:t>
            </a:r>
            <a:r>
              <a:rPr lang="en-US" sz="2400" dirty="0" err="1"/>
              <a:t>desde</a:t>
            </a:r>
            <a:r>
              <a:rPr lang="en-US" sz="2400" dirty="0"/>
              <a:t> la parte </a:t>
            </a:r>
            <a:r>
              <a:rPr lang="en-US" sz="2400" dirty="0" err="1"/>
              <a:t>delantera</a:t>
            </a:r>
            <a:r>
              <a:rPr lang="en-US" sz="2400" dirty="0"/>
              <a:t> de la cola en </a:t>
            </a:r>
            <a:r>
              <a:rPr lang="en-US" sz="2400" dirty="0" err="1"/>
              <a:t>todos</a:t>
            </a:r>
            <a:r>
              <a:rPr lang="en-US" sz="2400" dirty="0"/>
              <a:t> los </a:t>
            </a:r>
            <a:r>
              <a:rPr lang="en-US" sz="2400" dirty="0" err="1"/>
              <a:t>sitios</a:t>
            </a:r>
            <a:r>
              <a:rPr lang="en-US" sz="2400" dirty="0"/>
              <a:t> </a:t>
            </a:r>
            <a:r>
              <a:rPr lang="en-US" sz="2400" dirty="0" err="1"/>
              <a:t>secundarios</a:t>
            </a:r>
            <a:r>
              <a:rPr lang="en-US" sz="2400" dirty="0"/>
              <a:t>. </a:t>
            </a:r>
            <a:endParaRPr lang="en-US" sz="2400" dirty="0" smtClean="0"/>
          </a:p>
          <a:p>
            <a:pPr>
              <a:lnSpc>
                <a:spcPct val="120000"/>
              </a:lnSpc>
              <a:spcBef>
                <a:spcPts val="300"/>
              </a:spcBef>
            </a:pPr>
            <a:r>
              <a:rPr lang="en-US" sz="2400" dirty="0" smtClean="0"/>
              <a:t>En </a:t>
            </a:r>
            <a:r>
              <a:rPr lang="en-US" sz="2400" dirty="0"/>
              <a:t>el </a:t>
            </a:r>
            <a:r>
              <a:rPr lang="en-US" sz="2400" dirty="0" err="1"/>
              <a:t>despliegue</a:t>
            </a:r>
            <a:r>
              <a:rPr lang="en-US" sz="2400" dirty="0"/>
              <a:t> de </a:t>
            </a:r>
            <a:r>
              <a:rPr lang="en-US" sz="2400" dirty="0" err="1"/>
              <a:t>instantáneas</a:t>
            </a:r>
            <a:r>
              <a:rPr lang="en-US" sz="2400" dirty="0"/>
              <a:t>, la </a:t>
            </a:r>
            <a:r>
              <a:rPr lang="en-US" sz="2400" dirty="0" err="1"/>
              <a:t>imagen</a:t>
            </a:r>
            <a:r>
              <a:rPr lang="en-US" sz="2400" dirty="0"/>
              <a:t> de la </a:t>
            </a:r>
            <a:r>
              <a:rPr lang="en-US" sz="2400" dirty="0" err="1"/>
              <a:t>copia</a:t>
            </a:r>
            <a:r>
              <a:rPr lang="en-US" sz="2400" dirty="0"/>
              <a:t> principal se </a:t>
            </a:r>
            <a:r>
              <a:rPr lang="en-US" sz="2400" dirty="0" err="1"/>
              <a:t>copia</a:t>
            </a:r>
            <a:r>
              <a:rPr lang="en-US" sz="2400" dirty="0"/>
              <a:t> en </a:t>
            </a:r>
            <a:r>
              <a:rPr lang="en-US" sz="2400" dirty="0" err="1"/>
              <a:t>todos</a:t>
            </a:r>
            <a:r>
              <a:rPr lang="en-US" sz="2400" dirty="0"/>
              <a:t> los </a:t>
            </a:r>
            <a:r>
              <a:rPr lang="en-US" sz="2400" dirty="0" err="1"/>
              <a:t>sitios</a:t>
            </a:r>
            <a:r>
              <a:rPr lang="en-US" sz="2400" dirty="0"/>
              <a:t> </a:t>
            </a:r>
            <a:r>
              <a:rPr lang="en-US" sz="2400" dirty="0" err="1"/>
              <a:t>secundarios</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387473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La </a:t>
            </a:r>
            <a:r>
              <a:rPr lang="en-US" sz="2400" dirty="0" err="1"/>
              <a:t>ventaja</a:t>
            </a:r>
            <a:r>
              <a:rPr lang="en-US" sz="2400" dirty="0"/>
              <a:t> de </a:t>
            </a:r>
            <a:r>
              <a:rPr lang="en-US" sz="2400" dirty="0" err="1"/>
              <a:t>desplegar</a:t>
            </a:r>
            <a:r>
              <a:rPr lang="en-US" sz="2400" dirty="0"/>
              <a:t> </a:t>
            </a:r>
            <a:r>
              <a:rPr lang="en-US" sz="2400" dirty="0" err="1"/>
              <a:t>una</a:t>
            </a:r>
            <a:r>
              <a:rPr lang="en-US" sz="2400" dirty="0"/>
              <a:t> </a:t>
            </a:r>
            <a:r>
              <a:rPr lang="en-US" sz="2400" dirty="0" err="1"/>
              <a:t>instantánea</a:t>
            </a:r>
            <a:r>
              <a:rPr lang="en-US" sz="2400" dirty="0"/>
              <a:t> de la </a:t>
            </a:r>
            <a:r>
              <a:rPr lang="en-US" sz="2400" dirty="0" err="1"/>
              <a:t>primaria</a:t>
            </a:r>
            <a:r>
              <a:rPr lang="en-US" sz="2400" dirty="0"/>
              <a:t> </a:t>
            </a:r>
            <a:r>
              <a:rPr lang="en-US" sz="2400" dirty="0" err="1"/>
              <a:t>es</a:t>
            </a:r>
            <a:r>
              <a:rPr lang="en-US" sz="2400" dirty="0"/>
              <a:t> la </a:t>
            </a:r>
            <a:r>
              <a:rPr lang="en-US" sz="2400" dirty="0" err="1"/>
              <a:t>velocidad</a:t>
            </a:r>
            <a:r>
              <a:rPr lang="en-US" sz="2400" dirty="0"/>
              <a:t>. </a:t>
            </a:r>
            <a:endParaRPr lang="en-US" sz="2400" dirty="0" smtClean="0"/>
          </a:p>
          <a:p>
            <a:pPr>
              <a:lnSpc>
                <a:spcPct val="120000"/>
              </a:lnSpc>
              <a:spcBef>
                <a:spcPts val="300"/>
              </a:spcBef>
            </a:pPr>
            <a:r>
              <a:rPr lang="en-US" sz="2400" dirty="0" smtClean="0"/>
              <a:t>La </a:t>
            </a:r>
            <a:r>
              <a:rPr lang="en-US" sz="2400" dirty="0" err="1"/>
              <a:t>mayoría</a:t>
            </a:r>
            <a:r>
              <a:rPr lang="en-US" sz="2400" dirty="0"/>
              <a:t> de </a:t>
            </a:r>
            <a:r>
              <a:rPr lang="en-US" sz="2400" dirty="0" err="1"/>
              <a:t>las</a:t>
            </a:r>
            <a:r>
              <a:rPr lang="en-US" sz="2400" dirty="0"/>
              <a:t> bases de </a:t>
            </a:r>
            <a:r>
              <a:rPr lang="en-US" sz="2400" dirty="0" err="1"/>
              <a:t>datos</a:t>
            </a:r>
            <a:r>
              <a:rPr lang="en-US" sz="2400" dirty="0"/>
              <a:t> </a:t>
            </a:r>
            <a:r>
              <a:rPr lang="en-US" sz="2400" dirty="0" err="1"/>
              <a:t>admiten</a:t>
            </a:r>
            <a:r>
              <a:rPr lang="en-US" sz="2400" dirty="0"/>
              <a:t> la </a:t>
            </a:r>
            <a:r>
              <a:rPr lang="en-US" sz="2400" dirty="0" err="1"/>
              <a:t>descarga</a:t>
            </a:r>
            <a:r>
              <a:rPr lang="en-US" sz="2400" dirty="0"/>
              <a:t> de </a:t>
            </a:r>
            <a:r>
              <a:rPr lang="en-US" sz="2400" dirty="0" err="1"/>
              <a:t>una</a:t>
            </a:r>
            <a:r>
              <a:rPr lang="en-US" sz="2400" dirty="0"/>
              <a:t> base de </a:t>
            </a:r>
            <a:r>
              <a:rPr lang="en-US" sz="2400" dirty="0" err="1"/>
              <a:t>datos</a:t>
            </a:r>
            <a:r>
              <a:rPr lang="en-US" sz="2400" dirty="0"/>
              <a:t> en un </a:t>
            </a:r>
            <a:r>
              <a:rPr lang="en-US" sz="2400" dirty="0" err="1"/>
              <a:t>archivo</a:t>
            </a:r>
            <a:r>
              <a:rPr lang="en-US" sz="2400" dirty="0"/>
              <a:t> y la </a:t>
            </a:r>
            <a:r>
              <a:rPr lang="en-US" sz="2400" dirty="0" err="1"/>
              <a:t>carga</a:t>
            </a:r>
            <a:r>
              <a:rPr lang="en-US" sz="2400" dirty="0"/>
              <a:t> de la base de </a:t>
            </a:r>
            <a:r>
              <a:rPr lang="en-US" sz="2400" dirty="0" err="1"/>
              <a:t>datos</a:t>
            </a:r>
            <a:r>
              <a:rPr lang="en-US" sz="2400" dirty="0"/>
              <a:t> </a:t>
            </a:r>
            <a:r>
              <a:rPr lang="en-US" sz="2400" dirty="0" err="1"/>
              <a:t>desde</a:t>
            </a:r>
            <a:r>
              <a:rPr lang="en-US" sz="2400" dirty="0"/>
              <a:t> un </a:t>
            </a:r>
            <a:r>
              <a:rPr lang="en-US" sz="2400" dirty="0" err="1"/>
              <a:t>archivo</a:t>
            </a:r>
            <a:r>
              <a:rPr lang="en-US" sz="2400" dirty="0"/>
              <a:t>. </a:t>
            </a:r>
            <a:endParaRPr lang="en-US" sz="2400" dirty="0" smtClean="0"/>
          </a:p>
          <a:p>
            <a:pPr>
              <a:lnSpc>
                <a:spcPct val="120000"/>
              </a:lnSpc>
              <a:spcBef>
                <a:spcPts val="300"/>
              </a:spcBef>
            </a:pPr>
            <a:r>
              <a:rPr lang="en-US" sz="2400" dirty="0" smtClean="0"/>
              <a:t>La </a:t>
            </a:r>
            <a:r>
              <a:rPr lang="en-US" sz="2400" dirty="0" err="1"/>
              <a:t>replicación</a:t>
            </a:r>
            <a:r>
              <a:rPr lang="en-US" sz="2400" dirty="0"/>
              <a:t> de </a:t>
            </a:r>
            <a:r>
              <a:rPr lang="en-US" sz="2400" dirty="0" err="1"/>
              <a:t>instantáneas</a:t>
            </a:r>
            <a:r>
              <a:rPr lang="en-US" sz="2400" dirty="0"/>
              <a:t> se </a:t>
            </a:r>
            <a:r>
              <a:rPr lang="en-US" sz="2400" dirty="0" err="1"/>
              <a:t>puede</a:t>
            </a:r>
            <a:r>
              <a:rPr lang="en-US" sz="2400" dirty="0"/>
              <a:t> </a:t>
            </a:r>
            <a:r>
              <a:rPr lang="en-US" sz="2400" dirty="0" err="1"/>
              <a:t>implementar</a:t>
            </a:r>
            <a:r>
              <a:rPr lang="en-US" sz="2400" dirty="0"/>
              <a:t> </a:t>
            </a:r>
            <a:r>
              <a:rPr lang="en-US" sz="2400" dirty="0" err="1"/>
              <a:t>utilizando</a:t>
            </a:r>
            <a:r>
              <a:rPr lang="en-US" sz="2400" dirty="0"/>
              <a:t> </a:t>
            </a:r>
            <a:r>
              <a:rPr lang="en-US" sz="2400" dirty="0" err="1"/>
              <a:t>estas</a:t>
            </a:r>
            <a:r>
              <a:rPr lang="en-US" sz="2400" dirty="0"/>
              <a:t> </a:t>
            </a:r>
            <a:r>
              <a:rPr lang="en-US" sz="2400" dirty="0" err="1"/>
              <a:t>capacidades</a:t>
            </a:r>
            <a:r>
              <a:rPr lang="en-US" sz="2400" dirty="0"/>
              <a:t> de base de </a:t>
            </a:r>
            <a:r>
              <a:rPr lang="en-US" sz="2400" dirty="0" err="1"/>
              <a:t>datos</a:t>
            </a:r>
            <a:r>
              <a:rPr lang="en-US" sz="2400" dirty="0"/>
              <a:t> para </a:t>
            </a:r>
            <a:r>
              <a:rPr lang="en-US" sz="2400" dirty="0" err="1"/>
              <a:t>acelerar</a:t>
            </a:r>
            <a:r>
              <a:rPr lang="en-US" sz="2400" dirty="0"/>
              <a:t> la </a:t>
            </a:r>
            <a:r>
              <a:rPr lang="en-US" sz="2400" dirty="0" err="1"/>
              <a:t>sincronización</a:t>
            </a:r>
            <a:r>
              <a:rPr lang="en-US" sz="2400" dirty="0"/>
              <a:t> de los </a:t>
            </a:r>
            <a:r>
              <a:rPr lang="en-US" sz="2400" dirty="0" err="1"/>
              <a:t>sitios</a:t>
            </a:r>
            <a:r>
              <a:rPr lang="en-US" sz="2400" dirty="0"/>
              <a:t> </a:t>
            </a:r>
            <a:r>
              <a:rPr lang="en-US" sz="2400" dirty="0" err="1"/>
              <a:t>secundarios</a:t>
            </a:r>
            <a:r>
              <a:rPr lang="en-US" sz="2400" dirty="0"/>
              <a:t> con el </a:t>
            </a:r>
            <a:r>
              <a:rPr lang="en-US" sz="2400" dirty="0" err="1"/>
              <a:t>primario</a:t>
            </a:r>
            <a:r>
              <a:rPr lang="en-US" sz="2400" dirty="0"/>
              <a:t>. </a:t>
            </a:r>
            <a:endParaRPr lang="en-US" sz="2400" dirty="0" smtClean="0"/>
          </a:p>
          <a:p>
            <a:pPr>
              <a:lnSpc>
                <a:spcPct val="120000"/>
              </a:lnSpc>
              <a:spcBef>
                <a:spcPts val="300"/>
              </a:spcBef>
            </a:pPr>
            <a:r>
              <a:rPr lang="en-US" sz="2400" dirty="0" smtClean="0"/>
              <a:t>La </a:t>
            </a:r>
            <a:r>
              <a:rPr lang="en-US" sz="2400" dirty="0" err="1"/>
              <a:t>replicación</a:t>
            </a:r>
            <a:r>
              <a:rPr lang="en-US" sz="2400" dirty="0"/>
              <a:t> de </a:t>
            </a:r>
            <a:r>
              <a:rPr lang="en-US" sz="2400" dirty="0" err="1"/>
              <a:t>instantáneas</a:t>
            </a:r>
            <a:r>
              <a:rPr lang="en-US" sz="2400" dirty="0"/>
              <a:t> </a:t>
            </a:r>
            <a:r>
              <a:rPr lang="en-US" sz="2400" dirty="0" err="1"/>
              <a:t>puede</a:t>
            </a:r>
            <a:r>
              <a:rPr lang="en-US" sz="2400" dirty="0"/>
              <a:t> </a:t>
            </a:r>
            <a:r>
              <a:rPr lang="en-US" sz="2400" dirty="0" err="1"/>
              <a:t>realizarse</a:t>
            </a:r>
            <a:r>
              <a:rPr lang="en-US" sz="2400" dirty="0"/>
              <a:t> a </a:t>
            </a:r>
            <a:r>
              <a:rPr lang="en-US" sz="2400" dirty="0" err="1"/>
              <a:t>pedido</a:t>
            </a:r>
            <a:r>
              <a:rPr lang="en-US" sz="2400" dirty="0"/>
              <a:t>, </a:t>
            </a:r>
            <a:r>
              <a:rPr lang="en-US" sz="2400" dirty="0" err="1"/>
              <a:t>puede</a:t>
            </a:r>
            <a:r>
              <a:rPr lang="en-US" sz="2400" dirty="0"/>
              <a:t> </a:t>
            </a:r>
            <a:r>
              <a:rPr lang="en-US" sz="2400" dirty="0" err="1"/>
              <a:t>programarse</a:t>
            </a:r>
            <a:r>
              <a:rPr lang="en-US" sz="2400" dirty="0"/>
              <a:t> o </a:t>
            </a:r>
            <a:r>
              <a:rPr lang="en-US" sz="2400" dirty="0" err="1"/>
              <a:t>simplemente</a:t>
            </a:r>
            <a:r>
              <a:rPr lang="en-US" sz="2400" dirty="0"/>
              <a:t> </a:t>
            </a:r>
            <a:r>
              <a:rPr lang="en-US" sz="2400" dirty="0" err="1"/>
              <a:t>ejecutarse</a:t>
            </a:r>
            <a:r>
              <a:rPr lang="en-US" sz="2400" dirty="0"/>
              <a:t> </a:t>
            </a:r>
            <a:r>
              <a:rPr lang="en-US" sz="2400" dirty="0" err="1"/>
              <a:t>periódicamente</a:t>
            </a:r>
            <a:r>
              <a:rPr lang="en-US"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873375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17904"/>
            <a:ext cx="10990686" cy="3025541"/>
          </a:xfrm>
        </p:spPr>
        <p:txBody>
          <a:bodyPr>
            <a:noAutofit/>
          </a:bodyPr>
          <a:lstStyle/>
          <a:p>
            <a:pPr>
              <a:lnSpc>
                <a:spcPct val="120000"/>
              </a:lnSpc>
              <a:spcBef>
                <a:spcPts val="300"/>
              </a:spcBef>
            </a:pPr>
            <a:r>
              <a:rPr lang="es-ES_tradnl" sz="2400" dirty="0"/>
              <a:t>La replicación es una técnica que solo se aplica a los sistemas distribuidos. </a:t>
            </a:r>
            <a:endParaRPr lang="es-ES_tradnl" sz="2400" dirty="0" smtClean="0"/>
          </a:p>
          <a:p>
            <a:pPr>
              <a:lnSpc>
                <a:spcPct val="120000"/>
              </a:lnSpc>
              <a:spcBef>
                <a:spcPts val="300"/>
              </a:spcBef>
            </a:pPr>
            <a:r>
              <a:rPr lang="es-ES_tradnl" sz="2400" dirty="0" smtClean="0"/>
              <a:t>Se </a:t>
            </a:r>
            <a:r>
              <a:rPr lang="es-ES_tradnl" sz="2400" dirty="0"/>
              <a:t>dice que una base de datos se replica si se copia la base de datos completa o una parte de ella (una tabla, algunas tablas, uno o más fragmentos, etc.) y las copias se almacenan en sitios diferentes. </a:t>
            </a:r>
            <a:endParaRPr lang="es-ES_tradnl" sz="2400" dirty="0" smtClean="0"/>
          </a:p>
          <a:p>
            <a:pPr>
              <a:lnSpc>
                <a:spcPct val="120000"/>
              </a:lnSpc>
              <a:spcBef>
                <a:spcPts val="300"/>
              </a:spcBef>
            </a:pPr>
            <a:r>
              <a:rPr lang="es-ES_tradnl" sz="2400" dirty="0" smtClean="0"/>
              <a:t>El </a:t>
            </a:r>
            <a:r>
              <a:rPr lang="es-ES_tradnl" sz="2400" dirty="0"/>
              <a:t>problema de tener más de una copia de una base de datos es mantener la </a:t>
            </a:r>
            <a:r>
              <a:rPr lang="es-ES_tradnl" sz="2400" b="1" dirty="0"/>
              <a:t>coherencia mutua</a:t>
            </a:r>
            <a:r>
              <a:rPr lang="es-ES_tradnl" sz="2400" dirty="0"/>
              <a:t> de las copias, lo que garantiza que todas las copias tengan un esquema y un contenido de datos idénticos. </a:t>
            </a:r>
            <a:endParaRPr lang="es-ES_tradnl" sz="2400" dirty="0" smtClean="0"/>
          </a:p>
          <a:p>
            <a:pPr>
              <a:lnSpc>
                <a:spcPct val="120000"/>
              </a:lnSpc>
              <a:spcBef>
                <a:spcPts val="300"/>
              </a:spcBef>
            </a:pPr>
            <a:r>
              <a:rPr lang="es-ES_tradnl" sz="2400" dirty="0" smtClean="0"/>
              <a:t>Suponiendo </a:t>
            </a:r>
            <a:r>
              <a:rPr lang="es-ES_tradnl" sz="2400" dirty="0"/>
              <a:t>que las réplicas sean mutuamente coherentes, la replicación mejora la disponibilidad ya que una transacción puede leer cualquiera de las copias.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En la </a:t>
            </a:r>
            <a:r>
              <a:rPr lang="en-US" sz="2400" dirty="0" err="1"/>
              <a:t>replicación</a:t>
            </a:r>
            <a:r>
              <a:rPr lang="en-US" sz="2400" dirty="0"/>
              <a:t> </a:t>
            </a:r>
            <a:r>
              <a:rPr lang="en-US" sz="2400" dirty="0" err="1"/>
              <a:t>asíncrona</a:t>
            </a:r>
            <a:r>
              <a:rPr lang="en-US" sz="2400" dirty="0"/>
              <a:t>, la </a:t>
            </a:r>
            <a:r>
              <a:rPr lang="en-US" sz="2400" dirty="0" err="1"/>
              <a:t>falla</a:t>
            </a:r>
            <a:r>
              <a:rPr lang="en-US" sz="2400" dirty="0"/>
              <a:t> de la </a:t>
            </a:r>
            <a:r>
              <a:rPr lang="en-US" sz="2400" dirty="0" err="1"/>
              <a:t>primaria</a:t>
            </a:r>
            <a:r>
              <a:rPr lang="en-US" sz="2400" dirty="0"/>
              <a:t> </a:t>
            </a:r>
            <a:r>
              <a:rPr lang="en-US" sz="2400" dirty="0" err="1"/>
              <a:t>es</a:t>
            </a:r>
            <a:r>
              <a:rPr lang="en-US" sz="2400" dirty="0"/>
              <a:t> </a:t>
            </a:r>
            <a:r>
              <a:rPr lang="en-US" sz="2400" dirty="0" err="1"/>
              <a:t>problemática</a:t>
            </a:r>
            <a:r>
              <a:rPr lang="en-US" sz="2400" dirty="0"/>
              <a:t>, </a:t>
            </a:r>
            <a:r>
              <a:rPr lang="en-US" sz="2400" dirty="0" err="1"/>
              <a:t>ya</a:t>
            </a:r>
            <a:r>
              <a:rPr lang="en-US" sz="2400" dirty="0"/>
              <a:t> </a:t>
            </a:r>
            <a:r>
              <a:rPr lang="en-US" sz="2400" dirty="0" err="1"/>
              <a:t>que</a:t>
            </a:r>
            <a:r>
              <a:rPr lang="en-US" sz="2400" dirty="0"/>
              <a:t> la </a:t>
            </a:r>
            <a:r>
              <a:rPr lang="en-US" sz="2400" dirty="0" err="1"/>
              <a:t>primaria</a:t>
            </a:r>
            <a:r>
              <a:rPr lang="en-US" sz="2400" dirty="0"/>
              <a:t> </a:t>
            </a:r>
            <a:r>
              <a:rPr lang="en-US" sz="2400" dirty="0" err="1"/>
              <a:t>es</a:t>
            </a:r>
            <a:r>
              <a:rPr lang="en-US" sz="2400" dirty="0"/>
              <a:t> la </a:t>
            </a:r>
            <a:r>
              <a:rPr lang="en-US" sz="2400" dirty="0" err="1"/>
              <a:t>única</a:t>
            </a:r>
            <a:r>
              <a:rPr lang="en-US" sz="2400" dirty="0"/>
              <a:t> </a:t>
            </a:r>
            <a:r>
              <a:rPr lang="en-US" sz="2400" dirty="0" err="1"/>
              <a:t>copia</a:t>
            </a:r>
            <a:r>
              <a:rPr lang="en-US" sz="2400" dirty="0"/>
              <a:t> </a:t>
            </a:r>
            <a:r>
              <a:rPr lang="en-US" sz="2400" dirty="0" err="1"/>
              <a:t>que</a:t>
            </a:r>
            <a:r>
              <a:rPr lang="en-US" sz="2400" dirty="0"/>
              <a:t> se </a:t>
            </a:r>
            <a:r>
              <a:rPr lang="en-US" sz="2400" dirty="0" err="1"/>
              <a:t>actualiza</a:t>
            </a:r>
            <a:r>
              <a:rPr lang="en-US" sz="2400" dirty="0"/>
              <a:t> en </a:t>
            </a:r>
            <a:r>
              <a:rPr lang="en-US" sz="2400" dirty="0" err="1"/>
              <a:t>tiempo</a:t>
            </a:r>
            <a:r>
              <a:rPr lang="en-US" sz="2400" dirty="0"/>
              <a:t> real. </a:t>
            </a:r>
            <a:endParaRPr lang="en-US" sz="2400" dirty="0" smtClean="0"/>
          </a:p>
          <a:p>
            <a:pPr>
              <a:lnSpc>
                <a:spcPct val="120000"/>
              </a:lnSpc>
              <a:spcBef>
                <a:spcPts val="300"/>
              </a:spcBef>
            </a:pPr>
            <a:r>
              <a:rPr lang="en-US" sz="2400" dirty="0" smtClean="0"/>
              <a:t>Para </a:t>
            </a:r>
            <a:r>
              <a:rPr lang="en-US" sz="2400" dirty="0" err="1"/>
              <a:t>hacer</a:t>
            </a:r>
            <a:r>
              <a:rPr lang="en-US" sz="2400" dirty="0"/>
              <a:t> </a:t>
            </a:r>
            <a:r>
              <a:rPr lang="en-US" sz="2400" dirty="0" err="1"/>
              <a:t>frente</a:t>
            </a:r>
            <a:r>
              <a:rPr lang="en-US" sz="2400" dirty="0"/>
              <a:t> a la </a:t>
            </a:r>
            <a:r>
              <a:rPr lang="en-US" sz="2400" dirty="0" err="1"/>
              <a:t>falla</a:t>
            </a:r>
            <a:r>
              <a:rPr lang="en-US" sz="2400" dirty="0"/>
              <a:t> del </a:t>
            </a:r>
            <a:r>
              <a:rPr lang="en-US" sz="2400" dirty="0" err="1"/>
              <a:t>primario</a:t>
            </a:r>
            <a:r>
              <a:rPr lang="en-US" sz="2400" dirty="0"/>
              <a:t>, el </a:t>
            </a:r>
            <a:r>
              <a:rPr lang="en-US" sz="2400" dirty="0" err="1"/>
              <a:t>sistema</a:t>
            </a:r>
            <a:r>
              <a:rPr lang="en-US" sz="2400" dirty="0"/>
              <a:t> </a:t>
            </a:r>
            <a:r>
              <a:rPr lang="en-US" sz="2400" dirty="0" err="1"/>
              <a:t>puede</a:t>
            </a:r>
            <a:r>
              <a:rPr lang="en-US" sz="2400" dirty="0"/>
              <a:t> </a:t>
            </a:r>
            <a:r>
              <a:rPr lang="en-US" sz="2400" dirty="0" err="1"/>
              <a:t>usar</a:t>
            </a:r>
            <a:r>
              <a:rPr lang="en-US" sz="2400" dirty="0"/>
              <a:t> </a:t>
            </a:r>
            <a:r>
              <a:rPr lang="en-US" sz="2400" dirty="0" err="1"/>
              <a:t>una</a:t>
            </a:r>
            <a:r>
              <a:rPr lang="en-US" sz="2400" dirty="0"/>
              <a:t> </a:t>
            </a:r>
            <a:r>
              <a:rPr lang="en-US" sz="2400" dirty="0" err="1"/>
              <a:t>espera</a:t>
            </a:r>
            <a:r>
              <a:rPr lang="en-US" sz="2400" dirty="0"/>
              <a:t> </a:t>
            </a:r>
            <a:r>
              <a:rPr lang="en-US" sz="2400" dirty="0" err="1"/>
              <a:t>activa</a:t>
            </a:r>
            <a:r>
              <a:rPr lang="en-US" sz="2400" dirty="0"/>
              <a:t> </a:t>
            </a:r>
            <a:r>
              <a:rPr lang="en-US" sz="2400" dirty="0" err="1"/>
              <a:t>como</a:t>
            </a:r>
            <a:r>
              <a:rPr lang="en-US" sz="2400" dirty="0"/>
              <a:t> </a:t>
            </a:r>
            <a:r>
              <a:rPr lang="en-US" sz="2400" dirty="0" err="1"/>
              <a:t>respaldo</a:t>
            </a:r>
            <a:r>
              <a:rPr lang="en-US" sz="2400" dirty="0"/>
              <a:t> para el </a:t>
            </a:r>
            <a:r>
              <a:rPr lang="en-US" sz="2400" dirty="0" err="1"/>
              <a:t>primario</a:t>
            </a:r>
            <a:r>
              <a:rPr lang="en-US" sz="2400" dirty="0"/>
              <a:t>. </a:t>
            </a:r>
            <a:endParaRPr lang="en-US" sz="2400" dirty="0" smtClean="0"/>
          </a:p>
          <a:p>
            <a:pPr>
              <a:lnSpc>
                <a:spcPct val="120000"/>
              </a:lnSpc>
              <a:spcBef>
                <a:spcPts val="300"/>
              </a:spcBef>
            </a:pPr>
            <a:r>
              <a:rPr lang="en-US" sz="2400" dirty="0" err="1" smtClean="0"/>
              <a:t>Cuando</a:t>
            </a:r>
            <a:r>
              <a:rPr lang="en-US" sz="2400" dirty="0" smtClean="0"/>
              <a:t> </a:t>
            </a:r>
            <a:r>
              <a:rPr lang="en-US" sz="2400" dirty="0" err="1"/>
              <a:t>falla</a:t>
            </a:r>
            <a:r>
              <a:rPr lang="en-US" sz="2400" dirty="0"/>
              <a:t> el </a:t>
            </a:r>
            <a:r>
              <a:rPr lang="en-US" sz="2400" dirty="0" err="1"/>
              <a:t>primario</a:t>
            </a:r>
            <a:r>
              <a:rPr lang="en-US" sz="2400" dirty="0"/>
              <a:t>, el </a:t>
            </a:r>
            <a:r>
              <a:rPr lang="en-US" sz="2400" dirty="0" err="1"/>
              <a:t>modo</a:t>
            </a:r>
            <a:r>
              <a:rPr lang="en-US" sz="2400" dirty="0"/>
              <a:t> de </a:t>
            </a:r>
            <a:r>
              <a:rPr lang="en-US" sz="2400" dirty="0" err="1"/>
              <a:t>espera</a:t>
            </a:r>
            <a:r>
              <a:rPr lang="en-US" sz="2400" dirty="0"/>
              <a:t> </a:t>
            </a:r>
            <a:r>
              <a:rPr lang="en-US" sz="2400" dirty="0" err="1"/>
              <a:t>continuará</a:t>
            </a:r>
            <a:r>
              <a:rPr lang="en-US" sz="2400" dirty="0"/>
              <a:t> </a:t>
            </a:r>
            <a:r>
              <a:rPr lang="en-US" sz="2400" dirty="0" err="1"/>
              <a:t>actuando</a:t>
            </a:r>
            <a:r>
              <a:rPr lang="en-US" sz="2400" dirty="0"/>
              <a:t> </a:t>
            </a:r>
            <a:r>
              <a:rPr lang="en-US" sz="2400" dirty="0" err="1"/>
              <a:t>como</a:t>
            </a:r>
            <a:r>
              <a:rPr lang="en-US" sz="2400" dirty="0"/>
              <a:t> </a:t>
            </a:r>
            <a:r>
              <a:rPr lang="en-US" sz="2400" dirty="0" err="1"/>
              <a:t>primario</a:t>
            </a:r>
            <a:r>
              <a:rPr lang="en-US" sz="2400" dirty="0"/>
              <a:t> hasta </a:t>
            </a:r>
            <a:r>
              <a:rPr lang="en-US" sz="2400" dirty="0" err="1"/>
              <a:t>que</a:t>
            </a:r>
            <a:r>
              <a:rPr lang="en-US" sz="2400" dirty="0"/>
              <a:t> el </a:t>
            </a:r>
            <a:r>
              <a:rPr lang="en-US" sz="2400" dirty="0" err="1"/>
              <a:t>primario</a:t>
            </a:r>
            <a:r>
              <a:rPr lang="en-US" sz="2400" dirty="0"/>
              <a:t> se </a:t>
            </a:r>
            <a:r>
              <a:rPr lang="en-US" sz="2400" dirty="0" err="1"/>
              <a:t>repare</a:t>
            </a:r>
            <a:r>
              <a:rPr lang="en-US" sz="2400" dirty="0"/>
              <a:t> y se </a:t>
            </a:r>
            <a:r>
              <a:rPr lang="en-US" sz="2400" dirty="0" err="1" smtClean="0"/>
              <a:t>sincronice</a:t>
            </a:r>
            <a:r>
              <a:rPr lang="en-US" sz="2400" dirty="0" smtClean="0"/>
              <a:t>. </a:t>
            </a:r>
          </a:p>
          <a:p>
            <a:pPr>
              <a:lnSpc>
                <a:spcPct val="120000"/>
              </a:lnSpc>
              <a:spcBef>
                <a:spcPts val="300"/>
              </a:spcBef>
            </a:pPr>
            <a:r>
              <a:rPr lang="en-US" sz="2400" dirty="0" smtClean="0"/>
              <a:t>En </a:t>
            </a:r>
            <a:r>
              <a:rPr lang="en-US" sz="2400" dirty="0" err="1"/>
              <a:t>lugar</a:t>
            </a:r>
            <a:r>
              <a:rPr lang="en-US" sz="2400" dirty="0"/>
              <a:t> de </a:t>
            </a:r>
            <a:r>
              <a:rPr lang="en-US" sz="2400" dirty="0" err="1"/>
              <a:t>tener</a:t>
            </a:r>
            <a:r>
              <a:rPr lang="en-US" sz="2400" dirty="0"/>
              <a:t> un </a:t>
            </a:r>
            <a:r>
              <a:rPr lang="en-US" sz="2400" dirty="0" err="1"/>
              <a:t>sitio</a:t>
            </a:r>
            <a:r>
              <a:rPr lang="en-US" sz="2400" dirty="0"/>
              <a:t> </a:t>
            </a:r>
            <a:r>
              <a:rPr lang="en-US" sz="2400" dirty="0" err="1"/>
              <a:t>fijo</a:t>
            </a:r>
            <a:r>
              <a:rPr lang="en-US" sz="2400" dirty="0"/>
              <a:t> </a:t>
            </a:r>
            <a:r>
              <a:rPr lang="en-US" sz="2400" dirty="0" err="1"/>
              <a:t>como</a:t>
            </a:r>
            <a:r>
              <a:rPr lang="en-US" sz="2400" dirty="0"/>
              <a:t> principal, </a:t>
            </a:r>
            <a:r>
              <a:rPr lang="en-US" sz="2400" dirty="0" err="1"/>
              <a:t>también</a:t>
            </a:r>
            <a:r>
              <a:rPr lang="en-US" sz="2400" dirty="0"/>
              <a:t> se </a:t>
            </a:r>
            <a:r>
              <a:rPr lang="en-US" sz="2400" dirty="0" err="1"/>
              <a:t>puede</a:t>
            </a:r>
            <a:r>
              <a:rPr lang="en-US" sz="2400" dirty="0"/>
              <a:t> </a:t>
            </a:r>
            <a:r>
              <a:rPr lang="en-US" sz="2400" dirty="0" err="1"/>
              <a:t>utilizar</a:t>
            </a:r>
            <a:r>
              <a:rPr lang="en-US" sz="2400" dirty="0"/>
              <a:t> un </a:t>
            </a:r>
            <a:r>
              <a:rPr lang="en-US" sz="2400" dirty="0" err="1"/>
              <a:t>enfoque</a:t>
            </a:r>
            <a:r>
              <a:rPr lang="en-US" sz="2400" dirty="0"/>
              <a:t> </a:t>
            </a:r>
            <a:r>
              <a:rPr lang="en-US" sz="2400" dirty="0" err="1"/>
              <a:t>que</a:t>
            </a:r>
            <a:r>
              <a:rPr lang="en-US" sz="2400" dirty="0"/>
              <a:t> </a:t>
            </a:r>
            <a:r>
              <a:rPr lang="en-US" sz="2400" dirty="0" err="1"/>
              <a:t>permita</a:t>
            </a:r>
            <a:r>
              <a:rPr lang="en-US" sz="2400" dirty="0"/>
              <a:t> un </a:t>
            </a:r>
            <a:r>
              <a:rPr lang="en-US" sz="2400" dirty="0" err="1"/>
              <a:t>primario</a:t>
            </a:r>
            <a:r>
              <a:rPr lang="en-US" sz="2400" dirty="0"/>
              <a:t> </a:t>
            </a:r>
            <a:r>
              <a:rPr lang="en-US" sz="2400" i="1" dirty="0" err="1"/>
              <a:t>flotante</a:t>
            </a:r>
            <a:r>
              <a:rPr lang="en-US" sz="2400" dirty="0"/>
              <a:t>. </a:t>
            </a:r>
            <a:endParaRPr lang="en-US" sz="2400" dirty="0" smtClean="0"/>
          </a:p>
          <a:p>
            <a:pPr>
              <a:lnSpc>
                <a:spcPct val="120000"/>
              </a:lnSpc>
              <a:spcBef>
                <a:spcPts val="300"/>
              </a:spcBef>
            </a:pPr>
            <a:r>
              <a:rPr lang="en-US" sz="2400" dirty="0" smtClean="0"/>
              <a:t>En </a:t>
            </a:r>
            <a:r>
              <a:rPr lang="en-US" sz="2400" dirty="0" err="1"/>
              <a:t>este</a:t>
            </a:r>
            <a:r>
              <a:rPr lang="en-US" sz="2400" dirty="0"/>
              <a:t> </a:t>
            </a:r>
            <a:r>
              <a:rPr lang="en-US" sz="2400" dirty="0" err="1"/>
              <a:t>enfoque</a:t>
            </a:r>
            <a:r>
              <a:rPr lang="en-US" sz="2400" dirty="0"/>
              <a:t>, la </a:t>
            </a:r>
            <a:r>
              <a:rPr lang="en-US" sz="2400" dirty="0" err="1"/>
              <a:t>responsabilidad</a:t>
            </a:r>
            <a:r>
              <a:rPr lang="en-US" sz="2400" dirty="0"/>
              <a:t> de </a:t>
            </a:r>
            <a:r>
              <a:rPr lang="en-US" sz="2400" dirty="0" err="1"/>
              <a:t>ser</a:t>
            </a:r>
            <a:r>
              <a:rPr lang="en-US" sz="2400" dirty="0"/>
              <a:t> la </a:t>
            </a:r>
            <a:r>
              <a:rPr lang="en-US" sz="2400" dirty="0" err="1"/>
              <a:t>espera</a:t>
            </a:r>
            <a:r>
              <a:rPr lang="en-US" sz="2400" dirty="0"/>
              <a:t> </a:t>
            </a:r>
            <a:r>
              <a:rPr lang="en-US" sz="2400" dirty="0" err="1"/>
              <a:t>activa</a:t>
            </a:r>
            <a:r>
              <a:rPr lang="en-US" sz="2400" dirty="0"/>
              <a:t> para la </a:t>
            </a:r>
            <a:r>
              <a:rPr lang="en-US" sz="2400" dirty="0" err="1"/>
              <a:t>primaria</a:t>
            </a:r>
            <a:r>
              <a:rPr lang="en-US" sz="2400" dirty="0"/>
              <a:t> se </a:t>
            </a:r>
            <a:r>
              <a:rPr lang="en-US" sz="2400" dirty="0" err="1"/>
              <a:t>pasa</a:t>
            </a:r>
            <a:r>
              <a:rPr lang="en-US" sz="2400" dirty="0"/>
              <a:t> de un </a:t>
            </a:r>
            <a:r>
              <a:rPr lang="en-US" sz="2400" dirty="0" err="1"/>
              <a:t>sitio</a:t>
            </a:r>
            <a:r>
              <a:rPr lang="en-US" sz="2400" dirty="0"/>
              <a:t> a </a:t>
            </a:r>
            <a:r>
              <a:rPr lang="en-US" sz="2400" dirty="0" err="1"/>
              <a:t>otro</a:t>
            </a:r>
            <a:r>
              <a:rPr lang="en-US" sz="2400" dirty="0"/>
              <a:t> en forma de </a:t>
            </a:r>
            <a:r>
              <a:rPr lang="en-US" sz="2400" dirty="0" err="1"/>
              <a:t>turnos</a:t>
            </a:r>
            <a:r>
              <a:rPr lang="en-US" sz="2400" dirty="0"/>
              <a:t>. </a:t>
            </a:r>
            <a:endParaRPr lang="es-ES_tradnl" sz="2400" dirty="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1544279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Como </a:t>
            </a:r>
            <a:r>
              <a:rPr lang="en-US" sz="2400" dirty="0" err="1"/>
              <a:t>otra</a:t>
            </a:r>
            <a:r>
              <a:rPr lang="en-US" sz="2400" dirty="0"/>
              <a:t> </a:t>
            </a:r>
            <a:r>
              <a:rPr lang="en-US" sz="2400" dirty="0" err="1"/>
              <a:t>alternativa</a:t>
            </a:r>
            <a:r>
              <a:rPr lang="en-US" sz="2400" dirty="0"/>
              <a:t>, a los </a:t>
            </a:r>
            <a:r>
              <a:rPr lang="en-US" sz="2400" dirty="0" err="1"/>
              <a:t>sitios</a:t>
            </a:r>
            <a:r>
              <a:rPr lang="en-US" sz="2400" dirty="0"/>
              <a:t> </a:t>
            </a:r>
            <a:r>
              <a:rPr lang="en-US" sz="2400" dirty="0" err="1"/>
              <a:t>también</a:t>
            </a:r>
            <a:r>
              <a:rPr lang="en-US" sz="2400" dirty="0"/>
              <a:t> se les </a:t>
            </a:r>
            <a:r>
              <a:rPr lang="en-US" sz="2400" dirty="0" err="1"/>
              <a:t>puede</a:t>
            </a:r>
            <a:r>
              <a:rPr lang="en-US" sz="2400" dirty="0"/>
              <a:t> </a:t>
            </a:r>
            <a:r>
              <a:rPr lang="en-US" sz="2400" dirty="0" err="1"/>
              <a:t>permitir</a:t>
            </a:r>
            <a:r>
              <a:rPr lang="en-US" sz="2400" dirty="0"/>
              <a:t> </a:t>
            </a:r>
            <a:r>
              <a:rPr lang="en-US" sz="2400" dirty="0" err="1"/>
              <a:t>competir</a:t>
            </a:r>
            <a:r>
              <a:rPr lang="en-US" sz="2400" dirty="0"/>
              <a:t> para </a:t>
            </a:r>
            <a:r>
              <a:rPr lang="en-US" sz="2400" dirty="0" err="1"/>
              <a:t>que</a:t>
            </a:r>
            <a:r>
              <a:rPr lang="en-US" sz="2400" dirty="0"/>
              <a:t> se </a:t>
            </a:r>
            <a:r>
              <a:rPr lang="en-US" sz="2400" dirty="0" err="1"/>
              <a:t>conviertan</a:t>
            </a:r>
            <a:r>
              <a:rPr lang="en-US" sz="2400" dirty="0"/>
              <a:t> en el principal </a:t>
            </a:r>
            <a:r>
              <a:rPr lang="en-US" sz="2400" dirty="0" err="1"/>
              <a:t>recurso</a:t>
            </a:r>
            <a:r>
              <a:rPr lang="en-US" sz="2400" dirty="0"/>
              <a:t> </a:t>
            </a:r>
            <a:r>
              <a:rPr lang="en-US" sz="2400" dirty="0" err="1"/>
              <a:t>activo</a:t>
            </a:r>
            <a:r>
              <a:rPr lang="en-US" sz="2400" dirty="0"/>
              <a:t>, </a:t>
            </a:r>
            <a:r>
              <a:rPr lang="en-US" sz="2400" dirty="0" err="1"/>
              <a:t>si</a:t>
            </a:r>
            <a:r>
              <a:rPr lang="en-US" sz="2400" dirty="0"/>
              <a:t> los </a:t>
            </a:r>
            <a:r>
              <a:rPr lang="en-US" sz="2400" dirty="0" err="1"/>
              <a:t>diseñadores</a:t>
            </a:r>
            <a:r>
              <a:rPr lang="en-US" sz="2400" dirty="0"/>
              <a:t> lo </a:t>
            </a:r>
            <a:r>
              <a:rPr lang="en-US" sz="2400" dirty="0" err="1"/>
              <a:t>eligen</a:t>
            </a:r>
            <a:r>
              <a:rPr lang="en-US" sz="2400" dirty="0"/>
              <a:t>. </a:t>
            </a:r>
            <a:endParaRPr lang="en-US" sz="2400" dirty="0" smtClean="0"/>
          </a:p>
          <a:p>
            <a:pPr>
              <a:lnSpc>
                <a:spcPct val="120000"/>
              </a:lnSpc>
              <a:spcBef>
                <a:spcPts val="300"/>
              </a:spcBef>
            </a:pPr>
            <a:r>
              <a:rPr lang="en-US" sz="2400" dirty="0" err="1" smtClean="0"/>
              <a:t>También</a:t>
            </a:r>
            <a:r>
              <a:rPr lang="en-US" sz="2400" dirty="0" smtClean="0"/>
              <a:t> </a:t>
            </a:r>
            <a:r>
              <a:rPr lang="en-US" sz="2400" dirty="0"/>
              <a:t>se </a:t>
            </a:r>
            <a:r>
              <a:rPr lang="en-US" sz="2400" dirty="0" err="1"/>
              <a:t>pueden</a:t>
            </a:r>
            <a:r>
              <a:rPr lang="en-US" sz="2400" dirty="0"/>
              <a:t> </a:t>
            </a:r>
            <a:r>
              <a:rPr lang="en-US" sz="2400" dirty="0" err="1"/>
              <a:t>implementar</a:t>
            </a:r>
            <a:r>
              <a:rPr lang="en-US" sz="2400" dirty="0"/>
              <a:t> </a:t>
            </a:r>
            <a:r>
              <a:rPr lang="en-US" sz="2400" dirty="0" err="1"/>
              <a:t>otras</a:t>
            </a:r>
            <a:r>
              <a:rPr lang="en-US" sz="2400" dirty="0"/>
              <a:t> </a:t>
            </a:r>
            <a:r>
              <a:rPr lang="en-US" sz="2400" dirty="0" err="1"/>
              <a:t>alternativas</a:t>
            </a:r>
            <a:r>
              <a:rPr lang="en-US" sz="2400" dirty="0"/>
              <a:t> al control de </a:t>
            </a:r>
            <a:r>
              <a:rPr lang="en-US" sz="2400" dirty="0" err="1"/>
              <a:t>replicación</a:t>
            </a:r>
            <a:r>
              <a:rPr lang="en-US" sz="2400" dirty="0"/>
              <a:t> </a:t>
            </a:r>
            <a:r>
              <a:rPr lang="en-US" sz="2400" dirty="0" err="1"/>
              <a:t>asíncrona</a:t>
            </a:r>
            <a:r>
              <a:rPr lang="en-US" sz="2400" dirty="0"/>
              <a:t>. En un </a:t>
            </a:r>
            <a:r>
              <a:rPr lang="en-US" sz="2400" dirty="0" err="1"/>
              <a:t>enfoque</a:t>
            </a:r>
            <a:r>
              <a:rPr lang="en-US" sz="2400" dirty="0"/>
              <a:t>, en </a:t>
            </a:r>
            <a:r>
              <a:rPr lang="en-US" sz="2400" dirty="0" err="1"/>
              <a:t>lugar</a:t>
            </a:r>
            <a:r>
              <a:rPr lang="en-US" sz="2400" dirty="0"/>
              <a:t> de </a:t>
            </a:r>
            <a:r>
              <a:rPr lang="en-US" sz="2400" dirty="0" err="1"/>
              <a:t>tener</a:t>
            </a:r>
            <a:r>
              <a:rPr lang="en-US" sz="2400" dirty="0"/>
              <a:t> un </a:t>
            </a:r>
            <a:r>
              <a:rPr lang="en-US" sz="2400" dirty="0" err="1"/>
              <a:t>sitio</a:t>
            </a:r>
            <a:r>
              <a:rPr lang="en-US" sz="2400" dirty="0"/>
              <a:t> </a:t>
            </a:r>
            <a:r>
              <a:rPr lang="en-US" sz="2400" dirty="0" err="1"/>
              <a:t>primario</a:t>
            </a:r>
            <a:r>
              <a:rPr lang="en-US" sz="2400" dirty="0"/>
              <a:t> y </a:t>
            </a:r>
            <a:r>
              <a:rPr lang="en-US" sz="2400" dirty="0" err="1"/>
              <a:t>muchos</a:t>
            </a:r>
            <a:r>
              <a:rPr lang="en-US" sz="2400" dirty="0"/>
              <a:t> </a:t>
            </a:r>
            <a:r>
              <a:rPr lang="en-US" sz="2400" dirty="0" err="1"/>
              <a:t>sitios</a:t>
            </a:r>
            <a:r>
              <a:rPr lang="en-US" sz="2400" dirty="0"/>
              <a:t> </a:t>
            </a:r>
            <a:r>
              <a:rPr lang="en-US" sz="2400" dirty="0" err="1"/>
              <a:t>secundarios</a:t>
            </a:r>
            <a:r>
              <a:rPr lang="en-US" sz="2400" dirty="0"/>
              <a:t>, un </a:t>
            </a:r>
            <a:r>
              <a:rPr lang="en-US" sz="2400" dirty="0" err="1"/>
              <a:t>sistema</a:t>
            </a:r>
            <a:r>
              <a:rPr lang="en-US" sz="2400" dirty="0"/>
              <a:t> </a:t>
            </a:r>
            <a:r>
              <a:rPr lang="en-US" sz="2400" dirty="0" err="1"/>
              <a:t>puede</a:t>
            </a:r>
            <a:r>
              <a:rPr lang="en-US" sz="2400" dirty="0"/>
              <a:t> </a:t>
            </a:r>
            <a:r>
              <a:rPr lang="en-US" sz="2400" dirty="0" err="1"/>
              <a:t>tener</a:t>
            </a:r>
            <a:r>
              <a:rPr lang="en-US" sz="2400" dirty="0"/>
              <a:t> </a:t>
            </a:r>
            <a:r>
              <a:rPr lang="en-US" sz="2400" dirty="0" err="1"/>
              <a:t>varios</a:t>
            </a:r>
            <a:r>
              <a:rPr lang="en-US" sz="2400" dirty="0"/>
              <a:t> </a:t>
            </a:r>
            <a:r>
              <a:rPr lang="en-US" sz="2400" dirty="0" err="1"/>
              <a:t>primarios</a:t>
            </a:r>
            <a:r>
              <a:rPr lang="en-US" sz="2400" dirty="0"/>
              <a:t> y un solo </a:t>
            </a:r>
            <a:r>
              <a:rPr lang="en-US" sz="2400" dirty="0" err="1"/>
              <a:t>secundario</a:t>
            </a:r>
            <a:r>
              <a:rPr lang="en-US" sz="2400" dirty="0"/>
              <a:t>. </a:t>
            </a:r>
            <a:endParaRPr lang="en-US" sz="2400" dirty="0" smtClean="0"/>
          </a:p>
          <a:p>
            <a:pPr>
              <a:lnSpc>
                <a:spcPct val="120000"/>
              </a:lnSpc>
              <a:spcBef>
                <a:spcPts val="300"/>
              </a:spcBef>
            </a:pPr>
            <a:r>
              <a:rPr lang="en-US" sz="2400" dirty="0" smtClean="0"/>
              <a:t>En </a:t>
            </a:r>
            <a:r>
              <a:rPr lang="en-US" sz="2400" dirty="0" err="1"/>
              <a:t>este</a:t>
            </a:r>
            <a:r>
              <a:rPr lang="en-US" sz="2400" dirty="0"/>
              <a:t> </a:t>
            </a:r>
            <a:r>
              <a:rPr lang="en-US" sz="2400" dirty="0" err="1"/>
              <a:t>caso</a:t>
            </a:r>
            <a:r>
              <a:rPr lang="en-US" sz="2400" dirty="0"/>
              <a:t>, </a:t>
            </a:r>
            <a:r>
              <a:rPr lang="en-US" sz="2400" dirty="0" err="1"/>
              <a:t>las</a:t>
            </a:r>
            <a:r>
              <a:rPr lang="en-US" sz="2400" dirty="0"/>
              <a:t> </a:t>
            </a:r>
            <a:r>
              <a:rPr lang="en-US" sz="2400" dirty="0" err="1"/>
              <a:t>transacciones</a:t>
            </a:r>
            <a:r>
              <a:rPr lang="en-US" sz="2400" dirty="0"/>
              <a:t> se </a:t>
            </a:r>
            <a:r>
              <a:rPr lang="en-US" sz="2400" dirty="0" err="1"/>
              <a:t>aplican</a:t>
            </a:r>
            <a:r>
              <a:rPr lang="en-US" sz="2400" dirty="0"/>
              <a:t> a </a:t>
            </a:r>
            <a:r>
              <a:rPr lang="en-US" sz="2400" dirty="0" err="1"/>
              <a:t>cada</a:t>
            </a:r>
            <a:r>
              <a:rPr lang="en-US" sz="2400" dirty="0"/>
              <a:t> </a:t>
            </a:r>
            <a:r>
              <a:rPr lang="en-US" sz="2400" dirty="0" err="1"/>
              <a:t>primario</a:t>
            </a:r>
            <a:r>
              <a:rPr lang="en-US" sz="2400" dirty="0"/>
              <a:t> </a:t>
            </a:r>
            <a:r>
              <a:rPr lang="en-US" sz="2400" dirty="0" err="1"/>
              <a:t>cuando</a:t>
            </a:r>
            <a:r>
              <a:rPr lang="en-US" sz="2400" dirty="0"/>
              <a:t> </a:t>
            </a:r>
            <a:r>
              <a:rPr lang="en-US" sz="2400" dirty="0" err="1"/>
              <a:t>llegan</a:t>
            </a:r>
            <a:r>
              <a:rPr lang="en-US" sz="2400" dirty="0"/>
              <a:t> a un </a:t>
            </a:r>
            <a:r>
              <a:rPr lang="en-US" sz="2400" dirty="0" err="1"/>
              <a:t>secundario</a:t>
            </a:r>
            <a:r>
              <a:rPr lang="en-US" sz="2400" dirty="0"/>
              <a:t>. Como no hay </a:t>
            </a:r>
            <a:r>
              <a:rPr lang="en-US" sz="2400" dirty="0" err="1"/>
              <a:t>una</a:t>
            </a:r>
            <a:r>
              <a:rPr lang="en-US" sz="2400" dirty="0"/>
              <a:t> </a:t>
            </a:r>
            <a:r>
              <a:rPr lang="en-US" sz="2400" dirty="0" err="1"/>
              <a:t>sincronización</a:t>
            </a:r>
            <a:r>
              <a:rPr lang="en-US" sz="2400" dirty="0"/>
              <a:t> </a:t>
            </a:r>
            <a:r>
              <a:rPr lang="en-US" sz="2400" dirty="0" err="1"/>
              <a:t>inmediata</a:t>
            </a:r>
            <a:r>
              <a:rPr lang="en-US" sz="2400" dirty="0"/>
              <a:t> entre </a:t>
            </a:r>
            <a:r>
              <a:rPr lang="en-US" sz="2400" dirty="0" err="1"/>
              <a:t>las</a:t>
            </a:r>
            <a:r>
              <a:rPr lang="en-US" sz="2400" dirty="0"/>
              <a:t> </a:t>
            </a:r>
            <a:r>
              <a:rPr lang="en-US" sz="2400" dirty="0" err="1"/>
              <a:t>primarias</a:t>
            </a:r>
            <a:r>
              <a:rPr lang="en-US" sz="2400" dirty="0"/>
              <a:t>, </a:t>
            </a:r>
            <a:r>
              <a:rPr lang="en-US" sz="2400" dirty="0" err="1"/>
              <a:t>las</a:t>
            </a:r>
            <a:r>
              <a:rPr lang="en-US" sz="2400" dirty="0"/>
              <a:t> </a:t>
            </a:r>
            <a:r>
              <a:rPr lang="en-US" sz="2400" dirty="0" err="1"/>
              <a:t>copias</a:t>
            </a:r>
            <a:r>
              <a:rPr lang="en-US" sz="2400" dirty="0"/>
              <a:t> </a:t>
            </a:r>
            <a:r>
              <a:rPr lang="en-US" sz="2400" dirty="0" err="1"/>
              <a:t>primarias</a:t>
            </a:r>
            <a:r>
              <a:rPr lang="en-US" sz="2400" dirty="0"/>
              <a:t> </a:t>
            </a:r>
            <a:r>
              <a:rPr lang="en-US" sz="2400" dirty="0" err="1"/>
              <a:t>pueden</a:t>
            </a:r>
            <a:r>
              <a:rPr lang="en-US" sz="2400" dirty="0"/>
              <a:t> </a:t>
            </a:r>
            <a:r>
              <a:rPr lang="en-US" sz="2400" dirty="0" err="1"/>
              <a:t>divergir</a:t>
            </a:r>
            <a:r>
              <a:rPr lang="en-US" sz="2400" dirty="0"/>
              <a:t>. </a:t>
            </a:r>
            <a:r>
              <a:rPr lang="en-US" sz="2400" dirty="0" smtClean="0"/>
              <a:t>Para </a:t>
            </a:r>
            <a:r>
              <a:rPr lang="en-US" sz="2400" dirty="0" err="1"/>
              <a:t>sincronizar</a:t>
            </a:r>
            <a:r>
              <a:rPr lang="en-US" sz="2400" dirty="0"/>
              <a:t> </a:t>
            </a:r>
            <a:r>
              <a:rPr lang="en-US" sz="2400" dirty="0" err="1"/>
              <a:t>todas</a:t>
            </a:r>
            <a:r>
              <a:rPr lang="en-US" sz="2400" dirty="0"/>
              <a:t> </a:t>
            </a:r>
            <a:r>
              <a:rPr lang="en-US" sz="2400" dirty="0" err="1"/>
              <a:t>las</a:t>
            </a:r>
            <a:r>
              <a:rPr lang="en-US" sz="2400" dirty="0"/>
              <a:t> </a:t>
            </a:r>
            <a:r>
              <a:rPr lang="en-US" sz="2400" dirty="0" err="1"/>
              <a:t>copias</a:t>
            </a:r>
            <a:r>
              <a:rPr lang="en-US" sz="2400" dirty="0"/>
              <a:t>, </a:t>
            </a:r>
            <a:r>
              <a:rPr lang="en-US" sz="2400" dirty="0" err="1"/>
              <a:t>las</a:t>
            </a:r>
            <a:r>
              <a:rPr lang="en-US" sz="2400" dirty="0"/>
              <a:t> </a:t>
            </a:r>
            <a:r>
              <a:rPr lang="en-US" sz="2400" dirty="0" err="1"/>
              <a:t>transacciones</a:t>
            </a:r>
            <a:r>
              <a:rPr lang="en-US" sz="2400" dirty="0"/>
              <a:t> </a:t>
            </a:r>
            <a:r>
              <a:rPr lang="en-US" sz="2400" dirty="0" err="1"/>
              <a:t>que</a:t>
            </a:r>
            <a:r>
              <a:rPr lang="en-US" sz="2400" dirty="0"/>
              <a:t> se </a:t>
            </a:r>
            <a:r>
              <a:rPr lang="en-US" sz="2400" dirty="0" err="1"/>
              <a:t>ponen</a:t>
            </a:r>
            <a:r>
              <a:rPr lang="en-US" sz="2400" dirty="0"/>
              <a:t> en cola en </a:t>
            </a:r>
            <a:r>
              <a:rPr lang="en-US" sz="2400" dirty="0" err="1"/>
              <a:t>cada</a:t>
            </a:r>
            <a:r>
              <a:rPr lang="en-US" sz="2400" dirty="0"/>
              <a:t> </a:t>
            </a:r>
            <a:r>
              <a:rPr lang="en-US" sz="2400" dirty="0" err="1"/>
              <a:t>primario</a:t>
            </a:r>
            <a:r>
              <a:rPr lang="en-US" sz="2400" dirty="0"/>
              <a:t> se </a:t>
            </a:r>
            <a:r>
              <a:rPr lang="en-US" sz="2400" dirty="0" err="1"/>
              <a:t>envían</a:t>
            </a:r>
            <a:r>
              <a:rPr lang="en-US" sz="2400" dirty="0"/>
              <a:t> al </a:t>
            </a:r>
            <a:r>
              <a:rPr lang="en-US" sz="2400" dirty="0" err="1"/>
              <a:t>secundario</a:t>
            </a:r>
            <a:r>
              <a:rPr lang="en-US" sz="2400" dirty="0"/>
              <a:t> </a:t>
            </a:r>
            <a:r>
              <a:rPr lang="en-US" sz="2400" dirty="0" err="1"/>
              <a:t>único</a:t>
            </a:r>
            <a:r>
              <a:rPr lang="en-US" sz="2400" dirty="0"/>
              <a:t> para la </a:t>
            </a:r>
            <a:r>
              <a:rPr lang="en-US" sz="2400" dirty="0" err="1"/>
              <a:t>aplicación</a:t>
            </a:r>
            <a:r>
              <a:rPr lang="en-US" sz="2400" dirty="0"/>
              <a:t>. </a:t>
            </a:r>
            <a:r>
              <a:rPr lang="en-US" sz="2400" dirty="0" err="1"/>
              <a:t>Esta</a:t>
            </a:r>
            <a:r>
              <a:rPr lang="en-US" sz="2400" dirty="0"/>
              <a:t> </a:t>
            </a:r>
            <a:r>
              <a:rPr lang="en-US" sz="2400" dirty="0" err="1"/>
              <a:t>copia</a:t>
            </a:r>
            <a:r>
              <a:rPr lang="en-US" sz="2400" dirty="0"/>
              <a:t> </a:t>
            </a:r>
            <a:r>
              <a:rPr lang="en-US" sz="2400" dirty="0" err="1"/>
              <a:t>generará</a:t>
            </a:r>
            <a:r>
              <a:rPr lang="en-US" sz="2400" dirty="0"/>
              <a:t> un </a:t>
            </a:r>
            <a:r>
              <a:rPr lang="en-US" sz="2400" dirty="0" err="1"/>
              <a:t>orden</a:t>
            </a:r>
            <a:r>
              <a:rPr lang="en-US" sz="2400" dirty="0"/>
              <a:t> de </a:t>
            </a:r>
            <a:r>
              <a:rPr lang="en-US" sz="2400" dirty="0" err="1"/>
              <a:t>serialización</a:t>
            </a:r>
            <a:r>
              <a:rPr lang="en-US" sz="2400" dirty="0"/>
              <a:t> </a:t>
            </a:r>
            <a:r>
              <a:rPr lang="en-US" sz="2400" dirty="0" err="1"/>
              <a:t>que</a:t>
            </a:r>
            <a:r>
              <a:rPr lang="en-US" sz="2400" dirty="0"/>
              <a:t> se </a:t>
            </a:r>
            <a:r>
              <a:rPr lang="en-US" sz="2400" dirty="0" err="1"/>
              <a:t>aplica</a:t>
            </a:r>
            <a:r>
              <a:rPr lang="en-US" sz="2400" dirty="0"/>
              <a:t> a la </a:t>
            </a:r>
            <a:r>
              <a:rPr lang="en-US" sz="2400" dirty="0" err="1"/>
              <a:t>secundaria</a:t>
            </a:r>
            <a:r>
              <a:rPr lang="en-US" sz="2400" dirty="0"/>
              <a:t> y </a:t>
            </a:r>
            <a:r>
              <a:rPr lang="en-US" sz="2400" dirty="0" err="1"/>
              <a:t>luego</a:t>
            </a:r>
            <a:r>
              <a:rPr lang="en-US" sz="2400" dirty="0"/>
              <a:t> se </a:t>
            </a:r>
            <a:r>
              <a:rPr lang="en-US" sz="2400" dirty="0" err="1"/>
              <a:t>extiende</a:t>
            </a:r>
            <a:r>
              <a:rPr lang="en-US" sz="2400" dirty="0"/>
              <a:t> a </a:t>
            </a:r>
            <a:r>
              <a:rPr lang="en-US" sz="2400" dirty="0" err="1"/>
              <a:t>todas</a:t>
            </a:r>
            <a:r>
              <a:rPr lang="en-US" sz="2400" dirty="0"/>
              <a:t> </a:t>
            </a:r>
            <a:r>
              <a:rPr lang="en-US" sz="2400" dirty="0" err="1"/>
              <a:t>las</a:t>
            </a:r>
            <a:r>
              <a:rPr lang="en-US" sz="2400" dirty="0"/>
              <a:t> </a:t>
            </a:r>
            <a:r>
              <a:rPr lang="en-US" sz="2400" dirty="0" err="1"/>
              <a:t>primarias</a:t>
            </a:r>
            <a:r>
              <a:rPr lang="en-US" sz="2400" dirty="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326859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80960"/>
            <a:ext cx="10990686" cy="4015168"/>
          </a:xfrm>
        </p:spPr>
        <p:txBody>
          <a:bodyPr>
            <a:noAutofit/>
          </a:bodyPr>
          <a:lstStyle/>
          <a:p>
            <a:pPr>
              <a:lnSpc>
                <a:spcPct val="100000"/>
              </a:lnSpc>
              <a:spcBef>
                <a:spcPts val="300"/>
              </a:spcBef>
            </a:pPr>
            <a:r>
              <a:rPr lang="en-US" sz="2300" dirty="0"/>
              <a:t>En </a:t>
            </a:r>
            <a:r>
              <a:rPr lang="en-US" sz="2300" dirty="0" err="1"/>
              <a:t>otro</a:t>
            </a:r>
            <a:r>
              <a:rPr lang="en-US" sz="2300" dirty="0"/>
              <a:t> </a:t>
            </a:r>
            <a:r>
              <a:rPr lang="en-US" sz="2300" dirty="0" err="1"/>
              <a:t>enfoque</a:t>
            </a:r>
            <a:r>
              <a:rPr lang="en-US" sz="2300" dirty="0"/>
              <a:t>, a </a:t>
            </a:r>
            <a:r>
              <a:rPr lang="en-US" sz="2300" dirty="0" err="1"/>
              <a:t>diferencia</a:t>
            </a:r>
            <a:r>
              <a:rPr lang="en-US" sz="2300" dirty="0"/>
              <a:t> de </a:t>
            </a:r>
            <a:r>
              <a:rPr lang="en-US" sz="2300" dirty="0" err="1"/>
              <a:t>tener</a:t>
            </a:r>
            <a:r>
              <a:rPr lang="en-US" sz="2300" dirty="0"/>
              <a:t> </a:t>
            </a:r>
            <a:r>
              <a:rPr lang="en-US" sz="2300" dirty="0" err="1"/>
              <a:t>sitios</a:t>
            </a:r>
            <a:r>
              <a:rPr lang="en-US" sz="2300" dirty="0"/>
              <a:t> </a:t>
            </a:r>
            <a:r>
              <a:rPr lang="en-US" sz="2300" dirty="0" err="1"/>
              <a:t>designados</a:t>
            </a:r>
            <a:r>
              <a:rPr lang="en-US" sz="2300" dirty="0"/>
              <a:t> </a:t>
            </a:r>
            <a:r>
              <a:rPr lang="en-US" sz="2300" dirty="0" err="1"/>
              <a:t>como</a:t>
            </a:r>
            <a:r>
              <a:rPr lang="en-US" sz="2300" dirty="0"/>
              <a:t> </a:t>
            </a:r>
            <a:r>
              <a:rPr lang="en-US" sz="2300" dirty="0" err="1"/>
              <a:t>primarios</a:t>
            </a:r>
            <a:r>
              <a:rPr lang="en-US" sz="2300" dirty="0"/>
              <a:t> y </a:t>
            </a:r>
            <a:r>
              <a:rPr lang="en-US" sz="2300" dirty="0" err="1"/>
              <a:t>secundarios</a:t>
            </a:r>
            <a:r>
              <a:rPr lang="en-US" sz="2300" dirty="0"/>
              <a:t>, </a:t>
            </a:r>
            <a:r>
              <a:rPr lang="en-US" sz="2300" dirty="0" err="1"/>
              <a:t>podemos</a:t>
            </a:r>
            <a:r>
              <a:rPr lang="en-US" sz="2300" dirty="0"/>
              <a:t> </a:t>
            </a:r>
            <a:r>
              <a:rPr lang="en-US" sz="2300" dirty="0" err="1"/>
              <a:t>hacer</a:t>
            </a:r>
            <a:r>
              <a:rPr lang="en-US" sz="2300" dirty="0"/>
              <a:t> </a:t>
            </a:r>
            <a:r>
              <a:rPr lang="en-US" sz="2300" dirty="0" err="1"/>
              <a:t>que</a:t>
            </a:r>
            <a:r>
              <a:rPr lang="en-US" sz="2300" dirty="0"/>
              <a:t> </a:t>
            </a:r>
            <a:r>
              <a:rPr lang="en-US" sz="2300" dirty="0" err="1"/>
              <a:t>todos</a:t>
            </a:r>
            <a:r>
              <a:rPr lang="en-US" sz="2300" dirty="0"/>
              <a:t> los </a:t>
            </a:r>
            <a:r>
              <a:rPr lang="en-US" sz="2300" dirty="0" err="1"/>
              <a:t>sitios</a:t>
            </a:r>
            <a:r>
              <a:rPr lang="en-US" sz="2300" dirty="0"/>
              <a:t> </a:t>
            </a:r>
            <a:r>
              <a:rPr lang="en-US" sz="2300" dirty="0" err="1"/>
              <a:t>actúen</a:t>
            </a:r>
            <a:r>
              <a:rPr lang="en-US" sz="2300" dirty="0"/>
              <a:t> </a:t>
            </a:r>
            <a:r>
              <a:rPr lang="en-US" sz="2300" dirty="0" err="1"/>
              <a:t>como</a:t>
            </a:r>
            <a:r>
              <a:rPr lang="en-US" sz="2300" dirty="0"/>
              <a:t> pares. </a:t>
            </a:r>
            <a:endParaRPr lang="en-US" sz="2300" dirty="0" smtClean="0"/>
          </a:p>
          <a:p>
            <a:pPr>
              <a:lnSpc>
                <a:spcPct val="100000"/>
              </a:lnSpc>
              <a:spcBef>
                <a:spcPts val="300"/>
              </a:spcBef>
            </a:pPr>
            <a:r>
              <a:rPr lang="en-US" sz="2300" dirty="0" smtClean="0"/>
              <a:t>En </a:t>
            </a:r>
            <a:r>
              <a:rPr lang="en-US" sz="2300" dirty="0" err="1"/>
              <a:t>este</a:t>
            </a:r>
            <a:r>
              <a:rPr lang="en-US" sz="2300" dirty="0"/>
              <a:t> </a:t>
            </a:r>
            <a:r>
              <a:rPr lang="en-US" sz="2300" dirty="0" err="1"/>
              <a:t>enfoque</a:t>
            </a:r>
            <a:r>
              <a:rPr lang="en-US" sz="2300" dirty="0"/>
              <a:t> de la </a:t>
            </a:r>
            <a:r>
              <a:rPr lang="en-US" sz="2300" dirty="0" err="1"/>
              <a:t>replicación</a:t>
            </a:r>
            <a:r>
              <a:rPr lang="en-US" sz="2300" dirty="0"/>
              <a:t>, </a:t>
            </a:r>
            <a:r>
              <a:rPr lang="en-US" sz="2300" dirty="0" err="1"/>
              <a:t>utilizamos</a:t>
            </a:r>
            <a:r>
              <a:rPr lang="en-US" sz="2300" dirty="0"/>
              <a:t> la </a:t>
            </a:r>
            <a:r>
              <a:rPr lang="en-US" sz="2300" dirty="0" err="1"/>
              <a:t>replicación</a:t>
            </a:r>
            <a:r>
              <a:rPr lang="en-US" sz="2300" dirty="0"/>
              <a:t> </a:t>
            </a:r>
            <a:r>
              <a:rPr lang="en-US" sz="2300" dirty="0" err="1"/>
              <a:t>simétrica</a:t>
            </a:r>
            <a:r>
              <a:rPr lang="en-US" sz="2300" dirty="0"/>
              <a:t> en la </a:t>
            </a:r>
            <a:r>
              <a:rPr lang="en-US" sz="2300" dirty="0" err="1"/>
              <a:t>que</a:t>
            </a:r>
            <a:r>
              <a:rPr lang="en-US" sz="2300" dirty="0"/>
              <a:t> </a:t>
            </a:r>
            <a:r>
              <a:rPr lang="en-US" sz="2300" dirty="0" err="1"/>
              <a:t>todas</a:t>
            </a:r>
            <a:r>
              <a:rPr lang="en-US" sz="2300" dirty="0"/>
              <a:t> </a:t>
            </a:r>
            <a:r>
              <a:rPr lang="en-US" sz="2300" dirty="0" err="1"/>
              <a:t>las</a:t>
            </a:r>
            <a:r>
              <a:rPr lang="en-US" sz="2300" dirty="0"/>
              <a:t> </a:t>
            </a:r>
            <a:r>
              <a:rPr lang="en-US" sz="2300" dirty="0" err="1"/>
              <a:t>copias</a:t>
            </a:r>
            <a:r>
              <a:rPr lang="en-US" sz="2300" dirty="0"/>
              <a:t> se </a:t>
            </a:r>
            <a:r>
              <a:rPr lang="en-US" sz="2300" dirty="0" err="1"/>
              <a:t>tratan</a:t>
            </a:r>
            <a:r>
              <a:rPr lang="en-US" sz="2300" dirty="0"/>
              <a:t> de la </a:t>
            </a:r>
            <a:r>
              <a:rPr lang="en-US" sz="2300" dirty="0" err="1"/>
              <a:t>misma</a:t>
            </a:r>
            <a:r>
              <a:rPr lang="en-US" sz="2300" dirty="0"/>
              <a:t> </a:t>
            </a:r>
            <a:r>
              <a:rPr lang="en-US" sz="2300" dirty="0" err="1"/>
              <a:t>manera</a:t>
            </a:r>
            <a:r>
              <a:rPr lang="en-US" sz="2300" dirty="0"/>
              <a:t>. Las </a:t>
            </a:r>
            <a:r>
              <a:rPr lang="en-US" sz="2300" dirty="0" err="1"/>
              <a:t>transacciones</a:t>
            </a:r>
            <a:r>
              <a:rPr lang="en-US" sz="2300" dirty="0"/>
              <a:t> se </a:t>
            </a:r>
            <a:r>
              <a:rPr lang="en-US" sz="2300" dirty="0" err="1"/>
              <a:t>aplican</a:t>
            </a:r>
            <a:r>
              <a:rPr lang="en-US" sz="2300" dirty="0"/>
              <a:t> a la </a:t>
            </a:r>
            <a:r>
              <a:rPr lang="en-US" sz="2300" dirty="0" err="1"/>
              <a:t>copia</a:t>
            </a:r>
            <a:r>
              <a:rPr lang="en-US" sz="2300" dirty="0"/>
              <a:t> local de la base de </a:t>
            </a:r>
            <a:r>
              <a:rPr lang="en-US" sz="2300" dirty="0" err="1"/>
              <a:t>datos</a:t>
            </a:r>
            <a:r>
              <a:rPr lang="en-US" sz="2300" dirty="0"/>
              <a:t> a </a:t>
            </a:r>
            <a:r>
              <a:rPr lang="en-US" sz="2300" dirty="0" err="1"/>
              <a:t>medida</a:t>
            </a:r>
            <a:r>
              <a:rPr lang="en-US" sz="2300" dirty="0"/>
              <a:t> </a:t>
            </a:r>
            <a:r>
              <a:rPr lang="en-US" sz="2300" dirty="0" err="1"/>
              <a:t>que</a:t>
            </a:r>
            <a:r>
              <a:rPr lang="en-US" sz="2300" dirty="0"/>
              <a:t> </a:t>
            </a:r>
            <a:r>
              <a:rPr lang="en-US" sz="2300" dirty="0" err="1"/>
              <a:t>llegan</a:t>
            </a:r>
            <a:r>
              <a:rPr lang="en-US" sz="2300" dirty="0"/>
              <a:t> a un </a:t>
            </a:r>
            <a:r>
              <a:rPr lang="en-US" sz="2300" dirty="0" err="1"/>
              <a:t>sitio</a:t>
            </a:r>
            <a:r>
              <a:rPr lang="en-US" sz="2300" dirty="0"/>
              <a:t>. </a:t>
            </a:r>
            <a:endParaRPr lang="en-US" sz="2300" dirty="0" smtClean="0"/>
          </a:p>
          <a:p>
            <a:pPr>
              <a:lnSpc>
                <a:spcPct val="100000"/>
              </a:lnSpc>
              <a:spcBef>
                <a:spcPts val="300"/>
              </a:spcBef>
            </a:pPr>
            <a:r>
              <a:rPr lang="en-US" sz="2300" dirty="0" smtClean="0"/>
              <a:t>Este </a:t>
            </a:r>
            <a:r>
              <a:rPr lang="en-US" sz="2300" dirty="0" err="1"/>
              <a:t>enfoque</a:t>
            </a:r>
            <a:r>
              <a:rPr lang="en-US" sz="2300" dirty="0"/>
              <a:t> </a:t>
            </a:r>
            <a:r>
              <a:rPr lang="en-US" sz="2300" dirty="0" err="1"/>
              <a:t>potencialmente</a:t>
            </a:r>
            <a:r>
              <a:rPr lang="en-US" sz="2300" dirty="0"/>
              <a:t> </a:t>
            </a:r>
            <a:r>
              <a:rPr lang="en-US" sz="2300" dirty="0" err="1"/>
              <a:t>causa</a:t>
            </a:r>
            <a:r>
              <a:rPr lang="en-US" sz="2300" dirty="0"/>
              <a:t> la </a:t>
            </a:r>
            <a:r>
              <a:rPr lang="en-US" sz="2300" dirty="0" err="1"/>
              <a:t>divergencia</a:t>
            </a:r>
            <a:r>
              <a:rPr lang="en-US" sz="2300" dirty="0"/>
              <a:t> de </a:t>
            </a:r>
            <a:r>
              <a:rPr lang="en-US" sz="2300" dirty="0" err="1"/>
              <a:t>las</a:t>
            </a:r>
            <a:r>
              <a:rPr lang="en-US" sz="2300" dirty="0"/>
              <a:t> </a:t>
            </a:r>
            <a:r>
              <a:rPr lang="en-US" sz="2300" dirty="0" err="1"/>
              <a:t>réplicas</a:t>
            </a:r>
            <a:r>
              <a:rPr lang="en-US" sz="2300" dirty="0"/>
              <a:t>. </a:t>
            </a:r>
            <a:endParaRPr lang="en-US" sz="2300" dirty="0" smtClean="0"/>
          </a:p>
          <a:p>
            <a:pPr>
              <a:lnSpc>
                <a:spcPct val="100000"/>
              </a:lnSpc>
              <a:spcBef>
                <a:spcPts val="300"/>
              </a:spcBef>
            </a:pPr>
            <a:r>
              <a:rPr lang="en-US" sz="2300" dirty="0" smtClean="0"/>
              <a:t>Como </a:t>
            </a:r>
            <a:r>
              <a:rPr lang="en-US" sz="2300" dirty="0" err="1"/>
              <a:t>las</a:t>
            </a:r>
            <a:r>
              <a:rPr lang="en-US" sz="2300" dirty="0"/>
              <a:t> </a:t>
            </a:r>
            <a:r>
              <a:rPr lang="en-US" sz="2300" dirty="0" err="1"/>
              <a:t>copias</a:t>
            </a:r>
            <a:r>
              <a:rPr lang="en-US" sz="2300" dirty="0"/>
              <a:t> de la base de </a:t>
            </a:r>
            <a:r>
              <a:rPr lang="en-US" sz="2300" dirty="0" err="1"/>
              <a:t>datos</a:t>
            </a:r>
            <a:r>
              <a:rPr lang="en-US" sz="2300" dirty="0"/>
              <a:t> en </a:t>
            </a:r>
            <a:r>
              <a:rPr lang="en-US" sz="2300" dirty="0" err="1"/>
              <a:t>este</a:t>
            </a:r>
            <a:r>
              <a:rPr lang="en-US" sz="2300" dirty="0"/>
              <a:t> </a:t>
            </a:r>
            <a:r>
              <a:rPr lang="en-US" sz="2300" dirty="0" err="1"/>
              <a:t>enfoque</a:t>
            </a:r>
            <a:r>
              <a:rPr lang="en-US" sz="2300" dirty="0"/>
              <a:t> </a:t>
            </a:r>
            <a:r>
              <a:rPr lang="en-US" sz="2300" dirty="0" err="1"/>
              <a:t>pueden</a:t>
            </a:r>
            <a:r>
              <a:rPr lang="en-US" sz="2300" dirty="0"/>
              <a:t> </a:t>
            </a:r>
            <a:r>
              <a:rPr lang="en-US" sz="2300" dirty="0" err="1"/>
              <a:t>divergir</a:t>
            </a:r>
            <a:r>
              <a:rPr lang="en-US" sz="2300" dirty="0"/>
              <a:t>, </a:t>
            </a:r>
            <a:r>
              <a:rPr lang="en-US" sz="2300" dirty="0" err="1"/>
              <a:t>ocasionalmente</a:t>
            </a:r>
            <a:r>
              <a:rPr lang="en-US" sz="2300" dirty="0"/>
              <a:t> el </a:t>
            </a:r>
            <a:r>
              <a:rPr lang="en-US" sz="2300" dirty="0" err="1"/>
              <a:t>sistema</a:t>
            </a:r>
            <a:r>
              <a:rPr lang="en-US" sz="2300" dirty="0"/>
              <a:t> </a:t>
            </a:r>
            <a:r>
              <a:rPr lang="en-US" sz="2300" dirty="0" err="1"/>
              <a:t>tiene</a:t>
            </a:r>
            <a:r>
              <a:rPr lang="en-US" sz="2300" dirty="0"/>
              <a:t> </a:t>
            </a:r>
            <a:r>
              <a:rPr lang="en-US" sz="2300" dirty="0" err="1"/>
              <a:t>que</a:t>
            </a:r>
            <a:r>
              <a:rPr lang="en-US" sz="2300" dirty="0"/>
              <a:t> </a:t>
            </a:r>
            <a:r>
              <a:rPr lang="en-US" sz="2300" dirty="0" err="1"/>
              <a:t>sincronizar</a:t>
            </a:r>
            <a:r>
              <a:rPr lang="en-US" sz="2300" dirty="0"/>
              <a:t> </a:t>
            </a:r>
            <a:r>
              <a:rPr lang="en-US" sz="2300" dirty="0" err="1"/>
              <a:t>todas</a:t>
            </a:r>
            <a:r>
              <a:rPr lang="en-US" sz="2300" dirty="0"/>
              <a:t> </a:t>
            </a:r>
            <a:r>
              <a:rPr lang="en-US" sz="2300" dirty="0" err="1"/>
              <a:t>las</a:t>
            </a:r>
            <a:r>
              <a:rPr lang="en-US" sz="2300" dirty="0"/>
              <a:t> </a:t>
            </a:r>
            <a:r>
              <a:rPr lang="en-US" sz="2300" dirty="0" err="1"/>
              <a:t>copias</a:t>
            </a:r>
            <a:r>
              <a:rPr lang="en-US" sz="2300" dirty="0"/>
              <a:t>. </a:t>
            </a:r>
            <a:endParaRPr lang="en-US" sz="2300" dirty="0" smtClean="0"/>
          </a:p>
          <a:p>
            <a:pPr>
              <a:lnSpc>
                <a:spcPct val="100000"/>
              </a:lnSpc>
              <a:spcBef>
                <a:spcPts val="300"/>
              </a:spcBef>
            </a:pPr>
            <a:r>
              <a:rPr lang="en-US" sz="2300" dirty="0" smtClean="0"/>
              <a:t>La </a:t>
            </a:r>
            <a:r>
              <a:rPr lang="en-US" sz="2300" dirty="0" err="1"/>
              <a:t>mayoría</a:t>
            </a:r>
            <a:r>
              <a:rPr lang="en-US" sz="2300" dirty="0"/>
              <a:t> de los </a:t>
            </a:r>
            <a:r>
              <a:rPr lang="en-US" sz="2300" dirty="0" err="1"/>
              <a:t>proveedores</a:t>
            </a:r>
            <a:r>
              <a:rPr lang="en-US" sz="2300" dirty="0"/>
              <a:t> de DBMS </a:t>
            </a:r>
            <a:r>
              <a:rPr lang="en-US" sz="2300" dirty="0" err="1" smtClean="0"/>
              <a:t>tienen</a:t>
            </a:r>
            <a:r>
              <a:rPr lang="en-US" sz="2300" dirty="0" smtClean="0"/>
              <a:t> el </a:t>
            </a:r>
            <a:r>
              <a:rPr lang="en-US" sz="2300" dirty="0"/>
              <a:t>software </a:t>
            </a:r>
            <a:r>
              <a:rPr lang="en-US" sz="2300" dirty="0" err="1"/>
              <a:t>necesario</a:t>
            </a:r>
            <a:r>
              <a:rPr lang="en-US" sz="2300" dirty="0"/>
              <a:t> para </a:t>
            </a:r>
            <a:r>
              <a:rPr lang="en-US" sz="2300" dirty="0" err="1"/>
              <a:t>comparar</a:t>
            </a:r>
            <a:r>
              <a:rPr lang="en-US" sz="2300" dirty="0"/>
              <a:t> el </a:t>
            </a:r>
            <a:r>
              <a:rPr lang="en-US" sz="2300" dirty="0" err="1"/>
              <a:t>contenido</a:t>
            </a:r>
            <a:r>
              <a:rPr lang="en-US" sz="2300" dirty="0"/>
              <a:t> de </a:t>
            </a:r>
            <a:r>
              <a:rPr lang="en-US" sz="2300" dirty="0" err="1"/>
              <a:t>las</a:t>
            </a:r>
            <a:r>
              <a:rPr lang="en-US" sz="2300" dirty="0"/>
              <a:t> </a:t>
            </a:r>
            <a:r>
              <a:rPr lang="en-US" sz="2300" dirty="0" err="1"/>
              <a:t>copias</a:t>
            </a:r>
            <a:r>
              <a:rPr lang="en-US" sz="2300" dirty="0"/>
              <a:t> y </a:t>
            </a:r>
            <a:r>
              <a:rPr lang="en-US" sz="2300" dirty="0" err="1"/>
              <a:t>también</a:t>
            </a:r>
            <a:r>
              <a:rPr lang="en-US" sz="2300" dirty="0"/>
              <a:t> </a:t>
            </a:r>
            <a:r>
              <a:rPr lang="en-US" sz="2300" dirty="0" err="1"/>
              <a:t>proporcionan</a:t>
            </a:r>
            <a:r>
              <a:rPr lang="en-US" sz="2300" dirty="0"/>
              <a:t> </a:t>
            </a:r>
            <a:r>
              <a:rPr lang="en-US" sz="2300" dirty="0" err="1"/>
              <a:t>herramientas</a:t>
            </a:r>
            <a:r>
              <a:rPr lang="en-US" sz="2300" dirty="0"/>
              <a:t> para la </a:t>
            </a:r>
            <a:r>
              <a:rPr lang="en-US" sz="2300" dirty="0" err="1"/>
              <a:t>sincronización</a:t>
            </a:r>
            <a:r>
              <a:rPr lang="en-US" sz="2300" dirty="0"/>
              <a:t> e </a:t>
            </a:r>
            <a:r>
              <a:rPr lang="en-US" sz="2300" dirty="0" err="1"/>
              <a:t>identificación</a:t>
            </a:r>
            <a:r>
              <a:rPr lang="en-US" sz="2300" dirty="0"/>
              <a:t> de </a:t>
            </a:r>
            <a:r>
              <a:rPr lang="en-US" sz="2300" dirty="0" err="1"/>
              <a:t>las</a:t>
            </a:r>
            <a:r>
              <a:rPr lang="en-US" sz="2300" dirty="0"/>
              <a:t> </a:t>
            </a:r>
            <a:r>
              <a:rPr lang="en-US" sz="2300" dirty="0" err="1"/>
              <a:t>diferencias</a:t>
            </a:r>
            <a:r>
              <a:rPr lang="en-US" sz="2300" dirty="0"/>
              <a:t> en </a:t>
            </a:r>
            <a:r>
              <a:rPr lang="en-US" sz="2300" dirty="0" err="1"/>
              <a:t>las</a:t>
            </a:r>
            <a:r>
              <a:rPr lang="en-US" sz="2300" dirty="0"/>
              <a:t> </a:t>
            </a:r>
            <a:r>
              <a:rPr lang="en-US" sz="2300" dirty="0" err="1"/>
              <a:t>copias</a:t>
            </a:r>
            <a:r>
              <a:rPr lang="en-US" sz="2300" dirty="0"/>
              <a:t>. </a:t>
            </a:r>
            <a:r>
              <a:rPr lang="en-US" sz="2300" dirty="0" err="1"/>
              <a:t>Cuando</a:t>
            </a:r>
            <a:r>
              <a:rPr lang="en-US" sz="2300" dirty="0"/>
              <a:t> se </a:t>
            </a:r>
            <a:r>
              <a:rPr lang="en-US" sz="2300" dirty="0" err="1"/>
              <a:t>requiere</a:t>
            </a:r>
            <a:r>
              <a:rPr lang="en-US" sz="2300" dirty="0"/>
              <a:t> la </a:t>
            </a:r>
            <a:r>
              <a:rPr lang="en-US" sz="2300" dirty="0" err="1"/>
              <a:t>sincronización</a:t>
            </a:r>
            <a:r>
              <a:rPr lang="en-US" sz="2300" dirty="0"/>
              <a:t>, </a:t>
            </a:r>
            <a:r>
              <a:rPr lang="en-US" sz="2300" dirty="0" err="1"/>
              <a:t>las</a:t>
            </a:r>
            <a:r>
              <a:rPr lang="en-US" sz="2300" dirty="0"/>
              <a:t> </a:t>
            </a:r>
            <a:r>
              <a:rPr lang="en-US" sz="2300" dirty="0" err="1"/>
              <a:t>herramientas</a:t>
            </a:r>
            <a:r>
              <a:rPr lang="en-US" sz="2300" dirty="0"/>
              <a:t> del DBMS </a:t>
            </a:r>
            <a:r>
              <a:rPr lang="en-US" sz="2300" dirty="0" err="1"/>
              <a:t>permiten</a:t>
            </a:r>
            <a:r>
              <a:rPr lang="en-US" sz="2300" dirty="0"/>
              <a:t> </a:t>
            </a:r>
            <a:r>
              <a:rPr lang="en-US" sz="2300" dirty="0" err="1"/>
              <a:t>que</a:t>
            </a:r>
            <a:r>
              <a:rPr lang="en-US" sz="2300" dirty="0"/>
              <a:t> el </a:t>
            </a:r>
            <a:r>
              <a:rPr lang="en-US" sz="2300" dirty="0" err="1"/>
              <a:t>diseñador</a:t>
            </a:r>
            <a:r>
              <a:rPr lang="en-US" sz="2300" dirty="0"/>
              <a:t> de la base de </a:t>
            </a:r>
            <a:r>
              <a:rPr lang="en-US" sz="2300" dirty="0" err="1"/>
              <a:t>datos</a:t>
            </a:r>
            <a:r>
              <a:rPr lang="en-US" sz="2300" dirty="0"/>
              <a:t> o un DBA </a:t>
            </a:r>
            <a:r>
              <a:rPr lang="en-US" sz="2300" dirty="0" err="1"/>
              <a:t>sincronicen</a:t>
            </a:r>
            <a:r>
              <a:rPr lang="en-US" sz="2300" dirty="0"/>
              <a:t> </a:t>
            </a:r>
            <a:r>
              <a:rPr lang="en-US" sz="2300" dirty="0" err="1"/>
              <a:t>las</a:t>
            </a:r>
            <a:r>
              <a:rPr lang="en-US" sz="2300" dirty="0"/>
              <a:t> </a:t>
            </a:r>
            <a:r>
              <a:rPr lang="en-US" sz="2300" dirty="0" err="1"/>
              <a:t>réplicas</a:t>
            </a:r>
            <a:r>
              <a:rPr lang="en-US" sz="2300" dirty="0"/>
              <a:t> antes de </a:t>
            </a:r>
            <a:r>
              <a:rPr lang="en-US" sz="2300" dirty="0" err="1"/>
              <a:t>volver</a:t>
            </a:r>
            <a:r>
              <a:rPr lang="en-US" sz="2300" dirty="0"/>
              <a:t> a </a:t>
            </a:r>
            <a:r>
              <a:rPr lang="en-US" sz="2300" dirty="0" err="1"/>
              <a:t>ponerlas</a:t>
            </a:r>
            <a:r>
              <a:rPr lang="en-US" sz="2300" dirty="0"/>
              <a:t> en </a:t>
            </a:r>
            <a:r>
              <a:rPr lang="en-US" sz="2300" dirty="0" err="1"/>
              <a:t>servicio</a:t>
            </a:r>
            <a:r>
              <a:rPr lang="en-US" sz="2300" dirty="0"/>
              <a:t>.</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Asynchronous Replication Control</a:t>
            </a:r>
          </a:p>
        </p:txBody>
      </p:sp>
    </p:spTree>
    <p:extLst>
      <p:ext uri="{BB962C8B-B14F-4D97-AF65-F5344CB8AC3E}">
        <p14:creationId xmlns:p14="http://schemas.microsoft.com/office/powerpoint/2010/main" val="164977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smtClean="0"/>
              <a:t>En </a:t>
            </a:r>
            <a:r>
              <a:rPr lang="en-US" sz="2400" dirty="0" err="1"/>
              <a:t>este</a:t>
            </a:r>
            <a:r>
              <a:rPr lang="en-US" sz="2400" dirty="0"/>
              <a:t> </a:t>
            </a:r>
            <a:r>
              <a:rPr lang="en-US" sz="2400" dirty="0" err="1"/>
              <a:t>enfoque</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son </a:t>
            </a:r>
            <a:r>
              <a:rPr lang="en-US" sz="2400" dirty="0" err="1"/>
              <a:t>aceptadas</a:t>
            </a:r>
            <a:r>
              <a:rPr lang="en-US" sz="2400" dirty="0"/>
              <a:t> y </a:t>
            </a:r>
            <a:r>
              <a:rPr lang="en-US" sz="2400" dirty="0" err="1"/>
              <a:t>ninguna</a:t>
            </a:r>
            <a:r>
              <a:rPr lang="en-US" sz="2400" dirty="0"/>
              <a:t> </a:t>
            </a:r>
            <a:r>
              <a:rPr lang="en-US" sz="2400" dirty="0" err="1"/>
              <a:t>es</a:t>
            </a:r>
            <a:r>
              <a:rPr lang="en-US" sz="2400" dirty="0"/>
              <a:t> </a:t>
            </a:r>
            <a:r>
              <a:rPr lang="en-US" sz="2400" dirty="0" err="1"/>
              <a:t>rechazada</a:t>
            </a:r>
            <a:r>
              <a:rPr lang="en-US" sz="2400" dirty="0"/>
              <a:t>. </a:t>
            </a:r>
            <a:endParaRPr lang="en-US" sz="2400" dirty="0" smtClean="0"/>
          </a:p>
          <a:p>
            <a:pPr>
              <a:lnSpc>
                <a:spcPct val="120000"/>
              </a:lnSpc>
              <a:spcBef>
                <a:spcPts val="300"/>
              </a:spcBef>
            </a:pPr>
            <a:r>
              <a:rPr lang="en-US" sz="2400" dirty="0" smtClean="0"/>
              <a:t>Este </a:t>
            </a:r>
            <a:r>
              <a:rPr lang="en-US" sz="2400" dirty="0" err="1"/>
              <a:t>enfoque</a:t>
            </a:r>
            <a:r>
              <a:rPr lang="en-US" sz="2400" dirty="0"/>
              <a:t> </a:t>
            </a:r>
            <a:r>
              <a:rPr lang="en-US" sz="2400" dirty="0" err="1"/>
              <a:t>utiliza</a:t>
            </a:r>
            <a:r>
              <a:rPr lang="en-US" sz="2400" dirty="0"/>
              <a:t> un token </a:t>
            </a:r>
            <a:r>
              <a:rPr lang="en-US" sz="2400" dirty="0" err="1"/>
              <a:t>circulante</a:t>
            </a:r>
            <a:r>
              <a:rPr lang="en-US" sz="2400" dirty="0"/>
              <a:t> para </a:t>
            </a:r>
            <a:r>
              <a:rPr lang="en-US" sz="2400" dirty="0" err="1"/>
              <a:t>serializar</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en el </a:t>
            </a:r>
            <a:r>
              <a:rPr lang="en-US" sz="2400" dirty="0" err="1"/>
              <a:t>sistema</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err="1"/>
              <a:t>vez</a:t>
            </a:r>
            <a:r>
              <a:rPr lang="en-US" sz="2400" dirty="0"/>
              <a:t> </a:t>
            </a:r>
            <a:r>
              <a:rPr lang="en-US" sz="2400" dirty="0" err="1"/>
              <a:t>que</a:t>
            </a:r>
            <a:r>
              <a:rPr lang="en-US" sz="2400" dirty="0"/>
              <a:t> se ha </a:t>
            </a:r>
            <a:r>
              <a:rPr lang="en-US" sz="2400" dirty="0" err="1"/>
              <a:t>determinado</a:t>
            </a:r>
            <a:r>
              <a:rPr lang="en-US" sz="2400" dirty="0"/>
              <a:t> el </a:t>
            </a:r>
            <a:r>
              <a:rPr lang="en-US" sz="2400" dirty="0" err="1"/>
              <a:t>orden</a:t>
            </a:r>
            <a:r>
              <a:rPr lang="en-US" sz="2400" dirty="0"/>
              <a:t> de </a:t>
            </a:r>
            <a:r>
              <a:rPr lang="en-US" sz="2400" dirty="0" err="1"/>
              <a:t>serialización</a:t>
            </a:r>
            <a:r>
              <a:rPr lang="en-US" sz="2400" dirty="0"/>
              <a:t> para </a:t>
            </a:r>
            <a:r>
              <a:rPr lang="en-US" sz="2400" dirty="0" err="1"/>
              <a:t>una</a:t>
            </a:r>
            <a:r>
              <a:rPr lang="en-US" sz="2400" dirty="0"/>
              <a:t> </a:t>
            </a:r>
            <a:r>
              <a:rPr lang="en-US" sz="2400" dirty="0" err="1"/>
              <a:t>transacción</a:t>
            </a:r>
            <a:r>
              <a:rPr lang="en-US" sz="2400" dirty="0"/>
              <a:t>, la </a:t>
            </a:r>
            <a:r>
              <a:rPr lang="en-US" sz="2400" dirty="0" err="1"/>
              <a:t>transacción</a:t>
            </a:r>
            <a:r>
              <a:rPr lang="en-US" sz="2400" dirty="0"/>
              <a:t> se </a:t>
            </a:r>
            <a:r>
              <a:rPr lang="en-US" sz="2400" dirty="0" err="1"/>
              <a:t>ejecuta</a:t>
            </a:r>
            <a:r>
              <a:rPr lang="en-US" sz="2400" dirty="0"/>
              <a:t> en </a:t>
            </a:r>
            <a:r>
              <a:rPr lang="en-US" sz="2400" dirty="0" err="1"/>
              <a:t>ese</a:t>
            </a:r>
            <a:r>
              <a:rPr lang="en-US" sz="2400" dirty="0"/>
              <a:t> </a:t>
            </a:r>
            <a:r>
              <a:rPr lang="en-US" sz="2400" dirty="0" err="1"/>
              <a:t>orden</a:t>
            </a:r>
            <a:r>
              <a:rPr lang="en-US" sz="2400" dirty="0"/>
              <a:t> contra </a:t>
            </a:r>
            <a:r>
              <a:rPr lang="en-US" sz="2400" dirty="0" err="1"/>
              <a:t>cada</a:t>
            </a:r>
            <a:r>
              <a:rPr lang="en-US" sz="2400" dirty="0"/>
              <a:t> </a:t>
            </a:r>
            <a:r>
              <a:rPr lang="en-US" sz="2400" dirty="0" err="1"/>
              <a:t>copia</a:t>
            </a:r>
            <a:r>
              <a:rPr lang="en-US" sz="2400" dirty="0"/>
              <a:t> de la base de </a:t>
            </a:r>
            <a:r>
              <a:rPr lang="en-US" sz="2400" dirty="0" err="1"/>
              <a:t>datos</a:t>
            </a:r>
            <a:r>
              <a:rPr lang="en-US" sz="2400" dirty="0"/>
              <a:t>. </a:t>
            </a:r>
            <a:endParaRPr lang="en-US" sz="2400" dirty="0" smtClean="0"/>
          </a:p>
          <a:p>
            <a:pPr>
              <a:lnSpc>
                <a:spcPct val="120000"/>
              </a:lnSpc>
              <a:spcBef>
                <a:spcPts val="300"/>
              </a:spcBef>
            </a:pPr>
            <a:r>
              <a:rPr lang="en-US" sz="2400" dirty="0" err="1" smtClean="0"/>
              <a:t>Llamamos</a:t>
            </a:r>
            <a:r>
              <a:rPr lang="en-US" sz="2400" dirty="0" smtClean="0"/>
              <a:t> </a:t>
            </a:r>
            <a:r>
              <a:rPr lang="en-US" sz="2400" dirty="0"/>
              <a:t>a </a:t>
            </a:r>
            <a:r>
              <a:rPr lang="en-US" sz="2400" dirty="0" err="1"/>
              <a:t>este</a:t>
            </a:r>
            <a:r>
              <a:rPr lang="en-US" sz="2400" dirty="0"/>
              <a:t> </a:t>
            </a:r>
            <a:r>
              <a:rPr lang="en-US" sz="2400" dirty="0" err="1"/>
              <a:t>enfoque</a:t>
            </a:r>
            <a:r>
              <a:rPr lang="en-US" sz="2400" dirty="0"/>
              <a:t> el </a:t>
            </a:r>
            <a:r>
              <a:rPr lang="en-US" sz="2400" dirty="0" err="1"/>
              <a:t>enfoque</a:t>
            </a:r>
            <a:r>
              <a:rPr lang="en-US" sz="2400" dirty="0"/>
              <a:t> de token </a:t>
            </a:r>
            <a:r>
              <a:rPr lang="en-US" sz="2400" dirty="0" err="1"/>
              <a:t>circulante</a:t>
            </a:r>
            <a:r>
              <a:rPr lang="en-US"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Circulating Token Algorithm</a:t>
            </a:r>
          </a:p>
        </p:txBody>
      </p:sp>
    </p:spTree>
    <p:extLst>
      <p:ext uri="{BB962C8B-B14F-4D97-AF65-F5344CB8AC3E}">
        <p14:creationId xmlns:p14="http://schemas.microsoft.com/office/powerpoint/2010/main" val="1148312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dirty="0"/>
              <a:t>E</a:t>
            </a:r>
            <a:r>
              <a:rPr lang="en-US" sz="2400" dirty="0" smtClean="0"/>
              <a:t>l </a:t>
            </a:r>
            <a:r>
              <a:rPr lang="en-US" sz="2400" dirty="0" err="1"/>
              <a:t>algoritmo</a:t>
            </a:r>
            <a:r>
              <a:rPr lang="en-US" sz="2400" dirty="0"/>
              <a:t> de token </a:t>
            </a:r>
            <a:r>
              <a:rPr lang="en-US" sz="2400" dirty="0" err="1"/>
              <a:t>circulante</a:t>
            </a:r>
            <a:r>
              <a:rPr lang="en-US" sz="2400" dirty="0"/>
              <a:t> </a:t>
            </a:r>
            <a:r>
              <a:rPr lang="en-US" sz="2400" dirty="0" err="1"/>
              <a:t>tiene</a:t>
            </a:r>
            <a:r>
              <a:rPr lang="en-US" sz="2400" dirty="0"/>
              <a:t> </a:t>
            </a:r>
            <a:r>
              <a:rPr lang="en-US" sz="2400" dirty="0" err="1"/>
              <a:t>fases</a:t>
            </a:r>
            <a:r>
              <a:rPr lang="en-US" sz="2400" dirty="0"/>
              <a:t> de </a:t>
            </a:r>
            <a:r>
              <a:rPr lang="en-US" sz="2400" dirty="0" err="1"/>
              <a:t>aceptación</a:t>
            </a:r>
            <a:r>
              <a:rPr lang="en-US" sz="2400" dirty="0"/>
              <a:t> de </a:t>
            </a:r>
            <a:r>
              <a:rPr lang="en-US" sz="2400" dirty="0" err="1"/>
              <a:t>transacción</a:t>
            </a:r>
            <a:r>
              <a:rPr lang="en-US" sz="2400" dirty="0"/>
              <a:t> y de </a:t>
            </a:r>
            <a:r>
              <a:rPr lang="en-US" sz="2400" dirty="0" err="1"/>
              <a:t>aplicación</a:t>
            </a:r>
            <a:r>
              <a:rPr lang="en-US" sz="2400" dirty="0"/>
              <a:t> de </a:t>
            </a:r>
            <a:r>
              <a:rPr lang="en-US" sz="2400" dirty="0" err="1"/>
              <a:t>transacción</a:t>
            </a:r>
            <a:r>
              <a:rPr lang="en-US" sz="2400" dirty="0"/>
              <a:t>. </a:t>
            </a:r>
            <a:endParaRPr lang="en-US" sz="2400" dirty="0" smtClean="0"/>
          </a:p>
          <a:p>
            <a:pPr>
              <a:lnSpc>
                <a:spcPct val="120000"/>
              </a:lnSpc>
              <a:spcBef>
                <a:spcPts val="300"/>
              </a:spcBef>
            </a:pPr>
            <a:r>
              <a:rPr lang="en-US" sz="2400" dirty="0" smtClean="0"/>
              <a:t>Durante </a:t>
            </a:r>
            <a:r>
              <a:rPr lang="en-US" sz="2400" dirty="0"/>
              <a:t>la </a:t>
            </a:r>
            <a:r>
              <a:rPr lang="en-US" sz="2400" dirty="0" err="1"/>
              <a:t>fase</a:t>
            </a:r>
            <a:r>
              <a:rPr lang="en-US" sz="2400" dirty="0"/>
              <a:t> de </a:t>
            </a:r>
            <a:r>
              <a:rPr lang="en-US" sz="2400" dirty="0" err="1"/>
              <a:t>aceptación</a:t>
            </a:r>
            <a:r>
              <a:rPr lang="en-US" sz="2400" dirty="0"/>
              <a:t> de </a:t>
            </a:r>
            <a:r>
              <a:rPr lang="en-US" sz="2400" dirty="0" err="1"/>
              <a:t>transacciones</a:t>
            </a:r>
            <a:r>
              <a:rPr lang="en-US" sz="2400" dirty="0"/>
              <a:t>, </a:t>
            </a:r>
            <a:r>
              <a:rPr lang="en-US" sz="2400" dirty="0" err="1"/>
              <a:t>todas</a:t>
            </a:r>
            <a:r>
              <a:rPr lang="en-US" sz="2400" dirty="0"/>
              <a:t> </a:t>
            </a:r>
            <a:r>
              <a:rPr lang="en-US" sz="2400" dirty="0" err="1"/>
              <a:t>las</a:t>
            </a:r>
            <a:r>
              <a:rPr lang="en-US" sz="2400" dirty="0"/>
              <a:t> </a:t>
            </a:r>
            <a:r>
              <a:rPr lang="en-US" sz="2400" dirty="0" err="1"/>
              <a:t>transacciones</a:t>
            </a:r>
            <a:r>
              <a:rPr lang="en-US" sz="2400" dirty="0"/>
              <a:t> en el </a:t>
            </a:r>
            <a:r>
              <a:rPr lang="en-US" sz="2400" dirty="0" err="1"/>
              <a:t>sistema</a:t>
            </a:r>
            <a:r>
              <a:rPr lang="en-US" sz="2400" dirty="0"/>
              <a:t> se </a:t>
            </a:r>
            <a:r>
              <a:rPr lang="en-US" sz="2400" dirty="0" err="1"/>
              <a:t>secuencian</a:t>
            </a:r>
            <a:r>
              <a:rPr lang="en-US" sz="2400" dirty="0"/>
              <a:t> para </a:t>
            </a:r>
            <a:r>
              <a:rPr lang="en-US" sz="2400" dirty="0" err="1"/>
              <a:t>ejecutarse</a:t>
            </a:r>
            <a:r>
              <a:rPr lang="en-US" sz="2400" dirty="0"/>
              <a:t>, se </a:t>
            </a:r>
            <a:r>
              <a:rPr lang="en-US" sz="2400" dirty="0" err="1"/>
              <a:t>determina</a:t>
            </a:r>
            <a:r>
              <a:rPr lang="en-US" sz="2400" dirty="0"/>
              <a:t> </a:t>
            </a:r>
            <a:r>
              <a:rPr lang="en-US" sz="2400" dirty="0" err="1"/>
              <a:t>su</a:t>
            </a:r>
            <a:r>
              <a:rPr lang="en-US" sz="2400" dirty="0"/>
              <a:t> </a:t>
            </a:r>
            <a:r>
              <a:rPr lang="en-US" sz="2400" dirty="0" err="1"/>
              <a:t>orden</a:t>
            </a:r>
            <a:r>
              <a:rPr lang="en-US" sz="2400" dirty="0"/>
              <a:t> de </a:t>
            </a:r>
            <a:r>
              <a:rPr lang="en-US" sz="2400" dirty="0" err="1"/>
              <a:t>serialización</a:t>
            </a:r>
            <a:r>
              <a:rPr lang="en-US" sz="2400" dirty="0"/>
              <a:t>. </a:t>
            </a:r>
            <a:endParaRPr lang="en-US" sz="2400" dirty="0" smtClean="0"/>
          </a:p>
          <a:p>
            <a:pPr>
              <a:lnSpc>
                <a:spcPct val="120000"/>
              </a:lnSpc>
              <a:spcBef>
                <a:spcPts val="300"/>
              </a:spcBef>
            </a:pPr>
            <a:r>
              <a:rPr lang="en-US" sz="2400" dirty="0" err="1" smtClean="0"/>
              <a:t>Esto</a:t>
            </a:r>
            <a:r>
              <a:rPr lang="en-US" sz="2400" dirty="0" smtClean="0"/>
              <a:t> </a:t>
            </a:r>
            <a:r>
              <a:rPr lang="en-US" sz="2400" dirty="0"/>
              <a:t>se </a:t>
            </a:r>
            <a:r>
              <a:rPr lang="en-US" sz="2400" dirty="0" err="1"/>
              <a:t>logra</a:t>
            </a:r>
            <a:r>
              <a:rPr lang="en-US" sz="2400" dirty="0"/>
              <a:t> </a:t>
            </a:r>
            <a:r>
              <a:rPr lang="en-US" sz="2400" dirty="0" err="1"/>
              <a:t>asignando</a:t>
            </a:r>
            <a:r>
              <a:rPr lang="en-US" sz="2400" dirty="0"/>
              <a:t> a </a:t>
            </a:r>
            <a:r>
              <a:rPr lang="en-US" sz="2400" dirty="0" err="1"/>
              <a:t>cada</a:t>
            </a:r>
            <a:r>
              <a:rPr lang="en-US" sz="2400" dirty="0"/>
              <a:t> </a:t>
            </a:r>
            <a:r>
              <a:rPr lang="en-US" sz="2400" dirty="0" err="1"/>
              <a:t>transacción</a:t>
            </a:r>
            <a:r>
              <a:rPr lang="en-US" sz="2400" dirty="0"/>
              <a:t> en </a:t>
            </a:r>
            <a:r>
              <a:rPr lang="en-US" sz="2400" dirty="0" err="1"/>
              <a:t>cada</a:t>
            </a:r>
            <a:r>
              <a:rPr lang="en-US" sz="2400" dirty="0"/>
              <a:t> </a:t>
            </a:r>
            <a:r>
              <a:rPr lang="en-US" sz="2400" dirty="0" err="1"/>
              <a:t>sitio</a:t>
            </a:r>
            <a:r>
              <a:rPr lang="en-US" sz="2400" dirty="0"/>
              <a:t> un ticket </a:t>
            </a:r>
            <a:r>
              <a:rPr lang="en-US" sz="2400" dirty="0" err="1"/>
              <a:t>único</a:t>
            </a:r>
            <a:r>
              <a:rPr lang="en-US" sz="2400" dirty="0"/>
              <a:t> de </a:t>
            </a:r>
            <a:r>
              <a:rPr lang="en-US" sz="2400" dirty="0" err="1"/>
              <a:t>una</a:t>
            </a:r>
            <a:r>
              <a:rPr lang="en-US" sz="2400" dirty="0"/>
              <a:t> </a:t>
            </a:r>
            <a:r>
              <a:rPr lang="en-US" sz="2400" dirty="0" err="1"/>
              <a:t>serie</a:t>
            </a:r>
            <a:r>
              <a:rPr lang="en-US" sz="2400" dirty="0"/>
              <a:t> </a:t>
            </a:r>
            <a:r>
              <a:rPr lang="en-US" sz="2400" dirty="0" err="1"/>
              <a:t>secuencial</a:t>
            </a:r>
            <a:r>
              <a:rPr lang="en-US" sz="2400" dirty="0"/>
              <a:t>, </a:t>
            </a:r>
            <a:r>
              <a:rPr lang="en-US" sz="2400" dirty="0" err="1"/>
              <a:t>que</a:t>
            </a:r>
            <a:r>
              <a:rPr lang="en-US" sz="2400" dirty="0"/>
              <a:t> </a:t>
            </a:r>
            <a:r>
              <a:rPr lang="en-US" sz="2400" dirty="0" err="1"/>
              <a:t>indica</a:t>
            </a:r>
            <a:r>
              <a:rPr lang="en-US" sz="2400" dirty="0"/>
              <a:t> el </a:t>
            </a:r>
            <a:r>
              <a:rPr lang="en-US" sz="2400" dirty="0" err="1"/>
              <a:t>orden</a:t>
            </a:r>
            <a:r>
              <a:rPr lang="en-US" sz="2400" dirty="0"/>
              <a:t> de </a:t>
            </a:r>
            <a:r>
              <a:rPr lang="en-US" sz="2400" dirty="0" err="1"/>
              <a:t>esa</a:t>
            </a:r>
            <a:r>
              <a:rPr lang="en-US" sz="2400" dirty="0"/>
              <a:t> </a:t>
            </a:r>
            <a:r>
              <a:rPr lang="en-US" sz="2400" dirty="0" err="1"/>
              <a:t>transacción</a:t>
            </a:r>
            <a:r>
              <a:rPr lang="en-US" sz="2400" dirty="0"/>
              <a:t> en el </a:t>
            </a:r>
            <a:r>
              <a:rPr lang="en-US" sz="2400" dirty="0" err="1"/>
              <a:t>programa</a:t>
            </a:r>
            <a:r>
              <a:rPr lang="en-US" sz="2400" dirty="0"/>
              <a:t> de </a:t>
            </a:r>
            <a:r>
              <a:rPr lang="en-US" sz="2400" dirty="0" err="1"/>
              <a:t>serialización</a:t>
            </a:r>
            <a:r>
              <a:rPr lang="en-US" sz="2400" dirty="0"/>
              <a:t>. </a:t>
            </a:r>
            <a:endParaRPr lang="en-US" sz="2400" dirty="0" smtClean="0"/>
          </a:p>
          <a:p>
            <a:pPr>
              <a:lnSpc>
                <a:spcPct val="120000"/>
              </a:lnSpc>
              <a:spcBef>
                <a:spcPts val="300"/>
              </a:spcBef>
            </a:pPr>
            <a:r>
              <a:rPr lang="en-US" sz="2400" dirty="0" err="1" smtClean="0"/>
              <a:t>Una</a:t>
            </a:r>
            <a:r>
              <a:rPr lang="en-US" sz="2400" dirty="0" smtClean="0"/>
              <a:t> </a:t>
            </a:r>
            <a:r>
              <a:rPr lang="en-US" sz="2400" dirty="0" err="1"/>
              <a:t>vez</a:t>
            </a:r>
            <a:r>
              <a:rPr lang="en-US" sz="2400" dirty="0"/>
              <a:t> </a:t>
            </a:r>
            <a:r>
              <a:rPr lang="en-US" sz="2400" dirty="0" err="1"/>
              <a:t>que</a:t>
            </a:r>
            <a:r>
              <a:rPr lang="en-US" sz="2400" dirty="0"/>
              <a:t> </a:t>
            </a:r>
            <a:r>
              <a:rPr lang="en-US" sz="2400" dirty="0" err="1"/>
              <a:t>una</a:t>
            </a:r>
            <a:r>
              <a:rPr lang="en-US" sz="2400" dirty="0"/>
              <a:t> </a:t>
            </a:r>
            <a:r>
              <a:rPr lang="en-US" sz="2400" dirty="0" err="1"/>
              <a:t>transacción</a:t>
            </a:r>
            <a:r>
              <a:rPr lang="en-US" sz="2400" dirty="0"/>
              <a:t> ha </a:t>
            </a:r>
            <a:r>
              <a:rPr lang="en-US" sz="2400" dirty="0" err="1"/>
              <a:t>sido</a:t>
            </a:r>
            <a:r>
              <a:rPr lang="en-US" sz="2400" dirty="0"/>
              <a:t> </a:t>
            </a:r>
            <a:r>
              <a:rPr lang="en-US" sz="2400" dirty="0" err="1"/>
              <a:t>emitida</a:t>
            </a:r>
            <a:r>
              <a:rPr lang="en-US" sz="2400" dirty="0"/>
              <a:t>, se </a:t>
            </a:r>
            <a:r>
              <a:rPr lang="en-US" sz="2400" dirty="0" err="1"/>
              <a:t>transmite</a:t>
            </a:r>
            <a:r>
              <a:rPr lang="en-US" sz="2400" dirty="0"/>
              <a:t> a </a:t>
            </a:r>
            <a:r>
              <a:rPr lang="en-US" sz="2400" dirty="0" err="1"/>
              <a:t>todos</a:t>
            </a:r>
            <a:r>
              <a:rPr lang="en-US" sz="2400" dirty="0"/>
              <a:t> los </a:t>
            </a:r>
            <a:r>
              <a:rPr lang="en-US" sz="2400" dirty="0" err="1"/>
              <a:t>sitios</a:t>
            </a:r>
            <a:r>
              <a:rPr lang="en-US" sz="2400" dirty="0"/>
              <a:t>. </a:t>
            </a:r>
            <a:endParaRPr lang="en-US" sz="2400" dirty="0" smtClean="0"/>
          </a:p>
          <a:p>
            <a:pPr>
              <a:lnSpc>
                <a:spcPct val="120000"/>
              </a:lnSpc>
              <a:spcBef>
                <a:spcPts val="300"/>
              </a:spcBef>
            </a:pPr>
            <a:r>
              <a:rPr lang="en-US" sz="2400" dirty="0" smtClean="0"/>
              <a:t>Los </a:t>
            </a:r>
            <a:r>
              <a:rPr lang="en-US" sz="2400" dirty="0" err="1"/>
              <a:t>sitios</a:t>
            </a:r>
            <a:r>
              <a:rPr lang="en-US" sz="2400" dirty="0"/>
              <a:t> </a:t>
            </a:r>
            <a:r>
              <a:rPr lang="en-US" sz="2400" dirty="0" err="1"/>
              <a:t>entonces</a:t>
            </a:r>
            <a:r>
              <a:rPr lang="en-US" sz="2400" dirty="0"/>
              <a:t> </a:t>
            </a:r>
            <a:r>
              <a:rPr lang="en-US" sz="2400" dirty="0" err="1"/>
              <a:t>ejecutan</a:t>
            </a:r>
            <a:r>
              <a:rPr lang="en-US" sz="2400" dirty="0"/>
              <a:t> </a:t>
            </a:r>
            <a:r>
              <a:rPr lang="en-US" sz="2400" dirty="0" err="1"/>
              <a:t>sus</a:t>
            </a:r>
            <a:r>
              <a:rPr lang="en-US" sz="2400" dirty="0"/>
              <a:t> </a:t>
            </a:r>
            <a:r>
              <a:rPr lang="en-US" sz="2400" dirty="0" err="1"/>
              <a:t>transacciones</a:t>
            </a:r>
            <a:r>
              <a:rPr lang="en-US" sz="2400" dirty="0"/>
              <a:t> en el </a:t>
            </a:r>
            <a:r>
              <a:rPr lang="en-US" sz="2400" dirty="0" err="1"/>
              <a:t>orden</a:t>
            </a:r>
            <a:r>
              <a:rPr lang="en-US" sz="2400" dirty="0"/>
              <a:t> de </a:t>
            </a:r>
            <a:r>
              <a:rPr lang="en-US" sz="2400" dirty="0" err="1"/>
              <a:t>sus</a:t>
            </a:r>
            <a:r>
              <a:rPr lang="en-US" sz="2400" dirty="0"/>
              <a:t> </a:t>
            </a:r>
            <a:r>
              <a:rPr lang="en-US" sz="2400" dirty="0" smtClean="0"/>
              <a:t>tickets.</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Circulating Token Algorithm</a:t>
            </a:r>
          </a:p>
        </p:txBody>
      </p:sp>
    </p:spTree>
    <p:extLst>
      <p:ext uri="{BB962C8B-B14F-4D97-AF65-F5344CB8AC3E}">
        <p14:creationId xmlns:p14="http://schemas.microsoft.com/office/powerpoint/2010/main" val="1878661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Para implementar el algoritmo, se utiliza un </a:t>
            </a:r>
            <a:r>
              <a:rPr lang="es-ES_tradnl" sz="2400" dirty="0" err="1"/>
              <a:t>token</a:t>
            </a:r>
            <a:r>
              <a:rPr lang="es-ES_tradnl" sz="2400" dirty="0"/>
              <a:t> para permitir que los sitios </a:t>
            </a:r>
            <a:r>
              <a:rPr lang="es-ES_tradnl" sz="2400" dirty="0" smtClean="0"/>
              <a:t>facturen/registren </a:t>
            </a:r>
            <a:r>
              <a:rPr lang="es-ES_tradnl" sz="2400" dirty="0"/>
              <a:t>sus transacciones. </a:t>
            </a:r>
            <a:endParaRPr lang="es-ES_tradnl" sz="2400" dirty="0" smtClean="0"/>
          </a:p>
          <a:p>
            <a:pPr>
              <a:lnSpc>
                <a:spcPct val="120000"/>
              </a:lnSpc>
              <a:spcBef>
                <a:spcPts val="300"/>
              </a:spcBef>
            </a:pPr>
            <a:r>
              <a:rPr lang="es-ES_tradnl" sz="2400" dirty="0" smtClean="0"/>
              <a:t>Un </a:t>
            </a:r>
            <a:r>
              <a:rPr lang="es-ES_tradnl" sz="2400" dirty="0"/>
              <a:t>sitio solo puede registrar sus transacciones cuando tiene 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err="1"/>
              <a:t>token</a:t>
            </a:r>
            <a:r>
              <a:rPr lang="es-ES_tradnl" sz="2400" dirty="0"/>
              <a:t> circula en un anillo virtual y lleva el número de </a:t>
            </a:r>
            <a:r>
              <a:rPr lang="es-ES_tradnl" sz="2400" dirty="0" smtClean="0"/>
              <a:t>ticket disponible </a:t>
            </a:r>
            <a:r>
              <a:rPr lang="es-ES_tradnl" sz="2400" dirty="0"/>
              <a:t>de un sitio a otro. </a:t>
            </a:r>
            <a:endParaRPr lang="es-ES_tradnl" sz="2400" dirty="0" smtClean="0"/>
          </a:p>
          <a:p>
            <a:pPr>
              <a:lnSpc>
                <a:spcPct val="120000"/>
              </a:lnSpc>
              <a:spcBef>
                <a:spcPts val="300"/>
              </a:spcBef>
            </a:pPr>
            <a:r>
              <a:rPr lang="es-ES_tradnl" sz="2400" dirty="0" smtClean="0"/>
              <a:t>Esto </a:t>
            </a:r>
            <a:r>
              <a:rPr lang="es-ES_tradnl" sz="2400" dirty="0"/>
              <a:t>permite a todos los sitios la oportunidad de emitir sus transacciones. </a:t>
            </a:r>
            <a:endParaRPr lang="es-ES_tradnl" sz="2400" dirty="0" smtClean="0"/>
          </a:p>
          <a:p>
            <a:pPr>
              <a:lnSpc>
                <a:spcPct val="120000"/>
              </a:lnSpc>
              <a:spcBef>
                <a:spcPts val="300"/>
              </a:spcBef>
            </a:pPr>
            <a:r>
              <a:rPr lang="es-ES_tradnl" sz="2400" dirty="0" smtClean="0"/>
              <a:t>Para </a:t>
            </a:r>
            <a:r>
              <a:rPr lang="es-ES_tradnl" sz="2400" dirty="0"/>
              <a:t>ser justos, el sistema utiliza una cantidad máxima de tiempo que un sitio puede contener el </a:t>
            </a:r>
            <a:r>
              <a:rPr lang="es-ES_tradnl" sz="2400" dirty="0" err="1"/>
              <a:t>token</a:t>
            </a:r>
            <a:r>
              <a:rPr lang="es-ES_tradnl" sz="2400" dirty="0"/>
              <a:t> o un número máximo de transacciones que un sitio puede emitir mientras mantiene 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Cuando </a:t>
            </a:r>
            <a:r>
              <a:rPr lang="es-ES_tradnl" sz="2400" dirty="0"/>
              <a:t>un sitio extrae un ticket del </a:t>
            </a:r>
            <a:r>
              <a:rPr lang="es-ES_tradnl" sz="2400" dirty="0" err="1"/>
              <a:t>token</a:t>
            </a:r>
            <a:r>
              <a:rPr lang="es-ES_tradnl" sz="2400" dirty="0"/>
              <a:t>, lo asigna a una transacción e incrementa el ticket en 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749117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Una vez que el sitio ha alcanzado el número máximo de tickets permitidos o el tiempo máximo para retener el </a:t>
            </a:r>
            <a:r>
              <a:rPr lang="es-ES_tradnl" sz="2400" dirty="0" err="1"/>
              <a:t>token</a:t>
            </a:r>
            <a:r>
              <a:rPr lang="es-ES_tradnl" sz="2400" dirty="0"/>
              <a:t>, el sitio reenvía el </a:t>
            </a:r>
            <a:r>
              <a:rPr lang="es-ES_tradnl" sz="2400" dirty="0" err="1"/>
              <a:t>token</a:t>
            </a:r>
            <a:r>
              <a:rPr lang="es-ES_tradnl" sz="2400" dirty="0"/>
              <a:t> con el ticket disponible al siguiente sitio en el anillo. </a:t>
            </a:r>
            <a:endParaRPr lang="es-ES_tradnl" sz="2400" dirty="0" smtClean="0"/>
          </a:p>
          <a:p>
            <a:pPr>
              <a:lnSpc>
                <a:spcPct val="120000"/>
              </a:lnSpc>
              <a:spcBef>
                <a:spcPts val="300"/>
              </a:spcBef>
            </a:pPr>
            <a:r>
              <a:rPr lang="es-ES_tradnl" sz="2400" dirty="0" smtClean="0"/>
              <a:t>Para </a:t>
            </a:r>
            <a:r>
              <a:rPr lang="es-ES_tradnl" sz="2400" dirty="0"/>
              <a:t>poder hacer esto, cada sitio debe saber la dirección de su sucesor en el anillo. </a:t>
            </a:r>
            <a:endParaRPr lang="es-ES_tradnl" sz="2400" dirty="0" smtClean="0"/>
          </a:p>
          <a:p>
            <a:pPr>
              <a:lnSpc>
                <a:spcPct val="120000"/>
              </a:lnSpc>
              <a:spcBef>
                <a:spcPts val="300"/>
              </a:spcBef>
            </a:pPr>
            <a:r>
              <a:rPr lang="es-ES_tradnl" sz="2400" dirty="0" smtClean="0"/>
              <a:t>Para </a:t>
            </a:r>
            <a:r>
              <a:rPr lang="es-ES_tradnl" sz="2400" dirty="0"/>
              <a:t>lidiar con las </a:t>
            </a:r>
            <a:r>
              <a:rPr lang="es-ES_tradnl" sz="2400" i="1" dirty="0" smtClean="0"/>
              <a:t>fallas</a:t>
            </a:r>
            <a:r>
              <a:rPr lang="es-ES_tradnl" sz="2400" dirty="0" smtClean="0"/>
              <a:t>, </a:t>
            </a:r>
            <a:r>
              <a:rPr lang="es-ES_tradnl" sz="2400" dirty="0"/>
              <a:t>cada sitio también debe conocer a su predecesor</a:t>
            </a:r>
            <a:r>
              <a:rPr lang="es-ES_tradnl" sz="2400" dirty="0" smtClean="0"/>
              <a:t>.</a:t>
            </a:r>
          </a:p>
          <a:p>
            <a:pPr>
              <a:lnSpc>
                <a:spcPct val="120000"/>
              </a:lnSpc>
              <a:spcBef>
                <a:spcPts val="300"/>
              </a:spcBef>
            </a:pPr>
            <a:r>
              <a:rPr lang="es-ES_tradnl" sz="2400" dirty="0" smtClean="0"/>
              <a:t>El ticket de </a:t>
            </a:r>
            <a:r>
              <a:rPr lang="es-ES_tradnl" sz="2400" dirty="0"/>
              <a:t>transacciones constituye la fase de aceptación de transacción de este algoritmo. </a:t>
            </a:r>
            <a:endParaRPr lang="es-ES_tradnl" sz="2400" dirty="0" smtClean="0"/>
          </a:p>
          <a:p>
            <a:pPr>
              <a:lnSpc>
                <a:spcPct val="120000"/>
              </a:lnSpc>
              <a:spcBef>
                <a:spcPts val="300"/>
              </a:spcBef>
            </a:pPr>
            <a:r>
              <a:rPr lang="es-ES_tradnl" sz="2400" dirty="0" smtClean="0"/>
              <a:t>Una </a:t>
            </a:r>
            <a:r>
              <a:rPr lang="es-ES_tradnl" sz="2400" dirty="0"/>
              <a:t>vez que una transacción es emitida, el algoritmo inicia la fase de aplicación de la transacción. Durante esta fase, una transacción y su </a:t>
            </a:r>
            <a:r>
              <a:rPr lang="es-ES_tradnl" sz="2400" dirty="0" smtClean="0"/>
              <a:t>ticket se </a:t>
            </a:r>
            <a:r>
              <a:rPr lang="es-ES_tradnl" sz="2400" dirty="0"/>
              <a:t>transmiten a todos los sitios.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662145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dirty="0"/>
              <a:t>En la fase de solicitud de transacciones, todas las transacciones deben aplicarse en el orden de sus </a:t>
            </a:r>
            <a:r>
              <a:rPr lang="es-ES_tradnl" sz="2400" dirty="0" smtClean="0"/>
              <a:t>tickets en </a:t>
            </a:r>
            <a:r>
              <a:rPr lang="es-ES_tradnl" sz="2400" dirty="0"/>
              <a:t>todos los sitios. </a:t>
            </a:r>
            <a:endParaRPr lang="es-ES_tradnl" sz="2400" dirty="0" smtClean="0"/>
          </a:p>
          <a:p>
            <a:pPr>
              <a:lnSpc>
                <a:spcPct val="120000"/>
              </a:lnSpc>
              <a:spcBef>
                <a:spcPts val="300"/>
              </a:spcBef>
            </a:pPr>
            <a:r>
              <a:rPr lang="es-ES_tradnl" sz="2400" dirty="0" smtClean="0"/>
              <a:t>Para </a:t>
            </a:r>
            <a:r>
              <a:rPr lang="es-ES_tradnl" sz="2400" dirty="0"/>
              <a:t>lograr esto, cada sitio mantiene el número de </a:t>
            </a:r>
            <a:r>
              <a:rPr lang="es-ES_tradnl" sz="2400" dirty="0" smtClean="0"/>
              <a:t>ticket de </a:t>
            </a:r>
            <a:r>
              <a:rPr lang="es-ES_tradnl" sz="2400" dirty="0"/>
              <a:t>la última transacción aplicada (LAP). </a:t>
            </a:r>
            <a:endParaRPr lang="es-ES_tradnl" sz="2400" dirty="0" smtClean="0"/>
          </a:p>
          <a:p>
            <a:pPr>
              <a:lnSpc>
                <a:spcPct val="120000"/>
              </a:lnSpc>
              <a:spcBef>
                <a:spcPts val="300"/>
              </a:spcBef>
            </a:pPr>
            <a:r>
              <a:rPr lang="es-ES_tradnl" sz="2400" dirty="0" smtClean="0"/>
              <a:t>Cuando </a:t>
            </a:r>
            <a:r>
              <a:rPr lang="es-ES_tradnl" sz="2400" dirty="0"/>
              <a:t>una nueva transacción y su </a:t>
            </a:r>
            <a:r>
              <a:rPr lang="es-ES_tradnl" sz="2400" dirty="0" smtClean="0"/>
              <a:t>ticket llegan </a:t>
            </a:r>
            <a:r>
              <a:rPr lang="es-ES_tradnl" sz="2400" dirty="0"/>
              <a:t>a un sitio, el número de ticket </a:t>
            </a:r>
            <a:r>
              <a:rPr lang="es-ES_tradnl" sz="2400" dirty="0" smtClean="0"/>
              <a:t>de </a:t>
            </a:r>
            <a:r>
              <a:rPr lang="es-ES_tradnl" sz="2400" dirty="0"/>
              <a:t>esta transacción se compara con el LAP. Si el número de ticket </a:t>
            </a:r>
            <a:r>
              <a:rPr lang="es-ES_tradnl" sz="2400" dirty="0" smtClean="0"/>
              <a:t>de </a:t>
            </a:r>
            <a:r>
              <a:rPr lang="es-ES_tradnl" sz="2400" dirty="0"/>
              <a:t>la transacción entrante es igual a "LAP + 1", esta transacción está lista para ser aplicada en el sitio. </a:t>
            </a:r>
            <a:endParaRPr lang="es-ES_tradnl" sz="2400" dirty="0" smtClean="0"/>
          </a:p>
          <a:p>
            <a:pPr>
              <a:lnSpc>
                <a:spcPct val="120000"/>
              </a:lnSpc>
              <a:spcBef>
                <a:spcPts val="300"/>
              </a:spcBef>
            </a:pPr>
            <a:r>
              <a:rPr lang="es-ES_tradnl" sz="2400" dirty="0" smtClean="0"/>
              <a:t>De </a:t>
            </a:r>
            <a:r>
              <a:rPr lang="es-ES_tradnl" sz="2400" dirty="0"/>
              <a:t>lo contrario, la transacción se pone en cola hasta que todas las transacciones con números de ticket </a:t>
            </a:r>
            <a:r>
              <a:rPr lang="es-ES_tradnl" sz="2400" dirty="0" smtClean="0"/>
              <a:t>más </a:t>
            </a:r>
            <a:r>
              <a:rPr lang="es-ES_tradnl" sz="2400" dirty="0"/>
              <a:t>pequeños se hayan aplicado en el sitio.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352296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7" name="Imagen 6"/>
          <p:cNvPicPr>
            <a:picLocks noChangeAspect="1"/>
          </p:cNvPicPr>
          <p:nvPr/>
        </p:nvPicPr>
        <p:blipFill>
          <a:blip r:embed="rId2"/>
          <a:stretch>
            <a:fillRect/>
          </a:stretch>
        </p:blipFill>
        <p:spPr>
          <a:xfrm>
            <a:off x="838200" y="1229360"/>
            <a:ext cx="8432800" cy="4216400"/>
          </a:xfrm>
          <a:prstGeom prst="rect">
            <a:avLst/>
          </a:prstGeom>
        </p:spPr>
      </p:pic>
      <p:pic>
        <p:nvPicPr>
          <p:cNvPr id="8" name="Imagen 7"/>
          <p:cNvPicPr>
            <a:picLocks noChangeAspect="1"/>
          </p:cNvPicPr>
          <p:nvPr/>
        </p:nvPicPr>
        <p:blipFill>
          <a:blip r:embed="rId3"/>
          <a:stretch>
            <a:fillRect/>
          </a:stretch>
        </p:blipFill>
        <p:spPr>
          <a:xfrm>
            <a:off x="863600" y="5443474"/>
            <a:ext cx="8407400" cy="876300"/>
          </a:xfrm>
          <a:prstGeom prst="rect">
            <a:avLst/>
          </a:prstGeom>
        </p:spPr>
      </p:pic>
    </p:spTree>
    <p:extLst>
      <p:ext uri="{BB962C8B-B14F-4D97-AF65-F5344CB8AC3E}">
        <p14:creationId xmlns:p14="http://schemas.microsoft.com/office/powerpoint/2010/main" val="1228404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0929" y="437642"/>
            <a:ext cx="5379519" cy="4280662"/>
          </a:xfrm>
        </p:spPr>
        <p:txBody>
          <a:bodyPr>
            <a:noAutofit/>
          </a:bodyPr>
          <a:lstStyle/>
          <a:p>
            <a:pPr>
              <a:lnSpc>
                <a:spcPct val="120000"/>
              </a:lnSpc>
              <a:spcBef>
                <a:spcPts val="300"/>
              </a:spcBef>
            </a:pPr>
            <a:r>
              <a:rPr lang="es-ES_tradnl" sz="2400" dirty="0" smtClean="0"/>
              <a:t>El </a:t>
            </a:r>
            <a:r>
              <a:rPr lang="es-ES_tradnl" sz="2400" dirty="0"/>
              <a:t>algoritmo de control de replicación también es capaz de lidiar con la pérdida del </a:t>
            </a:r>
            <a:r>
              <a:rPr lang="es-ES_tradnl" sz="2400" dirty="0" err="1"/>
              <a:t>token</a:t>
            </a:r>
            <a:r>
              <a:rPr lang="es-ES_tradnl" sz="2400" dirty="0"/>
              <a:t>. El </a:t>
            </a:r>
            <a:r>
              <a:rPr lang="es-ES_tradnl" sz="2400" dirty="0" err="1"/>
              <a:t>token</a:t>
            </a:r>
            <a:r>
              <a:rPr lang="es-ES_tradnl" sz="2400" dirty="0"/>
              <a:t> puede perderse en la transición (de un sitio a otro) o desaparecer cuando está en un sitio y el sitio falla. En cualquier caso, el sitio genera un </a:t>
            </a:r>
            <a:r>
              <a:rPr lang="es-ES_tradnl" sz="2400" dirty="0" err="1"/>
              <a:t>token</a:t>
            </a:r>
            <a:r>
              <a:rPr lang="es-ES_tradnl" sz="2400" dirty="0"/>
              <a:t> de reemplazo que reconoce la pérdida del </a:t>
            </a:r>
            <a:r>
              <a:rPr lang="es-ES_tradnl" sz="2400" dirty="0" err="1"/>
              <a:t>token</a:t>
            </a:r>
            <a:r>
              <a:rPr lang="es-ES_tradnl" sz="2400" dirty="0"/>
              <a:t> y el proceso continúa.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pic>
        <p:nvPicPr>
          <p:cNvPr id="2" name="Imagen 1"/>
          <p:cNvPicPr>
            <a:picLocks noChangeAspect="1"/>
          </p:cNvPicPr>
          <p:nvPr/>
        </p:nvPicPr>
        <p:blipFill>
          <a:blip r:embed="rId2"/>
          <a:stretch>
            <a:fillRect/>
          </a:stretch>
        </p:blipFill>
        <p:spPr>
          <a:xfrm>
            <a:off x="6035231" y="624332"/>
            <a:ext cx="5735944" cy="3307588"/>
          </a:xfrm>
          <a:prstGeom prst="rect">
            <a:avLst/>
          </a:prstGeom>
        </p:spPr>
      </p:pic>
      <p:sp>
        <p:nvSpPr>
          <p:cNvPr id="8" name="Marcador de contenido 2"/>
          <p:cNvSpPr txBox="1">
            <a:spLocks/>
          </p:cNvSpPr>
          <p:nvPr/>
        </p:nvSpPr>
        <p:spPr>
          <a:xfrm>
            <a:off x="569976" y="3931920"/>
            <a:ext cx="11052048" cy="2789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endParaRPr lang="es-ES_tradnl" sz="2400" dirty="0" smtClean="0"/>
          </a:p>
          <a:p>
            <a:pPr>
              <a:lnSpc>
                <a:spcPct val="120000"/>
              </a:lnSpc>
              <a:spcBef>
                <a:spcPts val="300"/>
              </a:spcBef>
            </a:pPr>
            <a:r>
              <a:rPr lang="es-ES_tradnl" sz="2400" dirty="0"/>
              <a:t>El problema con la recuperación de </a:t>
            </a:r>
            <a:r>
              <a:rPr lang="es-ES_tradnl" sz="2400" dirty="0" err="1"/>
              <a:t>token</a:t>
            </a:r>
            <a:r>
              <a:rPr lang="es-ES_tradnl" sz="2400" dirty="0"/>
              <a:t> es asegurarse de que los tickets en el </a:t>
            </a:r>
            <a:r>
              <a:rPr lang="es-ES_tradnl" sz="2400" dirty="0" err="1"/>
              <a:t>token</a:t>
            </a:r>
            <a:r>
              <a:rPr lang="es-ES_tradnl" sz="2400" dirty="0"/>
              <a:t> nuevo no dupliquen los tickets que estaban en el </a:t>
            </a:r>
            <a:r>
              <a:rPr lang="es-ES_tradnl" sz="2400" dirty="0" err="1"/>
              <a:t>token</a:t>
            </a:r>
            <a:r>
              <a:rPr lang="es-ES_tradnl" sz="2400" dirty="0"/>
              <a:t> anterior, para evitar confusiones en el orden de </a:t>
            </a:r>
            <a:r>
              <a:rPr lang="es-ES_tradnl" sz="2400" dirty="0" err="1"/>
              <a:t>serialización</a:t>
            </a:r>
            <a:r>
              <a:rPr lang="es-ES_tradnl" sz="2400" dirty="0"/>
              <a:t> de las transacciones. Explicamos cómo lidiar con la pérdida del </a:t>
            </a:r>
            <a:r>
              <a:rPr lang="es-ES_tradnl" sz="2400" dirty="0" err="1"/>
              <a:t>token</a:t>
            </a:r>
            <a:r>
              <a:rPr lang="es-ES_tradnl" sz="2400" dirty="0"/>
              <a:t> en el Ejemplo 7.3.</a:t>
            </a:r>
          </a:p>
        </p:txBody>
      </p:sp>
    </p:spTree>
    <p:extLst>
      <p:ext uri="{BB962C8B-B14F-4D97-AF65-F5344CB8AC3E}">
        <p14:creationId xmlns:p14="http://schemas.microsoft.com/office/powerpoint/2010/main" val="444350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smtClean="0"/>
              <a:t>La replicación </a:t>
            </a:r>
            <a:r>
              <a:rPr lang="es-ES_tradnl" sz="2400" dirty="0"/>
              <a:t>proporciona más confiabilidad, minimiza la posibilidad de pérdida total de datos y mejora en gran medida la recuperación de desastres</a:t>
            </a:r>
            <a:r>
              <a:rPr lang="es-ES_tradnl" sz="2400"/>
              <a:t>. </a:t>
            </a:r>
            <a:endParaRPr lang="es-ES_tradnl" sz="2400" smtClean="0"/>
          </a:p>
          <a:p>
            <a:pPr>
              <a:lnSpc>
                <a:spcPct val="120000"/>
              </a:lnSpc>
              <a:spcBef>
                <a:spcPts val="300"/>
              </a:spcBef>
            </a:pPr>
            <a:r>
              <a:rPr lang="es-ES_tradnl" sz="2400" dirty="0" smtClean="0"/>
              <a:t>Aunque </a:t>
            </a:r>
            <a:r>
              <a:rPr lang="es-ES_tradnl" sz="2400" dirty="0"/>
              <a:t>la replicación proporciona al sistema un mejor rendimiento de lectura, afecta negativamente al sistema cuando se modifican las copias de la base de datos. Esto se debe a que una operación de actualización, por ejemplo, debe aplicarse a todas las copias para mantener la coherencia mutua de los elementos replicados.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1773127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2" name="Imagen 1"/>
          <p:cNvPicPr>
            <a:picLocks noChangeAspect="1"/>
          </p:cNvPicPr>
          <p:nvPr/>
        </p:nvPicPr>
        <p:blipFill>
          <a:blip r:embed="rId2"/>
          <a:stretch>
            <a:fillRect/>
          </a:stretch>
        </p:blipFill>
        <p:spPr>
          <a:xfrm>
            <a:off x="1022649" y="1507744"/>
            <a:ext cx="10008571" cy="4051808"/>
          </a:xfrm>
          <a:prstGeom prst="rect">
            <a:avLst/>
          </a:prstGeom>
        </p:spPr>
      </p:pic>
    </p:spTree>
    <p:extLst>
      <p:ext uri="{BB962C8B-B14F-4D97-AF65-F5344CB8AC3E}">
        <p14:creationId xmlns:p14="http://schemas.microsoft.com/office/powerpoint/2010/main" val="877164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pic>
        <p:nvPicPr>
          <p:cNvPr id="3" name="Imagen 2"/>
          <p:cNvPicPr>
            <a:picLocks noChangeAspect="1"/>
          </p:cNvPicPr>
          <p:nvPr/>
        </p:nvPicPr>
        <p:blipFill>
          <a:blip r:embed="rId2"/>
          <a:stretch>
            <a:fillRect/>
          </a:stretch>
        </p:blipFill>
        <p:spPr>
          <a:xfrm>
            <a:off x="128016" y="340170"/>
            <a:ext cx="6591300" cy="2768600"/>
          </a:xfrm>
          <a:prstGeom prst="rect">
            <a:avLst/>
          </a:prstGeom>
        </p:spPr>
      </p:pic>
      <p:pic>
        <p:nvPicPr>
          <p:cNvPr id="7" name="Imagen 6"/>
          <p:cNvPicPr>
            <a:picLocks noChangeAspect="1"/>
          </p:cNvPicPr>
          <p:nvPr/>
        </p:nvPicPr>
        <p:blipFill>
          <a:blip r:embed="rId3"/>
          <a:stretch>
            <a:fillRect/>
          </a:stretch>
        </p:blipFill>
        <p:spPr>
          <a:xfrm>
            <a:off x="6096000" y="3297460"/>
            <a:ext cx="5499100" cy="2870200"/>
          </a:xfrm>
          <a:prstGeom prst="rect">
            <a:avLst/>
          </a:prstGeom>
        </p:spPr>
      </p:pic>
    </p:spTree>
    <p:extLst>
      <p:ext uri="{BB962C8B-B14F-4D97-AF65-F5344CB8AC3E}">
        <p14:creationId xmlns:p14="http://schemas.microsoft.com/office/powerpoint/2010/main" val="1001706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280160"/>
            <a:ext cx="10990686" cy="4425696"/>
          </a:xfrm>
        </p:spPr>
        <p:txBody>
          <a:bodyPr>
            <a:noAutofit/>
          </a:bodyPr>
          <a:lstStyle/>
          <a:p>
            <a:pPr>
              <a:lnSpc>
                <a:spcPct val="120000"/>
              </a:lnSpc>
              <a:spcBef>
                <a:spcPts val="300"/>
              </a:spcBef>
            </a:pPr>
            <a:r>
              <a:rPr lang="es-ES_tradnl" sz="2400" dirty="0"/>
              <a:t>Ahora suponga que cuando se inicia la segunda circulación del </a:t>
            </a:r>
            <a:r>
              <a:rPr lang="es-ES_tradnl" sz="2400" dirty="0" err="1"/>
              <a:t>token</a:t>
            </a:r>
            <a:r>
              <a:rPr lang="es-ES_tradnl" sz="2400" dirty="0"/>
              <a:t>, el sistema ha cambiado como se muestra en la Figura 7.5. </a:t>
            </a:r>
            <a:endParaRPr lang="es-ES_tradnl" sz="2400" dirty="0" smtClean="0"/>
          </a:p>
          <a:p>
            <a:pPr>
              <a:lnSpc>
                <a:spcPct val="120000"/>
              </a:lnSpc>
              <a:spcBef>
                <a:spcPts val="300"/>
              </a:spcBef>
            </a:pPr>
            <a:r>
              <a:rPr lang="es-ES_tradnl" sz="2400" dirty="0" smtClean="0"/>
              <a:t>Durante </a:t>
            </a:r>
            <a:r>
              <a:rPr lang="es-ES_tradnl" sz="2400" dirty="0"/>
              <a:t>esta rotación del </a:t>
            </a:r>
            <a:r>
              <a:rPr lang="es-ES_tradnl" sz="2400" dirty="0" err="1"/>
              <a:t>token</a:t>
            </a:r>
            <a:r>
              <a:rPr lang="es-ES_tradnl" sz="2400" dirty="0"/>
              <a:t>, el sitio 2 compra la transacción T22 con el número de ticket 7 y pasa el </a:t>
            </a:r>
            <a:r>
              <a:rPr lang="es-ES_tradnl" sz="2400" dirty="0" err="1"/>
              <a:t>token</a:t>
            </a:r>
            <a:r>
              <a:rPr lang="es-ES_tradnl" sz="2400" dirty="0"/>
              <a:t> al sitio 3. </a:t>
            </a:r>
            <a:endParaRPr lang="es-ES_tradnl" sz="2400" dirty="0" smtClean="0"/>
          </a:p>
          <a:p>
            <a:pPr>
              <a:lnSpc>
                <a:spcPct val="120000"/>
              </a:lnSpc>
              <a:spcBef>
                <a:spcPts val="300"/>
              </a:spcBef>
            </a:pPr>
            <a:r>
              <a:rPr lang="es-ES_tradnl" sz="2400" dirty="0" smtClean="0"/>
              <a:t>El </a:t>
            </a:r>
            <a:r>
              <a:rPr lang="es-ES_tradnl" sz="2400" dirty="0"/>
              <a:t>sitio 3 extrae los tickets 8 y 9 del </a:t>
            </a:r>
            <a:r>
              <a:rPr lang="es-ES_tradnl" sz="2400" dirty="0" err="1"/>
              <a:t>token</a:t>
            </a:r>
            <a:r>
              <a:rPr lang="es-ES_tradnl" sz="2400" dirty="0"/>
              <a:t> y pasa el </a:t>
            </a:r>
            <a:r>
              <a:rPr lang="es-ES_tradnl" sz="2400" dirty="0" err="1"/>
              <a:t>token</a:t>
            </a:r>
            <a:r>
              <a:rPr lang="es-ES_tradnl" sz="2400" dirty="0"/>
              <a:t> al sitio 4. </a:t>
            </a:r>
            <a:endParaRPr lang="es-ES_tradnl" sz="2400" dirty="0" smtClean="0"/>
          </a:p>
          <a:p>
            <a:pPr>
              <a:lnSpc>
                <a:spcPct val="120000"/>
              </a:lnSpc>
              <a:spcBef>
                <a:spcPts val="300"/>
              </a:spcBef>
            </a:pPr>
            <a:r>
              <a:rPr lang="es-ES_tradnl" sz="2400" dirty="0" smtClean="0"/>
              <a:t>Después </a:t>
            </a:r>
            <a:r>
              <a:rPr lang="es-ES_tradnl" sz="2400" dirty="0"/>
              <a:t>de que el </a:t>
            </a:r>
            <a:r>
              <a:rPr lang="es-ES_tradnl" sz="2400" dirty="0" err="1"/>
              <a:t>token</a:t>
            </a:r>
            <a:r>
              <a:rPr lang="es-ES_tradnl" sz="2400" dirty="0"/>
              <a:t> llega al sitio 4 y </a:t>
            </a:r>
            <a:r>
              <a:rPr lang="es-ES_tradnl" sz="2400" dirty="0" smtClean="0"/>
              <a:t>el </a:t>
            </a:r>
            <a:r>
              <a:rPr lang="es-ES_tradnl" sz="2400" dirty="0"/>
              <a:t>sitio </a:t>
            </a:r>
            <a:r>
              <a:rPr lang="es-ES_tradnl" sz="2400" dirty="0" smtClean="0"/>
              <a:t>registra la </a:t>
            </a:r>
            <a:r>
              <a:rPr lang="es-ES_tradnl" sz="2400" dirty="0" err="1" smtClean="0"/>
              <a:t>transacci</a:t>
            </a:r>
            <a:r>
              <a:rPr lang="es-ES" sz="2400" dirty="0" err="1" smtClean="0"/>
              <a:t>ón</a:t>
            </a:r>
            <a:r>
              <a:rPr lang="es-ES" sz="2400" dirty="0" smtClean="0"/>
              <a:t> </a:t>
            </a:r>
            <a:r>
              <a:rPr lang="es-ES_tradnl" sz="2400" dirty="0" smtClean="0"/>
              <a:t>T43 con ticket 10</a:t>
            </a:r>
            <a:r>
              <a:rPr lang="es-ES_tradnl" sz="2400" dirty="0"/>
              <a:t>, el sitio se cae. </a:t>
            </a:r>
            <a:endParaRPr lang="es-ES_tradnl" sz="2400" dirty="0" smtClean="0"/>
          </a:p>
          <a:p>
            <a:pPr>
              <a:lnSpc>
                <a:spcPct val="120000"/>
              </a:lnSpc>
              <a:spcBef>
                <a:spcPts val="300"/>
              </a:spcBef>
            </a:pPr>
            <a:r>
              <a:rPr lang="es-ES_tradnl" sz="2400" dirty="0" smtClean="0"/>
              <a:t>Por </a:t>
            </a:r>
            <a:r>
              <a:rPr lang="es-ES_tradnl" sz="2400" dirty="0"/>
              <a:t>lo tanto, el sitio 4 no puede reenviar el </a:t>
            </a:r>
            <a:r>
              <a:rPr lang="es-ES_tradnl" sz="2400" dirty="0" err="1"/>
              <a:t>token</a:t>
            </a:r>
            <a:r>
              <a:rPr lang="es-ES_tradnl" sz="2400" dirty="0"/>
              <a:t> al sitio 1. </a:t>
            </a:r>
            <a:endParaRPr lang="es-ES_tradnl" sz="2400" dirty="0" smtClean="0"/>
          </a:p>
          <a:p>
            <a:pPr>
              <a:lnSpc>
                <a:spcPct val="120000"/>
              </a:lnSpc>
              <a:spcBef>
                <a:spcPts val="300"/>
              </a:spcBef>
            </a:pPr>
            <a:r>
              <a:rPr lang="es-ES_tradnl" sz="2400" dirty="0" smtClean="0"/>
              <a:t>El </a:t>
            </a:r>
            <a:r>
              <a:rPr lang="es-ES_tradnl" sz="2400" dirty="0"/>
              <a:t>sitio 1, a la espera de recibir el </a:t>
            </a:r>
            <a:r>
              <a:rPr lang="es-ES_tradnl" sz="2400" dirty="0" err="1"/>
              <a:t>token</a:t>
            </a:r>
            <a:r>
              <a:rPr lang="es-ES_tradnl" sz="2400" dirty="0"/>
              <a:t> del sitio 4, se agota mientras espera el sitio anterior </a:t>
            </a:r>
            <a:r>
              <a:rPr lang="es-ES_tradnl" sz="2400" dirty="0" smtClean="0"/>
              <a:t>(predecesor) y </a:t>
            </a:r>
            <a:r>
              <a:rPr lang="es-ES_tradnl" sz="2400" dirty="0"/>
              <a:t>comienza a investigar el estado del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190291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El primer paso en este proceso para el Sitio 1 es verificar con su predecesor, es decir, el Sitio 4. </a:t>
            </a:r>
            <a:endParaRPr lang="es-ES_tradnl" sz="2400" dirty="0" smtClean="0"/>
          </a:p>
          <a:p>
            <a:pPr>
              <a:lnSpc>
                <a:spcPct val="120000"/>
              </a:lnSpc>
              <a:spcBef>
                <a:spcPts val="300"/>
              </a:spcBef>
            </a:pPr>
            <a:r>
              <a:rPr lang="es-ES_tradnl" sz="2400" dirty="0" smtClean="0"/>
              <a:t>El </a:t>
            </a:r>
            <a:r>
              <a:rPr lang="es-ES_tradnl" sz="2400" dirty="0"/>
              <a:t>Sitio 1 envía un mensaje al Sitio 4 preguntando sobre el </a:t>
            </a:r>
            <a:r>
              <a:rPr lang="es-ES_tradnl" sz="2400" dirty="0" err="1"/>
              <a:t>token</a:t>
            </a:r>
            <a:r>
              <a:rPr lang="es-ES_tradnl" sz="2400" dirty="0" smtClean="0"/>
              <a:t>.</a:t>
            </a:r>
          </a:p>
          <a:p>
            <a:pPr>
              <a:lnSpc>
                <a:spcPct val="120000"/>
              </a:lnSpc>
              <a:spcBef>
                <a:spcPts val="300"/>
              </a:spcBef>
            </a:pPr>
            <a:r>
              <a:rPr lang="es-ES_tradnl" sz="2400" dirty="0" smtClean="0"/>
              <a:t>Dado </a:t>
            </a:r>
            <a:r>
              <a:rPr lang="es-ES_tradnl" sz="2400" dirty="0"/>
              <a:t>que el sitio 4 está inactivo, no puede responder. </a:t>
            </a:r>
            <a:endParaRPr lang="es-ES_tradnl" sz="2400" dirty="0" smtClean="0"/>
          </a:p>
          <a:p>
            <a:pPr>
              <a:lnSpc>
                <a:spcPct val="120000"/>
              </a:lnSpc>
              <a:spcBef>
                <a:spcPts val="300"/>
              </a:spcBef>
            </a:pPr>
            <a:r>
              <a:rPr lang="es-ES_tradnl" sz="2400" dirty="0" smtClean="0"/>
              <a:t>Una </a:t>
            </a:r>
            <a:r>
              <a:rPr lang="es-ES_tradnl" sz="2400" dirty="0"/>
              <a:t>vez que el sitio 1 no recibe respuesta del sitio 4 en un período de tiempo predeterminado, asume que el sitio 4 ha fallado, pasa por alto el sitio y se comunica con el predecesor del sitio 4 (sitio 3). </a:t>
            </a:r>
            <a:endParaRPr lang="es-ES_tradnl" sz="2400" dirty="0" smtClean="0"/>
          </a:p>
          <a:p>
            <a:pPr>
              <a:lnSpc>
                <a:spcPct val="120000"/>
              </a:lnSpc>
              <a:spcBef>
                <a:spcPts val="300"/>
              </a:spcBef>
            </a:pPr>
            <a:r>
              <a:rPr lang="es-ES_tradnl" sz="2400" dirty="0" smtClean="0"/>
              <a:t>El </a:t>
            </a:r>
            <a:r>
              <a:rPr lang="es-ES_tradnl" sz="2400" dirty="0"/>
              <a:t>sitio 1 envía una solicitud al sitio 3, preguntando si había enviado el </a:t>
            </a:r>
            <a:r>
              <a:rPr lang="es-ES_tradnl" sz="2400" dirty="0" err="1"/>
              <a:t>token</a:t>
            </a:r>
            <a:r>
              <a:rPr lang="es-ES_tradnl" sz="2400" dirty="0"/>
              <a:t> al sitio 4 y, en caso afirmativo, cuál era el número de </a:t>
            </a:r>
            <a:r>
              <a:rPr lang="es-ES_tradnl" sz="2400" dirty="0" smtClean="0"/>
              <a:t>ticket en </a:t>
            </a:r>
            <a:r>
              <a:rPr lang="es-ES_tradnl" sz="2400" dirty="0"/>
              <a:t>el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a:t>sitio 3 responde con el ticket 10 al sitio 1.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706993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En este momento, el sitio 1 declara el sitio 4 muerto y regenera un nuevo </a:t>
            </a:r>
            <a:r>
              <a:rPr lang="es-ES_tradnl" sz="2400" dirty="0" err="1"/>
              <a:t>token</a:t>
            </a:r>
            <a:r>
              <a:rPr lang="es-ES_tradnl" sz="2400" dirty="0"/>
              <a:t> (con un nuevo identificador de </a:t>
            </a:r>
            <a:r>
              <a:rPr lang="es-ES_tradnl" sz="2400" dirty="0" err="1"/>
              <a:t>token</a:t>
            </a:r>
            <a:r>
              <a:rPr lang="es-ES_tradnl" sz="2400" dirty="0"/>
              <a:t>) y pone el ticket 10 en él. </a:t>
            </a:r>
            <a:endParaRPr lang="es-ES_tradnl" sz="2400" dirty="0" smtClean="0"/>
          </a:p>
          <a:p>
            <a:pPr>
              <a:lnSpc>
                <a:spcPct val="120000"/>
              </a:lnSpc>
              <a:spcBef>
                <a:spcPts val="300"/>
              </a:spcBef>
            </a:pPr>
            <a:r>
              <a:rPr lang="es-ES_tradnl" sz="2400" dirty="0" smtClean="0"/>
              <a:t>Hasta </a:t>
            </a:r>
            <a:r>
              <a:rPr lang="es-ES_tradnl" sz="2400" dirty="0"/>
              <a:t>este momento, las transacciones T11, T21, T31, T32, T41, T42, T22, T33, T34 y T43 se han emitido con los boletos del 1 al 10, respectivamente, </a:t>
            </a:r>
            <a:r>
              <a:rPr lang="es-ES_tradnl" sz="2400" dirty="0" smtClean="0"/>
              <a:t>desde </a:t>
            </a:r>
            <a:r>
              <a:rPr lang="es-ES_tradnl" sz="2400" dirty="0" err="1"/>
              <a:t>token</a:t>
            </a:r>
            <a:r>
              <a:rPr lang="es-ES_tradnl" sz="2400" dirty="0"/>
              <a:t> anterior. </a:t>
            </a:r>
            <a:endParaRPr lang="es-ES_tradnl" sz="2400" dirty="0" smtClean="0"/>
          </a:p>
          <a:p>
            <a:pPr>
              <a:lnSpc>
                <a:spcPct val="120000"/>
              </a:lnSpc>
              <a:spcBef>
                <a:spcPts val="300"/>
              </a:spcBef>
            </a:pPr>
            <a:r>
              <a:rPr lang="es-ES_tradnl" sz="2400" dirty="0" smtClean="0"/>
              <a:t>Dado </a:t>
            </a:r>
            <a:r>
              <a:rPr lang="es-ES_tradnl" sz="2400" dirty="0"/>
              <a:t>que el </a:t>
            </a:r>
            <a:r>
              <a:rPr lang="es-ES_tradnl" sz="2400" dirty="0" err="1"/>
              <a:t>token</a:t>
            </a:r>
            <a:r>
              <a:rPr lang="es-ES_tradnl" sz="2400" dirty="0"/>
              <a:t> fue invalidado por el sitio 1, el ticket 10 de este </a:t>
            </a:r>
            <a:r>
              <a:rPr lang="es-ES_tradnl" sz="2400" dirty="0" err="1"/>
              <a:t>token</a:t>
            </a:r>
            <a:r>
              <a:rPr lang="es-ES_tradnl" sz="2400" dirty="0"/>
              <a:t> (asignado a T43 por el sitio 4) también sería inválido. </a:t>
            </a:r>
            <a:endParaRPr lang="es-ES_tradnl" sz="2400" dirty="0" smtClean="0"/>
          </a:p>
          <a:p>
            <a:pPr>
              <a:lnSpc>
                <a:spcPct val="120000"/>
              </a:lnSpc>
              <a:spcBef>
                <a:spcPts val="300"/>
              </a:spcBef>
            </a:pPr>
            <a:r>
              <a:rPr lang="es-ES_tradnl" sz="2400" dirty="0" smtClean="0"/>
              <a:t>La </a:t>
            </a:r>
            <a:r>
              <a:rPr lang="es-ES_tradnl" sz="2400" dirty="0"/>
              <a:t>transacción T43 del sitio 4 debe recibir un ticket válido del nuevo </a:t>
            </a:r>
            <a:r>
              <a:rPr lang="es-ES_tradnl" sz="2400" dirty="0" err="1"/>
              <a:t>token</a:t>
            </a:r>
            <a:r>
              <a:rPr lang="es-ES_tradnl" sz="2400" dirty="0"/>
              <a:t>. </a:t>
            </a:r>
            <a:endParaRPr lang="es-ES_tradnl" sz="2400" dirty="0" smtClean="0"/>
          </a:p>
          <a:p>
            <a:pPr>
              <a:lnSpc>
                <a:spcPct val="120000"/>
              </a:lnSpc>
              <a:spcBef>
                <a:spcPts val="300"/>
              </a:spcBef>
            </a:pPr>
            <a:r>
              <a:rPr lang="es-ES_tradnl" sz="2400" dirty="0" smtClean="0"/>
              <a:t>El </a:t>
            </a:r>
            <a:r>
              <a:rPr lang="es-ES_tradnl" sz="2400" dirty="0"/>
              <a:t>proceso entonces continúa. </a:t>
            </a:r>
            <a:endParaRPr lang="es-ES_tradnl" sz="2400" dirty="0" smtClean="0"/>
          </a:p>
          <a:p>
            <a:pPr>
              <a:lnSpc>
                <a:spcPct val="120000"/>
              </a:lnSpc>
              <a:spcBef>
                <a:spcPts val="300"/>
              </a:spcBef>
            </a:pPr>
            <a:r>
              <a:rPr lang="es-ES_tradnl" sz="2400" dirty="0" smtClean="0"/>
              <a:t>Ahora </a:t>
            </a:r>
            <a:r>
              <a:rPr lang="es-ES_tradnl" sz="2400" dirty="0"/>
              <a:t>suponga que el sitio 4 se repara cuando se inicia la iteración 3 del </a:t>
            </a:r>
            <a:r>
              <a:rPr lang="es-ES_tradnl" sz="2400" dirty="0" err="1"/>
              <a:t>token</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1121088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08176"/>
            <a:ext cx="10990686" cy="4297680"/>
          </a:xfrm>
        </p:spPr>
        <p:txBody>
          <a:bodyPr>
            <a:noAutofit/>
          </a:bodyPr>
          <a:lstStyle/>
          <a:p>
            <a:pPr>
              <a:lnSpc>
                <a:spcPct val="120000"/>
              </a:lnSpc>
              <a:spcBef>
                <a:spcPts val="300"/>
              </a:spcBef>
            </a:pPr>
            <a:r>
              <a:rPr lang="es-ES_tradnl" sz="2400" dirty="0"/>
              <a:t>Cuando el sitio 4 vuelve a estar en línea, el anillo se vuelve a parchear pero al sitio 4 se le dice que el </a:t>
            </a:r>
            <a:r>
              <a:rPr lang="es-ES_tradnl" sz="2400" dirty="0" err="1"/>
              <a:t>token</a:t>
            </a:r>
            <a:r>
              <a:rPr lang="es-ES_tradnl" sz="2400" dirty="0"/>
              <a:t> anterior en su posesión no es válido y que la transacción T43 debe obtener un nuevo </a:t>
            </a:r>
            <a:r>
              <a:rPr lang="es-ES_tradnl" sz="2400" dirty="0" smtClean="0"/>
              <a:t>ticket. </a:t>
            </a:r>
          </a:p>
          <a:p>
            <a:pPr>
              <a:lnSpc>
                <a:spcPct val="120000"/>
              </a:lnSpc>
              <a:spcBef>
                <a:spcPts val="300"/>
              </a:spcBef>
            </a:pPr>
            <a:r>
              <a:rPr lang="es-ES_tradnl" sz="2400" dirty="0" smtClean="0"/>
              <a:t>Supongamos </a:t>
            </a:r>
            <a:r>
              <a:rPr lang="es-ES_tradnl" sz="2400" dirty="0"/>
              <a:t>que cuando comienza la tercera circulación del </a:t>
            </a:r>
            <a:r>
              <a:rPr lang="es-ES_tradnl" sz="2400" dirty="0" err="1"/>
              <a:t>token</a:t>
            </a:r>
            <a:r>
              <a:rPr lang="es-ES_tradnl" sz="2400" dirty="0"/>
              <a:t>, las transacciones que se encuentran en el sistema son las que se muestran en la Figura 7.6. </a:t>
            </a:r>
            <a:endParaRPr lang="es-ES_tradnl" sz="2400" dirty="0" smtClean="0"/>
          </a:p>
          <a:p>
            <a:pPr>
              <a:lnSpc>
                <a:spcPct val="120000"/>
              </a:lnSpc>
              <a:spcBef>
                <a:spcPts val="300"/>
              </a:spcBef>
            </a:pPr>
            <a:r>
              <a:rPr lang="es-ES_tradnl" sz="2400" dirty="0" smtClean="0"/>
              <a:t>En </a:t>
            </a:r>
            <a:r>
              <a:rPr lang="es-ES_tradnl" sz="2400" dirty="0"/>
              <a:t>el momento en que el </a:t>
            </a:r>
            <a:r>
              <a:rPr lang="es-ES_tradnl" sz="2400" dirty="0" err="1"/>
              <a:t>token</a:t>
            </a:r>
            <a:r>
              <a:rPr lang="es-ES_tradnl" sz="2400" dirty="0"/>
              <a:t> llegue de nuevo al Sitio 1, al finalizar la tercera circulación del </a:t>
            </a:r>
            <a:r>
              <a:rPr lang="es-ES_tradnl" sz="2400" dirty="0" err="1"/>
              <a:t>token</a:t>
            </a:r>
            <a:r>
              <a:rPr lang="es-ES_tradnl" sz="2400" dirty="0"/>
              <a:t>, las transacciones T11, T21, T31, T32, T41, T42, T22, T33, T34, T23, T35, T43 y T44 son </a:t>
            </a:r>
            <a:r>
              <a:rPr lang="es-ES_tradnl" sz="2400" dirty="0" smtClean="0"/>
              <a:t>tickets dados </a:t>
            </a:r>
            <a:r>
              <a:rPr lang="es-ES_tradnl" sz="2400" dirty="0"/>
              <a:t>del 1 al 13.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spTree>
    <p:extLst>
      <p:ext uri="{BB962C8B-B14F-4D97-AF65-F5344CB8AC3E}">
        <p14:creationId xmlns:p14="http://schemas.microsoft.com/office/powerpoint/2010/main" val="2044921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0597" y="2058670"/>
            <a:ext cx="5068623" cy="4297680"/>
          </a:xfrm>
        </p:spPr>
        <p:txBody>
          <a:bodyPr>
            <a:noAutofit/>
          </a:bodyPr>
          <a:lstStyle/>
          <a:p>
            <a:pPr>
              <a:lnSpc>
                <a:spcPct val="120000"/>
              </a:lnSpc>
              <a:spcBef>
                <a:spcPts val="300"/>
              </a:spcBef>
            </a:pPr>
            <a:r>
              <a:rPr lang="es-ES_tradnl" sz="2400" dirty="0"/>
              <a:t>Como se ve en la Figura 7.6, la transacción T43 en el Sitio 4 recibió 12 como su nuevo número de boleto. </a:t>
            </a:r>
            <a:endParaRPr lang="es-ES_tradnl" sz="2400" dirty="0" smtClean="0"/>
          </a:p>
          <a:p>
            <a:pPr>
              <a:lnSpc>
                <a:spcPct val="120000"/>
              </a:lnSpc>
              <a:spcBef>
                <a:spcPts val="300"/>
              </a:spcBef>
            </a:pPr>
            <a:r>
              <a:rPr lang="es-ES_tradnl" sz="2400" dirty="0" smtClean="0"/>
              <a:t>Como </a:t>
            </a:r>
            <a:r>
              <a:rPr lang="es-ES_tradnl" sz="2400" dirty="0"/>
              <a:t>se mencionó anteriormente, este algoritmo también puede lidiar de manera similar con la pérdida del </a:t>
            </a:r>
            <a:r>
              <a:rPr lang="es-ES_tradnl" sz="2400" dirty="0" err="1"/>
              <a:t>token</a:t>
            </a:r>
            <a:r>
              <a:rPr lang="es-ES_tradnl" sz="2400" dirty="0"/>
              <a:t> en la transición de un sitio a un sitio.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Circulating Token Implementation</a:t>
            </a:r>
          </a:p>
        </p:txBody>
      </p:sp>
      <p:pic>
        <p:nvPicPr>
          <p:cNvPr id="2" name="Imagen 1"/>
          <p:cNvPicPr>
            <a:picLocks noChangeAspect="1"/>
          </p:cNvPicPr>
          <p:nvPr/>
        </p:nvPicPr>
        <p:blipFill>
          <a:blip r:embed="rId2"/>
          <a:stretch>
            <a:fillRect/>
          </a:stretch>
        </p:blipFill>
        <p:spPr>
          <a:xfrm>
            <a:off x="5967820" y="1690688"/>
            <a:ext cx="5934419" cy="3694176"/>
          </a:xfrm>
          <a:prstGeom prst="rect">
            <a:avLst/>
          </a:prstGeom>
        </p:spPr>
      </p:pic>
    </p:spTree>
    <p:extLst>
      <p:ext uri="{BB962C8B-B14F-4D97-AF65-F5344CB8AC3E}">
        <p14:creationId xmlns:p14="http://schemas.microsoft.com/office/powerpoint/2010/main" val="17736556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err="1" smtClean="0"/>
              <a:t>Protocolos</a:t>
            </a:r>
            <a:r>
              <a:rPr lang="en-US" sz="4800" dirty="0" smtClean="0"/>
              <a:t> de </a:t>
            </a:r>
            <a:r>
              <a:rPr lang="en-US" sz="4800" dirty="0" err="1" smtClean="0"/>
              <a:t>Fallo</a:t>
            </a:r>
            <a:r>
              <a:rPr lang="en-US" sz="4800" dirty="0" smtClean="0"/>
              <a:t> y de Commit</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Tree>
    <p:extLst>
      <p:ext uri="{BB962C8B-B14F-4D97-AF65-F5344CB8AC3E}">
        <p14:creationId xmlns:p14="http://schemas.microsoft.com/office/powerpoint/2010/main" val="9515888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753143" cy="4015168"/>
          </a:xfrm>
        </p:spPr>
        <p:txBody>
          <a:bodyPr>
            <a:noAutofit/>
          </a:bodyPr>
          <a:lstStyle/>
          <a:p>
            <a:pPr>
              <a:lnSpc>
                <a:spcPct val="120000"/>
              </a:lnSpc>
              <a:spcBef>
                <a:spcPts val="300"/>
              </a:spcBef>
            </a:pPr>
            <a:r>
              <a:rPr lang="en-US" sz="2400" dirty="0" err="1"/>
              <a:t>Cualquier</a:t>
            </a:r>
            <a:r>
              <a:rPr lang="en-US" sz="2400" dirty="0"/>
              <a:t> </a:t>
            </a:r>
            <a:r>
              <a:rPr lang="en-US" sz="2400" dirty="0" err="1"/>
              <a:t>sistema</a:t>
            </a:r>
            <a:r>
              <a:rPr lang="en-US" sz="2400" dirty="0"/>
              <a:t> de </a:t>
            </a:r>
            <a:r>
              <a:rPr lang="en-US" sz="2400" dirty="0" err="1"/>
              <a:t>administración</a:t>
            </a:r>
            <a:r>
              <a:rPr lang="en-US" sz="2400" dirty="0"/>
              <a:t> de bases de </a:t>
            </a:r>
            <a:r>
              <a:rPr lang="en-US" sz="2400" dirty="0" err="1"/>
              <a:t>datos</a:t>
            </a:r>
            <a:r>
              <a:rPr lang="en-US" sz="2400" dirty="0"/>
              <a:t> </a:t>
            </a:r>
            <a:r>
              <a:rPr lang="en-US" sz="2400" dirty="0" err="1"/>
              <a:t>debe</a:t>
            </a:r>
            <a:r>
              <a:rPr lang="en-US" sz="2400" dirty="0"/>
              <a:t> </a:t>
            </a:r>
            <a:r>
              <a:rPr lang="en-US" sz="2400" dirty="0" err="1"/>
              <a:t>ser</a:t>
            </a:r>
            <a:r>
              <a:rPr lang="en-US" sz="2400" dirty="0"/>
              <a:t> </a:t>
            </a:r>
            <a:r>
              <a:rPr lang="en-US" sz="2400" dirty="0" err="1"/>
              <a:t>capaz</a:t>
            </a:r>
            <a:r>
              <a:rPr lang="en-US" sz="2400" dirty="0"/>
              <a:t> de </a:t>
            </a:r>
            <a:r>
              <a:rPr lang="en-US" sz="2400" dirty="0" err="1"/>
              <a:t>lidiar</a:t>
            </a:r>
            <a:r>
              <a:rPr lang="en-US" sz="2400" dirty="0"/>
              <a:t> con </a:t>
            </a:r>
            <a:r>
              <a:rPr lang="en-US" sz="2400" dirty="0" err="1"/>
              <a:t>fallas</a:t>
            </a:r>
            <a:r>
              <a:rPr lang="en-US" sz="2400" dirty="0"/>
              <a:t>. </a:t>
            </a:r>
            <a:endParaRPr lang="en-US" sz="2400" dirty="0" smtClean="0"/>
          </a:p>
          <a:p>
            <a:pPr>
              <a:lnSpc>
                <a:spcPct val="120000"/>
              </a:lnSpc>
              <a:spcBef>
                <a:spcPts val="300"/>
              </a:spcBef>
            </a:pPr>
            <a:r>
              <a:rPr lang="en-US" sz="2400" dirty="0" smtClean="0"/>
              <a:t>Hay </a:t>
            </a:r>
            <a:r>
              <a:rPr lang="en-US" sz="2400" dirty="0" err="1"/>
              <a:t>muchos</a:t>
            </a:r>
            <a:r>
              <a:rPr lang="en-US" sz="2400" dirty="0"/>
              <a:t> </a:t>
            </a:r>
            <a:r>
              <a:rPr lang="en-US" sz="2400" dirty="0" err="1"/>
              <a:t>tipos</a:t>
            </a:r>
            <a:r>
              <a:rPr lang="en-US" sz="2400" dirty="0"/>
              <a:t> de </a:t>
            </a:r>
            <a:r>
              <a:rPr lang="en-US" sz="2400" dirty="0" err="1"/>
              <a:t>fallas</a:t>
            </a:r>
            <a:r>
              <a:rPr lang="en-US" sz="2400" dirty="0"/>
              <a:t> </a:t>
            </a:r>
            <a:r>
              <a:rPr lang="en-US" sz="2400" dirty="0" err="1"/>
              <a:t>que</a:t>
            </a:r>
            <a:r>
              <a:rPr lang="en-US" sz="2400" dirty="0"/>
              <a:t> un DBMS </a:t>
            </a:r>
            <a:r>
              <a:rPr lang="en-US" sz="2400" dirty="0" err="1"/>
              <a:t>debe</a:t>
            </a:r>
            <a:r>
              <a:rPr lang="en-US" sz="2400" dirty="0"/>
              <a:t> </a:t>
            </a:r>
            <a:r>
              <a:rPr lang="en-US" sz="2400" dirty="0" err="1"/>
              <a:t>manejar</a:t>
            </a:r>
            <a:r>
              <a:rPr lang="en-US" sz="2400" dirty="0"/>
              <a:t>. </a:t>
            </a:r>
            <a:endParaRPr lang="en-US" sz="2400" dirty="0" smtClean="0"/>
          </a:p>
          <a:p>
            <a:pPr>
              <a:lnSpc>
                <a:spcPct val="120000"/>
              </a:lnSpc>
              <a:spcBef>
                <a:spcPts val="300"/>
              </a:spcBef>
            </a:pPr>
            <a:r>
              <a:rPr lang="en-US" sz="2400" dirty="0" smtClean="0"/>
              <a:t>Antes </a:t>
            </a:r>
            <a:r>
              <a:rPr lang="en-US" sz="2400" dirty="0"/>
              <a:t>de </a:t>
            </a:r>
            <a:r>
              <a:rPr lang="en-US" sz="2400" dirty="0" err="1"/>
              <a:t>discutir</a:t>
            </a:r>
            <a:r>
              <a:rPr lang="en-US" sz="2400" dirty="0"/>
              <a:t> los </a:t>
            </a:r>
            <a:r>
              <a:rPr lang="en-US" sz="2400" dirty="0" err="1"/>
              <a:t>tipos</a:t>
            </a:r>
            <a:r>
              <a:rPr lang="en-US" sz="2400" dirty="0"/>
              <a:t> de </a:t>
            </a:r>
            <a:r>
              <a:rPr lang="en-US" sz="2400" dirty="0" err="1"/>
              <a:t>fallas</a:t>
            </a:r>
            <a:r>
              <a:rPr lang="en-US" sz="2400" dirty="0"/>
              <a:t> y los </a:t>
            </a:r>
            <a:r>
              <a:rPr lang="en-US" sz="2400" dirty="0" err="1"/>
              <a:t>protocolos</a:t>
            </a:r>
            <a:r>
              <a:rPr lang="en-US" sz="2400" dirty="0"/>
              <a:t> de </a:t>
            </a:r>
            <a:r>
              <a:rPr lang="en-US" sz="2400" dirty="0" err="1"/>
              <a:t>confirmación</a:t>
            </a:r>
            <a:r>
              <a:rPr lang="en-US" sz="2400" dirty="0"/>
              <a:t>, </a:t>
            </a:r>
            <a:r>
              <a:rPr lang="en-US" sz="2400" dirty="0" err="1"/>
              <a:t>debemos</a:t>
            </a:r>
            <a:r>
              <a:rPr lang="en-US" sz="2400" dirty="0"/>
              <a:t> </a:t>
            </a:r>
            <a:r>
              <a:rPr lang="en-US" sz="2400" dirty="0" err="1"/>
              <a:t>sentar</a:t>
            </a:r>
            <a:r>
              <a:rPr lang="en-US" sz="2400" dirty="0"/>
              <a:t> </a:t>
            </a:r>
            <a:r>
              <a:rPr lang="en-US" sz="2400" dirty="0" err="1"/>
              <a:t>las</a:t>
            </a:r>
            <a:r>
              <a:rPr lang="en-US" sz="2400" dirty="0"/>
              <a:t> bases </a:t>
            </a:r>
            <a:r>
              <a:rPr lang="en-US" sz="2400" dirty="0" err="1"/>
              <a:t>definiendo</a:t>
            </a:r>
            <a:r>
              <a:rPr lang="en-US" sz="2400" dirty="0"/>
              <a:t> los </a:t>
            </a:r>
            <a:r>
              <a:rPr lang="en-US" sz="2400" dirty="0" err="1"/>
              <a:t>términos</a:t>
            </a:r>
            <a:r>
              <a:rPr lang="en-US" sz="2400" dirty="0"/>
              <a:t> </a:t>
            </a:r>
            <a:r>
              <a:rPr lang="en-US" sz="2400" dirty="0" err="1"/>
              <a:t>que</a:t>
            </a:r>
            <a:r>
              <a:rPr lang="en-US" sz="2400" dirty="0"/>
              <a:t> </a:t>
            </a:r>
            <a:r>
              <a:rPr lang="en-US" sz="2400" dirty="0" err="1"/>
              <a:t>usaremos</a:t>
            </a:r>
            <a:r>
              <a:rPr lang="en-US" sz="2400" dirty="0"/>
              <a:t> en el </a:t>
            </a:r>
            <a:r>
              <a:rPr lang="en-US" sz="2400" dirty="0" err="1"/>
              <a:t>resto</a:t>
            </a:r>
            <a:r>
              <a:rPr lang="en-US" sz="2400" dirty="0"/>
              <a:t> de </a:t>
            </a:r>
            <a:r>
              <a:rPr lang="en-US" sz="2400" dirty="0" err="1"/>
              <a:t>este</a:t>
            </a:r>
            <a:r>
              <a:rPr lang="en-US" sz="2400" dirty="0"/>
              <a:t> </a:t>
            </a:r>
            <a:r>
              <a:rPr lang="en-US" sz="2400" dirty="0" err="1" smtClean="0"/>
              <a:t>tema</a:t>
            </a:r>
            <a:r>
              <a:rPr lang="en-US"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Tree>
    <p:extLst>
      <p:ext uri="{BB962C8B-B14F-4D97-AF65-F5344CB8AC3E}">
        <p14:creationId xmlns:p14="http://schemas.microsoft.com/office/powerpoint/2010/main" val="20886580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7472" y="1261872"/>
            <a:ext cx="11521439" cy="4443984"/>
          </a:xfrm>
        </p:spPr>
        <p:txBody>
          <a:bodyPr>
            <a:noAutofit/>
          </a:bodyPr>
          <a:lstStyle/>
          <a:p>
            <a:pPr>
              <a:lnSpc>
                <a:spcPct val="120000"/>
              </a:lnSpc>
              <a:spcBef>
                <a:spcPts val="300"/>
              </a:spcBef>
            </a:pP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 que también se denomina bloqueo del sistema, es un tipo de fallo que solo provoca la pérdida de datos en un almacenamiento no persistente. </a:t>
            </a:r>
          </a:p>
          <a:p>
            <a:pPr>
              <a:lnSpc>
                <a:spcPct val="120000"/>
              </a:lnSpc>
              <a:spcBef>
                <a:spcPts val="300"/>
              </a:spcBef>
            </a:pPr>
            <a:r>
              <a:rPr lang="es-ES_tradnl" sz="2400" dirty="0" smtClean="0"/>
              <a:t>Una falla suave no causa la pérdida de datos en el almacenamiento persistente o en los discos. </a:t>
            </a:r>
          </a:p>
          <a:p>
            <a:pPr>
              <a:lnSpc>
                <a:spcPct val="120000"/>
              </a:lnSpc>
              <a:spcBef>
                <a:spcPts val="300"/>
              </a:spcBef>
            </a:pPr>
            <a:r>
              <a:rPr lang="es-ES_tradnl" sz="2400" dirty="0" smtClean="0"/>
              <a:t>Los </a:t>
            </a:r>
            <a:r>
              <a:rPr lang="es-ES_tradnl" sz="2400" dirty="0" err="1" smtClean="0"/>
              <a:t>Soft</a:t>
            </a:r>
            <a:r>
              <a:rPr lang="es-ES_tradnl" sz="2400" dirty="0" smtClean="0"/>
              <a:t> </a:t>
            </a:r>
            <a:r>
              <a:rPr lang="es-ES_tradnl" sz="2400" dirty="0" err="1" smtClean="0"/>
              <a:t>Failures</a:t>
            </a:r>
            <a:r>
              <a:rPr lang="es-ES_tradnl" sz="2400" dirty="0" smtClean="0"/>
              <a:t> pueden ir desde el mal comportamiento del sistema operativo, a los errores de DBMS, problemas de transacción, ¡o cualquier otro </a:t>
            </a:r>
            <a:r>
              <a:rPr lang="es-ES_tradnl" sz="2400" i="1" dirty="0" smtClean="0"/>
              <a:t>problema de software </a:t>
            </a:r>
            <a:r>
              <a:rPr lang="es-ES_tradnl" sz="2400" dirty="0" smtClean="0"/>
              <a:t>de soporte. Los clasificamos bajo la falla de software, ya que asumimos que </a:t>
            </a:r>
            <a:r>
              <a:rPr lang="es-ES_tradnl" sz="2400" u="sng" dirty="0" smtClean="0"/>
              <a:t>el disco permanece intacto </a:t>
            </a:r>
            <a:r>
              <a:rPr lang="es-ES_tradnl" sz="2400" dirty="0" smtClean="0"/>
              <a:t>para estos tipos de falla. </a:t>
            </a:r>
          </a:p>
          <a:p>
            <a:pPr>
              <a:lnSpc>
                <a:spcPct val="120000"/>
              </a:lnSpc>
              <a:spcBef>
                <a:spcPts val="300"/>
              </a:spcBef>
            </a:pP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 también puede ser causado por la pérdida de energía de la computadora. En este caso, la información que se almacena en el almacenamiento volátil de la computadora, como la memoria principal, los buffers o los registros, se pierde.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6" name="Título 1"/>
          <p:cNvSpPr>
            <a:spLocks noGrp="1"/>
          </p:cNvSpPr>
          <p:nvPr>
            <p:ph type="title"/>
          </p:nvPr>
        </p:nvSpPr>
        <p:spPr>
          <a:xfrm>
            <a:off x="838200" y="192341"/>
            <a:ext cx="10515600" cy="1325563"/>
          </a:xfrm>
        </p:spPr>
        <p:txBody>
          <a:bodyPr/>
          <a:lstStyle/>
          <a:p>
            <a:r>
              <a:rPr lang="en-US" dirty="0" smtClean="0"/>
              <a:t>TERMINOLOGY: </a:t>
            </a:r>
            <a:r>
              <a:rPr lang="en-US" dirty="0"/>
              <a:t>Soft Failure</a:t>
            </a:r>
          </a:p>
        </p:txBody>
      </p:sp>
    </p:spTree>
    <p:extLst>
      <p:ext uri="{BB962C8B-B14F-4D97-AF65-F5344CB8AC3E}">
        <p14:creationId xmlns:p14="http://schemas.microsoft.com/office/powerpoint/2010/main" val="900367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pic>
        <p:nvPicPr>
          <p:cNvPr id="2" name="Imagen 1"/>
          <p:cNvPicPr>
            <a:picLocks noChangeAspect="1"/>
          </p:cNvPicPr>
          <p:nvPr/>
        </p:nvPicPr>
        <p:blipFill>
          <a:blip r:embed="rId2"/>
          <a:stretch>
            <a:fillRect/>
          </a:stretch>
        </p:blipFill>
        <p:spPr>
          <a:xfrm>
            <a:off x="1162703" y="1819910"/>
            <a:ext cx="10191097" cy="3629914"/>
          </a:xfrm>
          <a:prstGeom prst="rect">
            <a:avLst/>
          </a:prstGeom>
        </p:spPr>
      </p:pic>
    </p:spTree>
    <p:extLst>
      <p:ext uri="{BB962C8B-B14F-4D97-AF65-F5344CB8AC3E}">
        <p14:creationId xmlns:p14="http://schemas.microsoft.com/office/powerpoint/2010/main" val="1166268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36192"/>
            <a:ext cx="10990686" cy="4169664"/>
          </a:xfrm>
        </p:spPr>
        <p:txBody>
          <a:bodyPr>
            <a:noAutofit/>
          </a:bodyPr>
          <a:lstStyle/>
          <a:p>
            <a:pPr>
              <a:lnSpc>
                <a:spcPct val="100000"/>
              </a:lnSpc>
              <a:spcBef>
                <a:spcPts val="300"/>
              </a:spcBef>
            </a:pPr>
            <a:r>
              <a:rPr lang="es-ES_tradnl" sz="2400" dirty="0" smtClean="0"/>
              <a:t>Una vez más, asumimos que la pérdida de energía no causa la pérdida de la base de datos o el disco. Esta suposición no significa que no tratemos los problemas de falla de disco, sino que tratamos la pérdida de disco bajo la falla de disco duro o </a:t>
            </a:r>
            <a:r>
              <a:rPr lang="es-ES_tradnl" sz="2400" i="1" dirty="0" err="1" smtClean="0"/>
              <a:t>Hard</a:t>
            </a:r>
            <a:r>
              <a:rPr lang="es-ES_tradnl" sz="2400" i="1" dirty="0" smtClean="0"/>
              <a:t> </a:t>
            </a:r>
            <a:r>
              <a:rPr lang="es-ES_tradnl" sz="2400" i="1" dirty="0" err="1" smtClean="0"/>
              <a:t>Failure</a:t>
            </a:r>
            <a:r>
              <a:rPr lang="es-ES_tradnl" sz="2400" dirty="0" smtClean="0"/>
              <a:t> que analizamos a continuación. </a:t>
            </a:r>
          </a:p>
          <a:p>
            <a:pPr>
              <a:lnSpc>
                <a:spcPct val="100000"/>
              </a:lnSpc>
              <a:spcBef>
                <a:spcPts val="300"/>
              </a:spcBef>
            </a:pPr>
            <a:r>
              <a:rPr lang="es-ES_tradnl" sz="2400" dirty="0"/>
              <a:t>Los </a:t>
            </a:r>
            <a:r>
              <a:rPr lang="es-ES_tradnl" sz="2400" dirty="0" err="1"/>
              <a:t>Soft</a:t>
            </a:r>
            <a:r>
              <a:rPr lang="es-ES_tradnl" sz="2400" dirty="0"/>
              <a:t> </a:t>
            </a:r>
            <a:r>
              <a:rPr lang="es-ES_tradnl" sz="2400" dirty="0" err="1"/>
              <a:t>Failures</a:t>
            </a:r>
            <a:r>
              <a:rPr lang="es-ES_tradnl" sz="2400" dirty="0"/>
              <a:t> </a:t>
            </a:r>
            <a:r>
              <a:rPr lang="es-ES_tradnl" sz="2400" dirty="0" smtClean="0"/>
              <a:t>pueden dejar los datos almacenados en un almacenamiento persistente en un </a:t>
            </a:r>
            <a:r>
              <a:rPr lang="es-ES_tradnl" sz="2400" u="sng" dirty="0" smtClean="0"/>
              <a:t>estado que debe tratarse</a:t>
            </a:r>
            <a:r>
              <a:rPr lang="es-ES_tradnl" sz="2400" dirty="0" smtClean="0"/>
              <a:t>; por ejemplo, si el software estaba en medio de escribir información en el disco, y solo se escribieron algunos elementos de datos antes del fallo, entonces, obviamente, el contenido de los datos podría ser incoherente, incompleto o posiblemente dañado. Sin embargo, el almacenamiento persistente no perdió ningún dato. </a:t>
            </a:r>
          </a:p>
          <a:p>
            <a:pPr>
              <a:lnSpc>
                <a:spcPct val="100000"/>
              </a:lnSpc>
              <a:spcBef>
                <a:spcPts val="300"/>
              </a:spcBef>
            </a:pPr>
            <a:r>
              <a:rPr lang="es-ES_tradnl" sz="2400" dirty="0" smtClean="0"/>
              <a:t>Esto es cierto en el sentido de que el almacenamiento persistente aún contiene todo lo que le escribimos, simplemente no contiene todas las cosas que intentamos escribirle.</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Soft Failure</a:t>
            </a:r>
          </a:p>
        </p:txBody>
      </p:sp>
    </p:spTree>
    <p:extLst>
      <p:ext uri="{BB962C8B-B14F-4D97-AF65-F5344CB8AC3E}">
        <p14:creationId xmlns:p14="http://schemas.microsoft.com/office/powerpoint/2010/main" val="17785864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43216"/>
            <a:ext cx="10990686" cy="4015168"/>
          </a:xfrm>
        </p:spPr>
        <p:txBody>
          <a:bodyPr>
            <a:noAutofit/>
          </a:bodyPr>
          <a:lstStyle/>
          <a:p>
            <a:pPr>
              <a:lnSpc>
                <a:spcPct val="100000"/>
              </a:lnSpc>
              <a:spcBef>
                <a:spcPts val="400"/>
              </a:spcBef>
            </a:pPr>
            <a:r>
              <a:rPr lang="es-ES_tradnl" sz="2400" dirty="0" smtClean="0"/>
              <a:t>Un </a:t>
            </a:r>
            <a:r>
              <a:rPr lang="en-US" sz="2400" dirty="0"/>
              <a:t>Hard Failure </a:t>
            </a:r>
            <a:r>
              <a:rPr lang="es-ES_tradnl" sz="2400" dirty="0" smtClean="0"/>
              <a:t>es </a:t>
            </a:r>
            <a:r>
              <a:rPr lang="es-ES_tradnl" sz="2400" dirty="0"/>
              <a:t>una falla que causa la pérdida de datos en el almacenamiento no volátil o en el disco. </a:t>
            </a:r>
            <a:endParaRPr lang="es-ES_tradnl" sz="2400" dirty="0" smtClean="0"/>
          </a:p>
          <a:p>
            <a:pPr>
              <a:lnSpc>
                <a:spcPct val="100000"/>
              </a:lnSpc>
              <a:spcBef>
                <a:spcPts val="400"/>
              </a:spcBef>
            </a:pPr>
            <a:r>
              <a:rPr lang="es-ES_tradnl" sz="2400" dirty="0" smtClean="0"/>
              <a:t>Una </a:t>
            </a:r>
            <a:r>
              <a:rPr lang="es-ES_tradnl" sz="2400" dirty="0"/>
              <a:t>falla en el disco causada por </a:t>
            </a:r>
            <a:r>
              <a:rPr lang="es-ES_tradnl" sz="2400" dirty="0" smtClean="0"/>
              <a:t>un </a:t>
            </a:r>
            <a:r>
              <a:rPr lang="en-US" sz="2400" dirty="0"/>
              <a:t>Hard Failure </a:t>
            </a:r>
            <a:r>
              <a:rPr lang="es-ES_tradnl" sz="2400" dirty="0" smtClean="0"/>
              <a:t>destruye </a:t>
            </a:r>
            <a:r>
              <a:rPr lang="es-ES_tradnl" sz="2400" dirty="0"/>
              <a:t>la información almacenada en el disco (es decir, la base de datos). </a:t>
            </a:r>
            <a:endParaRPr lang="es-ES_tradnl" sz="2400" dirty="0" smtClean="0"/>
          </a:p>
          <a:p>
            <a:pPr>
              <a:lnSpc>
                <a:spcPct val="100000"/>
              </a:lnSpc>
              <a:spcBef>
                <a:spcPts val="400"/>
              </a:spcBef>
            </a:pPr>
            <a:r>
              <a:rPr lang="es-ES_tradnl" sz="2400" dirty="0" smtClean="0"/>
              <a:t>Una </a:t>
            </a:r>
            <a:r>
              <a:rPr lang="es-ES_tradnl" sz="2400" dirty="0"/>
              <a:t>falla de disco duro puede ser causada por la pérdida de energía, fallas de medios, errores de IO o corrupción de información en el disco. </a:t>
            </a:r>
            <a:endParaRPr lang="es-ES_tradnl" sz="2400" dirty="0" smtClean="0"/>
          </a:p>
          <a:p>
            <a:pPr>
              <a:lnSpc>
                <a:spcPct val="100000"/>
              </a:lnSpc>
              <a:spcBef>
                <a:spcPts val="400"/>
              </a:spcBef>
            </a:pPr>
            <a:r>
              <a:rPr lang="es-ES_tradnl" sz="2400" dirty="0"/>
              <a:t>Además de estos dos tipos de fallas, en un sistema distribuido, las fallas en la red pueden causar serios problemas para un DBMS distribuido.</a:t>
            </a:r>
          </a:p>
          <a:p>
            <a:pPr>
              <a:lnSpc>
                <a:spcPct val="100000"/>
              </a:lnSpc>
              <a:spcBef>
                <a:spcPts val="400"/>
              </a:spcBef>
            </a:pPr>
            <a:r>
              <a:rPr lang="es-ES_tradnl" sz="2400" dirty="0"/>
              <a:t>Las fallas de la red pueden ser causadas por la falla del enlace de comunicación, la congestión de la red, la corrupción de la información durante la transferencia, las fallas del sitio y la partición de la red. </a:t>
            </a:r>
          </a:p>
          <a:p>
            <a:pPr>
              <a:lnSpc>
                <a:spcPct val="100000"/>
              </a:lnSpc>
              <a:spcBef>
                <a:spcPts val="400"/>
              </a:spcBef>
            </a:pPr>
            <a:r>
              <a:rPr lang="es-ES_tradnl" sz="2400" dirty="0"/>
              <a:t>A lo largo de los años, se han realizado muchos estudios sobre el porcentaje, la frecuencia y las causas de fallas SOFT y HARD en un sistema informático.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6" name="Título 1"/>
          <p:cNvSpPr>
            <a:spLocks noGrp="1"/>
          </p:cNvSpPr>
          <p:nvPr>
            <p:ph type="title"/>
          </p:nvPr>
        </p:nvSpPr>
        <p:spPr>
          <a:xfrm>
            <a:off x="838200" y="365125"/>
            <a:ext cx="10515600" cy="823595"/>
          </a:xfrm>
        </p:spPr>
        <p:txBody>
          <a:bodyPr/>
          <a:lstStyle/>
          <a:p>
            <a:r>
              <a:rPr lang="en-US" dirty="0" smtClean="0"/>
              <a:t>TERMINOLOGY: </a:t>
            </a:r>
            <a:r>
              <a:rPr lang="en-US" dirty="0"/>
              <a:t>Hard Failure</a:t>
            </a:r>
          </a:p>
        </p:txBody>
      </p:sp>
    </p:spTree>
    <p:extLst>
      <p:ext uri="{BB962C8B-B14F-4D97-AF65-F5344CB8AC3E}">
        <p14:creationId xmlns:p14="http://schemas.microsoft.com/office/powerpoint/2010/main" val="14685410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469480"/>
          </a:xfrm>
        </p:spPr>
        <p:txBody>
          <a:bodyPr>
            <a:noAutofit/>
          </a:bodyPr>
          <a:lstStyle/>
          <a:p>
            <a:pPr>
              <a:lnSpc>
                <a:spcPct val="100000"/>
              </a:lnSpc>
              <a:spcBef>
                <a:spcPts val="400"/>
              </a:spcBef>
            </a:pPr>
            <a:r>
              <a:rPr lang="es-ES_tradnl" sz="2300" dirty="0" smtClean="0"/>
              <a:t>Como </a:t>
            </a:r>
            <a:r>
              <a:rPr lang="es-ES_tradnl" sz="2300" dirty="0"/>
              <a:t>regla general, lo siguiente puede usarse como la frecuencia de diferentes tipos de fallas</a:t>
            </a:r>
            <a:r>
              <a:rPr lang="es-ES_tradnl" sz="2300" dirty="0" smtClean="0"/>
              <a:t>:</a:t>
            </a:r>
          </a:p>
          <a:p>
            <a:pPr marL="457200" lvl="1" indent="0">
              <a:lnSpc>
                <a:spcPct val="100000"/>
              </a:lnSpc>
              <a:spcBef>
                <a:spcPts val="400"/>
              </a:spcBef>
              <a:buNone/>
            </a:pPr>
            <a:r>
              <a:rPr lang="es-ES_tradnl" sz="2300" dirty="0" smtClean="0"/>
              <a:t>• </a:t>
            </a:r>
            <a:r>
              <a:rPr lang="es-ES_tradnl" sz="2300" dirty="0"/>
              <a:t>Las fallas en las transacciones ocurren con frecuencia, tal vez hasta unas pocas veces por minuto. Por lo general, esto es para entornos de procesamiento de transacciones de gran volumen como los sistemas de </a:t>
            </a:r>
            <a:r>
              <a:rPr lang="es-ES_tradnl" sz="2300" dirty="0" smtClean="0"/>
              <a:t>reserva, </a:t>
            </a:r>
            <a:r>
              <a:rPr lang="es-ES_tradnl" sz="2300" dirty="0"/>
              <a:t>de bancos y líneas aéreas. La recuperación suele ser rápida y se mide en una fracción de segundo</a:t>
            </a:r>
            <a:r>
              <a:rPr lang="es-ES_tradnl" sz="2300" dirty="0" smtClean="0"/>
              <a:t>.</a:t>
            </a:r>
          </a:p>
          <a:p>
            <a:pPr marL="457200" lvl="1" indent="0">
              <a:lnSpc>
                <a:spcPct val="100000"/>
              </a:lnSpc>
              <a:spcBef>
                <a:spcPts val="400"/>
              </a:spcBef>
              <a:buNone/>
            </a:pPr>
            <a:r>
              <a:rPr lang="es-ES_tradnl" sz="2300" dirty="0" smtClean="0"/>
              <a:t>• </a:t>
            </a:r>
            <a:r>
              <a:rPr lang="es-ES_tradnl" sz="2300" dirty="0"/>
              <a:t>Los fallos del sistema (fallo de alimentación) pueden ocurrir varias veces a la semana. El tiempo que toma recuperarse es generalmente de minutos</a:t>
            </a:r>
            <a:r>
              <a:rPr lang="es-ES_tradnl" sz="2300" dirty="0" smtClean="0"/>
              <a:t>.</a:t>
            </a:r>
          </a:p>
          <a:p>
            <a:pPr marL="457200" lvl="1" indent="0">
              <a:lnSpc>
                <a:spcPct val="100000"/>
              </a:lnSpc>
              <a:spcBef>
                <a:spcPts val="400"/>
              </a:spcBef>
              <a:buNone/>
            </a:pPr>
            <a:r>
              <a:rPr lang="es-ES_tradnl" sz="2300" dirty="0" smtClean="0"/>
              <a:t>• </a:t>
            </a:r>
            <a:r>
              <a:rPr lang="es-ES_tradnl" sz="2300" dirty="0"/>
              <a:t>Las fallas en el disco pueden ocurrir una o dos veces al año. La recuperación suele ser corta (unas pocas horas</a:t>
            </a:r>
            <a:r>
              <a:rPr lang="es-ES_tradnl" sz="2300" dirty="0" smtClean="0"/>
              <a:t>) </a:t>
            </a:r>
            <a:r>
              <a:rPr lang="es-ES_tradnl" sz="2300" dirty="0"/>
              <a:t>si hay un disco nuevo, formateado y listo para usar en reserva. De lo contrario, la duración incluye el tiempo que toma obtener una orden de compra, comprar el disco y prepararlo, que es mucho más largo (puede ser de varios días a una semana o </a:t>
            </a:r>
            <a:r>
              <a:rPr lang="es-ES_tradnl" sz="2300" dirty="0" smtClean="0"/>
              <a:t>dos).</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err="1" smtClean="0"/>
              <a:t>Tipos</a:t>
            </a:r>
            <a:r>
              <a:rPr lang="en-US" dirty="0" smtClean="0"/>
              <a:t> de </a:t>
            </a:r>
            <a:r>
              <a:rPr lang="en-US" dirty="0" err="1" smtClean="0"/>
              <a:t>Fallas</a:t>
            </a:r>
            <a:endParaRPr lang="en-US" dirty="0"/>
          </a:p>
        </p:txBody>
      </p:sp>
    </p:spTree>
    <p:extLst>
      <p:ext uri="{BB962C8B-B14F-4D97-AF65-F5344CB8AC3E}">
        <p14:creationId xmlns:p14="http://schemas.microsoft.com/office/powerpoint/2010/main" val="83769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marL="0" indent="0">
              <a:lnSpc>
                <a:spcPct val="100000"/>
              </a:lnSpc>
              <a:spcBef>
                <a:spcPts val="400"/>
              </a:spcBef>
              <a:buNone/>
            </a:pPr>
            <a:r>
              <a:rPr lang="es-ES_tradnl" sz="2400" dirty="0" smtClean="0"/>
              <a:t>• </a:t>
            </a:r>
            <a:r>
              <a:rPr lang="es-ES_tradnl" sz="2400" dirty="0"/>
              <a:t>Los fallos del enlace de comunicación suelen ser intermitentes y pueden ocurrir con frecuencia. Esto incluye el enlace de comunicación que se desactiva o el enlace que está congestionado. La recuperación depende de la naturaleza del fallo. Para la congestión, normalmente el estado del sistema cambia con el tiempo. En caso de falla del enlace, los protocolos de enrutamiento pasarán por alto el enlace hasta que se repare el enlace. A veces, la falla del enlace es causada por la falla de un concentrador o enrutador. En este caso, los enlaces a los que da servicio el </a:t>
            </a:r>
            <a:r>
              <a:rPr lang="es-ES_tradnl" sz="2400" dirty="0" smtClean="0"/>
              <a:t>enrutador </a:t>
            </a:r>
            <a:r>
              <a:rPr lang="es-ES_tradnl" sz="2400" dirty="0"/>
              <a:t>se desconectan del resto de la red durante el tiempo que se repara o reemplaza el dispositivo.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err="1"/>
              <a:t>Tipos</a:t>
            </a:r>
            <a:r>
              <a:rPr lang="en-US" dirty="0"/>
              <a:t> de </a:t>
            </a:r>
            <a:r>
              <a:rPr lang="en-US" dirty="0" err="1"/>
              <a:t>Fallas</a:t>
            </a:r>
            <a:endParaRPr lang="en-US" dirty="0"/>
          </a:p>
        </p:txBody>
      </p:sp>
    </p:spTree>
    <p:extLst>
      <p:ext uri="{BB962C8B-B14F-4D97-AF65-F5344CB8AC3E}">
        <p14:creationId xmlns:p14="http://schemas.microsoft.com/office/powerpoint/2010/main" val="187202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marL="0" indent="0">
              <a:lnSpc>
                <a:spcPct val="100000"/>
              </a:lnSpc>
              <a:spcBef>
                <a:spcPts val="400"/>
              </a:spcBef>
              <a:buNone/>
            </a:pPr>
            <a:r>
              <a:rPr lang="es-ES_tradnl" sz="2400" dirty="0"/>
              <a:t>• Un DBMS, ya sea centralizado o distribuido, debe ser capaz de proporcionar atomicidad y durabilidad de las transacciones, incluso cuando existen fallas. </a:t>
            </a:r>
            <a:endParaRPr lang="es-ES_tradnl" sz="2400" dirty="0" smtClean="0"/>
          </a:p>
          <a:p>
            <a:pPr>
              <a:lnSpc>
                <a:spcPct val="100000"/>
              </a:lnSpc>
              <a:spcBef>
                <a:spcPts val="400"/>
              </a:spcBef>
            </a:pPr>
            <a:r>
              <a:rPr lang="es-ES_tradnl" sz="2400" dirty="0" smtClean="0"/>
              <a:t>Un </a:t>
            </a:r>
            <a:r>
              <a:rPr lang="es-ES_tradnl" sz="2400" dirty="0"/>
              <a:t>DBMS usa </a:t>
            </a:r>
            <a:r>
              <a:rPr lang="es-ES_tradnl" sz="2400" b="1" dirty="0"/>
              <a:t>protocolos de </a:t>
            </a:r>
            <a:r>
              <a:rPr lang="es-ES_tradnl" sz="2400" b="1" dirty="0" err="1" smtClean="0"/>
              <a:t>commit</a:t>
            </a:r>
            <a:r>
              <a:rPr lang="es-ES_tradnl" sz="2400" b="1" dirty="0" smtClean="0"/>
              <a:t> </a:t>
            </a:r>
            <a:r>
              <a:rPr lang="es-ES_tradnl" sz="2400" dirty="0" smtClean="0"/>
              <a:t>para </a:t>
            </a:r>
            <a:r>
              <a:rPr lang="es-ES_tradnl" sz="2400" dirty="0"/>
              <a:t>tratar los problemas que las fallas provocan durante la ejecución de las transacciones. </a:t>
            </a:r>
            <a:endParaRPr lang="es-ES_tradnl" sz="2400" dirty="0" smtClean="0"/>
          </a:p>
          <a:p>
            <a:pPr>
              <a:lnSpc>
                <a:spcPct val="100000"/>
              </a:lnSpc>
              <a:spcBef>
                <a:spcPts val="400"/>
              </a:spcBef>
            </a:pPr>
            <a:r>
              <a:rPr lang="es-ES_tradnl" sz="2400" dirty="0" smtClean="0"/>
              <a:t>El </a:t>
            </a:r>
            <a:r>
              <a:rPr lang="es-ES_tradnl" sz="2400" dirty="0"/>
              <a:t>problema principal con el que deben lidiar los protocolos de </a:t>
            </a:r>
            <a:r>
              <a:rPr lang="es-ES_tradnl" sz="2400" dirty="0" err="1" smtClean="0"/>
              <a:t>commit</a:t>
            </a:r>
            <a:r>
              <a:rPr lang="es-ES_tradnl" sz="2400" dirty="0" smtClean="0"/>
              <a:t> es </a:t>
            </a:r>
            <a:r>
              <a:rPr lang="es-ES_tradnl" sz="2400" dirty="0"/>
              <a:t>la capacidad de garantizar la propiedad de las transacciones de "todo o nada". </a:t>
            </a:r>
            <a:endParaRPr lang="es-ES_tradnl" sz="2400" dirty="0" smtClean="0"/>
          </a:p>
          <a:p>
            <a:pPr>
              <a:lnSpc>
                <a:spcPct val="100000"/>
              </a:lnSpc>
              <a:spcBef>
                <a:spcPts val="400"/>
              </a:spcBef>
            </a:pPr>
            <a:r>
              <a:rPr lang="es-ES_tradnl" sz="2400" dirty="0" smtClean="0"/>
              <a:t>Si </a:t>
            </a:r>
            <a:r>
              <a:rPr lang="es-ES_tradnl" sz="2400" dirty="0"/>
              <a:t>ocurre una falla durante la ejecución de una transacción, es probable que no todos los cambios de la transacción se hayan </a:t>
            </a:r>
            <a:r>
              <a:rPr lang="es-ES_tradnl" sz="2400" i="1" dirty="0"/>
              <a:t>confirmado</a:t>
            </a:r>
            <a:r>
              <a:rPr lang="es-ES_tradnl" sz="2400" dirty="0"/>
              <a:t> en la base de datos. Esto deja a la base de datos en un estado </a:t>
            </a:r>
            <a:r>
              <a:rPr lang="es-ES_tradnl" sz="2400" dirty="0" smtClean="0"/>
              <a:t>incoherente. </a:t>
            </a:r>
          </a:p>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evitan </a:t>
            </a:r>
            <a:r>
              <a:rPr lang="es-ES_tradnl" sz="2400" dirty="0"/>
              <a:t>que esto suceda, ya sea continuando la transacción (</a:t>
            </a:r>
            <a:r>
              <a:rPr lang="es-ES_tradnl" sz="2400" dirty="0" err="1" smtClean="0"/>
              <a:t>rollforward</a:t>
            </a:r>
            <a:r>
              <a:rPr lang="es-ES_tradnl" sz="2400" dirty="0" smtClean="0"/>
              <a:t> </a:t>
            </a:r>
            <a:r>
              <a:rPr lang="es-ES_tradnl" sz="2400" dirty="0" err="1"/>
              <a:t>or</a:t>
            </a:r>
            <a:r>
              <a:rPr lang="es-ES_tradnl" sz="2400" dirty="0"/>
              <a:t> redo) o eliminando los cambios que haya realizado en la base de datos (</a:t>
            </a:r>
            <a:r>
              <a:rPr lang="es-ES_tradnl" sz="2400" dirty="0" err="1"/>
              <a:t>rollback</a:t>
            </a:r>
            <a:r>
              <a:rPr lang="es-ES_tradnl" sz="2400" dirty="0"/>
              <a:t> </a:t>
            </a:r>
            <a:r>
              <a:rPr lang="es-ES_tradnl" sz="2400" dirty="0" err="1"/>
              <a:t>or</a:t>
            </a:r>
            <a:r>
              <a:rPr lang="es-ES_tradnl" sz="2400" dirty="0"/>
              <a:t> </a:t>
            </a:r>
            <a:r>
              <a:rPr lang="es-ES_tradnl" sz="2400" dirty="0" err="1"/>
              <a:t>undo</a:t>
            </a:r>
            <a:r>
              <a:rPr lang="es-ES_tradnl" sz="2400" dirty="0"/>
              <a:t>) .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309374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037347"/>
            <a:ext cx="10753143" cy="3690817"/>
          </a:xfrm>
        </p:spPr>
        <p:txBody>
          <a:bodyPr>
            <a:noAutofit/>
          </a:bodyPr>
          <a:lstStyle/>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garantizan </a:t>
            </a:r>
            <a:r>
              <a:rPr lang="es-ES_tradnl" sz="2400" dirty="0"/>
              <a:t>que después de que una transacción se realice correctamente, todas sus modificaciones se escriben en la base de datos y se ponen a disposición de otras transacciones. </a:t>
            </a:r>
            <a:endParaRPr lang="es-ES_tradnl" sz="2400" dirty="0" smtClean="0"/>
          </a:p>
          <a:p>
            <a:pPr>
              <a:lnSpc>
                <a:spcPct val="100000"/>
              </a:lnSpc>
              <a:spcBef>
                <a:spcPts val="400"/>
              </a:spcBef>
            </a:pPr>
            <a:r>
              <a:rPr lang="es-ES_tradnl" sz="2400" dirty="0" smtClean="0"/>
              <a:t>Los </a:t>
            </a:r>
            <a:r>
              <a:rPr lang="es-ES_tradnl" sz="2400" dirty="0"/>
              <a:t>protocolos de </a:t>
            </a:r>
            <a:r>
              <a:rPr lang="es-ES_tradnl" sz="2400" dirty="0" err="1" smtClean="0"/>
              <a:t>commit</a:t>
            </a:r>
            <a:r>
              <a:rPr lang="es-ES_tradnl" sz="2400" dirty="0" smtClean="0"/>
              <a:t> también </a:t>
            </a:r>
            <a:r>
              <a:rPr lang="es-ES_tradnl" sz="2400" dirty="0"/>
              <a:t>garantizan que todos los cambios incompletos realizados por las transacciones incompletas se eliminen de la base de datos mediante </a:t>
            </a:r>
            <a:r>
              <a:rPr lang="es-ES_tradnl" sz="2400" dirty="0" smtClean="0"/>
              <a:t>un </a:t>
            </a:r>
            <a:r>
              <a:rPr lang="es-ES_tradnl" sz="2400" dirty="0" err="1" smtClean="0"/>
              <a:t>rollback</a:t>
            </a:r>
            <a:r>
              <a:rPr lang="es-ES_tradnl" sz="2400" dirty="0" smtClean="0"/>
              <a:t> cuando </a:t>
            </a:r>
            <a:r>
              <a:rPr lang="es-ES_tradnl" sz="2400" dirty="0"/>
              <a:t>se produce un error</a:t>
            </a:r>
            <a:r>
              <a:rPr lang="es-ES_tradnl" sz="2400" dirty="0" smtClean="0"/>
              <a:t>.</a:t>
            </a:r>
          </a:p>
          <a:p>
            <a:pPr>
              <a:lnSpc>
                <a:spcPct val="100000"/>
              </a:lnSpc>
              <a:spcBef>
                <a:spcPts val="4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7142160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b="1" dirty="0" smtClean="0"/>
              <a:t>Punto </a:t>
            </a:r>
            <a:r>
              <a:rPr lang="es-ES_tradnl" sz="2400" b="1" dirty="0"/>
              <a:t>de </a:t>
            </a:r>
            <a:r>
              <a:rPr lang="es-ES_tradnl" sz="2400" b="1" dirty="0" err="1" smtClean="0"/>
              <a:t>commit</a:t>
            </a:r>
            <a:endParaRPr lang="es-ES_tradnl" sz="2400" b="1" dirty="0" smtClean="0"/>
          </a:p>
          <a:p>
            <a:pPr>
              <a:lnSpc>
                <a:spcPct val="100000"/>
              </a:lnSpc>
              <a:spcBef>
                <a:spcPts val="400"/>
              </a:spcBef>
            </a:pPr>
            <a:r>
              <a:rPr lang="es-ES_tradnl" sz="2400" dirty="0" smtClean="0"/>
              <a:t>Un </a:t>
            </a:r>
            <a:r>
              <a:rPr lang="es-ES_tradnl" sz="2400" dirty="0"/>
              <a:t>punto de </a:t>
            </a:r>
            <a:r>
              <a:rPr lang="es-ES_tradnl" sz="2400" dirty="0" err="1" smtClean="0"/>
              <a:t>commit</a:t>
            </a:r>
            <a:r>
              <a:rPr lang="es-ES_tradnl" sz="2400" dirty="0" smtClean="0"/>
              <a:t> es </a:t>
            </a:r>
            <a:r>
              <a:rPr lang="es-ES_tradnl" sz="2400" dirty="0"/>
              <a:t>un punto en el tiempo cuando se toma la decisión de </a:t>
            </a:r>
            <a:r>
              <a:rPr lang="es-ES_tradnl" sz="2400" i="1" dirty="0"/>
              <a:t>confirmar</a:t>
            </a:r>
            <a:r>
              <a:rPr lang="es-ES_tradnl" sz="2400" dirty="0"/>
              <a:t> todos los cambios de una transacción o abortar la transacción. </a:t>
            </a:r>
            <a:endParaRPr lang="es-ES_tradnl" sz="2400" dirty="0" smtClean="0"/>
          </a:p>
          <a:p>
            <a:pPr>
              <a:lnSpc>
                <a:spcPct val="100000"/>
              </a:lnSpc>
              <a:spcBef>
                <a:spcPts val="400"/>
              </a:spcBef>
            </a:pPr>
            <a:r>
              <a:rPr lang="es-ES_tradnl" sz="2400" dirty="0" smtClean="0"/>
              <a:t>El </a:t>
            </a:r>
            <a:r>
              <a:rPr lang="es-ES_tradnl" sz="2400" dirty="0"/>
              <a:t>punto de </a:t>
            </a:r>
            <a:r>
              <a:rPr lang="es-ES_tradnl" sz="2400" dirty="0" err="1" smtClean="0"/>
              <a:t>commit</a:t>
            </a:r>
            <a:r>
              <a:rPr lang="es-ES_tradnl" sz="2400" dirty="0" smtClean="0"/>
              <a:t> de </a:t>
            </a:r>
            <a:r>
              <a:rPr lang="es-ES_tradnl" sz="2400" dirty="0"/>
              <a:t>una transacción es un punto coherente para la base de datos. En este punto, todas las demás transacciones pueden ver un estado coherente para la </a:t>
            </a:r>
            <a:r>
              <a:rPr lang="es-ES_tradnl" sz="2400" dirty="0" err="1" smtClean="0"/>
              <a:t>bas</a:t>
            </a:r>
            <a:r>
              <a:rPr lang="es-ES_tradnl" sz="2400" dirty="0" smtClean="0"/>
              <a:t>. </a:t>
            </a:r>
          </a:p>
          <a:p>
            <a:pPr>
              <a:lnSpc>
                <a:spcPct val="100000"/>
              </a:lnSpc>
              <a:spcBef>
                <a:spcPts val="400"/>
              </a:spcBef>
            </a:pPr>
            <a:r>
              <a:rPr lang="es-ES_tradnl" sz="2400" dirty="0" smtClean="0"/>
              <a:t>El </a:t>
            </a:r>
            <a:r>
              <a:rPr lang="es-ES_tradnl" sz="2400" dirty="0"/>
              <a:t>punto de </a:t>
            </a:r>
            <a:r>
              <a:rPr lang="es-ES_tradnl" sz="2400" dirty="0" err="1"/>
              <a:t>commit</a:t>
            </a:r>
            <a:r>
              <a:rPr lang="es-ES_tradnl" sz="2400" dirty="0"/>
              <a:t> </a:t>
            </a:r>
            <a:r>
              <a:rPr lang="es-ES_tradnl" sz="2400" dirty="0" smtClean="0"/>
              <a:t>es </a:t>
            </a:r>
            <a:r>
              <a:rPr lang="es-ES_tradnl" sz="2400" dirty="0"/>
              <a:t>también un </a:t>
            </a:r>
            <a:r>
              <a:rPr lang="es-ES_tradnl" sz="2400" i="1" dirty="0"/>
              <a:t>punto de reinicio </a:t>
            </a:r>
            <a:r>
              <a:rPr lang="es-ES_tradnl" sz="2400" dirty="0"/>
              <a:t>para la transacción. Esto significa que la transacción se puede deshacer de forma segura. </a:t>
            </a:r>
            <a:endParaRPr lang="es-ES_tradnl" sz="2400" dirty="0" smtClean="0"/>
          </a:p>
          <a:p>
            <a:pPr>
              <a:lnSpc>
                <a:spcPct val="100000"/>
              </a:lnSpc>
              <a:spcBef>
                <a:spcPts val="400"/>
              </a:spcBef>
            </a:pPr>
            <a:r>
              <a:rPr lang="es-ES_tradnl" sz="2400" dirty="0" smtClean="0"/>
              <a:t>Finalmente</a:t>
            </a:r>
            <a:r>
              <a:rPr lang="es-ES_tradnl" sz="2400" dirty="0"/>
              <a:t>, el punto de </a:t>
            </a:r>
            <a:r>
              <a:rPr lang="es-ES_tradnl" sz="2400" dirty="0" err="1"/>
              <a:t>commit</a:t>
            </a:r>
            <a:r>
              <a:rPr lang="es-ES_tradnl" sz="2400" dirty="0"/>
              <a:t> </a:t>
            </a:r>
            <a:r>
              <a:rPr lang="es-ES_tradnl" sz="2400" dirty="0" smtClean="0"/>
              <a:t>es </a:t>
            </a:r>
            <a:r>
              <a:rPr lang="es-ES_tradnl" sz="2400" dirty="0"/>
              <a:t>un punto de liberación para los recursos que la transacción ha bloqueado</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0803812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b="1" dirty="0" err="1" smtClean="0"/>
              <a:t>Transaction</a:t>
            </a:r>
            <a:r>
              <a:rPr lang="es-ES_tradnl" sz="2400" b="1" dirty="0" smtClean="0"/>
              <a:t> </a:t>
            </a:r>
            <a:r>
              <a:rPr lang="es-ES_tradnl" sz="2400" b="1" dirty="0" err="1"/>
              <a:t>Rollback</a:t>
            </a:r>
            <a:r>
              <a:rPr lang="es-ES_tradnl" sz="2400" b="1" dirty="0"/>
              <a:t> (</a:t>
            </a:r>
            <a:r>
              <a:rPr lang="es-ES_tradnl" sz="2400" b="1" dirty="0" err="1"/>
              <a:t>Undo</a:t>
            </a:r>
            <a:r>
              <a:rPr lang="es-ES_tradnl" sz="2400" b="1" dirty="0" smtClean="0"/>
              <a:t>)</a:t>
            </a:r>
          </a:p>
          <a:p>
            <a:pPr>
              <a:lnSpc>
                <a:spcPct val="100000"/>
              </a:lnSpc>
              <a:spcBef>
                <a:spcPts val="400"/>
              </a:spcBef>
            </a:pPr>
            <a:r>
              <a:rPr lang="es-ES_tradnl" sz="2400" dirty="0" smtClean="0"/>
              <a:t>Revertir </a:t>
            </a:r>
            <a:r>
              <a:rPr lang="es-ES_tradnl" sz="2400" dirty="0"/>
              <a:t>o deshacer transacción es el proceso de deshacer los cambios que una transacción ha realizado en la base de datos. </a:t>
            </a:r>
            <a:endParaRPr lang="es-ES_tradnl" sz="2400" dirty="0" smtClean="0"/>
          </a:p>
          <a:p>
            <a:pPr>
              <a:lnSpc>
                <a:spcPct val="100000"/>
              </a:lnSpc>
              <a:spcBef>
                <a:spcPts val="400"/>
              </a:spcBef>
            </a:pPr>
            <a:r>
              <a:rPr lang="es-ES_tradnl" sz="2400" dirty="0" smtClean="0"/>
              <a:t>La </a:t>
            </a:r>
            <a:r>
              <a:rPr lang="es-ES_tradnl" sz="2400" dirty="0"/>
              <a:t>reversión se aplica principalmente como resultado de </a:t>
            </a:r>
            <a:r>
              <a:rPr lang="es-ES_tradnl" sz="2400" dirty="0" smtClean="0"/>
              <a:t>un </a:t>
            </a:r>
            <a:r>
              <a:rPr lang="es-ES_tradnl" sz="2400" dirty="0" err="1" smtClean="0"/>
              <a:t>Soft</a:t>
            </a:r>
            <a:r>
              <a:rPr lang="es-ES_tradnl" sz="2400" dirty="0" smtClean="0"/>
              <a:t> </a:t>
            </a:r>
            <a:r>
              <a:rPr lang="es-ES_tradnl" sz="2400" dirty="0" err="1" smtClean="0"/>
              <a:t>Failure</a:t>
            </a:r>
            <a:r>
              <a:rPr lang="es-ES_tradnl" sz="2400" dirty="0" smtClean="0"/>
              <a:t>.</a:t>
            </a:r>
          </a:p>
          <a:p>
            <a:pPr>
              <a:lnSpc>
                <a:spcPct val="100000"/>
              </a:lnSpc>
              <a:spcBef>
                <a:spcPts val="400"/>
              </a:spcBef>
            </a:pPr>
            <a:r>
              <a:rPr lang="es-ES_tradnl" sz="2400" dirty="0" smtClean="0"/>
              <a:t>La </a:t>
            </a:r>
            <a:r>
              <a:rPr lang="es-ES_tradnl" sz="2400" dirty="0"/>
              <a:t>reversión también se utiliza como una parte necesaria de la semántica de la transacción. </a:t>
            </a:r>
            <a:endParaRPr lang="es-ES_tradnl" sz="2400" dirty="0" smtClean="0"/>
          </a:p>
          <a:p>
            <a:pPr>
              <a:lnSpc>
                <a:spcPct val="100000"/>
              </a:lnSpc>
              <a:spcBef>
                <a:spcPts val="400"/>
              </a:spcBef>
            </a:pPr>
            <a:r>
              <a:rPr lang="es-ES_tradnl" sz="2400" dirty="0" smtClean="0"/>
              <a:t>Por </a:t>
            </a:r>
            <a:r>
              <a:rPr lang="es-ES_tradnl" sz="2400" dirty="0"/>
              <a:t>ejemplo, en la transacción de transferencia de fondos en un sistema bancario, hay tres </a:t>
            </a:r>
            <a:r>
              <a:rPr lang="es-ES_tradnl" sz="2400" dirty="0" smtClean="0"/>
              <a:t>puntos desde </a:t>
            </a:r>
            <a:r>
              <a:rPr lang="es-ES_tradnl" sz="2400" dirty="0"/>
              <a:t>donde una transacción debería abortar. Es necesario abortar esta transacción si el primer número de cuenta es incorrecto (no existe), si no hay suficiente dinero en la primera cuenta para la transferencia, y finalmente, si el segundo número de cuenta es incorrecto (no existe) ). </a:t>
            </a:r>
          </a:p>
          <a:p>
            <a:pPr>
              <a:lnSpc>
                <a:spcPct val="100000"/>
              </a:lnSpc>
              <a:spcBef>
                <a:spcPts val="4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45610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89221"/>
            <a:ext cx="10753143" cy="3738944"/>
          </a:xfrm>
        </p:spPr>
        <p:txBody>
          <a:bodyPr>
            <a:noAutofit/>
          </a:bodyPr>
          <a:lstStyle/>
          <a:p>
            <a:pPr>
              <a:lnSpc>
                <a:spcPct val="100000"/>
              </a:lnSpc>
              <a:spcBef>
                <a:spcPts val="400"/>
              </a:spcBef>
            </a:pPr>
            <a:r>
              <a:rPr lang="es-ES_tradnl" sz="2400" b="1" dirty="0" err="1" smtClean="0"/>
              <a:t>Transaction</a:t>
            </a:r>
            <a:r>
              <a:rPr lang="es-ES_tradnl" sz="2400" b="1" dirty="0" smtClean="0"/>
              <a:t> </a:t>
            </a:r>
            <a:r>
              <a:rPr lang="es-ES_tradnl" sz="2400" b="1" dirty="0" err="1"/>
              <a:t>Rollback</a:t>
            </a:r>
            <a:r>
              <a:rPr lang="es-ES_tradnl" sz="2400" b="1" dirty="0"/>
              <a:t> (</a:t>
            </a:r>
            <a:r>
              <a:rPr lang="es-ES_tradnl" sz="2400" b="1" dirty="0" err="1"/>
              <a:t>Undo</a:t>
            </a:r>
            <a:r>
              <a:rPr lang="es-ES_tradnl" sz="2400" b="1" dirty="0" smtClean="0"/>
              <a:t>)</a:t>
            </a:r>
          </a:p>
          <a:p>
            <a:pPr>
              <a:lnSpc>
                <a:spcPct val="100000"/>
              </a:lnSpc>
              <a:spcBef>
                <a:spcPts val="400"/>
              </a:spcBef>
            </a:pPr>
            <a:endParaRPr lang="es-ES_tradnl" sz="2400" b="1" dirty="0" smtClean="0"/>
          </a:p>
          <a:p>
            <a:pPr>
              <a:lnSpc>
                <a:spcPct val="100000"/>
              </a:lnSpc>
              <a:spcBef>
                <a:spcPts val="400"/>
              </a:spcBef>
            </a:pPr>
            <a:r>
              <a:rPr lang="es-ES_tradnl" sz="2400" dirty="0"/>
              <a:t>A continuación se muestra la transacción de transferencia de fondos que se escribe como una transacción anidada que consta de dos </a:t>
            </a:r>
            <a:r>
              <a:rPr lang="es-ES_tradnl" sz="2400" dirty="0" err="1"/>
              <a:t>subtransacciones</a:t>
            </a:r>
            <a:r>
              <a:rPr lang="es-ES_tradnl" sz="2400" dirty="0"/>
              <a:t>: una transacción de débito y una transacción de crédito. </a:t>
            </a:r>
            <a:endParaRPr lang="es-ES_tradnl" sz="2400" dirty="0" smtClean="0"/>
          </a:p>
          <a:p>
            <a:pPr>
              <a:lnSpc>
                <a:spcPct val="100000"/>
              </a:lnSpc>
              <a:spcBef>
                <a:spcPts val="400"/>
              </a:spcBef>
            </a:pPr>
            <a:r>
              <a:rPr lang="es-ES_tradnl" sz="2400" dirty="0" smtClean="0"/>
              <a:t>Este </a:t>
            </a:r>
            <a:r>
              <a:rPr lang="es-ES_tradnl" sz="2400" dirty="0"/>
              <a:t>anidamiento de las dos transacciones permite que el programa se ejecute en un DBMS distribuido, donde las cuentas se almacenan en dos servidores diferentes.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1903746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pic>
        <p:nvPicPr>
          <p:cNvPr id="2" name="Imagen 1"/>
          <p:cNvPicPr>
            <a:picLocks noChangeAspect="1"/>
          </p:cNvPicPr>
          <p:nvPr/>
        </p:nvPicPr>
        <p:blipFill>
          <a:blip r:embed="rId2"/>
          <a:stretch>
            <a:fillRect/>
          </a:stretch>
        </p:blipFill>
        <p:spPr>
          <a:xfrm>
            <a:off x="389021" y="1600033"/>
            <a:ext cx="6273800" cy="4394200"/>
          </a:xfrm>
          <a:prstGeom prst="rect">
            <a:avLst/>
          </a:prstGeom>
        </p:spPr>
      </p:pic>
      <p:pic>
        <p:nvPicPr>
          <p:cNvPr id="8" name="Imagen 7"/>
          <p:cNvPicPr>
            <a:picLocks noChangeAspect="1"/>
          </p:cNvPicPr>
          <p:nvPr/>
        </p:nvPicPr>
        <p:blipFill>
          <a:blip r:embed="rId3"/>
          <a:stretch>
            <a:fillRect/>
          </a:stretch>
        </p:blipFill>
        <p:spPr>
          <a:xfrm>
            <a:off x="6662821" y="1600033"/>
            <a:ext cx="5270500" cy="4660900"/>
          </a:xfrm>
          <a:prstGeom prst="rect">
            <a:avLst/>
          </a:prstGeom>
        </p:spPr>
      </p:pic>
    </p:spTree>
    <p:extLst>
      <p:ext uri="{BB962C8B-B14F-4D97-AF65-F5344CB8AC3E}">
        <p14:creationId xmlns:p14="http://schemas.microsoft.com/office/powerpoint/2010/main" val="1877897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
        <p:nvSpPr>
          <p:cNvPr id="6" name="Título 1"/>
          <p:cNvSpPr>
            <a:spLocks noGrp="1"/>
          </p:cNvSpPr>
          <p:nvPr>
            <p:ph type="title"/>
          </p:nvPr>
        </p:nvSpPr>
        <p:spPr>
          <a:xfrm>
            <a:off x="838200" y="365126"/>
            <a:ext cx="10515600" cy="723234"/>
          </a:xfrm>
        </p:spPr>
        <p:txBody>
          <a:bodyPr/>
          <a:lstStyle/>
          <a:p>
            <a:r>
              <a:rPr lang="es-ES" dirty="0" smtClean="0"/>
              <a:t>Introducción</a:t>
            </a:r>
            <a:endParaRPr lang="en-US" dirty="0"/>
          </a:p>
        </p:txBody>
      </p:sp>
      <p:pic>
        <p:nvPicPr>
          <p:cNvPr id="8" name="Imagen 7"/>
          <p:cNvPicPr>
            <a:picLocks noChangeAspect="1"/>
          </p:cNvPicPr>
          <p:nvPr/>
        </p:nvPicPr>
        <p:blipFill>
          <a:blip r:embed="rId2"/>
          <a:stretch>
            <a:fillRect/>
          </a:stretch>
        </p:blipFill>
        <p:spPr>
          <a:xfrm>
            <a:off x="2011680" y="1088359"/>
            <a:ext cx="8534400" cy="5740400"/>
          </a:xfrm>
          <a:prstGeom prst="rect">
            <a:avLst/>
          </a:prstGeom>
        </p:spPr>
      </p:pic>
    </p:spTree>
    <p:extLst>
      <p:ext uri="{BB962C8B-B14F-4D97-AF65-F5344CB8AC3E}">
        <p14:creationId xmlns:p14="http://schemas.microsoft.com/office/powerpoint/2010/main" val="10949420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Esta </a:t>
            </a:r>
            <a:r>
              <a:rPr lang="es-ES_tradnl" sz="2400" dirty="0"/>
              <a:t>transacción transfiere el "monto" de la cuenta </a:t>
            </a:r>
            <a:r>
              <a:rPr lang="es-ES_tradnl" sz="2400" dirty="0" smtClean="0"/>
              <a:t>”</a:t>
            </a:r>
            <a:r>
              <a:rPr lang="es-ES_tradnl" sz="2400" dirty="0" err="1" smtClean="0"/>
              <a:t>from</a:t>
            </a:r>
            <a:r>
              <a:rPr lang="es-ES_tradnl" sz="2400" dirty="0" smtClean="0"/>
              <a:t>" </a:t>
            </a:r>
            <a:r>
              <a:rPr lang="es-ES_tradnl" sz="2400" dirty="0"/>
              <a:t>a la cuenta </a:t>
            </a:r>
            <a:r>
              <a:rPr lang="es-ES_tradnl" sz="2400" dirty="0" smtClean="0"/>
              <a:t>”to". </a:t>
            </a:r>
          </a:p>
          <a:p>
            <a:pPr>
              <a:lnSpc>
                <a:spcPct val="100000"/>
              </a:lnSpc>
              <a:spcBef>
                <a:spcPts val="400"/>
              </a:spcBef>
            </a:pPr>
            <a:r>
              <a:rPr lang="es-ES_tradnl" sz="2400" dirty="0" smtClean="0"/>
              <a:t>La </a:t>
            </a:r>
            <a:r>
              <a:rPr lang="es-ES_tradnl" sz="2400" dirty="0" err="1"/>
              <a:t>subtransacción</a:t>
            </a:r>
            <a:r>
              <a:rPr lang="es-ES_tradnl" sz="2400" dirty="0"/>
              <a:t> de débito verifica la validez de la cuenta de la cual se tomarán los fondos. Si esa cuenta no existe, entonces la transacción es abortada. Si la cuenta existe pero no hay suficiente dinero para transferir, el saldo resultante después del débito es menor que cero, la transacción debe abortarse nuevamente. </a:t>
            </a:r>
            <a:endParaRPr lang="es-ES_tradnl" sz="2400" dirty="0" smtClean="0"/>
          </a:p>
          <a:p>
            <a:pPr>
              <a:lnSpc>
                <a:spcPct val="100000"/>
              </a:lnSpc>
              <a:spcBef>
                <a:spcPts val="400"/>
              </a:spcBef>
            </a:pPr>
            <a:r>
              <a:rPr lang="es-ES_tradnl" sz="2400" dirty="0" smtClean="0"/>
              <a:t>La </a:t>
            </a:r>
            <a:r>
              <a:rPr lang="es-ES_tradnl" sz="2400" dirty="0" err="1"/>
              <a:t>subtransacción</a:t>
            </a:r>
            <a:r>
              <a:rPr lang="es-ES_tradnl" sz="2400" dirty="0"/>
              <a:t> de crédito no necesita preocuparse por la cantidad de dinero en la cuenta </a:t>
            </a:r>
            <a:r>
              <a:rPr lang="es-ES_tradnl" sz="2400" dirty="0" smtClean="0"/>
              <a:t>”to", </a:t>
            </a:r>
            <a:r>
              <a:rPr lang="es-ES_tradnl" sz="2400" dirty="0"/>
              <a:t>ya que el dinero se agregará, pero debe asegurarse de que la cuenta </a:t>
            </a:r>
            <a:r>
              <a:rPr lang="es-ES_tradnl" sz="2400" dirty="0" smtClean="0"/>
              <a:t>”to" </a:t>
            </a:r>
            <a:r>
              <a:rPr lang="es-ES_tradnl" sz="2400" dirty="0"/>
              <a:t>existe. Si la cuenta </a:t>
            </a:r>
            <a:r>
              <a:rPr lang="es-ES_tradnl" sz="2400" dirty="0" smtClean="0"/>
              <a:t>”to" </a:t>
            </a:r>
            <a:r>
              <a:rPr lang="es-ES_tradnl" sz="2400" dirty="0"/>
              <a:t>no existe, la transacción se </a:t>
            </a:r>
            <a:r>
              <a:rPr lang="es-ES_tradnl" sz="2400" dirty="0" smtClean="0"/>
              <a:t>cancela. </a:t>
            </a:r>
          </a:p>
          <a:p>
            <a:pPr>
              <a:lnSpc>
                <a:spcPct val="100000"/>
              </a:lnSpc>
              <a:spcBef>
                <a:spcPts val="400"/>
              </a:spcBef>
            </a:pPr>
            <a:r>
              <a:rPr lang="es-ES_tradnl" sz="2400" dirty="0" smtClean="0"/>
              <a:t>Si </a:t>
            </a:r>
            <a:r>
              <a:rPr lang="es-ES_tradnl" sz="2400" dirty="0"/>
              <a:t>las tres condiciones de cancelación son falsas, entonces la transacción está en el punto de </a:t>
            </a:r>
            <a:r>
              <a:rPr lang="es-ES_tradnl" sz="2400" dirty="0" err="1" smtClean="0"/>
              <a:t>commit</a:t>
            </a:r>
            <a:r>
              <a:rPr lang="es-ES_tradnl" sz="2400" dirty="0" smtClean="0"/>
              <a:t>. </a:t>
            </a:r>
            <a:r>
              <a:rPr lang="es-ES_tradnl" sz="2400" dirty="0"/>
              <a:t>En este punto, como se mencionó anteriormente, el usuario debe tomar una decisión para confirmar la transacción o revertirla.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9760045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Para </a:t>
            </a:r>
            <a:r>
              <a:rPr lang="es-ES_tradnl" sz="2400" dirty="0"/>
              <a:t>una transacción de cajero automático, este momento es cuando el cajero automático le da al cliente la opción de completar la transacción o cancelarla. </a:t>
            </a:r>
            <a:endParaRPr lang="es-ES_tradnl" sz="2400" dirty="0" smtClean="0"/>
          </a:p>
          <a:p>
            <a:pPr>
              <a:lnSpc>
                <a:spcPct val="100000"/>
              </a:lnSpc>
              <a:spcBef>
                <a:spcPts val="400"/>
              </a:spcBef>
            </a:pPr>
            <a:r>
              <a:rPr lang="es-ES_tradnl" sz="2400" dirty="0" smtClean="0"/>
              <a:t>En </a:t>
            </a:r>
            <a:r>
              <a:rPr lang="es-ES_tradnl" sz="2400" dirty="0"/>
              <a:t>este punto, el saldo de cada cuenta se ha actualizado y todo está listo para </a:t>
            </a:r>
            <a:r>
              <a:rPr lang="es-ES_tradnl" sz="2400" dirty="0" smtClean="0"/>
              <a:t>hacer </a:t>
            </a:r>
            <a:r>
              <a:rPr lang="es-ES_tradnl" sz="2400" dirty="0" err="1" smtClean="0"/>
              <a:t>commit</a:t>
            </a:r>
            <a:r>
              <a:rPr lang="es-ES_tradnl" sz="2400" dirty="0" smtClean="0"/>
              <a:t>. </a:t>
            </a:r>
          </a:p>
          <a:p>
            <a:pPr>
              <a:lnSpc>
                <a:spcPct val="100000"/>
              </a:lnSpc>
              <a:spcBef>
                <a:spcPts val="400"/>
              </a:spcBef>
            </a:pPr>
            <a:r>
              <a:rPr lang="es-ES_tradnl" sz="2400" dirty="0" smtClean="0"/>
              <a:t>Los </a:t>
            </a:r>
            <a:r>
              <a:rPr lang="es-ES_tradnl" sz="2400" dirty="0"/>
              <a:t>dos servidores de bases de datos, los sistemas locales donde se almacenan las cuentas, tienen los saldos de las cuentas aún bloqueados. Una vez que el usuario decide realizar la transacción, los bloqueos se liberan y los saldos de las nuevas cuentas están disponibles para otras transacciones</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0682968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44841"/>
            <a:ext cx="10753143" cy="3883323"/>
          </a:xfrm>
        </p:spPr>
        <p:txBody>
          <a:bodyPr>
            <a:noAutofit/>
          </a:bodyPr>
          <a:lstStyle/>
          <a:p>
            <a:pPr>
              <a:lnSpc>
                <a:spcPct val="100000"/>
              </a:lnSpc>
              <a:spcBef>
                <a:spcPts val="400"/>
              </a:spcBef>
            </a:pPr>
            <a:r>
              <a:rPr lang="en-US" sz="2400" b="1" dirty="0"/>
              <a:t>Transaction Roll Forward (Redo) </a:t>
            </a:r>
            <a:endParaRPr lang="en-US" sz="2400" b="1" dirty="0" smtClean="0"/>
          </a:p>
          <a:p>
            <a:pPr>
              <a:lnSpc>
                <a:spcPct val="100000"/>
              </a:lnSpc>
              <a:spcBef>
                <a:spcPts val="400"/>
              </a:spcBef>
            </a:pPr>
            <a:r>
              <a:rPr lang="es-ES_tradnl" sz="2400" dirty="0" smtClean="0"/>
              <a:t>El roll forward o redo </a:t>
            </a:r>
            <a:r>
              <a:rPr lang="es-ES_tradnl" sz="2400" dirty="0"/>
              <a:t>de transacciones </a:t>
            </a:r>
            <a:r>
              <a:rPr lang="es-ES_tradnl" sz="2400" dirty="0" smtClean="0"/>
              <a:t>es </a:t>
            </a:r>
            <a:r>
              <a:rPr lang="es-ES_tradnl" sz="2400" dirty="0"/>
              <a:t>el proceso de volver a aplicar los cambios de una transacción a la base de datos. </a:t>
            </a:r>
            <a:endParaRPr lang="es-ES_tradnl" sz="2400" dirty="0" smtClean="0"/>
          </a:p>
          <a:p>
            <a:pPr>
              <a:lnSpc>
                <a:spcPct val="100000"/>
              </a:lnSpc>
              <a:spcBef>
                <a:spcPts val="400"/>
              </a:spcBef>
            </a:pPr>
            <a:r>
              <a:rPr lang="es-ES_tradnl" sz="2400" dirty="0" smtClean="0"/>
              <a:t>Debido </a:t>
            </a:r>
            <a:r>
              <a:rPr lang="es-ES_tradnl" sz="2400" dirty="0"/>
              <a:t>a que los cambios se vuelven a aplicar a la base de datos, generalmente se aplica un </a:t>
            </a:r>
            <a:r>
              <a:rPr lang="es-ES_tradnl" sz="2400" u="sng" dirty="0"/>
              <a:t>rehacer de transacción a una copia</a:t>
            </a:r>
            <a:r>
              <a:rPr lang="es-ES_tradnl" sz="2400" dirty="0"/>
              <a:t> de la base de datos creada antes del inicio de la transacción. </a:t>
            </a:r>
            <a:endParaRPr lang="es-ES_tradnl" sz="2400" dirty="0" smtClean="0"/>
          </a:p>
          <a:p>
            <a:pPr>
              <a:lnSpc>
                <a:spcPct val="100000"/>
              </a:lnSpc>
              <a:spcBef>
                <a:spcPts val="400"/>
              </a:spcBef>
            </a:pPr>
            <a:r>
              <a:rPr lang="es-ES_tradnl" sz="2400" dirty="0" smtClean="0"/>
              <a:t>Rehacer o REDO es </a:t>
            </a:r>
            <a:r>
              <a:rPr lang="es-ES_tradnl" sz="2400" dirty="0"/>
              <a:t>principalmente necesario para la recuperación de una falla.</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Commit Protocols</a:t>
            </a:r>
          </a:p>
        </p:txBody>
      </p:sp>
    </p:spTree>
    <p:extLst>
      <p:ext uri="{BB962C8B-B14F-4D97-AF65-F5344CB8AC3E}">
        <p14:creationId xmlns:p14="http://schemas.microsoft.com/office/powerpoint/2010/main" val="17897694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smtClean="0"/>
              <a:t>Una </a:t>
            </a:r>
            <a:r>
              <a:rPr lang="es-ES_tradnl" sz="2400" dirty="0"/>
              <a:t>transacción pasa por el siguiente conjunto de pasos durante la ejecución</a:t>
            </a:r>
            <a:r>
              <a:rPr lang="es-ES_tradnl" sz="2400" dirty="0" smtClean="0"/>
              <a:t>:</a:t>
            </a:r>
          </a:p>
          <a:p>
            <a:pPr marL="0" indent="0">
              <a:lnSpc>
                <a:spcPct val="100000"/>
              </a:lnSpc>
              <a:spcBef>
                <a:spcPts val="400"/>
              </a:spcBef>
              <a:buNone/>
            </a:pPr>
            <a:r>
              <a:rPr lang="es-ES_tradnl" sz="2400" dirty="0" smtClean="0"/>
              <a:t>1</a:t>
            </a:r>
            <a:r>
              <a:rPr lang="es-ES_tradnl" sz="2400" dirty="0"/>
              <a:t>. </a:t>
            </a:r>
            <a:r>
              <a:rPr lang="es-ES_tradnl" sz="2400" dirty="0" err="1" smtClean="0"/>
              <a:t>Start_Transaction</a:t>
            </a:r>
            <a:endParaRPr lang="es-ES_tradnl" sz="2400" dirty="0" smtClean="0"/>
          </a:p>
          <a:p>
            <a:pPr marL="0" indent="0">
              <a:lnSpc>
                <a:spcPct val="100000"/>
              </a:lnSpc>
              <a:spcBef>
                <a:spcPts val="400"/>
              </a:spcBef>
              <a:buNone/>
            </a:pPr>
            <a:r>
              <a:rPr lang="es-ES_tradnl" sz="2400" dirty="0" smtClean="0"/>
              <a:t>2</a:t>
            </a:r>
            <a:r>
              <a:rPr lang="es-ES_tradnl" sz="2400" dirty="0"/>
              <a:t>. </a:t>
            </a:r>
            <a:r>
              <a:rPr lang="es-ES_tradnl" sz="2400" dirty="0" smtClean="0"/>
              <a:t>Repetir</a:t>
            </a:r>
          </a:p>
          <a:p>
            <a:pPr marL="457200" lvl="1" indent="0">
              <a:lnSpc>
                <a:spcPct val="100000"/>
              </a:lnSpc>
              <a:spcBef>
                <a:spcPts val="400"/>
              </a:spcBef>
              <a:buNone/>
            </a:pPr>
            <a:r>
              <a:rPr lang="es-ES_tradnl" dirty="0" smtClean="0"/>
              <a:t>2.1 </a:t>
            </a:r>
            <a:r>
              <a:rPr lang="es-ES_tradnl" dirty="0"/>
              <a:t>Leer el valor de un elemento de </a:t>
            </a:r>
            <a:r>
              <a:rPr lang="es-ES_tradnl" dirty="0" smtClean="0"/>
              <a:t>datos</a:t>
            </a:r>
          </a:p>
          <a:p>
            <a:pPr marL="457200" lvl="1" indent="0">
              <a:lnSpc>
                <a:spcPct val="100000"/>
              </a:lnSpc>
              <a:spcBef>
                <a:spcPts val="400"/>
              </a:spcBef>
              <a:buNone/>
            </a:pPr>
            <a:r>
              <a:rPr lang="es-ES_tradnl" dirty="0" smtClean="0"/>
              <a:t>2.2 </a:t>
            </a:r>
            <a:r>
              <a:rPr lang="es-ES_tradnl" dirty="0"/>
              <a:t>Calcular nuevos valores para el elemento de </a:t>
            </a:r>
            <a:r>
              <a:rPr lang="es-ES_tradnl" dirty="0" smtClean="0"/>
              <a:t>datos</a:t>
            </a:r>
          </a:p>
          <a:p>
            <a:pPr marL="457200" lvl="1" indent="0">
              <a:lnSpc>
                <a:spcPct val="100000"/>
              </a:lnSpc>
              <a:spcBef>
                <a:spcPts val="400"/>
              </a:spcBef>
              <a:buNone/>
            </a:pPr>
            <a:r>
              <a:rPr lang="es-ES_tradnl" dirty="0" smtClean="0"/>
              <a:t>2.3 </a:t>
            </a:r>
            <a:r>
              <a:rPr lang="es-ES_tradnl" dirty="0"/>
              <a:t>Si existe la condición de abortar entonces aborte y </a:t>
            </a:r>
            <a:r>
              <a:rPr lang="es-ES_tradnl" dirty="0" smtClean="0"/>
              <a:t>salga</a:t>
            </a:r>
          </a:p>
          <a:p>
            <a:pPr marL="457200" lvl="1" indent="0">
              <a:lnSpc>
                <a:spcPct val="100000"/>
              </a:lnSpc>
              <a:spcBef>
                <a:spcPts val="400"/>
              </a:spcBef>
              <a:buNone/>
            </a:pPr>
            <a:r>
              <a:rPr lang="es-ES_tradnl" dirty="0" smtClean="0"/>
              <a:t>2.4 Escribir </a:t>
            </a:r>
            <a:r>
              <a:rPr lang="es-ES_tradnl" dirty="0"/>
              <a:t>el nuevo valor para el elemento de </a:t>
            </a:r>
            <a:r>
              <a:rPr lang="es-ES_tradnl" dirty="0" smtClean="0"/>
              <a:t>datos</a:t>
            </a:r>
          </a:p>
          <a:p>
            <a:pPr marL="457200" lvl="1" indent="0">
              <a:lnSpc>
                <a:spcPct val="100000"/>
              </a:lnSpc>
              <a:spcBef>
                <a:spcPts val="400"/>
              </a:spcBef>
              <a:buNone/>
            </a:pPr>
            <a:r>
              <a:rPr lang="es-ES_tradnl" dirty="0" smtClean="0"/>
              <a:t>2.5 </a:t>
            </a:r>
            <a:r>
              <a:rPr lang="es-ES_tradnl" dirty="0"/>
              <a:t>Si existe la condición </a:t>
            </a:r>
            <a:r>
              <a:rPr lang="es-ES_tradnl" sz="2000" dirty="0"/>
              <a:t>de abortar, entonces aborte y </a:t>
            </a:r>
            <a:r>
              <a:rPr lang="es-ES_tradnl" sz="2000" dirty="0" smtClean="0"/>
              <a:t>salga</a:t>
            </a:r>
          </a:p>
          <a:p>
            <a:pPr marL="0" indent="0">
              <a:lnSpc>
                <a:spcPct val="100000"/>
              </a:lnSpc>
              <a:spcBef>
                <a:spcPts val="400"/>
              </a:spcBef>
              <a:buNone/>
            </a:pPr>
            <a:r>
              <a:rPr lang="es-ES_tradnl" sz="2400" dirty="0" smtClean="0"/>
              <a:t>3</a:t>
            </a:r>
            <a:r>
              <a:rPr lang="es-ES_tradnl" sz="2400" dirty="0"/>
              <a:t>. Hasta que no haya más datos para procesar</a:t>
            </a:r>
            <a:r>
              <a:rPr lang="es-ES_tradnl" sz="2400" dirty="0" smtClean="0"/>
              <a:t>.</a:t>
            </a:r>
          </a:p>
          <a:p>
            <a:pPr marL="0" indent="0">
              <a:lnSpc>
                <a:spcPct val="100000"/>
              </a:lnSpc>
              <a:spcBef>
                <a:spcPts val="400"/>
              </a:spcBef>
              <a:buNone/>
            </a:pPr>
            <a:r>
              <a:rPr lang="es-ES_tradnl" sz="2400" dirty="0" smtClean="0"/>
              <a:t>4</a:t>
            </a:r>
            <a:r>
              <a:rPr lang="es-ES_tradnl" sz="2400" dirty="0"/>
              <a:t>. </a:t>
            </a:r>
            <a:r>
              <a:rPr lang="es-ES_tradnl" sz="2400" dirty="0" err="1" smtClean="0"/>
              <a:t>Commit</a:t>
            </a:r>
            <a:endParaRPr lang="es-ES_tradnl" sz="2400" dirty="0" smtClean="0"/>
          </a:p>
          <a:p>
            <a:pPr marL="0" indent="0">
              <a:lnSpc>
                <a:spcPct val="100000"/>
              </a:lnSpc>
              <a:spcBef>
                <a:spcPts val="400"/>
              </a:spcBef>
              <a:buNone/>
            </a:pPr>
            <a:r>
              <a:rPr lang="es-ES_tradnl" sz="2400" dirty="0" smtClean="0"/>
              <a:t>5</a:t>
            </a:r>
            <a:r>
              <a:rPr lang="es-ES_tradnl" sz="2400" dirty="0"/>
              <a:t>. </a:t>
            </a:r>
            <a:r>
              <a:rPr lang="es-ES_tradnl" sz="2400" dirty="0" err="1" smtClean="0"/>
              <a:t>End_Transaction</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214565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a:t>La declaración 1 indica la activación de una transacción por parte de un usuario o del sistema. De manera similar, la declaración 5 indica la finalización exitosa de la transacción. </a:t>
            </a:r>
            <a:endParaRPr lang="es-ES_tradnl" sz="2400" dirty="0" smtClean="0"/>
          </a:p>
          <a:p>
            <a:pPr>
              <a:lnSpc>
                <a:spcPct val="100000"/>
              </a:lnSpc>
              <a:spcBef>
                <a:spcPts val="400"/>
              </a:spcBef>
            </a:pPr>
            <a:r>
              <a:rPr lang="es-ES_tradnl" sz="2400" dirty="0" smtClean="0"/>
              <a:t>La </a:t>
            </a:r>
            <a:r>
              <a:rPr lang="es-ES_tradnl" sz="2400" dirty="0"/>
              <a:t>transacción también puede terminar sin éxito, como se muestra en las declaraciones 2.3 y 2.5, si existen condiciones de cancelación. </a:t>
            </a:r>
            <a:endParaRPr lang="es-ES_tradnl" sz="2400" dirty="0" smtClean="0"/>
          </a:p>
          <a:p>
            <a:pPr>
              <a:lnSpc>
                <a:spcPct val="100000"/>
              </a:lnSpc>
              <a:spcBef>
                <a:spcPts val="400"/>
              </a:spcBef>
            </a:pPr>
            <a:r>
              <a:rPr lang="es-ES_tradnl" sz="2400" dirty="0" smtClean="0"/>
              <a:t>Algunos </a:t>
            </a:r>
            <a:r>
              <a:rPr lang="es-ES_tradnl" sz="2400" dirty="0"/>
              <a:t>DBMS requieren explícitos "Iniciar transacción" y "Terminar transacción", mientras que otros usan instrucciones implícitas de inicio y fin. </a:t>
            </a:r>
            <a:endParaRPr lang="es-ES_tradnl" sz="2400" dirty="0" smtClean="0"/>
          </a:p>
          <a:p>
            <a:pPr>
              <a:lnSpc>
                <a:spcPct val="100000"/>
              </a:lnSpc>
              <a:spcBef>
                <a:spcPts val="400"/>
              </a:spcBef>
            </a:pPr>
            <a:r>
              <a:rPr lang="es-ES_tradnl" sz="2400" dirty="0" smtClean="0"/>
              <a:t>Por </a:t>
            </a:r>
            <a:r>
              <a:rPr lang="es-ES_tradnl" sz="2400" dirty="0"/>
              <a:t>ejemplo, en Oracle se supone </a:t>
            </a:r>
            <a:r>
              <a:rPr lang="es-ES_tradnl" sz="2400" dirty="0" smtClean="0"/>
              <a:t>un </a:t>
            </a:r>
            <a:r>
              <a:rPr lang="es-ES_tradnl" sz="2400" dirty="0"/>
              <a:t>"Iniciar transacción" </a:t>
            </a:r>
            <a:r>
              <a:rPr lang="es-ES_tradnl" sz="2400" dirty="0" smtClean="0"/>
              <a:t>cuando </a:t>
            </a:r>
            <a:r>
              <a:rPr lang="es-ES_tradnl" sz="2400" dirty="0"/>
              <a:t>se realizan cambios en la base de datos. En este contexto, se supone </a:t>
            </a:r>
            <a:r>
              <a:rPr lang="es-ES_tradnl" sz="2400" dirty="0" smtClean="0"/>
              <a:t>un </a:t>
            </a:r>
            <a:r>
              <a:rPr lang="es-ES_tradnl" sz="2400" dirty="0"/>
              <a:t>"Terminar transacción"</a:t>
            </a:r>
            <a:r>
              <a:rPr lang="es-ES_tradnl" sz="2400" dirty="0" smtClean="0"/>
              <a:t> </a:t>
            </a:r>
            <a:r>
              <a:rPr lang="es-ES_tradnl" sz="2400" dirty="0"/>
              <a:t>implícita cuando se emite </a:t>
            </a:r>
            <a:r>
              <a:rPr lang="es-ES_tradnl" sz="2400" dirty="0" smtClean="0"/>
              <a:t>un </a:t>
            </a:r>
            <a:r>
              <a:rPr lang="es-ES_tradnl" sz="2400" dirty="0" err="1" smtClean="0"/>
              <a:t>commit</a:t>
            </a:r>
            <a:r>
              <a:rPr lang="es-ES_tradnl" sz="2400" dirty="0" smtClean="0"/>
              <a:t>. </a:t>
            </a:r>
          </a:p>
          <a:p>
            <a:pPr>
              <a:lnSpc>
                <a:spcPct val="100000"/>
              </a:lnSpc>
              <a:spcBef>
                <a:spcPts val="400"/>
              </a:spcBef>
            </a:pPr>
            <a:r>
              <a:rPr lang="es-ES_tradnl" sz="2400" dirty="0" smtClean="0"/>
              <a:t>Por </a:t>
            </a:r>
            <a:r>
              <a:rPr lang="es-ES_tradnl" sz="2400" dirty="0"/>
              <a:t>otro lado, en SQL Server, "Iniciar transacción" y "Terminar transacción" son explícitos.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4793112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712997"/>
            <a:ext cx="10753143" cy="4015168"/>
          </a:xfrm>
        </p:spPr>
        <p:txBody>
          <a:bodyPr>
            <a:noAutofit/>
          </a:bodyPr>
          <a:lstStyle/>
          <a:p>
            <a:pPr>
              <a:lnSpc>
                <a:spcPct val="100000"/>
              </a:lnSpc>
              <a:spcBef>
                <a:spcPts val="400"/>
              </a:spcBef>
            </a:pPr>
            <a:r>
              <a:rPr lang="es-ES_tradnl" sz="2400" dirty="0"/>
              <a:t>Como se ve en el fragmento de código anterior, una vez que se inicia una transacción, lee repetidamente los elementos de datos de la base de datos, calcula los nuevos valores para ellos y escribe valores nuevos para los elementos de datos en la base de datos. </a:t>
            </a:r>
            <a:endParaRPr lang="es-ES_tradnl" sz="2400" dirty="0" smtClean="0"/>
          </a:p>
          <a:p>
            <a:pPr>
              <a:lnSpc>
                <a:spcPct val="100000"/>
              </a:lnSpc>
              <a:spcBef>
                <a:spcPts val="400"/>
              </a:spcBef>
            </a:pPr>
            <a:r>
              <a:rPr lang="es-ES_tradnl" sz="2400" dirty="0" smtClean="0"/>
              <a:t>Obviamente</a:t>
            </a:r>
            <a:r>
              <a:rPr lang="es-ES_tradnl" sz="2400" dirty="0"/>
              <a:t>, en este algoritmo asumimos que la operación que se realiza dentro de la transacción es una operación de actualización. </a:t>
            </a:r>
            <a:endParaRPr lang="es-ES_tradnl" sz="2400" dirty="0" smtClean="0"/>
          </a:p>
          <a:p>
            <a:pPr>
              <a:lnSpc>
                <a:spcPct val="100000"/>
              </a:lnSpc>
              <a:spcBef>
                <a:spcPts val="400"/>
              </a:spcBef>
            </a:pPr>
            <a:r>
              <a:rPr lang="es-ES_tradnl" sz="2400" dirty="0" smtClean="0"/>
              <a:t>En </a:t>
            </a:r>
            <a:r>
              <a:rPr lang="es-ES_tradnl" sz="2400" dirty="0"/>
              <a:t>el caso de una inserción en la base de datos, no es necesario leer ningún dato. A la inversa, cuando se ejecuta un comando de eliminación, no se escriben nuevos valores en la base de datos</a:t>
            </a:r>
            <a:r>
              <a:rPr lang="es-ES_tradnl" sz="2400" dirty="0" smtClean="0"/>
              <a:t>.</a:t>
            </a:r>
          </a:p>
          <a:p>
            <a:pPr>
              <a:lnSpc>
                <a:spcPct val="100000"/>
              </a:lnSpc>
              <a:spcBef>
                <a:spcPts val="400"/>
              </a:spcBef>
            </a:pPr>
            <a:r>
              <a:rPr lang="es-ES_tradnl" sz="2400" dirty="0" smtClean="0"/>
              <a:t>Una </a:t>
            </a:r>
            <a:r>
              <a:rPr lang="es-ES_tradnl" sz="2400" dirty="0"/>
              <a:t>especificación formal de una transacción utiliza un autómata de estado finito (</a:t>
            </a:r>
            <a:r>
              <a:rPr lang="es-ES_tradnl" sz="2400" dirty="0" smtClean="0"/>
              <a:t>FSA, </a:t>
            </a:r>
            <a:r>
              <a:rPr lang="en-US" sz="2400" dirty="0"/>
              <a:t>finite state </a:t>
            </a:r>
            <a:r>
              <a:rPr lang="en-US" sz="2400" dirty="0" smtClean="0"/>
              <a:t>automaton</a:t>
            </a:r>
            <a:r>
              <a:rPr lang="es-ES_tradnl" sz="2400" dirty="0" smtClean="0"/>
              <a:t>) </a:t>
            </a:r>
            <a:r>
              <a:rPr lang="es-ES_tradnl" sz="2400" dirty="0"/>
              <a:t>que consiste en una colección de estados y transiciones.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6193386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16745"/>
            <a:ext cx="10753143" cy="4015168"/>
          </a:xfrm>
        </p:spPr>
        <p:txBody>
          <a:bodyPr>
            <a:noAutofit/>
          </a:bodyPr>
          <a:lstStyle/>
          <a:p>
            <a:r>
              <a:rPr lang="es-ES_tradnl" sz="2400" dirty="0"/>
              <a:t>Esto normalmente se muestra como un diagrama de transición de estado (</a:t>
            </a:r>
            <a:r>
              <a:rPr lang="es-ES_tradnl" sz="2400" dirty="0" smtClean="0"/>
              <a:t>STD, </a:t>
            </a:r>
            <a:r>
              <a:rPr lang="en-US" sz="2400" dirty="0" smtClean="0"/>
              <a:t>state transition </a:t>
            </a:r>
            <a:r>
              <a:rPr lang="en-US" sz="2400" dirty="0"/>
              <a:t>diagram</a:t>
            </a:r>
            <a:r>
              <a:rPr lang="es-ES_tradnl" sz="2400" dirty="0" smtClean="0"/>
              <a:t>). </a:t>
            </a:r>
          </a:p>
          <a:p>
            <a:r>
              <a:rPr lang="es-ES_tradnl" sz="2400" dirty="0" smtClean="0"/>
              <a:t>En un </a:t>
            </a:r>
            <a:r>
              <a:rPr lang="es-ES_tradnl" sz="2400" dirty="0"/>
              <a:t>STD</a:t>
            </a:r>
            <a:r>
              <a:rPr lang="es-ES_tradnl" sz="2400" dirty="0" smtClean="0"/>
              <a:t>, </a:t>
            </a:r>
            <a:r>
              <a:rPr lang="es-ES_tradnl" sz="2400" dirty="0"/>
              <a:t>los estados se muestran como círculos y las transiciones como flechas, donde la cola está conectada al estado que el programa deja y la punta está conectada al estado en el que entra el programa. </a:t>
            </a:r>
            <a:endParaRPr lang="es-ES_tradnl" sz="2400" dirty="0" smtClean="0"/>
          </a:p>
          <a:p>
            <a:r>
              <a:rPr lang="es-ES_tradnl" sz="2400" dirty="0" smtClean="0"/>
              <a:t>El </a:t>
            </a:r>
            <a:r>
              <a:rPr lang="es-ES_tradnl" sz="2400" dirty="0"/>
              <a:t>estado </a:t>
            </a:r>
            <a:r>
              <a:rPr lang="es-ES_tradnl" sz="2400" dirty="0" smtClean="0"/>
              <a:t>del STD </a:t>
            </a:r>
            <a:r>
              <a:rPr lang="es-ES_tradnl" sz="2400" dirty="0"/>
              <a:t>en la que se encuentra una transacción en el momento de una falla, le informa al administrador de recuperación local (</a:t>
            </a:r>
            <a:r>
              <a:rPr lang="es-ES_tradnl" sz="2400" dirty="0" smtClean="0"/>
              <a:t>LRM, </a:t>
            </a:r>
            <a:r>
              <a:rPr lang="en-US" sz="2400" dirty="0"/>
              <a:t>local recovery manager</a:t>
            </a:r>
            <a:r>
              <a:rPr lang="es-ES_tradnl" sz="2400" dirty="0" smtClean="0"/>
              <a:t>) </a:t>
            </a:r>
            <a:r>
              <a:rPr lang="es-ES_tradnl" sz="2400" dirty="0"/>
              <a:t>qué se debe hacer para una transacción. </a:t>
            </a:r>
            <a:endParaRPr lang="es-ES_tradnl" sz="2400" dirty="0" smtClean="0"/>
          </a:p>
          <a:p>
            <a:r>
              <a:rPr lang="es-ES_tradnl" sz="2400" dirty="0" smtClean="0"/>
              <a:t>La </a:t>
            </a:r>
            <a:r>
              <a:rPr lang="es-ES_tradnl" sz="2400" dirty="0"/>
              <a:t>figura 8.1 representa </a:t>
            </a:r>
            <a:r>
              <a:rPr lang="es-ES_tradnl" sz="2400" dirty="0" smtClean="0"/>
              <a:t>el </a:t>
            </a:r>
            <a:r>
              <a:rPr lang="es-ES_tradnl" sz="2400" dirty="0"/>
              <a:t>STD para una transacción. En este diagrama, los círculos de doble línea son </a:t>
            </a:r>
            <a:r>
              <a:rPr lang="es-ES_tradnl" sz="2400" u="sng" dirty="0"/>
              <a:t>estados terminales </a:t>
            </a:r>
            <a:r>
              <a:rPr lang="es-ES_tradnl" sz="2400" dirty="0"/>
              <a:t>y los estados de línea simple son </a:t>
            </a:r>
            <a:r>
              <a:rPr lang="es-ES_tradnl" sz="2400" u="sng" dirty="0" smtClean="0"/>
              <a:t>estados</a:t>
            </a:r>
            <a:r>
              <a:rPr lang="es-ES_tradnl" sz="2400" dirty="0" smtClean="0"/>
              <a:t> </a:t>
            </a:r>
            <a:r>
              <a:rPr lang="es-ES_tradnl" sz="2400" u="sng" dirty="0" smtClean="0"/>
              <a:t>transicionales</a:t>
            </a:r>
            <a:r>
              <a:rPr lang="es-ES_tradnl" sz="2400" dirty="0"/>
              <a:t>. </a:t>
            </a:r>
            <a:endParaRPr lang="es-ES_tradnl" sz="2400" dirty="0" smtClean="0"/>
          </a:p>
          <a:p>
            <a:r>
              <a:rPr lang="es-ES_tradnl" sz="2400" dirty="0" smtClean="0"/>
              <a:t>El </a:t>
            </a:r>
            <a:r>
              <a:rPr lang="es-ES_tradnl" sz="2400" dirty="0"/>
              <a:t>estado "</a:t>
            </a:r>
            <a:r>
              <a:rPr lang="es-ES_tradnl" sz="2400" u="sng" dirty="0" smtClean="0"/>
              <a:t>Inactivo o Idle</a:t>
            </a:r>
            <a:r>
              <a:rPr lang="es-ES_tradnl" sz="2400" dirty="0" smtClean="0"/>
              <a:t>" </a:t>
            </a:r>
            <a:r>
              <a:rPr lang="es-ES_tradnl" sz="2400" dirty="0"/>
              <a:t>corresponde a cuando la transacción no se está ejecutando.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3535143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pic>
        <p:nvPicPr>
          <p:cNvPr id="7" name="Imagen 6"/>
          <p:cNvPicPr>
            <a:picLocks noChangeAspect="1"/>
          </p:cNvPicPr>
          <p:nvPr/>
        </p:nvPicPr>
        <p:blipFill>
          <a:blip r:embed="rId2"/>
          <a:stretch>
            <a:fillRect/>
          </a:stretch>
        </p:blipFill>
        <p:spPr>
          <a:xfrm>
            <a:off x="1651340" y="1690688"/>
            <a:ext cx="9249604" cy="4114132"/>
          </a:xfrm>
          <a:prstGeom prst="rect">
            <a:avLst/>
          </a:prstGeom>
        </p:spPr>
      </p:pic>
    </p:spTree>
    <p:extLst>
      <p:ext uri="{BB962C8B-B14F-4D97-AF65-F5344CB8AC3E}">
        <p14:creationId xmlns:p14="http://schemas.microsoft.com/office/powerpoint/2010/main" val="90718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7306" y="1520493"/>
            <a:ext cx="11341768" cy="4015168"/>
          </a:xfrm>
        </p:spPr>
        <p:txBody>
          <a:bodyPr>
            <a:noAutofit/>
          </a:bodyPr>
          <a:lstStyle/>
          <a:p>
            <a:r>
              <a:rPr lang="es-ES_tradnl" sz="2400" dirty="0"/>
              <a:t>Una vez iniciada, una transacción cambia de estado al estado "Activo". </a:t>
            </a:r>
            <a:r>
              <a:rPr lang="es-ES_tradnl" sz="2400" dirty="0" smtClean="0"/>
              <a:t>En </a:t>
            </a:r>
            <a:r>
              <a:rPr lang="es-ES_tradnl" sz="2400" dirty="0"/>
              <a:t>el estado "Activo", la transacción realiza su trabajo. En este estado, la transacción lee, realiza cálculos y escribe elementos de datos. </a:t>
            </a:r>
            <a:endParaRPr lang="es-ES_tradnl" sz="2400" dirty="0" smtClean="0"/>
          </a:p>
          <a:p>
            <a:r>
              <a:rPr lang="es-ES_tradnl" sz="2400" dirty="0" smtClean="0"/>
              <a:t>Si </a:t>
            </a:r>
            <a:r>
              <a:rPr lang="es-ES_tradnl" sz="2400" dirty="0"/>
              <a:t>alguna de las condiciones de cancelación se mantiene, la transacción emite una cancelación y cambia el estado al estado "Fallido". La entrada en el estado </a:t>
            </a:r>
            <a:r>
              <a:rPr lang="es-ES_tradnl" sz="2400" dirty="0" smtClean="0"/>
              <a:t>"</a:t>
            </a:r>
            <a:r>
              <a:rPr lang="es-ES_tradnl" sz="2400" dirty="0"/>
              <a:t> </a:t>
            </a:r>
            <a:r>
              <a:rPr lang="es-ES_tradnl" sz="2400" dirty="0" smtClean="0"/>
              <a:t>Fallido" </a:t>
            </a:r>
            <a:r>
              <a:rPr lang="es-ES_tradnl" sz="2400" dirty="0"/>
              <a:t>hace que el administrador de recuperación local deshaga la transacción. </a:t>
            </a:r>
            <a:endParaRPr lang="es-ES_tradnl" sz="2400" dirty="0" smtClean="0"/>
          </a:p>
          <a:p>
            <a:r>
              <a:rPr lang="es-ES_tradnl" sz="2400" dirty="0" smtClean="0"/>
              <a:t>La </a:t>
            </a:r>
            <a:r>
              <a:rPr lang="es-ES_tradnl" sz="2400" dirty="0"/>
              <a:t>transacción entra en su punto de </a:t>
            </a:r>
            <a:r>
              <a:rPr lang="es-ES_tradnl" sz="2400" dirty="0" err="1" smtClean="0"/>
              <a:t>commit</a:t>
            </a:r>
            <a:r>
              <a:rPr lang="es-ES_tradnl" sz="2400" dirty="0" smtClean="0"/>
              <a:t> al </a:t>
            </a:r>
            <a:r>
              <a:rPr lang="es-ES_tradnl" sz="2400" dirty="0"/>
              <a:t>pasar al estado "Antes de </a:t>
            </a:r>
            <a:r>
              <a:rPr lang="es-ES_tradnl" sz="2400" dirty="0" err="1" smtClean="0"/>
              <a:t>commit</a:t>
            </a:r>
            <a:r>
              <a:rPr lang="es-ES_tradnl" sz="2400" dirty="0" smtClean="0"/>
              <a:t>". </a:t>
            </a:r>
            <a:r>
              <a:rPr lang="es-ES_tradnl" sz="2400" dirty="0"/>
              <a:t>Como se mencionó anteriormente, en el punto de </a:t>
            </a:r>
            <a:r>
              <a:rPr lang="es-ES_tradnl" sz="2400" dirty="0" err="1" smtClean="0"/>
              <a:t>commit</a:t>
            </a:r>
            <a:r>
              <a:rPr lang="es-ES_tradnl" sz="2400" dirty="0" smtClean="0"/>
              <a:t> una </a:t>
            </a:r>
            <a:r>
              <a:rPr lang="es-ES_tradnl" sz="2400" dirty="0"/>
              <a:t>transacción mantiene un estado consistente para la base de datos. </a:t>
            </a:r>
            <a:r>
              <a:rPr lang="es-ES_tradnl" sz="2400" dirty="0" smtClean="0"/>
              <a:t>Puede </a:t>
            </a:r>
            <a:r>
              <a:rPr lang="es-ES_tradnl" sz="2400" dirty="0"/>
              <a:t>salir de la transacción cancelando la transacción o puede completar el trabajo </a:t>
            </a:r>
            <a:r>
              <a:rPr lang="es-ES_tradnl" sz="2400" dirty="0" smtClean="0"/>
              <a:t>haciendo el </a:t>
            </a:r>
            <a:r>
              <a:rPr lang="es-ES_tradnl" sz="2400" dirty="0" err="1" smtClean="0"/>
              <a:t>commit</a:t>
            </a:r>
            <a:r>
              <a:rPr lang="es-ES_tradnl" sz="2400" dirty="0" smtClean="0"/>
              <a:t>. </a:t>
            </a:r>
            <a:r>
              <a:rPr lang="es-ES_tradnl" sz="2400" dirty="0"/>
              <a:t>La cancelación se realiza mediante una transición del estado "Antes de </a:t>
            </a:r>
            <a:r>
              <a:rPr lang="es-ES_tradnl" sz="2400" dirty="0" err="1" smtClean="0"/>
              <a:t>commit</a:t>
            </a:r>
            <a:r>
              <a:rPr lang="es-ES_tradnl" sz="2400" dirty="0" smtClean="0"/>
              <a:t>" </a:t>
            </a:r>
            <a:r>
              <a:rPr lang="es-ES_tradnl" sz="2400" dirty="0"/>
              <a:t>al estado "Fallido", lo que hace que el LRM deshaga la transacción. </a:t>
            </a:r>
            <a:endParaRPr lang="es-ES_tradnl" sz="2400" dirty="0" smtClean="0"/>
          </a:p>
          <a:p>
            <a:r>
              <a:rPr lang="es-ES_tradnl" sz="2400" dirty="0" smtClean="0"/>
              <a:t>La </a:t>
            </a:r>
            <a:r>
              <a:rPr lang="es-ES_tradnl" sz="2400" dirty="0"/>
              <a:t>terminación exitosa se inicia mediante la transición del estado "Antes de </a:t>
            </a:r>
            <a:r>
              <a:rPr lang="es-ES_tradnl" sz="2400" dirty="0" err="1" smtClean="0"/>
              <a:t>commit</a:t>
            </a:r>
            <a:r>
              <a:rPr lang="es-ES_tradnl" sz="2400" dirty="0" smtClean="0"/>
              <a:t>" </a:t>
            </a:r>
            <a:r>
              <a:rPr lang="es-ES_tradnl" sz="2400" dirty="0"/>
              <a:t>al estado </a:t>
            </a:r>
            <a:r>
              <a:rPr lang="es-ES_tradnl" sz="2400" dirty="0" smtClean="0"/>
              <a:t>”</a:t>
            </a:r>
            <a:r>
              <a:rPr lang="es-ES_tradnl" sz="2400" dirty="0" err="1" smtClean="0"/>
              <a:t>Commited</a:t>
            </a:r>
            <a:r>
              <a:rPr lang="es-ES_tradnl"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4493991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25053"/>
            <a:ext cx="10753143" cy="3803112"/>
          </a:xfrm>
        </p:spPr>
        <p:txBody>
          <a:bodyPr>
            <a:noAutofit/>
          </a:bodyPr>
          <a:lstStyle/>
          <a:p>
            <a:r>
              <a:rPr lang="es-ES_tradnl" sz="2400" dirty="0"/>
              <a:t>Es importante recordar lo siguiente</a:t>
            </a:r>
            <a:r>
              <a:rPr lang="es-ES_tradnl" sz="2400" dirty="0" smtClean="0"/>
              <a:t>:</a:t>
            </a:r>
          </a:p>
          <a:p>
            <a:pPr marL="457200" lvl="1" indent="0">
              <a:buNone/>
            </a:pPr>
            <a:r>
              <a:rPr lang="es-ES_tradnl" dirty="0" smtClean="0"/>
              <a:t>• </a:t>
            </a:r>
            <a:r>
              <a:rPr lang="es-ES_tradnl" dirty="0"/>
              <a:t>En el estado "Activo", la transacción no ha completado todo el trabajo necesario, no se han realizado todos los cambios</a:t>
            </a:r>
            <a:r>
              <a:rPr lang="es-ES_tradnl" dirty="0" smtClean="0"/>
              <a:t>.</a:t>
            </a:r>
          </a:p>
          <a:p>
            <a:pPr marL="457200" lvl="1" indent="0">
              <a:buNone/>
            </a:pPr>
            <a:r>
              <a:rPr lang="es-ES_tradnl" dirty="0" smtClean="0"/>
              <a:t>• </a:t>
            </a:r>
            <a:r>
              <a:rPr lang="es-ES_tradnl" dirty="0"/>
              <a:t>En el estado "Antes de </a:t>
            </a:r>
            <a:r>
              <a:rPr lang="es-ES_tradnl" dirty="0" err="1" smtClean="0"/>
              <a:t>commit</a:t>
            </a:r>
            <a:r>
              <a:rPr lang="es-ES_tradnl" dirty="0" smtClean="0"/>
              <a:t>", </a:t>
            </a:r>
            <a:r>
              <a:rPr lang="es-ES_tradnl" dirty="0"/>
              <a:t>la transacción ha completado todo el trabajo necesario, se han realizado todos los cambios de transacción</a:t>
            </a:r>
            <a:r>
              <a:rPr lang="es-ES_tradnl" dirty="0" smtClean="0"/>
              <a:t>.</a:t>
            </a:r>
          </a:p>
          <a:p>
            <a:pPr marL="457200" lvl="1" indent="0">
              <a:buNone/>
            </a:pPr>
            <a:r>
              <a:rPr lang="es-ES_tradnl" dirty="0" smtClean="0"/>
              <a:t>• </a:t>
            </a:r>
            <a:r>
              <a:rPr lang="es-ES_tradnl" dirty="0"/>
              <a:t>En el estado "Fallido", la transacción ha decidido abortar o el DBMS la ha obligado a abortar debido a problemas de control de concurrencia y / o interbloqueo</a:t>
            </a:r>
            <a:r>
              <a:rPr lang="es-ES_tradnl" dirty="0" smtClean="0"/>
              <a:t>.</a:t>
            </a:r>
          </a:p>
          <a:p>
            <a:pPr marL="457200" lvl="1" indent="0">
              <a:buNone/>
            </a:pPr>
            <a:r>
              <a:rPr lang="es-ES_tradnl" dirty="0" smtClean="0"/>
              <a:t>• </a:t>
            </a:r>
            <a:r>
              <a:rPr lang="es-ES_tradnl" dirty="0"/>
              <a:t>En el estado </a:t>
            </a:r>
            <a:r>
              <a:rPr lang="es-ES_tradnl" dirty="0" smtClean="0"/>
              <a:t>”</a:t>
            </a:r>
            <a:r>
              <a:rPr lang="es-ES_tradnl" dirty="0" err="1" smtClean="0"/>
              <a:t>Commited</a:t>
            </a:r>
            <a:r>
              <a:rPr lang="es-ES_tradnl" dirty="0" smtClean="0"/>
              <a:t>", </a:t>
            </a:r>
            <a:r>
              <a:rPr lang="es-ES_tradnl" dirty="0"/>
              <a:t>la transacción ha finalizado correctamente</a:t>
            </a:r>
            <a:r>
              <a:rPr lang="es-ES_tradnl" dirty="0" smtClean="0"/>
              <a:t>.</a:t>
            </a:r>
          </a:p>
          <a:p>
            <a:pPr marL="457200" lvl="1" indent="0">
              <a:buNone/>
            </a:pPr>
            <a:r>
              <a:rPr lang="es-ES_tradnl" dirty="0" smtClean="0"/>
              <a:t>• </a:t>
            </a:r>
            <a:r>
              <a:rPr lang="es-ES_tradnl" dirty="0"/>
              <a:t>En el estado "Abortado", la transacción ha finalizado sin éxito</a:t>
            </a:r>
            <a:r>
              <a:rPr lang="es-ES_tradnl"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States</a:t>
            </a:r>
          </a:p>
        </p:txBody>
      </p:sp>
    </p:spTree>
    <p:extLst>
      <p:ext uri="{BB962C8B-B14F-4D97-AF65-F5344CB8AC3E}">
        <p14:creationId xmlns:p14="http://schemas.microsoft.com/office/powerpoint/2010/main" val="1288907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smtClean="0"/>
              <a:t>SLA </a:t>
            </a:r>
            <a:r>
              <a:rPr lang="es-ES_tradnl" sz="2400" dirty="0"/>
              <a:t>es un programa en serie como "T1 → T2" y SNY también es un programa en serie como "T2 → T1". </a:t>
            </a:r>
            <a:endParaRPr lang="es-ES_tradnl" sz="2400" dirty="0" smtClean="0"/>
          </a:p>
          <a:p>
            <a:pPr>
              <a:lnSpc>
                <a:spcPct val="120000"/>
              </a:lnSpc>
              <a:spcBef>
                <a:spcPts val="300"/>
              </a:spcBef>
            </a:pPr>
            <a:r>
              <a:rPr lang="es-ES_tradnl" sz="2400" dirty="0" smtClean="0"/>
              <a:t>Aunque </a:t>
            </a:r>
            <a:r>
              <a:rPr lang="es-ES_tradnl" sz="2400" dirty="0"/>
              <a:t>ambos programas locales son programas en serie y mantienen la coherencia de las copias locales, el sistema tiene una ciclo en su programación global, lo que conduce a la inconsistencia entre las copias. </a:t>
            </a:r>
            <a:endParaRPr lang="es-ES_tradnl" sz="2400" dirty="0" smtClean="0"/>
          </a:p>
          <a:p>
            <a:pPr>
              <a:lnSpc>
                <a:spcPct val="120000"/>
              </a:lnSpc>
              <a:spcBef>
                <a:spcPts val="300"/>
              </a:spcBef>
            </a:pPr>
            <a:r>
              <a:rPr lang="es-ES_tradnl" sz="2400" dirty="0" smtClean="0"/>
              <a:t>Para </a:t>
            </a:r>
            <a:r>
              <a:rPr lang="es-ES_tradnl" sz="2400" dirty="0"/>
              <a:t>mantener la coherencia mutua de los elementos de datos en la base de datos replicada, debemos aplicar la regla de que "dos transacciones en conflicto se comprometen en el mismo orden en cada sitio donde se ejecutan los dos". </a:t>
            </a:r>
            <a:endParaRPr lang="es-ES_tradnl" sz="24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 dirty="0" smtClean="0"/>
              <a:t>Introducción</a:t>
            </a:r>
            <a:endParaRPr lang="en-US" dirty="0"/>
          </a:p>
        </p:txBody>
      </p:sp>
    </p:spTree>
    <p:extLst>
      <p:ext uri="{BB962C8B-B14F-4D97-AF65-F5344CB8AC3E}">
        <p14:creationId xmlns:p14="http://schemas.microsoft.com/office/powerpoint/2010/main" val="10753615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069432"/>
            <a:ext cx="10753143" cy="3658733"/>
          </a:xfrm>
        </p:spPr>
        <p:txBody>
          <a:bodyPr>
            <a:noAutofit/>
          </a:bodyPr>
          <a:lstStyle/>
          <a:p>
            <a:r>
              <a:rPr lang="es-ES_tradnl" sz="2400" dirty="0"/>
              <a:t>Un DBMS puede usar dos modos de actualización</a:t>
            </a:r>
            <a:r>
              <a:rPr lang="es-ES_tradnl" sz="2400" dirty="0" smtClean="0"/>
              <a:t>:</a:t>
            </a:r>
          </a:p>
          <a:p>
            <a:r>
              <a:rPr lang="es-ES_tradnl" sz="2400" dirty="0" smtClean="0"/>
              <a:t>1. </a:t>
            </a:r>
            <a:r>
              <a:rPr lang="es-ES_tradnl" sz="2400" dirty="0"/>
              <a:t>Modo de actualización inmediata: un DBMS está utilizando actualizaciones inmediatas, si escribe los nuevos valores en la base de datos tan pronto como son producidos por una transacción</a:t>
            </a:r>
            <a:r>
              <a:rPr lang="es-ES_tradnl" sz="2400" dirty="0" smtClean="0"/>
              <a:t>.</a:t>
            </a:r>
          </a:p>
          <a:p>
            <a:r>
              <a:rPr lang="es-ES_tradnl" sz="2400" dirty="0" smtClean="0"/>
              <a:t>2. </a:t>
            </a:r>
            <a:r>
              <a:rPr lang="es-ES_tradnl" sz="2400" dirty="0"/>
              <a:t>Modo de actualización diferida: un DBMS está utilizando la actualización diferida, si escribe los nuevos valores en la base de datos cuando una transacción está lista para </a:t>
            </a:r>
            <a:r>
              <a:rPr lang="es-ES_tradnl" sz="2400" dirty="0" smtClean="0"/>
              <a:t>hacer </a:t>
            </a:r>
            <a:r>
              <a:rPr lang="es-ES_tradnl" sz="2400" dirty="0" err="1" smtClean="0"/>
              <a:t>commit</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Database Update Modes</a:t>
            </a:r>
          </a:p>
        </p:txBody>
      </p:sp>
    </p:spTree>
    <p:extLst>
      <p:ext uri="{BB962C8B-B14F-4D97-AF65-F5344CB8AC3E}">
        <p14:creationId xmlns:p14="http://schemas.microsoft.com/office/powerpoint/2010/main" val="11042550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181726"/>
            <a:ext cx="10753143" cy="3546439"/>
          </a:xfrm>
        </p:spPr>
        <p:txBody>
          <a:bodyPr>
            <a:noAutofit/>
          </a:bodyPr>
          <a:lstStyle/>
          <a:p>
            <a:r>
              <a:rPr lang="es-ES_tradnl" sz="2400" dirty="0"/>
              <a:t>En el caso de la actualización inmediata, la transacción sobrescribe el valor anterior de un elemento de datos que se está modificando en la base. Como resultado directo de esto, no es posible revertir la transacción si el valor anterior del elemento de datos no se almacena en ningún otro lugar. Mantener el valor anterior del elemento de datos en la memoria no es suficiente, ya que el contenido de la memoria se perderá en caso de pérdida de alimentación o falla del sistema. Por lo tanto, necesitamos un lugar seguro donde se puedan almacenar los valores antiguos de los elementos de datos. Se utiliza un </a:t>
            </a:r>
            <a:r>
              <a:rPr lang="es-ES_tradnl" sz="2400" u="sng" dirty="0" smtClean="0"/>
              <a:t>log de </a:t>
            </a:r>
            <a:r>
              <a:rPr lang="es-ES_tradnl" sz="2400" u="sng" dirty="0"/>
              <a:t>transacciones </a:t>
            </a:r>
            <a:r>
              <a:rPr lang="es-ES_tradnl" sz="2400" dirty="0"/>
              <a:t>para este propósito.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Database Update Modes</a:t>
            </a:r>
          </a:p>
        </p:txBody>
      </p:sp>
    </p:spTree>
    <p:extLst>
      <p:ext uri="{BB962C8B-B14F-4D97-AF65-F5344CB8AC3E}">
        <p14:creationId xmlns:p14="http://schemas.microsoft.com/office/powerpoint/2010/main" val="9232891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a:t>Un registro de transacciones </a:t>
            </a:r>
            <a:r>
              <a:rPr lang="es-ES_tradnl" sz="2400" dirty="0" smtClean="0"/>
              <a:t>o </a:t>
            </a:r>
            <a:r>
              <a:rPr lang="es-ES_tradnl" sz="2400" dirty="0" err="1" smtClean="0"/>
              <a:t>transaction</a:t>
            </a:r>
            <a:r>
              <a:rPr lang="es-ES_tradnl" sz="2400" dirty="0" smtClean="0"/>
              <a:t> log es </a:t>
            </a:r>
            <a:r>
              <a:rPr lang="es-ES_tradnl" sz="2400" dirty="0"/>
              <a:t>un archivo secuencial que almacena los valores de los elementos de datos que </a:t>
            </a:r>
            <a:r>
              <a:rPr lang="es-ES_tradnl" sz="2400" dirty="0" smtClean="0"/>
              <a:t>han sido modificados por </a:t>
            </a:r>
            <a:r>
              <a:rPr lang="es-ES_tradnl" sz="2400" dirty="0"/>
              <a:t>las transacciones. </a:t>
            </a:r>
            <a:endParaRPr lang="es-ES_tradnl" sz="2400" dirty="0" smtClean="0"/>
          </a:p>
          <a:p>
            <a:r>
              <a:rPr lang="es-ES_tradnl" sz="2400" dirty="0"/>
              <a:t>U</a:t>
            </a:r>
            <a:r>
              <a:rPr lang="es-ES_tradnl" sz="2400" dirty="0" smtClean="0"/>
              <a:t>n </a:t>
            </a:r>
            <a:r>
              <a:rPr lang="es-ES_tradnl" sz="2400" dirty="0"/>
              <a:t>registro de transacciones es un dispositivo secuencial. Para alcanzar un determinado registro dentro del </a:t>
            </a:r>
            <a:r>
              <a:rPr lang="es-ES_tradnl" sz="2400" dirty="0" smtClean="0"/>
              <a:t>log, </a:t>
            </a:r>
            <a:r>
              <a:rPr lang="es-ES_tradnl" sz="2400" dirty="0"/>
              <a:t>el registro debe procesarse secuencialmente, ya sea desde el principio o desde el final. </a:t>
            </a:r>
            <a:endParaRPr lang="es-ES_tradnl" sz="2400" dirty="0" smtClean="0"/>
          </a:p>
          <a:p>
            <a:r>
              <a:rPr lang="es-ES_tradnl" sz="2400" dirty="0" smtClean="0"/>
              <a:t>Normalmente</a:t>
            </a:r>
            <a:r>
              <a:rPr lang="es-ES_tradnl" sz="2400" dirty="0"/>
              <a:t>, los registros de </a:t>
            </a:r>
            <a:r>
              <a:rPr lang="es-ES_tradnl" sz="2400" dirty="0" smtClean="0"/>
              <a:t>log para </a:t>
            </a:r>
            <a:r>
              <a:rPr lang="es-ES_tradnl" sz="2400" dirty="0"/>
              <a:t>una transacción dada están vinculados entre sí para facilitar el procesamiento. </a:t>
            </a:r>
            <a:endParaRPr lang="es-ES_tradnl" sz="2400" dirty="0" smtClean="0"/>
          </a:p>
          <a:p>
            <a:r>
              <a:rPr lang="es-ES_tradnl" sz="2400" dirty="0" smtClean="0"/>
              <a:t>El log de </a:t>
            </a:r>
            <a:r>
              <a:rPr lang="es-ES_tradnl" sz="2400" dirty="0"/>
              <a:t>transacciones se utiliza para dos propósitos. El primer uso del </a:t>
            </a:r>
            <a:r>
              <a:rPr lang="es-ES_tradnl" sz="2400" dirty="0" smtClean="0"/>
              <a:t>log es </a:t>
            </a:r>
            <a:r>
              <a:rPr lang="es-ES_tradnl" sz="2400" dirty="0"/>
              <a:t>admitir protocolos de </a:t>
            </a:r>
            <a:r>
              <a:rPr lang="es-ES_tradnl" sz="2400" dirty="0" err="1" smtClean="0"/>
              <a:t>commit</a:t>
            </a:r>
            <a:r>
              <a:rPr lang="es-ES_tradnl" sz="2400" dirty="0" smtClean="0"/>
              <a:t> para </a:t>
            </a:r>
            <a:r>
              <a:rPr lang="es-ES_tradnl" sz="2400" u="sng" dirty="0"/>
              <a:t>confirmar o abortar</a:t>
            </a:r>
            <a:r>
              <a:rPr lang="es-ES_tradnl" sz="2400" dirty="0"/>
              <a:t> transacciones en ejecución. El segundo uso del </a:t>
            </a:r>
            <a:r>
              <a:rPr lang="es-ES_tradnl" sz="2400" dirty="0" smtClean="0"/>
              <a:t>log es </a:t>
            </a:r>
            <a:r>
              <a:rPr lang="es-ES_tradnl" sz="2400" dirty="0"/>
              <a:t>permitir la </a:t>
            </a:r>
            <a:r>
              <a:rPr lang="es-ES_tradnl" sz="2400" u="sng" dirty="0"/>
              <a:t>recuperación de la base de datos</a:t>
            </a:r>
            <a:r>
              <a:rPr lang="es-ES_tradnl" sz="2400" dirty="0"/>
              <a:t> en caso de una falla.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820037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24000"/>
            <a:ext cx="10753143" cy="4204165"/>
          </a:xfrm>
        </p:spPr>
        <p:txBody>
          <a:bodyPr>
            <a:noAutofit/>
          </a:bodyPr>
          <a:lstStyle/>
          <a:p>
            <a:r>
              <a:rPr lang="es-ES_tradnl" sz="2400" dirty="0"/>
              <a:t>En el primer caso, usamos la información de log para rehacer, repetir (redo—</a:t>
            </a:r>
            <a:r>
              <a:rPr lang="es-ES_tradnl" sz="2400" dirty="0" err="1"/>
              <a:t>repeat</a:t>
            </a:r>
            <a:r>
              <a:rPr lang="es-ES_tradnl" sz="2400" dirty="0" smtClean="0"/>
              <a:t>) los </a:t>
            </a:r>
            <a:r>
              <a:rPr lang="es-ES_tradnl" sz="2400" dirty="0"/>
              <a:t>cambios de una transacción, o deshacer, eliminar (</a:t>
            </a:r>
            <a:r>
              <a:rPr lang="es-ES_tradnl" sz="2400" dirty="0" err="1"/>
              <a:t>undo</a:t>
            </a:r>
            <a:r>
              <a:rPr lang="es-ES_tradnl" sz="2400" dirty="0"/>
              <a:t>—</a:t>
            </a:r>
            <a:r>
              <a:rPr lang="es-ES_tradnl" sz="2400" dirty="0" err="1"/>
              <a:t>remove</a:t>
            </a:r>
            <a:r>
              <a:rPr lang="es-ES_tradnl" sz="2400" dirty="0" smtClean="0"/>
              <a:t>) los </a:t>
            </a:r>
            <a:r>
              <a:rPr lang="es-ES_tradnl" sz="2400" dirty="0"/>
              <a:t>cambios de una transacción de una base de datos. </a:t>
            </a:r>
            <a:endParaRPr lang="es-ES_tradnl" sz="2400" dirty="0" smtClean="0"/>
          </a:p>
          <a:p>
            <a:r>
              <a:rPr lang="es-ES_tradnl" sz="2400" dirty="0" smtClean="0"/>
              <a:t>Rehacer </a:t>
            </a:r>
            <a:r>
              <a:rPr lang="es-ES_tradnl" sz="2400" dirty="0"/>
              <a:t>y deshacer a veces se denominan roll forward </a:t>
            </a:r>
            <a:r>
              <a:rPr lang="es-ES_tradnl" sz="2400" dirty="0" smtClean="0"/>
              <a:t> y </a:t>
            </a:r>
            <a:r>
              <a:rPr lang="es-ES_tradnl" sz="2400" dirty="0" err="1" smtClean="0"/>
              <a:t>rollback</a:t>
            </a:r>
            <a:r>
              <a:rPr lang="es-ES_tradnl" sz="2400" dirty="0" smtClean="0"/>
              <a:t> </a:t>
            </a:r>
            <a:r>
              <a:rPr lang="es-ES_tradnl" sz="2400" dirty="0"/>
              <a:t>de </a:t>
            </a:r>
            <a:r>
              <a:rPr lang="es-ES_tradnl" sz="2400" dirty="0" smtClean="0"/>
              <a:t>transacción, </a:t>
            </a:r>
            <a:r>
              <a:rPr lang="es-ES_tradnl" sz="2400" dirty="0"/>
              <a:t>respectivamente. </a:t>
            </a:r>
            <a:endParaRPr lang="es-ES_tradnl" sz="2400" dirty="0" smtClean="0"/>
          </a:p>
          <a:p>
            <a:r>
              <a:rPr lang="es-ES_tradnl" sz="2400" dirty="0" smtClean="0"/>
              <a:t>Cuando </a:t>
            </a:r>
            <a:r>
              <a:rPr lang="es-ES_tradnl" sz="2400" dirty="0"/>
              <a:t>una transacción </a:t>
            </a:r>
            <a:r>
              <a:rPr lang="es-ES_tradnl" sz="2400" dirty="0" smtClean="0"/>
              <a:t>hace </a:t>
            </a:r>
            <a:r>
              <a:rPr lang="es-ES_tradnl" sz="2400" dirty="0"/>
              <a:t>roll forward</a:t>
            </a:r>
            <a:r>
              <a:rPr lang="es-ES_tradnl" sz="2400" dirty="0" smtClean="0"/>
              <a:t>, </a:t>
            </a:r>
            <a:r>
              <a:rPr lang="es-ES_tradnl" sz="2400" dirty="0"/>
              <a:t>sus cambios se rehacen y se vuelven a escribir en la base de datos. Cuando una transacción se revierte, sus cambios se deshacen, se eliminan de la base de datos. En el segundo caso, la información de registro se utiliza para recuperar una base de datos después de un </a:t>
            </a:r>
            <a:r>
              <a:rPr lang="es-ES_tradnl" sz="2400" u="sng" dirty="0"/>
              <a:t>fallo de alimentación o una caída del </a:t>
            </a:r>
            <a:r>
              <a:rPr lang="es-ES_tradnl" sz="2400" u="sng" dirty="0" smtClean="0"/>
              <a:t>disco</a:t>
            </a:r>
            <a:r>
              <a:rPr lang="es-ES_tradnl" sz="2400" dirty="0" smtClean="0"/>
              <a:t>. Si </a:t>
            </a:r>
            <a:r>
              <a:rPr lang="es-ES_tradnl" sz="2400" dirty="0"/>
              <a:t>falla la alimentación, las transacciones incompletas deben deshacerse. La información de </a:t>
            </a:r>
            <a:r>
              <a:rPr lang="es-ES_tradnl" sz="2400" dirty="0" smtClean="0"/>
              <a:t>log se </a:t>
            </a:r>
            <a:r>
              <a:rPr lang="es-ES_tradnl" sz="2400" dirty="0"/>
              <a:t>utiliza para lograr esto</a:t>
            </a:r>
            <a:r>
              <a:rPr lang="es-ES_tradnl" sz="2400" dirty="0" smtClean="0"/>
              <a:t>.</a:t>
            </a:r>
          </a:p>
          <a:p>
            <a:r>
              <a:rPr lang="es-ES_tradnl" sz="2400" dirty="0"/>
              <a:t>Además, </a:t>
            </a:r>
            <a:r>
              <a:rPr lang="es-ES_tradnl" sz="2400" u="sng" dirty="0"/>
              <a:t>si el disco falla</a:t>
            </a:r>
            <a:r>
              <a:rPr lang="es-ES_tradnl" sz="2400" dirty="0"/>
              <a:t>, las transacciones completadas deben volver a realizarse. Una vez más, la información de log se utiliza para lograr esto</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990123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smtClean="0"/>
              <a:t>La </a:t>
            </a:r>
            <a:r>
              <a:rPr lang="es-ES_tradnl" sz="2400" dirty="0"/>
              <a:t>información que se escribe en el </a:t>
            </a:r>
            <a:r>
              <a:rPr lang="es-ES_tradnl" sz="2400" dirty="0" smtClean="0"/>
              <a:t>log se </a:t>
            </a:r>
            <a:r>
              <a:rPr lang="es-ES_tradnl" sz="2400" dirty="0"/>
              <a:t>utiliza para recuperar el contenido de la base de datos a un estado coherente después de una reversión de transacción o después de una falla. </a:t>
            </a:r>
            <a:endParaRPr lang="es-ES_tradnl" sz="2400" dirty="0" smtClean="0"/>
          </a:p>
          <a:p>
            <a:r>
              <a:rPr lang="es-ES_tradnl" sz="2400" dirty="0" smtClean="0"/>
              <a:t>Sin </a:t>
            </a:r>
            <a:r>
              <a:rPr lang="es-ES_tradnl" sz="2400" dirty="0"/>
              <a:t>esta información, la recuperación puede no ser posible. </a:t>
            </a:r>
            <a:endParaRPr lang="es-ES_tradnl" sz="2400" dirty="0" smtClean="0"/>
          </a:p>
          <a:p>
            <a:r>
              <a:rPr lang="es-ES_tradnl" sz="2400" dirty="0" smtClean="0"/>
              <a:t>Tecnológicamente</a:t>
            </a:r>
            <a:r>
              <a:rPr lang="es-ES_tradnl" sz="2400" dirty="0"/>
              <a:t>, hoy en día el lugar más seguro para almacenar un </a:t>
            </a:r>
            <a:r>
              <a:rPr lang="es-ES_tradnl" sz="2400" dirty="0" smtClean="0"/>
              <a:t>log es </a:t>
            </a:r>
            <a:r>
              <a:rPr lang="es-ES_tradnl" sz="2400" dirty="0"/>
              <a:t>en el disco. Sin embargo, si el disco falla y el registro está en él, el </a:t>
            </a:r>
            <a:r>
              <a:rPr lang="es-ES_tradnl" sz="2400" dirty="0" smtClean="0"/>
              <a:t>log se </a:t>
            </a:r>
            <a:r>
              <a:rPr lang="es-ES_tradnl" sz="2400" dirty="0"/>
              <a:t>pierde. Eso, por supuesto, no es demasiado preocupante si la base de datos aún está intacta. </a:t>
            </a:r>
            <a:endParaRPr lang="es-ES_tradnl" sz="2400" dirty="0" smtClean="0"/>
          </a:p>
          <a:p>
            <a:r>
              <a:rPr lang="es-ES_tradnl" sz="2400" dirty="0" smtClean="0"/>
              <a:t>Perder </a:t>
            </a:r>
            <a:r>
              <a:rPr lang="es-ES_tradnl" sz="2400" dirty="0"/>
              <a:t>el </a:t>
            </a:r>
            <a:r>
              <a:rPr lang="es-ES_tradnl" sz="2400" dirty="0" smtClean="0"/>
              <a:t>log y </a:t>
            </a:r>
            <a:r>
              <a:rPr lang="es-ES_tradnl" sz="2400" dirty="0"/>
              <a:t>la base de datos al mismo tiempo, obviamente, es desastroso</a:t>
            </a:r>
            <a:r>
              <a:rPr lang="es-ES_tradnl" sz="2400" dirty="0" smtClean="0"/>
              <a:t>.</a:t>
            </a:r>
          </a:p>
          <a:p>
            <a:r>
              <a:rPr lang="es-ES_tradnl" sz="2400" dirty="0" smtClean="0"/>
              <a:t>Para </a:t>
            </a:r>
            <a:r>
              <a:rPr lang="es-ES_tradnl" sz="2400" dirty="0"/>
              <a:t>asegurarse de que este no sea el caso, se puede utilizar una de las siguientes alternativas</a:t>
            </a:r>
            <a:r>
              <a:rPr lang="es-ES_tradnl" sz="2400" dirty="0" smtClean="0"/>
              <a:t>:</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4561079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037477"/>
          </a:xfrm>
        </p:spPr>
        <p:txBody>
          <a:bodyPr>
            <a:noAutofit/>
          </a:bodyPr>
          <a:lstStyle/>
          <a:p>
            <a:r>
              <a:rPr lang="es-ES_tradnl" sz="2400" dirty="0"/>
              <a:t>1. Utilice cintas para el registro. Aunque esto separa el almacenamiento de la base de datos (disco) y el almacenamiento de </a:t>
            </a:r>
            <a:r>
              <a:rPr lang="es-ES_tradnl" sz="2400" dirty="0" smtClean="0"/>
              <a:t>log (cinta</a:t>
            </a:r>
            <a:r>
              <a:rPr lang="es-ES_tradnl" sz="2400" dirty="0"/>
              <a:t>), esta no suele ser la elección de los DBA porque la escritura y la lectura de la cinta son muy lentas. Algunos de los DBMS, como Oracle, archivan la parte inactiva del </a:t>
            </a:r>
            <a:r>
              <a:rPr lang="es-ES_tradnl" sz="2400" dirty="0" smtClean="0"/>
              <a:t>log (la </a:t>
            </a:r>
            <a:r>
              <a:rPr lang="es-ES_tradnl" sz="2400" dirty="0"/>
              <a:t>parte del registro que corresponde a las transacciones que se han </a:t>
            </a:r>
            <a:r>
              <a:rPr lang="es-ES_tradnl" sz="2400" dirty="0" smtClean="0"/>
              <a:t>confirmado) </a:t>
            </a:r>
            <a:r>
              <a:rPr lang="es-ES_tradnl" sz="2400" dirty="0"/>
              <a:t>en cinta</a:t>
            </a:r>
            <a:r>
              <a:rPr lang="es-ES_tradnl" sz="2400" dirty="0" smtClean="0"/>
              <a:t>.</a:t>
            </a:r>
          </a:p>
          <a:p>
            <a:r>
              <a:rPr lang="es-ES_tradnl" sz="2400" dirty="0" smtClean="0"/>
              <a:t>2</a:t>
            </a:r>
            <a:r>
              <a:rPr lang="es-ES_tradnl" sz="2400" dirty="0"/>
              <a:t>. En sistemas más pequeños donde el </a:t>
            </a:r>
            <a:r>
              <a:rPr lang="es-ES_tradnl" sz="2400" dirty="0" smtClean="0"/>
              <a:t>log y </a:t>
            </a:r>
            <a:r>
              <a:rPr lang="es-ES_tradnl" sz="2400" dirty="0"/>
              <a:t>la base de datos comparten el mismo disco, se pueden usar diferentes particiones de disco para la base de datos y los archivos de </a:t>
            </a:r>
            <a:r>
              <a:rPr lang="es-ES_tradnl" sz="2400" dirty="0" smtClean="0"/>
              <a:t>log. </a:t>
            </a:r>
            <a:r>
              <a:rPr lang="es-ES_tradnl" sz="2400" dirty="0"/>
              <a:t>Al hacerlo, se reduce la probabilidad de pérdida de la base de datos y del </a:t>
            </a:r>
            <a:r>
              <a:rPr lang="es-ES_tradnl" sz="2400" dirty="0" smtClean="0"/>
              <a:t>log al </a:t>
            </a:r>
            <a:r>
              <a:rPr lang="es-ES_tradnl" sz="2400" dirty="0"/>
              <a:t>mismo </a:t>
            </a:r>
            <a:r>
              <a:rPr lang="es-ES_tradnl" sz="2400" dirty="0" smtClean="0"/>
              <a:t>tiempo. </a:t>
            </a:r>
            <a:r>
              <a:rPr lang="es-ES_tradnl" sz="2400" dirty="0"/>
              <a:t>En este caso, si el disco falla por completo o si el controlador del disco se estropea, se perderán tanto el </a:t>
            </a:r>
            <a:r>
              <a:rPr lang="es-ES_tradnl" sz="2400" dirty="0" smtClean="0"/>
              <a:t>log como </a:t>
            </a:r>
            <a:r>
              <a:rPr lang="es-ES_tradnl" sz="2400" dirty="0"/>
              <a:t>la base de datos</a:t>
            </a:r>
            <a:r>
              <a:rPr lang="es-ES_tradnl" sz="2400" dirty="0" smtClean="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2351845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Para protegernos contra el problema con la segunda alternativa, podemos almacenar el registro y la base de datos en discos separados. </a:t>
            </a:r>
            <a:endParaRPr lang="es-ES_tradnl" sz="2400" dirty="0" smtClean="0"/>
          </a:p>
          <a:p>
            <a:r>
              <a:rPr lang="es-ES_tradnl" sz="2400" dirty="0" smtClean="0"/>
              <a:t>Este </a:t>
            </a:r>
            <a:r>
              <a:rPr lang="es-ES_tradnl" sz="2400" dirty="0"/>
              <a:t>suele ser el caso de sistemas más grandes en los que la base de datos puede requerir más de un disco para su almacenamiento. </a:t>
            </a:r>
            <a:endParaRPr lang="es-ES_tradnl" sz="2400" dirty="0" smtClean="0"/>
          </a:p>
          <a:p>
            <a:r>
              <a:rPr lang="es-ES_tradnl" sz="2400" dirty="0" smtClean="0"/>
              <a:t>En </a:t>
            </a:r>
            <a:r>
              <a:rPr lang="es-ES_tradnl" sz="2400" dirty="0"/>
              <a:t>este caso, podemos usar un disco separado para los archivos de </a:t>
            </a:r>
            <a:r>
              <a:rPr lang="es-ES_tradnl" sz="2400" dirty="0" smtClean="0"/>
              <a:t>log. </a:t>
            </a:r>
          </a:p>
          <a:p>
            <a:r>
              <a:rPr lang="es-ES_tradnl" sz="2400" dirty="0" smtClean="0"/>
              <a:t>En </a:t>
            </a:r>
            <a:r>
              <a:rPr lang="es-ES_tradnl" sz="2400" dirty="0"/>
              <a:t>sistemas muy grandes, se puede usar un sistema RAID (matriz redundante de discos independientes) para proporcionar la recuperación de los contenidos del disco al reconstruir el contenido de un disco defectuoso a partir de otros discos. </a:t>
            </a:r>
            <a:endParaRPr lang="es-ES_tradnl" sz="2400" dirty="0" smtClean="0"/>
          </a:p>
          <a:p>
            <a:r>
              <a:rPr lang="es-ES_tradnl" sz="2400" dirty="0" smtClean="0"/>
              <a:t>Independientemente </a:t>
            </a:r>
            <a:r>
              <a:rPr lang="es-ES_tradnl" sz="2400" dirty="0"/>
              <a:t>de la alternativa utilizada para mantener el </a:t>
            </a:r>
            <a:r>
              <a:rPr lang="es-ES_tradnl" sz="2400" dirty="0" smtClean="0"/>
              <a:t>log, </a:t>
            </a:r>
            <a:r>
              <a:rPr lang="es-ES_tradnl" sz="2400" dirty="0"/>
              <a:t>el objetivo es mantener el </a:t>
            </a:r>
            <a:r>
              <a:rPr lang="es-ES_tradnl" sz="2400" dirty="0" smtClean="0"/>
              <a:t>log a </a:t>
            </a:r>
            <a:r>
              <a:rPr lang="es-ES_tradnl" sz="2400" dirty="0"/>
              <a:t>salvo de la pérdida de alimentación y / o la falla del disco. El tipo de almacenamiento que se utiliza para el </a:t>
            </a:r>
            <a:r>
              <a:rPr lang="es-ES_tradnl" sz="2400" dirty="0" smtClean="0"/>
              <a:t>log se </a:t>
            </a:r>
            <a:r>
              <a:rPr lang="es-ES_tradnl" sz="2400" dirty="0"/>
              <a:t>conoce como el "</a:t>
            </a:r>
            <a:r>
              <a:rPr lang="es-ES_tradnl" sz="2400" i="1" dirty="0"/>
              <a:t>almacenamiento estable</a:t>
            </a:r>
            <a:r>
              <a:rPr lang="es-ES_tradnl" sz="2400" dirty="0"/>
              <a:t>" tal como se clasifica a continuación.</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Transaction Log</a:t>
            </a:r>
          </a:p>
        </p:txBody>
      </p:sp>
    </p:spTree>
    <p:extLst>
      <p:ext uri="{BB962C8B-B14F-4D97-AF65-F5344CB8AC3E}">
        <p14:creationId xmlns:p14="http://schemas.microsoft.com/office/powerpoint/2010/main" val="12683000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Hay tres tipos de almacenamiento en la jerarquía de almacenamiento de un DBMS</a:t>
            </a:r>
            <a:r>
              <a:rPr lang="es-ES_tradnl" sz="2400" dirty="0" smtClean="0"/>
              <a:t>:</a:t>
            </a:r>
          </a:p>
          <a:p>
            <a:pPr marL="0" indent="0">
              <a:buNone/>
            </a:pPr>
            <a:r>
              <a:rPr lang="es-ES_tradnl" sz="2400" b="1" dirty="0" smtClean="0"/>
              <a:t>1</a:t>
            </a:r>
            <a:r>
              <a:rPr lang="es-ES_tradnl" sz="2400" b="1" dirty="0"/>
              <a:t>. Almacenamiento volátil (memoria</a:t>
            </a:r>
            <a:r>
              <a:rPr lang="es-ES_tradnl" sz="2400" b="1" dirty="0" smtClean="0"/>
              <a:t>)</a:t>
            </a:r>
            <a:endParaRPr lang="es-ES_tradnl" sz="2400" dirty="0" smtClean="0"/>
          </a:p>
          <a:p>
            <a:r>
              <a:rPr lang="es-ES_tradnl" sz="2400" dirty="0" smtClean="0"/>
              <a:t>La </a:t>
            </a:r>
            <a:r>
              <a:rPr lang="es-ES_tradnl" sz="2400" dirty="0"/>
              <a:t>memoria es un dispositivo magnético rápido que puede almacenar información para que la computadora la use. Se denomina almacenamiento volátil, ya que la pérdida de energía eléctrica hace que pierda su contenido. Es por eso que la memoria se utiliza para el almacenamiento temporal de información para satisfacer las necesidades de la CPU. Durante las operaciones normales del sistema, los archivos de registro basados ​​en memoria se pueden usar para la </a:t>
            </a:r>
            <a:r>
              <a:rPr lang="es-ES_tradnl" sz="2400" i="1" dirty="0"/>
              <a:t>reversión</a:t>
            </a:r>
            <a:r>
              <a:rPr lang="es-ES_tradnl" sz="2400" dirty="0"/>
              <a:t> de la base de datos, ya que durante </a:t>
            </a:r>
            <a:r>
              <a:rPr lang="es-ES_tradnl" sz="2400" dirty="0" smtClean="0"/>
              <a:t>el </a:t>
            </a:r>
            <a:r>
              <a:rPr lang="es-ES_tradnl" sz="2400" dirty="0" err="1" smtClean="0"/>
              <a:t>rollback</a:t>
            </a:r>
            <a:r>
              <a:rPr lang="es-ES_tradnl" sz="2400" dirty="0" smtClean="0"/>
              <a:t>, </a:t>
            </a:r>
            <a:r>
              <a:rPr lang="es-ES_tradnl" sz="2400" dirty="0"/>
              <a:t>las transacciones aún se están ejecutando y los contenidos de la memoria aún están intactos. Por otro lado, la memoria no puede servir como medio de almacenamiento para los registros necesarios para la recuperación de la base de datos después de una falla, ya que los contenidos de la memoria de un sistema fallido se pierden</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9743397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a:t>2. Almacenamiento no volátil (disco, cinta</a:t>
            </a:r>
            <a:r>
              <a:rPr lang="es-ES_tradnl" sz="2400" b="1" dirty="0" smtClean="0"/>
              <a:t>) </a:t>
            </a:r>
          </a:p>
          <a:p>
            <a:r>
              <a:rPr lang="es-ES_tradnl" sz="2400" dirty="0" smtClean="0"/>
              <a:t>El </a:t>
            </a:r>
            <a:r>
              <a:rPr lang="es-ES_tradnl" sz="2400" dirty="0"/>
              <a:t>disco y la cinta son dispositivos magnéticos que pueden almacenar información de una manera que soporta apagones y pérdidas de energía. La información escrita en un disco o en una cinta permanece intacta incluso cuando se desconecta la alimentación. </a:t>
            </a:r>
            <a:endParaRPr lang="es-ES_tradnl" sz="2400" dirty="0" smtClean="0"/>
          </a:p>
          <a:p>
            <a:r>
              <a:rPr lang="es-ES_tradnl" sz="2400" dirty="0" smtClean="0"/>
              <a:t>Si </a:t>
            </a:r>
            <a:r>
              <a:rPr lang="es-ES_tradnl" sz="2400" dirty="0"/>
              <a:t>bien los discos y las cintas no son volátiles con respecto a la pérdida de energía, aún son volátiles a fallas medianas: una falla del disco causa la pérdida de información en el disco. Como resultado, un registro que se almacena en el disco se pierde cuando el disco falla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12566525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a:t>3. Almacenamiento </a:t>
            </a:r>
            <a:r>
              <a:rPr lang="es-ES_tradnl" sz="2400" b="1" dirty="0" smtClean="0"/>
              <a:t>estable</a:t>
            </a:r>
          </a:p>
          <a:p>
            <a:r>
              <a:rPr lang="es-ES_tradnl" sz="2400" dirty="0" smtClean="0"/>
              <a:t>El </a:t>
            </a:r>
            <a:r>
              <a:rPr lang="es-ES_tradnl" sz="2400" dirty="0"/>
              <a:t>almacenamiento estable es un tipo de almacenamiento que puede soportar la pérdida de energía y la falla del medio. </a:t>
            </a:r>
            <a:endParaRPr lang="es-ES_tradnl" sz="2400" dirty="0" smtClean="0"/>
          </a:p>
          <a:p>
            <a:r>
              <a:rPr lang="es-ES_tradnl" sz="2400" dirty="0" smtClean="0"/>
              <a:t>El log se </a:t>
            </a:r>
            <a:r>
              <a:rPr lang="es-ES_tradnl" sz="2400" dirty="0"/>
              <a:t>escribe en un almacenamiento estable para que la información en el </a:t>
            </a:r>
            <a:r>
              <a:rPr lang="es-ES_tradnl" sz="2400" dirty="0" smtClean="0"/>
              <a:t>log no </a:t>
            </a:r>
            <a:r>
              <a:rPr lang="es-ES_tradnl" sz="2400" dirty="0"/>
              <a:t>se pierda cuando el sistema está sujeto a un fallo de alimentación o un fallo del disco. </a:t>
            </a:r>
            <a:endParaRPr lang="es-ES_tradnl" sz="2400" dirty="0" smtClean="0"/>
          </a:p>
          <a:p>
            <a:r>
              <a:rPr lang="es-ES_tradnl" sz="2400" dirty="0" smtClean="0"/>
              <a:t>Los </a:t>
            </a:r>
            <a:r>
              <a:rPr lang="es-ES_tradnl" sz="2400" dirty="0"/>
              <a:t>DBMS por lo general mantienen copias duplicadas o triplicadas de los archivos de </a:t>
            </a:r>
            <a:r>
              <a:rPr lang="es-ES_tradnl" sz="2400" dirty="0" smtClean="0"/>
              <a:t>log para </a:t>
            </a:r>
            <a:r>
              <a:rPr lang="es-ES_tradnl" sz="2400" dirty="0"/>
              <a:t>lograr resiliencia. </a:t>
            </a:r>
            <a:endParaRPr lang="es-ES_tradnl" sz="2400" dirty="0" smtClean="0"/>
          </a:p>
          <a:p>
            <a:r>
              <a:rPr lang="es-ES_tradnl" sz="2400" dirty="0" err="1" smtClean="0"/>
              <a:t>Lampson</a:t>
            </a:r>
            <a:r>
              <a:rPr lang="es-ES_tradnl" sz="2400" dirty="0" smtClean="0"/>
              <a:t> </a:t>
            </a:r>
            <a:r>
              <a:rPr lang="es-ES_tradnl" sz="2400" dirty="0"/>
              <a:t>y </a:t>
            </a:r>
            <a:r>
              <a:rPr lang="es-ES_tradnl" sz="2400" dirty="0" err="1"/>
              <a:t>Sturgis</a:t>
            </a:r>
            <a:r>
              <a:rPr lang="es-ES_tradnl" sz="2400" dirty="0"/>
              <a:t> asumen que la </a:t>
            </a:r>
            <a:r>
              <a:rPr lang="es-ES_tradnl" sz="2400" u="sng" dirty="0"/>
              <a:t>replicación del </a:t>
            </a:r>
            <a:r>
              <a:rPr lang="es-ES_tradnl" sz="2400" u="sng" dirty="0" smtClean="0"/>
              <a:t>log en </a:t>
            </a:r>
            <a:r>
              <a:rPr lang="es-ES_tradnl" sz="2400" u="sng" dirty="0"/>
              <a:t>el disco </a:t>
            </a:r>
            <a:r>
              <a:rPr lang="es-ES_tradnl" sz="2400" dirty="0"/>
              <a:t>(almacenamiento persistente) es estable [Lampson76]. </a:t>
            </a:r>
            <a:endParaRPr lang="es-ES_tradnl" sz="2400" dirty="0" smtClean="0"/>
          </a:p>
          <a:p>
            <a:r>
              <a:rPr lang="es-ES_tradnl" sz="2400" dirty="0" smtClean="0"/>
              <a:t>Para este tema, </a:t>
            </a:r>
            <a:r>
              <a:rPr lang="es-ES_tradnl" sz="2400" dirty="0"/>
              <a:t>también asumimos un registro replicado en el disco y nos referimos al disco como almacenamiento estable.</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smtClean="0"/>
              <a:t>TERMINOLOGY: </a:t>
            </a:r>
            <a:r>
              <a:rPr lang="en-US" dirty="0"/>
              <a:t>DBMS Storage Types</a:t>
            </a:r>
          </a:p>
        </p:txBody>
      </p:sp>
    </p:spTree>
    <p:extLst>
      <p:ext uri="{BB962C8B-B14F-4D97-AF65-F5344CB8AC3E}">
        <p14:creationId xmlns:p14="http://schemas.microsoft.com/office/powerpoint/2010/main" val="851108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REPLICATION CONTROL SCENARIOS</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967120" y="646685"/>
            <a:ext cx="6802521" cy="5528857"/>
          </a:xfrm>
          <a:prstGeom prst="rect">
            <a:avLst/>
          </a:prstGeom>
        </p:spPr>
      </p:pic>
    </p:spTree>
    <p:extLst>
      <p:ext uri="{BB962C8B-B14F-4D97-AF65-F5344CB8AC3E}">
        <p14:creationId xmlns:p14="http://schemas.microsoft.com/office/powerpoint/2010/main" val="13697738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UNDO/REDO AND DATABASE RECOVERY</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71</a:t>
            </a:fld>
            <a:endParaRPr lang="en-US" sz="1400" dirty="0"/>
          </a:p>
        </p:txBody>
      </p:sp>
    </p:spTree>
    <p:extLst>
      <p:ext uri="{BB962C8B-B14F-4D97-AF65-F5344CB8AC3E}">
        <p14:creationId xmlns:p14="http://schemas.microsoft.com/office/powerpoint/2010/main" val="3957344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87116"/>
            <a:ext cx="10753143" cy="5169234"/>
          </a:xfrm>
        </p:spPr>
        <p:txBody>
          <a:bodyPr>
            <a:noAutofit/>
          </a:bodyPr>
          <a:lstStyle/>
          <a:p>
            <a:r>
              <a:rPr lang="es-ES_tradnl" sz="2400" dirty="0" smtClean="0"/>
              <a:t>Ahora </a:t>
            </a:r>
            <a:r>
              <a:rPr lang="es-ES_tradnl" sz="2400" dirty="0"/>
              <a:t>podemos analizar qué acciones son necesarias para recuperar una base de datos cuando ocurre una falla. </a:t>
            </a:r>
            <a:endParaRPr lang="es-ES_tradnl" sz="2400" dirty="0" smtClean="0"/>
          </a:p>
          <a:p>
            <a:r>
              <a:rPr lang="es-ES_tradnl" sz="2400" dirty="0" smtClean="0"/>
              <a:t>Solo </a:t>
            </a:r>
            <a:r>
              <a:rPr lang="es-ES_tradnl" sz="2400" dirty="0"/>
              <a:t>hay dos acciones del administrador de recuperación de DBMS para recuperar una base de datos. </a:t>
            </a:r>
            <a:endParaRPr lang="es-ES_tradnl" sz="2400" dirty="0" smtClean="0"/>
          </a:p>
          <a:p>
            <a:r>
              <a:rPr lang="es-ES_tradnl" sz="2400" dirty="0" smtClean="0"/>
              <a:t>Estas </a:t>
            </a:r>
            <a:r>
              <a:rPr lang="es-ES_tradnl" sz="2400" dirty="0"/>
              <a:t>acciones son el rehacer o deshacer de las transacciones. </a:t>
            </a:r>
            <a:endParaRPr lang="es-ES_tradnl" sz="2400" dirty="0" smtClean="0"/>
          </a:p>
          <a:p>
            <a:r>
              <a:rPr lang="es-ES_tradnl" sz="2400" dirty="0" smtClean="0"/>
              <a:t>La </a:t>
            </a:r>
            <a:r>
              <a:rPr lang="es-ES_tradnl" sz="2400" dirty="0"/>
              <a:t>pregunta que debe responderse es: "¿Qué acción se requiere para cada tipo de recuperación?" La respuesta está no solo en el modelo que usa el sistema para actualizar la base de datos, sino también en el tipo de falla y en el estado en que se encuentra cada transacción cuando ocurre la falla</a:t>
            </a:r>
            <a:r>
              <a:rPr lang="es-ES_tradnl" sz="2400" dirty="0" smtClean="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72</a:t>
            </a:fld>
            <a:endParaRPr lang="en-US" sz="1400" dirty="0"/>
          </a:p>
        </p:txBody>
      </p:sp>
    </p:spTree>
    <p:extLst>
      <p:ext uri="{BB962C8B-B14F-4D97-AF65-F5344CB8AC3E}">
        <p14:creationId xmlns:p14="http://schemas.microsoft.com/office/powerpoint/2010/main" val="6202641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Un </a:t>
            </a:r>
            <a:r>
              <a:rPr lang="es-ES_tradnl" sz="2400" dirty="0"/>
              <a:t>DBMS rastrea los cambios que las transacciones realizan en la base de datos en el </a:t>
            </a:r>
            <a:r>
              <a:rPr lang="es-ES_tradnl" sz="2400" dirty="0" smtClean="0"/>
              <a:t>log para </a:t>
            </a:r>
            <a:r>
              <a:rPr lang="es-ES_tradnl" sz="2400" dirty="0"/>
              <a:t>propósitos de aborto y recuperación de transacciones. </a:t>
            </a:r>
            <a:endParaRPr lang="es-ES_tradnl" sz="2400" dirty="0" smtClean="0"/>
          </a:p>
          <a:p>
            <a:r>
              <a:rPr lang="es-ES_tradnl" sz="2400" dirty="0" smtClean="0"/>
              <a:t>Para </a:t>
            </a:r>
            <a:r>
              <a:rPr lang="es-ES_tradnl" sz="2400" dirty="0"/>
              <a:t>poder hacer esto, el DBMS usa el </a:t>
            </a:r>
            <a:r>
              <a:rPr lang="es-ES_tradnl" sz="2400" dirty="0" smtClean="0"/>
              <a:t>administrador de </a:t>
            </a:r>
            <a:r>
              <a:rPr lang="es-ES_tradnl" sz="2400" dirty="0"/>
              <a:t>recuperación local (LRM) para recopilar la información de </a:t>
            </a:r>
            <a:r>
              <a:rPr lang="es-ES_tradnl" sz="2400" dirty="0" smtClean="0"/>
              <a:t>log necesaria</a:t>
            </a:r>
            <a:r>
              <a:rPr lang="es-ES_tradnl" sz="2400" dirty="0"/>
              <a:t>. </a:t>
            </a:r>
            <a:endParaRPr lang="es-ES_tradnl" sz="2400" dirty="0" smtClean="0"/>
          </a:p>
          <a:p>
            <a:r>
              <a:rPr lang="es-ES_tradnl" sz="2400" dirty="0" smtClean="0"/>
              <a:t>A </a:t>
            </a:r>
            <a:r>
              <a:rPr lang="es-ES_tradnl" sz="2400" dirty="0"/>
              <a:t>medida que el monitor de transacciones locales (LTM) </a:t>
            </a:r>
            <a:r>
              <a:rPr lang="es-ES_tradnl" sz="2400" dirty="0" smtClean="0"/>
              <a:t>ejecuta los </a:t>
            </a:r>
            <a:r>
              <a:rPr lang="es-ES_tradnl" sz="2400" dirty="0"/>
              <a:t>pasos de la transacción, pasa la información necesaria al programador local (</a:t>
            </a:r>
            <a:r>
              <a:rPr lang="es-ES_tradnl" sz="2400" dirty="0" smtClean="0"/>
              <a:t>LS, </a:t>
            </a:r>
            <a:r>
              <a:rPr lang="en-US" sz="2400" dirty="0"/>
              <a:t>local scheduler</a:t>
            </a:r>
            <a:r>
              <a:rPr lang="es-ES_tradnl" sz="2400" dirty="0" smtClean="0"/>
              <a:t>) </a:t>
            </a:r>
            <a:r>
              <a:rPr lang="es-ES_tradnl" sz="2400" dirty="0"/>
              <a:t>para su </a:t>
            </a:r>
            <a:r>
              <a:rPr lang="es-ES_tradnl" sz="2400" dirty="0" smtClean="0"/>
              <a:t>procesamiento. </a:t>
            </a:r>
          </a:p>
          <a:p>
            <a:r>
              <a:rPr lang="es-ES_tradnl" sz="2400" dirty="0" smtClean="0"/>
              <a:t>Cada </a:t>
            </a:r>
            <a:r>
              <a:rPr lang="es-ES_tradnl" sz="2400" dirty="0"/>
              <a:t>LS posteriormente pasa la solicitud al LRM. </a:t>
            </a:r>
            <a:endParaRPr lang="es-ES_tradnl" sz="2400" dirty="0" smtClean="0"/>
          </a:p>
          <a:p>
            <a:r>
              <a:rPr lang="es-ES_tradnl" sz="2400" dirty="0" smtClean="0"/>
              <a:t>Un </a:t>
            </a:r>
            <a:r>
              <a:rPr lang="es-ES_tradnl" sz="2400" dirty="0"/>
              <a:t>DBMS usa el concepto de </a:t>
            </a:r>
            <a:r>
              <a:rPr lang="es-ES_tradnl" sz="2400" b="1" dirty="0"/>
              <a:t>bloque</a:t>
            </a:r>
            <a:r>
              <a:rPr lang="es-ES_tradnl" sz="2400" dirty="0"/>
              <a:t> o </a:t>
            </a:r>
            <a:r>
              <a:rPr lang="es-ES_tradnl" sz="2400" b="1" dirty="0"/>
              <a:t>página</a:t>
            </a:r>
            <a:r>
              <a:rPr lang="es-ES_tradnl" sz="2400" dirty="0"/>
              <a:t> como la unidad de almacenamiento más pequeña para la base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6931909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El tamaño de página en algunas bases de datos, como SQL Server, se fija en 8 </a:t>
            </a:r>
            <a:r>
              <a:rPr lang="es-ES_tradnl" sz="2400" dirty="0" err="1"/>
              <a:t>Kbytes</a:t>
            </a:r>
            <a:r>
              <a:rPr lang="es-ES_tradnl" sz="2400" dirty="0"/>
              <a:t>, donde cada Kbyte es de 1024 bytes. </a:t>
            </a:r>
            <a:endParaRPr lang="es-ES_tradnl" sz="2400" dirty="0" smtClean="0"/>
          </a:p>
          <a:p>
            <a:r>
              <a:rPr lang="es-ES_tradnl" sz="2400" dirty="0" smtClean="0"/>
              <a:t>En </a:t>
            </a:r>
            <a:r>
              <a:rPr lang="es-ES_tradnl" sz="2400" dirty="0"/>
              <a:t>algunos otros sistemas, como Oracle, el tamaño de la página puede ser decidido por el DBA y puede ser de 4, 8, 16 o 32 </a:t>
            </a:r>
            <a:r>
              <a:rPr lang="es-ES_tradnl" sz="2400" dirty="0" err="1"/>
              <a:t>Kbytes</a:t>
            </a:r>
            <a:r>
              <a:rPr lang="es-ES_tradnl" sz="2400" dirty="0"/>
              <a:t>. </a:t>
            </a:r>
            <a:endParaRPr lang="es-ES_tradnl" sz="2400" dirty="0" smtClean="0"/>
          </a:p>
          <a:p>
            <a:r>
              <a:rPr lang="es-ES_tradnl" sz="2400" dirty="0" smtClean="0"/>
              <a:t>Para </a:t>
            </a:r>
            <a:r>
              <a:rPr lang="es-ES_tradnl" sz="2400" dirty="0"/>
              <a:t>leer una fila en una tabla, </a:t>
            </a:r>
            <a:r>
              <a:rPr lang="es-ES_tradnl" sz="2400" dirty="0" smtClean="0"/>
              <a:t>un </a:t>
            </a:r>
            <a:r>
              <a:rPr lang="es-ES_tradnl" sz="2400" dirty="0"/>
              <a:t>DBMS debe transferir la página que contiene la fila deseada a la memoria. </a:t>
            </a:r>
            <a:endParaRPr lang="es-ES_tradnl" sz="2400" dirty="0" smtClean="0"/>
          </a:p>
          <a:p>
            <a:r>
              <a:rPr lang="es-ES_tradnl" sz="2400" dirty="0" smtClean="0"/>
              <a:t>La </a:t>
            </a:r>
            <a:r>
              <a:rPr lang="es-ES_tradnl" sz="2400" dirty="0"/>
              <a:t>mayoría de los DBMS tampoco simplemente traen una sola página a la memoria. En su lugar, transfieren la </a:t>
            </a:r>
            <a:r>
              <a:rPr lang="es-ES_tradnl" sz="2400" b="1" dirty="0"/>
              <a:t>extensión</a:t>
            </a:r>
            <a:r>
              <a:rPr lang="es-ES_tradnl" sz="2400" dirty="0"/>
              <a:t> que contiene la página. Una extensión suele ser de ocho páginas contiguas, que es la unidad de asignación más pequeña en Oracle y SQL Server en la actualidad. </a:t>
            </a:r>
            <a:endParaRPr lang="es-ES_tradnl" sz="2400" dirty="0" smtClean="0"/>
          </a:p>
          <a:p>
            <a:r>
              <a:rPr lang="es-ES_tradnl" sz="2400" dirty="0" smtClean="0"/>
              <a:t>Para el </a:t>
            </a:r>
            <a:r>
              <a:rPr lang="es-ES_tradnl" sz="2400" dirty="0"/>
              <a:t>resto de la </a:t>
            </a:r>
            <a:r>
              <a:rPr lang="es-ES_tradnl" sz="2400" dirty="0" smtClean="0"/>
              <a:t>discusión, </a:t>
            </a:r>
            <a:r>
              <a:rPr lang="es-ES_tradnl" sz="2400" dirty="0"/>
              <a:t>asumimos que una sola página es la unidad de transferencia.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209751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498184"/>
            <a:ext cx="10753143" cy="4665662"/>
          </a:xfrm>
        </p:spPr>
        <p:txBody>
          <a:bodyPr>
            <a:noAutofit/>
          </a:bodyPr>
          <a:lstStyle/>
          <a:p>
            <a:r>
              <a:rPr lang="es-ES_tradnl" sz="2400" dirty="0"/>
              <a:t>Un DBMS asume que la memoria se divide en un conjunto de bloques de igual tamaño llamados </a:t>
            </a:r>
            <a:r>
              <a:rPr lang="es-ES_tradnl" sz="2400" b="1" dirty="0" err="1" smtClean="0"/>
              <a:t>frames</a:t>
            </a:r>
            <a:r>
              <a:rPr lang="es-ES_tradnl" sz="2400" dirty="0" smtClean="0"/>
              <a:t>. </a:t>
            </a:r>
            <a:r>
              <a:rPr lang="es-ES_tradnl" sz="2400" dirty="0"/>
              <a:t>Un </a:t>
            </a:r>
            <a:r>
              <a:rPr lang="es-ES_tradnl" sz="2400" dirty="0" err="1" smtClean="0"/>
              <a:t>frame</a:t>
            </a:r>
            <a:r>
              <a:rPr lang="es-ES_tradnl" sz="2400" dirty="0" smtClean="0"/>
              <a:t> puede </a:t>
            </a:r>
            <a:r>
              <a:rPr lang="es-ES_tradnl" sz="2400" dirty="0"/>
              <a:t>contener exactamente una página. </a:t>
            </a:r>
            <a:endParaRPr lang="es-ES_tradnl" sz="2400" dirty="0" smtClean="0"/>
          </a:p>
          <a:p>
            <a:r>
              <a:rPr lang="es-ES_tradnl" sz="2400" dirty="0" smtClean="0"/>
              <a:t>Cualquier </a:t>
            </a:r>
            <a:r>
              <a:rPr lang="es-ES_tradnl" sz="2400" dirty="0"/>
              <a:t>página puede </a:t>
            </a:r>
            <a:r>
              <a:rPr lang="es-ES_tradnl" sz="2400" dirty="0" smtClean="0"/>
              <a:t>ir </a:t>
            </a:r>
            <a:r>
              <a:rPr lang="es-ES_tradnl" sz="2400" dirty="0"/>
              <a:t>en cualquier </a:t>
            </a:r>
            <a:r>
              <a:rPr lang="es-ES_tradnl" sz="2400" dirty="0" err="1"/>
              <a:t>frame</a:t>
            </a:r>
            <a:r>
              <a:rPr lang="es-ES_tradnl" sz="2400" dirty="0"/>
              <a:t> disponible. </a:t>
            </a:r>
            <a:endParaRPr lang="es-ES_tradnl" sz="2400" dirty="0" smtClean="0"/>
          </a:p>
          <a:p>
            <a:r>
              <a:rPr lang="es-ES_tradnl" sz="2400" dirty="0" smtClean="0"/>
              <a:t>Para </a:t>
            </a:r>
            <a:r>
              <a:rPr lang="es-ES_tradnl" sz="2400" dirty="0"/>
              <a:t>acelerar la lectura y escritura de información, </a:t>
            </a:r>
            <a:r>
              <a:rPr lang="es-ES_tradnl" sz="2400" dirty="0" smtClean="0"/>
              <a:t>el DBMS </a:t>
            </a:r>
            <a:r>
              <a:rPr lang="es-ES_tradnl" sz="2400" dirty="0"/>
              <a:t>se reserva un número de </a:t>
            </a:r>
            <a:r>
              <a:rPr lang="es-ES_tradnl" sz="2400" dirty="0" err="1" smtClean="0"/>
              <a:t>frames</a:t>
            </a:r>
            <a:r>
              <a:rPr lang="es-ES_tradnl" sz="2400" dirty="0" smtClean="0"/>
              <a:t> </a:t>
            </a:r>
            <a:r>
              <a:rPr lang="es-ES_tradnl" sz="2400" dirty="0"/>
              <a:t>de memoria principales conocidos como caché o búfer. El tamaño de la memoria caché o del búfer se decide por el DBA y se mide en el número de </a:t>
            </a:r>
            <a:r>
              <a:rPr lang="es-ES_tradnl" sz="2400" dirty="0" err="1" smtClean="0"/>
              <a:t>frames</a:t>
            </a:r>
            <a:r>
              <a:rPr lang="es-ES_tradnl" sz="2400" dirty="0" smtClean="0"/>
              <a:t> </a:t>
            </a:r>
            <a:r>
              <a:rPr lang="es-ES_tradnl" sz="2400" dirty="0"/>
              <a:t>o páginas. </a:t>
            </a:r>
            <a:endParaRPr lang="es-ES_tradnl" sz="2400" dirty="0" smtClean="0"/>
          </a:p>
          <a:p>
            <a:r>
              <a:rPr lang="es-ES_tradnl" sz="2400" dirty="0" smtClean="0"/>
              <a:t>El </a:t>
            </a:r>
            <a:r>
              <a:rPr lang="es-ES_tradnl" sz="2400" dirty="0"/>
              <a:t>programa que administra la transferencia de información entre el búfer y el almacenamiento estable (el disco) se conoce como el administrador de búfer local (LBM). </a:t>
            </a:r>
            <a:endParaRPr lang="es-ES_tradnl" sz="2400" dirty="0" smtClean="0"/>
          </a:p>
          <a:p>
            <a:r>
              <a:rPr lang="es-ES_tradnl" sz="2400" dirty="0" smtClean="0"/>
              <a:t>La </a:t>
            </a:r>
            <a:r>
              <a:rPr lang="es-ES_tradnl" sz="2400" dirty="0"/>
              <a:t>lectura se completa cuando la página que contiene la información deseada se transfiere del disco a un </a:t>
            </a:r>
            <a:r>
              <a:rPr lang="es-ES_tradnl" sz="2400" dirty="0" err="1" smtClean="0"/>
              <a:t>frame</a:t>
            </a:r>
            <a:r>
              <a:rPr lang="es-ES_tradnl" sz="2400" dirty="0" smtClean="0"/>
              <a:t> en </a:t>
            </a:r>
            <a:r>
              <a:rPr lang="es-ES_tradnl" sz="2400" dirty="0"/>
              <a:t>la memoria. Si la página que contiene la información deseada ya está en el búfer, la lectura no necesita acceso al disco.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6617970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De forma similar, se supone que la escritura se completa cuando se realizan los cambios en el búfer de destino en la memoria. </a:t>
            </a:r>
            <a:endParaRPr lang="es-ES_tradnl" sz="2400" dirty="0" smtClean="0"/>
          </a:p>
          <a:p>
            <a:r>
              <a:rPr lang="es-ES_tradnl" sz="2400" dirty="0" smtClean="0"/>
              <a:t>Es </a:t>
            </a:r>
            <a:r>
              <a:rPr lang="es-ES_tradnl" sz="2400" dirty="0"/>
              <a:t>responsabilidad del administrador de recuperación local escribir la página </a:t>
            </a:r>
            <a:r>
              <a:rPr lang="es-ES_tradnl" sz="2400" dirty="0" smtClean="0"/>
              <a:t>en </a:t>
            </a:r>
            <a:r>
              <a:rPr lang="es-ES_tradnl" sz="2400" dirty="0"/>
              <a:t>el almacenamiento estable con éxito. </a:t>
            </a:r>
            <a:endParaRPr lang="es-ES_tradnl" sz="2400" dirty="0" smtClean="0"/>
          </a:p>
          <a:p>
            <a:r>
              <a:rPr lang="es-ES_tradnl" sz="2400" dirty="0" smtClean="0"/>
              <a:t>Obviamente</a:t>
            </a:r>
            <a:r>
              <a:rPr lang="es-ES_tradnl" sz="2400" dirty="0"/>
              <a:t>, esto requiere una gestión de </a:t>
            </a:r>
            <a:r>
              <a:rPr lang="es-ES_tradnl" sz="2400" dirty="0" err="1" smtClean="0"/>
              <a:t>logs</a:t>
            </a:r>
            <a:r>
              <a:rPr lang="es-ES_tradnl" sz="2400" dirty="0" smtClean="0"/>
              <a:t> adecuada </a:t>
            </a:r>
            <a:r>
              <a:rPr lang="es-ES_tradnl" sz="2400" dirty="0"/>
              <a:t>por parte del LRM que analizaremos a continuación. La Figura 8.3 muestra el administrador de recuperación local y sus interfaces con el LTM, LS y </a:t>
            </a:r>
            <a:r>
              <a:rPr lang="es-ES_tradnl" sz="2400" dirty="0" smtClean="0"/>
              <a:t>LBM.</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76</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7140437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77</a:t>
            </a:fld>
            <a:endParaRPr lang="en-US" sz="1400" dirty="0"/>
          </a:p>
        </p:txBody>
      </p:sp>
      <p:sp>
        <p:nvSpPr>
          <p:cNvPr id="6" name="Título 1"/>
          <p:cNvSpPr>
            <a:spLocks noGrp="1"/>
          </p:cNvSpPr>
          <p:nvPr>
            <p:ph type="title"/>
          </p:nvPr>
        </p:nvSpPr>
        <p:spPr>
          <a:xfrm>
            <a:off x="838200" y="365125"/>
            <a:ext cx="7487653" cy="685933"/>
          </a:xfrm>
        </p:spPr>
        <p:txBody>
          <a:bodyPr>
            <a:normAutofit fontScale="90000"/>
          </a:bodyPr>
          <a:lstStyle/>
          <a:p>
            <a:r>
              <a:rPr lang="es-ES_tradnl" dirty="0"/>
              <a:t>Gestión de la recuperación local</a:t>
            </a:r>
            <a:endParaRPr lang="en-US" dirty="0"/>
          </a:p>
        </p:txBody>
      </p:sp>
      <p:pic>
        <p:nvPicPr>
          <p:cNvPr id="7" name="Imagen 6"/>
          <p:cNvPicPr>
            <a:picLocks noChangeAspect="1"/>
          </p:cNvPicPr>
          <p:nvPr/>
        </p:nvPicPr>
        <p:blipFill>
          <a:blip r:embed="rId2"/>
          <a:stretch>
            <a:fillRect/>
          </a:stretch>
        </p:blipFill>
        <p:spPr>
          <a:xfrm rot="5400000">
            <a:off x="3425088" y="-336680"/>
            <a:ext cx="5710796" cy="8486273"/>
          </a:xfrm>
          <a:prstGeom prst="rect">
            <a:avLst/>
          </a:prstGeom>
        </p:spPr>
      </p:pic>
    </p:spTree>
    <p:extLst>
      <p:ext uri="{BB962C8B-B14F-4D97-AF65-F5344CB8AC3E}">
        <p14:creationId xmlns:p14="http://schemas.microsoft.com/office/powerpoint/2010/main" val="10724870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30268"/>
            <a:ext cx="10753143" cy="4665662"/>
          </a:xfrm>
        </p:spPr>
        <p:txBody>
          <a:bodyPr>
            <a:noAutofit/>
          </a:bodyPr>
          <a:lstStyle/>
          <a:p>
            <a:pPr marL="0" indent="0">
              <a:buNone/>
            </a:pPr>
            <a:r>
              <a:rPr lang="es-ES_tradnl" sz="2400" b="1" dirty="0"/>
              <a:t>Búferes de base de datos y búferes de registro </a:t>
            </a:r>
          </a:p>
          <a:p>
            <a:r>
              <a:rPr lang="es-ES_tradnl" sz="2400" dirty="0"/>
              <a:t>Un DBMS mantiene dos tipos de búferes: los búferes de base de datos y los búferes de registro. Los buffers de la base de datos alojan páginas de la base de datos que han sido leídas o escritas por transacciones. </a:t>
            </a:r>
            <a:endParaRPr lang="es-ES_tradnl" sz="2400" dirty="0" smtClean="0"/>
          </a:p>
          <a:p>
            <a:r>
              <a:rPr lang="es-ES_tradnl" sz="2400" dirty="0" smtClean="0"/>
              <a:t>Las </a:t>
            </a:r>
            <a:r>
              <a:rPr lang="es-ES_tradnl" sz="2400" dirty="0"/>
              <a:t>páginas que se han escrito también se llaman </a:t>
            </a:r>
            <a:r>
              <a:rPr lang="es-ES_tradnl" sz="2400" b="1" dirty="0"/>
              <a:t>páginas sucias</a:t>
            </a:r>
            <a:r>
              <a:rPr lang="es-ES_tradnl" sz="2400" dirty="0"/>
              <a:t>. </a:t>
            </a:r>
            <a:endParaRPr lang="es-ES_tradnl" sz="2400" dirty="0" smtClean="0"/>
          </a:p>
          <a:p>
            <a:r>
              <a:rPr lang="es-ES_tradnl" sz="2400" dirty="0" smtClean="0"/>
              <a:t>Cuando </a:t>
            </a:r>
            <a:r>
              <a:rPr lang="es-ES_tradnl" sz="2400" dirty="0"/>
              <a:t>una página requerida no está en el caché, se lee o se </a:t>
            </a:r>
            <a:r>
              <a:rPr lang="es-ES_tradnl" sz="2400" dirty="0" smtClean="0"/>
              <a:t>busca.</a:t>
            </a:r>
          </a:p>
          <a:p>
            <a:r>
              <a:rPr lang="es-ES_tradnl" sz="2400" dirty="0" smtClean="0"/>
              <a:t>Cualquier </a:t>
            </a:r>
            <a:r>
              <a:rPr lang="es-ES_tradnl" sz="2400" dirty="0"/>
              <a:t>cambio en la base de datos se registra en dos lugares: en una página de la base de datos en los buffers de la base de datos y en una página de </a:t>
            </a:r>
            <a:r>
              <a:rPr lang="es-ES_tradnl" sz="2400" dirty="0" smtClean="0"/>
              <a:t>log en </a:t>
            </a:r>
            <a:r>
              <a:rPr lang="es-ES_tradnl" sz="2400" dirty="0"/>
              <a:t>los buffers del </a:t>
            </a:r>
            <a:r>
              <a:rPr lang="es-ES_tradnl" sz="2400" dirty="0" smtClean="0"/>
              <a:t>log. </a:t>
            </a:r>
          </a:p>
          <a:p>
            <a:r>
              <a:rPr lang="es-ES_tradnl" sz="2400" dirty="0" smtClean="0"/>
              <a:t>Mientras </a:t>
            </a:r>
            <a:r>
              <a:rPr lang="es-ES_tradnl" sz="2400" dirty="0"/>
              <a:t>estas páginas se mantengan en la memoria, no debería haber ningún problema. Si el contenido de la memoria se pierde, debido a un error, las transacciones cuyos cambios no se registraron en la base de datos deben ejecutarse nuevamente.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0027136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U</a:t>
            </a:r>
            <a:r>
              <a:rPr lang="es-ES_tradnl" sz="2400" dirty="0" smtClean="0"/>
              <a:t>na </a:t>
            </a:r>
            <a:r>
              <a:rPr lang="es-ES_tradnl" sz="2400" dirty="0"/>
              <a:t>vez que decidamos vaciar las páginas sucias a la base de datos, </a:t>
            </a:r>
            <a:r>
              <a:rPr lang="es-ES_tradnl" sz="2400" i="1" dirty="0"/>
              <a:t>las páginas de </a:t>
            </a:r>
            <a:r>
              <a:rPr lang="es-ES_tradnl" sz="2400" i="1" dirty="0" smtClean="0"/>
              <a:t>log deben </a:t>
            </a:r>
            <a:r>
              <a:rPr lang="es-ES_tradnl" sz="2400" i="1" dirty="0"/>
              <a:t>escribirse en el almacenamiento estable antes de que las páginas sucias se escriban en la base de datos en el disco. </a:t>
            </a:r>
            <a:endParaRPr lang="es-ES_tradnl" sz="2400" i="1" dirty="0" smtClean="0"/>
          </a:p>
          <a:p>
            <a:r>
              <a:rPr lang="es-ES_tradnl" sz="2400" dirty="0" smtClean="0"/>
              <a:t>Esto </a:t>
            </a:r>
            <a:r>
              <a:rPr lang="es-ES_tradnl" sz="2400" dirty="0"/>
              <a:t>se debe a que una vez que hemos escrito correctamente el </a:t>
            </a:r>
            <a:r>
              <a:rPr lang="es-ES_tradnl" sz="2400" dirty="0" smtClean="0"/>
              <a:t>log en </a:t>
            </a:r>
            <a:r>
              <a:rPr lang="es-ES_tradnl" sz="2400" dirty="0"/>
              <a:t>el almacenamiento estable, se garantizan los cambios en la base de datos. </a:t>
            </a:r>
            <a:endParaRPr lang="es-ES_tradnl" sz="2400" dirty="0" smtClean="0"/>
          </a:p>
          <a:p>
            <a:r>
              <a:rPr lang="es-ES_tradnl" sz="2400" dirty="0" smtClean="0"/>
              <a:t>Para </a:t>
            </a:r>
            <a:r>
              <a:rPr lang="es-ES_tradnl" sz="2400" dirty="0"/>
              <a:t>ver cómo esto es posible, considere la transacción de transferencia de fondos que discutimos </a:t>
            </a:r>
            <a:r>
              <a:rPr lang="es-ES_tradnl" sz="2400" dirty="0" smtClean="0"/>
              <a:t>anteriormente. </a:t>
            </a:r>
            <a:r>
              <a:rPr lang="es-ES_tradnl" sz="2400" dirty="0"/>
              <a:t>Hay dos elementos de datos que esta transacción cambia. Supongamos que estos dos elementos de datos están en dos páginas separadas en dos extensiones separadas, y que los cambios se registran en una página de </a:t>
            </a:r>
            <a:r>
              <a:rPr lang="es-ES_tradnl" sz="2400" dirty="0" smtClean="0"/>
              <a:t>log. </a:t>
            </a:r>
          </a:p>
          <a:p>
            <a:r>
              <a:rPr lang="es-ES_tradnl" sz="2400" dirty="0" smtClean="0"/>
              <a:t>Para </a:t>
            </a:r>
            <a:r>
              <a:rPr lang="es-ES_tradnl" sz="2400" dirty="0"/>
              <a:t>confirmar esta transacción, el LRM emite un comando </a:t>
            </a:r>
            <a:r>
              <a:rPr lang="es-ES_tradnl" sz="2400" b="1" dirty="0" err="1"/>
              <a:t>force</a:t>
            </a:r>
            <a:r>
              <a:rPr lang="es-ES_tradnl" sz="2400" dirty="0"/>
              <a:t> para el LBM para la página de </a:t>
            </a:r>
            <a:r>
              <a:rPr lang="es-ES_tradnl" sz="2400" dirty="0" smtClean="0"/>
              <a:t>log. </a:t>
            </a:r>
            <a:r>
              <a:rPr lang="es-ES_tradnl" sz="2400" dirty="0"/>
              <a:t>El LBM puede no completar este comando o puede tener éxito.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443163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Ya debería estar claro que los algoritmos de control de replicación deben mantener la coherencia mutua de las copias de la base de datos. </a:t>
            </a:r>
            <a:endParaRPr lang="es-ES_tradnl" sz="2400" dirty="0" smtClean="0"/>
          </a:p>
          <a:p>
            <a:pPr>
              <a:lnSpc>
                <a:spcPct val="120000"/>
              </a:lnSpc>
              <a:spcBef>
                <a:spcPts val="300"/>
              </a:spcBef>
            </a:pPr>
            <a:r>
              <a:rPr lang="es-ES_tradnl" sz="2400" dirty="0" smtClean="0"/>
              <a:t>Una </a:t>
            </a:r>
            <a:r>
              <a:rPr lang="es-ES_tradnl" sz="2400" dirty="0"/>
              <a:t>forma de categorizar los enfoques se basa en si las copias son o no idénticas en todo momento. Desde esta perspectiva, hay dos enfoques para el control de replicación: </a:t>
            </a:r>
            <a:r>
              <a:rPr lang="es-ES_tradnl" sz="2400" i="1" dirty="0"/>
              <a:t>control de replicación síncrona</a:t>
            </a:r>
            <a:r>
              <a:rPr lang="es-ES_tradnl" sz="2400" dirty="0"/>
              <a:t> y </a:t>
            </a:r>
            <a:r>
              <a:rPr lang="es-ES_tradnl" sz="2400" i="1" dirty="0"/>
              <a:t>control de replicación asíncrona</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13692603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caso de fallo, los contenidos de los buffers de memoria se pierden. Cuando el sistema se reinicia, la transacción de transferencia de fondos debe ejecutarse nuevamente. </a:t>
            </a:r>
            <a:endParaRPr lang="es-ES_tradnl" sz="2400" dirty="0" smtClean="0"/>
          </a:p>
          <a:p>
            <a:r>
              <a:rPr lang="es-ES_tradnl" sz="2400" dirty="0" smtClean="0"/>
              <a:t>En </a:t>
            </a:r>
            <a:r>
              <a:rPr lang="es-ES_tradnl" sz="2400" dirty="0"/>
              <a:t>ausencia de fallas, la página se escribe correctamente en el </a:t>
            </a:r>
            <a:r>
              <a:rPr lang="es-ES_tradnl" sz="2400" dirty="0" smtClean="0"/>
              <a:t>log en </a:t>
            </a:r>
            <a:r>
              <a:rPr lang="es-ES_tradnl" sz="2400" dirty="0"/>
              <a:t>el almacenamiento estable. Una vez que se completa el comando </a:t>
            </a:r>
            <a:r>
              <a:rPr lang="es-ES_tradnl" sz="2400" i="1" dirty="0" err="1" smtClean="0"/>
              <a:t>force</a:t>
            </a:r>
            <a:r>
              <a:rPr lang="es-ES_tradnl" sz="2400" dirty="0" smtClean="0"/>
              <a:t> </a:t>
            </a:r>
            <a:r>
              <a:rPr lang="es-ES_tradnl" sz="2400" dirty="0"/>
              <a:t>de la página de registro, el LRM envía un </a:t>
            </a:r>
            <a:r>
              <a:rPr lang="es-ES_tradnl" sz="2400" dirty="0" smtClean="0"/>
              <a:t>comando </a:t>
            </a:r>
            <a:r>
              <a:rPr lang="es-ES_tradnl" sz="2400" b="1" dirty="0" err="1" smtClean="0"/>
              <a:t>force</a:t>
            </a:r>
            <a:r>
              <a:rPr lang="es-ES_tradnl" sz="2400" b="1" dirty="0" smtClean="0"/>
              <a:t> </a:t>
            </a:r>
            <a:r>
              <a:rPr lang="es-ES_tradnl" sz="2400" b="1" dirty="0"/>
              <a:t>de página de la base de datos </a:t>
            </a:r>
            <a:r>
              <a:rPr lang="es-ES_tradnl" sz="2400" dirty="0" smtClean="0"/>
              <a:t>al </a:t>
            </a:r>
            <a:r>
              <a:rPr lang="es-ES_tradnl" sz="2400" dirty="0"/>
              <a:t>LBM para escribir las dos páginas sucias de la transacción en la base de datos. </a:t>
            </a:r>
            <a:endParaRPr lang="es-ES_tradnl" sz="2400" dirty="0" smtClean="0"/>
          </a:p>
          <a:p>
            <a:r>
              <a:rPr lang="es-ES_tradnl" sz="2400" dirty="0" smtClean="0"/>
              <a:t>De </a:t>
            </a:r>
            <a:r>
              <a:rPr lang="es-ES_tradnl" sz="2400" dirty="0"/>
              <a:t>nuevo, hay dos escenarios posibles. En el primer escenario, no hay fallas, lo que permite que el LBM escriba con éxito. En el segundo, durante la escritura de las páginas sucias, hay un fallo. En este caso, una vez reparada la falla, se pueden hacer cambios a las páginas de la base de datos transfiriendo las imágenes posteriores </a:t>
            </a:r>
            <a:r>
              <a:rPr lang="es-ES_tradnl" sz="2400" dirty="0" smtClean="0"/>
              <a:t>(</a:t>
            </a:r>
            <a:r>
              <a:rPr lang="en-US" sz="2400" dirty="0"/>
              <a:t>after-images</a:t>
            </a:r>
            <a:r>
              <a:rPr lang="es-ES_tradnl" sz="2400" smtClean="0"/>
              <a:t>) del log en </a:t>
            </a:r>
            <a:r>
              <a:rPr lang="es-ES_tradnl" sz="2400" dirty="0"/>
              <a:t>el almacenamiento estable a las páginas de la base de datos</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6051313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pPr marL="0" indent="0">
              <a:buNone/>
            </a:pPr>
            <a:r>
              <a:rPr lang="es-ES_tradnl" sz="2400" b="1" dirty="0" smtClean="0"/>
              <a:t>Archivo de log y </a:t>
            </a:r>
            <a:r>
              <a:rPr lang="es-ES_tradnl" sz="2400" b="1" dirty="0"/>
              <a:t>copias de seguridad de la base de datos </a:t>
            </a:r>
          </a:p>
          <a:p>
            <a:r>
              <a:rPr lang="es-ES_tradnl" sz="2400" dirty="0"/>
              <a:t>Los registros de registro están asociados con dos tipos de transacciones: las transacciones que aún se están ejecutando (</a:t>
            </a:r>
            <a:r>
              <a:rPr lang="es-ES_tradnl" sz="2400" b="1" dirty="0"/>
              <a:t>transacciones activas</a:t>
            </a:r>
            <a:r>
              <a:rPr lang="es-ES_tradnl" sz="2400" dirty="0"/>
              <a:t>) y las transacciones que han sido confirmadas y / o canceladas (</a:t>
            </a:r>
            <a:r>
              <a:rPr lang="es-ES_tradnl" sz="2400" b="1" dirty="0"/>
              <a:t>transacciones completadas</a:t>
            </a:r>
            <a:r>
              <a:rPr lang="es-ES_tradnl" sz="2400" dirty="0"/>
              <a:t>). </a:t>
            </a:r>
            <a:endParaRPr lang="es-ES_tradnl" sz="2400" dirty="0" smtClean="0"/>
          </a:p>
          <a:p>
            <a:r>
              <a:rPr lang="es-ES_tradnl" sz="2400" dirty="0" smtClean="0"/>
              <a:t>Debería </a:t>
            </a:r>
            <a:r>
              <a:rPr lang="es-ES_tradnl" sz="2400" dirty="0"/>
              <a:t>ser obvio que los registros de </a:t>
            </a:r>
            <a:r>
              <a:rPr lang="es-ES_tradnl" sz="2400" dirty="0" smtClean="0"/>
              <a:t>log correspondientes </a:t>
            </a:r>
            <a:r>
              <a:rPr lang="es-ES_tradnl" sz="2400" dirty="0"/>
              <a:t>a las transacciones en ejecución deben estar fácilmente disponibles y, por lo tanto, deben almacenarse en la memoria caché. Esto acelera </a:t>
            </a:r>
            <a:r>
              <a:rPr lang="es-ES_tradnl" sz="2400" dirty="0" smtClean="0"/>
              <a:t>el </a:t>
            </a:r>
            <a:r>
              <a:rPr lang="es-ES_tradnl" sz="2400" dirty="0" err="1" smtClean="0"/>
              <a:t>rollback</a:t>
            </a:r>
            <a:r>
              <a:rPr lang="es-ES_tradnl" sz="2400" dirty="0" smtClean="0"/>
              <a:t> de </a:t>
            </a:r>
            <a:r>
              <a:rPr lang="es-ES_tradnl" sz="2400" dirty="0"/>
              <a:t>las transacciones actualmente en ejecución. Una vez que una transacción se confirma (o se cancela), sus </a:t>
            </a:r>
            <a:r>
              <a:rPr lang="es-ES_tradnl" sz="2400" dirty="0" err="1" smtClean="0"/>
              <a:t>logs</a:t>
            </a:r>
            <a:r>
              <a:rPr lang="es-ES_tradnl" sz="2400" dirty="0" smtClean="0"/>
              <a:t> no </a:t>
            </a:r>
            <a:r>
              <a:rPr lang="es-ES_tradnl" sz="2400" dirty="0"/>
              <a:t>serán necesarios a menos que haya una falla.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0360880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94436"/>
            <a:ext cx="10753143" cy="4665662"/>
          </a:xfrm>
        </p:spPr>
        <p:txBody>
          <a:bodyPr>
            <a:noAutofit/>
          </a:bodyPr>
          <a:lstStyle/>
          <a:p>
            <a:r>
              <a:rPr lang="es-ES_tradnl" sz="2400" dirty="0"/>
              <a:t>Como resultado, los registros que corresponden a transacciones terminadas pueden transferirse al disco para que la memoria esté disponible para las transacciones activas</a:t>
            </a:r>
            <a:r>
              <a:rPr lang="es-ES_tradnl" sz="2400" dirty="0" smtClean="0"/>
              <a:t>.</a:t>
            </a:r>
          </a:p>
          <a:p>
            <a:r>
              <a:rPr lang="es-ES_tradnl" sz="2400" dirty="0"/>
              <a:t>S</a:t>
            </a:r>
            <a:r>
              <a:rPr lang="es-ES_tradnl" sz="2400" dirty="0" smtClean="0"/>
              <a:t>i </a:t>
            </a:r>
            <a:r>
              <a:rPr lang="es-ES_tradnl" sz="2400" dirty="0"/>
              <a:t>la cantidad de memoria que asignamos a los buffers de </a:t>
            </a:r>
            <a:r>
              <a:rPr lang="es-ES_tradnl" sz="2400" dirty="0" smtClean="0"/>
              <a:t>log no </a:t>
            </a:r>
            <a:r>
              <a:rPr lang="es-ES_tradnl" sz="2400" dirty="0"/>
              <a:t>es lo suficientemente grande, es posible que no haya suficiente memoria para todas las transacciones activas en el caché. </a:t>
            </a:r>
            <a:endParaRPr lang="es-ES_tradnl" sz="2400" dirty="0" smtClean="0"/>
          </a:p>
          <a:p>
            <a:r>
              <a:rPr lang="es-ES_tradnl" sz="2400" dirty="0" smtClean="0"/>
              <a:t>Este </a:t>
            </a:r>
            <a:r>
              <a:rPr lang="es-ES_tradnl" sz="2400" dirty="0"/>
              <a:t>puede ser el caso de un entorno de procesamiento de transacciones concurrentes y de gran volumen. En estos entornos, el </a:t>
            </a:r>
            <a:r>
              <a:rPr lang="es-ES_tradnl" sz="2400" dirty="0" smtClean="0"/>
              <a:t>log tiende </a:t>
            </a:r>
            <a:r>
              <a:rPr lang="es-ES_tradnl" sz="2400" dirty="0"/>
              <a:t>a crecer muy rápidamente. El tamaño del </a:t>
            </a:r>
            <a:r>
              <a:rPr lang="es-ES_tradnl" sz="2400" dirty="0" smtClean="0"/>
              <a:t>log podría </a:t>
            </a:r>
            <a:r>
              <a:rPr lang="es-ES_tradnl" sz="2400" dirty="0"/>
              <a:t>alcanzar y superar fácilmente la cantidad de memoria asignada a la memoria caché. </a:t>
            </a:r>
            <a:endParaRPr lang="es-ES_tradnl" sz="2400" dirty="0" smtClean="0"/>
          </a:p>
          <a:p>
            <a:r>
              <a:rPr lang="es-ES_tradnl" sz="2400" dirty="0" smtClean="0"/>
              <a:t>Por </a:t>
            </a:r>
            <a:r>
              <a:rPr lang="es-ES_tradnl" sz="2400" dirty="0"/>
              <a:t>lo tanto, no es posible mantener todo el </a:t>
            </a:r>
            <a:r>
              <a:rPr lang="es-ES_tradnl" sz="2400" dirty="0" smtClean="0"/>
              <a:t>log en </a:t>
            </a:r>
            <a:r>
              <a:rPr lang="es-ES_tradnl" sz="2400" dirty="0"/>
              <a:t>la memoria debido a la falta de espacio. En este caso, incluso algunos de los registros de </a:t>
            </a:r>
            <a:r>
              <a:rPr lang="es-ES_tradnl" sz="2400" dirty="0" smtClean="0"/>
              <a:t>log de </a:t>
            </a:r>
            <a:r>
              <a:rPr lang="es-ES_tradnl" sz="2400" dirty="0"/>
              <a:t>las transacciones activas tienen que ser forzados al disco.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82</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9380599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el disco, el </a:t>
            </a:r>
            <a:r>
              <a:rPr lang="es-ES_tradnl" sz="2400" dirty="0" smtClean="0"/>
              <a:t>log generalmente </a:t>
            </a:r>
            <a:r>
              <a:rPr lang="es-ES_tradnl" sz="2400" dirty="0"/>
              <a:t>consta de dos o más archivos de registro. Por ejemplo, un registro de Oracle 10 g consta de tres archivos de </a:t>
            </a:r>
            <a:r>
              <a:rPr lang="es-ES_tradnl" sz="2400" dirty="0" smtClean="0"/>
              <a:t>log de </a:t>
            </a:r>
            <a:r>
              <a:rPr lang="es-ES_tradnl" sz="2400" dirty="0"/>
              <a:t>forma predeterminada. El espacio en estos archivos se considera secuencial del archivo 1 al archivo 2, y del archivo 2 al archivo 3. A medida que se usa el espacio en el archivo 1, el archivo 2 se convierte en el archivo activo. Una vez que el espacio en el </a:t>
            </a:r>
            <a:r>
              <a:rPr lang="es-ES_tradnl" sz="2400" dirty="0" smtClean="0"/>
              <a:t>archivo </a:t>
            </a:r>
            <a:r>
              <a:rPr lang="es-ES_tradnl" sz="2400" dirty="0"/>
              <a:t>2 se utiliza por completo, el </a:t>
            </a:r>
            <a:r>
              <a:rPr lang="es-ES_tradnl" sz="2400" dirty="0" smtClean="0"/>
              <a:t>archivo </a:t>
            </a:r>
            <a:r>
              <a:rPr lang="es-ES_tradnl" sz="2400" dirty="0"/>
              <a:t>3 se convierte en el archivo activo. </a:t>
            </a:r>
            <a:endParaRPr lang="es-ES_tradnl" sz="2400" dirty="0" smtClean="0"/>
          </a:p>
          <a:p>
            <a:r>
              <a:rPr lang="es-ES_tradnl" sz="2400" dirty="0" smtClean="0"/>
              <a:t>Una </a:t>
            </a:r>
            <a:r>
              <a:rPr lang="es-ES_tradnl" sz="2400" dirty="0"/>
              <a:t>vez que se ha utilizado el espacio en todos los archivos de registro, el DBA debe archivar </a:t>
            </a:r>
            <a:r>
              <a:rPr lang="es-ES_tradnl" sz="2400" dirty="0" err="1" smtClean="0"/>
              <a:t>logs</a:t>
            </a:r>
            <a:r>
              <a:rPr lang="es-ES_tradnl" sz="2400" dirty="0" smtClean="0"/>
              <a:t> de </a:t>
            </a:r>
            <a:r>
              <a:rPr lang="es-ES_tradnl" sz="2400" dirty="0"/>
              <a:t>transacciones inactivas (confirmadas / abortadas) en la cinta o agregar más archivos al </a:t>
            </a:r>
            <a:r>
              <a:rPr lang="es-ES_tradnl" sz="2400" dirty="0" smtClean="0"/>
              <a:t>log para </a:t>
            </a:r>
            <a:r>
              <a:rPr lang="es-ES_tradnl" sz="2400" dirty="0"/>
              <a:t>proporcionar espacio para más registro. De lo contrario, el DBMS no puede continuar. </a:t>
            </a:r>
            <a:endParaRPr lang="es-ES_tradnl" sz="2400" dirty="0" smtClean="0"/>
          </a:p>
          <a:p>
            <a:r>
              <a:rPr lang="es-ES_tradnl" sz="2400" dirty="0" smtClean="0"/>
              <a:t>Nota</a:t>
            </a:r>
            <a:r>
              <a:rPr lang="es-ES_tradnl" sz="2400" dirty="0"/>
              <a:t>: Aunque en la Figura 8.3 nos referimos a archivar como escribir el </a:t>
            </a:r>
            <a:r>
              <a:rPr lang="es-ES_tradnl" sz="2400" dirty="0" smtClean="0"/>
              <a:t>log o </a:t>
            </a:r>
            <a:r>
              <a:rPr lang="es-ES_tradnl" sz="2400" dirty="0"/>
              <a:t>las páginas de la base de datos en cintas magnéticas, algunos DBA prefieren archivar información en discos en lugar de cintas.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83</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8805792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A pesar de que la base de datos y el </a:t>
            </a:r>
            <a:r>
              <a:rPr lang="es-ES_tradnl" sz="2400" dirty="0" smtClean="0"/>
              <a:t>log se </a:t>
            </a:r>
            <a:r>
              <a:rPr lang="es-ES_tradnl" sz="2400" dirty="0"/>
              <a:t>mantienen en el almacenamiento estable, la recuperación de una base de datos fallida no es posible sin una copia de seguridad de la base de datos. </a:t>
            </a:r>
            <a:endParaRPr lang="es-ES_tradnl" sz="2400" dirty="0" smtClean="0"/>
          </a:p>
          <a:p>
            <a:r>
              <a:rPr lang="es-ES_tradnl" sz="2400" dirty="0" smtClean="0"/>
              <a:t>Podemos </a:t>
            </a:r>
            <a:r>
              <a:rPr lang="es-ES_tradnl" sz="2400" dirty="0"/>
              <a:t>hacer una copia de seguridad de una base de datos en un disco durante el funcionamiento normal del sistema. </a:t>
            </a:r>
            <a:endParaRPr lang="es-ES_tradnl" sz="2400" dirty="0" smtClean="0"/>
          </a:p>
          <a:p>
            <a:r>
              <a:rPr lang="es-ES_tradnl" sz="2400" dirty="0" smtClean="0"/>
              <a:t>La </a:t>
            </a:r>
            <a:r>
              <a:rPr lang="es-ES_tradnl" sz="2400" dirty="0"/>
              <a:t>copia de seguridad en el disco se archiva periódicamente en un conjunto de cintas para la recuperación de una falla de disco importante cuando se pierde la base de datos. </a:t>
            </a:r>
            <a:endParaRPr lang="es-ES_tradnl" sz="2400" dirty="0" smtClean="0"/>
          </a:p>
          <a:p>
            <a:pPr marL="0" indent="0">
              <a:buNone/>
            </a:pPr>
            <a:r>
              <a:rPr lang="es-ES_tradnl" sz="2400" b="1" dirty="0" smtClean="0"/>
              <a:t>Tipos </a:t>
            </a:r>
            <a:r>
              <a:rPr lang="es-ES_tradnl" sz="2400" b="1" dirty="0"/>
              <a:t>de copias de seguridad </a:t>
            </a:r>
            <a:endParaRPr lang="es-ES_tradnl" sz="2400" b="1" dirty="0" smtClean="0"/>
          </a:p>
          <a:p>
            <a:r>
              <a:rPr lang="es-ES_tradnl" sz="2400" dirty="0" smtClean="0"/>
              <a:t>Los </a:t>
            </a:r>
            <a:r>
              <a:rPr lang="es-ES_tradnl" sz="2400" dirty="0"/>
              <a:t>DBMS utilizan dos alternativas para hacer una copia de seguridad de la base de datos: una copia de seguridad completa o una copia de seguridad incremental. Una copia de seguridad completa es una copia de seguridad de todo el contenido de la base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84</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20315222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Esto también se conoce como copia de seguridad de imagen </a:t>
            </a:r>
            <a:r>
              <a:rPr lang="es-ES_tradnl" sz="2400" dirty="0" smtClean="0"/>
              <a:t>completa (</a:t>
            </a:r>
            <a:r>
              <a:rPr lang="en-US" sz="2400" dirty="0"/>
              <a:t>full-image</a:t>
            </a:r>
            <a:r>
              <a:rPr lang="es-ES_tradnl" sz="2400" dirty="0" smtClean="0"/>
              <a:t>). </a:t>
            </a:r>
            <a:r>
              <a:rPr lang="es-ES_tradnl" sz="2400" dirty="0"/>
              <a:t>Esta copia de seguridad se puede hacer cuando la base de datos está inactiva: no hay transacciones ejecutándose en el sistema. </a:t>
            </a:r>
            <a:r>
              <a:rPr lang="es-ES_tradnl" sz="2400" dirty="0" smtClean="0"/>
              <a:t>Este </a:t>
            </a:r>
            <a:r>
              <a:rPr lang="es-ES_tradnl" sz="2400" dirty="0"/>
              <a:t>tipo de copia de seguridad también se conoce como </a:t>
            </a:r>
            <a:r>
              <a:rPr lang="es-ES_tradnl" sz="2400" u="sng" dirty="0"/>
              <a:t>copia de seguridad en frío</a:t>
            </a:r>
            <a:r>
              <a:rPr lang="es-ES_tradnl" sz="2400" dirty="0"/>
              <a:t>. </a:t>
            </a:r>
            <a:endParaRPr lang="es-ES_tradnl" sz="2400" dirty="0" smtClean="0"/>
          </a:p>
          <a:p>
            <a:r>
              <a:rPr lang="es-ES_tradnl" sz="2400" dirty="0" smtClean="0"/>
              <a:t>Alternativamente</a:t>
            </a:r>
            <a:r>
              <a:rPr lang="es-ES_tradnl" sz="2400" dirty="0"/>
              <a:t>, la copia de seguridad también se puede hacer cuando las transacciones se ejecutan en el sistema. Este tipo de copia de seguridad se conoce como </a:t>
            </a:r>
            <a:r>
              <a:rPr lang="es-ES_tradnl" sz="2400" u="sng" dirty="0"/>
              <a:t>copia de seguridad en caliente</a:t>
            </a:r>
            <a:r>
              <a:rPr lang="es-ES_tradnl" sz="2400" dirty="0"/>
              <a:t>. </a:t>
            </a:r>
            <a:endParaRPr lang="es-ES_tradnl" sz="2400" dirty="0" smtClean="0"/>
          </a:p>
          <a:p>
            <a:r>
              <a:rPr lang="es-ES_tradnl" sz="2400" dirty="0" smtClean="0"/>
              <a:t>Cuando </a:t>
            </a:r>
            <a:r>
              <a:rPr lang="es-ES_tradnl" sz="2400" dirty="0"/>
              <a:t>la copia de seguridad es una copia de seguridad en frío, el </a:t>
            </a:r>
            <a:r>
              <a:rPr lang="es-ES_tradnl" sz="2400" dirty="0" smtClean="0"/>
              <a:t>log se </a:t>
            </a:r>
            <a:r>
              <a:rPr lang="es-ES_tradnl" sz="2400" dirty="0"/>
              <a:t>puede borrar ya que todas las transacciones anteriores al tiempo de copia de seguridad han terminado. Si, por otro lado, la copia de seguridad es una copia de seguridad activa, se requiere el </a:t>
            </a:r>
            <a:r>
              <a:rPr lang="es-ES_tradnl" sz="2400" dirty="0" smtClean="0"/>
              <a:t>log de </a:t>
            </a:r>
            <a:r>
              <a:rPr lang="es-ES_tradnl" sz="2400" dirty="0"/>
              <a:t>la copia de seguridad anterior para el proceso de recuperación. La Figura 8.4 muestra ejemplos de un </a:t>
            </a:r>
            <a:r>
              <a:rPr lang="es-ES_tradnl" sz="2400" dirty="0" smtClean="0"/>
              <a:t>respaldo </a:t>
            </a:r>
            <a:r>
              <a:rPr lang="es-ES_tradnl" sz="2400" dirty="0"/>
              <a:t>en </a:t>
            </a:r>
            <a:r>
              <a:rPr lang="es-ES_tradnl" sz="2400" dirty="0" err="1" smtClean="0"/>
              <a:t>fr</a:t>
            </a:r>
            <a:r>
              <a:rPr lang="es-ES" sz="2400" dirty="0" err="1" smtClean="0"/>
              <a:t>ío</a:t>
            </a:r>
            <a:r>
              <a:rPr lang="es-ES" sz="2400" dirty="0" smtClean="0"/>
              <a:t> y en </a:t>
            </a:r>
            <a:r>
              <a:rPr lang="es-ES_tradnl" sz="2400" dirty="0" smtClean="0"/>
              <a:t>caliente</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85</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9404903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86</a:t>
            </a:fld>
            <a:endParaRPr lang="en-US" sz="1400" dirty="0"/>
          </a:p>
        </p:txBody>
      </p:sp>
      <p:sp>
        <p:nvSpPr>
          <p:cNvPr id="6" name="Título 1"/>
          <p:cNvSpPr>
            <a:spLocks noGrp="1"/>
          </p:cNvSpPr>
          <p:nvPr>
            <p:ph type="title"/>
          </p:nvPr>
        </p:nvSpPr>
        <p:spPr>
          <a:xfrm>
            <a:off x="838200" y="365126"/>
            <a:ext cx="9043737" cy="661570"/>
          </a:xfrm>
        </p:spPr>
        <p:txBody>
          <a:bodyPr>
            <a:normAutofit fontScale="90000"/>
          </a:bodyPr>
          <a:lstStyle/>
          <a:p>
            <a:r>
              <a:rPr lang="es-ES_tradnl" dirty="0"/>
              <a:t>Gestión de la recuperación local</a:t>
            </a:r>
            <a:endParaRPr lang="en-US" dirty="0"/>
          </a:p>
        </p:txBody>
      </p:sp>
      <p:pic>
        <p:nvPicPr>
          <p:cNvPr id="7" name="Imagen 6"/>
          <p:cNvPicPr>
            <a:picLocks noChangeAspect="1"/>
          </p:cNvPicPr>
          <p:nvPr/>
        </p:nvPicPr>
        <p:blipFill>
          <a:blip r:embed="rId2"/>
          <a:stretch>
            <a:fillRect/>
          </a:stretch>
        </p:blipFill>
        <p:spPr>
          <a:xfrm>
            <a:off x="3031958" y="1026696"/>
            <a:ext cx="6238374" cy="5726044"/>
          </a:xfrm>
          <a:prstGeom prst="rect">
            <a:avLst/>
          </a:prstGeom>
        </p:spPr>
      </p:pic>
    </p:spTree>
    <p:extLst>
      <p:ext uri="{BB962C8B-B14F-4D97-AF65-F5344CB8AC3E}">
        <p14:creationId xmlns:p14="http://schemas.microsoft.com/office/powerpoint/2010/main" val="9320522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a:t>En la Figura 8.4a, la copia de seguridad es una copia de seguridad en frío ya que no se ejecutaron transacciones en el momento de la copia de seguridad. </a:t>
            </a:r>
            <a:endParaRPr lang="es-ES_tradnl" sz="2400" dirty="0" smtClean="0"/>
          </a:p>
          <a:p>
            <a:r>
              <a:rPr lang="es-ES_tradnl" sz="2400" dirty="0" smtClean="0"/>
              <a:t>En </a:t>
            </a:r>
            <a:r>
              <a:rPr lang="es-ES_tradnl" sz="2400" dirty="0"/>
              <a:t>este caso, dado que cada transacción anterior a la copia de seguridad ha finalizado, no es necesario mantener el </a:t>
            </a:r>
            <a:r>
              <a:rPr lang="es-ES_tradnl" sz="2400" dirty="0" smtClean="0"/>
              <a:t>log anterior </a:t>
            </a:r>
            <a:r>
              <a:rPr lang="es-ES_tradnl" sz="2400" dirty="0"/>
              <a:t>a la copia de seguridad. </a:t>
            </a:r>
            <a:endParaRPr lang="es-ES_tradnl" sz="2400" dirty="0" smtClean="0"/>
          </a:p>
          <a:p>
            <a:r>
              <a:rPr lang="es-ES_tradnl" sz="2400" dirty="0" smtClean="0"/>
              <a:t>En </a:t>
            </a:r>
            <a:r>
              <a:rPr lang="es-ES_tradnl" sz="2400" dirty="0"/>
              <a:t>la Figura 8.4b, se realizó una copia de seguridad en caliente cuando se ejecutaban las transacciones T2 y T3. Como resultado, se necesita el </a:t>
            </a:r>
            <a:r>
              <a:rPr lang="es-ES_tradnl" sz="2400" dirty="0" smtClean="0"/>
              <a:t>log anterior </a:t>
            </a:r>
            <a:r>
              <a:rPr lang="es-ES_tradnl" sz="2400" dirty="0"/>
              <a:t>a la última copia de seguridad. Esto también indica el hecho de que mientras las copias de seguridad estén activas, el </a:t>
            </a:r>
            <a:r>
              <a:rPr lang="es-ES_tradnl" sz="2400" dirty="0" smtClean="0"/>
              <a:t>log debe </a:t>
            </a:r>
            <a:r>
              <a:rPr lang="es-ES_tradnl" sz="2400" dirty="0"/>
              <a:t>mantenerse. </a:t>
            </a:r>
            <a:r>
              <a:rPr lang="es-ES_tradnl" sz="2400" dirty="0" smtClean="0"/>
              <a:t>Por lo tanto, el log probablemente va a crecer muy grande. </a:t>
            </a:r>
          </a:p>
          <a:p>
            <a:r>
              <a:rPr lang="es-ES_tradnl" sz="2400" dirty="0"/>
              <a:t>Para evitar que esto suceda, un DBA debe realizar una copia de seguridad en frío periódicamente para poder descartar el log de las anteriores copias de seguridad en caliente. </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87</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35926705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52927" y="1658603"/>
            <a:ext cx="11518230" cy="4665662"/>
          </a:xfrm>
        </p:spPr>
        <p:txBody>
          <a:bodyPr>
            <a:noAutofit/>
          </a:bodyPr>
          <a:lstStyle/>
          <a:p>
            <a:r>
              <a:rPr lang="es-ES_tradnl" sz="2400" dirty="0" smtClean="0"/>
              <a:t>U</a:t>
            </a:r>
            <a:r>
              <a:rPr lang="es-ES_tradnl" sz="2400" dirty="0" smtClean="0"/>
              <a:t>na </a:t>
            </a:r>
            <a:r>
              <a:rPr lang="es-ES_tradnl" sz="2400" dirty="0"/>
              <a:t>copia de seguridad en frío siempre corresponde a un punto de tiempo coherente para la base de datos, ya que todas las transacciones activas se han completado. </a:t>
            </a:r>
            <a:endParaRPr lang="es-ES_tradnl" sz="2400" dirty="0" smtClean="0"/>
          </a:p>
          <a:p>
            <a:r>
              <a:rPr lang="es-ES_tradnl" sz="2400" dirty="0" smtClean="0"/>
              <a:t>Algunos </a:t>
            </a:r>
            <a:r>
              <a:rPr lang="es-ES_tradnl" sz="2400" dirty="0"/>
              <a:t>proveedores de DBMS proporcionan la capacidad de obligar a la base de datos a estar inactiva. Si el DBMS proporciona la opción inactiva, entonces el DBA puede forzarla, realizar una copia de seguridad en frío y descartar el </a:t>
            </a:r>
            <a:r>
              <a:rPr lang="es-ES_tradnl" sz="2400" dirty="0" smtClean="0"/>
              <a:t>log anterior</a:t>
            </a:r>
            <a:r>
              <a:rPr lang="es-ES_tradnl" sz="2400" dirty="0"/>
              <a:t>. </a:t>
            </a:r>
            <a:endParaRPr lang="es-ES_tradnl" sz="2400" dirty="0" smtClean="0"/>
          </a:p>
          <a:p>
            <a:r>
              <a:rPr lang="es-ES_tradnl" sz="2400" dirty="0" smtClean="0"/>
              <a:t>Sin </a:t>
            </a:r>
            <a:r>
              <a:rPr lang="es-ES_tradnl" sz="2400" dirty="0"/>
              <a:t>una opción de inactividad automática, el DBA debe establecer el punto manualmente</a:t>
            </a:r>
            <a:r>
              <a:rPr lang="es-ES_tradnl" sz="2400" dirty="0" smtClean="0"/>
              <a:t>.</a:t>
            </a:r>
          </a:p>
          <a:p>
            <a:r>
              <a:rPr lang="es-ES_tradnl" sz="2400" dirty="0"/>
              <a:t>Las siguientes opciones se pueden usar para forzar un punto de inactividad para una base de datos:</a:t>
            </a:r>
          </a:p>
          <a:p>
            <a:pPr marL="457200" lvl="1" indent="0">
              <a:buNone/>
            </a:pPr>
            <a:r>
              <a:rPr lang="es-ES_tradnl" dirty="0"/>
              <a:t>• Ponga la base de datos en modo de solo lectura hasta después de la copia de seguridad.</a:t>
            </a:r>
          </a:p>
          <a:p>
            <a:pPr marL="457200" lvl="1" indent="0">
              <a:buNone/>
            </a:pPr>
            <a:r>
              <a:rPr lang="es-ES_tradnl" dirty="0"/>
              <a:t>• Poner la base de datos fuera de línea.</a:t>
            </a:r>
          </a:p>
          <a:p>
            <a:pPr marL="457200" lvl="1" indent="0">
              <a:buNone/>
            </a:pPr>
            <a:r>
              <a:rPr lang="es-ES_tradnl" dirty="0"/>
              <a:t>• Detener los procesos de aplicación.</a:t>
            </a:r>
          </a:p>
          <a:p>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88</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8255449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Una </a:t>
            </a:r>
            <a:r>
              <a:rPr lang="es-ES_tradnl" sz="2400" dirty="0"/>
              <a:t>copia de seguridad </a:t>
            </a:r>
            <a:r>
              <a:rPr lang="es-ES_tradnl" sz="2400" b="1" dirty="0"/>
              <a:t>incremental</a:t>
            </a:r>
            <a:r>
              <a:rPr lang="es-ES_tradnl" sz="2400" dirty="0"/>
              <a:t> es una copia de seguridad que contiene solo los cambios en la base de datos de la copia de seguridad completa anterior o copia de seguridad </a:t>
            </a:r>
            <a:r>
              <a:rPr lang="es-ES_tradnl" sz="2400" dirty="0" smtClean="0"/>
              <a:t>incremental anterior. </a:t>
            </a:r>
          </a:p>
          <a:p>
            <a:r>
              <a:rPr lang="es-ES_tradnl" sz="2400" dirty="0" smtClean="0"/>
              <a:t>Dado </a:t>
            </a:r>
            <a:r>
              <a:rPr lang="es-ES_tradnl" sz="2400" dirty="0"/>
              <a:t>que realizar una copia de seguridad completa de la base de datos requiere mucho tiempo, un DBA realiza múltiples copias de seguridad incrementales entre dos copias de seguridad completas consecutivas. </a:t>
            </a:r>
            <a:endParaRPr lang="es-ES_tradnl" sz="2400" dirty="0" smtClean="0"/>
          </a:p>
          <a:p>
            <a:r>
              <a:rPr lang="es-ES_tradnl" sz="2400" dirty="0" smtClean="0"/>
              <a:t>Cuando </a:t>
            </a:r>
            <a:r>
              <a:rPr lang="es-ES_tradnl" sz="2400" dirty="0"/>
              <a:t>sea necesario, se forma una imagen completa de la base de datos combinando la copia de seguridad completa anterior con copias de seguridad incrementales individuales en orden, hasta el punto de falla. Las copias de seguridad incrementales se realizan cuando las transacciones se están ejecutando, son copias de seguridad en caliente</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89</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559092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2336" y="1463040"/>
            <a:ext cx="11189007" cy="4242816"/>
          </a:xfrm>
        </p:spPr>
        <p:txBody>
          <a:bodyPr>
            <a:noAutofit/>
          </a:bodyPr>
          <a:lstStyle/>
          <a:p>
            <a:pPr>
              <a:lnSpc>
                <a:spcPct val="120000"/>
              </a:lnSpc>
              <a:spcBef>
                <a:spcPts val="300"/>
              </a:spcBef>
            </a:pPr>
            <a:r>
              <a:rPr lang="es-ES_tradnl" sz="2400" dirty="0"/>
              <a:t>En la </a:t>
            </a:r>
            <a:r>
              <a:rPr lang="es-ES_tradnl" sz="2400" b="1" dirty="0"/>
              <a:t>replicación </a:t>
            </a:r>
            <a:r>
              <a:rPr lang="es-ES_tradnl" sz="2400" b="1" dirty="0" smtClean="0"/>
              <a:t>s</a:t>
            </a:r>
            <a:r>
              <a:rPr lang="es-ES" sz="2400" b="1" dirty="0" err="1" smtClean="0"/>
              <a:t>íncrona</a:t>
            </a:r>
            <a:r>
              <a:rPr lang="es-ES_tradnl" sz="2400" dirty="0" smtClean="0"/>
              <a:t>, </a:t>
            </a:r>
            <a:r>
              <a:rPr lang="es-ES_tradnl" sz="2400" dirty="0"/>
              <a:t>las réplicas se mantienen sincronizadas en todo momento. </a:t>
            </a:r>
            <a:r>
              <a:rPr lang="es-ES_tradnl" sz="2400" dirty="0" smtClean="0"/>
              <a:t>En </a:t>
            </a:r>
            <a:r>
              <a:rPr lang="es-ES_tradnl" sz="2400" dirty="0"/>
              <a:t>este enfoque, una transacción puede acceder a cualquier copia del elemento de datos con la seguridad de que el elemento de datos al que está accediendo tiene el mismo valor que todas sus otras copias. </a:t>
            </a:r>
            <a:endParaRPr lang="es-ES_tradnl" sz="2400" dirty="0" smtClean="0"/>
          </a:p>
          <a:p>
            <a:pPr>
              <a:lnSpc>
                <a:spcPct val="120000"/>
              </a:lnSpc>
              <a:spcBef>
                <a:spcPts val="300"/>
              </a:spcBef>
            </a:pPr>
            <a:r>
              <a:rPr lang="es-ES_tradnl" sz="2400" dirty="0" smtClean="0"/>
              <a:t>Obviamente</a:t>
            </a:r>
            <a:r>
              <a:rPr lang="es-ES_tradnl" sz="2400" dirty="0"/>
              <a:t>, es físicamente imposible cambiar los valores de todas las copias de un elemento de datos exactamente al mismo tiempo</a:t>
            </a:r>
            <a:r>
              <a:rPr lang="es-ES_tradnl" sz="2400" dirty="0" smtClean="0"/>
              <a:t>.</a:t>
            </a:r>
          </a:p>
          <a:p>
            <a:pPr>
              <a:lnSpc>
                <a:spcPct val="120000"/>
              </a:lnSpc>
              <a:spcBef>
                <a:spcPts val="300"/>
              </a:spcBef>
            </a:pPr>
            <a:r>
              <a:rPr lang="es-ES_tradnl" sz="2400" dirty="0" smtClean="0"/>
              <a:t>Por </a:t>
            </a:r>
            <a:r>
              <a:rPr lang="es-ES_tradnl" sz="2400" dirty="0"/>
              <a:t>lo tanto, para proporcionar una vista coherente en todas las copias, mientras se está cambiando una copia de un elemento de datos, el algoritmo de control de replicación debe ocultar los valores de las otras copias que no están sincronizadas con él (por ejemplo, al bloquearlos). En otras palabras, ninguna transacción podrá ver valores diferentes para copias diferentes del mismo elemento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REPLICATION CONTROL SCENARIOS</a:t>
            </a:r>
          </a:p>
        </p:txBody>
      </p:sp>
    </p:spTree>
    <p:extLst>
      <p:ext uri="{BB962C8B-B14F-4D97-AF65-F5344CB8AC3E}">
        <p14:creationId xmlns:p14="http://schemas.microsoft.com/office/powerpoint/2010/main" val="21360199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smtClean="0"/>
              <a:t>Rolling forward </a:t>
            </a:r>
            <a:r>
              <a:rPr lang="es-ES_tradnl" sz="2400" dirty="0"/>
              <a:t>de una base de datos </a:t>
            </a:r>
            <a:endParaRPr lang="es-ES_tradnl" sz="2400" dirty="0" smtClean="0"/>
          </a:p>
          <a:p>
            <a:r>
              <a:rPr lang="es-ES_tradnl" sz="2400" dirty="0" smtClean="0"/>
              <a:t>Una </a:t>
            </a:r>
            <a:r>
              <a:rPr lang="es-ES_tradnl" sz="2400" dirty="0"/>
              <a:t>copia de seguridad </a:t>
            </a:r>
            <a:r>
              <a:rPr lang="es-ES_tradnl" sz="2400" i="1" dirty="0"/>
              <a:t>competitiva</a:t>
            </a:r>
            <a:r>
              <a:rPr lang="es-ES_tradnl" sz="2400" dirty="0"/>
              <a:t> es una </a:t>
            </a:r>
            <a:r>
              <a:rPr lang="es-ES_tradnl" sz="2400" i="1" dirty="0"/>
              <a:t>instantánea</a:t>
            </a:r>
            <a:r>
              <a:rPr lang="es-ES_tradnl" sz="2400" dirty="0"/>
              <a:t> consistente de la base de datos utilizada para la recuperación. </a:t>
            </a:r>
            <a:endParaRPr lang="es-ES_tradnl" sz="2400" dirty="0" smtClean="0"/>
          </a:p>
          <a:p>
            <a:r>
              <a:rPr lang="es-ES_tradnl" sz="2400" dirty="0" smtClean="0"/>
              <a:t>Se </a:t>
            </a:r>
            <a:r>
              <a:rPr lang="es-ES_tradnl" sz="2400" dirty="0"/>
              <a:t>requiere una copia de seguridad completa para la recuperación de un disco fallido cuando se pierde la base de </a:t>
            </a:r>
            <a:r>
              <a:rPr lang="es-ES_tradnl" sz="2400" dirty="0" smtClean="0"/>
              <a:t>datos. </a:t>
            </a:r>
          </a:p>
          <a:p>
            <a:r>
              <a:rPr lang="es-ES_tradnl" sz="2400" dirty="0" smtClean="0"/>
              <a:t>Una </a:t>
            </a:r>
            <a:r>
              <a:rPr lang="es-ES_tradnl" sz="2400" dirty="0"/>
              <a:t>copia de seguridad se utiliza para restaurar la base de datos a un punto coherente en el </a:t>
            </a:r>
            <a:r>
              <a:rPr lang="es-ES_tradnl" sz="2400" dirty="0" smtClean="0"/>
              <a:t>pasado. Para </a:t>
            </a:r>
            <a:r>
              <a:rPr lang="es-ES_tradnl" sz="2400" dirty="0"/>
              <a:t>recuperar una base de datos fallida, debemos volver a aplicar las transacciones que se han confirmado entre el tiempo de copia de seguridad y el </a:t>
            </a:r>
            <a:r>
              <a:rPr lang="es-ES_tradnl" sz="2400" dirty="0" smtClean="0"/>
              <a:t>presente. </a:t>
            </a:r>
          </a:p>
          <a:p>
            <a:r>
              <a:rPr lang="es-ES_tradnl" sz="2400" dirty="0" smtClean="0"/>
              <a:t>El </a:t>
            </a:r>
            <a:r>
              <a:rPr lang="es-ES_tradnl" sz="2400" dirty="0"/>
              <a:t>LRM logra esto utilizando el </a:t>
            </a:r>
            <a:r>
              <a:rPr lang="es-ES_tradnl" sz="2400" dirty="0" smtClean="0"/>
              <a:t>log para </a:t>
            </a:r>
            <a:r>
              <a:rPr lang="es-ES_tradnl" sz="2400" dirty="0"/>
              <a:t>rehacer las transacciones confirmadas después de la falla. Esta acción se conoce como </a:t>
            </a:r>
            <a:r>
              <a:rPr lang="es-ES_tradnl" sz="2400" dirty="0" smtClean="0"/>
              <a:t>roll forward de la base </a:t>
            </a:r>
            <a:r>
              <a:rPr lang="es-ES_tradnl" sz="2400" dirty="0"/>
              <a:t>de datos</a:t>
            </a:r>
            <a:r>
              <a:rPr lang="es-ES_tradnl" sz="2400" dirty="0" smtClean="0"/>
              <a:t>.</a:t>
            </a:r>
          </a:p>
          <a:p>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90</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613608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90688"/>
            <a:ext cx="10753143" cy="4665662"/>
          </a:xfrm>
        </p:spPr>
        <p:txBody>
          <a:bodyPr>
            <a:noAutofit/>
          </a:bodyPr>
          <a:lstStyle/>
          <a:p>
            <a:r>
              <a:rPr lang="es-ES_tradnl" sz="2400" dirty="0" err="1" smtClean="0"/>
              <a:t>Rollingback</a:t>
            </a:r>
            <a:r>
              <a:rPr lang="es-ES_tradnl" sz="2400" dirty="0" smtClean="0"/>
              <a:t> </a:t>
            </a:r>
            <a:r>
              <a:rPr lang="es-ES_tradnl" sz="2400" dirty="0"/>
              <a:t>una base de datos </a:t>
            </a:r>
            <a:endParaRPr lang="es-ES_tradnl" sz="2400" dirty="0" smtClean="0"/>
          </a:p>
          <a:p>
            <a:r>
              <a:rPr lang="es-ES_tradnl" sz="2400" dirty="0" smtClean="0"/>
              <a:t>El </a:t>
            </a:r>
            <a:r>
              <a:rPr lang="es-ES_tradnl" sz="2400" dirty="0"/>
              <a:t>LRM deshace una base de datos deshaciendo los efectos de una o más transacciones. </a:t>
            </a:r>
            <a:endParaRPr lang="es-ES_tradnl" sz="2400" dirty="0" smtClean="0"/>
          </a:p>
          <a:p>
            <a:r>
              <a:rPr lang="es-ES_tradnl" sz="2400" dirty="0" smtClean="0"/>
              <a:t>Comienza </a:t>
            </a:r>
            <a:r>
              <a:rPr lang="es-ES_tradnl" sz="2400" dirty="0"/>
              <a:t>con la imagen actual de la base de datos y revierte las transacciones. </a:t>
            </a:r>
            <a:endParaRPr lang="es-ES_tradnl" sz="2400" dirty="0" smtClean="0"/>
          </a:p>
          <a:p>
            <a:r>
              <a:rPr lang="es-ES_tradnl" sz="2400" dirty="0" smtClean="0"/>
              <a:t>Esta </a:t>
            </a:r>
            <a:r>
              <a:rPr lang="es-ES_tradnl" sz="2400" dirty="0"/>
              <a:t>acción es necesaria cuando la imagen actual de la base de datos es inconsistente y necesitamos restaurar la base de datos a un punto consistente en el pasado.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91</a:t>
            </a:fld>
            <a:endParaRPr lang="en-US" sz="1400" dirty="0"/>
          </a:p>
        </p:txBody>
      </p:sp>
      <p:sp>
        <p:nvSpPr>
          <p:cNvPr id="6" name="Título 1"/>
          <p:cNvSpPr>
            <a:spLocks noGrp="1"/>
          </p:cNvSpPr>
          <p:nvPr>
            <p:ph type="title"/>
          </p:nvPr>
        </p:nvSpPr>
        <p:spPr>
          <a:xfrm>
            <a:off x="838200" y="365125"/>
            <a:ext cx="10515600" cy="1325563"/>
          </a:xfrm>
        </p:spPr>
        <p:txBody>
          <a:bodyPr/>
          <a:lstStyle/>
          <a:p>
            <a:r>
              <a:rPr lang="es-ES_tradnl" dirty="0"/>
              <a:t>Gestión de la recuperación local</a:t>
            </a:r>
            <a:endParaRPr lang="en-US" dirty="0"/>
          </a:p>
        </p:txBody>
      </p:sp>
    </p:spTree>
    <p:extLst>
      <p:ext uri="{BB962C8B-B14F-4D97-AF65-F5344CB8AC3E}">
        <p14:creationId xmlns:p14="http://schemas.microsoft.com/office/powerpoint/2010/main" val="1951744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9531</TotalTime>
  <Words>10619</Words>
  <Application>Microsoft Macintosh PowerPoint</Application>
  <PresentationFormat>Panorámica</PresentationFormat>
  <Paragraphs>582</Paragraphs>
  <Slides>91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91</vt:i4>
      </vt:variant>
    </vt:vector>
  </HeadingPairs>
  <TitlesOfParts>
    <vt:vector size="95" baseType="lpstr">
      <vt:lpstr>Calibri</vt:lpstr>
      <vt:lpstr>Calibri Light</vt:lpstr>
      <vt:lpstr>Arial</vt:lpstr>
      <vt:lpstr>Tema de Office</vt:lpstr>
      <vt:lpstr>Capítulo 6</vt:lpstr>
      <vt:lpstr>Introducción</vt:lpstr>
      <vt:lpstr>Introducción</vt:lpstr>
      <vt:lpstr>Introducción</vt:lpstr>
      <vt:lpstr>Introducción</vt:lpstr>
      <vt:lpstr>Introducción</vt:lpstr>
      <vt:lpstr>REPLICATION CONTROL SCENARIOS</vt:lpstr>
      <vt:lpstr>REPLICATION CONTROL SCENARIOS</vt:lpstr>
      <vt:lpstr>REPLICATION CONTROL SCENARIOS</vt:lpstr>
      <vt:lpstr>REPLICATION CONTROL SCENARIOS</vt:lpstr>
      <vt:lpstr>Synchronous Replication Control Approach</vt:lpstr>
      <vt:lpstr>Synchronous Replication Control Approach</vt:lpstr>
      <vt:lpstr>Synchronous Replication Control Approach</vt:lpstr>
      <vt:lpstr>Synchronous Replication Control Approach</vt:lpstr>
      <vt:lpstr>Synchronous Replication Control Approach</vt:lpstr>
      <vt:lpstr>Asynchronous Replication Control</vt:lpstr>
      <vt:lpstr>Asynchronous Replication Control</vt:lpstr>
      <vt:lpstr>Asynchronous Replication Control</vt:lpstr>
      <vt:lpstr>Asynchronous Replication Control</vt:lpstr>
      <vt:lpstr>Asynchronous Replication Control</vt:lpstr>
      <vt:lpstr>Asynchronous Replication Control</vt:lpstr>
      <vt:lpstr>Asynchronous Replication Control</vt:lpstr>
      <vt:lpstr>Circulating Token Algorithm</vt:lpstr>
      <vt:lpstr>Circulating Token Algorithm</vt:lpstr>
      <vt:lpstr>Circulating Token Implementation</vt:lpstr>
      <vt:lpstr>Circulating Token Implementation</vt:lpstr>
      <vt:lpstr>Circulating Token Implementation</vt:lpstr>
      <vt:lpstr>Circulating Token Implementation</vt:lpstr>
      <vt:lpstr>Presentación de PowerPoint</vt:lpstr>
      <vt:lpstr>Circulating Token Implementation</vt:lpstr>
      <vt:lpstr>Presentación de PowerPoint</vt:lpstr>
      <vt:lpstr>Circulating Token Implementation</vt:lpstr>
      <vt:lpstr>Circulating Token Implementation</vt:lpstr>
      <vt:lpstr>Circulating Token Implementation</vt:lpstr>
      <vt:lpstr>Circulating Token Implementation</vt:lpstr>
      <vt:lpstr>Circulating Token Implementation</vt:lpstr>
      <vt:lpstr>Protocolos de Fallo y de Commit</vt:lpstr>
      <vt:lpstr>Presentación de PowerPoint</vt:lpstr>
      <vt:lpstr>TERMINOLOGY: Soft Failure</vt:lpstr>
      <vt:lpstr>TERMINOLOGY: Soft Failure</vt:lpstr>
      <vt:lpstr>TERMINOLOGY: Hard Failure</vt:lpstr>
      <vt:lpstr>TERMINOLOGY: Tipos de Fallas</vt:lpstr>
      <vt:lpstr>TERMINOLOGY: Tipos de Fallas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Commit Protocols</vt:lpstr>
      <vt:lpstr>TERMINOLOGY: Transaction States</vt:lpstr>
      <vt:lpstr>TERMINOLOGY: Transaction States</vt:lpstr>
      <vt:lpstr>TERMINOLOGY: Transaction States</vt:lpstr>
      <vt:lpstr>TERMINOLOGY: Transaction States</vt:lpstr>
      <vt:lpstr>TERMINOLOGY: Transaction States</vt:lpstr>
      <vt:lpstr>TERMINOLOGY: Transaction States</vt:lpstr>
      <vt:lpstr>TERMINOLOGY: Transaction States</vt:lpstr>
      <vt:lpstr>TERMINOLOGY: Database Update Modes</vt:lpstr>
      <vt:lpstr>TERMINOLOGY: Database Update Modes</vt:lpstr>
      <vt:lpstr>TERMINOLOGY: Transaction Log</vt:lpstr>
      <vt:lpstr>TERMINOLOGY: Transaction Log</vt:lpstr>
      <vt:lpstr>TERMINOLOGY: Transaction Log</vt:lpstr>
      <vt:lpstr>TERMINOLOGY: Transaction Log</vt:lpstr>
      <vt:lpstr>TERMINOLOGY: Transaction Log</vt:lpstr>
      <vt:lpstr>TERMINOLOGY: DBMS Storage Types</vt:lpstr>
      <vt:lpstr>TERMINOLOGY: DBMS Storage Types</vt:lpstr>
      <vt:lpstr>TERMINOLOGY: DBMS Storage Types</vt:lpstr>
      <vt:lpstr>Presentación de PowerPoint</vt:lpstr>
      <vt:lpstr>UNDO/REDO AND DATABASE RECOVERY</vt:lpstr>
      <vt:lpstr>Presentación de PowerPoint</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lpstr>Gestión de la recuperación local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457</cp:revision>
  <dcterms:created xsi:type="dcterms:W3CDTF">2019-04-09T06:23:33Z</dcterms:created>
  <dcterms:modified xsi:type="dcterms:W3CDTF">2019-07-10T10:48:46Z</dcterms:modified>
</cp:coreProperties>
</file>