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469" r:id="rId3"/>
    <p:sldId id="596" r:id="rId4"/>
    <p:sldId id="597" r:id="rId5"/>
    <p:sldId id="598" r:id="rId6"/>
    <p:sldId id="599" r:id="rId7"/>
    <p:sldId id="366" r:id="rId8"/>
    <p:sldId id="502" r:id="rId9"/>
    <p:sldId id="600" r:id="rId10"/>
    <p:sldId id="601" r:id="rId11"/>
    <p:sldId id="503" r:id="rId12"/>
    <p:sldId id="602" r:id="rId13"/>
    <p:sldId id="603" r:id="rId14"/>
    <p:sldId id="504" r:id="rId15"/>
    <p:sldId id="604" r:id="rId16"/>
    <p:sldId id="605" r:id="rId17"/>
    <p:sldId id="606" r:id="rId18"/>
    <p:sldId id="607" r:id="rId19"/>
    <p:sldId id="608" r:id="rId20"/>
    <p:sldId id="609" r:id="rId21"/>
    <p:sldId id="610" r:id="rId22"/>
    <p:sldId id="611" r:id="rId23"/>
    <p:sldId id="612" r:id="rId24"/>
    <p:sldId id="613" r:id="rId25"/>
    <p:sldId id="505" r:id="rId26"/>
    <p:sldId id="614" r:id="rId27"/>
    <p:sldId id="615" r:id="rId28"/>
    <p:sldId id="616" r:id="rId29"/>
    <p:sldId id="617" r:id="rId30"/>
    <p:sldId id="620" r:id="rId31"/>
    <p:sldId id="621" r:id="rId32"/>
    <p:sldId id="618" r:id="rId33"/>
    <p:sldId id="619" r:id="rId34"/>
    <p:sldId id="622" r:id="rId35"/>
    <p:sldId id="623" r:id="rId36"/>
    <p:sldId id="624" r:id="rId37"/>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7"/>
    <p:restoredTop sz="94617"/>
  </p:normalViewPr>
  <p:slideViewPr>
    <p:cSldViewPr snapToGrid="0" snapToObjects="1">
      <p:cViewPr>
        <p:scale>
          <a:sx n="70" d="100"/>
          <a:sy n="70" d="100"/>
        </p:scale>
        <p:origin x="856" y="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Clic para editar título</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7/2/19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26876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7/2/19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96074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Clic para editar título</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7/2/19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0021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7/2/19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887445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Clic para editar título</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915D2879-7767-9146-9CE3-61915014134A}" type="datetimeFigureOut">
              <a:rPr lang="en-US" smtClean="0"/>
              <a:t>7/2/19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15339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915D2879-7767-9146-9CE3-61915014134A}" type="datetimeFigureOut">
              <a:rPr lang="en-US" smtClean="0"/>
              <a:t>7/2/19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49767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Clic para editar título</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915D2879-7767-9146-9CE3-61915014134A}" type="datetimeFigureOut">
              <a:rPr lang="en-US" smtClean="0"/>
              <a:t>7/2/19</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4788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fecha 2"/>
          <p:cNvSpPr>
            <a:spLocks noGrp="1"/>
          </p:cNvSpPr>
          <p:nvPr>
            <p:ph type="dt" sz="half" idx="10"/>
          </p:nvPr>
        </p:nvSpPr>
        <p:spPr/>
        <p:txBody>
          <a:bodyPr/>
          <a:lstStyle/>
          <a:p>
            <a:fld id="{915D2879-7767-9146-9CE3-61915014134A}" type="datetimeFigureOut">
              <a:rPr lang="en-US" smtClean="0"/>
              <a:t>7/2/19</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42050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15D2879-7767-9146-9CE3-61915014134A}" type="datetimeFigureOut">
              <a:rPr lang="en-US" smtClean="0"/>
              <a:t>7/2/19</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213139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7/2/19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3519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7/2/19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438789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Clic para editar título</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D2879-7767-9146-9CE3-61915014134A}" type="datetimeFigureOut">
              <a:rPr lang="en-US" smtClean="0"/>
              <a:t>7/2/19</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8E40C-1CF9-784A-8B31-52EB4BD370D3}" type="slidenum">
              <a:rPr lang="en-US" smtClean="0"/>
              <a:t>‹Nr.›</a:t>
            </a:fld>
            <a:endParaRPr lang="en-US"/>
          </a:p>
        </p:txBody>
      </p:sp>
    </p:spTree>
    <p:extLst>
      <p:ext uri="{BB962C8B-B14F-4D97-AF65-F5344CB8AC3E}">
        <p14:creationId xmlns:p14="http://schemas.microsoft.com/office/powerpoint/2010/main" val="1803433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965744"/>
          </a:xfrm>
        </p:spPr>
        <p:txBody>
          <a:bodyPr/>
          <a:lstStyle/>
          <a:p>
            <a:r>
              <a:rPr lang="es-ES" dirty="0" smtClean="0"/>
              <a:t>Capítulo 6</a:t>
            </a:r>
            <a:endParaRPr lang="en-US" dirty="0"/>
          </a:p>
        </p:txBody>
      </p:sp>
      <p:sp>
        <p:nvSpPr>
          <p:cNvPr id="3" name="Subtítulo 2"/>
          <p:cNvSpPr>
            <a:spLocks noGrp="1"/>
          </p:cNvSpPr>
          <p:nvPr>
            <p:ph type="subTitle" idx="1"/>
          </p:nvPr>
        </p:nvSpPr>
        <p:spPr>
          <a:xfrm>
            <a:off x="1198728" y="3029802"/>
            <a:ext cx="9794543" cy="2432713"/>
          </a:xfrm>
        </p:spPr>
        <p:txBody>
          <a:bodyPr>
            <a:normAutofit/>
          </a:bodyPr>
          <a:lstStyle/>
          <a:p>
            <a:r>
              <a:rPr lang="es-ES" sz="4800" dirty="0"/>
              <a:t>Replicación y Recuperación</a:t>
            </a:r>
            <a:endParaRPr lang="en-US" sz="4800" dirty="0"/>
          </a:p>
        </p:txBody>
      </p:sp>
      <p:sp>
        <p:nvSpPr>
          <p:cNvPr id="4" name="Estrella de 5 puntas 3"/>
          <p:cNvSpPr/>
          <p:nvPr/>
        </p:nvSpPr>
        <p:spPr>
          <a:xfrm>
            <a:off x="3452884" y="1122363"/>
            <a:ext cx="900752" cy="788324"/>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aphicFrame>
        <p:nvGraphicFramePr>
          <p:cNvPr id="5" name="Tabla 4"/>
          <p:cNvGraphicFramePr>
            <a:graphicFrameLocks noGrp="1"/>
          </p:cNvGraphicFramePr>
          <p:nvPr>
            <p:extLst>
              <p:ext uri="{D42A27DB-BD31-4B8C-83A1-F6EECF244321}">
                <p14:modId xmlns:p14="http://schemas.microsoft.com/office/powerpoint/2010/main" val="235690047"/>
              </p:ext>
            </p:extLst>
          </p:nvPr>
        </p:nvGraphicFramePr>
        <p:xfrm>
          <a:off x="3644669" y="4454706"/>
          <a:ext cx="4902659" cy="1513840"/>
        </p:xfrm>
        <a:graphic>
          <a:graphicData uri="http://schemas.openxmlformats.org/drawingml/2006/table">
            <a:tbl>
              <a:tblPr/>
              <a:tblGrid>
                <a:gridCol w="4902659"/>
              </a:tblGrid>
              <a:tr h="203200">
                <a:tc>
                  <a:txBody>
                    <a:bodyPr/>
                    <a:lstStyle/>
                    <a:p>
                      <a:pPr algn="l" fontAlgn="b"/>
                      <a:r>
                        <a:rPr lang="es-ES_tradnl" sz="2400" b="0" i="0" u="none" strike="noStrike" dirty="0" smtClean="0">
                          <a:solidFill>
                            <a:srgbClr val="000000"/>
                          </a:solidFill>
                          <a:effectLst/>
                          <a:latin typeface="Calibri" charset="0"/>
                        </a:rPr>
                        <a:t>Control </a:t>
                      </a:r>
                      <a:r>
                        <a:rPr lang="es-ES_tradnl" sz="2400" b="0" i="0" u="none" strike="noStrike" dirty="0">
                          <a:solidFill>
                            <a:srgbClr val="000000"/>
                          </a:solidFill>
                          <a:effectLst/>
                          <a:latin typeface="Calibri" charset="0"/>
                        </a:rPr>
                        <a:t>de Replicación</a:t>
                      </a:r>
                    </a:p>
                  </a:txBody>
                  <a:tcPr marL="12700" marR="12700" marT="12700" marB="0" anchor="b">
                    <a:lnL>
                      <a:noFill/>
                    </a:lnL>
                    <a:lnR>
                      <a:noFill/>
                    </a:lnR>
                    <a:lnT>
                      <a:noFill/>
                    </a:lnT>
                    <a:lnB>
                      <a:noFill/>
                    </a:lnB>
                  </a:tcPr>
                </a:tc>
              </a:tr>
              <a:tr h="203200">
                <a:tc>
                  <a:txBody>
                    <a:bodyPr/>
                    <a:lstStyle/>
                    <a:p>
                      <a:pPr algn="l" fontAlgn="b"/>
                      <a:r>
                        <a:rPr lang="es-ES_tradnl" sz="2400" b="0" i="0" u="none" strike="noStrike">
                          <a:solidFill>
                            <a:srgbClr val="000000"/>
                          </a:solidFill>
                          <a:effectLst/>
                          <a:latin typeface="Calibri" charset="0"/>
                        </a:rPr>
                        <a:t>Protocolos de Fallo y de Commit</a:t>
                      </a:r>
                    </a:p>
                  </a:txBody>
                  <a:tcPr marL="12700" marR="12700" marT="12700" marB="0" anchor="b">
                    <a:lnL>
                      <a:noFill/>
                    </a:lnL>
                    <a:lnR>
                      <a:noFill/>
                    </a:lnR>
                    <a:lnT>
                      <a:noFill/>
                    </a:lnT>
                    <a:lnB>
                      <a:noFill/>
                    </a:lnB>
                  </a:tcPr>
                </a:tc>
              </a:tr>
              <a:tr h="203200">
                <a:tc>
                  <a:txBody>
                    <a:bodyPr/>
                    <a:lstStyle/>
                    <a:p>
                      <a:pPr algn="l" fontAlgn="b"/>
                      <a:r>
                        <a:rPr lang="es-ES_tradnl" sz="2400" b="0" i="0" u="none" strike="noStrike" dirty="0">
                          <a:solidFill>
                            <a:srgbClr val="000000"/>
                          </a:solidFill>
                          <a:effectLst/>
                          <a:latin typeface="Calibri" charset="0"/>
                        </a:rPr>
                        <a:t>Proceso de Recuperación</a:t>
                      </a:r>
                    </a:p>
                  </a:txBody>
                  <a:tcPr marL="12700" marR="12700" marT="12700" marB="0" anchor="b">
                    <a:lnL>
                      <a:noFill/>
                    </a:lnL>
                    <a:lnR>
                      <a:noFill/>
                    </a:lnR>
                    <a:lnT>
                      <a:noFill/>
                    </a:lnT>
                    <a:lnB>
                      <a:noFill/>
                    </a:lnB>
                  </a:tcPr>
                </a:tc>
              </a:tr>
              <a:tr h="203200">
                <a:tc>
                  <a:txBody>
                    <a:bodyPr/>
                    <a:lstStyle/>
                    <a:p>
                      <a:pPr algn="l" fontAlgn="b"/>
                      <a:r>
                        <a:rPr lang="es-ES_tradnl" sz="2400" b="0" i="0" u="none" strike="noStrike" dirty="0">
                          <a:solidFill>
                            <a:srgbClr val="000000"/>
                          </a:solidFill>
                          <a:effectLst/>
                          <a:latin typeface="Calibri" charset="0"/>
                        </a:rPr>
                        <a:t>Seguridad en un DDBE</a:t>
                      </a:r>
                    </a:p>
                  </a:txBody>
                  <a:tcPr marL="12700" marR="12700" marT="12700" marB="0" anchor="b">
                    <a:lnL>
                      <a:noFill/>
                    </a:lnL>
                    <a:lnR>
                      <a:noFill/>
                    </a:lnR>
                    <a:lnT>
                      <a:noFill/>
                    </a:lnT>
                    <a:lnB>
                      <a:noFill/>
                    </a:lnB>
                  </a:tcPr>
                </a:tc>
              </a:tr>
            </a:tbl>
          </a:graphicData>
        </a:graphic>
      </p:graphicFrame>
    </p:spTree>
    <p:extLst>
      <p:ext uri="{BB962C8B-B14F-4D97-AF65-F5344CB8AC3E}">
        <p14:creationId xmlns:p14="http://schemas.microsoft.com/office/powerpoint/2010/main" val="218093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En la </a:t>
            </a:r>
            <a:r>
              <a:rPr lang="es-ES_tradnl" sz="2400" b="1" dirty="0"/>
              <a:t>replicación asíncrona</a:t>
            </a:r>
            <a:r>
              <a:rPr lang="es-ES_tradnl" sz="2400" dirty="0"/>
              <a:t>, a diferencia de la replicación síncrona, las réplicas no se mantienen sincronizadas en todo momento. </a:t>
            </a:r>
            <a:endParaRPr lang="es-ES_tradnl" sz="2400" dirty="0" smtClean="0"/>
          </a:p>
          <a:p>
            <a:pPr>
              <a:lnSpc>
                <a:spcPct val="120000"/>
              </a:lnSpc>
              <a:spcBef>
                <a:spcPts val="300"/>
              </a:spcBef>
            </a:pPr>
            <a:r>
              <a:rPr lang="es-ES_tradnl" sz="2400" dirty="0" smtClean="0"/>
              <a:t>Dos </a:t>
            </a:r>
            <a:r>
              <a:rPr lang="es-ES_tradnl" sz="2400" dirty="0"/>
              <a:t>o más réplicas del mismo elemento de datos pueden tener valores diferentes a veces, y cualquier transacción puede ver estos valores diferentes. Esto resulta aceptable en algunas aplicaciones, como en un </a:t>
            </a:r>
            <a:r>
              <a:rPr lang="es-ES_tradnl" sz="2400" i="1" dirty="0" err="1" smtClean="0"/>
              <a:t>warehouse</a:t>
            </a:r>
            <a:r>
              <a:rPr lang="es-ES_tradnl" sz="2400" dirty="0" smtClean="0"/>
              <a:t> y copias de la </a:t>
            </a:r>
            <a:r>
              <a:rPr lang="es-ES_tradnl" sz="2400" dirty="0"/>
              <a:t>base de datos </a:t>
            </a:r>
            <a:r>
              <a:rPr lang="es-ES_tradnl" sz="2400" dirty="0" smtClean="0"/>
              <a:t>de </a:t>
            </a:r>
            <a:r>
              <a:rPr lang="es-ES_tradnl" sz="2400" dirty="0"/>
              <a:t>punto de venta.</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REPLICATION CONTROL SCENARIOS</a:t>
            </a:r>
          </a:p>
        </p:txBody>
      </p:sp>
    </p:spTree>
    <p:extLst>
      <p:ext uri="{BB962C8B-B14F-4D97-AF65-F5344CB8AC3E}">
        <p14:creationId xmlns:p14="http://schemas.microsoft.com/office/powerpoint/2010/main" val="1489916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En este enfoque, todas las copias del mismo elemento de datos deben mostrar el mismo valor cuando una transacción accede a ellos. </a:t>
            </a:r>
            <a:endParaRPr lang="es-ES_tradnl" sz="2400" dirty="0" smtClean="0"/>
          </a:p>
          <a:p>
            <a:pPr>
              <a:lnSpc>
                <a:spcPct val="120000"/>
              </a:lnSpc>
              <a:spcBef>
                <a:spcPts val="300"/>
              </a:spcBef>
            </a:pPr>
            <a:r>
              <a:rPr lang="es-ES_tradnl" sz="2400" dirty="0" smtClean="0"/>
              <a:t>Para </a:t>
            </a:r>
            <a:r>
              <a:rPr lang="es-ES_tradnl" sz="2400" dirty="0"/>
              <a:t>garantizar esto, cualquier transacción que realice uno o más cambios en cualquier copia se expande para hacer el mismo cambio en todas las copias. </a:t>
            </a:r>
            <a:endParaRPr lang="es-ES_tradnl" sz="2400" dirty="0" smtClean="0"/>
          </a:p>
          <a:p>
            <a:pPr>
              <a:lnSpc>
                <a:spcPct val="120000"/>
              </a:lnSpc>
              <a:spcBef>
                <a:spcPts val="300"/>
              </a:spcBef>
            </a:pPr>
            <a:r>
              <a:rPr lang="es-ES_tradnl" sz="2400" dirty="0" smtClean="0"/>
              <a:t>El </a:t>
            </a:r>
            <a:r>
              <a:rPr lang="es-ES_tradnl" sz="2400" dirty="0"/>
              <a:t>protocolo </a:t>
            </a:r>
            <a:r>
              <a:rPr lang="es-ES_tradnl" sz="2400" b="1" dirty="0" smtClean="0"/>
              <a:t>dos fases de </a:t>
            </a:r>
            <a:r>
              <a:rPr lang="es-ES_tradnl" sz="2400" b="1" dirty="0" err="1" smtClean="0"/>
              <a:t>commit</a:t>
            </a:r>
            <a:r>
              <a:rPr lang="es-ES_tradnl" sz="2400" b="1" dirty="0" smtClean="0"/>
              <a:t> </a:t>
            </a:r>
            <a:r>
              <a:rPr lang="es-ES_tradnl" sz="2400" dirty="0" smtClean="0"/>
              <a:t>se </a:t>
            </a:r>
            <a:r>
              <a:rPr lang="es-ES_tradnl" sz="2400" dirty="0"/>
              <a:t>utiliza para asegurar la atomicidad de la transacción modificada en los sitios que albergan las réplicas. </a:t>
            </a:r>
            <a:endParaRPr lang="es-ES_tradnl" sz="2400" dirty="0" smtClean="0"/>
          </a:p>
          <a:p>
            <a:pPr>
              <a:lnSpc>
                <a:spcPct val="120000"/>
              </a:lnSpc>
              <a:spcBef>
                <a:spcPts val="300"/>
              </a:spcBef>
            </a:pPr>
            <a:r>
              <a:rPr lang="es-ES_tradnl" sz="2400" dirty="0" smtClean="0"/>
              <a:t>Por </a:t>
            </a:r>
            <a:r>
              <a:rPr lang="es-ES_tradnl" sz="2400" dirty="0"/>
              <a:t>ejemplo, supongamos que hemos copiado la tabla "EMP (</a:t>
            </a:r>
            <a:r>
              <a:rPr lang="es-ES_tradnl" sz="2400" dirty="0" err="1"/>
              <a:t>Eno</a:t>
            </a:r>
            <a:r>
              <a:rPr lang="es-ES_tradnl" sz="2400" dirty="0"/>
              <a:t>, </a:t>
            </a:r>
            <a:r>
              <a:rPr lang="es-ES_tradnl" sz="2400" dirty="0" err="1"/>
              <a:t>Ename</a:t>
            </a:r>
            <a:r>
              <a:rPr lang="es-ES_tradnl" sz="2400" dirty="0"/>
              <a:t>, Sal)" en todos los sitios en un sistema de tres sitios. Además, suponga que la transacción "T1" tiene las siguientes operaciones:</a:t>
            </a:r>
            <a:endParaRPr lang="es-ES_tradnl" sz="24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Synchronous Replication Control Approach</a:t>
            </a:r>
          </a:p>
        </p:txBody>
      </p:sp>
    </p:spTree>
    <p:extLst>
      <p:ext uri="{BB962C8B-B14F-4D97-AF65-F5344CB8AC3E}">
        <p14:creationId xmlns:p14="http://schemas.microsoft.com/office/powerpoint/2010/main" val="1266140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095559"/>
            <a:ext cx="10990686" cy="1883664"/>
          </a:xfrm>
        </p:spPr>
        <p:txBody>
          <a:bodyPr>
            <a:noAutofit/>
          </a:bodyPr>
          <a:lstStyle/>
          <a:p>
            <a:pPr>
              <a:lnSpc>
                <a:spcPct val="120000"/>
              </a:lnSpc>
              <a:spcBef>
                <a:spcPts val="300"/>
              </a:spcBef>
            </a:pPr>
            <a:r>
              <a:rPr lang="es-ES_tradnl" sz="2400" dirty="0"/>
              <a:t>Esta transacción otorga un aumento salarial del 5% al empleado 100. Para asegurarnos de que todas las copias de la tabla de EMP estén actualizadas, cambiaríamos T1 a lo siguiente:</a:t>
            </a:r>
            <a:endParaRPr lang="es-ES_tradnl" sz="24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12</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Synchronous Replication Control Approach</a:t>
            </a:r>
          </a:p>
        </p:txBody>
      </p:sp>
      <p:pic>
        <p:nvPicPr>
          <p:cNvPr id="2" name="Imagen 1"/>
          <p:cNvPicPr>
            <a:picLocks noChangeAspect="1"/>
          </p:cNvPicPr>
          <p:nvPr/>
        </p:nvPicPr>
        <p:blipFill>
          <a:blip r:embed="rId2"/>
          <a:stretch>
            <a:fillRect/>
          </a:stretch>
        </p:blipFill>
        <p:spPr>
          <a:xfrm>
            <a:off x="4038600" y="1837182"/>
            <a:ext cx="3727450" cy="1757429"/>
          </a:xfrm>
          <a:prstGeom prst="rect">
            <a:avLst/>
          </a:prstGeom>
        </p:spPr>
      </p:pic>
    </p:spTree>
    <p:extLst>
      <p:ext uri="{BB962C8B-B14F-4D97-AF65-F5344CB8AC3E}">
        <p14:creationId xmlns:p14="http://schemas.microsoft.com/office/powerpoint/2010/main" val="5137531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13</a:t>
            </a:fld>
            <a:endParaRPr lang="en-US" sz="1400" dirty="0"/>
          </a:p>
        </p:txBody>
      </p:sp>
      <p:sp>
        <p:nvSpPr>
          <p:cNvPr id="6" name="Título 1"/>
          <p:cNvSpPr>
            <a:spLocks noGrp="1"/>
          </p:cNvSpPr>
          <p:nvPr>
            <p:ph type="title"/>
          </p:nvPr>
        </p:nvSpPr>
        <p:spPr>
          <a:xfrm>
            <a:off x="618744" y="511429"/>
            <a:ext cx="3934968" cy="1325563"/>
          </a:xfrm>
        </p:spPr>
        <p:txBody>
          <a:bodyPr>
            <a:normAutofit fontScale="90000"/>
          </a:bodyPr>
          <a:lstStyle/>
          <a:p>
            <a:r>
              <a:rPr lang="en-US" dirty="0"/>
              <a:t>Synchronous Replication Control Approach</a:t>
            </a:r>
          </a:p>
        </p:txBody>
      </p:sp>
      <p:pic>
        <p:nvPicPr>
          <p:cNvPr id="7" name="Imagen 6"/>
          <p:cNvPicPr>
            <a:picLocks noChangeAspect="1"/>
          </p:cNvPicPr>
          <p:nvPr/>
        </p:nvPicPr>
        <p:blipFill>
          <a:blip r:embed="rId2"/>
          <a:stretch>
            <a:fillRect/>
          </a:stretch>
        </p:blipFill>
        <p:spPr>
          <a:xfrm>
            <a:off x="6352032" y="349005"/>
            <a:ext cx="4517136" cy="5859691"/>
          </a:xfrm>
          <a:prstGeom prst="rect">
            <a:avLst/>
          </a:prstGeom>
        </p:spPr>
      </p:pic>
      <p:sp>
        <p:nvSpPr>
          <p:cNvPr id="9" name="CuadroTexto 8"/>
          <p:cNvSpPr txBox="1"/>
          <p:nvPr/>
        </p:nvSpPr>
        <p:spPr>
          <a:xfrm>
            <a:off x="563897" y="2381825"/>
            <a:ext cx="5559535" cy="4339650"/>
          </a:xfrm>
          <a:prstGeom prst="rect">
            <a:avLst/>
          </a:prstGeom>
          <a:noFill/>
        </p:spPr>
        <p:txBody>
          <a:bodyPr wrap="square" rtlCol="0">
            <a:spAutoFit/>
          </a:bodyPr>
          <a:lstStyle/>
          <a:p>
            <a:r>
              <a:rPr lang="en-US" sz="2300" dirty="0" err="1" smtClean="0"/>
              <a:t>Donde</a:t>
            </a:r>
            <a:r>
              <a:rPr lang="en-US" sz="2300" dirty="0" smtClean="0"/>
              <a:t> </a:t>
            </a:r>
            <a:r>
              <a:rPr lang="en-US" sz="2300" dirty="0"/>
              <a:t>T11 </a:t>
            </a:r>
            <a:r>
              <a:rPr lang="en-US" sz="2300" dirty="0" err="1"/>
              <a:t>es</a:t>
            </a:r>
            <a:r>
              <a:rPr lang="en-US" sz="2300" dirty="0"/>
              <a:t> un </a:t>
            </a:r>
            <a:r>
              <a:rPr lang="en-US" sz="2300" dirty="0" err="1"/>
              <a:t>hijo</a:t>
            </a:r>
            <a:r>
              <a:rPr lang="en-US" sz="2300" dirty="0"/>
              <a:t> de T1 </a:t>
            </a:r>
            <a:r>
              <a:rPr lang="en-US" sz="2300" dirty="0" err="1"/>
              <a:t>que</a:t>
            </a:r>
            <a:r>
              <a:rPr lang="en-US" sz="2300" dirty="0"/>
              <a:t> se </a:t>
            </a:r>
            <a:r>
              <a:rPr lang="en-US" sz="2300" dirty="0" err="1"/>
              <a:t>ejecuta</a:t>
            </a:r>
            <a:r>
              <a:rPr lang="en-US" sz="2300" dirty="0"/>
              <a:t> en el </a:t>
            </a:r>
            <a:r>
              <a:rPr lang="en-US" sz="2300" dirty="0" err="1"/>
              <a:t>Sitio</a:t>
            </a:r>
            <a:r>
              <a:rPr lang="en-US" sz="2300" dirty="0"/>
              <a:t> 1, T12 </a:t>
            </a:r>
            <a:r>
              <a:rPr lang="en-US" sz="2300" dirty="0" err="1"/>
              <a:t>es</a:t>
            </a:r>
            <a:r>
              <a:rPr lang="en-US" sz="2300" dirty="0"/>
              <a:t> un </a:t>
            </a:r>
            <a:r>
              <a:rPr lang="en-US" sz="2300" dirty="0" err="1"/>
              <a:t>hijo</a:t>
            </a:r>
            <a:r>
              <a:rPr lang="en-US" sz="2300" dirty="0"/>
              <a:t> de T1 </a:t>
            </a:r>
            <a:r>
              <a:rPr lang="en-US" sz="2300" dirty="0" err="1"/>
              <a:t>que</a:t>
            </a:r>
            <a:r>
              <a:rPr lang="en-US" sz="2300" dirty="0"/>
              <a:t> se </a:t>
            </a:r>
            <a:r>
              <a:rPr lang="en-US" sz="2300" dirty="0" err="1"/>
              <a:t>ejecuta</a:t>
            </a:r>
            <a:r>
              <a:rPr lang="en-US" sz="2300" dirty="0"/>
              <a:t> en el </a:t>
            </a:r>
            <a:r>
              <a:rPr lang="en-US" sz="2300" dirty="0" err="1"/>
              <a:t>Sitio</a:t>
            </a:r>
            <a:r>
              <a:rPr lang="en-US" sz="2300" dirty="0"/>
              <a:t> 2, y T13 </a:t>
            </a:r>
            <a:r>
              <a:rPr lang="en-US" sz="2300" dirty="0" err="1"/>
              <a:t>es</a:t>
            </a:r>
            <a:r>
              <a:rPr lang="en-US" sz="2300" dirty="0"/>
              <a:t> un </a:t>
            </a:r>
            <a:r>
              <a:rPr lang="en-US" sz="2300" dirty="0" err="1"/>
              <a:t>hijo</a:t>
            </a:r>
            <a:r>
              <a:rPr lang="en-US" sz="2300" dirty="0"/>
              <a:t> de T1 </a:t>
            </a:r>
            <a:r>
              <a:rPr lang="en-US" sz="2300" dirty="0" err="1"/>
              <a:t>que</a:t>
            </a:r>
            <a:r>
              <a:rPr lang="en-US" sz="2300" dirty="0"/>
              <a:t> se </a:t>
            </a:r>
            <a:r>
              <a:rPr lang="en-US" sz="2300" dirty="0" err="1"/>
              <a:t>ejecuta</a:t>
            </a:r>
            <a:r>
              <a:rPr lang="en-US" sz="2300" dirty="0"/>
              <a:t> en el </a:t>
            </a:r>
            <a:r>
              <a:rPr lang="en-US" sz="2300" dirty="0" err="1"/>
              <a:t>Sitio</a:t>
            </a:r>
            <a:r>
              <a:rPr lang="en-US" sz="2300" dirty="0"/>
              <a:t> 3. </a:t>
            </a:r>
            <a:r>
              <a:rPr lang="en-US" sz="2300" dirty="0" err="1"/>
              <a:t>Debido</a:t>
            </a:r>
            <a:r>
              <a:rPr lang="en-US" sz="2300" dirty="0"/>
              <a:t> a </a:t>
            </a:r>
            <a:r>
              <a:rPr lang="en-US" sz="2300" dirty="0" err="1"/>
              <a:t>esta</a:t>
            </a:r>
            <a:r>
              <a:rPr lang="en-US" sz="2300" dirty="0"/>
              <a:t> </a:t>
            </a:r>
            <a:r>
              <a:rPr lang="en-US" sz="2300" dirty="0" err="1"/>
              <a:t>modificación</a:t>
            </a:r>
            <a:r>
              <a:rPr lang="en-US" sz="2300" dirty="0"/>
              <a:t>, </a:t>
            </a:r>
            <a:r>
              <a:rPr lang="en-US" sz="2300" dirty="0" err="1"/>
              <a:t>cuando</a:t>
            </a:r>
            <a:r>
              <a:rPr lang="en-US" sz="2300" dirty="0"/>
              <a:t> T1 </a:t>
            </a:r>
            <a:r>
              <a:rPr lang="en-US" sz="2300" dirty="0" err="1"/>
              <a:t>confirme</a:t>
            </a:r>
            <a:r>
              <a:rPr lang="en-US" sz="2300" dirty="0"/>
              <a:t>, </a:t>
            </a:r>
            <a:r>
              <a:rPr lang="en-US" sz="2300" dirty="0" err="1"/>
              <a:t>las</a:t>
            </a:r>
            <a:r>
              <a:rPr lang="en-US" sz="2300" dirty="0"/>
              <a:t> </a:t>
            </a:r>
            <a:r>
              <a:rPr lang="en-US" sz="2300" dirty="0" err="1"/>
              <a:t>tres</a:t>
            </a:r>
            <a:r>
              <a:rPr lang="en-US" sz="2300" dirty="0"/>
              <a:t> </a:t>
            </a:r>
            <a:r>
              <a:rPr lang="en-US" sz="2300" dirty="0" err="1"/>
              <a:t>copias</a:t>
            </a:r>
            <a:r>
              <a:rPr lang="en-US" sz="2300" dirty="0"/>
              <a:t> se </a:t>
            </a:r>
            <a:r>
              <a:rPr lang="en-US" sz="2300" dirty="0" err="1"/>
              <a:t>han</a:t>
            </a:r>
            <a:r>
              <a:rPr lang="en-US" sz="2300" dirty="0"/>
              <a:t> </a:t>
            </a:r>
            <a:r>
              <a:rPr lang="en-US" sz="2300" dirty="0" err="1"/>
              <a:t>actualizado</a:t>
            </a:r>
            <a:r>
              <a:rPr lang="en-US" sz="2300" dirty="0"/>
              <a:t> en </a:t>
            </a:r>
            <a:r>
              <a:rPr lang="en-US" sz="2300" dirty="0" err="1"/>
              <a:t>consecuencia</a:t>
            </a:r>
            <a:r>
              <a:rPr lang="en-US" sz="2300" dirty="0"/>
              <a:t>. </a:t>
            </a:r>
            <a:r>
              <a:rPr lang="en-US" sz="2300" dirty="0" err="1"/>
              <a:t>Es</a:t>
            </a:r>
            <a:r>
              <a:rPr lang="en-US" sz="2300" dirty="0"/>
              <a:t> </a:t>
            </a:r>
            <a:r>
              <a:rPr lang="en-US" sz="2300" dirty="0" err="1"/>
              <a:t>importante</a:t>
            </a:r>
            <a:r>
              <a:rPr lang="en-US" sz="2300" dirty="0"/>
              <a:t> </a:t>
            </a:r>
            <a:r>
              <a:rPr lang="en-US" sz="2300" dirty="0" err="1"/>
              <a:t>tener</a:t>
            </a:r>
            <a:r>
              <a:rPr lang="en-US" sz="2300" dirty="0"/>
              <a:t> en </a:t>
            </a:r>
            <a:r>
              <a:rPr lang="en-US" sz="2300" dirty="0" err="1"/>
              <a:t>cuenta</a:t>
            </a:r>
            <a:r>
              <a:rPr lang="en-US" sz="2300" dirty="0"/>
              <a:t> </a:t>
            </a:r>
            <a:r>
              <a:rPr lang="en-US" sz="2300" dirty="0" err="1"/>
              <a:t>que</a:t>
            </a:r>
            <a:r>
              <a:rPr lang="en-US" sz="2300" dirty="0"/>
              <a:t>, </a:t>
            </a:r>
            <a:r>
              <a:rPr lang="en-US" sz="2300" dirty="0" err="1"/>
              <a:t>durante</a:t>
            </a:r>
            <a:r>
              <a:rPr lang="en-US" sz="2300" dirty="0"/>
              <a:t> la </a:t>
            </a:r>
            <a:r>
              <a:rPr lang="en-US" sz="2300" dirty="0" err="1"/>
              <a:t>ejecución</a:t>
            </a:r>
            <a:r>
              <a:rPr lang="en-US" sz="2300" dirty="0"/>
              <a:t> de T1, el </a:t>
            </a:r>
            <a:r>
              <a:rPr lang="en-US" sz="2300" dirty="0" err="1"/>
              <a:t>salario</a:t>
            </a:r>
            <a:r>
              <a:rPr lang="en-US" sz="2300" dirty="0"/>
              <a:t> del </a:t>
            </a:r>
            <a:r>
              <a:rPr lang="en-US" sz="2300" dirty="0" err="1"/>
              <a:t>empleado</a:t>
            </a:r>
            <a:r>
              <a:rPr lang="en-US" sz="2300" dirty="0"/>
              <a:t> 100 </a:t>
            </a:r>
            <a:r>
              <a:rPr lang="en-US" sz="2300" dirty="0" err="1"/>
              <a:t>está</a:t>
            </a:r>
            <a:r>
              <a:rPr lang="en-US" sz="2300" dirty="0"/>
              <a:t> </a:t>
            </a:r>
            <a:r>
              <a:rPr lang="en-US" sz="2300" dirty="0" err="1"/>
              <a:t>bloqueado</a:t>
            </a:r>
            <a:r>
              <a:rPr lang="en-US" sz="2300" dirty="0"/>
              <a:t> y, </a:t>
            </a:r>
            <a:r>
              <a:rPr lang="en-US" sz="2300" dirty="0" err="1"/>
              <a:t>por</a:t>
            </a:r>
            <a:r>
              <a:rPr lang="en-US" sz="2300" dirty="0"/>
              <a:t> lo </a:t>
            </a:r>
            <a:r>
              <a:rPr lang="en-US" sz="2300" dirty="0" err="1"/>
              <a:t>tanto</a:t>
            </a:r>
            <a:r>
              <a:rPr lang="en-US" sz="2300" dirty="0"/>
              <a:t>, </a:t>
            </a:r>
            <a:r>
              <a:rPr lang="en-US" sz="2300" dirty="0" err="1"/>
              <a:t>ninguna</a:t>
            </a:r>
            <a:r>
              <a:rPr lang="en-US" sz="2300" dirty="0"/>
              <a:t> </a:t>
            </a:r>
            <a:r>
              <a:rPr lang="en-US" sz="2300" dirty="0" err="1"/>
              <a:t>otra</a:t>
            </a:r>
            <a:r>
              <a:rPr lang="en-US" sz="2300" dirty="0"/>
              <a:t> </a:t>
            </a:r>
            <a:r>
              <a:rPr lang="en-US" sz="2300" dirty="0" err="1"/>
              <a:t>transacción</a:t>
            </a:r>
            <a:r>
              <a:rPr lang="en-US" sz="2300" dirty="0"/>
              <a:t> </a:t>
            </a:r>
            <a:r>
              <a:rPr lang="en-US" sz="2300" dirty="0" err="1"/>
              <a:t>puede</a:t>
            </a:r>
            <a:r>
              <a:rPr lang="en-US" sz="2300" dirty="0"/>
              <a:t> </a:t>
            </a:r>
            <a:r>
              <a:rPr lang="en-US" sz="2300" dirty="0" err="1"/>
              <a:t>ver</a:t>
            </a:r>
            <a:r>
              <a:rPr lang="en-US" sz="2300" dirty="0"/>
              <a:t> un valor </a:t>
            </a:r>
            <a:r>
              <a:rPr lang="en-US" sz="2300" dirty="0" err="1"/>
              <a:t>mutuamente</a:t>
            </a:r>
            <a:r>
              <a:rPr lang="en-US" sz="2300" dirty="0"/>
              <a:t> </a:t>
            </a:r>
            <a:r>
              <a:rPr lang="en-US" sz="2300" dirty="0" err="1"/>
              <a:t>inconsistente</a:t>
            </a:r>
            <a:r>
              <a:rPr lang="en-US" sz="2300" dirty="0"/>
              <a:t> para el </a:t>
            </a:r>
            <a:r>
              <a:rPr lang="en-US" sz="2300" dirty="0" err="1"/>
              <a:t>salario</a:t>
            </a:r>
            <a:r>
              <a:rPr lang="en-US" sz="2300" dirty="0"/>
              <a:t> de </a:t>
            </a:r>
            <a:r>
              <a:rPr lang="en-US" sz="2300" dirty="0" err="1"/>
              <a:t>este</a:t>
            </a:r>
            <a:r>
              <a:rPr lang="en-US" sz="2300" dirty="0"/>
              <a:t> </a:t>
            </a:r>
            <a:r>
              <a:rPr lang="en-US" sz="2300" dirty="0" err="1"/>
              <a:t>empleado</a:t>
            </a:r>
            <a:r>
              <a:rPr lang="en-US" sz="2300" dirty="0"/>
              <a:t>.</a:t>
            </a:r>
          </a:p>
        </p:txBody>
      </p:sp>
    </p:spTree>
    <p:extLst>
      <p:ext uri="{BB962C8B-B14F-4D97-AF65-F5344CB8AC3E}">
        <p14:creationId xmlns:p14="http://schemas.microsoft.com/office/powerpoint/2010/main" val="10549366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a:t>El </a:t>
            </a:r>
            <a:r>
              <a:rPr lang="en-US" sz="2400" dirty="0" err="1"/>
              <a:t>bloqueo</a:t>
            </a:r>
            <a:r>
              <a:rPr lang="en-US" sz="2400" dirty="0"/>
              <a:t> se </a:t>
            </a:r>
            <a:r>
              <a:rPr lang="en-US" sz="2400" dirty="0" err="1"/>
              <a:t>elimina</a:t>
            </a:r>
            <a:r>
              <a:rPr lang="en-US" sz="2400" dirty="0"/>
              <a:t> </a:t>
            </a:r>
            <a:r>
              <a:rPr lang="en-US" sz="2400" dirty="0" err="1"/>
              <a:t>cuando</a:t>
            </a:r>
            <a:r>
              <a:rPr lang="en-US" sz="2400" dirty="0"/>
              <a:t> se </a:t>
            </a:r>
            <a:r>
              <a:rPr lang="en-US" sz="2400" dirty="0" err="1"/>
              <a:t>confirma</a:t>
            </a:r>
            <a:r>
              <a:rPr lang="en-US" sz="2400" dirty="0"/>
              <a:t> T1, </a:t>
            </a:r>
            <a:r>
              <a:rPr lang="en-US" sz="2400" dirty="0" err="1"/>
              <a:t>momento</a:t>
            </a:r>
            <a:r>
              <a:rPr lang="en-US" sz="2400" dirty="0"/>
              <a:t> en el </a:t>
            </a:r>
            <a:r>
              <a:rPr lang="en-US" sz="2400" dirty="0" err="1"/>
              <a:t>cual</a:t>
            </a:r>
            <a:r>
              <a:rPr lang="en-US" sz="2400" dirty="0"/>
              <a:t> T1 </a:t>
            </a:r>
            <a:r>
              <a:rPr lang="en-US" sz="2400" dirty="0" err="1"/>
              <a:t>revela</a:t>
            </a:r>
            <a:r>
              <a:rPr lang="en-US" sz="2400" dirty="0"/>
              <a:t> el </a:t>
            </a:r>
            <a:r>
              <a:rPr lang="en-US" sz="2400" dirty="0" err="1"/>
              <a:t>nuevo</a:t>
            </a:r>
            <a:r>
              <a:rPr lang="en-US" sz="2400" dirty="0"/>
              <a:t> </a:t>
            </a:r>
            <a:r>
              <a:rPr lang="en-US" sz="2400" dirty="0" err="1"/>
              <a:t>salario</a:t>
            </a:r>
            <a:r>
              <a:rPr lang="en-US" sz="2400" dirty="0"/>
              <a:t> para el </a:t>
            </a:r>
            <a:r>
              <a:rPr lang="en-US" sz="2400" dirty="0" err="1"/>
              <a:t>empleado</a:t>
            </a:r>
            <a:r>
              <a:rPr lang="en-US" sz="2400" dirty="0"/>
              <a:t> 100 en </a:t>
            </a:r>
            <a:r>
              <a:rPr lang="en-US" sz="2400" dirty="0" err="1"/>
              <a:t>todas</a:t>
            </a:r>
            <a:r>
              <a:rPr lang="en-US" sz="2400" dirty="0"/>
              <a:t> </a:t>
            </a:r>
            <a:r>
              <a:rPr lang="en-US" sz="2400" dirty="0" err="1"/>
              <a:t>las</a:t>
            </a:r>
            <a:r>
              <a:rPr lang="en-US" sz="2400" dirty="0"/>
              <a:t> </a:t>
            </a:r>
            <a:r>
              <a:rPr lang="en-US" sz="2400" dirty="0" err="1"/>
              <a:t>copias</a:t>
            </a:r>
            <a:r>
              <a:rPr lang="en-US" sz="2400" dirty="0"/>
              <a:t> de la </a:t>
            </a:r>
            <a:r>
              <a:rPr lang="en-US" sz="2400" dirty="0" err="1"/>
              <a:t>tabla</a:t>
            </a:r>
            <a:r>
              <a:rPr lang="en-US" sz="2400" dirty="0"/>
              <a:t> de EMP</a:t>
            </a:r>
            <a:r>
              <a:rPr lang="en-US" sz="2400" dirty="0" smtClean="0"/>
              <a:t>.</a:t>
            </a:r>
          </a:p>
          <a:p>
            <a:pPr>
              <a:lnSpc>
                <a:spcPct val="120000"/>
              </a:lnSpc>
              <a:spcBef>
                <a:spcPts val="300"/>
              </a:spcBef>
            </a:pPr>
            <a:r>
              <a:rPr lang="en-US" sz="2400" dirty="0" err="1" smtClean="0"/>
              <a:t>Debería</a:t>
            </a:r>
            <a:r>
              <a:rPr lang="en-US" sz="2400" dirty="0" smtClean="0"/>
              <a:t> </a:t>
            </a:r>
            <a:r>
              <a:rPr lang="en-US" sz="2400" dirty="0" err="1"/>
              <a:t>ser</a:t>
            </a:r>
            <a:r>
              <a:rPr lang="en-US" sz="2400" dirty="0"/>
              <a:t> </a:t>
            </a:r>
            <a:r>
              <a:rPr lang="en-US" sz="2400" dirty="0" err="1"/>
              <a:t>obvio</a:t>
            </a:r>
            <a:r>
              <a:rPr lang="en-US" sz="2400" dirty="0"/>
              <a:t> </a:t>
            </a:r>
            <a:r>
              <a:rPr lang="en-US" sz="2400" dirty="0" err="1"/>
              <a:t>que</a:t>
            </a:r>
            <a:r>
              <a:rPr lang="en-US" sz="2400" dirty="0"/>
              <a:t> la </a:t>
            </a:r>
            <a:r>
              <a:rPr lang="en-US" sz="2400" dirty="0" err="1"/>
              <a:t>aplicación</a:t>
            </a:r>
            <a:r>
              <a:rPr lang="en-US" sz="2400" dirty="0"/>
              <a:t> del control de </a:t>
            </a:r>
            <a:r>
              <a:rPr lang="en-US" sz="2400" dirty="0" err="1"/>
              <a:t>replicación</a:t>
            </a:r>
            <a:r>
              <a:rPr lang="en-US" sz="2400" dirty="0"/>
              <a:t> </a:t>
            </a:r>
            <a:r>
              <a:rPr lang="en-US" sz="2400" dirty="0" err="1"/>
              <a:t>síncrona</a:t>
            </a:r>
            <a:r>
              <a:rPr lang="en-US" sz="2400" dirty="0"/>
              <a:t> </a:t>
            </a:r>
            <a:r>
              <a:rPr lang="en-US" sz="2400" dirty="0" err="1"/>
              <a:t>tiene</a:t>
            </a:r>
            <a:r>
              <a:rPr lang="en-US" sz="2400" dirty="0"/>
              <a:t> </a:t>
            </a:r>
            <a:r>
              <a:rPr lang="en-US" sz="2400" dirty="0" err="1"/>
              <a:t>importantes</a:t>
            </a:r>
            <a:r>
              <a:rPr lang="en-US" sz="2400" dirty="0"/>
              <a:t> </a:t>
            </a:r>
            <a:r>
              <a:rPr lang="en-US" sz="2400" dirty="0" err="1"/>
              <a:t>inconvenientes</a:t>
            </a:r>
            <a:r>
              <a:rPr lang="en-US" sz="2400" dirty="0"/>
              <a:t> en el </a:t>
            </a:r>
            <a:r>
              <a:rPr lang="en-US" sz="2400" dirty="0" err="1"/>
              <a:t>rendimiento</a:t>
            </a:r>
            <a:r>
              <a:rPr lang="en-US" sz="2400" dirty="0"/>
              <a:t>. </a:t>
            </a:r>
            <a:endParaRPr lang="en-US" sz="2400" dirty="0" smtClean="0"/>
          </a:p>
          <a:p>
            <a:pPr>
              <a:lnSpc>
                <a:spcPct val="120000"/>
              </a:lnSpc>
              <a:spcBef>
                <a:spcPts val="300"/>
              </a:spcBef>
            </a:pPr>
            <a:r>
              <a:rPr lang="en-US" sz="2400" dirty="0" err="1" smtClean="0"/>
              <a:t>Otro</a:t>
            </a:r>
            <a:r>
              <a:rPr lang="en-US" sz="2400" dirty="0" smtClean="0"/>
              <a:t> </a:t>
            </a:r>
            <a:r>
              <a:rPr lang="en-US" sz="2400" dirty="0" err="1"/>
              <a:t>problema</a:t>
            </a:r>
            <a:r>
              <a:rPr lang="en-US" sz="2400" dirty="0"/>
              <a:t> </a:t>
            </a:r>
            <a:r>
              <a:rPr lang="en-US" sz="2400" dirty="0" err="1"/>
              <a:t>importante</a:t>
            </a:r>
            <a:r>
              <a:rPr lang="en-US" sz="2400" dirty="0"/>
              <a:t> </a:t>
            </a:r>
            <a:r>
              <a:rPr lang="en-US" sz="2400" dirty="0" err="1"/>
              <a:t>es</a:t>
            </a:r>
            <a:r>
              <a:rPr lang="en-US" sz="2400" dirty="0"/>
              <a:t> </a:t>
            </a:r>
            <a:r>
              <a:rPr lang="en-US" sz="2400" dirty="0" err="1"/>
              <a:t>lidiar</a:t>
            </a:r>
            <a:r>
              <a:rPr lang="en-US" sz="2400" dirty="0"/>
              <a:t> con </a:t>
            </a:r>
            <a:r>
              <a:rPr lang="en-US" sz="2400" dirty="0" err="1"/>
              <a:t>las</a:t>
            </a:r>
            <a:r>
              <a:rPr lang="en-US" sz="2400" dirty="0"/>
              <a:t> </a:t>
            </a:r>
            <a:r>
              <a:rPr lang="en-US" sz="2400" dirty="0" err="1"/>
              <a:t>fallas</a:t>
            </a:r>
            <a:r>
              <a:rPr lang="en-US" sz="2400" dirty="0"/>
              <a:t> del </a:t>
            </a:r>
            <a:r>
              <a:rPr lang="en-US" sz="2400" dirty="0" err="1"/>
              <a:t>sitio</a:t>
            </a:r>
            <a:r>
              <a:rPr lang="en-US" sz="2400" dirty="0"/>
              <a:t>. Si </a:t>
            </a:r>
            <a:r>
              <a:rPr lang="en-US" sz="2400" dirty="0" err="1"/>
              <a:t>uno</a:t>
            </a:r>
            <a:r>
              <a:rPr lang="en-US" sz="2400" dirty="0"/>
              <a:t> de los </a:t>
            </a:r>
            <a:r>
              <a:rPr lang="en-US" sz="2400" dirty="0" err="1"/>
              <a:t>sitios</a:t>
            </a:r>
            <a:r>
              <a:rPr lang="en-US" sz="2400" dirty="0"/>
              <a:t> </a:t>
            </a:r>
            <a:r>
              <a:rPr lang="en-US" sz="2400" dirty="0" err="1"/>
              <a:t>que</a:t>
            </a:r>
            <a:r>
              <a:rPr lang="en-US" sz="2400" dirty="0"/>
              <a:t> </a:t>
            </a:r>
            <a:r>
              <a:rPr lang="en-US" sz="2400" dirty="0" err="1"/>
              <a:t>almacena</a:t>
            </a:r>
            <a:r>
              <a:rPr lang="en-US" sz="2400" dirty="0"/>
              <a:t> </a:t>
            </a:r>
            <a:r>
              <a:rPr lang="en-US" sz="2400" dirty="0" err="1"/>
              <a:t>una</a:t>
            </a:r>
            <a:r>
              <a:rPr lang="en-US" sz="2400" dirty="0"/>
              <a:t> </a:t>
            </a:r>
            <a:r>
              <a:rPr lang="en-US" sz="2400" dirty="0" err="1"/>
              <a:t>réplica</a:t>
            </a:r>
            <a:r>
              <a:rPr lang="en-US" sz="2400" dirty="0"/>
              <a:t> de un </a:t>
            </a:r>
            <a:r>
              <a:rPr lang="en-US" sz="2400" dirty="0" err="1"/>
              <a:t>elemento</a:t>
            </a:r>
            <a:r>
              <a:rPr lang="en-US" sz="2400" dirty="0"/>
              <a:t> de </a:t>
            </a:r>
            <a:r>
              <a:rPr lang="en-US" sz="2400" dirty="0" err="1"/>
              <a:t>datos</a:t>
            </a:r>
            <a:r>
              <a:rPr lang="en-US" sz="2400" dirty="0"/>
              <a:t> </a:t>
            </a:r>
            <a:r>
              <a:rPr lang="en-US" sz="2400" dirty="0" err="1"/>
              <a:t>modificado</a:t>
            </a:r>
            <a:r>
              <a:rPr lang="en-US" sz="2400" dirty="0"/>
              <a:t> </a:t>
            </a:r>
            <a:r>
              <a:rPr lang="en-US" sz="2400" dirty="0" err="1"/>
              <a:t>por</a:t>
            </a:r>
            <a:r>
              <a:rPr lang="en-US" sz="2400" dirty="0"/>
              <a:t> T1 se </a:t>
            </a:r>
            <a:r>
              <a:rPr lang="en-US" sz="2400" dirty="0" err="1"/>
              <a:t>desactiva</a:t>
            </a:r>
            <a:r>
              <a:rPr lang="en-US" sz="2400" dirty="0"/>
              <a:t> </a:t>
            </a:r>
            <a:r>
              <a:rPr lang="en-US" sz="2400" dirty="0" err="1"/>
              <a:t>durante</a:t>
            </a:r>
            <a:r>
              <a:rPr lang="en-US" sz="2400" dirty="0"/>
              <a:t> la </a:t>
            </a:r>
            <a:r>
              <a:rPr lang="en-US" sz="2400" dirty="0" err="1"/>
              <a:t>ejecución</a:t>
            </a:r>
            <a:r>
              <a:rPr lang="en-US" sz="2400" dirty="0"/>
              <a:t> de T1, se </a:t>
            </a:r>
            <a:r>
              <a:rPr lang="en-US" sz="2400" dirty="0" err="1"/>
              <a:t>bloquea</a:t>
            </a:r>
            <a:r>
              <a:rPr lang="en-US" sz="2400" dirty="0"/>
              <a:t> T1 hasta </a:t>
            </a:r>
            <a:r>
              <a:rPr lang="en-US" sz="2400" dirty="0" err="1"/>
              <a:t>que</a:t>
            </a:r>
            <a:r>
              <a:rPr lang="en-US" sz="2400" dirty="0"/>
              <a:t> se </a:t>
            </a:r>
            <a:r>
              <a:rPr lang="en-US" sz="2400" dirty="0" err="1"/>
              <a:t>repare</a:t>
            </a:r>
            <a:r>
              <a:rPr lang="en-US" sz="2400" dirty="0"/>
              <a:t> el </a:t>
            </a:r>
            <a:r>
              <a:rPr lang="en-US" sz="2400" dirty="0" err="1"/>
              <a:t>sitio</a:t>
            </a:r>
            <a:r>
              <a:rPr lang="en-US" sz="2400" dirty="0"/>
              <a:t> </a:t>
            </a:r>
            <a:r>
              <a:rPr lang="en-US" sz="2400" dirty="0" err="1"/>
              <a:t>defectuoso</a:t>
            </a:r>
            <a:r>
              <a:rPr lang="en-US" sz="2400" dirty="0"/>
              <a:t>. </a:t>
            </a:r>
            <a:endParaRPr lang="en-US" sz="2400" dirty="0" smtClean="0"/>
          </a:p>
          <a:p>
            <a:pPr>
              <a:lnSpc>
                <a:spcPct val="120000"/>
              </a:lnSpc>
              <a:spcBef>
                <a:spcPts val="300"/>
              </a:spcBef>
            </a:pPr>
            <a:r>
              <a:rPr lang="en-US" sz="2400" dirty="0" err="1" smtClean="0"/>
              <a:t>Por</a:t>
            </a:r>
            <a:r>
              <a:rPr lang="en-US" sz="2400" dirty="0" smtClean="0"/>
              <a:t> </a:t>
            </a:r>
            <a:r>
              <a:rPr lang="en-US" sz="2400" dirty="0" err="1"/>
              <a:t>estas</a:t>
            </a:r>
            <a:r>
              <a:rPr lang="en-US" sz="2400" dirty="0"/>
              <a:t> </a:t>
            </a:r>
            <a:r>
              <a:rPr lang="en-US" sz="2400" dirty="0" err="1"/>
              <a:t>razones</a:t>
            </a:r>
            <a:r>
              <a:rPr lang="en-US" sz="2400" dirty="0"/>
              <a:t>, la </a:t>
            </a:r>
            <a:r>
              <a:rPr lang="en-US" sz="2400" dirty="0" err="1"/>
              <a:t>replicación</a:t>
            </a:r>
            <a:r>
              <a:rPr lang="en-US" sz="2400" dirty="0"/>
              <a:t> </a:t>
            </a:r>
            <a:r>
              <a:rPr lang="en-US" sz="2400" dirty="0" err="1"/>
              <a:t>síncrona</a:t>
            </a:r>
            <a:r>
              <a:rPr lang="en-US" sz="2400" dirty="0"/>
              <a:t> solo se </a:t>
            </a:r>
            <a:r>
              <a:rPr lang="en-US" sz="2400" dirty="0" err="1"/>
              <a:t>usa</a:t>
            </a:r>
            <a:r>
              <a:rPr lang="en-US" sz="2400" dirty="0"/>
              <a:t> </a:t>
            </a:r>
            <a:r>
              <a:rPr lang="en-US" sz="2400" dirty="0" err="1"/>
              <a:t>cuando</a:t>
            </a:r>
            <a:r>
              <a:rPr lang="en-US" sz="2400" dirty="0"/>
              <a:t> </a:t>
            </a:r>
            <a:r>
              <a:rPr lang="en-US" sz="2400" dirty="0" err="1"/>
              <a:t>una</a:t>
            </a:r>
            <a:r>
              <a:rPr lang="en-US" sz="2400" dirty="0"/>
              <a:t> </a:t>
            </a:r>
            <a:r>
              <a:rPr lang="en-US" sz="2400" dirty="0" err="1"/>
              <a:t>computadora</a:t>
            </a:r>
            <a:r>
              <a:rPr lang="en-US" sz="2400" dirty="0"/>
              <a:t> </a:t>
            </a:r>
            <a:r>
              <a:rPr lang="en-US" sz="2400" dirty="0" err="1"/>
              <a:t>es</a:t>
            </a:r>
            <a:r>
              <a:rPr lang="en-US" sz="2400" dirty="0"/>
              <a:t> </a:t>
            </a:r>
            <a:r>
              <a:rPr lang="en-US" sz="2400" dirty="0" err="1"/>
              <a:t>una</a:t>
            </a:r>
            <a:r>
              <a:rPr lang="en-US" sz="2400" dirty="0"/>
              <a:t> </a:t>
            </a:r>
            <a:r>
              <a:rPr lang="en-US" sz="2400" dirty="0" err="1"/>
              <a:t>copia</a:t>
            </a:r>
            <a:r>
              <a:rPr lang="en-US" sz="2400" dirty="0"/>
              <a:t> de </a:t>
            </a:r>
            <a:r>
              <a:rPr lang="en-US" sz="2400" dirty="0" err="1"/>
              <a:t>seguridad</a:t>
            </a:r>
            <a:r>
              <a:rPr lang="en-US" sz="2400" dirty="0"/>
              <a:t> de la </a:t>
            </a:r>
            <a:r>
              <a:rPr lang="en-US" sz="2400" dirty="0" err="1"/>
              <a:t>otra</a:t>
            </a:r>
            <a:r>
              <a:rPr lang="en-US" sz="2400" dirty="0"/>
              <a:t>. En </a:t>
            </a:r>
            <a:r>
              <a:rPr lang="en-US" sz="2400" dirty="0" err="1"/>
              <a:t>este</a:t>
            </a:r>
            <a:r>
              <a:rPr lang="en-US" sz="2400" dirty="0"/>
              <a:t> </a:t>
            </a:r>
            <a:r>
              <a:rPr lang="en-US" sz="2400" dirty="0" err="1"/>
              <a:t>escenario</a:t>
            </a:r>
            <a:r>
              <a:rPr lang="en-US" sz="2400" dirty="0"/>
              <a:t>, dos </a:t>
            </a:r>
            <a:r>
              <a:rPr lang="en-US" sz="2400" dirty="0" err="1"/>
              <a:t>computadoras</a:t>
            </a:r>
            <a:r>
              <a:rPr lang="en-US" sz="2400" dirty="0"/>
              <a:t> </a:t>
            </a:r>
            <a:r>
              <a:rPr lang="en-US" sz="2400" dirty="0" err="1"/>
              <a:t>actúan</a:t>
            </a:r>
            <a:r>
              <a:rPr lang="en-US" sz="2400" dirty="0"/>
              <a:t> </a:t>
            </a:r>
            <a:r>
              <a:rPr lang="en-US" sz="2400" dirty="0" err="1"/>
              <a:t>como</a:t>
            </a:r>
            <a:r>
              <a:rPr lang="en-US" sz="2400" dirty="0"/>
              <a:t> </a:t>
            </a:r>
            <a:r>
              <a:rPr lang="en-US" sz="2400" dirty="0" err="1"/>
              <a:t>una</a:t>
            </a:r>
            <a:r>
              <a:rPr lang="en-US" sz="2400" dirty="0"/>
              <a:t> </a:t>
            </a:r>
            <a:r>
              <a:rPr lang="en-US" sz="2400" dirty="0" err="1"/>
              <a:t>espera</a:t>
            </a:r>
            <a:r>
              <a:rPr lang="en-US" sz="2400" dirty="0"/>
              <a:t> </a:t>
            </a:r>
            <a:r>
              <a:rPr lang="en-US" sz="2400" dirty="0" err="1"/>
              <a:t>activa</a:t>
            </a:r>
            <a:r>
              <a:rPr lang="en-US" sz="2400" dirty="0"/>
              <a:t> para la </a:t>
            </a:r>
            <a:r>
              <a:rPr lang="en-US" sz="2400" dirty="0" err="1"/>
              <a:t>otra</a:t>
            </a:r>
            <a:r>
              <a:rPr lang="en-US" sz="2400" dirty="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Synchronous Replication Control Approach</a:t>
            </a:r>
          </a:p>
        </p:txBody>
      </p:sp>
    </p:spTree>
    <p:extLst>
      <p:ext uri="{BB962C8B-B14F-4D97-AF65-F5344CB8AC3E}">
        <p14:creationId xmlns:p14="http://schemas.microsoft.com/office/powerpoint/2010/main" val="12134879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00000"/>
              </a:lnSpc>
              <a:spcBef>
                <a:spcPts val="300"/>
              </a:spcBef>
            </a:pPr>
            <a:r>
              <a:rPr lang="en-US" sz="2000" b="1" dirty="0" smtClean="0"/>
              <a:t>EJEMPLO</a:t>
            </a:r>
            <a:r>
              <a:rPr lang="en-US" sz="2000" dirty="0" smtClean="0"/>
              <a:t>: </a:t>
            </a:r>
            <a:r>
              <a:rPr lang="en-US" sz="2000" dirty="0" err="1" smtClean="0"/>
              <a:t>Supongamos</a:t>
            </a:r>
            <a:r>
              <a:rPr lang="en-US" sz="2000" dirty="0" smtClean="0"/>
              <a:t> </a:t>
            </a:r>
            <a:r>
              <a:rPr lang="en-US" sz="2000" dirty="0" err="1"/>
              <a:t>que</a:t>
            </a:r>
            <a:r>
              <a:rPr lang="en-US" sz="2000" dirty="0"/>
              <a:t> </a:t>
            </a:r>
            <a:r>
              <a:rPr lang="en-US" sz="2000" dirty="0" err="1"/>
              <a:t>tenemos</a:t>
            </a:r>
            <a:r>
              <a:rPr lang="en-US" sz="2000" dirty="0"/>
              <a:t> dos </a:t>
            </a:r>
            <a:r>
              <a:rPr lang="en-US" sz="2000" dirty="0" err="1"/>
              <a:t>servidores</a:t>
            </a:r>
            <a:r>
              <a:rPr lang="en-US" sz="2000" dirty="0"/>
              <a:t>, "A" </a:t>
            </a:r>
            <a:r>
              <a:rPr lang="en-US" sz="2000" dirty="0" err="1"/>
              <a:t>como</a:t>
            </a:r>
            <a:r>
              <a:rPr lang="en-US" sz="2000" dirty="0"/>
              <a:t> principal y "B" </a:t>
            </a:r>
            <a:r>
              <a:rPr lang="en-US" sz="2000" dirty="0" err="1"/>
              <a:t>como</a:t>
            </a:r>
            <a:r>
              <a:rPr lang="en-US" sz="2000" dirty="0"/>
              <a:t> </a:t>
            </a:r>
            <a:r>
              <a:rPr lang="en-US" sz="2000" dirty="0" err="1"/>
              <a:t>respaldo</a:t>
            </a:r>
            <a:r>
              <a:rPr lang="en-US" sz="2000" dirty="0"/>
              <a:t>, </a:t>
            </a:r>
            <a:r>
              <a:rPr lang="en-US" sz="2000" dirty="0" err="1"/>
              <a:t>que</a:t>
            </a:r>
            <a:r>
              <a:rPr lang="en-US" sz="2000" dirty="0"/>
              <a:t> </a:t>
            </a:r>
            <a:r>
              <a:rPr lang="en-US" sz="2000" dirty="0" err="1"/>
              <a:t>deben</a:t>
            </a:r>
            <a:r>
              <a:rPr lang="en-US" sz="2000" dirty="0"/>
              <a:t> </a:t>
            </a:r>
            <a:r>
              <a:rPr lang="en-US" sz="2000" dirty="0" err="1"/>
              <a:t>ser</a:t>
            </a:r>
            <a:r>
              <a:rPr lang="en-US" sz="2000" dirty="0"/>
              <a:t> </a:t>
            </a:r>
            <a:r>
              <a:rPr lang="en-US" sz="2000" dirty="0" err="1"/>
              <a:t>idénticos</a:t>
            </a:r>
            <a:r>
              <a:rPr lang="en-US" sz="2000" dirty="0"/>
              <a:t> en </a:t>
            </a:r>
            <a:r>
              <a:rPr lang="en-US" sz="2000" dirty="0" err="1"/>
              <a:t>todo</a:t>
            </a:r>
            <a:r>
              <a:rPr lang="en-US" sz="2000" dirty="0"/>
              <a:t> </a:t>
            </a:r>
            <a:r>
              <a:rPr lang="en-US" sz="2000" dirty="0" err="1"/>
              <a:t>momento</a:t>
            </a:r>
            <a:r>
              <a:rPr lang="en-US" sz="2000" dirty="0"/>
              <a:t>. </a:t>
            </a:r>
            <a:endParaRPr lang="en-US" sz="2000" dirty="0" smtClean="0"/>
          </a:p>
          <a:p>
            <a:pPr>
              <a:lnSpc>
                <a:spcPct val="100000"/>
              </a:lnSpc>
              <a:spcBef>
                <a:spcPts val="300"/>
              </a:spcBef>
            </a:pPr>
            <a:r>
              <a:rPr lang="en-US" sz="2000" dirty="0" smtClean="0"/>
              <a:t>En </a:t>
            </a:r>
            <a:r>
              <a:rPr lang="en-US" sz="2000" dirty="0" err="1"/>
              <a:t>esta</a:t>
            </a:r>
            <a:r>
              <a:rPr lang="en-US" sz="2000" dirty="0"/>
              <a:t> </a:t>
            </a:r>
            <a:r>
              <a:rPr lang="en-US" sz="2000" dirty="0" err="1"/>
              <a:t>configuración</a:t>
            </a:r>
            <a:r>
              <a:rPr lang="en-US" sz="2000" dirty="0"/>
              <a:t>, </a:t>
            </a:r>
            <a:r>
              <a:rPr lang="en-US" sz="2000" dirty="0" err="1"/>
              <a:t>cuando</a:t>
            </a:r>
            <a:r>
              <a:rPr lang="en-US" sz="2000" dirty="0"/>
              <a:t> A </a:t>
            </a:r>
            <a:r>
              <a:rPr lang="en-US" sz="2000" dirty="0" err="1"/>
              <a:t>falla</a:t>
            </a:r>
            <a:r>
              <a:rPr lang="en-US" sz="2000" dirty="0"/>
              <a:t>, el </a:t>
            </a:r>
            <a:r>
              <a:rPr lang="en-US" sz="2000" dirty="0" err="1"/>
              <a:t>procesamiento</a:t>
            </a:r>
            <a:r>
              <a:rPr lang="en-US" sz="2000" dirty="0"/>
              <a:t> de </a:t>
            </a:r>
            <a:r>
              <a:rPr lang="en-US" sz="2000" dirty="0" err="1"/>
              <a:t>transacciones</a:t>
            </a:r>
            <a:r>
              <a:rPr lang="en-US" sz="2000" dirty="0"/>
              <a:t> </a:t>
            </a:r>
            <a:r>
              <a:rPr lang="en-US" sz="2000" dirty="0" err="1"/>
              <a:t>continúa</a:t>
            </a:r>
            <a:r>
              <a:rPr lang="en-US" sz="2000" dirty="0"/>
              <a:t> en B sin </a:t>
            </a:r>
            <a:r>
              <a:rPr lang="en-US" sz="2000" dirty="0" err="1"/>
              <a:t>interrupción</a:t>
            </a:r>
            <a:r>
              <a:rPr lang="en-US" sz="2000" dirty="0"/>
              <a:t>. </a:t>
            </a:r>
            <a:r>
              <a:rPr lang="en-US" sz="2000" dirty="0" err="1"/>
              <a:t>Mientras</a:t>
            </a:r>
            <a:r>
              <a:rPr lang="en-US" sz="2000" dirty="0"/>
              <a:t> </a:t>
            </a:r>
            <a:r>
              <a:rPr lang="en-US" sz="2000" dirty="0" err="1"/>
              <a:t>tanto</a:t>
            </a:r>
            <a:r>
              <a:rPr lang="en-US" sz="2000" dirty="0"/>
              <a:t>, </a:t>
            </a:r>
            <a:r>
              <a:rPr lang="en-US" sz="2000" dirty="0" err="1"/>
              <a:t>las</a:t>
            </a:r>
            <a:r>
              <a:rPr lang="en-US" sz="2000" dirty="0"/>
              <a:t> </a:t>
            </a:r>
            <a:r>
              <a:rPr lang="en-US" sz="2000" dirty="0" err="1"/>
              <a:t>transacciones</a:t>
            </a:r>
            <a:r>
              <a:rPr lang="en-US" sz="2000" dirty="0"/>
              <a:t> </a:t>
            </a:r>
            <a:r>
              <a:rPr lang="en-US" sz="2000" dirty="0" err="1"/>
              <a:t>que</a:t>
            </a:r>
            <a:r>
              <a:rPr lang="en-US" sz="2000" dirty="0"/>
              <a:t> se </a:t>
            </a:r>
            <a:r>
              <a:rPr lang="en-US" sz="2000" dirty="0" err="1"/>
              <a:t>ejecutan</a:t>
            </a:r>
            <a:r>
              <a:rPr lang="en-US" sz="2000" dirty="0"/>
              <a:t> en B se </a:t>
            </a:r>
            <a:r>
              <a:rPr lang="en-US" sz="2000" dirty="0" err="1"/>
              <a:t>mantienen</a:t>
            </a:r>
            <a:r>
              <a:rPr lang="en-US" sz="2000" dirty="0"/>
              <a:t> en </a:t>
            </a:r>
            <a:r>
              <a:rPr lang="en-US" sz="2000" dirty="0" err="1"/>
              <a:t>una</a:t>
            </a:r>
            <a:r>
              <a:rPr lang="en-US" sz="2000" dirty="0"/>
              <a:t> cola </a:t>
            </a:r>
            <a:r>
              <a:rPr lang="en-US" sz="2000" dirty="0" err="1"/>
              <a:t>pendiente</a:t>
            </a:r>
            <a:r>
              <a:rPr lang="en-US" sz="2000" dirty="0"/>
              <a:t> para la </a:t>
            </a:r>
            <a:r>
              <a:rPr lang="en-US" sz="2000" dirty="0" err="1"/>
              <a:t>aplicación</a:t>
            </a:r>
            <a:r>
              <a:rPr lang="en-US" sz="2000" dirty="0"/>
              <a:t> a A </a:t>
            </a:r>
            <a:r>
              <a:rPr lang="en-US" sz="2000" dirty="0" err="1"/>
              <a:t>cuando</a:t>
            </a:r>
            <a:r>
              <a:rPr lang="en-US" sz="2000" dirty="0"/>
              <a:t> se </a:t>
            </a:r>
            <a:r>
              <a:rPr lang="en-US" sz="2000" dirty="0" err="1"/>
              <a:t>repara</a:t>
            </a:r>
            <a:r>
              <a:rPr lang="en-US" sz="2000" dirty="0"/>
              <a:t>. </a:t>
            </a:r>
            <a:endParaRPr lang="en-US" sz="2000" dirty="0" smtClean="0"/>
          </a:p>
          <a:p>
            <a:pPr>
              <a:lnSpc>
                <a:spcPct val="100000"/>
              </a:lnSpc>
              <a:spcBef>
                <a:spcPts val="300"/>
              </a:spcBef>
            </a:pPr>
            <a:r>
              <a:rPr lang="en-US" sz="2000" dirty="0" err="1" smtClean="0"/>
              <a:t>Cuando</a:t>
            </a:r>
            <a:r>
              <a:rPr lang="en-US" sz="2000" dirty="0" smtClean="0"/>
              <a:t> </a:t>
            </a:r>
            <a:r>
              <a:rPr lang="en-US" sz="2000" dirty="0"/>
              <a:t>el </a:t>
            </a:r>
            <a:r>
              <a:rPr lang="en-US" sz="2000" dirty="0" err="1"/>
              <a:t>servidor</a:t>
            </a:r>
            <a:r>
              <a:rPr lang="en-US" sz="2000" dirty="0"/>
              <a:t> A se </a:t>
            </a:r>
            <a:r>
              <a:rPr lang="en-US" sz="2000" dirty="0" err="1"/>
              <a:t>reinicia</a:t>
            </a:r>
            <a:r>
              <a:rPr lang="en-US" sz="2000" dirty="0"/>
              <a:t>, no se </a:t>
            </a:r>
            <a:r>
              <a:rPr lang="en-US" sz="2000" dirty="0" err="1"/>
              <a:t>vuelve</a:t>
            </a:r>
            <a:r>
              <a:rPr lang="en-US" sz="2000" dirty="0"/>
              <a:t> a </a:t>
            </a:r>
            <a:r>
              <a:rPr lang="en-US" sz="2000" dirty="0" err="1"/>
              <a:t>poner</a:t>
            </a:r>
            <a:r>
              <a:rPr lang="en-US" sz="2000" dirty="0"/>
              <a:t> en </a:t>
            </a:r>
            <a:r>
              <a:rPr lang="en-US" sz="2000" dirty="0" err="1"/>
              <a:t>servicio</a:t>
            </a:r>
            <a:r>
              <a:rPr lang="en-US" sz="2000" dirty="0"/>
              <a:t> hasta </a:t>
            </a:r>
            <a:r>
              <a:rPr lang="en-US" sz="2000" dirty="0" err="1"/>
              <a:t>que</a:t>
            </a:r>
            <a:r>
              <a:rPr lang="en-US" sz="2000" dirty="0"/>
              <a:t> se </a:t>
            </a:r>
            <a:r>
              <a:rPr lang="en-US" sz="2000" dirty="0" err="1"/>
              <a:t>sincroniza</a:t>
            </a:r>
            <a:r>
              <a:rPr lang="en-US" sz="2000" dirty="0"/>
              <a:t> con el </a:t>
            </a:r>
            <a:r>
              <a:rPr lang="en-US" sz="2000" dirty="0" err="1"/>
              <a:t>servidor</a:t>
            </a:r>
            <a:r>
              <a:rPr lang="en-US" sz="2000" dirty="0"/>
              <a:t> B. </a:t>
            </a:r>
            <a:endParaRPr lang="en-US" sz="2000" dirty="0" smtClean="0"/>
          </a:p>
          <a:p>
            <a:pPr>
              <a:lnSpc>
                <a:spcPct val="100000"/>
              </a:lnSpc>
              <a:spcBef>
                <a:spcPts val="300"/>
              </a:spcBef>
            </a:pPr>
            <a:r>
              <a:rPr lang="en-US" sz="2000" dirty="0" smtClean="0"/>
              <a:t>Durante </a:t>
            </a:r>
            <a:r>
              <a:rPr lang="en-US" sz="2000" dirty="0"/>
              <a:t>la </a:t>
            </a:r>
            <a:r>
              <a:rPr lang="en-US" sz="2000" dirty="0" err="1"/>
              <a:t>sincronización</a:t>
            </a:r>
            <a:r>
              <a:rPr lang="en-US" sz="2000" dirty="0"/>
              <a:t>, </a:t>
            </a:r>
            <a:r>
              <a:rPr lang="en-US" sz="2000" dirty="0" err="1"/>
              <a:t>las</a:t>
            </a:r>
            <a:r>
              <a:rPr lang="en-US" sz="2000" dirty="0"/>
              <a:t> </a:t>
            </a:r>
            <a:r>
              <a:rPr lang="en-US" sz="2000" dirty="0" err="1"/>
              <a:t>nuevas</a:t>
            </a:r>
            <a:r>
              <a:rPr lang="en-US" sz="2000" dirty="0"/>
              <a:t> </a:t>
            </a:r>
            <a:r>
              <a:rPr lang="en-US" sz="2000" dirty="0" err="1"/>
              <a:t>transacciones</a:t>
            </a:r>
            <a:r>
              <a:rPr lang="en-US" sz="2000" dirty="0"/>
              <a:t> </a:t>
            </a:r>
            <a:r>
              <a:rPr lang="en-US" sz="2000" dirty="0" err="1"/>
              <a:t>que</a:t>
            </a:r>
            <a:r>
              <a:rPr lang="en-US" sz="2000" dirty="0"/>
              <a:t> </a:t>
            </a:r>
            <a:r>
              <a:rPr lang="en-US" sz="2000" dirty="0" err="1"/>
              <a:t>llegan</a:t>
            </a:r>
            <a:r>
              <a:rPr lang="en-US" sz="2000" dirty="0"/>
              <a:t> a </a:t>
            </a:r>
            <a:r>
              <a:rPr lang="en-US" sz="2000" dirty="0" err="1"/>
              <a:t>cualquiera</a:t>
            </a:r>
            <a:r>
              <a:rPr lang="en-US" sz="2000" dirty="0"/>
              <a:t> de los </a:t>
            </a:r>
            <a:r>
              <a:rPr lang="en-US" sz="2000" dirty="0" err="1"/>
              <a:t>sitios</a:t>
            </a:r>
            <a:r>
              <a:rPr lang="en-US" sz="2000" dirty="0"/>
              <a:t> se </a:t>
            </a:r>
            <a:r>
              <a:rPr lang="en-US" sz="2000" dirty="0" err="1"/>
              <a:t>mantienen</a:t>
            </a:r>
            <a:r>
              <a:rPr lang="en-US" sz="2000" dirty="0"/>
              <a:t> en la cola de </a:t>
            </a:r>
            <a:r>
              <a:rPr lang="en-US" sz="2000" dirty="0" err="1"/>
              <a:t>trabajos</a:t>
            </a:r>
            <a:r>
              <a:rPr lang="en-US" sz="2000" dirty="0"/>
              <a:t> y no se </a:t>
            </a:r>
            <a:r>
              <a:rPr lang="en-US" sz="2000" dirty="0" err="1"/>
              <a:t>ejecutan</a:t>
            </a:r>
            <a:r>
              <a:rPr lang="en-US" sz="2000" dirty="0"/>
              <a:t>. </a:t>
            </a:r>
            <a:endParaRPr lang="en-US" sz="2000" dirty="0" smtClean="0"/>
          </a:p>
          <a:p>
            <a:pPr>
              <a:lnSpc>
                <a:spcPct val="100000"/>
              </a:lnSpc>
              <a:spcBef>
                <a:spcPts val="300"/>
              </a:spcBef>
            </a:pPr>
            <a:r>
              <a:rPr lang="en-US" sz="2000" dirty="0" err="1" smtClean="0"/>
              <a:t>Sincronizar</a:t>
            </a:r>
            <a:r>
              <a:rPr lang="en-US" sz="2000" dirty="0" smtClean="0"/>
              <a:t> </a:t>
            </a:r>
            <a:r>
              <a:rPr lang="en-US" sz="2000" dirty="0"/>
              <a:t>A </a:t>
            </a:r>
            <a:r>
              <a:rPr lang="en-US" sz="2000" dirty="0" err="1"/>
              <a:t>significa</a:t>
            </a:r>
            <a:r>
              <a:rPr lang="en-US" sz="2000" dirty="0"/>
              <a:t> </a:t>
            </a:r>
            <a:r>
              <a:rPr lang="en-US" sz="2000" dirty="0" err="1"/>
              <a:t>que</a:t>
            </a:r>
            <a:r>
              <a:rPr lang="en-US" sz="2000" dirty="0"/>
              <a:t> </a:t>
            </a:r>
            <a:r>
              <a:rPr lang="en-US" sz="2000" dirty="0" err="1"/>
              <a:t>las</a:t>
            </a:r>
            <a:r>
              <a:rPr lang="en-US" sz="2000" dirty="0"/>
              <a:t> </a:t>
            </a:r>
            <a:r>
              <a:rPr lang="en-US" sz="2000" dirty="0" err="1"/>
              <a:t>transacciones</a:t>
            </a:r>
            <a:r>
              <a:rPr lang="en-US" sz="2000" dirty="0"/>
              <a:t> </a:t>
            </a:r>
            <a:r>
              <a:rPr lang="en-US" sz="2000" dirty="0" err="1"/>
              <a:t>pendientes</a:t>
            </a:r>
            <a:r>
              <a:rPr lang="en-US" sz="2000" dirty="0"/>
              <a:t> de B se </a:t>
            </a:r>
            <a:r>
              <a:rPr lang="en-US" sz="2000" dirty="0" err="1"/>
              <a:t>aplican</a:t>
            </a:r>
            <a:r>
              <a:rPr lang="en-US" sz="2000" dirty="0"/>
              <a:t> a A en el </a:t>
            </a:r>
            <a:r>
              <a:rPr lang="en-US" sz="2000" dirty="0" err="1"/>
              <a:t>mismo</a:t>
            </a:r>
            <a:r>
              <a:rPr lang="en-US" sz="2000" dirty="0"/>
              <a:t> </a:t>
            </a:r>
            <a:r>
              <a:rPr lang="en-US" sz="2000" dirty="0" err="1"/>
              <a:t>orden</a:t>
            </a:r>
            <a:r>
              <a:rPr lang="en-US" sz="2000" dirty="0"/>
              <a:t> en </a:t>
            </a:r>
            <a:r>
              <a:rPr lang="en-US" sz="2000" dirty="0" err="1"/>
              <a:t>que</a:t>
            </a:r>
            <a:r>
              <a:rPr lang="en-US" sz="2000" dirty="0"/>
              <a:t> se </a:t>
            </a:r>
            <a:r>
              <a:rPr lang="en-US" sz="2000" dirty="0" err="1"/>
              <a:t>ejecutaron</a:t>
            </a:r>
            <a:r>
              <a:rPr lang="en-US" sz="2000" dirty="0"/>
              <a:t> en B. </a:t>
            </a:r>
            <a:r>
              <a:rPr lang="en-US" sz="2000" dirty="0" err="1"/>
              <a:t>Después</a:t>
            </a:r>
            <a:r>
              <a:rPr lang="en-US" sz="2000" dirty="0"/>
              <a:t> de </a:t>
            </a:r>
            <a:r>
              <a:rPr lang="en-US" sz="2000" dirty="0" err="1"/>
              <a:t>que</a:t>
            </a:r>
            <a:r>
              <a:rPr lang="en-US" sz="2000" dirty="0"/>
              <a:t> </a:t>
            </a:r>
            <a:r>
              <a:rPr lang="en-US" sz="2000" dirty="0" err="1"/>
              <a:t>todas</a:t>
            </a:r>
            <a:r>
              <a:rPr lang="en-US" sz="2000" dirty="0"/>
              <a:t> </a:t>
            </a:r>
            <a:r>
              <a:rPr lang="en-US" sz="2000" dirty="0" err="1"/>
              <a:t>las</a:t>
            </a:r>
            <a:r>
              <a:rPr lang="en-US" sz="2000" dirty="0"/>
              <a:t> </a:t>
            </a:r>
            <a:r>
              <a:rPr lang="en-US" sz="2000" dirty="0" err="1"/>
              <a:t>transacciones</a:t>
            </a:r>
            <a:r>
              <a:rPr lang="en-US" sz="2000" dirty="0"/>
              <a:t> en la cola </a:t>
            </a:r>
            <a:r>
              <a:rPr lang="en-US" sz="2000" dirty="0" err="1"/>
              <a:t>pendiente</a:t>
            </a:r>
            <a:r>
              <a:rPr lang="en-US" sz="2000" dirty="0"/>
              <a:t> se </a:t>
            </a:r>
            <a:r>
              <a:rPr lang="en-US" sz="2000" dirty="0" err="1"/>
              <a:t>hayan</a:t>
            </a:r>
            <a:r>
              <a:rPr lang="en-US" sz="2000" dirty="0"/>
              <a:t> </a:t>
            </a:r>
            <a:r>
              <a:rPr lang="en-US" sz="2000" dirty="0" err="1"/>
              <a:t>procesado</a:t>
            </a:r>
            <a:r>
              <a:rPr lang="en-US" sz="2000" dirty="0"/>
              <a:t> en A, ambos </a:t>
            </a:r>
            <a:r>
              <a:rPr lang="en-US" sz="2000" dirty="0" err="1"/>
              <a:t>servidores</a:t>
            </a:r>
            <a:r>
              <a:rPr lang="en-US" sz="2000" dirty="0"/>
              <a:t> se </a:t>
            </a:r>
            <a:r>
              <a:rPr lang="en-US" sz="2000" dirty="0" err="1"/>
              <a:t>ponen</a:t>
            </a:r>
            <a:r>
              <a:rPr lang="en-US" sz="2000" dirty="0"/>
              <a:t> </a:t>
            </a:r>
            <a:r>
              <a:rPr lang="en-US" sz="2000" dirty="0" err="1"/>
              <a:t>nuevamente</a:t>
            </a:r>
            <a:r>
              <a:rPr lang="en-US" sz="2000" dirty="0"/>
              <a:t> en </a:t>
            </a:r>
            <a:r>
              <a:rPr lang="en-US" sz="2000" dirty="0" err="1"/>
              <a:t>servicio</a:t>
            </a:r>
            <a:r>
              <a:rPr lang="en-US" sz="2000" dirty="0"/>
              <a:t>. </a:t>
            </a:r>
            <a:endParaRPr lang="en-US" sz="2000" dirty="0" smtClean="0"/>
          </a:p>
          <a:p>
            <a:pPr>
              <a:lnSpc>
                <a:spcPct val="100000"/>
              </a:lnSpc>
              <a:spcBef>
                <a:spcPts val="300"/>
              </a:spcBef>
            </a:pPr>
            <a:r>
              <a:rPr lang="en-US" sz="2000" dirty="0" smtClean="0"/>
              <a:t>En </a:t>
            </a:r>
            <a:r>
              <a:rPr lang="en-US" sz="2000" dirty="0" err="1"/>
              <a:t>este</a:t>
            </a:r>
            <a:r>
              <a:rPr lang="en-US" sz="2000" dirty="0"/>
              <a:t> </a:t>
            </a:r>
            <a:r>
              <a:rPr lang="en-US" sz="2000" dirty="0" err="1"/>
              <a:t>momento</a:t>
            </a:r>
            <a:r>
              <a:rPr lang="en-US" sz="2000" dirty="0"/>
              <a:t>, </a:t>
            </a:r>
            <a:r>
              <a:rPr lang="en-US" sz="2000" dirty="0" err="1"/>
              <a:t>las</a:t>
            </a:r>
            <a:r>
              <a:rPr lang="en-US" sz="2000" dirty="0"/>
              <a:t> </a:t>
            </a:r>
            <a:r>
              <a:rPr lang="en-US" sz="2000" dirty="0" err="1"/>
              <a:t>transacciones</a:t>
            </a:r>
            <a:r>
              <a:rPr lang="en-US" sz="2000" dirty="0"/>
              <a:t> se </a:t>
            </a:r>
            <a:r>
              <a:rPr lang="en-US" sz="2000" dirty="0" err="1"/>
              <a:t>procesan</a:t>
            </a:r>
            <a:r>
              <a:rPr lang="en-US" sz="2000" dirty="0"/>
              <a:t> </a:t>
            </a:r>
            <a:r>
              <a:rPr lang="en-US" sz="2000" dirty="0" err="1"/>
              <a:t>desde</a:t>
            </a:r>
            <a:r>
              <a:rPr lang="en-US" sz="2000" dirty="0"/>
              <a:t> la parte </a:t>
            </a:r>
            <a:r>
              <a:rPr lang="en-US" sz="2000" dirty="0" err="1"/>
              <a:t>delantera</a:t>
            </a:r>
            <a:r>
              <a:rPr lang="en-US" sz="2000" dirty="0"/>
              <a:t> de la cola de </a:t>
            </a:r>
            <a:r>
              <a:rPr lang="en-US" sz="2000" dirty="0" err="1"/>
              <a:t>trabajos</a:t>
            </a:r>
            <a:r>
              <a:rPr lang="en-US" sz="2000" dirty="0"/>
              <a:t> y se </a:t>
            </a:r>
            <a:r>
              <a:rPr lang="en-US" sz="2000" dirty="0" err="1"/>
              <a:t>ejecutan</a:t>
            </a:r>
            <a:r>
              <a:rPr lang="en-US" sz="2000" dirty="0"/>
              <a:t> en </a:t>
            </a:r>
            <a:r>
              <a:rPr lang="en-US" sz="2000" dirty="0" err="1"/>
              <a:t>ambas</a:t>
            </a:r>
            <a:r>
              <a:rPr lang="en-US" sz="2000" dirty="0"/>
              <a:t> </a:t>
            </a:r>
            <a:r>
              <a:rPr lang="en-US" sz="2000" dirty="0" err="1"/>
              <a:t>copias</a:t>
            </a:r>
            <a:r>
              <a:rPr lang="en-US" sz="2000" dirty="0"/>
              <a:t>.</a:t>
            </a:r>
            <a:endParaRPr lang="es-ES_tradnl" sz="20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15</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Synchronous Replication Control Approach</a:t>
            </a:r>
          </a:p>
        </p:txBody>
      </p:sp>
    </p:spTree>
    <p:extLst>
      <p:ext uri="{BB962C8B-B14F-4D97-AF65-F5344CB8AC3E}">
        <p14:creationId xmlns:p14="http://schemas.microsoft.com/office/powerpoint/2010/main" val="4786224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a:t>En </a:t>
            </a:r>
            <a:r>
              <a:rPr lang="en-US" sz="2400" dirty="0" err="1"/>
              <a:t>este</a:t>
            </a:r>
            <a:r>
              <a:rPr lang="en-US" sz="2400" dirty="0"/>
              <a:t> </a:t>
            </a:r>
            <a:r>
              <a:rPr lang="en-US" sz="2400" dirty="0" err="1"/>
              <a:t>enfoque</a:t>
            </a:r>
            <a:r>
              <a:rPr lang="en-US" sz="2400" dirty="0"/>
              <a:t>, </a:t>
            </a:r>
            <a:r>
              <a:rPr lang="en-US" sz="2400" dirty="0" err="1"/>
              <a:t>las</a:t>
            </a:r>
            <a:r>
              <a:rPr lang="en-US" sz="2400" dirty="0"/>
              <a:t> </a:t>
            </a:r>
            <a:r>
              <a:rPr lang="en-US" sz="2400" dirty="0" err="1"/>
              <a:t>copias</a:t>
            </a:r>
            <a:r>
              <a:rPr lang="en-US" sz="2400" dirty="0"/>
              <a:t> no </a:t>
            </a:r>
            <a:r>
              <a:rPr lang="en-US" sz="2400" dirty="0" err="1"/>
              <a:t>tienen</a:t>
            </a:r>
            <a:r>
              <a:rPr lang="en-US" sz="2400" dirty="0"/>
              <a:t> </a:t>
            </a:r>
            <a:r>
              <a:rPr lang="en-US" sz="2400" dirty="0" err="1"/>
              <a:t>que</a:t>
            </a:r>
            <a:r>
              <a:rPr lang="en-US" sz="2400" dirty="0"/>
              <a:t> </a:t>
            </a:r>
            <a:r>
              <a:rPr lang="en-US" sz="2400" dirty="0" err="1"/>
              <a:t>estar</a:t>
            </a:r>
            <a:r>
              <a:rPr lang="en-US" sz="2400" dirty="0"/>
              <a:t> </a:t>
            </a:r>
            <a:r>
              <a:rPr lang="en-US" sz="2400" dirty="0" err="1"/>
              <a:t>sincronizadas</a:t>
            </a:r>
            <a:r>
              <a:rPr lang="en-US" sz="2400" dirty="0"/>
              <a:t> en </a:t>
            </a:r>
            <a:r>
              <a:rPr lang="en-US" sz="2400" dirty="0" err="1"/>
              <a:t>todo</a:t>
            </a:r>
            <a:r>
              <a:rPr lang="en-US" sz="2400" dirty="0"/>
              <a:t> </a:t>
            </a:r>
            <a:r>
              <a:rPr lang="en-US" sz="2400" dirty="0" err="1"/>
              <a:t>momento</a:t>
            </a:r>
            <a:r>
              <a:rPr lang="en-US" sz="2400" dirty="0"/>
              <a:t>. </a:t>
            </a:r>
            <a:endParaRPr lang="en-US" sz="2400" dirty="0" smtClean="0"/>
          </a:p>
          <a:p>
            <a:pPr>
              <a:lnSpc>
                <a:spcPct val="120000"/>
              </a:lnSpc>
              <a:spcBef>
                <a:spcPts val="300"/>
              </a:spcBef>
            </a:pPr>
            <a:r>
              <a:rPr lang="en-US" sz="2400" dirty="0" err="1" smtClean="0"/>
              <a:t>Una</a:t>
            </a:r>
            <a:r>
              <a:rPr lang="en-US" sz="2400" dirty="0" smtClean="0"/>
              <a:t> </a:t>
            </a:r>
            <a:r>
              <a:rPr lang="en-US" sz="2400" dirty="0"/>
              <a:t>o </a:t>
            </a:r>
            <a:r>
              <a:rPr lang="en-US" sz="2400" dirty="0" err="1"/>
              <a:t>más</a:t>
            </a:r>
            <a:r>
              <a:rPr lang="en-US" sz="2400" dirty="0"/>
              <a:t> </a:t>
            </a:r>
            <a:r>
              <a:rPr lang="en-US" sz="2400" dirty="0" err="1"/>
              <a:t>copias</a:t>
            </a:r>
            <a:r>
              <a:rPr lang="en-US" sz="2400" dirty="0"/>
              <a:t> </a:t>
            </a:r>
            <a:r>
              <a:rPr lang="en-US" sz="2400" dirty="0" err="1"/>
              <a:t>pueden</a:t>
            </a:r>
            <a:r>
              <a:rPr lang="en-US" sz="2400" dirty="0"/>
              <a:t> </a:t>
            </a:r>
            <a:r>
              <a:rPr lang="en-US" sz="2400" dirty="0" err="1"/>
              <a:t>quedarse</a:t>
            </a:r>
            <a:r>
              <a:rPr lang="en-US" sz="2400" dirty="0"/>
              <a:t> </a:t>
            </a:r>
            <a:r>
              <a:rPr lang="en-US" sz="2400" dirty="0" err="1"/>
              <a:t>atrás</a:t>
            </a:r>
            <a:r>
              <a:rPr lang="en-US" sz="2400" dirty="0"/>
              <a:t> de </a:t>
            </a:r>
            <a:r>
              <a:rPr lang="en-US" sz="2400" dirty="0" err="1"/>
              <a:t>las</a:t>
            </a:r>
            <a:r>
              <a:rPr lang="en-US" sz="2400" dirty="0"/>
              <a:t> </a:t>
            </a:r>
            <a:r>
              <a:rPr lang="en-US" sz="2400" dirty="0" err="1"/>
              <a:t>otras</a:t>
            </a:r>
            <a:r>
              <a:rPr lang="en-US" sz="2400" dirty="0"/>
              <a:t> (</a:t>
            </a:r>
            <a:r>
              <a:rPr lang="en-US" sz="2400" dirty="0" err="1"/>
              <a:t>estar</a:t>
            </a:r>
            <a:r>
              <a:rPr lang="en-US" sz="2400" dirty="0"/>
              <a:t> </a:t>
            </a:r>
            <a:r>
              <a:rPr lang="en-US" sz="2400" dirty="0" err="1"/>
              <a:t>desactualizadas</a:t>
            </a:r>
            <a:r>
              <a:rPr lang="en-US" sz="2400" dirty="0"/>
              <a:t>) con </a:t>
            </a:r>
            <a:r>
              <a:rPr lang="en-US" sz="2400" dirty="0" err="1"/>
              <a:t>respecto</a:t>
            </a:r>
            <a:r>
              <a:rPr lang="en-US" sz="2400" dirty="0"/>
              <a:t> a </a:t>
            </a:r>
            <a:r>
              <a:rPr lang="en-US" sz="2400" dirty="0" err="1"/>
              <a:t>las</a:t>
            </a:r>
            <a:r>
              <a:rPr lang="en-US" sz="2400" dirty="0"/>
              <a:t> </a:t>
            </a:r>
            <a:r>
              <a:rPr lang="en-US" sz="2400" dirty="0" err="1"/>
              <a:t>transacciones</a:t>
            </a:r>
            <a:r>
              <a:rPr lang="en-US" sz="2400" dirty="0"/>
              <a:t> </a:t>
            </a:r>
            <a:r>
              <a:rPr lang="en-US" sz="2400" dirty="0" err="1"/>
              <a:t>que</a:t>
            </a:r>
            <a:r>
              <a:rPr lang="en-US" sz="2400" dirty="0"/>
              <a:t> se </a:t>
            </a:r>
            <a:r>
              <a:rPr lang="en-US" sz="2400" dirty="0" err="1"/>
              <a:t>han</a:t>
            </a:r>
            <a:r>
              <a:rPr lang="en-US" sz="2400" dirty="0"/>
              <a:t> </a:t>
            </a:r>
            <a:r>
              <a:rPr lang="en-US" sz="2400" dirty="0" err="1"/>
              <a:t>ejecutado</a:t>
            </a:r>
            <a:r>
              <a:rPr lang="en-US" sz="2400" dirty="0"/>
              <a:t> contra </a:t>
            </a:r>
            <a:r>
              <a:rPr lang="en-US" sz="2400" dirty="0" err="1"/>
              <a:t>las</a:t>
            </a:r>
            <a:r>
              <a:rPr lang="en-US" sz="2400" dirty="0"/>
              <a:t> </a:t>
            </a:r>
            <a:r>
              <a:rPr lang="en-US" sz="2400" dirty="0" err="1"/>
              <a:t>copias</a:t>
            </a:r>
            <a:r>
              <a:rPr lang="en-US" sz="2400" dirty="0"/>
              <a:t>. </a:t>
            </a:r>
            <a:endParaRPr lang="en-US" sz="2400" dirty="0" smtClean="0"/>
          </a:p>
          <a:p>
            <a:pPr>
              <a:lnSpc>
                <a:spcPct val="120000"/>
              </a:lnSpc>
              <a:spcBef>
                <a:spcPts val="300"/>
              </a:spcBef>
            </a:pPr>
            <a:r>
              <a:rPr lang="en-US" sz="2400" dirty="0" err="1" smtClean="0"/>
              <a:t>Estas</a:t>
            </a:r>
            <a:r>
              <a:rPr lang="en-US" sz="2400" dirty="0" smtClean="0"/>
              <a:t> </a:t>
            </a:r>
            <a:r>
              <a:rPr lang="en-US" sz="2400" dirty="0" err="1"/>
              <a:t>copias</a:t>
            </a:r>
            <a:r>
              <a:rPr lang="en-US" sz="2400" dirty="0"/>
              <a:t> </a:t>
            </a:r>
            <a:r>
              <a:rPr lang="en-US" sz="2400" dirty="0" err="1"/>
              <a:t>necesitan</a:t>
            </a:r>
            <a:r>
              <a:rPr lang="en-US" sz="2400" dirty="0"/>
              <a:t> </a:t>
            </a:r>
            <a:r>
              <a:rPr lang="en-US" sz="2400" dirty="0" err="1"/>
              <a:t>finalmente</a:t>
            </a:r>
            <a:r>
              <a:rPr lang="en-US" sz="2400" dirty="0"/>
              <a:t> </a:t>
            </a:r>
            <a:r>
              <a:rPr lang="en-US" sz="2400" dirty="0" err="1"/>
              <a:t>alcanzar</a:t>
            </a:r>
            <a:r>
              <a:rPr lang="en-US" sz="2400" dirty="0"/>
              <a:t> a los </a:t>
            </a:r>
            <a:r>
              <a:rPr lang="en-US" sz="2400" dirty="0" err="1"/>
              <a:t>demás</a:t>
            </a:r>
            <a:r>
              <a:rPr lang="en-US" sz="2400" dirty="0"/>
              <a:t>. En la </a:t>
            </a:r>
            <a:r>
              <a:rPr lang="en-US" sz="2400" dirty="0" err="1"/>
              <a:t>industria</a:t>
            </a:r>
            <a:r>
              <a:rPr lang="en-US" sz="2400" dirty="0"/>
              <a:t>, </a:t>
            </a:r>
            <a:r>
              <a:rPr lang="en-US" sz="2400" dirty="0" err="1"/>
              <a:t>este</a:t>
            </a:r>
            <a:r>
              <a:rPr lang="en-US" sz="2400" dirty="0"/>
              <a:t> </a:t>
            </a:r>
            <a:r>
              <a:rPr lang="en-US" sz="2400" dirty="0" err="1"/>
              <a:t>proceso</a:t>
            </a:r>
            <a:r>
              <a:rPr lang="en-US" sz="2400" dirty="0"/>
              <a:t> se </a:t>
            </a:r>
            <a:r>
              <a:rPr lang="en-US" sz="2400" dirty="0" err="1"/>
              <a:t>conoce</a:t>
            </a:r>
            <a:r>
              <a:rPr lang="en-US" sz="2400" dirty="0"/>
              <a:t> </a:t>
            </a:r>
            <a:r>
              <a:rPr lang="en-US" sz="2400" dirty="0" err="1"/>
              <a:t>como</a:t>
            </a:r>
            <a:r>
              <a:rPr lang="en-US" sz="2400" dirty="0"/>
              <a:t> </a:t>
            </a:r>
            <a:r>
              <a:rPr lang="en-US" sz="2400" i="1" dirty="0" err="1"/>
              <a:t>sincronización</a:t>
            </a:r>
            <a:r>
              <a:rPr lang="en-US" sz="2400" dirty="0"/>
              <a:t>. </a:t>
            </a:r>
            <a:endParaRPr lang="en-US" sz="2400" dirty="0" smtClean="0"/>
          </a:p>
          <a:p>
            <a:pPr>
              <a:lnSpc>
                <a:spcPct val="120000"/>
              </a:lnSpc>
              <a:spcBef>
                <a:spcPts val="300"/>
              </a:spcBef>
            </a:pPr>
            <a:r>
              <a:rPr lang="en-US" sz="2400" dirty="0" err="1" smtClean="0"/>
              <a:t>Cómo</a:t>
            </a:r>
            <a:r>
              <a:rPr lang="en-US" sz="2400" dirty="0" smtClean="0"/>
              <a:t> </a:t>
            </a:r>
            <a:r>
              <a:rPr lang="en-US" sz="2400" dirty="0"/>
              <a:t>y </a:t>
            </a:r>
            <a:r>
              <a:rPr lang="en-US" sz="2400" dirty="0" err="1"/>
              <a:t>cuándo</a:t>
            </a:r>
            <a:r>
              <a:rPr lang="en-US" sz="2400" dirty="0"/>
              <a:t> se </a:t>
            </a:r>
            <a:r>
              <a:rPr lang="en-US" sz="2400" dirty="0" err="1"/>
              <a:t>sincronizan</a:t>
            </a:r>
            <a:r>
              <a:rPr lang="en-US" sz="2400" dirty="0"/>
              <a:t> </a:t>
            </a:r>
            <a:r>
              <a:rPr lang="en-US" sz="2400" dirty="0" err="1"/>
              <a:t>las</a:t>
            </a:r>
            <a:r>
              <a:rPr lang="en-US" sz="2400" dirty="0"/>
              <a:t> </a:t>
            </a:r>
            <a:r>
              <a:rPr lang="en-US" sz="2400" dirty="0" err="1"/>
              <a:t>copias</a:t>
            </a:r>
            <a:r>
              <a:rPr lang="en-US" sz="2400" dirty="0"/>
              <a:t> </a:t>
            </a:r>
            <a:r>
              <a:rPr lang="en-US" sz="2400" dirty="0" err="1"/>
              <a:t>desactualizadas</a:t>
            </a:r>
            <a:r>
              <a:rPr lang="en-US" sz="2400" dirty="0"/>
              <a:t> con </a:t>
            </a:r>
            <a:r>
              <a:rPr lang="en-US" sz="2400" dirty="0" err="1"/>
              <a:t>las</a:t>
            </a:r>
            <a:r>
              <a:rPr lang="en-US" sz="2400" dirty="0"/>
              <a:t> </a:t>
            </a:r>
            <a:r>
              <a:rPr lang="en-US" sz="2400" dirty="0" err="1"/>
              <a:t>demás</a:t>
            </a:r>
            <a:r>
              <a:rPr lang="en-US" sz="2400" dirty="0"/>
              <a:t> </a:t>
            </a:r>
            <a:r>
              <a:rPr lang="en-US" sz="2400" dirty="0" err="1"/>
              <a:t>depende</a:t>
            </a:r>
            <a:r>
              <a:rPr lang="en-US" sz="2400" dirty="0"/>
              <a:t> de la </a:t>
            </a:r>
            <a:r>
              <a:rPr lang="en-US" sz="2400" dirty="0" err="1"/>
              <a:t>aplicación</a:t>
            </a:r>
            <a:r>
              <a:rPr lang="en-US" sz="2400" dirty="0"/>
              <a:t>. </a:t>
            </a:r>
            <a:endParaRPr lang="en-US" sz="2400" dirty="0" smtClean="0"/>
          </a:p>
          <a:p>
            <a:pPr>
              <a:lnSpc>
                <a:spcPct val="120000"/>
              </a:lnSpc>
              <a:spcBef>
                <a:spcPts val="300"/>
              </a:spcBef>
            </a:pP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16</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Asynchronous Replication Control</a:t>
            </a:r>
          </a:p>
        </p:txBody>
      </p:sp>
    </p:spTree>
    <p:extLst>
      <p:ext uri="{BB962C8B-B14F-4D97-AF65-F5344CB8AC3E}">
        <p14:creationId xmlns:p14="http://schemas.microsoft.com/office/powerpoint/2010/main" val="5349416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6" y="1690688"/>
            <a:ext cx="11414559" cy="4015168"/>
          </a:xfrm>
        </p:spPr>
        <p:txBody>
          <a:bodyPr>
            <a:noAutofit/>
          </a:bodyPr>
          <a:lstStyle/>
          <a:p>
            <a:pPr>
              <a:lnSpc>
                <a:spcPct val="120000"/>
              </a:lnSpc>
              <a:spcBef>
                <a:spcPts val="300"/>
              </a:spcBef>
            </a:pPr>
            <a:r>
              <a:rPr lang="en-US" sz="2400" dirty="0" err="1"/>
              <a:t>Existen</a:t>
            </a:r>
            <a:r>
              <a:rPr lang="en-US" sz="2400" dirty="0"/>
              <a:t> </a:t>
            </a:r>
            <a:r>
              <a:rPr lang="en-US" sz="2400" dirty="0" err="1"/>
              <a:t>múltiples</a:t>
            </a:r>
            <a:r>
              <a:rPr lang="en-US" sz="2400" dirty="0"/>
              <a:t> </a:t>
            </a:r>
            <a:r>
              <a:rPr lang="en-US" sz="2400" dirty="0" err="1"/>
              <a:t>enfoques</a:t>
            </a:r>
            <a:r>
              <a:rPr lang="en-US" sz="2400" dirty="0"/>
              <a:t> para </a:t>
            </a:r>
            <a:r>
              <a:rPr lang="en-US" sz="2400" dirty="0" err="1"/>
              <a:t>implementar</a:t>
            </a:r>
            <a:r>
              <a:rPr lang="en-US" sz="2400" dirty="0"/>
              <a:t> la </a:t>
            </a:r>
            <a:r>
              <a:rPr lang="en-US" sz="2400" dirty="0" err="1"/>
              <a:t>sincronización</a:t>
            </a:r>
            <a:r>
              <a:rPr lang="en-US" sz="2400" dirty="0"/>
              <a:t> </a:t>
            </a:r>
            <a:r>
              <a:rPr lang="en-US" sz="2400" dirty="0" err="1"/>
              <a:t>requerida</a:t>
            </a:r>
            <a:r>
              <a:rPr lang="en-US" sz="2400" dirty="0"/>
              <a:t>. La </a:t>
            </a:r>
            <a:r>
              <a:rPr lang="en-US" sz="2400" dirty="0" err="1"/>
              <a:t>mayoría</a:t>
            </a:r>
            <a:r>
              <a:rPr lang="en-US" sz="2400" dirty="0"/>
              <a:t> de los DBMS </a:t>
            </a:r>
            <a:r>
              <a:rPr lang="en-US" sz="2400" dirty="0" err="1"/>
              <a:t>comerciales</a:t>
            </a:r>
            <a:r>
              <a:rPr lang="en-US" sz="2400" dirty="0"/>
              <a:t> </a:t>
            </a:r>
            <a:r>
              <a:rPr lang="en-US" sz="2400" dirty="0" err="1"/>
              <a:t>admiten</a:t>
            </a:r>
            <a:r>
              <a:rPr lang="en-US" sz="2400" dirty="0"/>
              <a:t> lo </a:t>
            </a:r>
            <a:r>
              <a:rPr lang="en-US" sz="2400" dirty="0" err="1"/>
              <a:t>que</a:t>
            </a:r>
            <a:r>
              <a:rPr lang="en-US" sz="2400" dirty="0"/>
              <a:t> se </a:t>
            </a:r>
            <a:r>
              <a:rPr lang="en-US" sz="2400" dirty="0" err="1"/>
              <a:t>conoce</a:t>
            </a:r>
            <a:r>
              <a:rPr lang="en-US" sz="2400" dirty="0"/>
              <a:t> </a:t>
            </a:r>
            <a:r>
              <a:rPr lang="en-US" sz="2400" dirty="0" err="1"/>
              <a:t>como</a:t>
            </a:r>
            <a:r>
              <a:rPr lang="en-US" sz="2400" dirty="0"/>
              <a:t> el </a:t>
            </a:r>
            <a:r>
              <a:rPr lang="en-US" sz="2400" dirty="0" err="1"/>
              <a:t>enfoque</a:t>
            </a:r>
            <a:r>
              <a:rPr lang="en-US" sz="2400" dirty="0"/>
              <a:t> de </a:t>
            </a:r>
            <a:r>
              <a:rPr lang="en-US" sz="2400" b="1" dirty="0" err="1"/>
              <a:t>copia</a:t>
            </a:r>
            <a:r>
              <a:rPr lang="en-US" sz="2400" b="1" dirty="0"/>
              <a:t> principal</a:t>
            </a:r>
            <a:r>
              <a:rPr lang="en-US" sz="2400" dirty="0"/>
              <a:t>. </a:t>
            </a:r>
            <a:endParaRPr lang="en-US" sz="2400" dirty="0" smtClean="0"/>
          </a:p>
          <a:p>
            <a:pPr>
              <a:lnSpc>
                <a:spcPct val="120000"/>
              </a:lnSpc>
              <a:spcBef>
                <a:spcPts val="300"/>
              </a:spcBef>
            </a:pPr>
            <a:r>
              <a:rPr lang="en-US" sz="2400" dirty="0" smtClean="0"/>
              <a:t>Este </a:t>
            </a:r>
            <a:r>
              <a:rPr lang="en-US" sz="2400" dirty="0" err="1"/>
              <a:t>enfoque</a:t>
            </a:r>
            <a:r>
              <a:rPr lang="en-US" sz="2400" dirty="0"/>
              <a:t> </a:t>
            </a:r>
            <a:r>
              <a:rPr lang="en-US" sz="2400" dirty="0" err="1"/>
              <a:t>también</a:t>
            </a:r>
            <a:r>
              <a:rPr lang="en-US" sz="2400" dirty="0"/>
              <a:t> se </a:t>
            </a:r>
            <a:r>
              <a:rPr lang="en-US" sz="2400" dirty="0" err="1"/>
              <a:t>conoce</a:t>
            </a:r>
            <a:r>
              <a:rPr lang="en-US" sz="2400" dirty="0"/>
              <a:t> </a:t>
            </a:r>
            <a:r>
              <a:rPr lang="en-US" sz="2400" dirty="0" err="1"/>
              <a:t>como</a:t>
            </a:r>
            <a:r>
              <a:rPr lang="en-US" sz="2400" dirty="0"/>
              <a:t> el </a:t>
            </a:r>
            <a:r>
              <a:rPr lang="en-US" sz="2400" dirty="0" err="1"/>
              <a:t>enfoque</a:t>
            </a:r>
            <a:r>
              <a:rPr lang="en-US" sz="2400" dirty="0"/>
              <a:t> de </a:t>
            </a:r>
            <a:r>
              <a:rPr lang="en-US" sz="2400" dirty="0" err="1"/>
              <a:t>almacenamiento</a:t>
            </a:r>
            <a:r>
              <a:rPr lang="en-US" sz="2400" dirty="0"/>
              <a:t> y </a:t>
            </a:r>
            <a:r>
              <a:rPr lang="en-US" sz="2400" dirty="0" err="1"/>
              <a:t>envío</a:t>
            </a:r>
            <a:r>
              <a:rPr lang="en-US" sz="2400" dirty="0"/>
              <a:t>. </a:t>
            </a:r>
            <a:endParaRPr lang="en-US" sz="2400" dirty="0" smtClean="0"/>
          </a:p>
          <a:p>
            <a:pPr>
              <a:lnSpc>
                <a:spcPct val="120000"/>
              </a:lnSpc>
              <a:spcBef>
                <a:spcPts val="300"/>
              </a:spcBef>
            </a:pPr>
            <a:r>
              <a:rPr lang="en-US" sz="2400" dirty="0" smtClean="0"/>
              <a:t>El </a:t>
            </a:r>
            <a:r>
              <a:rPr lang="en-US" sz="2400" dirty="0" err="1"/>
              <a:t>sitio</a:t>
            </a:r>
            <a:r>
              <a:rPr lang="en-US" sz="2400" dirty="0"/>
              <a:t> </a:t>
            </a:r>
            <a:r>
              <a:rPr lang="en-US" sz="2400" dirty="0" err="1"/>
              <a:t>que</a:t>
            </a:r>
            <a:r>
              <a:rPr lang="en-US" sz="2400" dirty="0"/>
              <a:t> se </a:t>
            </a:r>
            <a:r>
              <a:rPr lang="en-US" sz="2400" dirty="0" err="1"/>
              <a:t>actualiza</a:t>
            </a:r>
            <a:r>
              <a:rPr lang="en-US" sz="2400" dirty="0"/>
              <a:t> primero se llama </a:t>
            </a:r>
            <a:r>
              <a:rPr lang="en-US" sz="2400" i="1" dirty="0" err="1"/>
              <a:t>sitio</a:t>
            </a:r>
            <a:r>
              <a:rPr lang="en-US" sz="2400" i="1" dirty="0"/>
              <a:t> </a:t>
            </a:r>
            <a:r>
              <a:rPr lang="en-US" sz="2400" i="1" dirty="0" err="1"/>
              <a:t>primario</a:t>
            </a:r>
            <a:r>
              <a:rPr lang="en-US" sz="2400" dirty="0"/>
              <a:t>, </a:t>
            </a:r>
            <a:r>
              <a:rPr lang="en-US" sz="2400" dirty="0" err="1"/>
              <a:t>mientras</a:t>
            </a:r>
            <a:r>
              <a:rPr lang="en-US" sz="2400" dirty="0"/>
              <a:t> </a:t>
            </a:r>
            <a:r>
              <a:rPr lang="en-US" sz="2400" dirty="0" err="1"/>
              <a:t>que</a:t>
            </a:r>
            <a:r>
              <a:rPr lang="en-US" sz="2400" dirty="0"/>
              <a:t> </a:t>
            </a:r>
            <a:r>
              <a:rPr lang="en-US" sz="2400" dirty="0" err="1"/>
              <a:t>otros</a:t>
            </a:r>
            <a:r>
              <a:rPr lang="en-US" sz="2400" dirty="0"/>
              <a:t> se </a:t>
            </a:r>
            <a:r>
              <a:rPr lang="en-US" sz="2400" dirty="0" err="1"/>
              <a:t>conocen</a:t>
            </a:r>
            <a:r>
              <a:rPr lang="en-US" sz="2400" dirty="0"/>
              <a:t> </a:t>
            </a:r>
            <a:r>
              <a:rPr lang="en-US" sz="2400" dirty="0" err="1"/>
              <a:t>como</a:t>
            </a:r>
            <a:r>
              <a:rPr lang="en-US" sz="2400" dirty="0"/>
              <a:t> </a:t>
            </a:r>
            <a:r>
              <a:rPr lang="en-US" sz="2400" i="1" dirty="0" err="1"/>
              <a:t>sitios</a:t>
            </a:r>
            <a:r>
              <a:rPr lang="en-US" sz="2400" i="1" dirty="0"/>
              <a:t> </a:t>
            </a:r>
            <a:r>
              <a:rPr lang="en-US" sz="2400" i="1" dirty="0" err="1"/>
              <a:t>secundarios</a:t>
            </a:r>
            <a:r>
              <a:rPr lang="en-US" sz="2400" dirty="0"/>
              <a:t>. </a:t>
            </a:r>
            <a:endParaRPr lang="en-US" sz="2400" dirty="0" smtClean="0"/>
          </a:p>
          <a:p>
            <a:pPr>
              <a:lnSpc>
                <a:spcPct val="120000"/>
              </a:lnSpc>
              <a:spcBef>
                <a:spcPts val="300"/>
              </a:spcBef>
            </a:pPr>
            <a:r>
              <a:rPr lang="en-US" sz="2400" dirty="0" err="1" smtClean="0"/>
              <a:t>Algunos</a:t>
            </a:r>
            <a:r>
              <a:rPr lang="en-US" sz="2400" dirty="0" smtClean="0"/>
              <a:t> </a:t>
            </a:r>
            <a:r>
              <a:rPr lang="en-US" sz="2400" dirty="0" err="1"/>
              <a:t>proveedores</a:t>
            </a:r>
            <a:r>
              <a:rPr lang="en-US" sz="2400" dirty="0"/>
              <a:t> de DBMS </a:t>
            </a:r>
            <a:r>
              <a:rPr lang="en-US" sz="2400" dirty="0" err="1"/>
              <a:t>llaman</a:t>
            </a:r>
            <a:r>
              <a:rPr lang="en-US" sz="2400" dirty="0"/>
              <a:t> al </a:t>
            </a:r>
            <a:r>
              <a:rPr lang="en-US" sz="2400" dirty="0" err="1"/>
              <a:t>sitio</a:t>
            </a:r>
            <a:r>
              <a:rPr lang="en-US" sz="2400" dirty="0"/>
              <a:t> </a:t>
            </a:r>
            <a:r>
              <a:rPr lang="en-US" sz="2400" dirty="0" err="1"/>
              <a:t>primario</a:t>
            </a:r>
            <a:r>
              <a:rPr lang="en-US" sz="2400" dirty="0"/>
              <a:t> el </a:t>
            </a:r>
            <a:r>
              <a:rPr lang="en-US" sz="2400" u="sng" dirty="0"/>
              <a:t>editor</a:t>
            </a:r>
            <a:r>
              <a:rPr lang="en-US" sz="2400" dirty="0"/>
              <a:t> y los </a:t>
            </a:r>
            <a:r>
              <a:rPr lang="en-US" sz="2400" dirty="0" err="1"/>
              <a:t>sitios</a:t>
            </a:r>
            <a:r>
              <a:rPr lang="en-US" sz="2400" dirty="0"/>
              <a:t> </a:t>
            </a:r>
            <a:r>
              <a:rPr lang="en-US" sz="2400" dirty="0" err="1"/>
              <a:t>secundarios</a:t>
            </a:r>
            <a:r>
              <a:rPr lang="en-US" sz="2400" dirty="0"/>
              <a:t> a los </a:t>
            </a:r>
            <a:r>
              <a:rPr lang="en-US" sz="2400" u="sng" dirty="0" err="1"/>
              <a:t>suscriptores</a:t>
            </a:r>
            <a:r>
              <a:rPr lang="en-US" sz="2400" dirty="0"/>
              <a:t>. </a:t>
            </a:r>
            <a:endParaRPr lang="en-US" sz="2400" dirty="0" smtClean="0"/>
          </a:p>
          <a:p>
            <a:pPr>
              <a:lnSpc>
                <a:spcPct val="120000"/>
              </a:lnSpc>
              <a:spcBef>
                <a:spcPts val="300"/>
              </a:spcBef>
            </a:pPr>
            <a:r>
              <a:rPr lang="en-US" sz="2400" dirty="0" err="1" smtClean="0"/>
              <a:t>Todas</a:t>
            </a:r>
            <a:r>
              <a:rPr lang="en-US" sz="2400" dirty="0" smtClean="0"/>
              <a:t> </a:t>
            </a:r>
            <a:r>
              <a:rPr lang="en-US" sz="2400" dirty="0" err="1"/>
              <a:t>las</a:t>
            </a:r>
            <a:r>
              <a:rPr lang="en-US" sz="2400" dirty="0"/>
              <a:t> </a:t>
            </a:r>
            <a:r>
              <a:rPr lang="en-US" sz="2400" dirty="0" err="1"/>
              <a:t>transacciones</a:t>
            </a:r>
            <a:r>
              <a:rPr lang="en-US" sz="2400" dirty="0"/>
              <a:t> se </a:t>
            </a:r>
            <a:r>
              <a:rPr lang="en-US" sz="2400" dirty="0" err="1"/>
              <a:t>ejecutan</a:t>
            </a:r>
            <a:r>
              <a:rPr lang="en-US" sz="2400" dirty="0"/>
              <a:t> primero en el </a:t>
            </a:r>
            <a:r>
              <a:rPr lang="en-US" sz="2400" dirty="0" err="1"/>
              <a:t>sitio</a:t>
            </a:r>
            <a:r>
              <a:rPr lang="en-US" sz="2400" dirty="0"/>
              <a:t> </a:t>
            </a:r>
            <a:r>
              <a:rPr lang="en-US" sz="2400" dirty="0" err="1"/>
              <a:t>primario</a:t>
            </a:r>
            <a:r>
              <a:rPr lang="en-US" sz="2400" dirty="0"/>
              <a:t>. Este </a:t>
            </a:r>
            <a:r>
              <a:rPr lang="en-US" sz="2400" dirty="0" err="1"/>
              <a:t>sitio</a:t>
            </a:r>
            <a:r>
              <a:rPr lang="en-US" sz="2400" dirty="0"/>
              <a:t> </a:t>
            </a:r>
            <a:r>
              <a:rPr lang="en-US" sz="2400" dirty="0" err="1"/>
              <a:t>determina</a:t>
            </a:r>
            <a:r>
              <a:rPr lang="en-US" sz="2400" dirty="0"/>
              <a:t> un </a:t>
            </a:r>
            <a:r>
              <a:rPr lang="en-US" sz="2400" dirty="0" err="1"/>
              <a:t>orden</a:t>
            </a:r>
            <a:r>
              <a:rPr lang="en-US" sz="2400" dirty="0"/>
              <a:t> de </a:t>
            </a:r>
            <a:r>
              <a:rPr lang="en-US" sz="2400" dirty="0" err="1"/>
              <a:t>serialización</a:t>
            </a:r>
            <a:r>
              <a:rPr lang="en-US" sz="2400" dirty="0"/>
              <a:t> para </a:t>
            </a:r>
            <a:r>
              <a:rPr lang="en-US" sz="2400" dirty="0" err="1"/>
              <a:t>las</a:t>
            </a:r>
            <a:r>
              <a:rPr lang="en-US" sz="2400" dirty="0"/>
              <a:t> </a:t>
            </a:r>
            <a:r>
              <a:rPr lang="en-US" sz="2400" dirty="0" err="1"/>
              <a:t>transacciones</a:t>
            </a:r>
            <a:r>
              <a:rPr lang="en-US" sz="2400" dirty="0"/>
              <a:t> </a:t>
            </a:r>
            <a:r>
              <a:rPr lang="en-US" sz="2400" dirty="0" err="1"/>
              <a:t>que</a:t>
            </a:r>
            <a:r>
              <a:rPr lang="en-US" sz="2400" dirty="0"/>
              <a:t> </a:t>
            </a:r>
            <a:r>
              <a:rPr lang="en-US" sz="2400" dirty="0" err="1"/>
              <a:t>recibe</a:t>
            </a:r>
            <a:r>
              <a:rPr lang="en-US" sz="2400" dirty="0"/>
              <a:t> y </a:t>
            </a:r>
            <a:r>
              <a:rPr lang="en-US" sz="2400" dirty="0" err="1"/>
              <a:t>las</a:t>
            </a:r>
            <a:r>
              <a:rPr lang="en-US" sz="2400" dirty="0"/>
              <a:t> </a:t>
            </a:r>
            <a:r>
              <a:rPr lang="en-US" sz="2400" dirty="0" err="1"/>
              <a:t>aplica</a:t>
            </a:r>
            <a:r>
              <a:rPr lang="en-US" sz="2400" dirty="0"/>
              <a:t> en </a:t>
            </a:r>
            <a:r>
              <a:rPr lang="en-US" sz="2400" dirty="0" err="1"/>
              <a:t>ese</a:t>
            </a:r>
            <a:r>
              <a:rPr lang="en-US" sz="2400" dirty="0"/>
              <a:t> </a:t>
            </a:r>
            <a:r>
              <a:rPr lang="en-US" sz="2400" dirty="0" err="1"/>
              <a:t>orden</a:t>
            </a:r>
            <a:r>
              <a:rPr lang="en-US" sz="2400" dirty="0"/>
              <a:t> para </a:t>
            </a:r>
            <a:r>
              <a:rPr lang="en-US" sz="2400" dirty="0" err="1"/>
              <a:t>preservar</a:t>
            </a:r>
            <a:r>
              <a:rPr lang="en-US" sz="2400" dirty="0"/>
              <a:t> la </a:t>
            </a:r>
            <a:r>
              <a:rPr lang="en-US" sz="2400" dirty="0" err="1"/>
              <a:t>consistencia</a:t>
            </a:r>
            <a:r>
              <a:rPr lang="en-US" sz="2400" dirty="0"/>
              <a:t> de la </a:t>
            </a:r>
            <a:r>
              <a:rPr lang="en-US" sz="2400" dirty="0" err="1"/>
              <a:t>copia</a:t>
            </a:r>
            <a:r>
              <a:rPr lang="en-US" sz="2400" dirty="0"/>
              <a:t> </a:t>
            </a:r>
            <a:r>
              <a:rPr lang="en-US" sz="2400" dirty="0" err="1"/>
              <a:t>primaria</a:t>
            </a:r>
            <a:r>
              <a:rPr lang="en-US" sz="2400" dirty="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17</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Asynchronous Replication Control</a:t>
            </a:r>
          </a:p>
        </p:txBody>
      </p:sp>
    </p:spTree>
    <p:extLst>
      <p:ext uri="{BB962C8B-B14F-4D97-AF65-F5344CB8AC3E}">
        <p14:creationId xmlns:p14="http://schemas.microsoft.com/office/powerpoint/2010/main" val="7348966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a:t>Las </a:t>
            </a:r>
            <a:r>
              <a:rPr lang="en-US" sz="2400" dirty="0" err="1"/>
              <a:t>transacciones</a:t>
            </a:r>
            <a:r>
              <a:rPr lang="en-US" sz="2400" dirty="0"/>
              <a:t> se </a:t>
            </a:r>
            <a:r>
              <a:rPr lang="en-US" sz="2400" dirty="0" err="1"/>
              <a:t>ponen</a:t>
            </a:r>
            <a:r>
              <a:rPr lang="en-US" sz="2400" dirty="0"/>
              <a:t> en cola para </a:t>
            </a:r>
            <a:r>
              <a:rPr lang="en-US" sz="2400" dirty="0" err="1"/>
              <a:t>su</a:t>
            </a:r>
            <a:r>
              <a:rPr lang="en-US" sz="2400" dirty="0"/>
              <a:t> </a:t>
            </a:r>
            <a:r>
              <a:rPr lang="en-US" sz="2400" dirty="0" err="1"/>
              <a:t>aplicación</a:t>
            </a:r>
            <a:r>
              <a:rPr lang="en-US" sz="2400" dirty="0"/>
              <a:t> a los </a:t>
            </a:r>
            <a:r>
              <a:rPr lang="en-US" sz="2400" dirty="0" err="1"/>
              <a:t>sitios</a:t>
            </a:r>
            <a:r>
              <a:rPr lang="en-US" sz="2400" dirty="0"/>
              <a:t> </a:t>
            </a:r>
            <a:r>
              <a:rPr lang="en-US" sz="2400" dirty="0" err="1"/>
              <a:t>secundarios</a:t>
            </a:r>
            <a:r>
              <a:rPr lang="en-US" sz="2400" dirty="0"/>
              <a:t>. </a:t>
            </a:r>
            <a:endParaRPr lang="en-US" sz="2400" dirty="0" smtClean="0"/>
          </a:p>
          <a:p>
            <a:pPr>
              <a:lnSpc>
                <a:spcPct val="120000"/>
              </a:lnSpc>
              <a:spcBef>
                <a:spcPts val="300"/>
              </a:spcBef>
            </a:pPr>
            <a:r>
              <a:rPr lang="en-US" sz="2400" dirty="0" smtClean="0"/>
              <a:t>Los </a:t>
            </a:r>
            <a:r>
              <a:rPr lang="en-US" sz="2400" dirty="0" err="1"/>
              <a:t>sitios</a:t>
            </a:r>
            <a:r>
              <a:rPr lang="en-US" sz="2400" dirty="0"/>
              <a:t> </a:t>
            </a:r>
            <a:r>
              <a:rPr lang="en-US" sz="2400" dirty="0" err="1"/>
              <a:t>secundarios</a:t>
            </a:r>
            <a:r>
              <a:rPr lang="en-US" sz="2400" dirty="0"/>
              <a:t> se </a:t>
            </a:r>
            <a:r>
              <a:rPr lang="en-US" sz="2400" dirty="0" err="1"/>
              <a:t>actualizan</a:t>
            </a:r>
            <a:r>
              <a:rPr lang="en-US" sz="2400" dirty="0"/>
              <a:t> con </a:t>
            </a:r>
            <a:r>
              <a:rPr lang="en-US" sz="2400" dirty="0" err="1"/>
              <a:t>las</a:t>
            </a:r>
            <a:r>
              <a:rPr lang="en-US" sz="2400" dirty="0"/>
              <a:t> </a:t>
            </a:r>
            <a:r>
              <a:rPr lang="en-US" sz="2400" dirty="0" err="1"/>
              <a:t>transacciones</a:t>
            </a:r>
            <a:r>
              <a:rPr lang="en-US" sz="2400" dirty="0"/>
              <a:t> en cola </a:t>
            </a:r>
            <a:r>
              <a:rPr lang="en-US" sz="2400" dirty="0" err="1"/>
              <a:t>mediante</a:t>
            </a:r>
            <a:r>
              <a:rPr lang="en-US" sz="2400" dirty="0"/>
              <a:t> un </a:t>
            </a:r>
            <a:r>
              <a:rPr lang="en-US" sz="2400" dirty="0" err="1"/>
              <a:t>proceso</a:t>
            </a:r>
            <a:r>
              <a:rPr lang="en-US" sz="2400" dirty="0"/>
              <a:t> de </a:t>
            </a:r>
            <a:r>
              <a:rPr lang="en-US" sz="2400" dirty="0" err="1"/>
              <a:t>modo</a:t>
            </a:r>
            <a:r>
              <a:rPr lang="en-US" sz="2400" dirty="0"/>
              <a:t> </a:t>
            </a:r>
            <a:r>
              <a:rPr lang="en-US" sz="2400" i="1" dirty="0" err="1"/>
              <a:t>por</a:t>
            </a:r>
            <a:r>
              <a:rPr lang="en-US" sz="2400" i="1" dirty="0"/>
              <a:t> </a:t>
            </a:r>
            <a:r>
              <a:rPr lang="en-US" sz="2400" i="1" dirty="0" err="1"/>
              <a:t>lotes</a:t>
            </a:r>
            <a:r>
              <a:rPr lang="en-US" sz="2400" dirty="0"/>
              <a:t>. Este </a:t>
            </a:r>
            <a:r>
              <a:rPr lang="en-US" sz="2400" dirty="0" err="1"/>
              <a:t>proceso</a:t>
            </a:r>
            <a:r>
              <a:rPr lang="en-US" sz="2400" dirty="0"/>
              <a:t> se </a:t>
            </a:r>
            <a:r>
              <a:rPr lang="en-US" sz="2400" dirty="0" err="1"/>
              <a:t>conoce</a:t>
            </a:r>
            <a:r>
              <a:rPr lang="en-US" sz="2400" dirty="0"/>
              <a:t> </a:t>
            </a:r>
            <a:r>
              <a:rPr lang="en-US" sz="2400" dirty="0" err="1"/>
              <a:t>como</a:t>
            </a:r>
            <a:r>
              <a:rPr lang="en-US" sz="2400" dirty="0"/>
              <a:t> el </a:t>
            </a:r>
            <a:r>
              <a:rPr lang="en-US" sz="2400" dirty="0" err="1"/>
              <a:t>despliegue</a:t>
            </a:r>
            <a:r>
              <a:rPr lang="en-US" sz="2400" dirty="0"/>
              <a:t>. </a:t>
            </a:r>
            <a:endParaRPr lang="en-US" sz="2400" dirty="0" smtClean="0"/>
          </a:p>
          <a:p>
            <a:pPr>
              <a:lnSpc>
                <a:spcPct val="120000"/>
              </a:lnSpc>
              <a:spcBef>
                <a:spcPts val="300"/>
              </a:spcBef>
            </a:pPr>
            <a:r>
              <a:rPr lang="en-US" sz="2400" dirty="0" smtClean="0"/>
              <a:t>Las </a:t>
            </a:r>
            <a:r>
              <a:rPr lang="en-US" sz="2400" dirty="0" err="1"/>
              <a:t>copias</a:t>
            </a:r>
            <a:r>
              <a:rPr lang="en-US" sz="2400" dirty="0"/>
              <a:t> </a:t>
            </a:r>
            <a:r>
              <a:rPr lang="en-US" sz="2400" dirty="0" err="1"/>
              <a:t>secundarias</a:t>
            </a:r>
            <a:r>
              <a:rPr lang="en-US" sz="2400" dirty="0"/>
              <a:t> se </a:t>
            </a:r>
            <a:r>
              <a:rPr lang="en-US" sz="2400" dirty="0" err="1"/>
              <a:t>pueden</a:t>
            </a:r>
            <a:r>
              <a:rPr lang="en-US" sz="2400" dirty="0"/>
              <a:t> </a:t>
            </a:r>
            <a:r>
              <a:rPr lang="en-US" sz="2400" dirty="0" err="1"/>
              <a:t>mantener</a:t>
            </a:r>
            <a:r>
              <a:rPr lang="en-US" sz="2400" dirty="0"/>
              <a:t> </a:t>
            </a:r>
            <a:r>
              <a:rPr lang="en-US" sz="2400" dirty="0" err="1"/>
              <a:t>sincronizadas</a:t>
            </a:r>
            <a:r>
              <a:rPr lang="en-US" sz="2400" dirty="0"/>
              <a:t> con la </a:t>
            </a:r>
            <a:r>
              <a:rPr lang="en-US" sz="2400" dirty="0" err="1"/>
              <a:t>copia</a:t>
            </a:r>
            <a:r>
              <a:rPr lang="en-US" sz="2400" dirty="0"/>
              <a:t> principal </a:t>
            </a:r>
            <a:r>
              <a:rPr lang="en-US" sz="2400" dirty="0" err="1"/>
              <a:t>ya</a:t>
            </a:r>
            <a:r>
              <a:rPr lang="en-US" sz="2400" dirty="0"/>
              <a:t> sea </a:t>
            </a:r>
            <a:r>
              <a:rPr lang="en-US" sz="2400" u="sng" dirty="0" err="1"/>
              <a:t>desplegando</a:t>
            </a:r>
            <a:r>
              <a:rPr lang="en-US" sz="2400" u="sng" dirty="0"/>
              <a:t> </a:t>
            </a:r>
            <a:r>
              <a:rPr lang="en-US" sz="2400" u="sng" dirty="0" err="1"/>
              <a:t>las</a:t>
            </a:r>
            <a:r>
              <a:rPr lang="en-US" sz="2400" u="sng" dirty="0"/>
              <a:t> </a:t>
            </a:r>
            <a:r>
              <a:rPr lang="en-US" sz="2400" u="sng" dirty="0" err="1"/>
              <a:t>transacciones</a:t>
            </a:r>
            <a:r>
              <a:rPr lang="en-US" sz="2400" u="sng" dirty="0"/>
              <a:t> en cola </a:t>
            </a:r>
            <a:r>
              <a:rPr lang="en-US" sz="2400" dirty="0"/>
              <a:t>o </a:t>
            </a:r>
            <a:r>
              <a:rPr lang="en-US" sz="2400" u="sng" dirty="0" err="1"/>
              <a:t>desplegando</a:t>
            </a:r>
            <a:r>
              <a:rPr lang="en-US" sz="2400" u="sng" dirty="0"/>
              <a:t> </a:t>
            </a:r>
            <a:r>
              <a:rPr lang="en-US" sz="2400" u="sng" dirty="0" err="1"/>
              <a:t>una</a:t>
            </a:r>
            <a:r>
              <a:rPr lang="en-US" sz="2400" u="sng" dirty="0"/>
              <a:t> </a:t>
            </a:r>
            <a:r>
              <a:rPr lang="en-US" sz="2400" u="sng" dirty="0" err="1"/>
              <a:t>instantánea</a:t>
            </a:r>
            <a:r>
              <a:rPr lang="en-US" sz="2400" u="sng" dirty="0"/>
              <a:t>  (snapshot</a:t>
            </a:r>
            <a:r>
              <a:rPr lang="en-US" sz="2400" u="sng" dirty="0" smtClean="0"/>
              <a:t>) </a:t>
            </a:r>
            <a:r>
              <a:rPr lang="en-US" sz="2400" dirty="0" smtClean="0"/>
              <a:t>de </a:t>
            </a:r>
            <a:r>
              <a:rPr lang="en-US" sz="2400" dirty="0"/>
              <a:t>la </a:t>
            </a:r>
            <a:r>
              <a:rPr lang="en-US" sz="2400" dirty="0" err="1"/>
              <a:t>copia</a:t>
            </a:r>
            <a:r>
              <a:rPr lang="en-US" sz="2400" dirty="0"/>
              <a:t> principal. </a:t>
            </a:r>
            <a:endParaRPr lang="en-US" sz="2400" dirty="0" smtClean="0"/>
          </a:p>
          <a:p>
            <a:pPr>
              <a:lnSpc>
                <a:spcPct val="120000"/>
              </a:lnSpc>
              <a:spcBef>
                <a:spcPts val="300"/>
              </a:spcBef>
            </a:pPr>
            <a:r>
              <a:rPr lang="en-US" sz="2400" dirty="0" smtClean="0"/>
              <a:t>Para </a:t>
            </a:r>
            <a:r>
              <a:rPr lang="en-US" sz="2400" dirty="0" err="1"/>
              <a:t>implementar</a:t>
            </a:r>
            <a:r>
              <a:rPr lang="en-US" sz="2400" dirty="0"/>
              <a:t> </a:t>
            </a:r>
            <a:r>
              <a:rPr lang="en-US" sz="2400" dirty="0" err="1"/>
              <a:t>transacciones</a:t>
            </a:r>
            <a:r>
              <a:rPr lang="en-US" sz="2400" dirty="0"/>
              <a:t> en cola, </a:t>
            </a:r>
            <a:r>
              <a:rPr lang="en-US" sz="2400" dirty="0" err="1"/>
              <a:t>las</a:t>
            </a:r>
            <a:r>
              <a:rPr lang="en-US" sz="2400" dirty="0"/>
              <a:t> </a:t>
            </a:r>
            <a:r>
              <a:rPr lang="en-US" sz="2400" dirty="0" err="1"/>
              <a:t>transacciones</a:t>
            </a:r>
            <a:r>
              <a:rPr lang="en-US" sz="2400" dirty="0"/>
              <a:t> se </a:t>
            </a:r>
            <a:r>
              <a:rPr lang="en-US" sz="2400" dirty="0" err="1"/>
              <a:t>ejecutan</a:t>
            </a:r>
            <a:r>
              <a:rPr lang="en-US" sz="2400" dirty="0"/>
              <a:t> </a:t>
            </a:r>
            <a:r>
              <a:rPr lang="en-US" sz="2400" dirty="0" err="1"/>
              <a:t>desde</a:t>
            </a:r>
            <a:r>
              <a:rPr lang="en-US" sz="2400" dirty="0"/>
              <a:t> la parte </a:t>
            </a:r>
            <a:r>
              <a:rPr lang="en-US" sz="2400" dirty="0" err="1"/>
              <a:t>delantera</a:t>
            </a:r>
            <a:r>
              <a:rPr lang="en-US" sz="2400" dirty="0"/>
              <a:t> de la cola en </a:t>
            </a:r>
            <a:r>
              <a:rPr lang="en-US" sz="2400" dirty="0" err="1"/>
              <a:t>todos</a:t>
            </a:r>
            <a:r>
              <a:rPr lang="en-US" sz="2400" dirty="0"/>
              <a:t> los </a:t>
            </a:r>
            <a:r>
              <a:rPr lang="en-US" sz="2400" dirty="0" err="1"/>
              <a:t>sitios</a:t>
            </a:r>
            <a:r>
              <a:rPr lang="en-US" sz="2400" dirty="0"/>
              <a:t> </a:t>
            </a:r>
            <a:r>
              <a:rPr lang="en-US" sz="2400" dirty="0" err="1"/>
              <a:t>secundarios</a:t>
            </a:r>
            <a:r>
              <a:rPr lang="en-US" sz="2400" dirty="0"/>
              <a:t>. </a:t>
            </a:r>
            <a:endParaRPr lang="en-US" sz="2400" dirty="0" smtClean="0"/>
          </a:p>
          <a:p>
            <a:pPr>
              <a:lnSpc>
                <a:spcPct val="120000"/>
              </a:lnSpc>
              <a:spcBef>
                <a:spcPts val="300"/>
              </a:spcBef>
            </a:pPr>
            <a:r>
              <a:rPr lang="en-US" sz="2400" dirty="0" smtClean="0"/>
              <a:t>En </a:t>
            </a:r>
            <a:r>
              <a:rPr lang="en-US" sz="2400" dirty="0"/>
              <a:t>el </a:t>
            </a:r>
            <a:r>
              <a:rPr lang="en-US" sz="2400" dirty="0" err="1"/>
              <a:t>despliegue</a:t>
            </a:r>
            <a:r>
              <a:rPr lang="en-US" sz="2400" dirty="0"/>
              <a:t> de </a:t>
            </a:r>
            <a:r>
              <a:rPr lang="en-US" sz="2400" dirty="0" err="1"/>
              <a:t>instantáneas</a:t>
            </a:r>
            <a:r>
              <a:rPr lang="en-US" sz="2400" dirty="0"/>
              <a:t>, la </a:t>
            </a:r>
            <a:r>
              <a:rPr lang="en-US" sz="2400" dirty="0" err="1"/>
              <a:t>imagen</a:t>
            </a:r>
            <a:r>
              <a:rPr lang="en-US" sz="2400" dirty="0"/>
              <a:t> de la </a:t>
            </a:r>
            <a:r>
              <a:rPr lang="en-US" sz="2400" dirty="0" err="1"/>
              <a:t>copia</a:t>
            </a:r>
            <a:r>
              <a:rPr lang="en-US" sz="2400" dirty="0"/>
              <a:t> principal se </a:t>
            </a:r>
            <a:r>
              <a:rPr lang="en-US" sz="2400" dirty="0" err="1"/>
              <a:t>copia</a:t>
            </a:r>
            <a:r>
              <a:rPr lang="en-US" sz="2400" dirty="0"/>
              <a:t> en </a:t>
            </a:r>
            <a:r>
              <a:rPr lang="en-US" sz="2400" dirty="0" err="1"/>
              <a:t>todos</a:t>
            </a:r>
            <a:r>
              <a:rPr lang="en-US" sz="2400" dirty="0"/>
              <a:t> los </a:t>
            </a:r>
            <a:r>
              <a:rPr lang="en-US" sz="2400" dirty="0" err="1"/>
              <a:t>sitios</a:t>
            </a:r>
            <a:r>
              <a:rPr lang="en-US" sz="2400" dirty="0"/>
              <a:t> </a:t>
            </a:r>
            <a:r>
              <a:rPr lang="en-US" sz="2400" dirty="0" err="1"/>
              <a:t>secundarios</a:t>
            </a:r>
            <a:r>
              <a:rPr lang="en-US" sz="2400" dirty="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18</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Asynchronous Replication Control</a:t>
            </a:r>
          </a:p>
        </p:txBody>
      </p:sp>
    </p:spTree>
    <p:extLst>
      <p:ext uri="{BB962C8B-B14F-4D97-AF65-F5344CB8AC3E}">
        <p14:creationId xmlns:p14="http://schemas.microsoft.com/office/powerpoint/2010/main" val="3874734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a:t>La </a:t>
            </a:r>
            <a:r>
              <a:rPr lang="en-US" sz="2400" dirty="0" err="1"/>
              <a:t>ventaja</a:t>
            </a:r>
            <a:r>
              <a:rPr lang="en-US" sz="2400" dirty="0"/>
              <a:t> de </a:t>
            </a:r>
            <a:r>
              <a:rPr lang="en-US" sz="2400" dirty="0" err="1"/>
              <a:t>desplegar</a:t>
            </a:r>
            <a:r>
              <a:rPr lang="en-US" sz="2400" dirty="0"/>
              <a:t> </a:t>
            </a:r>
            <a:r>
              <a:rPr lang="en-US" sz="2400" dirty="0" err="1"/>
              <a:t>una</a:t>
            </a:r>
            <a:r>
              <a:rPr lang="en-US" sz="2400" dirty="0"/>
              <a:t> </a:t>
            </a:r>
            <a:r>
              <a:rPr lang="en-US" sz="2400" dirty="0" err="1"/>
              <a:t>instantánea</a:t>
            </a:r>
            <a:r>
              <a:rPr lang="en-US" sz="2400" dirty="0"/>
              <a:t> de la </a:t>
            </a:r>
            <a:r>
              <a:rPr lang="en-US" sz="2400" dirty="0" err="1"/>
              <a:t>primaria</a:t>
            </a:r>
            <a:r>
              <a:rPr lang="en-US" sz="2400" dirty="0"/>
              <a:t> </a:t>
            </a:r>
            <a:r>
              <a:rPr lang="en-US" sz="2400" dirty="0" err="1"/>
              <a:t>es</a:t>
            </a:r>
            <a:r>
              <a:rPr lang="en-US" sz="2400" dirty="0"/>
              <a:t> la </a:t>
            </a:r>
            <a:r>
              <a:rPr lang="en-US" sz="2400" dirty="0" err="1"/>
              <a:t>velocidad</a:t>
            </a:r>
            <a:r>
              <a:rPr lang="en-US" sz="2400" dirty="0"/>
              <a:t>. </a:t>
            </a:r>
            <a:endParaRPr lang="en-US" sz="2400" dirty="0" smtClean="0"/>
          </a:p>
          <a:p>
            <a:pPr>
              <a:lnSpc>
                <a:spcPct val="120000"/>
              </a:lnSpc>
              <a:spcBef>
                <a:spcPts val="300"/>
              </a:spcBef>
            </a:pPr>
            <a:r>
              <a:rPr lang="en-US" sz="2400" dirty="0" smtClean="0"/>
              <a:t>La </a:t>
            </a:r>
            <a:r>
              <a:rPr lang="en-US" sz="2400" dirty="0" err="1"/>
              <a:t>mayoría</a:t>
            </a:r>
            <a:r>
              <a:rPr lang="en-US" sz="2400" dirty="0"/>
              <a:t> de </a:t>
            </a:r>
            <a:r>
              <a:rPr lang="en-US" sz="2400" dirty="0" err="1"/>
              <a:t>las</a:t>
            </a:r>
            <a:r>
              <a:rPr lang="en-US" sz="2400" dirty="0"/>
              <a:t> bases de </a:t>
            </a:r>
            <a:r>
              <a:rPr lang="en-US" sz="2400" dirty="0" err="1"/>
              <a:t>datos</a:t>
            </a:r>
            <a:r>
              <a:rPr lang="en-US" sz="2400" dirty="0"/>
              <a:t> </a:t>
            </a:r>
            <a:r>
              <a:rPr lang="en-US" sz="2400" dirty="0" err="1"/>
              <a:t>admiten</a:t>
            </a:r>
            <a:r>
              <a:rPr lang="en-US" sz="2400" dirty="0"/>
              <a:t> la </a:t>
            </a:r>
            <a:r>
              <a:rPr lang="en-US" sz="2400" dirty="0" err="1"/>
              <a:t>descarga</a:t>
            </a:r>
            <a:r>
              <a:rPr lang="en-US" sz="2400" dirty="0"/>
              <a:t> de </a:t>
            </a:r>
            <a:r>
              <a:rPr lang="en-US" sz="2400" dirty="0" err="1"/>
              <a:t>una</a:t>
            </a:r>
            <a:r>
              <a:rPr lang="en-US" sz="2400" dirty="0"/>
              <a:t> base de </a:t>
            </a:r>
            <a:r>
              <a:rPr lang="en-US" sz="2400" dirty="0" err="1"/>
              <a:t>datos</a:t>
            </a:r>
            <a:r>
              <a:rPr lang="en-US" sz="2400" dirty="0"/>
              <a:t> en un </a:t>
            </a:r>
            <a:r>
              <a:rPr lang="en-US" sz="2400" dirty="0" err="1"/>
              <a:t>archivo</a:t>
            </a:r>
            <a:r>
              <a:rPr lang="en-US" sz="2400" dirty="0"/>
              <a:t> y la </a:t>
            </a:r>
            <a:r>
              <a:rPr lang="en-US" sz="2400" dirty="0" err="1"/>
              <a:t>carga</a:t>
            </a:r>
            <a:r>
              <a:rPr lang="en-US" sz="2400" dirty="0"/>
              <a:t> de la base de </a:t>
            </a:r>
            <a:r>
              <a:rPr lang="en-US" sz="2400" dirty="0" err="1"/>
              <a:t>datos</a:t>
            </a:r>
            <a:r>
              <a:rPr lang="en-US" sz="2400" dirty="0"/>
              <a:t> </a:t>
            </a:r>
            <a:r>
              <a:rPr lang="en-US" sz="2400" dirty="0" err="1"/>
              <a:t>desde</a:t>
            </a:r>
            <a:r>
              <a:rPr lang="en-US" sz="2400" dirty="0"/>
              <a:t> un </a:t>
            </a:r>
            <a:r>
              <a:rPr lang="en-US" sz="2400" dirty="0" err="1"/>
              <a:t>archivo</a:t>
            </a:r>
            <a:r>
              <a:rPr lang="en-US" sz="2400" dirty="0"/>
              <a:t>. </a:t>
            </a:r>
            <a:endParaRPr lang="en-US" sz="2400" dirty="0" smtClean="0"/>
          </a:p>
          <a:p>
            <a:pPr>
              <a:lnSpc>
                <a:spcPct val="120000"/>
              </a:lnSpc>
              <a:spcBef>
                <a:spcPts val="300"/>
              </a:spcBef>
            </a:pPr>
            <a:r>
              <a:rPr lang="en-US" sz="2400" dirty="0" smtClean="0"/>
              <a:t>La </a:t>
            </a:r>
            <a:r>
              <a:rPr lang="en-US" sz="2400" dirty="0" err="1"/>
              <a:t>replicación</a:t>
            </a:r>
            <a:r>
              <a:rPr lang="en-US" sz="2400" dirty="0"/>
              <a:t> de </a:t>
            </a:r>
            <a:r>
              <a:rPr lang="en-US" sz="2400" dirty="0" err="1"/>
              <a:t>instantáneas</a:t>
            </a:r>
            <a:r>
              <a:rPr lang="en-US" sz="2400" dirty="0"/>
              <a:t> se </a:t>
            </a:r>
            <a:r>
              <a:rPr lang="en-US" sz="2400" dirty="0" err="1"/>
              <a:t>puede</a:t>
            </a:r>
            <a:r>
              <a:rPr lang="en-US" sz="2400" dirty="0"/>
              <a:t> </a:t>
            </a:r>
            <a:r>
              <a:rPr lang="en-US" sz="2400" dirty="0" err="1"/>
              <a:t>implementar</a:t>
            </a:r>
            <a:r>
              <a:rPr lang="en-US" sz="2400" dirty="0"/>
              <a:t> </a:t>
            </a:r>
            <a:r>
              <a:rPr lang="en-US" sz="2400" dirty="0" err="1"/>
              <a:t>utilizando</a:t>
            </a:r>
            <a:r>
              <a:rPr lang="en-US" sz="2400" dirty="0"/>
              <a:t> </a:t>
            </a:r>
            <a:r>
              <a:rPr lang="en-US" sz="2400" dirty="0" err="1"/>
              <a:t>estas</a:t>
            </a:r>
            <a:r>
              <a:rPr lang="en-US" sz="2400" dirty="0"/>
              <a:t> </a:t>
            </a:r>
            <a:r>
              <a:rPr lang="en-US" sz="2400" dirty="0" err="1"/>
              <a:t>capacidades</a:t>
            </a:r>
            <a:r>
              <a:rPr lang="en-US" sz="2400" dirty="0"/>
              <a:t> de base de </a:t>
            </a:r>
            <a:r>
              <a:rPr lang="en-US" sz="2400" dirty="0" err="1"/>
              <a:t>datos</a:t>
            </a:r>
            <a:r>
              <a:rPr lang="en-US" sz="2400" dirty="0"/>
              <a:t> para </a:t>
            </a:r>
            <a:r>
              <a:rPr lang="en-US" sz="2400" dirty="0" err="1"/>
              <a:t>acelerar</a:t>
            </a:r>
            <a:r>
              <a:rPr lang="en-US" sz="2400" dirty="0"/>
              <a:t> la </a:t>
            </a:r>
            <a:r>
              <a:rPr lang="en-US" sz="2400" dirty="0" err="1"/>
              <a:t>sincronización</a:t>
            </a:r>
            <a:r>
              <a:rPr lang="en-US" sz="2400" dirty="0"/>
              <a:t> de los </a:t>
            </a:r>
            <a:r>
              <a:rPr lang="en-US" sz="2400" dirty="0" err="1"/>
              <a:t>sitios</a:t>
            </a:r>
            <a:r>
              <a:rPr lang="en-US" sz="2400" dirty="0"/>
              <a:t> </a:t>
            </a:r>
            <a:r>
              <a:rPr lang="en-US" sz="2400" dirty="0" err="1"/>
              <a:t>secundarios</a:t>
            </a:r>
            <a:r>
              <a:rPr lang="en-US" sz="2400" dirty="0"/>
              <a:t> con el </a:t>
            </a:r>
            <a:r>
              <a:rPr lang="en-US" sz="2400" dirty="0" err="1"/>
              <a:t>primario</a:t>
            </a:r>
            <a:r>
              <a:rPr lang="en-US" sz="2400" dirty="0"/>
              <a:t>. </a:t>
            </a:r>
            <a:endParaRPr lang="en-US" sz="2400" dirty="0" smtClean="0"/>
          </a:p>
          <a:p>
            <a:pPr>
              <a:lnSpc>
                <a:spcPct val="120000"/>
              </a:lnSpc>
              <a:spcBef>
                <a:spcPts val="300"/>
              </a:spcBef>
            </a:pPr>
            <a:r>
              <a:rPr lang="en-US" sz="2400" dirty="0" smtClean="0"/>
              <a:t>La </a:t>
            </a:r>
            <a:r>
              <a:rPr lang="en-US" sz="2400" dirty="0" err="1"/>
              <a:t>replicación</a:t>
            </a:r>
            <a:r>
              <a:rPr lang="en-US" sz="2400" dirty="0"/>
              <a:t> de </a:t>
            </a:r>
            <a:r>
              <a:rPr lang="en-US" sz="2400" dirty="0" err="1"/>
              <a:t>instantáneas</a:t>
            </a:r>
            <a:r>
              <a:rPr lang="en-US" sz="2400" dirty="0"/>
              <a:t> </a:t>
            </a:r>
            <a:r>
              <a:rPr lang="en-US" sz="2400" dirty="0" err="1"/>
              <a:t>puede</a:t>
            </a:r>
            <a:r>
              <a:rPr lang="en-US" sz="2400" dirty="0"/>
              <a:t> </a:t>
            </a:r>
            <a:r>
              <a:rPr lang="en-US" sz="2400" dirty="0" err="1"/>
              <a:t>realizarse</a:t>
            </a:r>
            <a:r>
              <a:rPr lang="en-US" sz="2400" dirty="0"/>
              <a:t> a </a:t>
            </a:r>
            <a:r>
              <a:rPr lang="en-US" sz="2400" dirty="0" err="1"/>
              <a:t>pedido</a:t>
            </a:r>
            <a:r>
              <a:rPr lang="en-US" sz="2400" dirty="0"/>
              <a:t>, </a:t>
            </a:r>
            <a:r>
              <a:rPr lang="en-US" sz="2400" dirty="0" err="1"/>
              <a:t>puede</a:t>
            </a:r>
            <a:r>
              <a:rPr lang="en-US" sz="2400" dirty="0"/>
              <a:t> </a:t>
            </a:r>
            <a:r>
              <a:rPr lang="en-US" sz="2400" dirty="0" err="1"/>
              <a:t>programarse</a:t>
            </a:r>
            <a:r>
              <a:rPr lang="en-US" sz="2400" dirty="0"/>
              <a:t> o </a:t>
            </a:r>
            <a:r>
              <a:rPr lang="en-US" sz="2400" dirty="0" err="1"/>
              <a:t>simplemente</a:t>
            </a:r>
            <a:r>
              <a:rPr lang="en-US" sz="2400" dirty="0"/>
              <a:t> </a:t>
            </a:r>
            <a:r>
              <a:rPr lang="en-US" sz="2400" dirty="0" err="1"/>
              <a:t>ejecutarse</a:t>
            </a:r>
            <a:r>
              <a:rPr lang="en-US" sz="2400" dirty="0"/>
              <a:t> </a:t>
            </a:r>
            <a:r>
              <a:rPr lang="en-US" sz="2400" dirty="0" err="1"/>
              <a:t>periódicamente</a:t>
            </a:r>
            <a:r>
              <a:rPr lang="en-US"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19</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Asynchronous Replication Control</a:t>
            </a:r>
          </a:p>
        </p:txBody>
      </p:sp>
    </p:spTree>
    <p:extLst>
      <p:ext uri="{BB962C8B-B14F-4D97-AF65-F5344CB8AC3E}">
        <p14:creationId xmlns:p14="http://schemas.microsoft.com/office/powerpoint/2010/main" val="873375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517904"/>
            <a:ext cx="10990686" cy="3025541"/>
          </a:xfrm>
        </p:spPr>
        <p:txBody>
          <a:bodyPr>
            <a:noAutofit/>
          </a:bodyPr>
          <a:lstStyle/>
          <a:p>
            <a:pPr>
              <a:lnSpc>
                <a:spcPct val="120000"/>
              </a:lnSpc>
              <a:spcBef>
                <a:spcPts val="300"/>
              </a:spcBef>
            </a:pPr>
            <a:r>
              <a:rPr lang="es-ES_tradnl" sz="2400" dirty="0"/>
              <a:t>La replicación es una técnica que solo se aplica a los sistemas distribuidos. </a:t>
            </a:r>
            <a:endParaRPr lang="es-ES_tradnl" sz="2400" dirty="0" smtClean="0"/>
          </a:p>
          <a:p>
            <a:pPr>
              <a:lnSpc>
                <a:spcPct val="120000"/>
              </a:lnSpc>
              <a:spcBef>
                <a:spcPts val="300"/>
              </a:spcBef>
            </a:pPr>
            <a:r>
              <a:rPr lang="es-ES_tradnl" sz="2400" dirty="0" smtClean="0"/>
              <a:t>Se </a:t>
            </a:r>
            <a:r>
              <a:rPr lang="es-ES_tradnl" sz="2400" dirty="0"/>
              <a:t>dice que una base de datos se replica si se copia la base de datos completa o una parte de ella (una tabla, algunas tablas, uno o más fragmentos, etc.) y las copias se almacenan en sitios diferentes. </a:t>
            </a:r>
            <a:endParaRPr lang="es-ES_tradnl" sz="2400" dirty="0" smtClean="0"/>
          </a:p>
          <a:p>
            <a:pPr>
              <a:lnSpc>
                <a:spcPct val="120000"/>
              </a:lnSpc>
              <a:spcBef>
                <a:spcPts val="300"/>
              </a:spcBef>
            </a:pPr>
            <a:r>
              <a:rPr lang="es-ES_tradnl" sz="2400" dirty="0" smtClean="0"/>
              <a:t>El </a:t>
            </a:r>
            <a:r>
              <a:rPr lang="es-ES_tradnl" sz="2400" dirty="0"/>
              <a:t>problema de tener más de una copia de una base de datos es mantener la </a:t>
            </a:r>
            <a:r>
              <a:rPr lang="es-ES_tradnl" sz="2400" b="1" dirty="0"/>
              <a:t>coherencia mutua</a:t>
            </a:r>
            <a:r>
              <a:rPr lang="es-ES_tradnl" sz="2400" dirty="0"/>
              <a:t> de las copias, lo que garantiza que todas las copias tengan un esquema y un contenido de datos idénticos. </a:t>
            </a:r>
            <a:endParaRPr lang="es-ES_tradnl" sz="2400" dirty="0" smtClean="0"/>
          </a:p>
          <a:p>
            <a:pPr>
              <a:lnSpc>
                <a:spcPct val="120000"/>
              </a:lnSpc>
              <a:spcBef>
                <a:spcPts val="300"/>
              </a:spcBef>
            </a:pPr>
            <a:r>
              <a:rPr lang="es-ES_tradnl" sz="2400" dirty="0" smtClean="0"/>
              <a:t>Suponiendo </a:t>
            </a:r>
            <a:r>
              <a:rPr lang="es-ES_tradnl" sz="2400" dirty="0"/>
              <a:t>que las réplicas sean mutuamente coherentes, la replicación mejora la disponibilidad ya que una transacción puede leer cualquiera de las copias.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a:t>
            </a:fld>
            <a:endParaRPr lang="en-US" sz="1400" dirty="0"/>
          </a:p>
        </p:txBody>
      </p:sp>
      <p:sp>
        <p:nvSpPr>
          <p:cNvPr id="6" name="Título 1"/>
          <p:cNvSpPr>
            <a:spLocks noGrp="1"/>
          </p:cNvSpPr>
          <p:nvPr>
            <p:ph type="title"/>
          </p:nvPr>
        </p:nvSpPr>
        <p:spPr>
          <a:xfrm>
            <a:off x="838200" y="365125"/>
            <a:ext cx="10515600" cy="1325563"/>
          </a:xfrm>
        </p:spPr>
        <p:txBody>
          <a:bodyPr/>
          <a:lstStyle/>
          <a:p>
            <a:r>
              <a:rPr lang="es-ES" dirty="0" smtClean="0"/>
              <a:t>Introducción</a:t>
            </a:r>
            <a:endParaRPr lang="en-US" dirty="0"/>
          </a:p>
        </p:txBody>
      </p:sp>
    </p:spTree>
    <p:extLst>
      <p:ext uri="{BB962C8B-B14F-4D97-AF65-F5344CB8AC3E}">
        <p14:creationId xmlns:p14="http://schemas.microsoft.com/office/powerpoint/2010/main" val="9247782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a:t>En la </a:t>
            </a:r>
            <a:r>
              <a:rPr lang="en-US" sz="2400" dirty="0" err="1"/>
              <a:t>replicación</a:t>
            </a:r>
            <a:r>
              <a:rPr lang="en-US" sz="2400" dirty="0"/>
              <a:t> </a:t>
            </a:r>
            <a:r>
              <a:rPr lang="en-US" sz="2400" dirty="0" err="1"/>
              <a:t>asíncrona</a:t>
            </a:r>
            <a:r>
              <a:rPr lang="en-US" sz="2400" dirty="0"/>
              <a:t>, la </a:t>
            </a:r>
            <a:r>
              <a:rPr lang="en-US" sz="2400" dirty="0" err="1"/>
              <a:t>falla</a:t>
            </a:r>
            <a:r>
              <a:rPr lang="en-US" sz="2400" dirty="0"/>
              <a:t> de la </a:t>
            </a:r>
            <a:r>
              <a:rPr lang="en-US" sz="2400" dirty="0" err="1"/>
              <a:t>primaria</a:t>
            </a:r>
            <a:r>
              <a:rPr lang="en-US" sz="2400" dirty="0"/>
              <a:t> </a:t>
            </a:r>
            <a:r>
              <a:rPr lang="en-US" sz="2400" dirty="0" err="1"/>
              <a:t>es</a:t>
            </a:r>
            <a:r>
              <a:rPr lang="en-US" sz="2400" dirty="0"/>
              <a:t> </a:t>
            </a:r>
            <a:r>
              <a:rPr lang="en-US" sz="2400" dirty="0" err="1"/>
              <a:t>problemática</a:t>
            </a:r>
            <a:r>
              <a:rPr lang="en-US" sz="2400" dirty="0"/>
              <a:t>, </a:t>
            </a:r>
            <a:r>
              <a:rPr lang="en-US" sz="2400" dirty="0" err="1"/>
              <a:t>ya</a:t>
            </a:r>
            <a:r>
              <a:rPr lang="en-US" sz="2400" dirty="0"/>
              <a:t> </a:t>
            </a:r>
            <a:r>
              <a:rPr lang="en-US" sz="2400" dirty="0" err="1"/>
              <a:t>que</a:t>
            </a:r>
            <a:r>
              <a:rPr lang="en-US" sz="2400" dirty="0"/>
              <a:t> la </a:t>
            </a:r>
            <a:r>
              <a:rPr lang="en-US" sz="2400" dirty="0" err="1"/>
              <a:t>primaria</a:t>
            </a:r>
            <a:r>
              <a:rPr lang="en-US" sz="2400" dirty="0"/>
              <a:t> </a:t>
            </a:r>
            <a:r>
              <a:rPr lang="en-US" sz="2400" dirty="0" err="1"/>
              <a:t>es</a:t>
            </a:r>
            <a:r>
              <a:rPr lang="en-US" sz="2400" dirty="0"/>
              <a:t> la </a:t>
            </a:r>
            <a:r>
              <a:rPr lang="en-US" sz="2400" dirty="0" err="1"/>
              <a:t>única</a:t>
            </a:r>
            <a:r>
              <a:rPr lang="en-US" sz="2400" dirty="0"/>
              <a:t> </a:t>
            </a:r>
            <a:r>
              <a:rPr lang="en-US" sz="2400" dirty="0" err="1"/>
              <a:t>copia</a:t>
            </a:r>
            <a:r>
              <a:rPr lang="en-US" sz="2400" dirty="0"/>
              <a:t> </a:t>
            </a:r>
            <a:r>
              <a:rPr lang="en-US" sz="2400" dirty="0" err="1"/>
              <a:t>que</a:t>
            </a:r>
            <a:r>
              <a:rPr lang="en-US" sz="2400" dirty="0"/>
              <a:t> se </a:t>
            </a:r>
            <a:r>
              <a:rPr lang="en-US" sz="2400" dirty="0" err="1"/>
              <a:t>actualiza</a:t>
            </a:r>
            <a:r>
              <a:rPr lang="en-US" sz="2400" dirty="0"/>
              <a:t> en </a:t>
            </a:r>
            <a:r>
              <a:rPr lang="en-US" sz="2400" dirty="0" err="1"/>
              <a:t>tiempo</a:t>
            </a:r>
            <a:r>
              <a:rPr lang="en-US" sz="2400" dirty="0"/>
              <a:t> real. </a:t>
            </a:r>
            <a:endParaRPr lang="en-US" sz="2400" dirty="0" smtClean="0"/>
          </a:p>
          <a:p>
            <a:pPr>
              <a:lnSpc>
                <a:spcPct val="120000"/>
              </a:lnSpc>
              <a:spcBef>
                <a:spcPts val="300"/>
              </a:spcBef>
            </a:pPr>
            <a:r>
              <a:rPr lang="en-US" sz="2400" dirty="0" smtClean="0"/>
              <a:t>Para </a:t>
            </a:r>
            <a:r>
              <a:rPr lang="en-US" sz="2400" dirty="0" err="1"/>
              <a:t>hacer</a:t>
            </a:r>
            <a:r>
              <a:rPr lang="en-US" sz="2400" dirty="0"/>
              <a:t> </a:t>
            </a:r>
            <a:r>
              <a:rPr lang="en-US" sz="2400" dirty="0" err="1"/>
              <a:t>frente</a:t>
            </a:r>
            <a:r>
              <a:rPr lang="en-US" sz="2400" dirty="0"/>
              <a:t> a la </a:t>
            </a:r>
            <a:r>
              <a:rPr lang="en-US" sz="2400" dirty="0" err="1"/>
              <a:t>falla</a:t>
            </a:r>
            <a:r>
              <a:rPr lang="en-US" sz="2400" dirty="0"/>
              <a:t> del </a:t>
            </a:r>
            <a:r>
              <a:rPr lang="en-US" sz="2400" dirty="0" err="1"/>
              <a:t>primario</a:t>
            </a:r>
            <a:r>
              <a:rPr lang="en-US" sz="2400" dirty="0"/>
              <a:t>, el </a:t>
            </a:r>
            <a:r>
              <a:rPr lang="en-US" sz="2400" dirty="0" err="1"/>
              <a:t>sistema</a:t>
            </a:r>
            <a:r>
              <a:rPr lang="en-US" sz="2400" dirty="0"/>
              <a:t> </a:t>
            </a:r>
            <a:r>
              <a:rPr lang="en-US" sz="2400" dirty="0" err="1"/>
              <a:t>puede</a:t>
            </a:r>
            <a:r>
              <a:rPr lang="en-US" sz="2400" dirty="0"/>
              <a:t> </a:t>
            </a:r>
            <a:r>
              <a:rPr lang="en-US" sz="2400" dirty="0" err="1"/>
              <a:t>usar</a:t>
            </a:r>
            <a:r>
              <a:rPr lang="en-US" sz="2400" dirty="0"/>
              <a:t> </a:t>
            </a:r>
            <a:r>
              <a:rPr lang="en-US" sz="2400" dirty="0" err="1"/>
              <a:t>una</a:t>
            </a:r>
            <a:r>
              <a:rPr lang="en-US" sz="2400" dirty="0"/>
              <a:t> </a:t>
            </a:r>
            <a:r>
              <a:rPr lang="en-US" sz="2400" dirty="0" err="1"/>
              <a:t>espera</a:t>
            </a:r>
            <a:r>
              <a:rPr lang="en-US" sz="2400" dirty="0"/>
              <a:t> </a:t>
            </a:r>
            <a:r>
              <a:rPr lang="en-US" sz="2400" dirty="0" err="1"/>
              <a:t>activa</a:t>
            </a:r>
            <a:r>
              <a:rPr lang="en-US" sz="2400" dirty="0"/>
              <a:t> </a:t>
            </a:r>
            <a:r>
              <a:rPr lang="en-US" sz="2400" dirty="0" err="1"/>
              <a:t>como</a:t>
            </a:r>
            <a:r>
              <a:rPr lang="en-US" sz="2400" dirty="0"/>
              <a:t> </a:t>
            </a:r>
            <a:r>
              <a:rPr lang="en-US" sz="2400" dirty="0" err="1"/>
              <a:t>respaldo</a:t>
            </a:r>
            <a:r>
              <a:rPr lang="en-US" sz="2400" dirty="0"/>
              <a:t> para el </a:t>
            </a:r>
            <a:r>
              <a:rPr lang="en-US" sz="2400" dirty="0" err="1"/>
              <a:t>primario</a:t>
            </a:r>
            <a:r>
              <a:rPr lang="en-US" sz="2400" dirty="0"/>
              <a:t>. </a:t>
            </a:r>
            <a:endParaRPr lang="en-US" sz="2400" dirty="0" smtClean="0"/>
          </a:p>
          <a:p>
            <a:pPr>
              <a:lnSpc>
                <a:spcPct val="120000"/>
              </a:lnSpc>
              <a:spcBef>
                <a:spcPts val="300"/>
              </a:spcBef>
            </a:pPr>
            <a:r>
              <a:rPr lang="en-US" sz="2400" dirty="0" err="1" smtClean="0"/>
              <a:t>Cuando</a:t>
            </a:r>
            <a:r>
              <a:rPr lang="en-US" sz="2400" dirty="0" smtClean="0"/>
              <a:t> </a:t>
            </a:r>
            <a:r>
              <a:rPr lang="en-US" sz="2400" dirty="0" err="1"/>
              <a:t>falla</a:t>
            </a:r>
            <a:r>
              <a:rPr lang="en-US" sz="2400" dirty="0"/>
              <a:t> el </a:t>
            </a:r>
            <a:r>
              <a:rPr lang="en-US" sz="2400" dirty="0" err="1"/>
              <a:t>primario</a:t>
            </a:r>
            <a:r>
              <a:rPr lang="en-US" sz="2400" dirty="0"/>
              <a:t>, el </a:t>
            </a:r>
            <a:r>
              <a:rPr lang="en-US" sz="2400" dirty="0" err="1"/>
              <a:t>modo</a:t>
            </a:r>
            <a:r>
              <a:rPr lang="en-US" sz="2400" dirty="0"/>
              <a:t> de </a:t>
            </a:r>
            <a:r>
              <a:rPr lang="en-US" sz="2400" dirty="0" err="1"/>
              <a:t>espera</a:t>
            </a:r>
            <a:r>
              <a:rPr lang="en-US" sz="2400" dirty="0"/>
              <a:t> </a:t>
            </a:r>
            <a:r>
              <a:rPr lang="en-US" sz="2400" dirty="0" err="1"/>
              <a:t>continuará</a:t>
            </a:r>
            <a:r>
              <a:rPr lang="en-US" sz="2400" dirty="0"/>
              <a:t> </a:t>
            </a:r>
            <a:r>
              <a:rPr lang="en-US" sz="2400" dirty="0" err="1"/>
              <a:t>actuando</a:t>
            </a:r>
            <a:r>
              <a:rPr lang="en-US" sz="2400" dirty="0"/>
              <a:t> </a:t>
            </a:r>
            <a:r>
              <a:rPr lang="en-US" sz="2400" dirty="0" err="1"/>
              <a:t>como</a:t>
            </a:r>
            <a:r>
              <a:rPr lang="en-US" sz="2400" dirty="0"/>
              <a:t> </a:t>
            </a:r>
            <a:r>
              <a:rPr lang="en-US" sz="2400" dirty="0" err="1"/>
              <a:t>primario</a:t>
            </a:r>
            <a:r>
              <a:rPr lang="en-US" sz="2400" dirty="0"/>
              <a:t> hasta </a:t>
            </a:r>
            <a:r>
              <a:rPr lang="en-US" sz="2400" dirty="0" err="1"/>
              <a:t>que</a:t>
            </a:r>
            <a:r>
              <a:rPr lang="en-US" sz="2400" dirty="0"/>
              <a:t> el </a:t>
            </a:r>
            <a:r>
              <a:rPr lang="en-US" sz="2400" dirty="0" err="1"/>
              <a:t>primario</a:t>
            </a:r>
            <a:r>
              <a:rPr lang="en-US" sz="2400" dirty="0"/>
              <a:t> se </a:t>
            </a:r>
            <a:r>
              <a:rPr lang="en-US" sz="2400" dirty="0" err="1"/>
              <a:t>repare</a:t>
            </a:r>
            <a:r>
              <a:rPr lang="en-US" sz="2400" dirty="0"/>
              <a:t> y se </a:t>
            </a:r>
            <a:r>
              <a:rPr lang="en-US" sz="2400" dirty="0" err="1" smtClean="0"/>
              <a:t>sincronice</a:t>
            </a:r>
            <a:r>
              <a:rPr lang="en-US" sz="2400" dirty="0" smtClean="0"/>
              <a:t>. </a:t>
            </a:r>
          </a:p>
          <a:p>
            <a:pPr>
              <a:lnSpc>
                <a:spcPct val="120000"/>
              </a:lnSpc>
              <a:spcBef>
                <a:spcPts val="300"/>
              </a:spcBef>
            </a:pPr>
            <a:r>
              <a:rPr lang="en-US" sz="2400" dirty="0" smtClean="0"/>
              <a:t>En </a:t>
            </a:r>
            <a:r>
              <a:rPr lang="en-US" sz="2400" dirty="0" err="1"/>
              <a:t>lugar</a:t>
            </a:r>
            <a:r>
              <a:rPr lang="en-US" sz="2400" dirty="0"/>
              <a:t> de </a:t>
            </a:r>
            <a:r>
              <a:rPr lang="en-US" sz="2400" dirty="0" err="1"/>
              <a:t>tener</a:t>
            </a:r>
            <a:r>
              <a:rPr lang="en-US" sz="2400" dirty="0"/>
              <a:t> un </a:t>
            </a:r>
            <a:r>
              <a:rPr lang="en-US" sz="2400" dirty="0" err="1"/>
              <a:t>sitio</a:t>
            </a:r>
            <a:r>
              <a:rPr lang="en-US" sz="2400" dirty="0"/>
              <a:t> </a:t>
            </a:r>
            <a:r>
              <a:rPr lang="en-US" sz="2400" dirty="0" err="1"/>
              <a:t>fijo</a:t>
            </a:r>
            <a:r>
              <a:rPr lang="en-US" sz="2400" dirty="0"/>
              <a:t> </a:t>
            </a:r>
            <a:r>
              <a:rPr lang="en-US" sz="2400" dirty="0" err="1"/>
              <a:t>como</a:t>
            </a:r>
            <a:r>
              <a:rPr lang="en-US" sz="2400" dirty="0"/>
              <a:t> principal, </a:t>
            </a:r>
            <a:r>
              <a:rPr lang="en-US" sz="2400" dirty="0" err="1"/>
              <a:t>también</a:t>
            </a:r>
            <a:r>
              <a:rPr lang="en-US" sz="2400" dirty="0"/>
              <a:t> se </a:t>
            </a:r>
            <a:r>
              <a:rPr lang="en-US" sz="2400" dirty="0" err="1"/>
              <a:t>puede</a:t>
            </a:r>
            <a:r>
              <a:rPr lang="en-US" sz="2400" dirty="0"/>
              <a:t> </a:t>
            </a:r>
            <a:r>
              <a:rPr lang="en-US" sz="2400" dirty="0" err="1"/>
              <a:t>utilizar</a:t>
            </a:r>
            <a:r>
              <a:rPr lang="en-US" sz="2400" dirty="0"/>
              <a:t> un </a:t>
            </a:r>
            <a:r>
              <a:rPr lang="en-US" sz="2400" dirty="0" err="1"/>
              <a:t>enfoque</a:t>
            </a:r>
            <a:r>
              <a:rPr lang="en-US" sz="2400" dirty="0"/>
              <a:t> </a:t>
            </a:r>
            <a:r>
              <a:rPr lang="en-US" sz="2400" dirty="0" err="1"/>
              <a:t>que</a:t>
            </a:r>
            <a:r>
              <a:rPr lang="en-US" sz="2400" dirty="0"/>
              <a:t> </a:t>
            </a:r>
            <a:r>
              <a:rPr lang="en-US" sz="2400" dirty="0" err="1"/>
              <a:t>permita</a:t>
            </a:r>
            <a:r>
              <a:rPr lang="en-US" sz="2400" dirty="0"/>
              <a:t> un </a:t>
            </a:r>
            <a:r>
              <a:rPr lang="en-US" sz="2400" dirty="0" err="1"/>
              <a:t>primario</a:t>
            </a:r>
            <a:r>
              <a:rPr lang="en-US" sz="2400" dirty="0"/>
              <a:t> </a:t>
            </a:r>
            <a:r>
              <a:rPr lang="en-US" sz="2400" i="1" dirty="0" err="1"/>
              <a:t>flotante</a:t>
            </a:r>
            <a:r>
              <a:rPr lang="en-US" sz="2400" dirty="0"/>
              <a:t>. </a:t>
            </a:r>
            <a:endParaRPr lang="en-US" sz="2400" dirty="0" smtClean="0"/>
          </a:p>
          <a:p>
            <a:pPr>
              <a:lnSpc>
                <a:spcPct val="120000"/>
              </a:lnSpc>
              <a:spcBef>
                <a:spcPts val="300"/>
              </a:spcBef>
            </a:pPr>
            <a:r>
              <a:rPr lang="en-US" sz="2400" dirty="0" smtClean="0"/>
              <a:t>En </a:t>
            </a:r>
            <a:r>
              <a:rPr lang="en-US" sz="2400" dirty="0" err="1"/>
              <a:t>este</a:t>
            </a:r>
            <a:r>
              <a:rPr lang="en-US" sz="2400" dirty="0"/>
              <a:t> </a:t>
            </a:r>
            <a:r>
              <a:rPr lang="en-US" sz="2400" dirty="0" err="1"/>
              <a:t>enfoque</a:t>
            </a:r>
            <a:r>
              <a:rPr lang="en-US" sz="2400" dirty="0"/>
              <a:t>, la </a:t>
            </a:r>
            <a:r>
              <a:rPr lang="en-US" sz="2400" dirty="0" err="1"/>
              <a:t>responsabilidad</a:t>
            </a:r>
            <a:r>
              <a:rPr lang="en-US" sz="2400" dirty="0"/>
              <a:t> de </a:t>
            </a:r>
            <a:r>
              <a:rPr lang="en-US" sz="2400" dirty="0" err="1"/>
              <a:t>ser</a:t>
            </a:r>
            <a:r>
              <a:rPr lang="en-US" sz="2400" dirty="0"/>
              <a:t> la </a:t>
            </a:r>
            <a:r>
              <a:rPr lang="en-US" sz="2400" dirty="0" err="1"/>
              <a:t>espera</a:t>
            </a:r>
            <a:r>
              <a:rPr lang="en-US" sz="2400" dirty="0"/>
              <a:t> </a:t>
            </a:r>
            <a:r>
              <a:rPr lang="en-US" sz="2400" dirty="0" err="1"/>
              <a:t>activa</a:t>
            </a:r>
            <a:r>
              <a:rPr lang="en-US" sz="2400" dirty="0"/>
              <a:t> para la </a:t>
            </a:r>
            <a:r>
              <a:rPr lang="en-US" sz="2400" dirty="0" err="1"/>
              <a:t>primaria</a:t>
            </a:r>
            <a:r>
              <a:rPr lang="en-US" sz="2400" dirty="0"/>
              <a:t> se </a:t>
            </a:r>
            <a:r>
              <a:rPr lang="en-US" sz="2400" dirty="0" err="1"/>
              <a:t>pasa</a:t>
            </a:r>
            <a:r>
              <a:rPr lang="en-US" sz="2400" dirty="0"/>
              <a:t> de un </a:t>
            </a:r>
            <a:r>
              <a:rPr lang="en-US" sz="2400" dirty="0" err="1"/>
              <a:t>sitio</a:t>
            </a:r>
            <a:r>
              <a:rPr lang="en-US" sz="2400" dirty="0"/>
              <a:t> a </a:t>
            </a:r>
            <a:r>
              <a:rPr lang="en-US" sz="2400" dirty="0" err="1"/>
              <a:t>otro</a:t>
            </a:r>
            <a:r>
              <a:rPr lang="en-US" sz="2400" dirty="0"/>
              <a:t> en forma de </a:t>
            </a:r>
            <a:r>
              <a:rPr lang="en-US" sz="2400" dirty="0" err="1"/>
              <a:t>turnos</a:t>
            </a:r>
            <a:r>
              <a:rPr lang="en-US" sz="2400" dirty="0"/>
              <a:t>. </a:t>
            </a:r>
            <a:endParaRPr lang="es-ES_tradnl" sz="2400" dirty="0"/>
          </a:p>
          <a:p>
            <a:pPr>
              <a:lnSpc>
                <a:spcPct val="120000"/>
              </a:lnSpc>
              <a:spcBef>
                <a:spcPts val="300"/>
              </a:spcBef>
            </a:pP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20</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Asynchronous Replication Control</a:t>
            </a:r>
          </a:p>
        </p:txBody>
      </p:sp>
    </p:spTree>
    <p:extLst>
      <p:ext uri="{BB962C8B-B14F-4D97-AF65-F5344CB8AC3E}">
        <p14:creationId xmlns:p14="http://schemas.microsoft.com/office/powerpoint/2010/main" val="15442794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a:t>Como </a:t>
            </a:r>
            <a:r>
              <a:rPr lang="en-US" sz="2400" dirty="0" err="1"/>
              <a:t>otra</a:t>
            </a:r>
            <a:r>
              <a:rPr lang="en-US" sz="2400" dirty="0"/>
              <a:t> </a:t>
            </a:r>
            <a:r>
              <a:rPr lang="en-US" sz="2400" dirty="0" err="1"/>
              <a:t>alternativa</a:t>
            </a:r>
            <a:r>
              <a:rPr lang="en-US" sz="2400" dirty="0"/>
              <a:t>, a los </a:t>
            </a:r>
            <a:r>
              <a:rPr lang="en-US" sz="2400" dirty="0" err="1"/>
              <a:t>sitios</a:t>
            </a:r>
            <a:r>
              <a:rPr lang="en-US" sz="2400" dirty="0"/>
              <a:t> </a:t>
            </a:r>
            <a:r>
              <a:rPr lang="en-US" sz="2400" dirty="0" err="1"/>
              <a:t>también</a:t>
            </a:r>
            <a:r>
              <a:rPr lang="en-US" sz="2400" dirty="0"/>
              <a:t> se les </a:t>
            </a:r>
            <a:r>
              <a:rPr lang="en-US" sz="2400" dirty="0" err="1"/>
              <a:t>puede</a:t>
            </a:r>
            <a:r>
              <a:rPr lang="en-US" sz="2400" dirty="0"/>
              <a:t> </a:t>
            </a:r>
            <a:r>
              <a:rPr lang="en-US" sz="2400" dirty="0" err="1"/>
              <a:t>permitir</a:t>
            </a:r>
            <a:r>
              <a:rPr lang="en-US" sz="2400" dirty="0"/>
              <a:t> </a:t>
            </a:r>
            <a:r>
              <a:rPr lang="en-US" sz="2400" dirty="0" err="1"/>
              <a:t>competir</a:t>
            </a:r>
            <a:r>
              <a:rPr lang="en-US" sz="2400" dirty="0"/>
              <a:t> para </a:t>
            </a:r>
            <a:r>
              <a:rPr lang="en-US" sz="2400" dirty="0" err="1"/>
              <a:t>que</a:t>
            </a:r>
            <a:r>
              <a:rPr lang="en-US" sz="2400" dirty="0"/>
              <a:t> se </a:t>
            </a:r>
            <a:r>
              <a:rPr lang="en-US" sz="2400" dirty="0" err="1"/>
              <a:t>conviertan</a:t>
            </a:r>
            <a:r>
              <a:rPr lang="en-US" sz="2400" dirty="0"/>
              <a:t> en el principal </a:t>
            </a:r>
            <a:r>
              <a:rPr lang="en-US" sz="2400" dirty="0" err="1"/>
              <a:t>recurso</a:t>
            </a:r>
            <a:r>
              <a:rPr lang="en-US" sz="2400" dirty="0"/>
              <a:t> </a:t>
            </a:r>
            <a:r>
              <a:rPr lang="en-US" sz="2400" dirty="0" err="1"/>
              <a:t>activo</a:t>
            </a:r>
            <a:r>
              <a:rPr lang="en-US" sz="2400" dirty="0"/>
              <a:t>, </a:t>
            </a:r>
            <a:r>
              <a:rPr lang="en-US" sz="2400" dirty="0" err="1"/>
              <a:t>si</a:t>
            </a:r>
            <a:r>
              <a:rPr lang="en-US" sz="2400" dirty="0"/>
              <a:t> los </a:t>
            </a:r>
            <a:r>
              <a:rPr lang="en-US" sz="2400" dirty="0" err="1"/>
              <a:t>diseñadores</a:t>
            </a:r>
            <a:r>
              <a:rPr lang="en-US" sz="2400" dirty="0"/>
              <a:t> lo </a:t>
            </a:r>
            <a:r>
              <a:rPr lang="en-US" sz="2400" dirty="0" err="1"/>
              <a:t>eligen</a:t>
            </a:r>
            <a:r>
              <a:rPr lang="en-US" sz="2400" dirty="0"/>
              <a:t>. </a:t>
            </a:r>
            <a:endParaRPr lang="en-US" sz="2400" dirty="0" smtClean="0"/>
          </a:p>
          <a:p>
            <a:pPr>
              <a:lnSpc>
                <a:spcPct val="120000"/>
              </a:lnSpc>
              <a:spcBef>
                <a:spcPts val="300"/>
              </a:spcBef>
            </a:pPr>
            <a:r>
              <a:rPr lang="en-US" sz="2400" dirty="0" err="1" smtClean="0"/>
              <a:t>También</a:t>
            </a:r>
            <a:r>
              <a:rPr lang="en-US" sz="2400" dirty="0" smtClean="0"/>
              <a:t> </a:t>
            </a:r>
            <a:r>
              <a:rPr lang="en-US" sz="2400" dirty="0"/>
              <a:t>se </a:t>
            </a:r>
            <a:r>
              <a:rPr lang="en-US" sz="2400" dirty="0" err="1"/>
              <a:t>pueden</a:t>
            </a:r>
            <a:r>
              <a:rPr lang="en-US" sz="2400" dirty="0"/>
              <a:t> </a:t>
            </a:r>
            <a:r>
              <a:rPr lang="en-US" sz="2400" dirty="0" err="1"/>
              <a:t>implementar</a:t>
            </a:r>
            <a:r>
              <a:rPr lang="en-US" sz="2400" dirty="0"/>
              <a:t> </a:t>
            </a:r>
            <a:r>
              <a:rPr lang="en-US" sz="2400" dirty="0" err="1"/>
              <a:t>otras</a:t>
            </a:r>
            <a:r>
              <a:rPr lang="en-US" sz="2400" dirty="0"/>
              <a:t> </a:t>
            </a:r>
            <a:r>
              <a:rPr lang="en-US" sz="2400" dirty="0" err="1"/>
              <a:t>alternativas</a:t>
            </a:r>
            <a:r>
              <a:rPr lang="en-US" sz="2400" dirty="0"/>
              <a:t> al control de </a:t>
            </a:r>
            <a:r>
              <a:rPr lang="en-US" sz="2400" dirty="0" err="1"/>
              <a:t>replicación</a:t>
            </a:r>
            <a:r>
              <a:rPr lang="en-US" sz="2400" dirty="0"/>
              <a:t> </a:t>
            </a:r>
            <a:r>
              <a:rPr lang="en-US" sz="2400" dirty="0" err="1"/>
              <a:t>asíncrona</a:t>
            </a:r>
            <a:r>
              <a:rPr lang="en-US" sz="2400" dirty="0"/>
              <a:t>. En un </a:t>
            </a:r>
            <a:r>
              <a:rPr lang="en-US" sz="2400" dirty="0" err="1"/>
              <a:t>enfoque</a:t>
            </a:r>
            <a:r>
              <a:rPr lang="en-US" sz="2400" dirty="0"/>
              <a:t>, en </a:t>
            </a:r>
            <a:r>
              <a:rPr lang="en-US" sz="2400" dirty="0" err="1"/>
              <a:t>lugar</a:t>
            </a:r>
            <a:r>
              <a:rPr lang="en-US" sz="2400" dirty="0"/>
              <a:t> de </a:t>
            </a:r>
            <a:r>
              <a:rPr lang="en-US" sz="2400" dirty="0" err="1"/>
              <a:t>tener</a:t>
            </a:r>
            <a:r>
              <a:rPr lang="en-US" sz="2400" dirty="0"/>
              <a:t> un </a:t>
            </a:r>
            <a:r>
              <a:rPr lang="en-US" sz="2400" dirty="0" err="1"/>
              <a:t>sitio</a:t>
            </a:r>
            <a:r>
              <a:rPr lang="en-US" sz="2400" dirty="0"/>
              <a:t> </a:t>
            </a:r>
            <a:r>
              <a:rPr lang="en-US" sz="2400" dirty="0" err="1"/>
              <a:t>primario</a:t>
            </a:r>
            <a:r>
              <a:rPr lang="en-US" sz="2400" dirty="0"/>
              <a:t> y </a:t>
            </a:r>
            <a:r>
              <a:rPr lang="en-US" sz="2400" dirty="0" err="1"/>
              <a:t>muchos</a:t>
            </a:r>
            <a:r>
              <a:rPr lang="en-US" sz="2400" dirty="0"/>
              <a:t> </a:t>
            </a:r>
            <a:r>
              <a:rPr lang="en-US" sz="2400" dirty="0" err="1"/>
              <a:t>sitios</a:t>
            </a:r>
            <a:r>
              <a:rPr lang="en-US" sz="2400" dirty="0"/>
              <a:t> </a:t>
            </a:r>
            <a:r>
              <a:rPr lang="en-US" sz="2400" dirty="0" err="1"/>
              <a:t>secundarios</a:t>
            </a:r>
            <a:r>
              <a:rPr lang="en-US" sz="2400" dirty="0"/>
              <a:t>, un </a:t>
            </a:r>
            <a:r>
              <a:rPr lang="en-US" sz="2400" dirty="0" err="1"/>
              <a:t>sistema</a:t>
            </a:r>
            <a:r>
              <a:rPr lang="en-US" sz="2400" dirty="0"/>
              <a:t> </a:t>
            </a:r>
            <a:r>
              <a:rPr lang="en-US" sz="2400" dirty="0" err="1"/>
              <a:t>puede</a:t>
            </a:r>
            <a:r>
              <a:rPr lang="en-US" sz="2400" dirty="0"/>
              <a:t> </a:t>
            </a:r>
            <a:r>
              <a:rPr lang="en-US" sz="2400" dirty="0" err="1"/>
              <a:t>tener</a:t>
            </a:r>
            <a:r>
              <a:rPr lang="en-US" sz="2400" dirty="0"/>
              <a:t> </a:t>
            </a:r>
            <a:r>
              <a:rPr lang="en-US" sz="2400" dirty="0" err="1"/>
              <a:t>varios</a:t>
            </a:r>
            <a:r>
              <a:rPr lang="en-US" sz="2400" dirty="0"/>
              <a:t> </a:t>
            </a:r>
            <a:r>
              <a:rPr lang="en-US" sz="2400" dirty="0" err="1"/>
              <a:t>primarios</a:t>
            </a:r>
            <a:r>
              <a:rPr lang="en-US" sz="2400" dirty="0"/>
              <a:t> y un solo </a:t>
            </a:r>
            <a:r>
              <a:rPr lang="en-US" sz="2400" dirty="0" err="1"/>
              <a:t>secundario</a:t>
            </a:r>
            <a:r>
              <a:rPr lang="en-US" sz="2400" dirty="0"/>
              <a:t>. </a:t>
            </a:r>
            <a:endParaRPr lang="en-US" sz="2400" dirty="0" smtClean="0"/>
          </a:p>
          <a:p>
            <a:pPr>
              <a:lnSpc>
                <a:spcPct val="120000"/>
              </a:lnSpc>
              <a:spcBef>
                <a:spcPts val="300"/>
              </a:spcBef>
            </a:pPr>
            <a:r>
              <a:rPr lang="en-US" sz="2400" dirty="0" smtClean="0"/>
              <a:t>En </a:t>
            </a:r>
            <a:r>
              <a:rPr lang="en-US" sz="2400" dirty="0" err="1"/>
              <a:t>este</a:t>
            </a:r>
            <a:r>
              <a:rPr lang="en-US" sz="2400" dirty="0"/>
              <a:t> </a:t>
            </a:r>
            <a:r>
              <a:rPr lang="en-US" sz="2400" dirty="0" err="1"/>
              <a:t>caso</a:t>
            </a:r>
            <a:r>
              <a:rPr lang="en-US" sz="2400" dirty="0"/>
              <a:t>, </a:t>
            </a:r>
            <a:r>
              <a:rPr lang="en-US" sz="2400" dirty="0" err="1"/>
              <a:t>las</a:t>
            </a:r>
            <a:r>
              <a:rPr lang="en-US" sz="2400" dirty="0"/>
              <a:t> </a:t>
            </a:r>
            <a:r>
              <a:rPr lang="en-US" sz="2400" dirty="0" err="1"/>
              <a:t>transacciones</a:t>
            </a:r>
            <a:r>
              <a:rPr lang="en-US" sz="2400" dirty="0"/>
              <a:t> se </a:t>
            </a:r>
            <a:r>
              <a:rPr lang="en-US" sz="2400" dirty="0" err="1"/>
              <a:t>aplican</a:t>
            </a:r>
            <a:r>
              <a:rPr lang="en-US" sz="2400" dirty="0"/>
              <a:t> a </a:t>
            </a:r>
            <a:r>
              <a:rPr lang="en-US" sz="2400" dirty="0" err="1"/>
              <a:t>cada</a:t>
            </a:r>
            <a:r>
              <a:rPr lang="en-US" sz="2400" dirty="0"/>
              <a:t> </a:t>
            </a:r>
            <a:r>
              <a:rPr lang="en-US" sz="2400" dirty="0" err="1"/>
              <a:t>primario</a:t>
            </a:r>
            <a:r>
              <a:rPr lang="en-US" sz="2400" dirty="0"/>
              <a:t> </a:t>
            </a:r>
            <a:r>
              <a:rPr lang="en-US" sz="2400" dirty="0" err="1"/>
              <a:t>cuando</a:t>
            </a:r>
            <a:r>
              <a:rPr lang="en-US" sz="2400" dirty="0"/>
              <a:t> </a:t>
            </a:r>
            <a:r>
              <a:rPr lang="en-US" sz="2400" dirty="0" err="1"/>
              <a:t>llegan</a:t>
            </a:r>
            <a:r>
              <a:rPr lang="en-US" sz="2400" dirty="0"/>
              <a:t> a un </a:t>
            </a:r>
            <a:r>
              <a:rPr lang="en-US" sz="2400" dirty="0" err="1"/>
              <a:t>secundario</a:t>
            </a:r>
            <a:r>
              <a:rPr lang="en-US" sz="2400" dirty="0"/>
              <a:t>. Como no hay </a:t>
            </a:r>
            <a:r>
              <a:rPr lang="en-US" sz="2400" dirty="0" err="1"/>
              <a:t>una</a:t>
            </a:r>
            <a:r>
              <a:rPr lang="en-US" sz="2400" dirty="0"/>
              <a:t> </a:t>
            </a:r>
            <a:r>
              <a:rPr lang="en-US" sz="2400" dirty="0" err="1"/>
              <a:t>sincronización</a:t>
            </a:r>
            <a:r>
              <a:rPr lang="en-US" sz="2400" dirty="0"/>
              <a:t> </a:t>
            </a:r>
            <a:r>
              <a:rPr lang="en-US" sz="2400" dirty="0" err="1"/>
              <a:t>inmediata</a:t>
            </a:r>
            <a:r>
              <a:rPr lang="en-US" sz="2400" dirty="0"/>
              <a:t> entre </a:t>
            </a:r>
            <a:r>
              <a:rPr lang="en-US" sz="2400" dirty="0" err="1"/>
              <a:t>las</a:t>
            </a:r>
            <a:r>
              <a:rPr lang="en-US" sz="2400" dirty="0"/>
              <a:t> </a:t>
            </a:r>
            <a:r>
              <a:rPr lang="en-US" sz="2400" dirty="0" err="1"/>
              <a:t>primarias</a:t>
            </a:r>
            <a:r>
              <a:rPr lang="en-US" sz="2400" dirty="0"/>
              <a:t>, </a:t>
            </a:r>
            <a:r>
              <a:rPr lang="en-US" sz="2400" dirty="0" err="1"/>
              <a:t>las</a:t>
            </a:r>
            <a:r>
              <a:rPr lang="en-US" sz="2400" dirty="0"/>
              <a:t> </a:t>
            </a:r>
            <a:r>
              <a:rPr lang="en-US" sz="2400" dirty="0" err="1"/>
              <a:t>copias</a:t>
            </a:r>
            <a:r>
              <a:rPr lang="en-US" sz="2400" dirty="0"/>
              <a:t> </a:t>
            </a:r>
            <a:r>
              <a:rPr lang="en-US" sz="2400" dirty="0" err="1"/>
              <a:t>primarias</a:t>
            </a:r>
            <a:r>
              <a:rPr lang="en-US" sz="2400" dirty="0"/>
              <a:t> </a:t>
            </a:r>
            <a:r>
              <a:rPr lang="en-US" sz="2400" dirty="0" err="1"/>
              <a:t>pueden</a:t>
            </a:r>
            <a:r>
              <a:rPr lang="en-US" sz="2400" dirty="0"/>
              <a:t> </a:t>
            </a:r>
            <a:r>
              <a:rPr lang="en-US" sz="2400" dirty="0" err="1"/>
              <a:t>divergir</a:t>
            </a:r>
            <a:r>
              <a:rPr lang="en-US" sz="2400" dirty="0"/>
              <a:t>. </a:t>
            </a:r>
            <a:r>
              <a:rPr lang="en-US" sz="2400" dirty="0" smtClean="0"/>
              <a:t>Para </a:t>
            </a:r>
            <a:r>
              <a:rPr lang="en-US" sz="2400" dirty="0" err="1"/>
              <a:t>sincronizar</a:t>
            </a:r>
            <a:r>
              <a:rPr lang="en-US" sz="2400" dirty="0"/>
              <a:t> </a:t>
            </a:r>
            <a:r>
              <a:rPr lang="en-US" sz="2400" dirty="0" err="1"/>
              <a:t>todas</a:t>
            </a:r>
            <a:r>
              <a:rPr lang="en-US" sz="2400" dirty="0"/>
              <a:t> </a:t>
            </a:r>
            <a:r>
              <a:rPr lang="en-US" sz="2400" dirty="0" err="1"/>
              <a:t>las</a:t>
            </a:r>
            <a:r>
              <a:rPr lang="en-US" sz="2400" dirty="0"/>
              <a:t> </a:t>
            </a:r>
            <a:r>
              <a:rPr lang="en-US" sz="2400" dirty="0" err="1"/>
              <a:t>copias</a:t>
            </a:r>
            <a:r>
              <a:rPr lang="en-US" sz="2400" dirty="0"/>
              <a:t>, </a:t>
            </a:r>
            <a:r>
              <a:rPr lang="en-US" sz="2400" dirty="0" err="1"/>
              <a:t>las</a:t>
            </a:r>
            <a:r>
              <a:rPr lang="en-US" sz="2400" dirty="0"/>
              <a:t> </a:t>
            </a:r>
            <a:r>
              <a:rPr lang="en-US" sz="2400" dirty="0" err="1"/>
              <a:t>transacciones</a:t>
            </a:r>
            <a:r>
              <a:rPr lang="en-US" sz="2400" dirty="0"/>
              <a:t> </a:t>
            </a:r>
            <a:r>
              <a:rPr lang="en-US" sz="2400" dirty="0" err="1"/>
              <a:t>que</a:t>
            </a:r>
            <a:r>
              <a:rPr lang="en-US" sz="2400" dirty="0"/>
              <a:t> se </a:t>
            </a:r>
            <a:r>
              <a:rPr lang="en-US" sz="2400" dirty="0" err="1"/>
              <a:t>ponen</a:t>
            </a:r>
            <a:r>
              <a:rPr lang="en-US" sz="2400" dirty="0"/>
              <a:t> en cola en </a:t>
            </a:r>
            <a:r>
              <a:rPr lang="en-US" sz="2400" dirty="0" err="1"/>
              <a:t>cada</a:t>
            </a:r>
            <a:r>
              <a:rPr lang="en-US" sz="2400" dirty="0"/>
              <a:t> </a:t>
            </a:r>
            <a:r>
              <a:rPr lang="en-US" sz="2400" dirty="0" err="1"/>
              <a:t>primario</a:t>
            </a:r>
            <a:r>
              <a:rPr lang="en-US" sz="2400" dirty="0"/>
              <a:t> se </a:t>
            </a:r>
            <a:r>
              <a:rPr lang="en-US" sz="2400" dirty="0" err="1"/>
              <a:t>envían</a:t>
            </a:r>
            <a:r>
              <a:rPr lang="en-US" sz="2400" dirty="0"/>
              <a:t> al </a:t>
            </a:r>
            <a:r>
              <a:rPr lang="en-US" sz="2400" dirty="0" err="1"/>
              <a:t>secundario</a:t>
            </a:r>
            <a:r>
              <a:rPr lang="en-US" sz="2400" dirty="0"/>
              <a:t> </a:t>
            </a:r>
            <a:r>
              <a:rPr lang="en-US" sz="2400" dirty="0" err="1"/>
              <a:t>único</a:t>
            </a:r>
            <a:r>
              <a:rPr lang="en-US" sz="2400" dirty="0"/>
              <a:t> para la </a:t>
            </a:r>
            <a:r>
              <a:rPr lang="en-US" sz="2400" dirty="0" err="1"/>
              <a:t>aplicación</a:t>
            </a:r>
            <a:r>
              <a:rPr lang="en-US" sz="2400" dirty="0"/>
              <a:t>. </a:t>
            </a:r>
            <a:r>
              <a:rPr lang="en-US" sz="2400" dirty="0" err="1"/>
              <a:t>Esta</a:t>
            </a:r>
            <a:r>
              <a:rPr lang="en-US" sz="2400" dirty="0"/>
              <a:t> </a:t>
            </a:r>
            <a:r>
              <a:rPr lang="en-US" sz="2400" dirty="0" err="1"/>
              <a:t>copia</a:t>
            </a:r>
            <a:r>
              <a:rPr lang="en-US" sz="2400" dirty="0"/>
              <a:t> </a:t>
            </a:r>
            <a:r>
              <a:rPr lang="en-US" sz="2400" dirty="0" err="1"/>
              <a:t>generará</a:t>
            </a:r>
            <a:r>
              <a:rPr lang="en-US" sz="2400" dirty="0"/>
              <a:t> un </a:t>
            </a:r>
            <a:r>
              <a:rPr lang="en-US" sz="2400" dirty="0" err="1"/>
              <a:t>orden</a:t>
            </a:r>
            <a:r>
              <a:rPr lang="en-US" sz="2400" dirty="0"/>
              <a:t> de </a:t>
            </a:r>
            <a:r>
              <a:rPr lang="en-US" sz="2400" dirty="0" err="1"/>
              <a:t>serialización</a:t>
            </a:r>
            <a:r>
              <a:rPr lang="en-US" sz="2400" dirty="0"/>
              <a:t> </a:t>
            </a:r>
            <a:r>
              <a:rPr lang="en-US" sz="2400" dirty="0" err="1"/>
              <a:t>que</a:t>
            </a:r>
            <a:r>
              <a:rPr lang="en-US" sz="2400" dirty="0"/>
              <a:t> se </a:t>
            </a:r>
            <a:r>
              <a:rPr lang="en-US" sz="2400" dirty="0" err="1"/>
              <a:t>aplica</a:t>
            </a:r>
            <a:r>
              <a:rPr lang="en-US" sz="2400" dirty="0"/>
              <a:t> a la </a:t>
            </a:r>
            <a:r>
              <a:rPr lang="en-US" sz="2400" dirty="0" err="1"/>
              <a:t>secundaria</a:t>
            </a:r>
            <a:r>
              <a:rPr lang="en-US" sz="2400" dirty="0"/>
              <a:t> y </a:t>
            </a:r>
            <a:r>
              <a:rPr lang="en-US" sz="2400" dirty="0" err="1"/>
              <a:t>luego</a:t>
            </a:r>
            <a:r>
              <a:rPr lang="en-US" sz="2400" dirty="0"/>
              <a:t> se </a:t>
            </a:r>
            <a:r>
              <a:rPr lang="en-US" sz="2400" dirty="0" err="1"/>
              <a:t>extiende</a:t>
            </a:r>
            <a:r>
              <a:rPr lang="en-US" sz="2400" dirty="0"/>
              <a:t> a </a:t>
            </a:r>
            <a:r>
              <a:rPr lang="en-US" sz="2400" dirty="0" err="1"/>
              <a:t>todas</a:t>
            </a:r>
            <a:r>
              <a:rPr lang="en-US" sz="2400" dirty="0"/>
              <a:t> </a:t>
            </a:r>
            <a:r>
              <a:rPr lang="en-US" sz="2400" dirty="0" err="1"/>
              <a:t>las</a:t>
            </a:r>
            <a:r>
              <a:rPr lang="en-US" sz="2400" dirty="0"/>
              <a:t> </a:t>
            </a:r>
            <a:r>
              <a:rPr lang="en-US" sz="2400" dirty="0" err="1"/>
              <a:t>primarias</a:t>
            </a:r>
            <a:r>
              <a:rPr lang="en-US" sz="2400" dirty="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21</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Asynchronous Replication Control</a:t>
            </a:r>
          </a:p>
        </p:txBody>
      </p:sp>
    </p:spTree>
    <p:extLst>
      <p:ext uri="{BB962C8B-B14F-4D97-AF65-F5344CB8AC3E}">
        <p14:creationId xmlns:p14="http://schemas.microsoft.com/office/powerpoint/2010/main" val="3268595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580960"/>
            <a:ext cx="10990686" cy="4015168"/>
          </a:xfrm>
        </p:spPr>
        <p:txBody>
          <a:bodyPr>
            <a:noAutofit/>
          </a:bodyPr>
          <a:lstStyle/>
          <a:p>
            <a:pPr>
              <a:lnSpc>
                <a:spcPct val="100000"/>
              </a:lnSpc>
              <a:spcBef>
                <a:spcPts val="300"/>
              </a:spcBef>
            </a:pPr>
            <a:r>
              <a:rPr lang="en-US" sz="2300" dirty="0"/>
              <a:t>En </a:t>
            </a:r>
            <a:r>
              <a:rPr lang="en-US" sz="2300" dirty="0" err="1"/>
              <a:t>otro</a:t>
            </a:r>
            <a:r>
              <a:rPr lang="en-US" sz="2300" dirty="0"/>
              <a:t> </a:t>
            </a:r>
            <a:r>
              <a:rPr lang="en-US" sz="2300" dirty="0" err="1"/>
              <a:t>enfoque</a:t>
            </a:r>
            <a:r>
              <a:rPr lang="en-US" sz="2300" dirty="0"/>
              <a:t>, a </a:t>
            </a:r>
            <a:r>
              <a:rPr lang="en-US" sz="2300" dirty="0" err="1"/>
              <a:t>diferencia</a:t>
            </a:r>
            <a:r>
              <a:rPr lang="en-US" sz="2300" dirty="0"/>
              <a:t> de </a:t>
            </a:r>
            <a:r>
              <a:rPr lang="en-US" sz="2300" dirty="0" err="1"/>
              <a:t>tener</a:t>
            </a:r>
            <a:r>
              <a:rPr lang="en-US" sz="2300" dirty="0"/>
              <a:t> </a:t>
            </a:r>
            <a:r>
              <a:rPr lang="en-US" sz="2300" dirty="0" err="1"/>
              <a:t>sitios</a:t>
            </a:r>
            <a:r>
              <a:rPr lang="en-US" sz="2300" dirty="0"/>
              <a:t> </a:t>
            </a:r>
            <a:r>
              <a:rPr lang="en-US" sz="2300" dirty="0" err="1"/>
              <a:t>designados</a:t>
            </a:r>
            <a:r>
              <a:rPr lang="en-US" sz="2300" dirty="0"/>
              <a:t> </a:t>
            </a:r>
            <a:r>
              <a:rPr lang="en-US" sz="2300" dirty="0" err="1"/>
              <a:t>como</a:t>
            </a:r>
            <a:r>
              <a:rPr lang="en-US" sz="2300" dirty="0"/>
              <a:t> </a:t>
            </a:r>
            <a:r>
              <a:rPr lang="en-US" sz="2300" dirty="0" err="1"/>
              <a:t>primarios</a:t>
            </a:r>
            <a:r>
              <a:rPr lang="en-US" sz="2300" dirty="0"/>
              <a:t> y </a:t>
            </a:r>
            <a:r>
              <a:rPr lang="en-US" sz="2300" dirty="0" err="1"/>
              <a:t>secundarios</a:t>
            </a:r>
            <a:r>
              <a:rPr lang="en-US" sz="2300" dirty="0"/>
              <a:t>, </a:t>
            </a:r>
            <a:r>
              <a:rPr lang="en-US" sz="2300" dirty="0" err="1"/>
              <a:t>podemos</a:t>
            </a:r>
            <a:r>
              <a:rPr lang="en-US" sz="2300" dirty="0"/>
              <a:t> </a:t>
            </a:r>
            <a:r>
              <a:rPr lang="en-US" sz="2300" dirty="0" err="1"/>
              <a:t>hacer</a:t>
            </a:r>
            <a:r>
              <a:rPr lang="en-US" sz="2300" dirty="0"/>
              <a:t> </a:t>
            </a:r>
            <a:r>
              <a:rPr lang="en-US" sz="2300" dirty="0" err="1"/>
              <a:t>que</a:t>
            </a:r>
            <a:r>
              <a:rPr lang="en-US" sz="2300" dirty="0"/>
              <a:t> </a:t>
            </a:r>
            <a:r>
              <a:rPr lang="en-US" sz="2300" dirty="0" err="1"/>
              <a:t>todos</a:t>
            </a:r>
            <a:r>
              <a:rPr lang="en-US" sz="2300" dirty="0"/>
              <a:t> los </a:t>
            </a:r>
            <a:r>
              <a:rPr lang="en-US" sz="2300" dirty="0" err="1"/>
              <a:t>sitios</a:t>
            </a:r>
            <a:r>
              <a:rPr lang="en-US" sz="2300" dirty="0"/>
              <a:t> </a:t>
            </a:r>
            <a:r>
              <a:rPr lang="en-US" sz="2300" dirty="0" err="1"/>
              <a:t>actúen</a:t>
            </a:r>
            <a:r>
              <a:rPr lang="en-US" sz="2300" dirty="0"/>
              <a:t> </a:t>
            </a:r>
            <a:r>
              <a:rPr lang="en-US" sz="2300" dirty="0" err="1"/>
              <a:t>como</a:t>
            </a:r>
            <a:r>
              <a:rPr lang="en-US" sz="2300" dirty="0"/>
              <a:t> pares. </a:t>
            </a:r>
            <a:endParaRPr lang="en-US" sz="2300" dirty="0" smtClean="0"/>
          </a:p>
          <a:p>
            <a:pPr>
              <a:lnSpc>
                <a:spcPct val="100000"/>
              </a:lnSpc>
              <a:spcBef>
                <a:spcPts val="300"/>
              </a:spcBef>
            </a:pPr>
            <a:r>
              <a:rPr lang="en-US" sz="2300" dirty="0" smtClean="0"/>
              <a:t>En </a:t>
            </a:r>
            <a:r>
              <a:rPr lang="en-US" sz="2300" dirty="0" err="1"/>
              <a:t>este</a:t>
            </a:r>
            <a:r>
              <a:rPr lang="en-US" sz="2300" dirty="0"/>
              <a:t> </a:t>
            </a:r>
            <a:r>
              <a:rPr lang="en-US" sz="2300" dirty="0" err="1"/>
              <a:t>enfoque</a:t>
            </a:r>
            <a:r>
              <a:rPr lang="en-US" sz="2300" dirty="0"/>
              <a:t> de la </a:t>
            </a:r>
            <a:r>
              <a:rPr lang="en-US" sz="2300" dirty="0" err="1"/>
              <a:t>replicación</a:t>
            </a:r>
            <a:r>
              <a:rPr lang="en-US" sz="2300" dirty="0"/>
              <a:t>, </a:t>
            </a:r>
            <a:r>
              <a:rPr lang="en-US" sz="2300" dirty="0" err="1"/>
              <a:t>utilizamos</a:t>
            </a:r>
            <a:r>
              <a:rPr lang="en-US" sz="2300" dirty="0"/>
              <a:t> la </a:t>
            </a:r>
            <a:r>
              <a:rPr lang="en-US" sz="2300" dirty="0" err="1"/>
              <a:t>replicación</a:t>
            </a:r>
            <a:r>
              <a:rPr lang="en-US" sz="2300" dirty="0"/>
              <a:t> </a:t>
            </a:r>
            <a:r>
              <a:rPr lang="en-US" sz="2300" dirty="0" err="1"/>
              <a:t>simétrica</a:t>
            </a:r>
            <a:r>
              <a:rPr lang="en-US" sz="2300" dirty="0"/>
              <a:t> en la </a:t>
            </a:r>
            <a:r>
              <a:rPr lang="en-US" sz="2300" dirty="0" err="1"/>
              <a:t>que</a:t>
            </a:r>
            <a:r>
              <a:rPr lang="en-US" sz="2300" dirty="0"/>
              <a:t> </a:t>
            </a:r>
            <a:r>
              <a:rPr lang="en-US" sz="2300" dirty="0" err="1"/>
              <a:t>todas</a:t>
            </a:r>
            <a:r>
              <a:rPr lang="en-US" sz="2300" dirty="0"/>
              <a:t> </a:t>
            </a:r>
            <a:r>
              <a:rPr lang="en-US" sz="2300" dirty="0" err="1"/>
              <a:t>las</a:t>
            </a:r>
            <a:r>
              <a:rPr lang="en-US" sz="2300" dirty="0"/>
              <a:t> </a:t>
            </a:r>
            <a:r>
              <a:rPr lang="en-US" sz="2300" dirty="0" err="1"/>
              <a:t>copias</a:t>
            </a:r>
            <a:r>
              <a:rPr lang="en-US" sz="2300" dirty="0"/>
              <a:t> se </a:t>
            </a:r>
            <a:r>
              <a:rPr lang="en-US" sz="2300" dirty="0" err="1"/>
              <a:t>tratan</a:t>
            </a:r>
            <a:r>
              <a:rPr lang="en-US" sz="2300" dirty="0"/>
              <a:t> de la </a:t>
            </a:r>
            <a:r>
              <a:rPr lang="en-US" sz="2300" dirty="0" err="1"/>
              <a:t>misma</a:t>
            </a:r>
            <a:r>
              <a:rPr lang="en-US" sz="2300" dirty="0"/>
              <a:t> </a:t>
            </a:r>
            <a:r>
              <a:rPr lang="en-US" sz="2300" dirty="0" err="1"/>
              <a:t>manera</a:t>
            </a:r>
            <a:r>
              <a:rPr lang="en-US" sz="2300" dirty="0"/>
              <a:t>. Las </a:t>
            </a:r>
            <a:r>
              <a:rPr lang="en-US" sz="2300" dirty="0" err="1"/>
              <a:t>transacciones</a:t>
            </a:r>
            <a:r>
              <a:rPr lang="en-US" sz="2300" dirty="0"/>
              <a:t> se </a:t>
            </a:r>
            <a:r>
              <a:rPr lang="en-US" sz="2300" dirty="0" err="1"/>
              <a:t>aplican</a:t>
            </a:r>
            <a:r>
              <a:rPr lang="en-US" sz="2300" dirty="0"/>
              <a:t> a la </a:t>
            </a:r>
            <a:r>
              <a:rPr lang="en-US" sz="2300" dirty="0" err="1"/>
              <a:t>copia</a:t>
            </a:r>
            <a:r>
              <a:rPr lang="en-US" sz="2300" dirty="0"/>
              <a:t> local de la base de </a:t>
            </a:r>
            <a:r>
              <a:rPr lang="en-US" sz="2300" dirty="0" err="1"/>
              <a:t>datos</a:t>
            </a:r>
            <a:r>
              <a:rPr lang="en-US" sz="2300" dirty="0"/>
              <a:t> a </a:t>
            </a:r>
            <a:r>
              <a:rPr lang="en-US" sz="2300" dirty="0" err="1"/>
              <a:t>medida</a:t>
            </a:r>
            <a:r>
              <a:rPr lang="en-US" sz="2300" dirty="0"/>
              <a:t> </a:t>
            </a:r>
            <a:r>
              <a:rPr lang="en-US" sz="2300" dirty="0" err="1"/>
              <a:t>que</a:t>
            </a:r>
            <a:r>
              <a:rPr lang="en-US" sz="2300" dirty="0"/>
              <a:t> </a:t>
            </a:r>
            <a:r>
              <a:rPr lang="en-US" sz="2300" dirty="0" err="1"/>
              <a:t>llegan</a:t>
            </a:r>
            <a:r>
              <a:rPr lang="en-US" sz="2300" dirty="0"/>
              <a:t> a un </a:t>
            </a:r>
            <a:r>
              <a:rPr lang="en-US" sz="2300" dirty="0" err="1"/>
              <a:t>sitio</a:t>
            </a:r>
            <a:r>
              <a:rPr lang="en-US" sz="2300" dirty="0"/>
              <a:t>. </a:t>
            </a:r>
            <a:endParaRPr lang="en-US" sz="2300" dirty="0" smtClean="0"/>
          </a:p>
          <a:p>
            <a:pPr>
              <a:lnSpc>
                <a:spcPct val="100000"/>
              </a:lnSpc>
              <a:spcBef>
                <a:spcPts val="300"/>
              </a:spcBef>
            </a:pPr>
            <a:r>
              <a:rPr lang="en-US" sz="2300" dirty="0" smtClean="0"/>
              <a:t>Este </a:t>
            </a:r>
            <a:r>
              <a:rPr lang="en-US" sz="2300" dirty="0" err="1"/>
              <a:t>enfoque</a:t>
            </a:r>
            <a:r>
              <a:rPr lang="en-US" sz="2300" dirty="0"/>
              <a:t> </a:t>
            </a:r>
            <a:r>
              <a:rPr lang="en-US" sz="2300" dirty="0" err="1"/>
              <a:t>potencialmente</a:t>
            </a:r>
            <a:r>
              <a:rPr lang="en-US" sz="2300" dirty="0"/>
              <a:t> </a:t>
            </a:r>
            <a:r>
              <a:rPr lang="en-US" sz="2300" dirty="0" err="1"/>
              <a:t>causa</a:t>
            </a:r>
            <a:r>
              <a:rPr lang="en-US" sz="2300" dirty="0"/>
              <a:t> la </a:t>
            </a:r>
            <a:r>
              <a:rPr lang="en-US" sz="2300" dirty="0" err="1"/>
              <a:t>divergencia</a:t>
            </a:r>
            <a:r>
              <a:rPr lang="en-US" sz="2300" dirty="0"/>
              <a:t> de </a:t>
            </a:r>
            <a:r>
              <a:rPr lang="en-US" sz="2300" dirty="0" err="1"/>
              <a:t>las</a:t>
            </a:r>
            <a:r>
              <a:rPr lang="en-US" sz="2300" dirty="0"/>
              <a:t> </a:t>
            </a:r>
            <a:r>
              <a:rPr lang="en-US" sz="2300" dirty="0" err="1"/>
              <a:t>réplicas</a:t>
            </a:r>
            <a:r>
              <a:rPr lang="en-US" sz="2300" dirty="0"/>
              <a:t>. </a:t>
            </a:r>
            <a:endParaRPr lang="en-US" sz="2300" dirty="0" smtClean="0"/>
          </a:p>
          <a:p>
            <a:pPr>
              <a:lnSpc>
                <a:spcPct val="100000"/>
              </a:lnSpc>
              <a:spcBef>
                <a:spcPts val="300"/>
              </a:spcBef>
            </a:pPr>
            <a:r>
              <a:rPr lang="en-US" sz="2300" dirty="0" smtClean="0"/>
              <a:t>Como </a:t>
            </a:r>
            <a:r>
              <a:rPr lang="en-US" sz="2300" dirty="0" err="1"/>
              <a:t>las</a:t>
            </a:r>
            <a:r>
              <a:rPr lang="en-US" sz="2300" dirty="0"/>
              <a:t> </a:t>
            </a:r>
            <a:r>
              <a:rPr lang="en-US" sz="2300" dirty="0" err="1"/>
              <a:t>copias</a:t>
            </a:r>
            <a:r>
              <a:rPr lang="en-US" sz="2300" dirty="0"/>
              <a:t> de la base de </a:t>
            </a:r>
            <a:r>
              <a:rPr lang="en-US" sz="2300" dirty="0" err="1"/>
              <a:t>datos</a:t>
            </a:r>
            <a:r>
              <a:rPr lang="en-US" sz="2300" dirty="0"/>
              <a:t> en </a:t>
            </a:r>
            <a:r>
              <a:rPr lang="en-US" sz="2300" dirty="0" err="1"/>
              <a:t>este</a:t>
            </a:r>
            <a:r>
              <a:rPr lang="en-US" sz="2300" dirty="0"/>
              <a:t> </a:t>
            </a:r>
            <a:r>
              <a:rPr lang="en-US" sz="2300" dirty="0" err="1"/>
              <a:t>enfoque</a:t>
            </a:r>
            <a:r>
              <a:rPr lang="en-US" sz="2300" dirty="0"/>
              <a:t> </a:t>
            </a:r>
            <a:r>
              <a:rPr lang="en-US" sz="2300" dirty="0" err="1"/>
              <a:t>pueden</a:t>
            </a:r>
            <a:r>
              <a:rPr lang="en-US" sz="2300" dirty="0"/>
              <a:t> </a:t>
            </a:r>
            <a:r>
              <a:rPr lang="en-US" sz="2300" dirty="0" err="1"/>
              <a:t>divergir</a:t>
            </a:r>
            <a:r>
              <a:rPr lang="en-US" sz="2300" dirty="0"/>
              <a:t>, </a:t>
            </a:r>
            <a:r>
              <a:rPr lang="en-US" sz="2300" dirty="0" err="1"/>
              <a:t>ocasionalmente</a:t>
            </a:r>
            <a:r>
              <a:rPr lang="en-US" sz="2300" dirty="0"/>
              <a:t> el </a:t>
            </a:r>
            <a:r>
              <a:rPr lang="en-US" sz="2300" dirty="0" err="1"/>
              <a:t>sistema</a:t>
            </a:r>
            <a:r>
              <a:rPr lang="en-US" sz="2300" dirty="0"/>
              <a:t> </a:t>
            </a:r>
            <a:r>
              <a:rPr lang="en-US" sz="2300" dirty="0" err="1"/>
              <a:t>tiene</a:t>
            </a:r>
            <a:r>
              <a:rPr lang="en-US" sz="2300" dirty="0"/>
              <a:t> </a:t>
            </a:r>
            <a:r>
              <a:rPr lang="en-US" sz="2300" dirty="0" err="1"/>
              <a:t>que</a:t>
            </a:r>
            <a:r>
              <a:rPr lang="en-US" sz="2300" dirty="0"/>
              <a:t> </a:t>
            </a:r>
            <a:r>
              <a:rPr lang="en-US" sz="2300" dirty="0" err="1"/>
              <a:t>sincronizar</a:t>
            </a:r>
            <a:r>
              <a:rPr lang="en-US" sz="2300" dirty="0"/>
              <a:t> </a:t>
            </a:r>
            <a:r>
              <a:rPr lang="en-US" sz="2300" dirty="0" err="1"/>
              <a:t>todas</a:t>
            </a:r>
            <a:r>
              <a:rPr lang="en-US" sz="2300" dirty="0"/>
              <a:t> </a:t>
            </a:r>
            <a:r>
              <a:rPr lang="en-US" sz="2300" dirty="0" err="1"/>
              <a:t>las</a:t>
            </a:r>
            <a:r>
              <a:rPr lang="en-US" sz="2300" dirty="0"/>
              <a:t> </a:t>
            </a:r>
            <a:r>
              <a:rPr lang="en-US" sz="2300" dirty="0" err="1"/>
              <a:t>copias</a:t>
            </a:r>
            <a:r>
              <a:rPr lang="en-US" sz="2300" dirty="0"/>
              <a:t>. </a:t>
            </a:r>
            <a:endParaRPr lang="en-US" sz="2300" dirty="0" smtClean="0"/>
          </a:p>
          <a:p>
            <a:pPr>
              <a:lnSpc>
                <a:spcPct val="100000"/>
              </a:lnSpc>
              <a:spcBef>
                <a:spcPts val="300"/>
              </a:spcBef>
            </a:pPr>
            <a:r>
              <a:rPr lang="en-US" sz="2300" dirty="0" smtClean="0"/>
              <a:t>La </a:t>
            </a:r>
            <a:r>
              <a:rPr lang="en-US" sz="2300" dirty="0" err="1"/>
              <a:t>mayoría</a:t>
            </a:r>
            <a:r>
              <a:rPr lang="en-US" sz="2300" dirty="0"/>
              <a:t> de los </a:t>
            </a:r>
            <a:r>
              <a:rPr lang="en-US" sz="2300" dirty="0" err="1"/>
              <a:t>proveedores</a:t>
            </a:r>
            <a:r>
              <a:rPr lang="en-US" sz="2300" dirty="0"/>
              <a:t> de DBMS </a:t>
            </a:r>
            <a:r>
              <a:rPr lang="en-US" sz="2300" dirty="0" err="1" smtClean="0"/>
              <a:t>tienen</a:t>
            </a:r>
            <a:r>
              <a:rPr lang="en-US" sz="2300" dirty="0" smtClean="0"/>
              <a:t> el </a:t>
            </a:r>
            <a:r>
              <a:rPr lang="en-US" sz="2300" dirty="0"/>
              <a:t>software </a:t>
            </a:r>
            <a:r>
              <a:rPr lang="en-US" sz="2300" dirty="0" err="1"/>
              <a:t>necesario</a:t>
            </a:r>
            <a:r>
              <a:rPr lang="en-US" sz="2300" dirty="0"/>
              <a:t> para </a:t>
            </a:r>
            <a:r>
              <a:rPr lang="en-US" sz="2300" dirty="0" err="1"/>
              <a:t>comparar</a:t>
            </a:r>
            <a:r>
              <a:rPr lang="en-US" sz="2300" dirty="0"/>
              <a:t> el </a:t>
            </a:r>
            <a:r>
              <a:rPr lang="en-US" sz="2300" dirty="0" err="1"/>
              <a:t>contenido</a:t>
            </a:r>
            <a:r>
              <a:rPr lang="en-US" sz="2300" dirty="0"/>
              <a:t> de </a:t>
            </a:r>
            <a:r>
              <a:rPr lang="en-US" sz="2300" dirty="0" err="1"/>
              <a:t>las</a:t>
            </a:r>
            <a:r>
              <a:rPr lang="en-US" sz="2300" dirty="0"/>
              <a:t> </a:t>
            </a:r>
            <a:r>
              <a:rPr lang="en-US" sz="2300" dirty="0" err="1"/>
              <a:t>copias</a:t>
            </a:r>
            <a:r>
              <a:rPr lang="en-US" sz="2300" dirty="0"/>
              <a:t> y </a:t>
            </a:r>
            <a:r>
              <a:rPr lang="en-US" sz="2300" dirty="0" err="1"/>
              <a:t>también</a:t>
            </a:r>
            <a:r>
              <a:rPr lang="en-US" sz="2300" dirty="0"/>
              <a:t> </a:t>
            </a:r>
            <a:r>
              <a:rPr lang="en-US" sz="2300" dirty="0" err="1"/>
              <a:t>proporcionan</a:t>
            </a:r>
            <a:r>
              <a:rPr lang="en-US" sz="2300" dirty="0"/>
              <a:t> </a:t>
            </a:r>
            <a:r>
              <a:rPr lang="en-US" sz="2300" dirty="0" err="1"/>
              <a:t>herramientas</a:t>
            </a:r>
            <a:r>
              <a:rPr lang="en-US" sz="2300" dirty="0"/>
              <a:t> para la </a:t>
            </a:r>
            <a:r>
              <a:rPr lang="en-US" sz="2300" dirty="0" err="1"/>
              <a:t>sincronización</a:t>
            </a:r>
            <a:r>
              <a:rPr lang="en-US" sz="2300" dirty="0"/>
              <a:t> e </a:t>
            </a:r>
            <a:r>
              <a:rPr lang="en-US" sz="2300" dirty="0" err="1"/>
              <a:t>identificación</a:t>
            </a:r>
            <a:r>
              <a:rPr lang="en-US" sz="2300" dirty="0"/>
              <a:t> de </a:t>
            </a:r>
            <a:r>
              <a:rPr lang="en-US" sz="2300" dirty="0" err="1"/>
              <a:t>las</a:t>
            </a:r>
            <a:r>
              <a:rPr lang="en-US" sz="2300" dirty="0"/>
              <a:t> </a:t>
            </a:r>
            <a:r>
              <a:rPr lang="en-US" sz="2300" dirty="0" err="1"/>
              <a:t>diferencias</a:t>
            </a:r>
            <a:r>
              <a:rPr lang="en-US" sz="2300" dirty="0"/>
              <a:t> en </a:t>
            </a:r>
            <a:r>
              <a:rPr lang="en-US" sz="2300" dirty="0" err="1"/>
              <a:t>las</a:t>
            </a:r>
            <a:r>
              <a:rPr lang="en-US" sz="2300" dirty="0"/>
              <a:t> </a:t>
            </a:r>
            <a:r>
              <a:rPr lang="en-US" sz="2300" dirty="0" err="1"/>
              <a:t>copias</a:t>
            </a:r>
            <a:r>
              <a:rPr lang="en-US" sz="2300" dirty="0"/>
              <a:t>. </a:t>
            </a:r>
            <a:r>
              <a:rPr lang="en-US" sz="2300" dirty="0" err="1"/>
              <a:t>Cuando</a:t>
            </a:r>
            <a:r>
              <a:rPr lang="en-US" sz="2300" dirty="0"/>
              <a:t> se </a:t>
            </a:r>
            <a:r>
              <a:rPr lang="en-US" sz="2300" dirty="0" err="1"/>
              <a:t>requiere</a:t>
            </a:r>
            <a:r>
              <a:rPr lang="en-US" sz="2300" dirty="0"/>
              <a:t> la </a:t>
            </a:r>
            <a:r>
              <a:rPr lang="en-US" sz="2300" dirty="0" err="1"/>
              <a:t>sincronización</a:t>
            </a:r>
            <a:r>
              <a:rPr lang="en-US" sz="2300" dirty="0"/>
              <a:t>, </a:t>
            </a:r>
            <a:r>
              <a:rPr lang="en-US" sz="2300" dirty="0" err="1"/>
              <a:t>las</a:t>
            </a:r>
            <a:r>
              <a:rPr lang="en-US" sz="2300" dirty="0"/>
              <a:t> </a:t>
            </a:r>
            <a:r>
              <a:rPr lang="en-US" sz="2300" dirty="0" err="1"/>
              <a:t>herramientas</a:t>
            </a:r>
            <a:r>
              <a:rPr lang="en-US" sz="2300" dirty="0"/>
              <a:t> del DBMS </a:t>
            </a:r>
            <a:r>
              <a:rPr lang="en-US" sz="2300" dirty="0" err="1"/>
              <a:t>permiten</a:t>
            </a:r>
            <a:r>
              <a:rPr lang="en-US" sz="2300" dirty="0"/>
              <a:t> </a:t>
            </a:r>
            <a:r>
              <a:rPr lang="en-US" sz="2300" dirty="0" err="1"/>
              <a:t>que</a:t>
            </a:r>
            <a:r>
              <a:rPr lang="en-US" sz="2300" dirty="0"/>
              <a:t> el </a:t>
            </a:r>
            <a:r>
              <a:rPr lang="en-US" sz="2300" dirty="0" err="1"/>
              <a:t>diseñador</a:t>
            </a:r>
            <a:r>
              <a:rPr lang="en-US" sz="2300" dirty="0"/>
              <a:t> de la base de </a:t>
            </a:r>
            <a:r>
              <a:rPr lang="en-US" sz="2300" dirty="0" err="1"/>
              <a:t>datos</a:t>
            </a:r>
            <a:r>
              <a:rPr lang="en-US" sz="2300" dirty="0"/>
              <a:t> o un DBA </a:t>
            </a:r>
            <a:r>
              <a:rPr lang="en-US" sz="2300" dirty="0" err="1"/>
              <a:t>sincronicen</a:t>
            </a:r>
            <a:r>
              <a:rPr lang="en-US" sz="2300" dirty="0"/>
              <a:t> </a:t>
            </a:r>
            <a:r>
              <a:rPr lang="en-US" sz="2300" dirty="0" err="1"/>
              <a:t>las</a:t>
            </a:r>
            <a:r>
              <a:rPr lang="en-US" sz="2300" dirty="0"/>
              <a:t> </a:t>
            </a:r>
            <a:r>
              <a:rPr lang="en-US" sz="2300" dirty="0" err="1"/>
              <a:t>réplicas</a:t>
            </a:r>
            <a:r>
              <a:rPr lang="en-US" sz="2300" dirty="0"/>
              <a:t> antes de </a:t>
            </a:r>
            <a:r>
              <a:rPr lang="en-US" sz="2300" dirty="0" err="1"/>
              <a:t>volver</a:t>
            </a:r>
            <a:r>
              <a:rPr lang="en-US" sz="2300" dirty="0"/>
              <a:t> a </a:t>
            </a:r>
            <a:r>
              <a:rPr lang="en-US" sz="2300" dirty="0" err="1"/>
              <a:t>ponerlas</a:t>
            </a:r>
            <a:r>
              <a:rPr lang="en-US" sz="2300" dirty="0"/>
              <a:t> en </a:t>
            </a:r>
            <a:r>
              <a:rPr lang="en-US" sz="2300" dirty="0" err="1"/>
              <a:t>servicio</a:t>
            </a:r>
            <a:r>
              <a:rPr lang="en-US" sz="2300" dirty="0"/>
              <a:t>.</a:t>
            </a:r>
            <a:endParaRPr lang="es-ES_tradnl" sz="23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22</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Asynchronous Replication Control</a:t>
            </a:r>
          </a:p>
        </p:txBody>
      </p:sp>
    </p:spTree>
    <p:extLst>
      <p:ext uri="{BB962C8B-B14F-4D97-AF65-F5344CB8AC3E}">
        <p14:creationId xmlns:p14="http://schemas.microsoft.com/office/powerpoint/2010/main" val="1649770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smtClean="0"/>
              <a:t>En </a:t>
            </a:r>
            <a:r>
              <a:rPr lang="en-US" sz="2400" dirty="0" err="1"/>
              <a:t>este</a:t>
            </a:r>
            <a:r>
              <a:rPr lang="en-US" sz="2400" dirty="0"/>
              <a:t> </a:t>
            </a:r>
            <a:r>
              <a:rPr lang="en-US" sz="2400" dirty="0" err="1"/>
              <a:t>enfoque</a:t>
            </a:r>
            <a:r>
              <a:rPr lang="en-US" sz="2400" dirty="0"/>
              <a:t>, </a:t>
            </a:r>
            <a:r>
              <a:rPr lang="en-US" sz="2400" dirty="0" err="1"/>
              <a:t>todas</a:t>
            </a:r>
            <a:r>
              <a:rPr lang="en-US" sz="2400" dirty="0"/>
              <a:t> </a:t>
            </a:r>
            <a:r>
              <a:rPr lang="en-US" sz="2400" dirty="0" err="1"/>
              <a:t>las</a:t>
            </a:r>
            <a:r>
              <a:rPr lang="en-US" sz="2400" dirty="0"/>
              <a:t> </a:t>
            </a:r>
            <a:r>
              <a:rPr lang="en-US" sz="2400" dirty="0" err="1"/>
              <a:t>transacciones</a:t>
            </a:r>
            <a:r>
              <a:rPr lang="en-US" sz="2400" dirty="0"/>
              <a:t> son </a:t>
            </a:r>
            <a:r>
              <a:rPr lang="en-US" sz="2400" dirty="0" err="1"/>
              <a:t>aceptadas</a:t>
            </a:r>
            <a:r>
              <a:rPr lang="en-US" sz="2400" dirty="0"/>
              <a:t> y </a:t>
            </a:r>
            <a:r>
              <a:rPr lang="en-US" sz="2400" dirty="0" err="1"/>
              <a:t>ninguna</a:t>
            </a:r>
            <a:r>
              <a:rPr lang="en-US" sz="2400" dirty="0"/>
              <a:t> </a:t>
            </a:r>
            <a:r>
              <a:rPr lang="en-US" sz="2400" dirty="0" err="1"/>
              <a:t>es</a:t>
            </a:r>
            <a:r>
              <a:rPr lang="en-US" sz="2400" dirty="0"/>
              <a:t> </a:t>
            </a:r>
            <a:r>
              <a:rPr lang="en-US" sz="2400" dirty="0" err="1"/>
              <a:t>rechazada</a:t>
            </a:r>
            <a:r>
              <a:rPr lang="en-US" sz="2400" dirty="0"/>
              <a:t>. </a:t>
            </a:r>
            <a:endParaRPr lang="en-US" sz="2400" dirty="0" smtClean="0"/>
          </a:p>
          <a:p>
            <a:pPr>
              <a:lnSpc>
                <a:spcPct val="120000"/>
              </a:lnSpc>
              <a:spcBef>
                <a:spcPts val="300"/>
              </a:spcBef>
            </a:pPr>
            <a:r>
              <a:rPr lang="en-US" sz="2400" dirty="0" smtClean="0"/>
              <a:t>Este </a:t>
            </a:r>
            <a:r>
              <a:rPr lang="en-US" sz="2400" dirty="0" err="1"/>
              <a:t>enfoque</a:t>
            </a:r>
            <a:r>
              <a:rPr lang="en-US" sz="2400" dirty="0"/>
              <a:t> </a:t>
            </a:r>
            <a:r>
              <a:rPr lang="en-US" sz="2400" dirty="0" err="1"/>
              <a:t>utiliza</a:t>
            </a:r>
            <a:r>
              <a:rPr lang="en-US" sz="2400" dirty="0"/>
              <a:t> un token </a:t>
            </a:r>
            <a:r>
              <a:rPr lang="en-US" sz="2400" dirty="0" err="1"/>
              <a:t>circulante</a:t>
            </a:r>
            <a:r>
              <a:rPr lang="en-US" sz="2400" dirty="0"/>
              <a:t> para </a:t>
            </a:r>
            <a:r>
              <a:rPr lang="en-US" sz="2400" dirty="0" err="1"/>
              <a:t>serializar</a:t>
            </a:r>
            <a:r>
              <a:rPr lang="en-US" sz="2400" dirty="0"/>
              <a:t> </a:t>
            </a:r>
            <a:r>
              <a:rPr lang="en-US" sz="2400" dirty="0" err="1"/>
              <a:t>todas</a:t>
            </a:r>
            <a:r>
              <a:rPr lang="en-US" sz="2400" dirty="0"/>
              <a:t> </a:t>
            </a:r>
            <a:r>
              <a:rPr lang="en-US" sz="2400" dirty="0" err="1"/>
              <a:t>las</a:t>
            </a:r>
            <a:r>
              <a:rPr lang="en-US" sz="2400" dirty="0"/>
              <a:t> </a:t>
            </a:r>
            <a:r>
              <a:rPr lang="en-US" sz="2400" dirty="0" err="1"/>
              <a:t>transacciones</a:t>
            </a:r>
            <a:r>
              <a:rPr lang="en-US" sz="2400" dirty="0"/>
              <a:t> en el </a:t>
            </a:r>
            <a:r>
              <a:rPr lang="en-US" sz="2400" dirty="0" err="1"/>
              <a:t>sistema</a:t>
            </a:r>
            <a:r>
              <a:rPr lang="en-US" sz="2400" dirty="0"/>
              <a:t>. </a:t>
            </a:r>
            <a:endParaRPr lang="en-US" sz="2400" dirty="0" smtClean="0"/>
          </a:p>
          <a:p>
            <a:pPr>
              <a:lnSpc>
                <a:spcPct val="120000"/>
              </a:lnSpc>
              <a:spcBef>
                <a:spcPts val="300"/>
              </a:spcBef>
            </a:pPr>
            <a:r>
              <a:rPr lang="en-US" sz="2400" dirty="0" err="1" smtClean="0"/>
              <a:t>Una</a:t>
            </a:r>
            <a:r>
              <a:rPr lang="en-US" sz="2400" dirty="0" smtClean="0"/>
              <a:t> </a:t>
            </a:r>
            <a:r>
              <a:rPr lang="en-US" sz="2400" dirty="0" err="1"/>
              <a:t>vez</a:t>
            </a:r>
            <a:r>
              <a:rPr lang="en-US" sz="2400" dirty="0"/>
              <a:t> </a:t>
            </a:r>
            <a:r>
              <a:rPr lang="en-US" sz="2400" dirty="0" err="1"/>
              <a:t>que</a:t>
            </a:r>
            <a:r>
              <a:rPr lang="en-US" sz="2400" dirty="0"/>
              <a:t> se ha </a:t>
            </a:r>
            <a:r>
              <a:rPr lang="en-US" sz="2400" dirty="0" err="1"/>
              <a:t>determinado</a:t>
            </a:r>
            <a:r>
              <a:rPr lang="en-US" sz="2400" dirty="0"/>
              <a:t> el </a:t>
            </a:r>
            <a:r>
              <a:rPr lang="en-US" sz="2400" dirty="0" err="1"/>
              <a:t>orden</a:t>
            </a:r>
            <a:r>
              <a:rPr lang="en-US" sz="2400" dirty="0"/>
              <a:t> de </a:t>
            </a:r>
            <a:r>
              <a:rPr lang="en-US" sz="2400" dirty="0" err="1"/>
              <a:t>serialización</a:t>
            </a:r>
            <a:r>
              <a:rPr lang="en-US" sz="2400" dirty="0"/>
              <a:t> para </a:t>
            </a:r>
            <a:r>
              <a:rPr lang="en-US" sz="2400" dirty="0" err="1"/>
              <a:t>una</a:t>
            </a:r>
            <a:r>
              <a:rPr lang="en-US" sz="2400" dirty="0"/>
              <a:t> </a:t>
            </a:r>
            <a:r>
              <a:rPr lang="en-US" sz="2400" dirty="0" err="1"/>
              <a:t>transacción</a:t>
            </a:r>
            <a:r>
              <a:rPr lang="en-US" sz="2400" dirty="0"/>
              <a:t>, la </a:t>
            </a:r>
            <a:r>
              <a:rPr lang="en-US" sz="2400" dirty="0" err="1"/>
              <a:t>transacción</a:t>
            </a:r>
            <a:r>
              <a:rPr lang="en-US" sz="2400" dirty="0"/>
              <a:t> se </a:t>
            </a:r>
            <a:r>
              <a:rPr lang="en-US" sz="2400" dirty="0" err="1"/>
              <a:t>ejecuta</a:t>
            </a:r>
            <a:r>
              <a:rPr lang="en-US" sz="2400" dirty="0"/>
              <a:t> en </a:t>
            </a:r>
            <a:r>
              <a:rPr lang="en-US" sz="2400" dirty="0" err="1"/>
              <a:t>ese</a:t>
            </a:r>
            <a:r>
              <a:rPr lang="en-US" sz="2400" dirty="0"/>
              <a:t> </a:t>
            </a:r>
            <a:r>
              <a:rPr lang="en-US" sz="2400" dirty="0" err="1"/>
              <a:t>orden</a:t>
            </a:r>
            <a:r>
              <a:rPr lang="en-US" sz="2400" dirty="0"/>
              <a:t> contra </a:t>
            </a:r>
            <a:r>
              <a:rPr lang="en-US" sz="2400" dirty="0" err="1"/>
              <a:t>cada</a:t>
            </a:r>
            <a:r>
              <a:rPr lang="en-US" sz="2400" dirty="0"/>
              <a:t> </a:t>
            </a:r>
            <a:r>
              <a:rPr lang="en-US" sz="2400" dirty="0" err="1"/>
              <a:t>copia</a:t>
            </a:r>
            <a:r>
              <a:rPr lang="en-US" sz="2400" dirty="0"/>
              <a:t> de la base de </a:t>
            </a:r>
            <a:r>
              <a:rPr lang="en-US" sz="2400" dirty="0" err="1"/>
              <a:t>datos</a:t>
            </a:r>
            <a:r>
              <a:rPr lang="en-US" sz="2400" dirty="0"/>
              <a:t>. </a:t>
            </a:r>
            <a:endParaRPr lang="en-US" sz="2400" dirty="0" smtClean="0"/>
          </a:p>
          <a:p>
            <a:pPr>
              <a:lnSpc>
                <a:spcPct val="120000"/>
              </a:lnSpc>
              <a:spcBef>
                <a:spcPts val="300"/>
              </a:spcBef>
            </a:pPr>
            <a:r>
              <a:rPr lang="en-US" sz="2400" dirty="0" err="1" smtClean="0"/>
              <a:t>Llamamos</a:t>
            </a:r>
            <a:r>
              <a:rPr lang="en-US" sz="2400" dirty="0" smtClean="0"/>
              <a:t> </a:t>
            </a:r>
            <a:r>
              <a:rPr lang="en-US" sz="2400" dirty="0"/>
              <a:t>a </a:t>
            </a:r>
            <a:r>
              <a:rPr lang="en-US" sz="2400" dirty="0" err="1"/>
              <a:t>este</a:t>
            </a:r>
            <a:r>
              <a:rPr lang="en-US" sz="2400" dirty="0"/>
              <a:t> </a:t>
            </a:r>
            <a:r>
              <a:rPr lang="en-US" sz="2400" dirty="0" err="1"/>
              <a:t>enfoque</a:t>
            </a:r>
            <a:r>
              <a:rPr lang="en-US" sz="2400" dirty="0"/>
              <a:t> el </a:t>
            </a:r>
            <a:r>
              <a:rPr lang="en-US" sz="2400" dirty="0" err="1"/>
              <a:t>enfoque</a:t>
            </a:r>
            <a:r>
              <a:rPr lang="en-US" sz="2400" dirty="0"/>
              <a:t> de token </a:t>
            </a:r>
            <a:r>
              <a:rPr lang="en-US" sz="2400" dirty="0" err="1"/>
              <a:t>circulante</a:t>
            </a:r>
            <a:r>
              <a:rPr lang="en-US"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23</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Circulating Token Algorithm</a:t>
            </a:r>
          </a:p>
        </p:txBody>
      </p:sp>
    </p:spTree>
    <p:extLst>
      <p:ext uri="{BB962C8B-B14F-4D97-AF65-F5344CB8AC3E}">
        <p14:creationId xmlns:p14="http://schemas.microsoft.com/office/powerpoint/2010/main" val="11483128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a:t>E</a:t>
            </a:r>
            <a:r>
              <a:rPr lang="en-US" sz="2400" dirty="0" smtClean="0"/>
              <a:t>l </a:t>
            </a:r>
            <a:r>
              <a:rPr lang="en-US" sz="2400" dirty="0" err="1"/>
              <a:t>algoritmo</a:t>
            </a:r>
            <a:r>
              <a:rPr lang="en-US" sz="2400" dirty="0"/>
              <a:t> de token </a:t>
            </a:r>
            <a:r>
              <a:rPr lang="en-US" sz="2400" dirty="0" err="1"/>
              <a:t>circulante</a:t>
            </a:r>
            <a:r>
              <a:rPr lang="en-US" sz="2400" dirty="0"/>
              <a:t> </a:t>
            </a:r>
            <a:r>
              <a:rPr lang="en-US" sz="2400" dirty="0" err="1"/>
              <a:t>tiene</a:t>
            </a:r>
            <a:r>
              <a:rPr lang="en-US" sz="2400" dirty="0"/>
              <a:t> </a:t>
            </a:r>
            <a:r>
              <a:rPr lang="en-US" sz="2400" dirty="0" err="1"/>
              <a:t>fases</a:t>
            </a:r>
            <a:r>
              <a:rPr lang="en-US" sz="2400" dirty="0"/>
              <a:t> de </a:t>
            </a:r>
            <a:r>
              <a:rPr lang="en-US" sz="2400" dirty="0" err="1"/>
              <a:t>aceptación</a:t>
            </a:r>
            <a:r>
              <a:rPr lang="en-US" sz="2400" dirty="0"/>
              <a:t> de </a:t>
            </a:r>
            <a:r>
              <a:rPr lang="en-US" sz="2400" dirty="0" err="1"/>
              <a:t>transacción</a:t>
            </a:r>
            <a:r>
              <a:rPr lang="en-US" sz="2400" dirty="0"/>
              <a:t> y de </a:t>
            </a:r>
            <a:r>
              <a:rPr lang="en-US" sz="2400" dirty="0" err="1"/>
              <a:t>aplicación</a:t>
            </a:r>
            <a:r>
              <a:rPr lang="en-US" sz="2400" dirty="0"/>
              <a:t> de </a:t>
            </a:r>
            <a:r>
              <a:rPr lang="en-US" sz="2400" dirty="0" err="1"/>
              <a:t>transacción</a:t>
            </a:r>
            <a:r>
              <a:rPr lang="en-US" sz="2400" dirty="0"/>
              <a:t>. </a:t>
            </a:r>
            <a:endParaRPr lang="en-US" sz="2400" dirty="0" smtClean="0"/>
          </a:p>
          <a:p>
            <a:pPr>
              <a:lnSpc>
                <a:spcPct val="120000"/>
              </a:lnSpc>
              <a:spcBef>
                <a:spcPts val="300"/>
              </a:spcBef>
            </a:pPr>
            <a:r>
              <a:rPr lang="en-US" sz="2400" dirty="0" smtClean="0"/>
              <a:t>Durante </a:t>
            </a:r>
            <a:r>
              <a:rPr lang="en-US" sz="2400" dirty="0"/>
              <a:t>la </a:t>
            </a:r>
            <a:r>
              <a:rPr lang="en-US" sz="2400" dirty="0" err="1"/>
              <a:t>fase</a:t>
            </a:r>
            <a:r>
              <a:rPr lang="en-US" sz="2400" dirty="0"/>
              <a:t> de </a:t>
            </a:r>
            <a:r>
              <a:rPr lang="en-US" sz="2400" dirty="0" err="1"/>
              <a:t>aceptación</a:t>
            </a:r>
            <a:r>
              <a:rPr lang="en-US" sz="2400" dirty="0"/>
              <a:t> de </a:t>
            </a:r>
            <a:r>
              <a:rPr lang="en-US" sz="2400" dirty="0" err="1"/>
              <a:t>transacciones</a:t>
            </a:r>
            <a:r>
              <a:rPr lang="en-US" sz="2400" dirty="0"/>
              <a:t>, </a:t>
            </a:r>
            <a:r>
              <a:rPr lang="en-US" sz="2400" dirty="0" err="1"/>
              <a:t>todas</a:t>
            </a:r>
            <a:r>
              <a:rPr lang="en-US" sz="2400" dirty="0"/>
              <a:t> </a:t>
            </a:r>
            <a:r>
              <a:rPr lang="en-US" sz="2400" dirty="0" err="1"/>
              <a:t>las</a:t>
            </a:r>
            <a:r>
              <a:rPr lang="en-US" sz="2400" dirty="0"/>
              <a:t> </a:t>
            </a:r>
            <a:r>
              <a:rPr lang="en-US" sz="2400" dirty="0" err="1"/>
              <a:t>transacciones</a:t>
            </a:r>
            <a:r>
              <a:rPr lang="en-US" sz="2400" dirty="0"/>
              <a:t> en el </a:t>
            </a:r>
            <a:r>
              <a:rPr lang="en-US" sz="2400" dirty="0" err="1"/>
              <a:t>sistema</a:t>
            </a:r>
            <a:r>
              <a:rPr lang="en-US" sz="2400" dirty="0"/>
              <a:t> se </a:t>
            </a:r>
            <a:r>
              <a:rPr lang="en-US" sz="2400" dirty="0" err="1"/>
              <a:t>secuencian</a:t>
            </a:r>
            <a:r>
              <a:rPr lang="en-US" sz="2400" dirty="0"/>
              <a:t> para </a:t>
            </a:r>
            <a:r>
              <a:rPr lang="en-US" sz="2400" dirty="0" err="1"/>
              <a:t>ejecutarse</a:t>
            </a:r>
            <a:r>
              <a:rPr lang="en-US" sz="2400" dirty="0"/>
              <a:t>, se </a:t>
            </a:r>
            <a:r>
              <a:rPr lang="en-US" sz="2400" dirty="0" err="1"/>
              <a:t>determina</a:t>
            </a:r>
            <a:r>
              <a:rPr lang="en-US" sz="2400" dirty="0"/>
              <a:t> </a:t>
            </a:r>
            <a:r>
              <a:rPr lang="en-US" sz="2400" dirty="0" err="1"/>
              <a:t>su</a:t>
            </a:r>
            <a:r>
              <a:rPr lang="en-US" sz="2400" dirty="0"/>
              <a:t> </a:t>
            </a:r>
            <a:r>
              <a:rPr lang="en-US" sz="2400" dirty="0" err="1"/>
              <a:t>orden</a:t>
            </a:r>
            <a:r>
              <a:rPr lang="en-US" sz="2400" dirty="0"/>
              <a:t> de </a:t>
            </a:r>
            <a:r>
              <a:rPr lang="en-US" sz="2400" dirty="0" err="1"/>
              <a:t>serialización</a:t>
            </a:r>
            <a:r>
              <a:rPr lang="en-US" sz="2400" dirty="0"/>
              <a:t>. </a:t>
            </a:r>
            <a:endParaRPr lang="en-US" sz="2400" dirty="0" smtClean="0"/>
          </a:p>
          <a:p>
            <a:pPr>
              <a:lnSpc>
                <a:spcPct val="120000"/>
              </a:lnSpc>
              <a:spcBef>
                <a:spcPts val="300"/>
              </a:spcBef>
            </a:pPr>
            <a:r>
              <a:rPr lang="en-US" sz="2400" dirty="0" err="1" smtClean="0"/>
              <a:t>Esto</a:t>
            </a:r>
            <a:r>
              <a:rPr lang="en-US" sz="2400" dirty="0" smtClean="0"/>
              <a:t> </a:t>
            </a:r>
            <a:r>
              <a:rPr lang="en-US" sz="2400" dirty="0"/>
              <a:t>se </a:t>
            </a:r>
            <a:r>
              <a:rPr lang="en-US" sz="2400" dirty="0" err="1"/>
              <a:t>logra</a:t>
            </a:r>
            <a:r>
              <a:rPr lang="en-US" sz="2400" dirty="0"/>
              <a:t> </a:t>
            </a:r>
            <a:r>
              <a:rPr lang="en-US" sz="2400" dirty="0" err="1"/>
              <a:t>asignando</a:t>
            </a:r>
            <a:r>
              <a:rPr lang="en-US" sz="2400" dirty="0"/>
              <a:t> a </a:t>
            </a:r>
            <a:r>
              <a:rPr lang="en-US" sz="2400" dirty="0" err="1"/>
              <a:t>cada</a:t>
            </a:r>
            <a:r>
              <a:rPr lang="en-US" sz="2400" dirty="0"/>
              <a:t> </a:t>
            </a:r>
            <a:r>
              <a:rPr lang="en-US" sz="2400" dirty="0" err="1"/>
              <a:t>transacción</a:t>
            </a:r>
            <a:r>
              <a:rPr lang="en-US" sz="2400" dirty="0"/>
              <a:t> en </a:t>
            </a:r>
            <a:r>
              <a:rPr lang="en-US" sz="2400" dirty="0" err="1"/>
              <a:t>cada</a:t>
            </a:r>
            <a:r>
              <a:rPr lang="en-US" sz="2400" dirty="0"/>
              <a:t> </a:t>
            </a:r>
            <a:r>
              <a:rPr lang="en-US" sz="2400" dirty="0" err="1"/>
              <a:t>sitio</a:t>
            </a:r>
            <a:r>
              <a:rPr lang="en-US" sz="2400" dirty="0"/>
              <a:t> un ticket </a:t>
            </a:r>
            <a:r>
              <a:rPr lang="en-US" sz="2400" dirty="0" err="1"/>
              <a:t>único</a:t>
            </a:r>
            <a:r>
              <a:rPr lang="en-US" sz="2400" dirty="0"/>
              <a:t> de </a:t>
            </a:r>
            <a:r>
              <a:rPr lang="en-US" sz="2400" dirty="0" err="1"/>
              <a:t>una</a:t>
            </a:r>
            <a:r>
              <a:rPr lang="en-US" sz="2400" dirty="0"/>
              <a:t> </a:t>
            </a:r>
            <a:r>
              <a:rPr lang="en-US" sz="2400" dirty="0" err="1"/>
              <a:t>serie</a:t>
            </a:r>
            <a:r>
              <a:rPr lang="en-US" sz="2400" dirty="0"/>
              <a:t> </a:t>
            </a:r>
            <a:r>
              <a:rPr lang="en-US" sz="2400" dirty="0" err="1"/>
              <a:t>secuencial</a:t>
            </a:r>
            <a:r>
              <a:rPr lang="en-US" sz="2400" dirty="0"/>
              <a:t>, </a:t>
            </a:r>
            <a:r>
              <a:rPr lang="en-US" sz="2400" dirty="0" err="1"/>
              <a:t>que</a:t>
            </a:r>
            <a:r>
              <a:rPr lang="en-US" sz="2400" dirty="0"/>
              <a:t> </a:t>
            </a:r>
            <a:r>
              <a:rPr lang="en-US" sz="2400" dirty="0" err="1"/>
              <a:t>indica</a:t>
            </a:r>
            <a:r>
              <a:rPr lang="en-US" sz="2400" dirty="0"/>
              <a:t> el </a:t>
            </a:r>
            <a:r>
              <a:rPr lang="en-US" sz="2400" dirty="0" err="1"/>
              <a:t>orden</a:t>
            </a:r>
            <a:r>
              <a:rPr lang="en-US" sz="2400" dirty="0"/>
              <a:t> de </a:t>
            </a:r>
            <a:r>
              <a:rPr lang="en-US" sz="2400" dirty="0" err="1"/>
              <a:t>esa</a:t>
            </a:r>
            <a:r>
              <a:rPr lang="en-US" sz="2400" dirty="0"/>
              <a:t> </a:t>
            </a:r>
            <a:r>
              <a:rPr lang="en-US" sz="2400" dirty="0" err="1"/>
              <a:t>transacción</a:t>
            </a:r>
            <a:r>
              <a:rPr lang="en-US" sz="2400" dirty="0"/>
              <a:t> en el </a:t>
            </a:r>
            <a:r>
              <a:rPr lang="en-US" sz="2400" dirty="0" err="1"/>
              <a:t>programa</a:t>
            </a:r>
            <a:r>
              <a:rPr lang="en-US" sz="2400" dirty="0"/>
              <a:t> de </a:t>
            </a:r>
            <a:r>
              <a:rPr lang="en-US" sz="2400" dirty="0" err="1"/>
              <a:t>serialización</a:t>
            </a:r>
            <a:r>
              <a:rPr lang="en-US" sz="2400" dirty="0"/>
              <a:t>. </a:t>
            </a:r>
            <a:endParaRPr lang="en-US" sz="2400" dirty="0" smtClean="0"/>
          </a:p>
          <a:p>
            <a:pPr>
              <a:lnSpc>
                <a:spcPct val="120000"/>
              </a:lnSpc>
              <a:spcBef>
                <a:spcPts val="300"/>
              </a:spcBef>
            </a:pPr>
            <a:r>
              <a:rPr lang="en-US" sz="2400" dirty="0" err="1" smtClean="0"/>
              <a:t>Una</a:t>
            </a:r>
            <a:r>
              <a:rPr lang="en-US" sz="2400" dirty="0" smtClean="0"/>
              <a:t> </a:t>
            </a:r>
            <a:r>
              <a:rPr lang="en-US" sz="2400" dirty="0" err="1"/>
              <a:t>vez</a:t>
            </a:r>
            <a:r>
              <a:rPr lang="en-US" sz="2400" dirty="0"/>
              <a:t> </a:t>
            </a:r>
            <a:r>
              <a:rPr lang="en-US" sz="2400" dirty="0" err="1"/>
              <a:t>que</a:t>
            </a:r>
            <a:r>
              <a:rPr lang="en-US" sz="2400" dirty="0"/>
              <a:t> </a:t>
            </a:r>
            <a:r>
              <a:rPr lang="en-US" sz="2400" dirty="0" err="1"/>
              <a:t>una</a:t>
            </a:r>
            <a:r>
              <a:rPr lang="en-US" sz="2400" dirty="0"/>
              <a:t> </a:t>
            </a:r>
            <a:r>
              <a:rPr lang="en-US" sz="2400" dirty="0" err="1"/>
              <a:t>transacción</a:t>
            </a:r>
            <a:r>
              <a:rPr lang="en-US" sz="2400" dirty="0"/>
              <a:t> ha </a:t>
            </a:r>
            <a:r>
              <a:rPr lang="en-US" sz="2400" dirty="0" err="1"/>
              <a:t>sido</a:t>
            </a:r>
            <a:r>
              <a:rPr lang="en-US" sz="2400" dirty="0"/>
              <a:t> </a:t>
            </a:r>
            <a:r>
              <a:rPr lang="en-US" sz="2400" dirty="0" err="1"/>
              <a:t>emitida</a:t>
            </a:r>
            <a:r>
              <a:rPr lang="en-US" sz="2400" dirty="0"/>
              <a:t>, se </a:t>
            </a:r>
            <a:r>
              <a:rPr lang="en-US" sz="2400" dirty="0" err="1"/>
              <a:t>transmite</a:t>
            </a:r>
            <a:r>
              <a:rPr lang="en-US" sz="2400" dirty="0"/>
              <a:t> a </a:t>
            </a:r>
            <a:r>
              <a:rPr lang="en-US" sz="2400" dirty="0" err="1"/>
              <a:t>todos</a:t>
            </a:r>
            <a:r>
              <a:rPr lang="en-US" sz="2400" dirty="0"/>
              <a:t> los </a:t>
            </a:r>
            <a:r>
              <a:rPr lang="en-US" sz="2400" dirty="0" err="1"/>
              <a:t>sitios</a:t>
            </a:r>
            <a:r>
              <a:rPr lang="en-US" sz="2400" dirty="0"/>
              <a:t>. </a:t>
            </a:r>
            <a:endParaRPr lang="en-US" sz="2400" dirty="0" smtClean="0"/>
          </a:p>
          <a:p>
            <a:pPr>
              <a:lnSpc>
                <a:spcPct val="120000"/>
              </a:lnSpc>
              <a:spcBef>
                <a:spcPts val="300"/>
              </a:spcBef>
            </a:pPr>
            <a:r>
              <a:rPr lang="en-US" sz="2400" dirty="0" smtClean="0"/>
              <a:t>Los </a:t>
            </a:r>
            <a:r>
              <a:rPr lang="en-US" sz="2400" dirty="0" err="1"/>
              <a:t>sitios</a:t>
            </a:r>
            <a:r>
              <a:rPr lang="en-US" sz="2400" dirty="0"/>
              <a:t> </a:t>
            </a:r>
            <a:r>
              <a:rPr lang="en-US" sz="2400" dirty="0" err="1"/>
              <a:t>entonces</a:t>
            </a:r>
            <a:r>
              <a:rPr lang="en-US" sz="2400" dirty="0"/>
              <a:t> </a:t>
            </a:r>
            <a:r>
              <a:rPr lang="en-US" sz="2400" dirty="0" err="1"/>
              <a:t>ejecutan</a:t>
            </a:r>
            <a:r>
              <a:rPr lang="en-US" sz="2400" dirty="0"/>
              <a:t> </a:t>
            </a:r>
            <a:r>
              <a:rPr lang="en-US" sz="2400" dirty="0" err="1"/>
              <a:t>sus</a:t>
            </a:r>
            <a:r>
              <a:rPr lang="en-US" sz="2400" dirty="0"/>
              <a:t> </a:t>
            </a:r>
            <a:r>
              <a:rPr lang="en-US" sz="2400" dirty="0" err="1"/>
              <a:t>transacciones</a:t>
            </a:r>
            <a:r>
              <a:rPr lang="en-US" sz="2400" dirty="0"/>
              <a:t> en el </a:t>
            </a:r>
            <a:r>
              <a:rPr lang="en-US" sz="2400" dirty="0" err="1"/>
              <a:t>orden</a:t>
            </a:r>
            <a:r>
              <a:rPr lang="en-US" sz="2400" dirty="0"/>
              <a:t> de </a:t>
            </a:r>
            <a:r>
              <a:rPr lang="en-US" sz="2400" dirty="0" err="1"/>
              <a:t>sus</a:t>
            </a:r>
            <a:r>
              <a:rPr lang="en-US" sz="2400" dirty="0"/>
              <a:t> </a:t>
            </a:r>
            <a:r>
              <a:rPr lang="en-US" sz="2400" dirty="0" smtClean="0"/>
              <a:t>tickets.</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Circulating Token Algorithm</a:t>
            </a:r>
          </a:p>
        </p:txBody>
      </p:sp>
    </p:spTree>
    <p:extLst>
      <p:ext uri="{BB962C8B-B14F-4D97-AF65-F5344CB8AC3E}">
        <p14:creationId xmlns:p14="http://schemas.microsoft.com/office/powerpoint/2010/main" val="18786611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188720"/>
            <a:ext cx="10990686" cy="4517136"/>
          </a:xfrm>
        </p:spPr>
        <p:txBody>
          <a:bodyPr>
            <a:noAutofit/>
          </a:bodyPr>
          <a:lstStyle/>
          <a:p>
            <a:pPr>
              <a:lnSpc>
                <a:spcPct val="120000"/>
              </a:lnSpc>
              <a:spcBef>
                <a:spcPts val="300"/>
              </a:spcBef>
            </a:pPr>
            <a:r>
              <a:rPr lang="es-ES_tradnl" sz="2400" dirty="0"/>
              <a:t>Para implementar el algoritmo, se utiliza un </a:t>
            </a:r>
            <a:r>
              <a:rPr lang="es-ES_tradnl" sz="2400" dirty="0" err="1"/>
              <a:t>token</a:t>
            </a:r>
            <a:r>
              <a:rPr lang="es-ES_tradnl" sz="2400" dirty="0"/>
              <a:t> para permitir que los sitios </a:t>
            </a:r>
            <a:r>
              <a:rPr lang="es-ES_tradnl" sz="2400" dirty="0" smtClean="0"/>
              <a:t>facturen/registren </a:t>
            </a:r>
            <a:r>
              <a:rPr lang="es-ES_tradnl" sz="2400" dirty="0"/>
              <a:t>sus transacciones. </a:t>
            </a:r>
            <a:endParaRPr lang="es-ES_tradnl" sz="2400" dirty="0" smtClean="0"/>
          </a:p>
          <a:p>
            <a:pPr>
              <a:lnSpc>
                <a:spcPct val="120000"/>
              </a:lnSpc>
              <a:spcBef>
                <a:spcPts val="300"/>
              </a:spcBef>
            </a:pPr>
            <a:r>
              <a:rPr lang="es-ES_tradnl" sz="2400" dirty="0" smtClean="0"/>
              <a:t>Un </a:t>
            </a:r>
            <a:r>
              <a:rPr lang="es-ES_tradnl" sz="2400" dirty="0"/>
              <a:t>sitio solo puede registrar sus transacciones cuando tiene el </a:t>
            </a:r>
            <a:r>
              <a:rPr lang="es-ES_tradnl" sz="2400" dirty="0" err="1"/>
              <a:t>token</a:t>
            </a:r>
            <a:r>
              <a:rPr lang="es-ES_tradnl" sz="2400" dirty="0"/>
              <a:t>. </a:t>
            </a:r>
            <a:endParaRPr lang="es-ES_tradnl" sz="2400" dirty="0" smtClean="0"/>
          </a:p>
          <a:p>
            <a:pPr>
              <a:lnSpc>
                <a:spcPct val="120000"/>
              </a:lnSpc>
              <a:spcBef>
                <a:spcPts val="300"/>
              </a:spcBef>
            </a:pPr>
            <a:r>
              <a:rPr lang="es-ES_tradnl" sz="2400" dirty="0" smtClean="0"/>
              <a:t>El </a:t>
            </a:r>
            <a:r>
              <a:rPr lang="es-ES_tradnl" sz="2400" dirty="0" err="1"/>
              <a:t>token</a:t>
            </a:r>
            <a:r>
              <a:rPr lang="es-ES_tradnl" sz="2400" dirty="0"/>
              <a:t> circula en un anillo virtual y lleva el número de </a:t>
            </a:r>
            <a:r>
              <a:rPr lang="es-ES_tradnl" sz="2400" dirty="0" smtClean="0"/>
              <a:t>ticket disponible </a:t>
            </a:r>
            <a:r>
              <a:rPr lang="es-ES_tradnl" sz="2400" dirty="0"/>
              <a:t>de un sitio a otro. </a:t>
            </a:r>
            <a:endParaRPr lang="es-ES_tradnl" sz="2400" dirty="0" smtClean="0"/>
          </a:p>
          <a:p>
            <a:pPr>
              <a:lnSpc>
                <a:spcPct val="120000"/>
              </a:lnSpc>
              <a:spcBef>
                <a:spcPts val="300"/>
              </a:spcBef>
            </a:pPr>
            <a:r>
              <a:rPr lang="es-ES_tradnl" sz="2400" dirty="0" smtClean="0"/>
              <a:t>Esto </a:t>
            </a:r>
            <a:r>
              <a:rPr lang="es-ES_tradnl" sz="2400" dirty="0"/>
              <a:t>permite a todos los sitios la oportunidad de emitir sus transacciones. </a:t>
            </a:r>
            <a:endParaRPr lang="es-ES_tradnl" sz="2400" dirty="0" smtClean="0"/>
          </a:p>
          <a:p>
            <a:pPr>
              <a:lnSpc>
                <a:spcPct val="120000"/>
              </a:lnSpc>
              <a:spcBef>
                <a:spcPts val="300"/>
              </a:spcBef>
            </a:pPr>
            <a:r>
              <a:rPr lang="es-ES_tradnl" sz="2400" dirty="0" smtClean="0"/>
              <a:t>Para </a:t>
            </a:r>
            <a:r>
              <a:rPr lang="es-ES_tradnl" sz="2400" dirty="0"/>
              <a:t>ser justos, el sistema utiliza una cantidad máxima de tiempo que un sitio puede contener el </a:t>
            </a:r>
            <a:r>
              <a:rPr lang="es-ES_tradnl" sz="2400" dirty="0" err="1"/>
              <a:t>token</a:t>
            </a:r>
            <a:r>
              <a:rPr lang="es-ES_tradnl" sz="2400" dirty="0"/>
              <a:t> o un número máximo de transacciones que un sitio puede emitir mientras mantiene el </a:t>
            </a:r>
            <a:r>
              <a:rPr lang="es-ES_tradnl" sz="2400" dirty="0" err="1"/>
              <a:t>token</a:t>
            </a:r>
            <a:r>
              <a:rPr lang="es-ES_tradnl" sz="2400" dirty="0"/>
              <a:t>. </a:t>
            </a:r>
            <a:endParaRPr lang="es-ES_tradnl" sz="2400" dirty="0" smtClean="0"/>
          </a:p>
          <a:p>
            <a:pPr>
              <a:lnSpc>
                <a:spcPct val="120000"/>
              </a:lnSpc>
              <a:spcBef>
                <a:spcPts val="300"/>
              </a:spcBef>
            </a:pPr>
            <a:r>
              <a:rPr lang="es-ES_tradnl" sz="2400" dirty="0" smtClean="0"/>
              <a:t>Cuando </a:t>
            </a:r>
            <a:r>
              <a:rPr lang="es-ES_tradnl" sz="2400" dirty="0"/>
              <a:t>un sitio extrae un ticket del </a:t>
            </a:r>
            <a:r>
              <a:rPr lang="es-ES_tradnl" sz="2400" dirty="0" err="1"/>
              <a:t>token</a:t>
            </a:r>
            <a:r>
              <a:rPr lang="es-ES_tradnl" sz="2400" dirty="0"/>
              <a:t>, lo asigna a una transacción e incrementa el ticket en el </a:t>
            </a:r>
            <a:r>
              <a:rPr lang="es-ES_tradnl" sz="2400" dirty="0" err="1"/>
              <a:t>token</a:t>
            </a:r>
            <a:r>
              <a:rPr lang="es-ES_tradnl" sz="2400" dirty="0"/>
              <a:t>.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25</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spTree>
    <p:extLst>
      <p:ext uri="{BB962C8B-B14F-4D97-AF65-F5344CB8AC3E}">
        <p14:creationId xmlns:p14="http://schemas.microsoft.com/office/powerpoint/2010/main" val="17491178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188720"/>
            <a:ext cx="10990686" cy="4517136"/>
          </a:xfrm>
        </p:spPr>
        <p:txBody>
          <a:bodyPr>
            <a:noAutofit/>
          </a:bodyPr>
          <a:lstStyle/>
          <a:p>
            <a:pPr>
              <a:lnSpc>
                <a:spcPct val="120000"/>
              </a:lnSpc>
              <a:spcBef>
                <a:spcPts val="300"/>
              </a:spcBef>
            </a:pPr>
            <a:r>
              <a:rPr lang="es-ES_tradnl" sz="2400" dirty="0"/>
              <a:t>Una vez que el sitio ha alcanzado el número máximo de tickets permitidos o el tiempo máximo para retener el </a:t>
            </a:r>
            <a:r>
              <a:rPr lang="es-ES_tradnl" sz="2400" dirty="0" err="1"/>
              <a:t>token</a:t>
            </a:r>
            <a:r>
              <a:rPr lang="es-ES_tradnl" sz="2400" dirty="0"/>
              <a:t>, el sitio reenvía el </a:t>
            </a:r>
            <a:r>
              <a:rPr lang="es-ES_tradnl" sz="2400" dirty="0" err="1"/>
              <a:t>token</a:t>
            </a:r>
            <a:r>
              <a:rPr lang="es-ES_tradnl" sz="2400" dirty="0"/>
              <a:t> con el ticket disponible al siguiente sitio en el anillo. </a:t>
            </a:r>
            <a:endParaRPr lang="es-ES_tradnl" sz="2400" dirty="0" smtClean="0"/>
          </a:p>
          <a:p>
            <a:pPr>
              <a:lnSpc>
                <a:spcPct val="120000"/>
              </a:lnSpc>
              <a:spcBef>
                <a:spcPts val="300"/>
              </a:spcBef>
            </a:pPr>
            <a:r>
              <a:rPr lang="es-ES_tradnl" sz="2400" dirty="0" smtClean="0"/>
              <a:t>Para </a:t>
            </a:r>
            <a:r>
              <a:rPr lang="es-ES_tradnl" sz="2400" dirty="0"/>
              <a:t>poder hacer esto, cada sitio debe saber la dirección de su sucesor en el anillo. </a:t>
            </a:r>
            <a:endParaRPr lang="es-ES_tradnl" sz="2400" dirty="0" smtClean="0"/>
          </a:p>
          <a:p>
            <a:pPr>
              <a:lnSpc>
                <a:spcPct val="120000"/>
              </a:lnSpc>
              <a:spcBef>
                <a:spcPts val="300"/>
              </a:spcBef>
            </a:pPr>
            <a:r>
              <a:rPr lang="es-ES_tradnl" sz="2400" dirty="0" smtClean="0"/>
              <a:t>Para </a:t>
            </a:r>
            <a:r>
              <a:rPr lang="es-ES_tradnl" sz="2400" dirty="0"/>
              <a:t>lidiar con las </a:t>
            </a:r>
            <a:r>
              <a:rPr lang="es-ES_tradnl" sz="2400" i="1" dirty="0" smtClean="0"/>
              <a:t>fallas</a:t>
            </a:r>
            <a:r>
              <a:rPr lang="es-ES_tradnl" sz="2400" dirty="0" smtClean="0"/>
              <a:t>, </a:t>
            </a:r>
            <a:r>
              <a:rPr lang="es-ES_tradnl" sz="2400" dirty="0"/>
              <a:t>cada sitio también debe conocer a su predecesor</a:t>
            </a:r>
            <a:r>
              <a:rPr lang="es-ES_tradnl" sz="2400" dirty="0" smtClean="0"/>
              <a:t>.</a:t>
            </a:r>
          </a:p>
          <a:p>
            <a:pPr>
              <a:lnSpc>
                <a:spcPct val="120000"/>
              </a:lnSpc>
              <a:spcBef>
                <a:spcPts val="300"/>
              </a:spcBef>
            </a:pPr>
            <a:r>
              <a:rPr lang="es-ES_tradnl" sz="2400" dirty="0" smtClean="0"/>
              <a:t>El ticket de </a:t>
            </a:r>
            <a:r>
              <a:rPr lang="es-ES_tradnl" sz="2400" dirty="0"/>
              <a:t>transacciones constituye la fase de aceptación de transacción de este algoritmo. </a:t>
            </a:r>
            <a:endParaRPr lang="es-ES_tradnl" sz="2400" dirty="0" smtClean="0"/>
          </a:p>
          <a:p>
            <a:pPr>
              <a:lnSpc>
                <a:spcPct val="120000"/>
              </a:lnSpc>
              <a:spcBef>
                <a:spcPts val="300"/>
              </a:spcBef>
            </a:pPr>
            <a:r>
              <a:rPr lang="es-ES_tradnl" sz="2400" dirty="0" smtClean="0"/>
              <a:t>Una </a:t>
            </a:r>
            <a:r>
              <a:rPr lang="es-ES_tradnl" sz="2400" dirty="0"/>
              <a:t>vez que una transacción es emitida, el algoritmo inicia la fase de aplicación de la transacción. Durante esta fase, una transacción y su </a:t>
            </a:r>
            <a:r>
              <a:rPr lang="es-ES_tradnl" sz="2400" dirty="0" smtClean="0"/>
              <a:t>ticket se </a:t>
            </a:r>
            <a:r>
              <a:rPr lang="es-ES_tradnl" sz="2400" dirty="0"/>
              <a:t>transmiten a todos los sitios.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26</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spTree>
    <p:extLst>
      <p:ext uri="{BB962C8B-B14F-4D97-AF65-F5344CB8AC3E}">
        <p14:creationId xmlns:p14="http://schemas.microsoft.com/office/powerpoint/2010/main" val="16621455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188720"/>
            <a:ext cx="10990686" cy="4517136"/>
          </a:xfrm>
        </p:spPr>
        <p:txBody>
          <a:bodyPr>
            <a:noAutofit/>
          </a:bodyPr>
          <a:lstStyle/>
          <a:p>
            <a:pPr>
              <a:lnSpc>
                <a:spcPct val="120000"/>
              </a:lnSpc>
              <a:spcBef>
                <a:spcPts val="300"/>
              </a:spcBef>
            </a:pPr>
            <a:r>
              <a:rPr lang="es-ES_tradnl" sz="2400" dirty="0"/>
              <a:t>En la fase de solicitud de transacciones, todas las transacciones deben aplicarse en el orden de sus </a:t>
            </a:r>
            <a:r>
              <a:rPr lang="es-ES_tradnl" sz="2400" dirty="0" smtClean="0"/>
              <a:t>tickets en </a:t>
            </a:r>
            <a:r>
              <a:rPr lang="es-ES_tradnl" sz="2400" dirty="0"/>
              <a:t>todos los sitios. </a:t>
            </a:r>
            <a:endParaRPr lang="es-ES_tradnl" sz="2400" dirty="0" smtClean="0"/>
          </a:p>
          <a:p>
            <a:pPr>
              <a:lnSpc>
                <a:spcPct val="120000"/>
              </a:lnSpc>
              <a:spcBef>
                <a:spcPts val="300"/>
              </a:spcBef>
            </a:pPr>
            <a:r>
              <a:rPr lang="es-ES_tradnl" sz="2400" dirty="0" smtClean="0"/>
              <a:t>Para </a:t>
            </a:r>
            <a:r>
              <a:rPr lang="es-ES_tradnl" sz="2400" dirty="0"/>
              <a:t>lograr esto, cada sitio mantiene el número de </a:t>
            </a:r>
            <a:r>
              <a:rPr lang="es-ES_tradnl" sz="2400" dirty="0" smtClean="0"/>
              <a:t>ticket de </a:t>
            </a:r>
            <a:r>
              <a:rPr lang="es-ES_tradnl" sz="2400" dirty="0"/>
              <a:t>la última transacción aplicada (LAP). </a:t>
            </a:r>
            <a:endParaRPr lang="es-ES_tradnl" sz="2400" dirty="0" smtClean="0"/>
          </a:p>
          <a:p>
            <a:pPr>
              <a:lnSpc>
                <a:spcPct val="120000"/>
              </a:lnSpc>
              <a:spcBef>
                <a:spcPts val="300"/>
              </a:spcBef>
            </a:pPr>
            <a:r>
              <a:rPr lang="es-ES_tradnl" sz="2400" dirty="0" smtClean="0"/>
              <a:t>Cuando </a:t>
            </a:r>
            <a:r>
              <a:rPr lang="es-ES_tradnl" sz="2400" dirty="0"/>
              <a:t>una nueva transacción y su </a:t>
            </a:r>
            <a:r>
              <a:rPr lang="es-ES_tradnl" sz="2400" dirty="0" smtClean="0"/>
              <a:t>ticket llegan </a:t>
            </a:r>
            <a:r>
              <a:rPr lang="es-ES_tradnl" sz="2400" dirty="0"/>
              <a:t>a un sitio, el número de ticket </a:t>
            </a:r>
            <a:r>
              <a:rPr lang="es-ES_tradnl" sz="2400" dirty="0" smtClean="0"/>
              <a:t>de </a:t>
            </a:r>
            <a:r>
              <a:rPr lang="es-ES_tradnl" sz="2400" dirty="0"/>
              <a:t>esta transacción se compara con el LAP. Si el número de ticket </a:t>
            </a:r>
            <a:r>
              <a:rPr lang="es-ES_tradnl" sz="2400" dirty="0" smtClean="0"/>
              <a:t>de </a:t>
            </a:r>
            <a:r>
              <a:rPr lang="es-ES_tradnl" sz="2400" dirty="0"/>
              <a:t>la transacción entrante es igual a "LAP + 1", esta transacción está lista para ser aplicada en el sitio. </a:t>
            </a:r>
            <a:endParaRPr lang="es-ES_tradnl" sz="2400" dirty="0" smtClean="0"/>
          </a:p>
          <a:p>
            <a:pPr>
              <a:lnSpc>
                <a:spcPct val="120000"/>
              </a:lnSpc>
              <a:spcBef>
                <a:spcPts val="300"/>
              </a:spcBef>
            </a:pPr>
            <a:r>
              <a:rPr lang="es-ES_tradnl" sz="2400" dirty="0" smtClean="0"/>
              <a:t>De </a:t>
            </a:r>
            <a:r>
              <a:rPr lang="es-ES_tradnl" sz="2400" dirty="0"/>
              <a:t>lo contrario, la transacción se pone en cola hasta que todas las transacciones con números de ticket </a:t>
            </a:r>
            <a:r>
              <a:rPr lang="es-ES_tradnl" sz="2400" dirty="0" smtClean="0"/>
              <a:t>más </a:t>
            </a:r>
            <a:r>
              <a:rPr lang="es-ES_tradnl" sz="2400" dirty="0"/>
              <a:t>pequeños se hayan aplicado en el sitio. </a:t>
            </a:r>
            <a:endParaRPr lang="es-ES_tradnl" sz="24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27</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spTree>
    <p:extLst>
      <p:ext uri="{BB962C8B-B14F-4D97-AF65-F5344CB8AC3E}">
        <p14:creationId xmlns:p14="http://schemas.microsoft.com/office/powerpoint/2010/main" val="3522967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28</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pic>
        <p:nvPicPr>
          <p:cNvPr id="7" name="Imagen 6"/>
          <p:cNvPicPr>
            <a:picLocks noChangeAspect="1"/>
          </p:cNvPicPr>
          <p:nvPr/>
        </p:nvPicPr>
        <p:blipFill>
          <a:blip r:embed="rId2"/>
          <a:stretch>
            <a:fillRect/>
          </a:stretch>
        </p:blipFill>
        <p:spPr>
          <a:xfrm>
            <a:off x="838200" y="1229360"/>
            <a:ext cx="8432800" cy="4216400"/>
          </a:xfrm>
          <a:prstGeom prst="rect">
            <a:avLst/>
          </a:prstGeom>
        </p:spPr>
      </p:pic>
      <p:pic>
        <p:nvPicPr>
          <p:cNvPr id="8" name="Imagen 7"/>
          <p:cNvPicPr>
            <a:picLocks noChangeAspect="1"/>
          </p:cNvPicPr>
          <p:nvPr/>
        </p:nvPicPr>
        <p:blipFill>
          <a:blip r:embed="rId3"/>
          <a:stretch>
            <a:fillRect/>
          </a:stretch>
        </p:blipFill>
        <p:spPr>
          <a:xfrm>
            <a:off x="863600" y="5443474"/>
            <a:ext cx="8407400" cy="876300"/>
          </a:xfrm>
          <a:prstGeom prst="rect">
            <a:avLst/>
          </a:prstGeom>
        </p:spPr>
      </p:pic>
    </p:spTree>
    <p:extLst>
      <p:ext uri="{BB962C8B-B14F-4D97-AF65-F5344CB8AC3E}">
        <p14:creationId xmlns:p14="http://schemas.microsoft.com/office/powerpoint/2010/main" val="12284048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90929" y="437642"/>
            <a:ext cx="5379519" cy="4280662"/>
          </a:xfrm>
        </p:spPr>
        <p:txBody>
          <a:bodyPr>
            <a:noAutofit/>
          </a:bodyPr>
          <a:lstStyle/>
          <a:p>
            <a:pPr>
              <a:lnSpc>
                <a:spcPct val="120000"/>
              </a:lnSpc>
              <a:spcBef>
                <a:spcPts val="300"/>
              </a:spcBef>
            </a:pPr>
            <a:r>
              <a:rPr lang="es-ES_tradnl" sz="2400" dirty="0" smtClean="0"/>
              <a:t>El </a:t>
            </a:r>
            <a:r>
              <a:rPr lang="es-ES_tradnl" sz="2400" dirty="0"/>
              <a:t>algoritmo de control de replicación también es capaz de lidiar con la pérdida del </a:t>
            </a:r>
            <a:r>
              <a:rPr lang="es-ES_tradnl" sz="2400" dirty="0" err="1"/>
              <a:t>token</a:t>
            </a:r>
            <a:r>
              <a:rPr lang="es-ES_tradnl" sz="2400" dirty="0"/>
              <a:t>. El </a:t>
            </a:r>
            <a:r>
              <a:rPr lang="es-ES_tradnl" sz="2400" dirty="0" err="1"/>
              <a:t>token</a:t>
            </a:r>
            <a:r>
              <a:rPr lang="es-ES_tradnl" sz="2400" dirty="0"/>
              <a:t> puede perderse en la transición (de un sitio a otro) o desaparecer cuando está en un sitio y el sitio falla. En cualquier caso, el sitio genera un </a:t>
            </a:r>
            <a:r>
              <a:rPr lang="es-ES_tradnl" sz="2400" dirty="0" err="1"/>
              <a:t>token</a:t>
            </a:r>
            <a:r>
              <a:rPr lang="es-ES_tradnl" sz="2400" dirty="0"/>
              <a:t> de reemplazo que reconoce la pérdida del </a:t>
            </a:r>
            <a:r>
              <a:rPr lang="es-ES_tradnl" sz="2400" dirty="0" err="1"/>
              <a:t>token</a:t>
            </a:r>
            <a:r>
              <a:rPr lang="es-ES_tradnl" sz="2400" dirty="0"/>
              <a:t> y el proceso continúa.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29</a:t>
            </a:fld>
            <a:endParaRPr lang="en-US" sz="1400" dirty="0"/>
          </a:p>
        </p:txBody>
      </p:sp>
      <p:pic>
        <p:nvPicPr>
          <p:cNvPr id="2" name="Imagen 1"/>
          <p:cNvPicPr>
            <a:picLocks noChangeAspect="1"/>
          </p:cNvPicPr>
          <p:nvPr/>
        </p:nvPicPr>
        <p:blipFill>
          <a:blip r:embed="rId2"/>
          <a:stretch>
            <a:fillRect/>
          </a:stretch>
        </p:blipFill>
        <p:spPr>
          <a:xfrm>
            <a:off x="6035231" y="624332"/>
            <a:ext cx="5735944" cy="3307588"/>
          </a:xfrm>
          <a:prstGeom prst="rect">
            <a:avLst/>
          </a:prstGeom>
        </p:spPr>
      </p:pic>
      <p:sp>
        <p:nvSpPr>
          <p:cNvPr id="8" name="Marcador de contenido 2"/>
          <p:cNvSpPr txBox="1">
            <a:spLocks/>
          </p:cNvSpPr>
          <p:nvPr/>
        </p:nvSpPr>
        <p:spPr>
          <a:xfrm>
            <a:off x="569976" y="3931920"/>
            <a:ext cx="11052048" cy="27895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20000"/>
              </a:lnSpc>
              <a:spcBef>
                <a:spcPts val="300"/>
              </a:spcBef>
            </a:pPr>
            <a:endParaRPr lang="es-ES_tradnl" sz="2400" dirty="0" smtClean="0"/>
          </a:p>
          <a:p>
            <a:pPr>
              <a:lnSpc>
                <a:spcPct val="120000"/>
              </a:lnSpc>
              <a:spcBef>
                <a:spcPts val="300"/>
              </a:spcBef>
            </a:pPr>
            <a:r>
              <a:rPr lang="es-ES_tradnl" sz="2400" dirty="0"/>
              <a:t>El problema con la recuperación de </a:t>
            </a:r>
            <a:r>
              <a:rPr lang="es-ES_tradnl" sz="2400" dirty="0" err="1"/>
              <a:t>token</a:t>
            </a:r>
            <a:r>
              <a:rPr lang="es-ES_tradnl" sz="2400" dirty="0"/>
              <a:t> es asegurarse de que los tickets en el </a:t>
            </a:r>
            <a:r>
              <a:rPr lang="es-ES_tradnl" sz="2400" dirty="0" err="1"/>
              <a:t>token</a:t>
            </a:r>
            <a:r>
              <a:rPr lang="es-ES_tradnl" sz="2400" dirty="0"/>
              <a:t> nuevo no dupliquen los tickets que estaban en el </a:t>
            </a:r>
            <a:r>
              <a:rPr lang="es-ES_tradnl" sz="2400" dirty="0" err="1"/>
              <a:t>token</a:t>
            </a:r>
            <a:r>
              <a:rPr lang="es-ES_tradnl" sz="2400" dirty="0"/>
              <a:t> anterior, para evitar confusiones en el orden de </a:t>
            </a:r>
            <a:r>
              <a:rPr lang="es-ES_tradnl" sz="2400" dirty="0" err="1"/>
              <a:t>serialización</a:t>
            </a:r>
            <a:r>
              <a:rPr lang="es-ES_tradnl" sz="2400" dirty="0"/>
              <a:t> de las transacciones. Explicamos cómo lidiar con la pérdida del </a:t>
            </a:r>
            <a:r>
              <a:rPr lang="es-ES_tradnl" sz="2400" dirty="0" err="1"/>
              <a:t>token</a:t>
            </a:r>
            <a:r>
              <a:rPr lang="es-ES_tradnl" sz="2400" dirty="0"/>
              <a:t> en el Ejemplo 7.3.</a:t>
            </a:r>
          </a:p>
        </p:txBody>
      </p:sp>
    </p:spTree>
    <p:extLst>
      <p:ext uri="{BB962C8B-B14F-4D97-AF65-F5344CB8AC3E}">
        <p14:creationId xmlns:p14="http://schemas.microsoft.com/office/powerpoint/2010/main" val="444350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3025541"/>
          </a:xfrm>
        </p:spPr>
        <p:txBody>
          <a:bodyPr>
            <a:noAutofit/>
          </a:bodyPr>
          <a:lstStyle/>
          <a:p>
            <a:pPr>
              <a:lnSpc>
                <a:spcPct val="120000"/>
              </a:lnSpc>
              <a:spcBef>
                <a:spcPts val="300"/>
              </a:spcBef>
            </a:pPr>
            <a:r>
              <a:rPr lang="es-ES_tradnl" sz="2400" smtClean="0"/>
              <a:t>La replicación </a:t>
            </a:r>
            <a:r>
              <a:rPr lang="es-ES_tradnl" sz="2400" dirty="0"/>
              <a:t>proporciona más confiabilidad, minimiza la posibilidad de pérdida total de datos y mejora en gran medida la recuperación de desastres</a:t>
            </a:r>
            <a:r>
              <a:rPr lang="es-ES_tradnl" sz="2400"/>
              <a:t>. </a:t>
            </a:r>
            <a:endParaRPr lang="es-ES_tradnl" sz="2400" smtClean="0"/>
          </a:p>
          <a:p>
            <a:pPr>
              <a:lnSpc>
                <a:spcPct val="120000"/>
              </a:lnSpc>
              <a:spcBef>
                <a:spcPts val="300"/>
              </a:spcBef>
            </a:pPr>
            <a:r>
              <a:rPr lang="es-ES_tradnl" sz="2400" dirty="0" smtClean="0"/>
              <a:t>Aunque </a:t>
            </a:r>
            <a:r>
              <a:rPr lang="es-ES_tradnl" sz="2400" dirty="0"/>
              <a:t>la replicación proporciona al sistema un mejor rendimiento de lectura, afecta negativamente al sistema cuando se modifican las copias de la base de datos. Esto se debe a que una operación de actualización, por ejemplo, debe aplicarse a todas las copias para mantener la coherencia mutua de los elementos replicados.</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a:t>
            </a:fld>
            <a:endParaRPr lang="en-US" sz="1400" dirty="0"/>
          </a:p>
        </p:txBody>
      </p:sp>
      <p:sp>
        <p:nvSpPr>
          <p:cNvPr id="6" name="Título 1"/>
          <p:cNvSpPr>
            <a:spLocks noGrp="1"/>
          </p:cNvSpPr>
          <p:nvPr>
            <p:ph type="title"/>
          </p:nvPr>
        </p:nvSpPr>
        <p:spPr>
          <a:xfrm>
            <a:off x="838200" y="365125"/>
            <a:ext cx="10515600" cy="1325563"/>
          </a:xfrm>
        </p:spPr>
        <p:txBody>
          <a:bodyPr/>
          <a:lstStyle/>
          <a:p>
            <a:r>
              <a:rPr lang="es-ES" dirty="0" smtClean="0"/>
              <a:t>Introducción</a:t>
            </a:r>
            <a:endParaRPr lang="en-US" dirty="0"/>
          </a:p>
        </p:txBody>
      </p:sp>
    </p:spTree>
    <p:extLst>
      <p:ext uri="{BB962C8B-B14F-4D97-AF65-F5344CB8AC3E}">
        <p14:creationId xmlns:p14="http://schemas.microsoft.com/office/powerpoint/2010/main" val="17731272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30</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pic>
        <p:nvPicPr>
          <p:cNvPr id="2" name="Imagen 1"/>
          <p:cNvPicPr>
            <a:picLocks noChangeAspect="1"/>
          </p:cNvPicPr>
          <p:nvPr/>
        </p:nvPicPr>
        <p:blipFill>
          <a:blip r:embed="rId2"/>
          <a:stretch>
            <a:fillRect/>
          </a:stretch>
        </p:blipFill>
        <p:spPr>
          <a:xfrm>
            <a:off x="1022649" y="1507744"/>
            <a:ext cx="10008571" cy="4051808"/>
          </a:xfrm>
          <a:prstGeom prst="rect">
            <a:avLst/>
          </a:prstGeom>
        </p:spPr>
      </p:pic>
    </p:spTree>
    <p:extLst>
      <p:ext uri="{BB962C8B-B14F-4D97-AF65-F5344CB8AC3E}">
        <p14:creationId xmlns:p14="http://schemas.microsoft.com/office/powerpoint/2010/main" val="8771643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31</a:t>
            </a:fld>
            <a:endParaRPr lang="en-US" sz="1400" dirty="0"/>
          </a:p>
        </p:txBody>
      </p:sp>
      <p:pic>
        <p:nvPicPr>
          <p:cNvPr id="3" name="Imagen 2"/>
          <p:cNvPicPr>
            <a:picLocks noChangeAspect="1"/>
          </p:cNvPicPr>
          <p:nvPr/>
        </p:nvPicPr>
        <p:blipFill>
          <a:blip r:embed="rId2"/>
          <a:stretch>
            <a:fillRect/>
          </a:stretch>
        </p:blipFill>
        <p:spPr>
          <a:xfrm>
            <a:off x="128016" y="340170"/>
            <a:ext cx="6591300" cy="2768600"/>
          </a:xfrm>
          <a:prstGeom prst="rect">
            <a:avLst/>
          </a:prstGeom>
        </p:spPr>
      </p:pic>
      <p:pic>
        <p:nvPicPr>
          <p:cNvPr id="7" name="Imagen 6"/>
          <p:cNvPicPr>
            <a:picLocks noChangeAspect="1"/>
          </p:cNvPicPr>
          <p:nvPr/>
        </p:nvPicPr>
        <p:blipFill>
          <a:blip r:embed="rId3"/>
          <a:stretch>
            <a:fillRect/>
          </a:stretch>
        </p:blipFill>
        <p:spPr>
          <a:xfrm>
            <a:off x="6096000" y="3297460"/>
            <a:ext cx="5499100" cy="2870200"/>
          </a:xfrm>
          <a:prstGeom prst="rect">
            <a:avLst/>
          </a:prstGeom>
        </p:spPr>
      </p:pic>
    </p:spTree>
    <p:extLst>
      <p:ext uri="{BB962C8B-B14F-4D97-AF65-F5344CB8AC3E}">
        <p14:creationId xmlns:p14="http://schemas.microsoft.com/office/powerpoint/2010/main" val="10017062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280160"/>
            <a:ext cx="10990686" cy="4425696"/>
          </a:xfrm>
        </p:spPr>
        <p:txBody>
          <a:bodyPr>
            <a:noAutofit/>
          </a:bodyPr>
          <a:lstStyle/>
          <a:p>
            <a:pPr>
              <a:lnSpc>
                <a:spcPct val="120000"/>
              </a:lnSpc>
              <a:spcBef>
                <a:spcPts val="300"/>
              </a:spcBef>
            </a:pPr>
            <a:r>
              <a:rPr lang="es-ES_tradnl" sz="2400" dirty="0"/>
              <a:t>Ahora suponga que cuando se inicia la segunda circulación del </a:t>
            </a:r>
            <a:r>
              <a:rPr lang="es-ES_tradnl" sz="2400" dirty="0" err="1"/>
              <a:t>token</a:t>
            </a:r>
            <a:r>
              <a:rPr lang="es-ES_tradnl" sz="2400" dirty="0"/>
              <a:t>, el sistema ha cambiado como se muestra en la Figura 7.5. </a:t>
            </a:r>
            <a:endParaRPr lang="es-ES_tradnl" sz="2400" dirty="0" smtClean="0"/>
          </a:p>
          <a:p>
            <a:pPr>
              <a:lnSpc>
                <a:spcPct val="120000"/>
              </a:lnSpc>
              <a:spcBef>
                <a:spcPts val="300"/>
              </a:spcBef>
            </a:pPr>
            <a:r>
              <a:rPr lang="es-ES_tradnl" sz="2400" dirty="0" smtClean="0"/>
              <a:t>Durante </a:t>
            </a:r>
            <a:r>
              <a:rPr lang="es-ES_tradnl" sz="2400" dirty="0"/>
              <a:t>esta rotación del </a:t>
            </a:r>
            <a:r>
              <a:rPr lang="es-ES_tradnl" sz="2400" dirty="0" err="1"/>
              <a:t>token</a:t>
            </a:r>
            <a:r>
              <a:rPr lang="es-ES_tradnl" sz="2400" dirty="0"/>
              <a:t>, el sitio 2 compra la transacción T22 con el número de ticket 7 y pasa el </a:t>
            </a:r>
            <a:r>
              <a:rPr lang="es-ES_tradnl" sz="2400" dirty="0" err="1"/>
              <a:t>token</a:t>
            </a:r>
            <a:r>
              <a:rPr lang="es-ES_tradnl" sz="2400" dirty="0"/>
              <a:t> al sitio 3. </a:t>
            </a:r>
            <a:endParaRPr lang="es-ES_tradnl" sz="2400" dirty="0" smtClean="0"/>
          </a:p>
          <a:p>
            <a:pPr>
              <a:lnSpc>
                <a:spcPct val="120000"/>
              </a:lnSpc>
              <a:spcBef>
                <a:spcPts val="300"/>
              </a:spcBef>
            </a:pPr>
            <a:r>
              <a:rPr lang="es-ES_tradnl" sz="2400" dirty="0" smtClean="0"/>
              <a:t>El </a:t>
            </a:r>
            <a:r>
              <a:rPr lang="es-ES_tradnl" sz="2400" dirty="0"/>
              <a:t>sitio 3 extrae los tickets 8 y 9 del </a:t>
            </a:r>
            <a:r>
              <a:rPr lang="es-ES_tradnl" sz="2400" dirty="0" err="1"/>
              <a:t>token</a:t>
            </a:r>
            <a:r>
              <a:rPr lang="es-ES_tradnl" sz="2400" dirty="0"/>
              <a:t> y pasa el </a:t>
            </a:r>
            <a:r>
              <a:rPr lang="es-ES_tradnl" sz="2400" dirty="0" err="1"/>
              <a:t>token</a:t>
            </a:r>
            <a:r>
              <a:rPr lang="es-ES_tradnl" sz="2400" dirty="0"/>
              <a:t> al sitio 4. </a:t>
            </a:r>
            <a:endParaRPr lang="es-ES_tradnl" sz="2400" dirty="0" smtClean="0"/>
          </a:p>
          <a:p>
            <a:pPr>
              <a:lnSpc>
                <a:spcPct val="120000"/>
              </a:lnSpc>
              <a:spcBef>
                <a:spcPts val="300"/>
              </a:spcBef>
            </a:pPr>
            <a:r>
              <a:rPr lang="es-ES_tradnl" sz="2400" dirty="0" smtClean="0"/>
              <a:t>Después </a:t>
            </a:r>
            <a:r>
              <a:rPr lang="es-ES_tradnl" sz="2400" dirty="0"/>
              <a:t>de que el </a:t>
            </a:r>
            <a:r>
              <a:rPr lang="es-ES_tradnl" sz="2400" dirty="0" err="1"/>
              <a:t>token</a:t>
            </a:r>
            <a:r>
              <a:rPr lang="es-ES_tradnl" sz="2400" dirty="0"/>
              <a:t> llega al sitio 4 y </a:t>
            </a:r>
            <a:r>
              <a:rPr lang="es-ES_tradnl" sz="2400" dirty="0" smtClean="0"/>
              <a:t>el </a:t>
            </a:r>
            <a:r>
              <a:rPr lang="es-ES_tradnl" sz="2400" dirty="0"/>
              <a:t>sitio </a:t>
            </a:r>
            <a:r>
              <a:rPr lang="es-ES_tradnl" sz="2400" dirty="0" smtClean="0"/>
              <a:t>registra la </a:t>
            </a:r>
            <a:r>
              <a:rPr lang="es-ES_tradnl" sz="2400" dirty="0" err="1" smtClean="0"/>
              <a:t>transacci</a:t>
            </a:r>
            <a:r>
              <a:rPr lang="es-ES" sz="2400" dirty="0" err="1" smtClean="0"/>
              <a:t>ón</a:t>
            </a:r>
            <a:r>
              <a:rPr lang="es-ES" sz="2400" dirty="0" smtClean="0"/>
              <a:t> </a:t>
            </a:r>
            <a:r>
              <a:rPr lang="es-ES_tradnl" sz="2400" dirty="0" smtClean="0"/>
              <a:t>T43 con ticket 10</a:t>
            </a:r>
            <a:r>
              <a:rPr lang="es-ES_tradnl" sz="2400" dirty="0"/>
              <a:t>, el sitio se cae. </a:t>
            </a:r>
            <a:endParaRPr lang="es-ES_tradnl" sz="2400" dirty="0" smtClean="0"/>
          </a:p>
          <a:p>
            <a:pPr>
              <a:lnSpc>
                <a:spcPct val="120000"/>
              </a:lnSpc>
              <a:spcBef>
                <a:spcPts val="300"/>
              </a:spcBef>
            </a:pPr>
            <a:r>
              <a:rPr lang="es-ES_tradnl" sz="2400" dirty="0" smtClean="0"/>
              <a:t>Por </a:t>
            </a:r>
            <a:r>
              <a:rPr lang="es-ES_tradnl" sz="2400" dirty="0"/>
              <a:t>lo tanto, el sitio 4 no puede reenviar el </a:t>
            </a:r>
            <a:r>
              <a:rPr lang="es-ES_tradnl" sz="2400" dirty="0" err="1"/>
              <a:t>token</a:t>
            </a:r>
            <a:r>
              <a:rPr lang="es-ES_tradnl" sz="2400" dirty="0"/>
              <a:t> al sitio 1. </a:t>
            </a:r>
            <a:endParaRPr lang="es-ES_tradnl" sz="2400" dirty="0" smtClean="0"/>
          </a:p>
          <a:p>
            <a:pPr>
              <a:lnSpc>
                <a:spcPct val="120000"/>
              </a:lnSpc>
              <a:spcBef>
                <a:spcPts val="300"/>
              </a:spcBef>
            </a:pPr>
            <a:r>
              <a:rPr lang="es-ES_tradnl" sz="2400" dirty="0" smtClean="0"/>
              <a:t>El </a:t>
            </a:r>
            <a:r>
              <a:rPr lang="es-ES_tradnl" sz="2400" dirty="0"/>
              <a:t>sitio 1, a la espera de recibir el </a:t>
            </a:r>
            <a:r>
              <a:rPr lang="es-ES_tradnl" sz="2400" dirty="0" err="1"/>
              <a:t>token</a:t>
            </a:r>
            <a:r>
              <a:rPr lang="es-ES_tradnl" sz="2400" dirty="0"/>
              <a:t> del sitio 4, se agota mientras espera el sitio anterior </a:t>
            </a:r>
            <a:r>
              <a:rPr lang="es-ES_tradnl" sz="2400" dirty="0" smtClean="0"/>
              <a:t>(predecesor) y </a:t>
            </a:r>
            <a:r>
              <a:rPr lang="es-ES_tradnl" sz="2400" dirty="0"/>
              <a:t>comienza a investigar el estado del </a:t>
            </a:r>
            <a:r>
              <a:rPr lang="es-ES_tradnl" sz="2400" dirty="0" err="1"/>
              <a:t>token</a:t>
            </a:r>
            <a:r>
              <a:rPr lang="es-ES_tradnl" sz="2400" dirty="0"/>
              <a:t>.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32</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spTree>
    <p:extLst>
      <p:ext uri="{BB962C8B-B14F-4D97-AF65-F5344CB8AC3E}">
        <p14:creationId xmlns:p14="http://schemas.microsoft.com/office/powerpoint/2010/main" val="11902914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408176"/>
            <a:ext cx="10990686" cy="4297680"/>
          </a:xfrm>
        </p:spPr>
        <p:txBody>
          <a:bodyPr>
            <a:noAutofit/>
          </a:bodyPr>
          <a:lstStyle/>
          <a:p>
            <a:pPr>
              <a:lnSpc>
                <a:spcPct val="120000"/>
              </a:lnSpc>
              <a:spcBef>
                <a:spcPts val="300"/>
              </a:spcBef>
            </a:pPr>
            <a:r>
              <a:rPr lang="es-ES_tradnl" sz="2400" dirty="0"/>
              <a:t>El primer paso en este proceso para el Sitio 1 es verificar con su predecesor, es decir, el Sitio 4. </a:t>
            </a:r>
            <a:endParaRPr lang="es-ES_tradnl" sz="2400" dirty="0" smtClean="0"/>
          </a:p>
          <a:p>
            <a:pPr>
              <a:lnSpc>
                <a:spcPct val="120000"/>
              </a:lnSpc>
              <a:spcBef>
                <a:spcPts val="300"/>
              </a:spcBef>
            </a:pPr>
            <a:r>
              <a:rPr lang="es-ES_tradnl" sz="2400" dirty="0" smtClean="0"/>
              <a:t>El </a:t>
            </a:r>
            <a:r>
              <a:rPr lang="es-ES_tradnl" sz="2400" dirty="0"/>
              <a:t>Sitio 1 envía un mensaje al Sitio 4 preguntando sobre el </a:t>
            </a:r>
            <a:r>
              <a:rPr lang="es-ES_tradnl" sz="2400" dirty="0" err="1"/>
              <a:t>token</a:t>
            </a:r>
            <a:r>
              <a:rPr lang="es-ES_tradnl" sz="2400" dirty="0" smtClean="0"/>
              <a:t>.</a:t>
            </a:r>
          </a:p>
          <a:p>
            <a:pPr>
              <a:lnSpc>
                <a:spcPct val="120000"/>
              </a:lnSpc>
              <a:spcBef>
                <a:spcPts val="300"/>
              </a:spcBef>
            </a:pPr>
            <a:r>
              <a:rPr lang="es-ES_tradnl" sz="2400" dirty="0" smtClean="0"/>
              <a:t>Dado </a:t>
            </a:r>
            <a:r>
              <a:rPr lang="es-ES_tradnl" sz="2400" dirty="0"/>
              <a:t>que el sitio 4 está inactivo, no puede responder. </a:t>
            </a:r>
            <a:endParaRPr lang="es-ES_tradnl" sz="2400" dirty="0" smtClean="0"/>
          </a:p>
          <a:p>
            <a:pPr>
              <a:lnSpc>
                <a:spcPct val="120000"/>
              </a:lnSpc>
              <a:spcBef>
                <a:spcPts val="300"/>
              </a:spcBef>
            </a:pPr>
            <a:r>
              <a:rPr lang="es-ES_tradnl" sz="2400" dirty="0" smtClean="0"/>
              <a:t>Una </a:t>
            </a:r>
            <a:r>
              <a:rPr lang="es-ES_tradnl" sz="2400" dirty="0"/>
              <a:t>vez que el sitio 1 no recibe respuesta del sitio 4 en un período de tiempo predeterminado, asume que el sitio 4 ha fallado, pasa por alto el sitio y se comunica con el predecesor del sitio 4 (sitio 3). </a:t>
            </a:r>
            <a:endParaRPr lang="es-ES_tradnl" sz="2400" dirty="0" smtClean="0"/>
          </a:p>
          <a:p>
            <a:pPr>
              <a:lnSpc>
                <a:spcPct val="120000"/>
              </a:lnSpc>
              <a:spcBef>
                <a:spcPts val="300"/>
              </a:spcBef>
            </a:pPr>
            <a:r>
              <a:rPr lang="es-ES_tradnl" sz="2400" dirty="0" smtClean="0"/>
              <a:t>El </a:t>
            </a:r>
            <a:r>
              <a:rPr lang="es-ES_tradnl" sz="2400" dirty="0"/>
              <a:t>sitio 1 envía una solicitud al sitio 3, preguntando si había enviado el </a:t>
            </a:r>
            <a:r>
              <a:rPr lang="es-ES_tradnl" sz="2400" dirty="0" err="1"/>
              <a:t>token</a:t>
            </a:r>
            <a:r>
              <a:rPr lang="es-ES_tradnl" sz="2400" dirty="0"/>
              <a:t> al sitio 4 y, en caso afirmativo, cuál era el número de </a:t>
            </a:r>
            <a:r>
              <a:rPr lang="es-ES_tradnl" sz="2400" dirty="0" smtClean="0"/>
              <a:t>ticket en </a:t>
            </a:r>
            <a:r>
              <a:rPr lang="es-ES_tradnl" sz="2400" dirty="0"/>
              <a:t>el </a:t>
            </a:r>
            <a:r>
              <a:rPr lang="es-ES_tradnl" sz="2400" dirty="0" err="1"/>
              <a:t>token</a:t>
            </a:r>
            <a:r>
              <a:rPr lang="es-ES_tradnl" sz="2400" dirty="0"/>
              <a:t>. </a:t>
            </a:r>
            <a:endParaRPr lang="es-ES_tradnl" sz="2400" dirty="0" smtClean="0"/>
          </a:p>
          <a:p>
            <a:pPr>
              <a:lnSpc>
                <a:spcPct val="120000"/>
              </a:lnSpc>
              <a:spcBef>
                <a:spcPts val="300"/>
              </a:spcBef>
            </a:pPr>
            <a:r>
              <a:rPr lang="es-ES_tradnl" sz="2400" dirty="0" smtClean="0"/>
              <a:t>El </a:t>
            </a:r>
            <a:r>
              <a:rPr lang="es-ES_tradnl" sz="2400" dirty="0"/>
              <a:t>sitio 3 responde con el ticket 10 al sitio 1.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33</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spTree>
    <p:extLst>
      <p:ext uri="{BB962C8B-B14F-4D97-AF65-F5344CB8AC3E}">
        <p14:creationId xmlns:p14="http://schemas.microsoft.com/office/powerpoint/2010/main" val="7069935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408176"/>
            <a:ext cx="10990686" cy="4297680"/>
          </a:xfrm>
        </p:spPr>
        <p:txBody>
          <a:bodyPr>
            <a:noAutofit/>
          </a:bodyPr>
          <a:lstStyle/>
          <a:p>
            <a:pPr>
              <a:lnSpc>
                <a:spcPct val="120000"/>
              </a:lnSpc>
              <a:spcBef>
                <a:spcPts val="300"/>
              </a:spcBef>
            </a:pPr>
            <a:r>
              <a:rPr lang="es-ES_tradnl" sz="2400" dirty="0"/>
              <a:t>En este momento, el sitio 1 declara el sitio 4 muerto y regenera un nuevo </a:t>
            </a:r>
            <a:r>
              <a:rPr lang="es-ES_tradnl" sz="2400" dirty="0" err="1"/>
              <a:t>token</a:t>
            </a:r>
            <a:r>
              <a:rPr lang="es-ES_tradnl" sz="2400" dirty="0"/>
              <a:t> (con un nuevo identificador de </a:t>
            </a:r>
            <a:r>
              <a:rPr lang="es-ES_tradnl" sz="2400" dirty="0" err="1"/>
              <a:t>token</a:t>
            </a:r>
            <a:r>
              <a:rPr lang="es-ES_tradnl" sz="2400" dirty="0"/>
              <a:t>) y pone el ticket 10 en él. </a:t>
            </a:r>
            <a:endParaRPr lang="es-ES_tradnl" sz="2400" dirty="0" smtClean="0"/>
          </a:p>
          <a:p>
            <a:pPr>
              <a:lnSpc>
                <a:spcPct val="120000"/>
              </a:lnSpc>
              <a:spcBef>
                <a:spcPts val="300"/>
              </a:spcBef>
            </a:pPr>
            <a:r>
              <a:rPr lang="es-ES_tradnl" sz="2400" dirty="0" smtClean="0"/>
              <a:t>Hasta </a:t>
            </a:r>
            <a:r>
              <a:rPr lang="es-ES_tradnl" sz="2400" dirty="0"/>
              <a:t>este momento, las transacciones T11, T21, T31, T32, T41, T42, T22, T33, T34 y T43 se han emitido con los boletos del 1 al 10, respectivamente, </a:t>
            </a:r>
            <a:r>
              <a:rPr lang="es-ES_tradnl" sz="2400" dirty="0" smtClean="0"/>
              <a:t>desde </a:t>
            </a:r>
            <a:r>
              <a:rPr lang="es-ES_tradnl" sz="2400" dirty="0" err="1"/>
              <a:t>token</a:t>
            </a:r>
            <a:r>
              <a:rPr lang="es-ES_tradnl" sz="2400" dirty="0"/>
              <a:t> anterior. </a:t>
            </a:r>
            <a:endParaRPr lang="es-ES_tradnl" sz="2400" dirty="0" smtClean="0"/>
          </a:p>
          <a:p>
            <a:pPr>
              <a:lnSpc>
                <a:spcPct val="120000"/>
              </a:lnSpc>
              <a:spcBef>
                <a:spcPts val="300"/>
              </a:spcBef>
            </a:pPr>
            <a:r>
              <a:rPr lang="es-ES_tradnl" sz="2400" dirty="0" smtClean="0"/>
              <a:t>Dado </a:t>
            </a:r>
            <a:r>
              <a:rPr lang="es-ES_tradnl" sz="2400" dirty="0"/>
              <a:t>que el </a:t>
            </a:r>
            <a:r>
              <a:rPr lang="es-ES_tradnl" sz="2400" dirty="0" err="1"/>
              <a:t>token</a:t>
            </a:r>
            <a:r>
              <a:rPr lang="es-ES_tradnl" sz="2400" dirty="0"/>
              <a:t> fue invalidado por el sitio 1, el ticket 10 de este </a:t>
            </a:r>
            <a:r>
              <a:rPr lang="es-ES_tradnl" sz="2400" dirty="0" err="1"/>
              <a:t>token</a:t>
            </a:r>
            <a:r>
              <a:rPr lang="es-ES_tradnl" sz="2400" dirty="0"/>
              <a:t> (asignado a T43 por el sitio 4) también sería inválido. </a:t>
            </a:r>
            <a:endParaRPr lang="es-ES_tradnl" sz="2400" dirty="0" smtClean="0"/>
          </a:p>
          <a:p>
            <a:pPr>
              <a:lnSpc>
                <a:spcPct val="120000"/>
              </a:lnSpc>
              <a:spcBef>
                <a:spcPts val="300"/>
              </a:spcBef>
            </a:pPr>
            <a:r>
              <a:rPr lang="es-ES_tradnl" sz="2400" dirty="0" smtClean="0"/>
              <a:t>La </a:t>
            </a:r>
            <a:r>
              <a:rPr lang="es-ES_tradnl" sz="2400" dirty="0"/>
              <a:t>transacción T43 del sitio 4 debe recibir un ticket válido del nuevo </a:t>
            </a:r>
            <a:r>
              <a:rPr lang="es-ES_tradnl" sz="2400" dirty="0" err="1"/>
              <a:t>token</a:t>
            </a:r>
            <a:r>
              <a:rPr lang="es-ES_tradnl" sz="2400" dirty="0"/>
              <a:t>. </a:t>
            </a:r>
            <a:endParaRPr lang="es-ES_tradnl" sz="2400" dirty="0" smtClean="0"/>
          </a:p>
          <a:p>
            <a:pPr>
              <a:lnSpc>
                <a:spcPct val="120000"/>
              </a:lnSpc>
              <a:spcBef>
                <a:spcPts val="300"/>
              </a:spcBef>
            </a:pPr>
            <a:r>
              <a:rPr lang="es-ES_tradnl" sz="2400" dirty="0" smtClean="0"/>
              <a:t>El </a:t>
            </a:r>
            <a:r>
              <a:rPr lang="es-ES_tradnl" sz="2400" dirty="0"/>
              <a:t>proceso entonces continúa. </a:t>
            </a:r>
            <a:endParaRPr lang="es-ES_tradnl" sz="2400" dirty="0" smtClean="0"/>
          </a:p>
          <a:p>
            <a:pPr>
              <a:lnSpc>
                <a:spcPct val="120000"/>
              </a:lnSpc>
              <a:spcBef>
                <a:spcPts val="300"/>
              </a:spcBef>
            </a:pPr>
            <a:r>
              <a:rPr lang="es-ES_tradnl" sz="2400" dirty="0" smtClean="0"/>
              <a:t>Ahora </a:t>
            </a:r>
            <a:r>
              <a:rPr lang="es-ES_tradnl" sz="2400" dirty="0"/>
              <a:t>suponga que el sitio 4 se repara cuando se inicia la iteración 3 del </a:t>
            </a:r>
            <a:r>
              <a:rPr lang="es-ES_tradnl" sz="2400" dirty="0" err="1"/>
              <a:t>token</a:t>
            </a:r>
            <a:r>
              <a:rPr lang="es-ES_tradnl" sz="2400" dirty="0"/>
              <a:t>.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34</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spTree>
    <p:extLst>
      <p:ext uri="{BB962C8B-B14F-4D97-AF65-F5344CB8AC3E}">
        <p14:creationId xmlns:p14="http://schemas.microsoft.com/office/powerpoint/2010/main" val="11210884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408176"/>
            <a:ext cx="10990686" cy="4297680"/>
          </a:xfrm>
        </p:spPr>
        <p:txBody>
          <a:bodyPr>
            <a:noAutofit/>
          </a:bodyPr>
          <a:lstStyle/>
          <a:p>
            <a:pPr>
              <a:lnSpc>
                <a:spcPct val="120000"/>
              </a:lnSpc>
              <a:spcBef>
                <a:spcPts val="300"/>
              </a:spcBef>
            </a:pPr>
            <a:r>
              <a:rPr lang="es-ES_tradnl" sz="2400" dirty="0"/>
              <a:t>Cuando el sitio 4 vuelve a estar en línea, el anillo se vuelve a parchear pero al sitio 4 se le dice que el </a:t>
            </a:r>
            <a:r>
              <a:rPr lang="es-ES_tradnl" sz="2400" dirty="0" err="1"/>
              <a:t>token</a:t>
            </a:r>
            <a:r>
              <a:rPr lang="es-ES_tradnl" sz="2400" dirty="0"/>
              <a:t> anterior en su posesión no es válido y que la transacción T43 debe obtener un nuevo </a:t>
            </a:r>
            <a:r>
              <a:rPr lang="es-ES_tradnl" sz="2400" dirty="0" smtClean="0"/>
              <a:t>ticket. </a:t>
            </a:r>
            <a:endParaRPr lang="es-ES_tradnl" sz="2400" dirty="0" smtClean="0"/>
          </a:p>
          <a:p>
            <a:pPr>
              <a:lnSpc>
                <a:spcPct val="120000"/>
              </a:lnSpc>
              <a:spcBef>
                <a:spcPts val="300"/>
              </a:spcBef>
            </a:pPr>
            <a:r>
              <a:rPr lang="es-ES_tradnl" sz="2400" dirty="0" smtClean="0"/>
              <a:t>Supongamos </a:t>
            </a:r>
            <a:r>
              <a:rPr lang="es-ES_tradnl" sz="2400" dirty="0"/>
              <a:t>que cuando comienza la tercera circulación del </a:t>
            </a:r>
            <a:r>
              <a:rPr lang="es-ES_tradnl" sz="2400" dirty="0" err="1"/>
              <a:t>token</a:t>
            </a:r>
            <a:r>
              <a:rPr lang="es-ES_tradnl" sz="2400" dirty="0"/>
              <a:t>, las transacciones que se encuentran en el sistema son las que se muestran en la Figura 7.6. </a:t>
            </a:r>
            <a:endParaRPr lang="es-ES_tradnl" sz="2400" dirty="0" smtClean="0"/>
          </a:p>
          <a:p>
            <a:pPr>
              <a:lnSpc>
                <a:spcPct val="120000"/>
              </a:lnSpc>
              <a:spcBef>
                <a:spcPts val="300"/>
              </a:spcBef>
            </a:pPr>
            <a:r>
              <a:rPr lang="es-ES_tradnl" sz="2400" dirty="0" smtClean="0"/>
              <a:t>En </a:t>
            </a:r>
            <a:r>
              <a:rPr lang="es-ES_tradnl" sz="2400" dirty="0"/>
              <a:t>el momento en que el </a:t>
            </a:r>
            <a:r>
              <a:rPr lang="es-ES_tradnl" sz="2400" dirty="0" err="1"/>
              <a:t>token</a:t>
            </a:r>
            <a:r>
              <a:rPr lang="es-ES_tradnl" sz="2400" dirty="0"/>
              <a:t> llegue de nuevo al Sitio 1, al finalizar la tercera circulación del </a:t>
            </a:r>
            <a:r>
              <a:rPr lang="es-ES_tradnl" sz="2400" dirty="0" err="1"/>
              <a:t>token</a:t>
            </a:r>
            <a:r>
              <a:rPr lang="es-ES_tradnl" sz="2400" dirty="0"/>
              <a:t>, las transacciones T11, T21, T31, T32, T41, T42, T22, T33, T34, T23, T35, T43 y T44 son </a:t>
            </a:r>
            <a:r>
              <a:rPr lang="es-ES_tradnl" sz="2400" dirty="0" smtClean="0"/>
              <a:t>tickets dados </a:t>
            </a:r>
            <a:r>
              <a:rPr lang="es-ES_tradnl" sz="2400" dirty="0"/>
              <a:t>del 1 al 13.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35</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spTree>
    <p:extLst>
      <p:ext uri="{BB962C8B-B14F-4D97-AF65-F5344CB8AC3E}">
        <p14:creationId xmlns:p14="http://schemas.microsoft.com/office/powerpoint/2010/main" val="20449212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0597" y="2058670"/>
            <a:ext cx="5068623" cy="4297680"/>
          </a:xfrm>
        </p:spPr>
        <p:txBody>
          <a:bodyPr>
            <a:noAutofit/>
          </a:bodyPr>
          <a:lstStyle/>
          <a:p>
            <a:pPr>
              <a:lnSpc>
                <a:spcPct val="120000"/>
              </a:lnSpc>
              <a:spcBef>
                <a:spcPts val="300"/>
              </a:spcBef>
            </a:pPr>
            <a:r>
              <a:rPr lang="es-ES_tradnl" sz="2400" dirty="0"/>
              <a:t>Como se ve en la Figura 7.6, la transacción T43 en el Sitio 4 recibió 12 como su nuevo número de boleto. </a:t>
            </a:r>
            <a:endParaRPr lang="es-ES_tradnl" sz="2400" dirty="0" smtClean="0"/>
          </a:p>
          <a:p>
            <a:pPr>
              <a:lnSpc>
                <a:spcPct val="120000"/>
              </a:lnSpc>
              <a:spcBef>
                <a:spcPts val="300"/>
              </a:spcBef>
            </a:pPr>
            <a:r>
              <a:rPr lang="es-ES_tradnl" sz="2400" dirty="0" smtClean="0"/>
              <a:t>Como </a:t>
            </a:r>
            <a:r>
              <a:rPr lang="es-ES_tradnl" sz="2400" dirty="0"/>
              <a:t>se mencionó anteriormente, este algoritmo también puede lidiar de manera similar con la pérdida del </a:t>
            </a:r>
            <a:r>
              <a:rPr lang="es-ES_tradnl" sz="2400" dirty="0" err="1"/>
              <a:t>token</a:t>
            </a:r>
            <a:r>
              <a:rPr lang="es-ES_tradnl" sz="2400" dirty="0"/>
              <a:t> en la transición de un sitio a un sitio.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36</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pic>
        <p:nvPicPr>
          <p:cNvPr id="2" name="Imagen 1"/>
          <p:cNvPicPr>
            <a:picLocks noChangeAspect="1"/>
          </p:cNvPicPr>
          <p:nvPr/>
        </p:nvPicPr>
        <p:blipFill>
          <a:blip r:embed="rId2"/>
          <a:stretch>
            <a:fillRect/>
          </a:stretch>
        </p:blipFill>
        <p:spPr>
          <a:xfrm>
            <a:off x="5967820" y="1690688"/>
            <a:ext cx="5934419" cy="3694176"/>
          </a:xfrm>
          <a:prstGeom prst="rect">
            <a:avLst/>
          </a:prstGeom>
        </p:spPr>
      </p:pic>
    </p:spTree>
    <p:extLst>
      <p:ext uri="{BB962C8B-B14F-4D97-AF65-F5344CB8AC3E}">
        <p14:creationId xmlns:p14="http://schemas.microsoft.com/office/powerpoint/2010/main" val="17736556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a:t>
            </a:fld>
            <a:endParaRPr lang="en-US" sz="1400" dirty="0"/>
          </a:p>
        </p:txBody>
      </p:sp>
      <p:sp>
        <p:nvSpPr>
          <p:cNvPr id="6" name="Título 1"/>
          <p:cNvSpPr>
            <a:spLocks noGrp="1"/>
          </p:cNvSpPr>
          <p:nvPr>
            <p:ph type="title"/>
          </p:nvPr>
        </p:nvSpPr>
        <p:spPr>
          <a:xfrm>
            <a:off x="838200" y="365125"/>
            <a:ext cx="10515600" cy="1325563"/>
          </a:xfrm>
        </p:spPr>
        <p:txBody>
          <a:bodyPr/>
          <a:lstStyle/>
          <a:p>
            <a:r>
              <a:rPr lang="es-ES" dirty="0" smtClean="0"/>
              <a:t>Introducción</a:t>
            </a:r>
            <a:endParaRPr lang="en-US" dirty="0"/>
          </a:p>
        </p:txBody>
      </p:sp>
      <p:pic>
        <p:nvPicPr>
          <p:cNvPr id="2" name="Imagen 1"/>
          <p:cNvPicPr>
            <a:picLocks noChangeAspect="1"/>
          </p:cNvPicPr>
          <p:nvPr/>
        </p:nvPicPr>
        <p:blipFill>
          <a:blip r:embed="rId2"/>
          <a:stretch>
            <a:fillRect/>
          </a:stretch>
        </p:blipFill>
        <p:spPr>
          <a:xfrm>
            <a:off x="1162703" y="1819910"/>
            <a:ext cx="10191097" cy="3629914"/>
          </a:xfrm>
          <a:prstGeom prst="rect">
            <a:avLst/>
          </a:prstGeom>
        </p:spPr>
      </p:pic>
    </p:spTree>
    <p:extLst>
      <p:ext uri="{BB962C8B-B14F-4D97-AF65-F5344CB8AC3E}">
        <p14:creationId xmlns:p14="http://schemas.microsoft.com/office/powerpoint/2010/main" val="11662681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a:t>
            </a:fld>
            <a:endParaRPr lang="en-US" sz="1400" dirty="0"/>
          </a:p>
        </p:txBody>
      </p:sp>
      <p:sp>
        <p:nvSpPr>
          <p:cNvPr id="6" name="Título 1"/>
          <p:cNvSpPr>
            <a:spLocks noGrp="1"/>
          </p:cNvSpPr>
          <p:nvPr>
            <p:ph type="title"/>
          </p:nvPr>
        </p:nvSpPr>
        <p:spPr>
          <a:xfrm>
            <a:off x="838200" y="365126"/>
            <a:ext cx="10515600" cy="723234"/>
          </a:xfrm>
        </p:spPr>
        <p:txBody>
          <a:bodyPr/>
          <a:lstStyle/>
          <a:p>
            <a:r>
              <a:rPr lang="es-ES" dirty="0" smtClean="0"/>
              <a:t>Introducción</a:t>
            </a:r>
            <a:endParaRPr lang="en-US" dirty="0"/>
          </a:p>
        </p:txBody>
      </p:sp>
      <p:pic>
        <p:nvPicPr>
          <p:cNvPr id="8" name="Imagen 7"/>
          <p:cNvPicPr>
            <a:picLocks noChangeAspect="1"/>
          </p:cNvPicPr>
          <p:nvPr/>
        </p:nvPicPr>
        <p:blipFill>
          <a:blip r:embed="rId2"/>
          <a:stretch>
            <a:fillRect/>
          </a:stretch>
        </p:blipFill>
        <p:spPr>
          <a:xfrm>
            <a:off x="2011680" y="1088359"/>
            <a:ext cx="8534400" cy="5740400"/>
          </a:xfrm>
          <a:prstGeom prst="rect">
            <a:avLst/>
          </a:prstGeom>
        </p:spPr>
      </p:pic>
    </p:spTree>
    <p:extLst>
      <p:ext uri="{BB962C8B-B14F-4D97-AF65-F5344CB8AC3E}">
        <p14:creationId xmlns:p14="http://schemas.microsoft.com/office/powerpoint/2010/main" val="1094942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3025541"/>
          </a:xfrm>
        </p:spPr>
        <p:txBody>
          <a:bodyPr>
            <a:noAutofit/>
          </a:bodyPr>
          <a:lstStyle/>
          <a:p>
            <a:pPr>
              <a:lnSpc>
                <a:spcPct val="120000"/>
              </a:lnSpc>
              <a:spcBef>
                <a:spcPts val="300"/>
              </a:spcBef>
            </a:pPr>
            <a:r>
              <a:rPr lang="es-ES_tradnl" sz="2400" dirty="0" smtClean="0"/>
              <a:t>SLA </a:t>
            </a:r>
            <a:r>
              <a:rPr lang="es-ES_tradnl" sz="2400" dirty="0"/>
              <a:t>es un programa en serie como "T1 → T2" y SNY también es un programa en serie como "T2 → T1". </a:t>
            </a:r>
            <a:endParaRPr lang="es-ES_tradnl" sz="2400" dirty="0" smtClean="0"/>
          </a:p>
          <a:p>
            <a:pPr>
              <a:lnSpc>
                <a:spcPct val="120000"/>
              </a:lnSpc>
              <a:spcBef>
                <a:spcPts val="300"/>
              </a:spcBef>
            </a:pPr>
            <a:r>
              <a:rPr lang="es-ES_tradnl" sz="2400" dirty="0" smtClean="0"/>
              <a:t>Aunque </a:t>
            </a:r>
            <a:r>
              <a:rPr lang="es-ES_tradnl" sz="2400" dirty="0"/>
              <a:t>ambos programas locales son programas en serie y mantienen la coherencia de las copias locales, el sistema tiene una ciclo en su programación global, lo que conduce a la inconsistencia entre las copias. </a:t>
            </a:r>
            <a:endParaRPr lang="es-ES_tradnl" sz="2400" dirty="0" smtClean="0"/>
          </a:p>
          <a:p>
            <a:pPr>
              <a:lnSpc>
                <a:spcPct val="120000"/>
              </a:lnSpc>
              <a:spcBef>
                <a:spcPts val="300"/>
              </a:spcBef>
            </a:pPr>
            <a:r>
              <a:rPr lang="es-ES_tradnl" sz="2400" dirty="0" smtClean="0"/>
              <a:t>Para </a:t>
            </a:r>
            <a:r>
              <a:rPr lang="es-ES_tradnl" sz="2400" dirty="0"/>
              <a:t>mantener la coherencia mutua de los elementos de datos en la base de datos replicada, debemos aplicar la regla de que "dos transacciones en conflicto se comprometen en el mismo orden en cada sitio donde se ejecutan los dos". </a:t>
            </a:r>
            <a:endParaRPr lang="es-ES_tradnl" sz="2400"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a:t>
            </a:fld>
            <a:endParaRPr lang="en-US" sz="1400" dirty="0"/>
          </a:p>
        </p:txBody>
      </p:sp>
      <p:sp>
        <p:nvSpPr>
          <p:cNvPr id="6" name="Título 1"/>
          <p:cNvSpPr>
            <a:spLocks noGrp="1"/>
          </p:cNvSpPr>
          <p:nvPr>
            <p:ph type="title"/>
          </p:nvPr>
        </p:nvSpPr>
        <p:spPr>
          <a:xfrm>
            <a:off x="838200" y="365125"/>
            <a:ext cx="10515600" cy="1325563"/>
          </a:xfrm>
        </p:spPr>
        <p:txBody>
          <a:bodyPr/>
          <a:lstStyle/>
          <a:p>
            <a:r>
              <a:rPr lang="es-ES" dirty="0" smtClean="0"/>
              <a:t>Introducción</a:t>
            </a:r>
            <a:endParaRPr lang="en-US" dirty="0"/>
          </a:p>
        </p:txBody>
      </p:sp>
    </p:spTree>
    <p:extLst>
      <p:ext uri="{BB962C8B-B14F-4D97-AF65-F5344CB8AC3E}">
        <p14:creationId xmlns:p14="http://schemas.microsoft.com/office/powerpoint/2010/main" val="10753615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pPr fontAlgn="b"/>
            <a:r>
              <a:rPr lang="en-US" sz="4800" dirty="0"/>
              <a:t>REPLICATION CONTROL SCENARIOS</a:t>
            </a:r>
            <a:endParaRPr lang="es-ES_tradnl" sz="4800" dirty="0">
              <a:solidFill>
                <a:srgbClr val="000000"/>
              </a:solidFill>
              <a:latin typeface="Calibri"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a:t>
            </a:fld>
            <a:endParaRPr lang="en-US" sz="1400" dirty="0"/>
          </a:p>
        </p:txBody>
      </p:sp>
    </p:spTree>
    <p:extLst>
      <p:ext uri="{BB962C8B-B14F-4D97-AF65-F5344CB8AC3E}">
        <p14:creationId xmlns:p14="http://schemas.microsoft.com/office/powerpoint/2010/main" val="2052494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Ya debería estar claro que los algoritmos de control de replicación deben mantener la coherencia mutua de las copias de la base de datos. </a:t>
            </a:r>
            <a:endParaRPr lang="es-ES_tradnl" sz="2400" dirty="0" smtClean="0"/>
          </a:p>
          <a:p>
            <a:pPr>
              <a:lnSpc>
                <a:spcPct val="120000"/>
              </a:lnSpc>
              <a:spcBef>
                <a:spcPts val="300"/>
              </a:spcBef>
            </a:pPr>
            <a:r>
              <a:rPr lang="es-ES_tradnl" sz="2400" dirty="0" smtClean="0"/>
              <a:t>Una </a:t>
            </a:r>
            <a:r>
              <a:rPr lang="es-ES_tradnl" sz="2400" dirty="0"/>
              <a:t>forma de categorizar los enfoques se basa en si las copias son o no idénticas en todo momento. Desde esta perspectiva, hay dos enfoques para el control de replicación: </a:t>
            </a:r>
            <a:r>
              <a:rPr lang="es-ES_tradnl" sz="2400" i="1" dirty="0"/>
              <a:t>control de replicación síncrona</a:t>
            </a:r>
            <a:r>
              <a:rPr lang="es-ES_tradnl" sz="2400" dirty="0"/>
              <a:t> y </a:t>
            </a:r>
            <a:r>
              <a:rPr lang="es-ES_tradnl" sz="2400" i="1" dirty="0"/>
              <a:t>control de replicación asíncrona</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REPLICATION CONTROL SCENARIOS</a:t>
            </a:r>
          </a:p>
        </p:txBody>
      </p:sp>
    </p:spTree>
    <p:extLst>
      <p:ext uri="{BB962C8B-B14F-4D97-AF65-F5344CB8AC3E}">
        <p14:creationId xmlns:p14="http://schemas.microsoft.com/office/powerpoint/2010/main" val="1369260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02336" y="1463040"/>
            <a:ext cx="11189007" cy="4242816"/>
          </a:xfrm>
        </p:spPr>
        <p:txBody>
          <a:bodyPr>
            <a:noAutofit/>
          </a:bodyPr>
          <a:lstStyle/>
          <a:p>
            <a:pPr>
              <a:lnSpc>
                <a:spcPct val="120000"/>
              </a:lnSpc>
              <a:spcBef>
                <a:spcPts val="300"/>
              </a:spcBef>
            </a:pPr>
            <a:r>
              <a:rPr lang="es-ES_tradnl" sz="2400" dirty="0"/>
              <a:t>En la </a:t>
            </a:r>
            <a:r>
              <a:rPr lang="es-ES_tradnl" sz="2400" b="1" dirty="0"/>
              <a:t>replicación </a:t>
            </a:r>
            <a:r>
              <a:rPr lang="es-ES_tradnl" sz="2400" b="1" dirty="0" smtClean="0"/>
              <a:t>s</a:t>
            </a:r>
            <a:r>
              <a:rPr lang="es-ES" sz="2400" b="1" dirty="0" err="1" smtClean="0"/>
              <a:t>íncrona</a:t>
            </a:r>
            <a:r>
              <a:rPr lang="es-ES_tradnl" sz="2400" dirty="0" smtClean="0"/>
              <a:t>, </a:t>
            </a:r>
            <a:r>
              <a:rPr lang="es-ES_tradnl" sz="2400" dirty="0"/>
              <a:t>las réplicas se mantienen sincronizadas en todo momento. </a:t>
            </a:r>
            <a:r>
              <a:rPr lang="es-ES_tradnl" sz="2400" dirty="0" smtClean="0"/>
              <a:t>En </a:t>
            </a:r>
            <a:r>
              <a:rPr lang="es-ES_tradnl" sz="2400" dirty="0"/>
              <a:t>este enfoque, una transacción puede acceder a cualquier copia del elemento de datos con la seguridad de que el elemento de datos al que está accediendo tiene el mismo valor que todas sus otras copias. </a:t>
            </a:r>
            <a:endParaRPr lang="es-ES_tradnl" sz="2400" dirty="0" smtClean="0"/>
          </a:p>
          <a:p>
            <a:pPr>
              <a:lnSpc>
                <a:spcPct val="120000"/>
              </a:lnSpc>
              <a:spcBef>
                <a:spcPts val="300"/>
              </a:spcBef>
            </a:pPr>
            <a:r>
              <a:rPr lang="es-ES_tradnl" sz="2400" dirty="0" smtClean="0"/>
              <a:t>Obviamente</a:t>
            </a:r>
            <a:r>
              <a:rPr lang="es-ES_tradnl" sz="2400" dirty="0"/>
              <a:t>, es físicamente imposible cambiar los valores de todas las copias de un elemento de datos exactamente al mismo tiempo</a:t>
            </a:r>
            <a:r>
              <a:rPr lang="es-ES_tradnl" sz="2400" dirty="0" smtClean="0"/>
              <a:t>.</a:t>
            </a:r>
          </a:p>
          <a:p>
            <a:pPr>
              <a:lnSpc>
                <a:spcPct val="120000"/>
              </a:lnSpc>
              <a:spcBef>
                <a:spcPts val="300"/>
              </a:spcBef>
            </a:pPr>
            <a:r>
              <a:rPr lang="es-ES_tradnl" sz="2400" dirty="0" smtClean="0"/>
              <a:t>Por </a:t>
            </a:r>
            <a:r>
              <a:rPr lang="es-ES_tradnl" sz="2400" dirty="0"/>
              <a:t>lo tanto, para proporcionar una vista coherente en todas las copias, mientras se está cambiando una copia de un elemento de datos, el algoritmo de control de replicación debe ocultar los valores de las otras copias que no están sincronizadas con él (por ejemplo, al bloquearlos). En otras palabras, ninguna transacción podrá ver valores diferentes para copias diferentes del mismo elemento de datos.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REPLICATION CONTROL SCENARIOS</a:t>
            </a:r>
          </a:p>
        </p:txBody>
      </p:sp>
    </p:spTree>
    <p:extLst>
      <p:ext uri="{BB962C8B-B14F-4D97-AF65-F5344CB8AC3E}">
        <p14:creationId xmlns:p14="http://schemas.microsoft.com/office/powerpoint/2010/main" val="213601992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8924</TotalTime>
  <Words>3632</Words>
  <Application>Microsoft Macintosh PowerPoint</Application>
  <PresentationFormat>Panorámica</PresentationFormat>
  <Paragraphs>222</Paragraphs>
  <Slides>36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36</vt:i4>
      </vt:variant>
    </vt:vector>
  </HeadingPairs>
  <TitlesOfParts>
    <vt:vector size="40" baseType="lpstr">
      <vt:lpstr>Calibri</vt:lpstr>
      <vt:lpstr>Calibri Light</vt:lpstr>
      <vt:lpstr>Arial</vt:lpstr>
      <vt:lpstr>Tema de Office</vt:lpstr>
      <vt:lpstr>Capítulo 6</vt:lpstr>
      <vt:lpstr>Introducción</vt:lpstr>
      <vt:lpstr>Introducción</vt:lpstr>
      <vt:lpstr>Introducción</vt:lpstr>
      <vt:lpstr>Introducción</vt:lpstr>
      <vt:lpstr>Introducción</vt:lpstr>
      <vt:lpstr>REPLICATION CONTROL SCENARIOS</vt:lpstr>
      <vt:lpstr>REPLICATION CONTROL SCENARIOS</vt:lpstr>
      <vt:lpstr>REPLICATION CONTROL SCENARIOS</vt:lpstr>
      <vt:lpstr>REPLICATION CONTROL SCENARIOS</vt:lpstr>
      <vt:lpstr>Synchronous Replication Control Approach</vt:lpstr>
      <vt:lpstr>Synchronous Replication Control Approach</vt:lpstr>
      <vt:lpstr>Synchronous Replication Control Approach</vt:lpstr>
      <vt:lpstr>Synchronous Replication Control Approach</vt:lpstr>
      <vt:lpstr>Synchronous Replication Control Approach</vt:lpstr>
      <vt:lpstr>Asynchronous Replication Control</vt:lpstr>
      <vt:lpstr>Asynchronous Replication Control</vt:lpstr>
      <vt:lpstr>Asynchronous Replication Control</vt:lpstr>
      <vt:lpstr>Asynchronous Replication Control</vt:lpstr>
      <vt:lpstr>Asynchronous Replication Control</vt:lpstr>
      <vt:lpstr>Asynchronous Replication Control</vt:lpstr>
      <vt:lpstr>Asynchronous Replication Control</vt:lpstr>
      <vt:lpstr>Circulating Token Algorithm</vt:lpstr>
      <vt:lpstr>Circulating Token Algorithm</vt:lpstr>
      <vt:lpstr>Circulating Token Implementation</vt:lpstr>
      <vt:lpstr>Circulating Token Implementation</vt:lpstr>
      <vt:lpstr>Circulating Token Implementation</vt:lpstr>
      <vt:lpstr>Circulating Token Implementation</vt:lpstr>
      <vt:lpstr>Presentación de PowerPoint</vt:lpstr>
      <vt:lpstr>Circulating Token Implementation</vt:lpstr>
      <vt:lpstr>Presentación de PowerPoint</vt:lpstr>
      <vt:lpstr>Circulating Token Implementation</vt:lpstr>
      <vt:lpstr>Circulating Token Implementation</vt:lpstr>
      <vt:lpstr>Circulating Token Implementation</vt:lpstr>
      <vt:lpstr>Circulating Token Implementation</vt:lpstr>
      <vt:lpstr>Circulating Token Implementation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Lorena Recalde</dc:creator>
  <cp:lastModifiedBy>Lorena Recalde</cp:lastModifiedBy>
  <cp:revision>413</cp:revision>
  <dcterms:created xsi:type="dcterms:W3CDTF">2019-04-09T06:23:33Z</dcterms:created>
  <dcterms:modified xsi:type="dcterms:W3CDTF">2019-07-02T12:05:35Z</dcterms:modified>
</cp:coreProperties>
</file>