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 id="625" r:id="rId38"/>
    <p:sldId id="627" r:id="rId39"/>
    <p:sldId id="628" r:id="rId40"/>
    <p:sldId id="629" r:id="rId41"/>
    <p:sldId id="630" r:id="rId42"/>
    <p:sldId id="632" r:id="rId43"/>
    <p:sldId id="631" r:id="rId44"/>
    <p:sldId id="633" r:id="rId45"/>
    <p:sldId id="634" r:id="rId46"/>
    <p:sldId id="635"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3" r:id="rId65"/>
    <p:sldId id="654" r:id="rId66"/>
    <p:sldId id="655" r:id="rId67"/>
    <p:sldId id="656" r:id="rId68"/>
    <p:sldId id="657" r:id="rId69"/>
    <p:sldId id="658" r:id="rId70"/>
    <p:sldId id="659" r:id="rId71"/>
    <p:sldId id="626" r:id="rId7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p:restoredTop sz="94617"/>
  </p:normalViewPr>
  <p:slideViewPr>
    <p:cSldViewPr snapToGrid="0" snapToObjects="1">
      <p:cViewPr>
        <p:scale>
          <a:sx n="80" d="100"/>
          <a:sy n="80" d="100"/>
        </p:scale>
        <p:origin x="73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7/3/19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7/3/19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7/3/19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7/3/19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Protocolos de Fallo y de </a:t>
                      </a:r>
                      <a:r>
                        <a:rPr lang="es-ES_tradnl" sz="2400" b="0" i="0" u="none" strike="noStrike" dirty="0" err="1">
                          <a:solidFill>
                            <a:srgbClr val="000000"/>
                          </a:solidFill>
                          <a:effectLst/>
                          <a:latin typeface="Calibri" charset="0"/>
                        </a:rPr>
                        <a:t>Commit</a:t>
                      </a:r>
                      <a:endParaRPr lang="es-ES_tradnl" sz="24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err="1" smtClean="0"/>
              <a:t>Protocolos</a:t>
            </a:r>
            <a:r>
              <a:rPr lang="en-US" sz="4800" dirty="0" smtClean="0"/>
              <a:t> de </a:t>
            </a:r>
            <a:r>
              <a:rPr lang="en-US" sz="4800" dirty="0" err="1" smtClean="0"/>
              <a:t>Fallo</a:t>
            </a:r>
            <a:r>
              <a:rPr lang="en-US" sz="4800" dirty="0" smtClean="0"/>
              <a:t> y de Commit</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951588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753143" cy="4015168"/>
          </a:xfrm>
        </p:spPr>
        <p:txBody>
          <a:bodyPr>
            <a:noAutofit/>
          </a:bodyPr>
          <a:lstStyle/>
          <a:p>
            <a:pPr>
              <a:lnSpc>
                <a:spcPct val="120000"/>
              </a:lnSpc>
              <a:spcBef>
                <a:spcPts val="300"/>
              </a:spcBef>
            </a:pPr>
            <a:r>
              <a:rPr lang="en-US" sz="2400" dirty="0" err="1"/>
              <a:t>Cualquier</a:t>
            </a:r>
            <a:r>
              <a:rPr lang="en-US" sz="2400" dirty="0"/>
              <a:t> </a:t>
            </a:r>
            <a:r>
              <a:rPr lang="en-US" sz="2400" dirty="0" err="1"/>
              <a:t>sistema</a:t>
            </a:r>
            <a:r>
              <a:rPr lang="en-US" sz="2400" dirty="0"/>
              <a:t> de </a:t>
            </a:r>
            <a:r>
              <a:rPr lang="en-US" sz="2400" dirty="0" err="1"/>
              <a:t>administración</a:t>
            </a:r>
            <a:r>
              <a:rPr lang="en-US" sz="2400" dirty="0"/>
              <a:t> de bases de </a:t>
            </a:r>
            <a:r>
              <a:rPr lang="en-US" sz="2400" dirty="0" err="1"/>
              <a:t>datos</a:t>
            </a:r>
            <a:r>
              <a:rPr lang="en-US" sz="2400" dirty="0"/>
              <a:t> </a:t>
            </a:r>
            <a:r>
              <a:rPr lang="en-US" sz="2400" dirty="0" err="1"/>
              <a:t>debe</a:t>
            </a:r>
            <a:r>
              <a:rPr lang="en-US" sz="2400" dirty="0"/>
              <a:t> </a:t>
            </a:r>
            <a:r>
              <a:rPr lang="en-US" sz="2400" dirty="0" err="1"/>
              <a:t>ser</a:t>
            </a:r>
            <a:r>
              <a:rPr lang="en-US" sz="2400" dirty="0"/>
              <a:t> </a:t>
            </a:r>
            <a:r>
              <a:rPr lang="en-US" sz="2400" dirty="0" err="1"/>
              <a:t>capaz</a:t>
            </a:r>
            <a:r>
              <a:rPr lang="en-US" sz="2400" dirty="0"/>
              <a:t> de </a:t>
            </a:r>
            <a:r>
              <a:rPr lang="en-US" sz="2400" dirty="0" err="1"/>
              <a:t>lidiar</a:t>
            </a:r>
            <a:r>
              <a:rPr lang="en-US" sz="2400" dirty="0"/>
              <a:t> con </a:t>
            </a:r>
            <a:r>
              <a:rPr lang="en-US" sz="2400" dirty="0" err="1"/>
              <a:t>fallas</a:t>
            </a:r>
            <a:r>
              <a:rPr lang="en-US" sz="2400" dirty="0"/>
              <a:t>. </a:t>
            </a:r>
            <a:endParaRPr lang="en-US" sz="2400" dirty="0" smtClean="0"/>
          </a:p>
          <a:p>
            <a:pPr>
              <a:lnSpc>
                <a:spcPct val="120000"/>
              </a:lnSpc>
              <a:spcBef>
                <a:spcPts val="300"/>
              </a:spcBef>
            </a:pPr>
            <a:r>
              <a:rPr lang="en-US" sz="2400" dirty="0" smtClean="0"/>
              <a:t>Hay </a:t>
            </a:r>
            <a:r>
              <a:rPr lang="en-US" sz="2400" dirty="0" err="1"/>
              <a:t>muchos</a:t>
            </a:r>
            <a:r>
              <a:rPr lang="en-US" sz="2400" dirty="0"/>
              <a:t> </a:t>
            </a:r>
            <a:r>
              <a:rPr lang="en-US" sz="2400" dirty="0" err="1"/>
              <a:t>tipos</a:t>
            </a:r>
            <a:r>
              <a:rPr lang="en-US" sz="2400" dirty="0"/>
              <a:t> de </a:t>
            </a:r>
            <a:r>
              <a:rPr lang="en-US" sz="2400" dirty="0" err="1"/>
              <a:t>fallas</a:t>
            </a:r>
            <a:r>
              <a:rPr lang="en-US" sz="2400" dirty="0"/>
              <a:t> </a:t>
            </a:r>
            <a:r>
              <a:rPr lang="en-US" sz="2400" dirty="0" err="1"/>
              <a:t>que</a:t>
            </a:r>
            <a:r>
              <a:rPr lang="en-US" sz="2400" dirty="0"/>
              <a:t> un DBMS </a:t>
            </a:r>
            <a:r>
              <a:rPr lang="en-US" sz="2400" dirty="0" err="1"/>
              <a:t>debe</a:t>
            </a:r>
            <a:r>
              <a:rPr lang="en-US" sz="2400" dirty="0"/>
              <a:t> </a:t>
            </a:r>
            <a:r>
              <a:rPr lang="en-US" sz="2400" dirty="0" err="1"/>
              <a:t>manejar</a:t>
            </a:r>
            <a:r>
              <a:rPr lang="en-US" sz="2400" dirty="0"/>
              <a:t>. </a:t>
            </a:r>
            <a:endParaRPr lang="en-US" sz="2400" dirty="0" smtClean="0"/>
          </a:p>
          <a:p>
            <a:pPr>
              <a:lnSpc>
                <a:spcPct val="120000"/>
              </a:lnSpc>
              <a:spcBef>
                <a:spcPts val="300"/>
              </a:spcBef>
            </a:pPr>
            <a:r>
              <a:rPr lang="en-US" sz="2400" dirty="0" smtClean="0"/>
              <a:t>Antes </a:t>
            </a:r>
            <a:r>
              <a:rPr lang="en-US" sz="2400" dirty="0"/>
              <a:t>de </a:t>
            </a:r>
            <a:r>
              <a:rPr lang="en-US" sz="2400" dirty="0" err="1"/>
              <a:t>discutir</a:t>
            </a:r>
            <a:r>
              <a:rPr lang="en-US" sz="2400" dirty="0"/>
              <a:t> los </a:t>
            </a:r>
            <a:r>
              <a:rPr lang="en-US" sz="2400" dirty="0" err="1"/>
              <a:t>tipos</a:t>
            </a:r>
            <a:r>
              <a:rPr lang="en-US" sz="2400" dirty="0"/>
              <a:t> de </a:t>
            </a:r>
            <a:r>
              <a:rPr lang="en-US" sz="2400" dirty="0" err="1"/>
              <a:t>fallas</a:t>
            </a:r>
            <a:r>
              <a:rPr lang="en-US" sz="2400" dirty="0"/>
              <a:t> y los </a:t>
            </a:r>
            <a:r>
              <a:rPr lang="en-US" sz="2400" dirty="0" err="1"/>
              <a:t>protocolos</a:t>
            </a:r>
            <a:r>
              <a:rPr lang="en-US" sz="2400" dirty="0"/>
              <a:t> de </a:t>
            </a:r>
            <a:r>
              <a:rPr lang="en-US" sz="2400" dirty="0" err="1"/>
              <a:t>confirmación</a:t>
            </a:r>
            <a:r>
              <a:rPr lang="en-US" sz="2400" dirty="0"/>
              <a:t>, </a:t>
            </a:r>
            <a:r>
              <a:rPr lang="en-US" sz="2400" dirty="0" err="1"/>
              <a:t>debemos</a:t>
            </a:r>
            <a:r>
              <a:rPr lang="en-US" sz="2400" dirty="0"/>
              <a:t> </a:t>
            </a:r>
            <a:r>
              <a:rPr lang="en-US" sz="2400" dirty="0" err="1"/>
              <a:t>sentar</a:t>
            </a:r>
            <a:r>
              <a:rPr lang="en-US" sz="2400" dirty="0"/>
              <a:t> </a:t>
            </a:r>
            <a:r>
              <a:rPr lang="en-US" sz="2400" dirty="0" err="1"/>
              <a:t>las</a:t>
            </a:r>
            <a:r>
              <a:rPr lang="en-US" sz="2400" dirty="0"/>
              <a:t> bases </a:t>
            </a:r>
            <a:r>
              <a:rPr lang="en-US" sz="2400" dirty="0" err="1"/>
              <a:t>definiendo</a:t>
            </a:r>
            <a:r>
              <a:rPr lang="en-US" sz="2400" dirty="0"/>
              <a:t> los </a:t>
            </a:r>
            <a:r>
              <a:rPr lang="en-US" sz="2400" dirty="0" err="1"/>
              <a:t>términos</a:t>
            </a:r>
            <a:r>
              <a:rPr lang="en-US" sz="2400" dirty="0"/>
              <a:t> </a:t>
            </a:r>
            <a:r>
              <a:rPr lang="en-US" sz="2400" dirty="0" err="1"/>
              <a:t>que</a:t>
            </a:r>
            <a:r>
              <a:rPr lang="en-US" sz="2400" dirty="0"/>
              <a:t> </a:t>
            </a:r>
            <a:r>
              <a:rPr lang="en-US" sz="2400" dirty="0" err="1"/>
              <a:t>usaremos</a:t>
            </a:r>
            <a:r>
              <a:rPr lang="en-US" sz="2400" dirty="0"/>
              <a:t> en el </a:t>
            </a:r>
            <a:r>
              <a:rPr lang="en-US" sz="2400" dirty="0" err="1"/>
              <a:t>resto</a:t>
            </a:r>
            <a:r>
              <a:rPr lang="en-US" sz="2400" dirty="0"/>
              <a:t> de </a:t>
            </a:r>
            <a:r>
              <a:rPr lang="en-US" sz="2400" dirty="0" err="1"/>
              <a:t>este</a:t>
            </a:r>
            <a:r>
              <a:rPr lang="en-US" sz="2400" dirty="0"/>
              <a:t> </a:t>
            </a:r>
            <a:r>
              <a:rPr lang="en-US" sz="2400" dirty="0" err="1" smtClean="0"/>
              <a:t>tema</a:t>
            </a:r>
            <a:r>
              <a:rPr lang="en-US"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2088658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472" y="1261872"/>
            <a:ext cx="11521439" cy="4443984"/>
          </a:xfrm>
        </p:spPr>
        <p:txBody>
          <a:bodyPr>
            <a:noAutofit/>
          </a:bodyPr>
          <a:lstStyle/>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que también se denomina bloqueo del sistema, es un tipo de fallo que solo provoca la pérdida de datos en un almacenamiento no persistente. </a:t>
            </a:r>
          </a:p>
          <a:p>
            <a:pPr>
              <a:lnSpc>
                <a:spcPct val="120000"/>
              </a:lnSpc>
              <a:spcBef>
                <a:spcPts val="300"/>
              </a:spcBef>
            </a:pPr>
            <a:r>
              <a:rPr lang="es-ES_tradnl" sz="2400" dirty="0" smtClean="0"/>
              <a:t>Una falla suave no causa la pérdida de datos en el almacenamiento persistente o en los discos. </a:t>
            </a:r>
          </a:p>
          <a:p>
            <a:pPr>
              <a:lnSpc>
                <a:spcPct val="120000"/>
              </a:lnSpc>
              <a:spcBef>
                <a:spcPts val="300"/>
              </a:spcBef>
            </a:pPr>
            <a:r>
              <a:rPr lang="es-ES_tradnl" sz="2400" dirty="0" smtClean="0"/>
              <a:t>Los </a:t>
            </a:r>
            <a:r>
              <a:rPr lang="es-ES_tradnl" sz="2400" dirty="0" err="1" smtClean="0"/>
              <a:t>Soft</a:t>
            </a:r>
            <a:r>
              <a:rPr lang="es-ES_tradnl" sz="2400" dirty="0" smtClean="0"/>
              <a:t> </a:t>
            </a:r>
            <a:r>
              <a:rPr lang="es-ES_tradnl" sz="2400" dirty="0" err="1" smtClean="0"/>
              <a:t>Failures</a:t>
            </a:r>
            <a:r>
              <a:rPr lang="es-ES_tradnl" sz="2400" dirty="0" smtClean="0"/>
              <a:t> pueden ir desde el mal comportamiento del sistema operativo, a los errores de DBMS, problemas de transacción, ¡o cualquier otro </a:t>
            </a:r>
            <a:r>
              <a:rPr lang="es-ES_tradnl" sz="2400" i="1" dirty="0" smtClean="0"/>
              <a:t>problema de software </a:t>
            </a:r>
            <a:r>
              <a:rPr lang="es-ES_tradnl" sz="2400" dirty="0" smtClean="0"/>
              <a:t>de soporte. Los clasificamos bajo la falla de software, ya que asumimos que </a:t>
            </a:r>
            <a:r>
              <a:rPr lang="es-ES_tradnl" sz="2400" u="sng" dirty="0" smtClean="0"/>
              <a:t>el disco permanece intacto </a:t>
            </a:r>
            <a:r>
              <a:rPr lang="es-ES_tradnl" sz="2400" dirty="0" smtClean="0"/>
              <a:t>para estos tipos de falla. </a:t>
            </a:r>
          </a:p>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también puede ser causado por la pérdida de energía de la computadora. En este caso, la información que se almacena en el almacenamiento volátil de la computadora, como la memoria principal, los buffers o los registros, se pierde.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192341"/>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90036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36192"/>
            <a:ext cx="10990686" cy="4169664"/>
          </a:xfrm>
        </p:spPr>
        <p:txBody>
          <a:bodyPr>
            <a:noAutofit/>
          </a:bodyPr>
          <a:lstStyle/>
          <a:p>
            <a:pPr>
              <a:lnSpc>
                <a:spcPct val="100000"/>
              </a:lnSpc>
              <a:spcBef>
                <a:spcPts val="300"/>
              </a:spcBef>
            </a:pPr>
            <a:r>
              <a:rPr lang="es-ES_tradnl" sz="2400" dirty="0" smtClean="0"/>
              <a:t>Una vez más, asumimos que la pérdida de energía no causa la pérdida de la base de datos o el disco. Esta suposición no significa que no tratemos los problemas de falla de disco, sino que tratamos la pérdida de disco bajo la falla de disco duro o </a:t>
            </a:r>
            <a:r>
              <a:rPr lang="es-ES_tradnl" sz="2400" i="1" dirty="0" err="1" smtClean="0"/>
              <a:t>Hard</a:t>
            </a:r>
            <a:r>
              <a:rPr lang="es-ES_tradnl" sz="2400" i="1" dirty="0" smtClean="0"/>
              <a:t> </a:t>
            </a:r>
            <a:r>
              <a:rPr lang="es-ES_tradnl" sz="2400" i="1" dirty="0" err="1" smtClean="0"/>
              <a:t>Failure</a:t>
            </a:r>
            <a:r>
              <a:rPr lang="es-ES_tradnl" sz="2400" dirty="0" smtClean="0"/>
              <a:t> que analizamos a continuación. </a:t>
            </a:r>
          </a:p>
          <a:p>
            <a:pPr>
              <a:lnSpc>
                <a:spcPct val="100000"/>
              </a:lnSpc>
              <a:spcBef>
                <a:spcPts val="300"/>
              </a:spcBef>
            </a:pPr>
            <a:r>
              <a:rPr lang="es-ES_tradnl" sz="2400" dirty="0"/>
              <a:t>Los </a:t>
            </a:r>
            <a:r>
              <a:rPr lang="es-ES_tradnl" sz="2400" dirty="0" err="1"/>
              <a:t>Soft</a:t>
            </a:r>
            <a:r>
              <a:rPr lang="es-ES_tradnl" sz="2400" dirty="0"/>
              <a:t> </a:t>
            </a:r>
            <a:r>
              <a:rPr lang="es-ES_tradnl" sz="2400" dirty="0" err="1"/>
              <a:t>Failures</a:t>
            </a:r>
            <a:r>
              <a:rPr lang="es-ES_tradnl" sz="2400" dirty="0"/>
              <a:t> </a:t>
            </a:r>
            <a:r>
              <a:rPr lang="es-ES_tradnl" sz="2400" dirty="0" smtClean="0"/>
              <a:t>pueden dejar los datos almacenados en un almacenamiento persistente en un </a:t>
            </a:r>
            <a:r>
              <a:rPr lang="es-ES_tradnl" sz="2400" u="sng" dirty="0" smtClean="0"/>
              <a:t>estado que debe tratarse</a:t>
            </a:r>
            <a:r>
              <a:rPr lang="es-ES_tradnl" sz="2400" dirty="0" smtClean="0"/>
              <a:t>; por ejemplo, si el software estaba en medio de escribir información en el disco, y solo se escribieron algunos elementos de datos antes del fallo, entonces, obviamente, el contenido de los datos podría ser incoherente, incompleto o posiblemente dañado. Sin embargo, el almacenamiento persistente no perdió ningún dato. </a:t>
            </a:r>
          </a:p>
          <a:p>
            <a:pPr>
              <a:lnSpc>
                <a:spcPct val="100000"/>
              </a:lnSpc>
              <a:spcBef>
                <a:spcPts val="300"/>
              </a:spcBef>
            </a:pPr>
            <a:r>
              <a:rPr lang="es-ES_tradnl" sz="2400" dirty="0" smtClean="0"/>
              <a:t>Esto es cierto en el sentido de que el almacenamiento persistente aún contiene todo lo que le escribimos, simplemente no contiene todas las cosas que intentamos escribirle.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1778586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43216"/>
            <a:ext cx="10990686" cy="4015168"/>
          </a:xfrm>
        </p:spPr>
        <p:txBody>
          <a:bodyPr>
            <a:noAutofit/>
          </a:bodyPr>
          <a:lstStyle/>
          <a:p>
            <a:pPr>
              <a:lnSpc>
                <a:spcPct val="100000"/>
              </a:lnSpc>
              <a:spcBef>
                <a:spcPts val="400"/>
              </a:spcBef>
            </a:pPr>
            <a:r>
              <a:rPr lang="es-ES_tradnl" sz="2400" dirty="0" smtClean="0"/>
              <a:t>Un </a:t>
            </a:r>
            <a:r>
              <a:rPr lang="en-US" sz="2400" dirty="0"/>
              <a:t>Hard Failure </a:t>
            </a:r>
            <a:r>
              <a:rPr lang="es-ES_tradnl" sz="2400" dirty="0" smtClean="0"/>
              <a:t>es </a:t>
            </a:r>
            <a:r>
              <a:rPr lang="es-ES_tradnl" sz="2400" dirty="0"/>
              <a:t>una falla que causa la pérdida de datos en el almacenamiento no volátil o en el disco. </a:t>
            </a:r>
            <a:endParaRPr lang="es-ES_tradnl" sz="2400" dirty="0" smtClean="0"/>
          </a:p>
          <a:p>
            <a:pPr>
              <a:lnSpc>
                <a:spcPct val="100000"/>
              </a:lnSpc>
              <a:spcBef>
                <a:spcPts val="400"/>
              </a:spcBef>
            </a:pPr>
            <a:r>
              <a:rPr lang="es-ES_tradnl" sz="2400" dirty="0" smtClean="0"/>
              <a:t>Una </a:t>
            </a:r>
            <a:r>
              <a:rPr lang="es-ES_tradnl" sz="2400" dirty="0"/>
              <a:t>falla en el disco causada por </a:t>
            </a:r>
            <a:r>
              <a:rPr lang="es-ES_tradnl" sz="2400" dirty="0" smtClean="0"/>
              <a:t>un </a:t>
            </a:r>
            <a:r>
              <a:rPr lang="en-US" sz="2400" dirty="0"/>
              <a:t>Hard Failure </a:t>
            </a:r>
            <a:r>
              <a:rPr lang="es-ES_tradnl" sz="2400" dirty="0" smtClean="0"/>
              <a:t>destruye </a:t>
            </a:r>
            <a:r>
              <a:rPr lang="es-ES_tradnl" sz="2400" dirty="0"/>
              <a:t>la información almacenada en el disco (es decir, la base de datos). </a:t>
            </a:r>
            <a:endParaRPr lang="es-ES_tradnl" sz="2400" dirty="0" smtClean="0"/>
          </a:p>
          <a:p>
            <a:pPr>
              <a:lnSpc>
                <a:spcPct val="100000"/>
              </a:lnSpc>
              <a:spcBef>
                <a:spcPts val="400"/>
              </a:spcBef>
            </a:pPr>
            <a:r>
              <a:rPr lang="es-ES_tradnl" sz="2400" dirty="0" smtClean="0"/>
              <a:t>Una </a:t>
            </a:r>
            <a:r>
              <a:rPr lang="es-ES_tradnl" sz="2400" dirty="0"/>
              <a:t>falla de disco duro puede ser causada por la pérdida de energía, fallas de medios, errores de IO o corrupción de información en el disco. </a:t>
            </a:r>
            <a:endParaRPr lang="es-ES_tradnl" sz="2400" dirty="0" smtClean="0"/>
          </a:p>
          <a:p>
            <a:pPr>
              <a:lnSpc>
                <a:spcPct val="100000"/>
              </a:lnSpc>
              <a:spcBef>
                <a:spcPts val="400"/>
              </a:spcBef>
            </a:pPr>
            <a:r>
              <a:rPr lang="es-ES_tradnl" sz="2400" dirty="0"/>
              <a:t>Además de estos dos tipos de fallas, en un sistema distribuido, las fallas en la red pueden causar serios problemas para un DBMS distribuido.</a:t>
            </a:r>
          </a:p>
          <a:p>
            <a:pPr>
              <a:lnSpc>
                <a:spcPct val="100000"/>
              </a:lnSpc>
              <a:spcBef>
                <a:spcPts val="400"/>
              </a:spcBef>
            </a:pPr>
            <a:r>
              <a:rPr lang="es-ES_tradnl" sz="2400" dirty="0"/>
              <a:t>Las fallas de la red pueden ser causadas por la falla del enlace de comunicación, la congestión de la red, la corrupción de la información durante la transferencia, las fallas del sitio y la partición de la red. </a:t>
            </a:r>
          </a:p>
          <a:p>
            <a:pPr>
              <a:lnSpc>
                <a:spcPct val="100000"/>
              </a:lnSpc>
              <a:spcBef>
                <a:spcPts val="400"/>
              </a:spcBef>
            </a:pPr>
            <a:r>
              <a:rPr lang="es-ES_tradnl" sz="2400" dirty="0"/>
              <a:t>A lo largo de los años, se han realizado muchos estudios sobre el porcentaje, la frecuencia y las causas de fallas SOFT y HARD en un sistema informático.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23595"/>
          </a:xfrm>
        </p:spPr>
        <p:txBody>
          <a:bodyPr/>
          <a:lstStyle/>
          <a:p>
            <a:r>
              <a:rPr lang="en-US" dirty="0" smtClean="0"/>
              <a:t>TERMINOLOGY: </a:t>
            </a:r>
            <a:r>
              <a:rPr lang="en-US" dirty="0"/>
              <a:t>Hard Failure</a:t>
            </a:r>
          </a:p>
        </p:txBody>
      </p:sp>
    </p:spTree>
    <p:extLst>
      <p:ext uri="{BB962C8B-B14F-4D97-AF65-F5344CB8AC3E}">
        <p14:creationId xmlns:p14="http://schemas.microsoft.com/office/powerpoint/2010/main" val="1468541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469480"/>
          </a:xfrm>
        </p:spPr>
        <p:txBody>
          <a:bodyPr>
            <a:noAutofit/>
          </a:bodyPr>
          <a:lstStyle/>
          <a:p>
            <a:pPr>
              <a:lnSpc>
                <a:spcPct val="100000"/>
              </a:lnSpc>
              <a:spcBef>
                <a:spcPts val="400"/>
              </a:spcBef>
            </a:pPr>
            <a:r>
              <a:rPr lang="es-ES_tradnl" sz="2300" dirty="0" smtClean="0"/>
              <a:t>Como </a:t>
            </a:r>
            <a:r>
              <a:rPr lang="es-ES_tradnl" sz="2300" dirty="0"/>
              <a:t>regla general, lo siguiente puede usarse como la frecuencia de diferentes tipos de fallas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las transacciones ocurren con frecuencia, tal vez hasta unas pocas veces por minuto. Por lo general, esto es para entornos de procesamiento de transacciones de gran volumen como los sistemas de </a:t>
            </a:r>
            <a:r>
              <a:rPr lang="es-ES_tradnl" sz="2300" dirty="0" smtClean="0"/>
              <a:t>reserva, </a:t>
            </a:r>
            <a:r>
              <a:rPr lang="es-ES_tradnl" sz="2300" dirty="0"/>
              <a:t>de bancos y líneas aéreas. La recuperación suele ser rápida y se mide en una fracción de segundo</a:t>
            </a:r>
            <a:r>
              <a:rPr lang="es-ES_tradnl" sz="2300" dirty="0" smtClean="0"/>
              <a:t>.</a:t>
            </a:r>
          </a:p>
          <a:p>
            <a:pPr marL="457200" lvl="1" indent="0">
              <a:lnSpc>
                <a:spcPct val="100000"/>
              </a:lnSpc>
              <a:spcBef>
                <a:spcPts val="400"/>
              </a:spcBef>
              <a:buNone/>
            </a:pPr>
            <a:r>
              <a:rPr lang="es-ES_tradnl" sz="2300" dirty="0" smtClean="0"/>
              <a:t>• </a:t>
            </a:r>
            <a:r>
              <a:rPr lang="es-ES_tradnl" sz="2300" dirty="0"/>
              <a:t>Los fallos del sistema (fallo de alimentación) pueden ocurrir varias veces a la semana. El tiempo que toma recuperarse es generalmente de minutos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el disco pueden ocurrir una o dos veces al año. La recuperación suele ser corta (unas pocas horas</a:t>
            </a:r>
            <a:r>
              <a:rPr lang="es-ES_tradnl" sz="2300" dirty="0" smtClean="0"/>
              <a:t>) </a:t>
            </a:r>
            <a:r>
              <a:rPr lang="es-ES_tradnl" sz="2300" dirty="0"/>
              <a:t>si hay un disco nuevo, formateado y listo para usar en reserva. De lo contrario, la duración incluye el tiempo que toma obtener una orden de compra, comprar el disco y prepararlo, que es mucho más largo (puede ser de varios días a una semana o </a:t>
            </a:r>
            <a:r>
              <a:rPr lang="es-ES_tradnl" sz="2300" dirty="0" smtClean="0"/>
              <a:t>dos).</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smtClean="0"/>
              <a:t>Tipos</a:t>
            </a:r>
            <a:r>
              <a:rPr lang="en-US" dirty="0" smtClean="0"/>
              <a:t> de </a:t>
            </a:r>
            <a:r>
              <a:rPr lang="en-US" dirty="0" err="1" smtClean="0"/>
              <a:t>Fallas</a:t>
            </a:r>
            <a:endParaRPr lang="en-US" dirty="0"/>
          </a:p>
        </p:txBody>
      </p:sp>
    </p:spTree>
    <p:extLst>
      <p:ext uri="{BB962C8B-B14F-4D97-AF65-F5344CB8AC3E}">
        <p14:creationId xmlns:p14="http://schemas.microsoft.com/office/powerpoint/2010/main" val="83769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smtClean="0"/>
              <a:t>• </a:t>
            </a:r>
            <a:r>
              <a:rPr lang="es-ES_tradnl" sz="2400" dirty="0"/>
              <a:t>Los fallos del enlace de comunicación suelen ser intermitentes y pueden ocurrir con frecuencia. Esto incluye el enlace de comunicación que se desactiva o el enlace que está congestionado. La recuperación depende de la naturaleza del fallo. Para la congestión, normalmente el estado del sistema cambia con el tiempo. En caso de falla del enlace, los protocolos de enrutamiento pasarán por alto el enlace hasta que se repare el enlace. A veces, la falla del enlace es causada por la falla de un concentrador o enrutador. En este caso, los enlaces a los que da servicio el </a:t>
            </a:r>
            <a:r>
              <a:rPr lang="es-ES_tradnl" sz="2400" dirty="0" smtClean="0"/>
              <a:t>enrutador </a:t>
            </a:r>
            <a:r>
              <a:rPr lang="es-ES_tradnl" sz="2400" dirty="0"/>
              <a:t>se desconectan del resto de la red durante el tiempo que se repara o reemplaza el dispositivo.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a:t>Tipos</a:t>
            </a:r>
            <a:r>
              <a:rPr lang="en-US" dirty="0"/>
              <a:t> de </a:t>
            </a:r>
            <a:r>
              <a:rPr lang="en-US" dirty="0" err="1"/>
              <a:t>Fallas</a:t>
            </a:r>
            <a:endParaRPr lang="en-US" dirty="0"/>
          </a:p>
        </p:txBody>
      </p:sp>
    </p:spTree>
    <p:extLst>
      <p:ext uri="{BB962C8B-B14F-4D97-AF65-F5344CB8AC3E}">
        <p14:creationId xmlns:p14="http://schemas.microsoft.com/office/powerpoint/2010/main" val="187202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a:t>• Un DBMS, ya sea centralizado o distribuido, debe ser capaz de proporcionar atomicidad y durabilidad de las transacciones, incluso cuando existen fallas. </a:t>
            </a:r>
            <a:endParaRPr lang="es-ES_tradnl" sz="2400" dirty="0" smtClean="0"/>
          </a:p>
          <a:p>
            <a:pPr>
              <a:lnSpc>
                <a:spcPct val="100000"/>
              </a:lnSpc>
              <a:spcBef>
                <a:spcPts val="400"/>
              </a:spcBef>
            </a:pPr>
            <a:r>
              <a:rPr lang="es-ES_tradnl" sz="2400" dirty="0" smtClean="0"/>
              <a:t>Un </a:t>
            </a:r>
            <a:r>
              <a:rPr lang="es-ES_tradnl" sz="2400" dirty="0"/>
              <a:t>DBMS usa </a:t>
            </a:r>
            <a:r>
              <a:rPr lang="es-ES_tradnl" sz="2400" b="1" dirty="0"/>
              <a:t>protocolos de </a:t>
            </a:r>
            <a:r>
              <a:rPr lang="es-ES_tradnl" sz="2400" b="1" dirty="0" err="1" smtClean="0"/>
              <a:t>commit</a:t>
            </a:r>
            <a:r>
              <a:rPr lang="es-ES_tradnl" sz="2400" b="1" dirty="0" smtClean="0"/>
              <a:t> </a:t>
            </a:r>
            <a:r>
              <a:rPr lang="es-ES_tradnl" sz="2400" dirty="0" smtClean="0"/>
              <a:t>para </a:t>
            </a:r>
            <a:r>
              <a:rPr lang="es-ES_tradnl" sz="2400" dirty="0"/>
              <a:t>tratar los problemas que las fallas provocan durante la ejecución de las transacciones. </a:t>
            </a:r>
            <a:endParaRPr lang="es-ES_tradnl" sz="2400" dirty="0" smtClean="0"/>
          </a:p>
          <a:p>
            <a:pPr>
              <a:lnSpc>
                <a:spcPct val="100000"/>
              </a:lnSpc>
              <a:spcBef>
                <a:spcPts val="400"/>
              </a:spcBef>
            </a:pPr>
            <a:r>
              <a:rPr lang="es-ES_tradnl" sz="2400" dirty="0" smtClean="0"/>
              <a:t>El </a:t>
            </a:r>
            <a:r>
              <a:rPr lang="es-ES_tradnl" sz="2400" dirty="0"/>
              <a:t>problema principal con el que deben lidiar los protocolos de </a:t>
            </a:r>
            <a:r>
              <a:rPr lang="es-ES_tradnl" sz="2400" dirty="0" err="1" smtClean="0"/>
              <a:t>commit</a:t>
            </a:r>
            <a:r>
              <a:rPr lang="es-ES_tradnl" sz="2400" dirty="0" smtClean="0"/>
              <a:t> es </a:t>
            </a:r>
            <a:r>
              <a:rPr lang="es-ES_tradnl" sz="2400" dirty="0"/>
              <a:t>la capacidad de garantizar la propiedad de las transacciones de "todo o nada". </a:t>
            </a:r>
            <a:endParaRPr lang="es-ES_tradnl" sz="2400" dirty="0" smtClean="0"/>
          </a:p>
          <a:p>
            <a:pPr>
              <a:lnSpc>
                <a:spcPct val="100000"/>
              </a:lnSpc>
              <a:spcBef>
                <a:spcPts val="400"/>
              </a:spcBef>
            </a:pPr>
            <a:r>
              <a:rPr lang="es-ES_tradnl" sz="2400" dirty="0" smtClean="0"/>
              <a:t>Si </a:t>
            </a:r>
            <a:r>
              <a:rPr lang="es-ES_tradnl" sz="2400" dirty="0"/>
              <a:t>ocurre una falla durante la ejecución de una transacción, es probable que no todos los cambios de la transacción se hayan </a:t>
            </a:r>
            <a:r>
              <a:rPr lang="es-ES_tradnl" sz="2400" i="1" dirty="0"/>
              <a:t>confirmado</a:t>
            </a:r>
            <a:r>
              <a:rPr lang="es-ES_tradnl" sz="2400" dirty="0"/>
              <a:t> en la base de datos. Esto deja a la base de datos en un estado </a:t>
            </a:r>
            <a:r>
              <a:rPr lang="es-ES_tradnl" sz="2400" dirty="0" smtClean="0"/>
              <a:t>incoherente. </a:t>
            </a:r>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evitan </a:t>
            </a:r>
            <a:r>
              <a:rPr lang="es-ES_tradnl" sz="2400" dirty="0"/>
              <a:t>que esto suceda, ya sea continuando la transacción (</a:t>
            </a:r>
            <a:r>
              <a:rPr lang="es-ES_tradnl" sz="2400" dirty="0" err="1" smtClean="0"/>
              <a:t>rollforward</a:t>
            </a:r>
            <a:r>
              <a:rPr lang="es-ES_tradnl" sz="2400" dirty="0" smtClean="0"/>
              <a:t> </a:t>
            </a:r>
            <a:r>
              <a:rPr lang="es-ES_tradnl" sz="2400" dirty="0" err="1"/>
              <a:t>or</a:t>
            </a:r>
            <a:r>
              <a:rPr lang="es-ES_tradnl" sz="2400" dirty="0"/>
              <a:t> redo) o eliminando los cambios que haya realizado en la base de datos (</a:t>
            </a:r>
            <a:r>
              <a:rPr lang="es-ES_tradnl" sz="2400" dirty="0" err="1"/>
              <a:t>rollback</a:t>
            </a:r>
            <a:r>
              <a:rPr lang="es-ES_tradnl" sz="2400" dirty="0"/>
              <a:t> </a:t>
            </a:r>
            <a:r>
              <a:rPr lang="es-ES_tradnl" sz="2400" dirty="0" err="1"/>
              <a:t>or</a:t>
            </a:r>
            <a:r>
              <a:rPr lang="es-ES_tradnl" sz="2400" dirty="0"/>
              <a:t> </a:t>
            </a:r>
            <a:r>
              <a:rPr lang="es-ES_tradnl" sz="2400" dirty="0" err="1"/>
              <a:t>undo</a:t>
            </a:r>
            <a:r>
              <a:rPr lang="es-ES_tradnl" sz="2400" dirty="0"/>
              <a:t>) .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309374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37347"/>
            <a:ext cx="10753143" cy="3690817"/>
          </a:xfrm>
        </p:spPr>
        <p:txBody>
          <a:bodyPr>
            <a:noAutofit/>
          </a:bodyPr>
          <a:lstStyle/>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garantizan </a:t>
            </a:r>
            <a:r>
              <a:rPr lang="es-ES_tradnl" sz="2400" dirty="0"/>
              <a:t>que después de que una transacción se realice correctamente, todas sus modificaciones se escriben en la base de datos y se ponen a disposición de otras transacciones. </a:t>
            </a:r>
            <a:endParaRPr lang="es-ES_tradnl" sz="2400" dirty="0" smtClean="0"/>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también </a:t>
            </a:r>
            <a:r>
              <a:rPr lang="es-ES_tradnl" sz="2400" dirty="0"/>
              <a:t>garantizan que todos los cambios incompletos realizados por las transacciones incompletas se eliminen de la base de datos mediante </a:t>
            </a:r>
            <a:r>
              <a:rPr lang="es-ES_tradnl" sz="2400" dirty="0" smtClean="0"/>
              <a:t>un </a:t>
            </a:r>
            <a:r>
              <a:rPr lang="es-ES_tradnl" sz="2400" dirty="0" err="1" smtClean="0"/>
              <a:t>rollback</a:t>
            </a:r>
            <a:r>
              <a:rPr lang="es-ES_tradnl" sz="2400" dirty="0" smtClean="0"/>
              <a:t> cuando </a:t>
            </a:r>
            <a:r>
              <a:rPr lang="es-ES_tradnl" sz="2400" dirty="0"/>
              <a:t>se produce un error</a:t>
            </a:r>
            <a:r>
              <a:rPr lang="es-ES_tradnl" sz="2400" dirty="0" smtClean="0"/>
              <a:t>.</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14216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smtClean="0"/>
              <a:t>Punto </a:t>
            </a:r>
            <a:r>
              <a:rPr lang="es-ES_tradnl" sz="2400" b="1" dirty="0"/>
              <a:t>de </a:t>
            </a:r>
            <a:r>
              <a:rPr lang="es-ES_tradnl" sz="2400" b="1" dirty="0" err="1" smtClean="0"/>
              <a:t>commit</a:t>
            </a:r>
            <a:endParaRPr lang="es-ES_tradnl" sz="2400" b="1" dirty="0" smtClean="0"/>
          </a:p>
          <a:p>
            <a:pPr>
              <a:lnSpc>
                <a:spcPct val="100000"/>
              </a:lnSpc>
              <a:spcBef>
                <a:spcPts val="400"/>
              </a:spcBef>
            </a:pPr>
            <a:r>
              <a:rPr lang="es-ES_tradnl" sz="2400" dirty="0" smtClean="0"/>
              <a:t>Un </a:t>
            </a:r>
            <a:r>
              <a:rPr lang="es-ES_tradnl" sz="2400" dirty="0"/>
              <a:t>punto de </a:t>
            </a:r>
            <a:r>
              <a:rPr lang="es-ES_tradnl" sz="2400" dirty="0" err="1" smtClean="0"/>
              <a:t>commit</a:t>
            </a:r>
            <a:r>
              <a:rPr lang="es-ES_tradnl" sz="2400" dirty="0" smtClean="0"/>
              <a:t> es </a:t>
            </a:r>
            <a:r>
              <a:rPr lang="es-ES_tradnl" sz="2400" dirty="0"/>
              <a:t>un punto en el tiempo cuando se toma la decisión de </a:t>
            </a:r>
            <a:r>
              <a:rPr lang="es-ES_tradnl" sz="2400" i="1" dirty="0"/>
              <a:t>confirmar</a:t>
            </a:r>
            <a:r>
              <a:rPr lang="es-ES_tradnl" sz="2400" dirty="0"/>
              <a:t> todos los cambios de una transacción o abortar la transacción. </a:t>
            </a:r>
            <a:endParaRPr lang="es-ES_tradnl" sz="2400" dirty="0" smtClean="0"/>
          </a:p>
          <a:p>
            <a:pPr>
              <a:lnSpc>
                <a:spcPct val="100000"/>
              </a:lnSpc>
              <a:spcBef>
                <a:spcPts val="400"/>
              </a:spcBef>
            </a:pPr>
            <a:r>
              <a:rPr lang="es-ES_tradnl" sz="2400" dirty="0" smtClean="0"/>
              <a:t>El </a:t>
            </a:r>
            <a:r>
              <a:rPr lang="es-ES_tradnl" sz="2400" dirty="0"/>
              <a:t>punto de </a:t>
            </a:r>
            <a:r>
              <a:rPr lang="es-ES_tradnl" sz="2400" dirty="0" err="1" smtClean="0"/>
              <a:t>commit</a:t>
            </a:r>
            <a:r>
              <a:rPr lang="es-ES_tradnl" sz="2400" dirty="0" smtClean="0"/>
              <a:t> de </a:t>
            </a:r>
            <a:r>
              <a:rPr lang="es-ES_tradnl" sz="2400" dirty="0"/>
              <a:t>una transacción es un punto coherente para la base de datos. En este punto, todas las demás transacciones pueden ver un estado coherente para la </a:t>
            </a:r>
            <a:r>
              <a:rPr lang="es-ES_tradnl" sz="2400" dirty="0" err="1" smtClean="0"/>
              <a:t>bas</a:t>
            </a:r>
            <a:r>
              <a:rPr lang="es-ES_tradnl" sz="2400" dirty="0" smtClean="0"/>
              <a:t>. </a:t>
            </a:r>
          </a:p>
          <a:p>
            <a:pPr>
              <a:lnSpc>
                <a:spcPct val="100000"/>
              </a:lnSpc>
              <a:spcBef>
                <a:spcPts val="400"/>
              </a:spcBef>
            </a:pPr>
            <a:r>
              <a:rPr lang="es-ES_tradnl" sz="2400" dirty="0" smtClean="0"/>
              <a:t>El </a:t>
            </a:r>
            <a:r>
              <a:rPr lang="es-ES_tradnl" sz="2400" dirty="0"/>
              <a:t>punto de </a:t>
            </a:r>
            <a:r>
              <a:rPr lang="es-ES_tradnl" sz="2400" dirty="0" err="1"/>
              <a:t>commit</a:t>
            </a:r>
            <a:r>
              <a:rPr lang="es-ES_tradnl" sz="2400" dirty="0"/>
              <a:t> </a:t>
            </a:r>
            <a:r>
              <a:rPr lang="es-ES_tradnl" sz="2400" dirty="0" smtClean="0"/>
              <a:t>es </a:t>
            </a:r>
            <a:r>
              <a:rPr lang="es-ES_tradnl" sz="2400" dirty="0"/>
              <a:t>también un </a:t>
            </a:r>
            <a:r>
              <a:rPr lang="es-ES_tradnl" sz="2400" i="1" dirty="0"/>
              <a:t>punto de reinicio </a:t>
            </a:r>
            <a:r>
              <a:rPr lang="es-ES_tradnl" sz="2400" dirty="0"/>
              <a:t>para la transacción. Esto significa que la transacción se puede deshacer de forma segura. </a:t>
            </a:r>
            <a:endParaRPr lang="es-ES_tradnl" sz="2400" dirty="0" smtClean="0"/>
          </a:p>
          <a:p>
            <a:pPr>
              <a:lnSpc>
                <a:spcPct val="100000"/>
              </a:lnSpc>
              <a:spcBef>
                <a:spcPts val="400"/>
              </a:spcBef>
            </a:pPr>
            <a:r>
              <a:rPr lang="es-ES_tradnl" sz="2400" dirty="0" smtClean="0"/>
              <a:t>Finalmente</a:t>
            </a:r>
            <a:r>
              <a:rPr lang="es-ES_tradnl" sz="2400" dirty="0"/>
              <a:t>, el punto de </a:t>
            </a:r>
            <a:r>
              <a:rPr lang="es-ES_tradnl" sz="2400" dirty="0" err="1"/>
              <a:t>commit</a:t>
            </a:r>
            <a:r>
              <a:rPr lang="es-ES_tradnl" sz="2400" dirty="0"/>
              <a:t> </a:t>
            </a:r>
            <a:r>
              <a:rPr lang="es-ES_tradnl" sz="2400" dirty="0" smtClean="0"/>
              <a:t>es </a:t>
            </a:r>
            <a:r>
              <a:rPr lang="es-ES_tradnl" sz="2400" dirty="0"/>
              <a:t>un punto de liberación para los recursos que la transacción ha bloqueado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803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r>
              <a:rPr lang="es-ES_tradnl" sz="2400" dirty="0" smtClean="0"/>
              <a:t>Revertir </a:t>
            </a:r>
            <a:r>
              <a:rPr lang="es-ES_tradnl" sz="2400" dirty="0"/>
              <a:t>o deshacer transacción es el proceso de deshacer los cambios que una transacción ha realizado en la base de datos. </a:t>
            </a:r>
            <a:endParaRPr lang="es-ES_tradnl" sz="2400" dirty="0" smtClean="0"/>
          </a:p>
          <a:p>
            <a:pPr>
              <a:lnSpc>
                <a:spcPct val="100000"/>
              </a:lnSpc>
              <a:spcBef>
                <a:spcPts val="400"/>
              </a:spcBef>
            </a:pPr>
            <a:r>
              <a:rPr lang="es-ES_tradnl" sz="2400" dirty="0" smtClean="0"/>
              <a:t>La </a:t>
            </a:r>
            <a:r>
              <a:rPr lang="es-ES_tradnl" sz="2400" dirty="0"/>
              <a:t>reversión se aplica principalmente como resultado de </a:t>
            </a: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a:t>
            </a:r>
          </a:p>
          <a:p>
            <a:pPr>
              <a:lnSpc>
                <a:spcPct val="100000"/>
              </a:lnSpc>
              <a:spcBef>
                <a:spcPts val="400"/>
              </a:spcBef>
            </a:pPr>
            <a:r>
              <a:rPr lang="es-ES_tradnl" sz="2400" dirty="0" smtClean="0"/>
              <a:t>La </a:t>
            </a:r>
            <a:r>
              <a:rPr lang="es-ES_tradnl" sz="2400" dirty="0"/>
              <a:t>reversión también se utiliza como una parte necesaria de la semántica de la transacción. </a:t>
            </a:r>
            <a:endParaRPr lang="es-ES_tradnl" sz="2400" dirty="0" smtClean="0"/>
          </a:p>
          <a:p>
            <a:pPr>
              <a:lnSpc>
                <a:spcPct val="100000"/>
              </a:lnSpc>
              <a:spcBef>
                <a:spcPts val="400"/>
              </a:spcBef>
            </a:pPr>
            <a:r>
              <a:rPr lang="es-ES_tradnl" sz="2400" dirty="0" smtClean="0"/>
              <a:t>Por </a:t>
            </a:r>
            <a:r>
              <a:rPr lang="es-ES_tradnl" sz="2400" dirty="0"/>
              <a:t>ejemplo, en la transacción de transferencia de fondos en un sistema bancario, hay tres </a:t>
            </a:r>
            <a:r>
              <a:rPr lang="es-ES_tradnl" sz="2400" dirty="0" smtClean="0"/>
              <a:t>puntos desde </a:t>
            </a:r>
            <a:r>
              <a:rPr lang="es-ES_tradnl" sz="2400" dirty="0"/>
              <a:t>donde una transacción debería abortar. Es necesario abortar esta transacción si el primer número de cuenta es incorrecto (no existe), si no hay suficiente dinero en la primera cuenta para la transferencia, y finalmente, si el segundo número de cuenta es incorrecto (no existe) ). </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4561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89221"/>
            <a:ext cx="10753143" cy="3738944"/>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endParaRPr lang="es-ES_tradnl" sz="2400" b="1" dirty="0" smtClean="0"/>
          </a:p>
          <a:p>
            <a:pPr>
              <a:lnSpc>
                <a:spcPct val="100000"/>
              </a:lnSpc>
              <a:spcBef>
                <a:spcPts val="400"/>
              </a:spcBef>
            </a:pPr>
            <a:r>
              <a:rPr lang="es-ES_tradnl" sz="2400" dirty="0"/>
              <a:t>A continuación se muestra la transacción de transferencia de fondos que se escribe como una transacción anidada que consta de dos </a:t>
            </a:r>
            <a:r>
              <a:rPr lang="es-ES_tradnl" sz="2400" dirty="0" err="1"/>
              <a:t>subtransacciones</a:t>
            </a:r>
            <a:r>
              <a:rPr lang="es-ES_tradnl" sz="2400" dirty="0"/>
              <a:t>: una transacción de débito y una transacción de crédito. </a:t>
            </a:r>
            <a:endParaRPr lang="es-ES_tradnl" sz="2400" dirty="0" smtClean="0"/>
          </a:p>
          <a:p>
            <a:pPr>
              <a:lnSpc>
                <a:spcPct val="100000"/>
              </a:lnSpc>
              <a:spcBef>
                <a:spcPts val="400"/>
              </a:spcBef>
            </a:pPr>
            <a:r>
              <a:rPr lang="es-ES_tradnl" sz="2400" dirty="0" smtClean="0"/>
              <a:t>Este </a:t>
            </a:r>
            <a:r>
              <a:rPr lang="es-ES_tradnl" sz="2400" dirty="0"/>
              <a:t>anidamiento de las dos transacciones permite que el programa se ejecute en un DBMS distribuido, donde las cuentas se almacenan en dos servidores diferentes.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190374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pic>
        <p:nvPicPr>
          <p:cNvPr id="2" name="Imagen 1"/>
          <p:cNvPicPr>
            <a:picLocks noChangeAspect="1"/>
          </p:cNvPicPr>
          <p:nvPr/>
        </p:nvPicPr>
        <p:blipFill>
          <a:blip r:embed="rId2"/>
          <a:stretch>
            <a:fillRect/>
          </a:stretch>
        </p:blipFill>
        <p:spPr>
          <a:xfrm>
            <a:off x="389021" y="1600033"/>
            <a:ext cx="6273800" cy="4394200"/>
          </a:xfrm>
          <a:prstGeom prst="rect">
            <a:avLst/>
          </a:prstGeom>
        </p:spPr>
      </p:pic>
      <p:pic>
        <p:nvPicPr>
          <p:cNvPr id="8" name="Imagen 7"/>
          <p:cNvPicPr>
            <a:picLocks noChangeAspect="1"/>
          </p:cNvPicPr>
          <p:nvPr/>
        </p:nvPicPr>
        <p:blipFill>
          <a:blip r:embed="rId3"/>
          <a:stretch>
            <a:fillRect/>
          </a:stretch>
        </p:blipFill>
        <p:spPr>
          <a:xfrm>
            <a:off x="6662821" y="1600033"/>
            <a:ext cx="5270500" cy="4660900"/>
          </a:xfrm>
          <a:prstGeom prst="rect">
            <a:avLst/>
          </a:prstGeom>
        </p:spPr>
      </p:pic>
    </p:spTree>
    <p:extLst>
      <p:ext uri="{BB962C8B-B14F-4D97-AF65-F5344CB8AC3E}">
        <p14:creationId xmlns:p14="http://schemas.microsoft.com/office/powerpoint/2010/main" val="187789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Esta </a:t>
            </a:r>
            <a:r>
              <a:rPr lang="es-ES_tradnl" sz="2400" dirty="0"/>
              <a:t>transacción transfiere el "monto" de la cuenta </a:t>
            </a:r>
            <a:r>
              <a:rPr lang="es-ES_tradnl" sz="2400" dirty="0" smtClean="0"/>
              <a:t>”</a:t>
            </a:r>
            <a:r>
              <a:rPr lang="es-ES_tradnl" sz="2400" dirty="0" err="1" smtClean="0"/>
              <a:t>from</a:t>
            </a:r>
            <a:r>
              <a:rPr lang="es-ES_tradnl" sz="2400" dirty="0" smtClean="0"/>
              <a:t>" </a:t>
            </a:r>
            <a:r>
              <a:rPr lang="es-ES_tradnl" sz="2400" dirty="0"/>
              <a:t>a la cuenta </a:t>
            </a:r>
            <a:r>
              <a:rPr lang="es-ES_tradnl" sz="2400" dirty="0" smtClean="0"/>
              <a:t>”to". </a:t>
            </a:r>
          </a:p>
          <a:p>
            <a:pPr>
              <a:lnSpc>
                <a:spcPct val="100000"/>
              </a:lnSpc>
              <a:spcBef>
                <a:spcPts val="400"/>
              </a:spcBef>
            </a:pPr>
            <a:r>
              <a:rPr lang="es-ES_tradnl" sz="2400" dirty="0" smtClean="0"/>
              <a:t>La </a:t>
            </a:r>
            <a:r>
              <a:rPr lang="es-ES_tradnl" sz="2400" dirty="0" err="1"/>
              <a:t>subtransacción</a:t>
            </a:r>
            <a:r>
              <a:rPr lang="es-ES_tradnl" sz="2400" dirty="0"/>
              <a:t> de débito verifica la validez de la cuenta de la cual se tomarán los fondos. Si esa cuenta no existe, entonces la transacción es abortada. Si la cuenta existe pero no hay suficiente dinero para transferir, el saldo resultante después del débito es menor que cero, la transacción debe abortarse nuevamente. </a:t>
            </a:r>
            <a:endParaRPr lang="es-ES_tradnl" sz="2400" dirty="0" smtClean="0"/>
          </a:p>
          <a:p>
            <a:pPr>
              <a:lnSpc>
                <a:spcPct val="100000"/>
              </a:lnSpc>
              <a:spcBef>
                <a:spcPts val="400"/>
              </a:spcBef>
            </a:pPr>
            <a:r>
              <a:rPr lang="es-ES_tradnl" sz="2400" dirty="0" smtClean="0"/>
              <a:t>La </a:t>
            </a:r>
            <a:r>
              <a:rPr lang="es-ES_tradnl" sz="2400" dirty="0" err="1"/>
              <a:t>subtransacción</a:t>
            </a:r>
            <a:r>
              <a:rPr lang="es-ES_tradnl" sz="2400" dirty="0"/>
              <a:t> de crédito no necesita preocuparse por la cantidad de dinero en la cuenta </a:t>
            </a:r>
            <a:r>
              <a:rPr lang="es-ES_tradnl" sz="2400" dirty="0" smtClean="0"/>
              <a:t>”to", </a:t>
            </a:r>
            <a:r>
              <a:rPr lang="es-ES_tradnl" sz="2400" dirty="0"/>
              <a:t>ya que el dinero se agregará, pero debe asegurarse de que la cuenta </a:t>
            </a:r>
            <a:r>
              <a:rPr lang="es-ES_tradnl" sz="2400" dirty="0" smtClean="0"/>
              <a:t>”to" </a:t>
            </a:r>
            <a:r>
              <a:rPr lang="es-ES_tradnl" sz="2400" dirty="0"/>
              <a:t>existe. Si la cuenta </a:t>
            </a:r>
            <a:r>
              <a:rPr lang="es-ES_tradnl" sz="2400" dirty="0" smtClean="0"/>
              <a:t>”to" </a:t>
            </a:r>
            <a:r>
              <a:rPr lang="es-ES_tradnl" sz="2400" dirty="0"/>
              <a:t>no existe, la transacción se </a:t>
            </a:r>
            <a:r>
              <a:rPr lang="es-ES_tradnl" sz="2400" dirty="0" smtClean="0"/>
              <a:t>cancela. </a:t>
            </a:r>
          </a:p>
          <a:p>
            <a:pPr>
              <a:lnSpc>
                <a:spcPct val="100000"/>
              </a:lnSpc>
              <a:spcBef>
                <a:spcPts val="400"/>
              </a:spcBef>
            </a:pPr>
            <a:r>
              <a:rPr lang="es-ES_tradnl" sz="2400" dirty="0" smtClean="0"/>
              <a:t>Si </a:t>
            </a:r>
            <a:r>
              <a:rPr lang="es-ES_tradnl" sz="2400" dirty="0"/>
              <a:t>las tres condiciones de cancelación son falsas, entonces la transacción está en el punto de </a:t>
            </a:r>
            <a:r>
              <a:rPr lang="es-ES_tradnl" sz="2400" dirty="0" err="1" smtClean="0"/>
              <a:t>commit</a:t>
            </a:r>
            <a:r>
              <a:rPr lang="es-ES_tradnl" sz="2400" dirty="0" smtClean="0"/>
              <a:t>. </a:t>
            </a:r>
            <a:r>
              <a:rPr lang="es-ES_tradnl" sz="2400" dirty="0"/>
              <a:t>En este punto, como se mencionó anteriormente, el usuario debe tomar una decisión para confirmar la transacción o revertirla.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976004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Para </a:t>
            </a:r>
            <a:r>
              <a:rPr lang="es-ES_tradnl" sz="2400" dirty="0"/>
              <a:t>una transacción de cajero automático, este momento es cuando el cajero automático le da al cliente la opción de completar la transacción o cancelarla. </a:t>
            </a:r>
            <a:endParaRPr lang="es-ES_tradnl" sz="2400" dirty="0" smtClean="0"/>
          </a:p>
          <a:p>
            <a:pPr>
              <a:lnSpc>
                <a:spcPct val="100000"/>
              </a:lnSpc>
              <a:spcBef>
                <a:spcPts val="400"/>
              </a:spcBef>
            </a:pPr>
            <a:r>
              <a:rPr lang="es-ES_tradnl" sz="2400" dirty="0" smtClean="0"/>
              <a:t>En </a:t>
            </a:r>
            <a:r>
              <a:rPr lang="es-ES_tradnl" sz="2400" dirty="0"/>
              <a:t>este punto, el saldo de cada cuenta se ha actualizado y todo está listo para </a:t>
            </a:r>
            <a:r>
              <a:rPr lang="es-ES_tradnl" sz="2400" dirty="0" smtClean="0"/>
              <a:t>hacer </a:t>
            </a:r>
            <a:r>
              <a:rPr lang="es-ES_tradnl" sz="2400" dirty="0" err="1" smtClean="0"/>
              <a:t>commit</a:t>
            </a:r>
            <a:r>
              <a:rPr lang="es-ES_tradnl" sz="2400" dirty="0" smtClean="0"/>
              <a:t>. </a:t>
            </a:r>
          </a:p>
          <a:p>
            <a:pPr>
              <a:lnSpc>
                <a:spcPct val="100000"/>
              </a:lnSpc>
              <a:spcBef>
                <a:spcPts val="400"/>
              </a:spcBef>
            </a:pPr>
            <a:r>
              <a:rPr lang="es-ES_tradnl" sz="2400" dirty="0" smtClean="0"/>
              <a:t>Los </a:t>
            </a:r>
            <a:r>
              <a:rPr lang="es-ES_tradnl" sz="2400" dirty="0"/>
              <a:t>dos servidores de bases de datos, los sistemas locales donde se almacenan las cuentas, tienen los saldos de las cuentas aún bloqueados. Una vez que el usuario decide realizar la transacción, los bloqueos se liberan y los saldos de las nuevas cuentas están disponibles para otras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68296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44841"/>
            <a:ext cx="10753143" cy="3883323"/>
          </a:xfrm>
        </p:spPr>
        <p:txBody>
          <a:bodyPr>
            <a:noAutofit/>
          </a:bodyPr>
          <a:lstStyle/>
          <a:p>
            <a:pPr>
              <a:lnSpc>
                <a:spcPct val="100000"/>
              </a:lnSpc>
              <a:spcBef>
                <a:spcPts val="400"/>
              </a:spcBef>
            </a:pPr>
            <a:r>
              <a:rPr lang="en-US" sz="2400" b="1" dirty="0"/>
              <a:t>Transaction Roll Forward (Redo) </a:t>
            </a:r>
            <a:endParaRPr lang="en-US" sz="2400" b="1" dirty="0" smtClean="0"/>
          </a:p>
          <a:p>
            <a:pPr>
              <a:lnSpc>
                <a:spcPct val="100000"/>
              </a:lnSpc>
              <a:spcBef>
                <a:spcPts val="400"/>
              </a:spcBef>
            </a:pPr>
            <a:r>
              <a:rPr lang="es-ES_tradnl" sz="2400" dirty="0" smtClean="0"/>
              <a:t>El roll forward o redo </a:t>
            </a:r>
            <a:r>
              <a:rPr lang="es-ES_tradnl" sz="2400" dirty="0"/>
              <a:t>de transacciones </a:t>
            </a:r>
            <a:r>
              <a:rPr lang="es-ES_tradnl" sz="2400" dirty="0" smtClean="0"/>
              <a:t>es </a:t>
            </a:r>
            <a:r>
              <a:rPr lang="es-ES_tradnl" sz="2400" dirty="0"/>
              <a:t>el proceso de volver a aplicar los cambios de una transacción a la base de datos. </a:t>
            </a:r>
            <a:endParaRPr lang="es-ES_tradnl" sz="2400" dirty="0" smtClean="0"/>
          </a:p>
          <a:p>
            <a:pPr>
              <a:lnSpc>
                <a:spcPct val="100000"/>
              </a:lnSpc>
              <a:spcBef>
                <a:spcPts val="400"/>
              </a:spcBef>
            </a:pPr>
            <a:r>
              <a:rPr lang="es-ES_tradnl" sz="2400" dirty="0" smtClean="0"/>
              <a:t>Debido </a:t>
            </a:r>
            <a:r>
              <a:rPr lang="es-ES_tradnl" sz="2400" dirty="0"/>
              <a:t>a que los cambios se vuelven a aplicar a la base de datos, generalmente se aplica un </a:t>
            </a:r>
            <a:r>
              <a:rPr lang="es-ES_tradnl" sz="2400" u="sng" dirty="0"/>
              <a:t>rehacer de transacción a una copia</a:t>
            </a:r>
            <a:r>
              <a:rPr lang="es-ES_tradnl" sz="2400" dirty="0"/>
              <a:t> de la base de datos creada antes del inicio de la transacción. </a:t>
            </a:r>
            <a:endParaRPr lang="es-ES_tradnl" sz="2400" dirty="0" smtClean="0"/>
          </a:p>
          <a:p>
            <a:pPr>
              <a:lnSpc>
                <a:spcPct val="100000"/>
              </a:lnSpc>
              <a:spcBef>
                <a:spcPts val="400"/>
              </a:spcBef>
            </a:pPr>
            <a:r>
              <a:rPr lang="es-ES_tradnl" sz="2400" dirty="0" smtClean="0"/>
              <a:t>Rehacer o REDO es </a:t>
            </a:r>
            <a:r>
              <a:rPr lang="es-ES_tradnl" sz="2400" dirty="0"/>
              <a:t>principalmente necesario para la recuperación de una falla.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8976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Una </a:t>
            </a:r>
            <a:r>
              <a:rPr lang="es-ES_tradnl" sz="2400" dirty="0"/>
              <a:t>transacción pasa por el siguiente conjunto de pasos durante la ejecución</a:t>
            </a:r>
            <a:r>
              <a:rPr lang="es-ES_tradnl" sz="2400" dirty="0" smtClean="0"/>
              <a:t>:</a:t>
            </a:r>
          </a:p>
          <a:p>
            <a:pPr marL="0" indent="0">
              <a:lnSpc>
                <a:spcPct val="100000"/>
              </a:lnSpc>
              <a:spcBef>
                <a:spcPts val="400"/>
              </a:spcBef>
              <a:buNone/>
            </a:pPr>
            <a:r>
              <a:rPr lang="es-ES_tradnl" sz="2400" dirty="0" smtClean="0"/>
              <a:t>1</a:t>
            </a:r>
            <a:r>
              <a:rPr lang="es-ES_tradnl" sz="2400" dirty="0"/>
              <a:t>. </a:t>
            </a:r>
            <a:r>
              <a:rPr lang="es-ES_tradnl" sz="2400" dirty="0" err="1" smtClean="0"/>
              <a:t>Start_Transaction</a:t>
            </a:r>
            <a:endParaRPr lang="es-ES_tradnl" sz="2400" dirty="0" smtClean="0"/>
          </a:p>
          <a:p>
            <a:pPr marL="0" indent="0">
              <a:lnSpc>
                <a:spcPct val="100000"/>
              </a:lnSpc>
              <a:spcBef>
                <a:spcPts val="400"/>
              </a:spcBef>
              <a:buNone/>
            </a:pPr>
            <a:r>
              <a:rPr lang="es-ES_tradnl" sz="2400" dirty="0" smtClean="0"/>
              <a:t>2</a:t>
            </a:r>
            <a:r>
              <a:rPr lang="es-ES_tradnl" sz="2400" dirty="0"/>
              <a:t>. </a:t>
            </a:r>
            <a:r>
              <a:rPr lang="es-ES_tradnl" sz="2400" dirty="0" smtClean="0"/>
              <a:t>Repetir</a:t>
            </a:r>
          </a:p>
          <a:p>
            <a:pPr marL="457200" lvl="1" indent="0">
              <a:lnSpc>
                <a:spcPct val="100000"/>
              </a:lnSpc>
              <a:spcBef>
                <a:spcPts val="400"/>
              </a:spcBef>
              <a:buNone/>
            </a:pPr>
            <a:r>
              <a:rPr lang="es-ES_tradnl" dirty="0" smtClean="0"/>
              <a:t>2.1 </a:t>
            </a:r>
            <a:r>
              <a:rPr lang="es-ES_tradnl" dirty="0"/>
              <a:t>Leer el valor de un elemento de </a:t>
            </a:r>
            <a:r>
              <a:rPr lang="es-ES_tradnl" dirty="0" smtClean="0"/>
              <a:t>datos</a:t>
            </a:r>
          </a:p>
          <a:p>
            <a:pPr marL="457200" lvl="1" indent="0">
              <a:lnSpc>
                <a:spcPct val="100000"/>
              </a:lnSpc>
              <a:spcBef>
                <a:spcPts val="400"/>
              </a:spcBef>
              <a:buNone/>
            </a:pPr>
            <a:r>
              <a:rPr lang="es-ES_tradnl" dirty="0" smtClean="0"/>
              <a:t>2.2 </a:t>
            </a:r>
            <a:r>
              <a:rPr lang="es-ES_tradnl" dirty="0"/>
              <a:t>Calcular nuevos valores para el elemento de </a:t>
            </a:r>
            <a:r>
              <a:rPr lang="es-ES_tradnl" dirty="0" smtClean="0"/>
              <a:t>datos</a:t>
            </a:r>
          </a:p>
          <a:p>
            <a:pPr marL="457200" lvl="1" indent="0">
              <a:lnSpc>
                <a:spcPct val="100000"/>
              </a:lnSpc>
              <a:spcBef>
                <a:spcPts val="400"/>
              </a:spcBef>
              <a:buNone/>
            </a:pPr>
            <a:r>
              <a:rPr lang="es-ES_tradnl" dirty="0" smtClean="0"/>
              <a:t>2.3 </a:t>
            </a:r>
            <a:r>
              <a:rPr lang="es-ES_tradnl" dirty="0"/>
              <a:t>Si existe la condición de abortar entonces aborte y </a:t>
            </a:r>
            <a:r>
              <a:rPr lang="es-ES_tradnl" dirty="0" smtClean="0"/>
              <a:t>salga</a:t>
            </a:r>
          </a:p>
          <a:p>
            <a:pPr marL="457200" lvl="1" indent="0">
              <a:lnSpc>
                <a:spcPct val="100000"/>
              </a:lnSpc>
              <a:spcBef>
                <a:spcPts val="400"/>
              </a:spcBef>
              <a:buNone/>
            </a:pPr>
            <a:r>
              <a:rPr lang="es-ES_tradnl" dirty="0" smtClean="0"/>
              <a:t>2.4 Escribir </a:t>
            </a:r>
            <a:r>
              <a:rPr lang="es-ES_tradnl" dirty="0"/>
              <a:t>el nuevo valor para el elemento de </a:t>
            </a:r>
            <a:r>
              <a:rPr lang="es-ES_tradnl" dirty="0" smtClean="0"/>
              <a:t>datos</a:t>
            </a:r>
          </a:p>
          <a:p>
            <a:pPr marL="457200" lvl="1" indent="0">
              <a:lnSpc>
                <a:spcPct val="100000"/>
              </a:lnSpc>
              <a:spcBef>
                <a:spcPts val="400"/>
              </a:spcBef>
              <a:buNone/>
            </a:pPr>
            <a:r>
              <a:rPr lang="es-ES_tradnl" dirty="0" smtClean="0"/>
              <a:t>2.5 </a:t>
            </a:r>
            <a:r>
              <a:rPr lang="es-ES_tradnl" dirty="0"/>
              <a:t>Si existe la condición </a:t>
            </a:r>
            <a:r>
              <a:rPr lang="es-ES_tradnl" sz="2000" dirty="0"/>
              <a:t>de abortar, entonces aborte y </a:t>
            </a:r>
            <a:r>
              <a:rPr lang="es-ES_tradnl" sz="2000" dirty="0" smtClean="0"/>
              <a:t>salga</a:t>
            </a:r>
          </a:p>
          <a:p>
            <a:pPr marL="0" indent="0">
              <a:lnSpc>
                <a:spcPct val="100000"/>
              </a:lnSpc>
              <a:spcBef>
                <a:spcPts val="400"/>
              </a:spcBef>
              <a:buNone/>
            </a:pPr>
            <a:r>
              <a:rPr lang="es-ES_tradnl" sz="2400" dirty="0" smtClean="0"/>
              <a:t>3</a:t>
            </a:r>
            <a:r>
              <a:rPr lang="es-ES_tradnl" sz="2400" dirty="0"/>
              <a:t>. Hasta que no haya más datos para procesar</a:t>
            </a:r>
            <a:r>
              <a:rPr lang="es-ES_tradnl" sz="2400" dirty="0" smtClean="0"/>
              <a:t>.</a:t>
            </a:r>
          </a:p>
          <a:p>
            <a:pPr marL="0" indent="0">
              <a:lnSpc>
                <a:spcPct val="100000"/>
              </a:lnSpc>
              <a:spcBef>
                <a:spcPts val="400"/>
              </a:spcBef>
              <a:buNone/>
            </a:pPr>
            <a:r>
              <a:rPr lang="es-ES_tradnl" sz="2400" dirty="0" smtClean="0"/>
              <a:t>4</a:t>
            </a:r>
            <a:r>
              <a:rPr lang="es-ES_tradnl" sz="2400" dirty="0"/>
              <a:t>. </a:t>
            </a:r>
            <a:r>
              <a:rPr lang="es-ES_tradnl" sz="2400" dirty="0" err="1" smtClean="0"/>
              <a:t>Commit</a:t>
            </a:r>
            <a:endParaRPr lang="es-ES_tradnl" sz="2400" dirty="0" smtClean="0"/>
          </a:p>
          <a:p>
            <a:pPr marL="0" indent="0">
              <a:lnSpc>
                <a:spcPct val="100000"/>
              </a:lnSpc>
              <a:spcBef>
                <a:spcPts val="400"/>
              </a:spcBef>
              <a:buNone/>
            </a:pPr>
            <a:r>
              <a:rPr lang="es-ES_tradnl" sz="2400" dirty="0" smtClean="0"/>
              <a:t>5</a:t>
            </a:r>
            <a:r>
              <a:rPr lang="es-ES_tradnl" sz="2400" dirty="0"/>
              <a:t>. </a:t>
            </a:r>
            <a:r>
              <a:rPr lang="es-ES_tradnl" sz="2400" dirty="0" err="1" smtClean="0"/>
              <a:t>End_Transaction</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14565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La declaración 1 indica la activación de una transacción por parte de un usuario o del sistema. De manera similar, la declaración 5 indica la finalización exitosa de la transacción. </a:t>
            </a:r>
            <a:endParaRPr lang="es-ES_tradnl" sz="2400" dirty="0" smtClean="0"/>
          </a:p>
          <a:p>
            <a:pPr>
              <a:lnSpc>
                <a:spcPct val="100000"/>
              </a:lnSpc>
              <a:spcBef>
                <a:spcPts val="400"/>
              </a:spcBef>
            </a:pPr>
            <a:r>
              <a:rPr lang="es-ES_tradnl" sz="2400" dirty="0" smtClean="0"/>
              <a:t>La </a:t>
            </a:r>
            <a:r>
              <a:rPr lang="es-ES_tradnl" sz="2400" dirty="0"/>
              <a:t>transacción también puede terminar sin éxito, como se muestra en las declaraciones 2.3 y 2.5, si existen condiciones de cancelación. </a:t>
            </a:r>
            <a:endParaRPr lang="es-ES_tradnl" sz="2400" dirty="0" smtClean="0"/>
          </a:p>
          <a:p>
            <a:pPr>
              <a:lnSpc>
                <a:spcPct val="100000"/>
              </a:lnSpc>
              <a:spcBef>
                <a:spcPts val="400"/>
              </a:spcBef>
            </a:pPr>
            <a:r>
              <a:rPr lang="es-ES_tradnl" sz="2400" dirty="0" smtClean="0"/>
              <a:t>Algunos </a:t>
            </a:r>
            <a:r>
              <a:rPr lang="es-ES_tradnl" sz="2400" dirty="0"/>
              <a:t>DBMS requieren explícitos "Iniciar transacción" y "Terminar transacción", mientras que otros usan instrucciones implícitas de inicio y fin. </a:t>
            </a:r>
            <a:endParaRPr lang="es-ES_tradnl" sz="2400" dirty="0" smtClean="0"/>
          </a:p>
          <a:p>
            <a:pPr>
              <a:lnSpc>
                <a:spcPct val="100000"/>
              </a:lnSpc>
              <a:spcBef>
                <a:spcPts val="400"/>
              </a:spcBef>
            </a:pPr>
            <a:r>
              <a:rPr lang="es-ES_tradnl" sz="2400" dirty="0" smtClean="0"/>
              <a:t>Por </a:t>
            </a:r>
            <a:r>
              <a:rPr lang="es-ES_tradnl" sz="2400" dirty="0"/>
              <a:t>ejemplo, en Oracle se supone </a:t>
            </a:r>
            <a:r>
              <a:rPr lang="es-ES_tradnl" sz="2400" dirty="0" smtClean="0"/>
              <a:t>un </a:t>
            </a:r>
            <a:r>
              <a:rPr lang="es-ES_tradnl" sz="2400" dirty="0"/>
              <a:t>"Iniciar transacción" </a:t>
            </a:r>
            <a:r>
              <a:rPr lang="es-ES_tradnl" sz="2400" dirty="0" smtClean="0"/>
              <a:t>cuando </a:t>
            </a:r>
            <a:r>
              <a:rPr lang="es-ES_tradnl" sz="2400" dirty="0"/>
              <a:t>se realizan cambios en la base de datos. En este contexto, se supone </a:t>
            </a:r>
            <a:r>
              <a:rPr lang="es-ES_tradnl" sz="2400" dirty="0" smtClean="0"/>
              <a:t>un </a:t>
            </a:r>
            <a:r>
              <a:rPr lang="es-ES_tradnl" sz="2400" dirty="0"/>
              <a:t>"Terminar transacción"</a:t>
            </a:r>
            <a:r>
              <a:rPr lang="es-ES_tradnl" sz="2400" dirty="0" smtClean="0"/>
              <a:t> </a:t>
            </a:r>
            <a:r>
              <a:rPr lang="es-ES_tradnl" sz="2400" dirty="0"/>
              <a:t>implícita cuando se emite </a:t>
            </a:r>
            <a:r>
              <a:rPr lang="es-ES_tradnl" sz="2400" dirty="0" smtClean="0"/>
              <a:t>un </a:t>
            </a:r>
            <a:r>
              <a:rPr lang="es-ES_tradnl" sz="2400" dirty="0" err="1" smtClean="0"/>
              <a:t>commit</a:t>
            </a:r>
            <a:r>
              <a:rPr lang="es-ES_tradnl" sz="2400" dirty="0" smtClean="0"/>
              <a:t>. </a:t>
            </a:r>
          </a:p>
          <a:p>
            <a:pPr>
              <a:lnSpc>
                <a:spcPct val="100000"/>
              </a:lnSpc>
              <a:spcBef>
                <a:spcPts val="400"/>
              </a:spcBef>
            </a:pPr>
            <a:r>
              <a:rPr lang="es-ES_tradnl" sz="2400" dirty="0" smtClean="0"/>
              <a:t>Por </a:t>
            </a:r>
            <a:r>
              <a:rPr lang="es-ES_tradnl" sz="2400" dirty="0"/>
              <a:t>otro lado, en SQL Server, "Iniciar transacción" y "Terminar transacción" son explícitos.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479311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Como se ve en el fragmento de código anterior, una vez que se inicia una transacción, lee repetidamente los elementos de datos de la base de datos, calcula los nuevos valores para ellos y escribe valores nuevos para los elementos de datos en la base de datos. </a:t>
            </a:r>
            <a:endParaRPr lang="es-ES_tradnl" sz="2400" dirty="0" smtClean="0"/>
          </a:p>
          <a:p>
            <a:pPr>
              <a:lnSpc>
                <a:spcPct val="100000"/>
              </a:lnSpc>
              <a:spcBef>
                <a:spcPts val="400"/>
              </a:spcBef>
            </a:pPr>
            <a:r>
              <a:rPr lang="es-ES_tradnl" sz="2400" dirty="0" smtClean="0"/>
              <a:t>Obviamente</a:t>
            </a:r>
            <a:r>
              <a:rPr lang="es-ES_tradnl" sz="2400" dirty="0"/>
              <a:t>, en este algoritmo asumimos que la operación que se realiza dentro de la transacción es una operación de actualización. </a:t>
            </a:r>
            <a:endParaRPr lang="es-ES_tradnl" sz="2400" dirty="0" smtClean="0"/>
          </a:p>
          <a:p>
            <a:pPr>
              <a:lnSpc>
                <a:spcPct val="100000"/>
              </a:lnSpc>
              <a:spcBef>
                <a:spcPts val="400"/>
              </a:spcBef>
            </a:pPr>
            <a:r>
              <a:rPr lang="es-ES_tradnl" sz="2400" dirty="0" smtClean="0"/>
              <a:t>En </a:t>
            </a:r>
            <a:r>
              <a:rPr lang="es-ES_tradnl" sz="2400" dirty="0"/>
              <a:t>el caso de una inserción en la base de datos, no es necesario leer ningún dato. A la inversa, cuando se ejecuta un comando de eliminación, no se escriben nuevos valores en la base de datos</a:t>
            </a:r>
            <a:r>
              <a:rPr lang="es-ES_tradnl" sz="2400" dirty="0" smtClean="0"/>
              <a:t>.</a:t>
            </a:r>
          </a:p>
          <a:p>
            <a:pPr>
              <a:lnSpc>
                <a:spcPct val="100000"/>
              </a:lnSpc>
              <a:spcBef>
                <a:spcPts val="400"/>
              </a:spcBef>
            </a:pPr>
            <a:r>
              <a:rPr lang="es-ES_tradnl" sz="2400" dirty="0" smtClean="0"/>
              <a:t>Una </a:t>
            </a:r>
            <a:r>
              <a:rPr lang="es-ES_tradnl" sz="2400" dirty="0"/>
              <a:t>especificación formal de una transacción utiliza un autómata de estado finito (</a:t>
            </a:r>
            <a:r>
              <a:rPr lang="es-ES_tradnl" sz="2400" dirty="0" smtClean="0"/>
              <a:t>FSA, </a:t>
            </a:r>
            <a:r>
              <a:rPr lang="en-US" sz="2400" dirty="0"/>
              <a:t>finite state </a:t>
            </a:r>
            <a:r>
              <a:rPr lang="en-US" sz="2400" dirty="0" smtClean="0"/>
              <a:t>automaton</a:t>
            </a:r>
            <a:r>
              <a:rPr lang="es-ES_tradnl" sz="2400" dirty="0" smtClean="0"/>
              <a:t>) </a:t>
            </a:r>
            <a:r>
              <a:rPr lang="es-ES_tradnl" sz="2400" dirty="0"/>
              <a:t>que consiste en una colección de estados y transiciones.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619338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16745"/>
            <a:ext cx="10753143" cy="4015168"/>
          </a:xfrm>
        </p:spPr>
        <p:txBody>
          <a:bodyPr>
            <a:noAutofit/>
          </a:bodyPr>
          <a:lstStyle/>
          <a:p>
            <a:r>
              <a:rPr lang="es-ES_tradnl" sz="2400" dirty="0"/>
              <a:t>Esto normalmente se muestra como un diagrama de transición de estado (</a:t>
            </a:r>
            <a:r>
              <a:rPr lang="es-ES_tradnl" sz="2400" dirty="0" smtClean="0"/>
              <a:t>STD, </a:t>
            </a:r>
            <a:r>
              <a:rPr lang="en-US" sz="2400" dirty="0" smtClean="0"/>
              <a:t>state transition </a:t>
            </a:r>
            <a:r>
              <a:rPr lang="en-US" sz="2400" dirty="0"/>
              <a:t>diagram</a:t>
            </a:r>
            <a:r>
              <a:rPr lang="es-ES_tradnl" sz="2400" dirty="0" smtClean="0"/>
              <a:t>). </a:t>
            </a:r>
          </a:p>
          <a:p>
            <a:r>
              <a:rPr lang="es-ES_tradnl" sz="2400" dirty="0" smtClean="0"/>
              <a:t>En un </a:t>
            </a:r>
            <a:r>
              <a:rPr lang="es-ES_tradnl" sz="2400" dirty="0"/>
              <a:t>STD</a:t>
            </a:r>
            <a:r>
              <a:rPr lang="es-ES_tradnl" sz="2400" dirty="0" smtClean="0"/>
              <a:t>, </a:t>
            </a:r>
            <a:r>
              <a:rPr lang="es-ES_tradnl" sz="2400" dirty="0"/>
              <a:t>los estados se muestran como círculos y las transiciones como flechas, donde la cola está conectada al estado que el programa deja y la punta está conectada al estado en el que entra el programa. </a:t>
            </a:r>
            <a:endParaRPr lang="es-ES_tradnl" sz="2400" dirty="0" smtClean="0"/>
          </a:p>
          <a:p>
            <a:r>
              <a:rPr lang="es-ES_tradnl" sz="2400" dirty="0" smtClean="0"/>
              <a:t>El </a:t>
            </a:r>
            <a:r>
              <a:rPr lang="es-ES_tradnl" sz="2400" dirty="0"/>
              <a:t>estado </a:t>
            </a:r>
            <a:r>
              <a:rPr lang="es-ES_tradnl" sz="2400" dirty="0" smtClean="0"/>
              <a:t>del STD </a:t>
            </a:r>
            <a:r>
              <a:rPr lang="es-ES_tradnl" sz="2400" dirty="0"/>
              <a:t>en la que se encuentra una transacción en el momento de una falla, le informa al administrador de recuperación local (</a:t>
            </a:r>
            <a:r>
              <a:rPr lang="es-ES_tradnl" sz="2400" dirty="0" smtClean="0"/>
              <a:t>LRM, </a:t>
            </a:r>
            <a:r>
              <a:rPr lang="en-US" sz="2400" dirty="0"/>
              <a:t>local recovery manager</a:t>
            </a:r>
            <a:r>
              <a:rPr lang="es-ES_tradnl" sz="2400" dirty="0" smtClean="0"/>
              <a:t>) </a:t>
            </a:r>
            <a:r>
              <a:rPr lang="es-ES_tradnl" sz="2400" dirty="0"/>
              <a:t>qué se debe hacer para una transacción. </a:t>
            </a:r>
            <a:endParaRPr lang="es-ES_tradnl" sz="2400" dirty="0" smtClean="0"/>
          </a:p>
          <a:p>
            <a:r>
              <a:rPr lang="es-ES_tradnl" sz="2400" dirty="0" smtClean="0"/>
              <a:t>La </a:t>
            </a:r>
            <a:r>
              <a:rPr lang="es-ES_tradnl" sz="2400" dirty="0"/>
              <a:t>figura 8.1 representa </a:t>
            </a:r>
            <a:r>
              <a:rPr lang="es-ES_tradnl" sz="2400" dirty="0" smtClean="0"/>
              <a:t>el </a:t>
            </a:r>
            <a:r>
              <a:rPr lang="es-ES_tradnl" sz="2400" dirty="0"/>
              <a:t>STD para una transacción. En este diagrama, los círculos de doble línea son </a:t>
            </a:r>
            <a:r>
              <a:rPr lang="es-ES_tradnl" sz="2400" u="sng" dirty="0"/>
              <a:t>estados terminales </a:t>
            </a:r>
            <a:r>
              <a:rPr lang="es-ES_tradnl" sz="2400" dirty="0"/>
              <a:t>y los estados de línea simple son </a:t>
            </a:r>
            <a:r>
              <a:rPr lang="es-ES_tradnl" sz="2400" u="sng" dirty="0" smtClean="0"/>
              <a:t>estados</a:t>
            </a:r>
            <a:r>
              <a:rPr lang="es-ES_tradnl" sz="2400" dirty="0" smtClean="0"/>
              <a:t> </a:t>
            </a:r>
            <a:r>
              <a:rPr lang="es-ES_tradnl" sz="2400" u="sng" dirty="0" smtClean="0"/>
              <a:t>transicionales</a:t>
            </a:r>
            <a:r>
              <a:rPr lang="es-ES_tradnl" sz="2400" dirty="0"/>
              <a:t>. </a:t>
            </a:r>
            <a:endParaRPr lang="es-ES_tradnl" sz="2400" dirty="0" smtClean="0"/>
          </a:p>
          <a:p>
            <a:r>
              <a:rPr lang="es-ES_tradnl" sz="2400" dirty="0" smtClean="0"/>
              <a:t>El </a:t>
            </a:r>
            <a:r>
              <a:rPr lang="es-ES_tradnl" sz="2400" dirty="0"/>
              <a:t>estado "</a:t>
            </a:r>
            <a:r>
              <a:rPr lang="es-ES_tradnl" sz="2400" u="sng" dirty="0" smtClean="0"/>
              <a:t>Inactivo o Idle</a:t>
            </a:r>
            <a:r>
              <a:rPr lang="es-ES_tradnl" sz="2400" dirty="0" smtClean="0"/>
              <a:t>" </a:t>
            </a:r>
            <a:r>
              <a:rPr lang="es-ES_tradnl" sz="2400" dirty="0"/>
              <a:t>corresponde a cuando la transacción no se está ejecutando.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353514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pic>
        <p:nvPicPr>
          <p:cNvPr id="7" name="Imagen 6"/>
          <p:cNvPicPr>
            <a:picLocks noChangeAspect="1"/>
          </p:cNvPicPr>
          <p:nvPr/>
        </p:nvPicPr>
        <p:blipFill>
          <a:blip r:embed="rId2"/>
          <a:stretch>
            <a:fillRect/>
          </a:stretch>
        </p:blipFill>
        <p:spPr>
          <a:xfrm>
            <a:off x="1651340" y="1690688"/>
            <a:ext cx="9249604" cy="4114132"/>
          </a:xfrm>
          <a:prstGeom prst="rect">
            <a:avLst/>
          </a:prstGeom>
        </p:spPr>
      </p:pic>
    </p:spTree>
    <p:extLst>
      <p:ext uri="{BB962C8B-B14F-4D97-AF65-F5344CB8AC3E}">
        <p14:creationId xmlns:p14="http://schemas.microsoft.com/office/powerpoint/2010/main" val="90718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306" y="1520493"/>
            <a:ext cx="11341768" cy="4015168"/>
          </a:xfrm>
        </p:spPr>
        <p:txBody>
          <a:bodyPr>
            <a:noAutofit/>
          </a:bodyPr>
          <a:lstStyle/>
          <a:p>
            <a:r>
              <a:rPr lang="es-ES_tradnl" sz="2400" dirty="0"/>
              <a:t>Una vez iniciada, una transacción cambia de estado al estado "Activo". </a:t>
            </a:r>
            <a:r>
              <a:rPr lang="es-ES_tradnl" sz="2400" dirty="0" smtClean="0"/>
              <a:t>En </a:t>
            </a:r>
            <a:r>
              <a:rPr lang="es-ES_tradnl" sz="2400" dirty="0"/>
              <a:t>el estado "Activo", la transacción realiza su trabajo. En este estado, la transacción lee, realiza cálculos y escribe elementos de datos. </a:t>
            </a:r>
            <a:endParaRPr lang="es-ES_tradnl" sz="2400" dirty="0" smtClean="0"/>
          </a:p>
          <a:p>
            <a:r>
              <a:rPr lang="es-ES_tradnl" sz="2400" dirty="0" smtClean="0"/>
              <a:t>Si </a:t>
            </a:r>
            <a:r>
              <a:rPr lang="es-ES_tradnl" sz="2400" dirty="0"/>
              <a:t>alguna de las condiciones de cancelación se mantiene, la transacción emite una cancelación y cambia el estado al estado "Fallido". La entrada en el estado </a:t>
            </a:r>
            <a:r>
              <a:rPr lang="es-ES_tradnl" sz="2400" dirty="0" smtClean="0"/>
              <a:t>"</a:t>
            </a:r>
            <a:r>
              <a:rPr lang="es-ES_tradnl" sz="2400" dirty="0"/>
              <a:t> </a:t>
            </a:r>
            <a:r>
              <a:rPr lang="es-ES_tradnl" sz="2400" dirty="0" smtClean="0"/>
              <a:t>Fallido" </a:t>
            </a:r>
            <a:r>
              <a:rPr lang="es-ES_tradnl" sz="2400" dirty="0"/>
              <a:t>hace que el administrador de recuperación local deshaga la transacción. </a:t>
            </a:r>
            <a:endParaRPr lang="es-ES_tradnl" sz="2400" dirty="0" smtClean="0"/>
          </a:p>
          <a:p>
            <a:r>
              <a:rPr lang="es-ES_tradnl" sz="2400" dirty="0" smtClean="0"/>
              <a:t>La </a:t>
            </a:r>
            <a:r>
              <a:rPr lang="es-ES_tradnl" sz="2400" dirty="0"/>
              <a:t>transacción entra en su punto de </a:t>
            </a:r>
            <a:r>
              <a:rPr lang="es-ES_tradnl" sz="2400" dirty="0" err="1" smtClean="0"/>
              <a:t>commit</a:t>
            </a:r>
            <a:r>
              <a:rPr lang="es-ES_tradnl" sz="2400" dirty="0" smtClean="0"/>
              <a:t> al </a:t>
            </a:r>
            <a:r>
              <a:rPr lang="es-ES_tradnl" sz="2400" dirty="0"/>
              <a:t>pasar al estado "Antes de </a:t>
            </a:r>
            <a:r>
              <a:rPr lang="es-ES_tradnl" sz="2400" dirty="0" err="1" smtClean="0"/>
              <a:t>commit</a:t>
            </a:r>
            <a:r>
              <a:rPr lang="es-ES_tradnl" sz="2400" dirty="0" smtClean="0"/>
              <a:t>". </a:t>
            </a:r>
            <a:r>
              <a:rPr lang="es-ES_tradnl" sz="2400" dirty="0"/>
              <a:t>Como se mencionó anteriormente, en el punto de </a:t>
            </a:r>
            <a:r>
              <a:rPr lang="es-ES_tradnl" sz="2400" dirty="0" err="1" smtClean="0"/>
              <a:t>commit</a:t>
            </a:r>
            <a:r>
              <a:rPr lang="es-ES_tradnl" sz="2400" dirty="0" smtClean="0"/>
              <a:t> una </a:t>
            </a:r>
            <a:r>
              <a:rPr lang="es-ES_tradnl" sz="2400" dirty="0"/>
              <a:t>transacción mantiene un estado consistente para la base de datos. </a:t>
            </a:r>
            <a:r>
              <a:rPr lang="es-ES_tradnl" sz="2400" dirty="0" smtClean="0"/>
              <a:t>Puede </a:t>
            </a:r>
            <a:r>
              <a:rPr lang="es-ES_tradnl" sz="2400" dirty="0"/>
              <a:t>salir de la transacción cancelando la transacción o puede completar el trabajo </a:t>
            </a:r>
            <a:r>
              <a:rPr lang="es-ES_tradnl" sz="2400" dirty="0" smtClean="0"/>
              <a:t>haciendo el </a:t>
            </a:r>
            <a:r>
              <a:rPr lang="es-ES_tradnl" sz="2400" dirty="0" err="1" smtClean="0"/>
              <a:t>commit</a:t>
            </a:r>
            <a:r>
              <a:rPr lang="es-ES_tradnl" sz="2400" dirty="0" smtClean="0"/>
              <a:t>. </a:t>
            </a:r>
            <a:r>
              <a:rPr lang="es-ES_tradnl" sz="2400" dirty="0"/>
              <a:t>La cancelación se realiza mediante una transición del estado "Antes de </a:t>
            </a:r>
            <a:r>
              <a:rPr lang="es-ES_tradnl" sz="2400" dirty="0" err="1" smtClean="0"/>
              <a:t>commit</a:t>
            </a:r>
            <a:r>
              <a:rPr lang="es-ES_tradnl" sz="2400" dirty="0" smtClean="0"/>
              <a:t>" </a:t>
            </a:r>
            <a:r>
              <a:rPr lang="es-ES_tradnl" sz="2400" dirty="0"/>
              <a:t>al estado "Fallido", lo que hace que el LRM deshaga la transacción. </a:t>
            </a:r>
            <a:endParaRPr lang="es-ES_tradnl" sz="2400" dirty="0" smtClean="0"/>
          </a:p>
          <a:p>
            <a:r>
              <a:rPr lang="es-ES_tradnl" sz="2400" dirty="0" smtClean="0"/>
              <a:t>La </a:t>
            </a:r>
            <a:r>
              <a:rPr lang="es-ES_tradnl" sz="2400" dirty="0"/>
              <a:t>terminación exitosa se inicia mediante la transición del estado "Antes de </a:t>
            </a:r>
            <a:r>
              <a:rPr lang="es-ES_tradnl" sz="2400" dirty="0" err="1" smtClean="0"/>
              <a:t>commit</a:t>
            </a:r>
            <a:r>
              <a:rPr lang="es-ES_tradnl" sz="2400" dirty="0" smtClean="0"/>
              <a:t>" </a:t>
            </a:r>
            <a:r>
              <a:rPr lang="es-ES_tradnl" sz="2400" dirty="0"/>
              <a:t>al estado </a:t>
            </a:r>
            <a:r>
              <a:rPr lang="es-ES_tradnl" sz="2400" dirty="0" smtClean="0"/>
              <a:t>”</a:t>
            </a:r>
            <a:r>
              <a:rPr lang="es-ES_tradnl" sz="2400" dirty="0" err="1" smtClean="0"/>
              <a:t>Commited</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44939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3"/>
            <a:ext cx="10753143" cy="3803112"/>
          </a:xfrm>
        </p:spPr>
        <p:txBody>
          <a:bodyPr>
            <a:noAutofit/>
          </a:bodyPr>
          <a:lstStyle/>
          <a:p>
            <a:r>
              <a:rPr lang="es-ES_tradnl" sz="2400" dirty="0"/>
              <a:t>Es importante recordar lo siguiente</a:t>
            </a:r>
            <a:r>
              <a:rPr lang="es-ES_tradnl" sz="2400" dirty="0" smtClean="0"/>
              <a:t>:</a:t>
            </a:r>
          </a:p>
          <a:p>
            <a:pPr marL="457200" lvl="1" indent="0">
              <a:buNone/>
            </a:pPr>
            <a:r>
              <a:rPr lang="es-ES_tradnl" dirty="0" smtClean="0"/>
              <a:t>• </a:t>
            </a:r>
            <a:r>
              <a:rPr lang="es-ES_tradnl" dirty="0"/>
              <a:t>En el estado "Activo", la transacción no ha completado todo el trabajo necesario, no se han realizado todos los cambios</a:t>
            </a:r>
            <a:r>
              <a:rPr lang="es-ES_tradnl" dirty="0" smtClean="0"/>
              <a:t>.</a:t>
            </a:r>
          </a:p>
          <a:p>
            <a:pPr marL="457200" lvl="1" indent="0">
              <a:buNone/>
            </a:pPr>
            <a:r>
              <a:rPr lang="es-ES_tradnl" dirty="0" smtClean="0"/>
              <a:t>• </a:t>
            </a:r>
            <a:r>
              <a:rPr lang="es-ES_tradnl" dirty="0"/>
              <a:t>En el estado "Antes de </a:t>
            </a:r>
            <a:r>
              <a:rPr lang="es-ES_tradnl" dirty="0" err="1" smtClean="0"/>
              <a:t>commit</a:t>
            </a:r>
            <a:r>
              <a:rPr lang="es-ES_tradnl" dirty="0" smtClean="0"/>
              <a:t>", </a:t>
            </a:r>
            <a:r>
              <a:rPr lang="es-ES_tradnl" dirty="0"/>
              <a:t>la transacción ha completado todo el trabajo necesario, se han realizado todos los cambios de transacción</a:t>
            </a:r>
            <a:r>
              <a:rPr lang="es-ES_tradnl" dirty="0" smtClean="0"/>
              <a:t>.</a:t>
            </a:r>
          </a:p>
          <a:p>
            <a:pPr marL="457200" lvl="1" indent="0">
              <a:buNone/>
            </a:pPr>
            <a:r>
              <a:rPr lang="es-ES_tradnl" dirty="0" smtClean="0"/>
              <a:t>• </a:t>
            </a:r>
            <a:r>
              <a:rPr lang="es-ES_tradnl" dirty="0"/>
              <a:t>En el estado "Fallido", la transacción ha decidido abortar o el DBMS la ha obligado a abortar debido a problemas de control de concurrencia y / o interbloqueo</a:t>
            </a:r>
            <a:r>
              <a:rPr lang="es-ES_tradnl" dirty="0" smtClean="0"/>
              <a:t>.</a:t>
            </a:r>
          </a:p>
          <a:p>
            <a:pPr marL="457200" lvl="1" indent="0">
              <a:buNone/>
            </a:pPr>
            <a:r>
              <a:rPr lang="es-ES_tradnl" dirty="0" smtClean="0"/>
              <a:t>• </a:t>
            </a:r>
            <a:r>
              <a:rPr lang="es-ES_tradnl" dirty="0"/>
              <a:t>En el estado </a:t>
            </a:r>
            <a:r>
              <a:rPr lang="es-ES_tradnl" dirty="0" smtClean="0"/>
              <a:t>”</a:t>
            </a:r>
            <a:r>
              <a:rPr lang="es-ES_tradnl" dirty="0" err="1" smtClean="0"/>
              <a:t>Commited</a:t>
            </a:r>
            <a:r>
              <a:rPr lang="es-ES_tradnl" dirty="0" smtClean="0"/>
              <a:t>", </a:t>
            </a:r>
            <a:r>
              <a:rPr lang="es-ES_tradnl" dirty="0"/>
              <a:t>la transacción ha finalizado correctamente</a:t>
            </a:r>
            <a:r>
              <a:rPr lang="es-ES_tradnl" dirty="0" smtClean="0"/>
              <a:t>.</a:t>
            </a:r>
          </a:p>
          <a:p>
            <a:pPr marL="457200" lvl="1" indent="0">
              <a:buNone/>
            </a:pPr>
            <a:r>
              <a:rPr lang="es-ES_tradnl" dirty="0" smtClean="0"/>
              <a:t>• </a:t>
            </a:r>
            <a:r>
              <a:rPr lang="es-ES_tradnl" dirty="0"/>
              <a:t>En el estado "Abortado", la transacción ha finalizado sin éxito</a:t>
            </a:r>
            <a:r>
              <a:rPr lang="es-ES_tradnl"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endParaRPr lang="en-US" dirty="0"/>
          </a:p>
        </p:txBody>
      </p:sp>
    </p:spTree>
    <p:extLst>
      <p:ext uri="{BB962C8B-B14F-4D97-AF65-F5344CB8AC3E}">
        <p14:creationId xmlns:p14="http://schemas.microsoft.com/office/powerpoint/2010/main" val="128890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69432"/>
            <a:ext cx="10753143" cy="3658733"/>
          </a:xfrm>
        </p:spPr>
        <p:txBody>
          <a:bodyPr>
            <a:noAutofit/>
          </a:bodyPr>
          <a:lstStyle/>
          <a:p>
            <a:r>
              <a:rPr lang="es-ES_tradnl" sz="2400" dirty="0"/>
              <a:t>Un DBMS puede usar dos modos de actualización</a:t>
            </a:r>
            <a:r>
              <a:rPr lang="es-ES_tradnl" sz="2400" dirty="0" smtClean="0"/>
              <a:t>:</a:t>
            </a:r>
          </a:p>
          <a:p>
            <a:r>
              <a:rPr lang="es-ES_tradnl" sz="2400" dirty="0" smtClean="0"/>
              <a:t>1. </a:t>
            </a:r>
            <a:r>
              <a:rPr lang="es-ES_tradnl" sz="2400" dirty="0"/>
              <a:t>Modo de actualización inmediata: un DBMS está utilizando actualizaciones inmediatas, si escribe los nuevos valores en la base de datos tan pronto como son producidos por una transacción</a:t>
            </a:r>
            <a:r>
              <a:rPr lang="es-ES_tradnl" sz="2400" dirty="0" smtClean="0"/>
              <a:t>.</a:t>
            </a:r>
          </a:p>
          <a:p>
            <a:r>
              <a:rPr lang="es-ES_tradnl" sz="2400" dirty="0" smtClean="0"/>
              <a:t>2. </a:t>
            </a:r>
            <a:r>
              <a:rPr lang="es-ES_tradnl" sz="2400" dirty="0"/>
              <a:t>Modo de actualización diferida: un DBMS está utilizando la actualización diferida, si escribe los nuevos valores en la base de datos cuando una transacción está lista para </a:t>
            </a:r>
            <a:r>
              <a:rPr lang="es-ES_tradnl" sz="2400" dirty="0" smtClean="0"/>
              <a:t>hacer </a:t>
            </a:r>
            <a:r>
              <a:rPr lang="es-ES_tradnl" sz="2400" dirty="0" err="1" smtClean="0"/>
              <a:t>commit</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1104255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81726"/>
            <a:ext cx="10753143" cy="3546439"/>
          </a:xfrm>
        </p:spPr>
        <p:txBody>
          <a:bodyPr>
            <a:noAutofit/>
          </a:bodyPr>
          <a:lstStyle/>
          <a:p>
            <a:r>
              <a:rPr lang="es-ES_tradnl" sz="2400" dirty="0"/>
              <a:t>En el caso de la actualización inmediata, la transacción sobrescribe el valor anterior de un elemento de datos que se está modificando en la base. Como resultado directo de esto, no es posible revertir la transacción si el valor anterior del elemento de datos no se almacena en ningún otro lugar. Mantener el valor anterior del elemento de datos en la memoria no es suficiente, ya que el contenido de la memoria se perderá en caso de pérdida de alimentación o falla del sistema. Por lo tanto, necesitamos un lugar seguro donde se puedan almacenar los valores antiguos de los elementos de datos. Se utiliza un </a:t>
            </a:r>
            <a:r>
              <a:rPr lang="es-ES_tradnl" sz="2400" u="sng" dirty="0" smtClean="0"/>
              <a:t>log de </a:t>
            </a:r>
            <a:r>
              <a:rPr lang="es-ES_tradnl" sz="2400" u="sng" dirty="0"/>
              <a:t>transacciones </a:t>
            </a:r>
            <a:r>
              <a:rPr lang="es-ES_tradnl" sz="2400" dirty="0"/>
              <a:t>para este propósito.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9232891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Un registro de transacciones </a:t>
            </a:r>
            <a:r>
              <a:rPr lang="es-ES_tradnl" sz="2400" dirty="0" smtClean="0"/>
              <a:t>o </a:t>
            </a:r>
            <a:r>
              <a:rPr lang="es-ES_tradnl" sz="2400" dirty="0" err="1" smtClean="0"/>
              <a:t>transaction</a:t>
            </a:r>
            <a:r>
              <a:rPr lang="es-ES_tradnl" sz="2400" dirty="0" smtClean="0"/>
              <a:t> log es </a:t>
            </a:r>
            <a:r>
              <a:rPr lang="es-ES_tradnl" sz="2400" dirty="0"/>
              <a:t>un archivo secuencial que almacena los valores de los elementos de datos que </a:t>
            </a:r>
            <a:r>
              <a:rPr lang="es-ES_tradnl" sz="2400" dirty="0" smtClean="0"/>
              <a:t>han sido modificados por </a:t>
            </a:r>
            <a:r>
              <a:rPr lang="es-ES_tradnl" sz="2400" dirty="0"/>
              <a:t>las transacciones. </a:t>
            </a:r>
            <a:endParaRPr lang="es-ES_tradnl" sz="2400" dirty="0" smtClean="0"/>
          </a:p>
          <a:p>
            <a:r>
              <a:rPr lang="es-ES_tradnl" sz="2400" dirty="0"/>
              <a:t>U</a:t>
            </a:r>
            <a:r>
              <a:rPr lang="es-ES_tradnl" sz="2400" dirty="0" smtClean="0"/>
              <a:t>n </a:t>
            </a:r>
            <a:r>
              <a:rPr lang="es-ES_tradnl" sz="2400" dirty="0"/>
              <a:t>registro de transacciones es un dispositivo secuencial. Para alcanzar un determinado registro dentro del </a:t>
            </a:r>
            <a:r>
              <a:rPr lang="es-ES_tradnl" sz="2400" dirty="0" smtClean="0"/>
              <a:t>log, </a:t>
            </a:r>
            <a:r>
              <a:rPr lang="es-ES_tradnl" sz="2400" dirty="0"/>
              <a:t>el registro debe procesarse secuencialmente, ya sea desde el principio o desde el final. </a:t>
            </a:r>
            <a:endParaRPr lang="es-ES_tradnl" sz="2400" dirty="0" smtClean="0"/>
          </a:p>
          <a:p>
            <a:r>
              <a:rPr lang="es-ES_tradnl" sz="2400" dirty="0" smtClean="0"/>
              <a:t>Normalmente</a:t>
            </a:r>
            <a:r>
              <a:rPr lang="es-ES_tradnl" sz="2400" dirty="0"/>
              <a:t>, los registros de </a:t>
            </a:r>
            <a:r>
              <a:rPr lang="es-ES_tradnl" sz="2400" dirty="0" smtClean="0"/>
              <a:t>log para </a:t>
            </a:r>
            <a:r>
              <a:rPr lang="es-ES_tradnl" sz="2400" dirty="0"/>
              <a:t>una transacción dada están vinculados entre sí para facilitar el procesamiento. </a:t>
            </a:r>
            <a:endParaRPr lang="es-ES_tradnl" sz="2400" dirty="0" smtClean="0"/>
          </a:p>
          <a:p>
            <a:r>
              <a:rPr lang="es-ES_tradnl" sz="2400" dirty="0" smtClean="0"/>
              <a:t>El log de </a:t>
            </a:r>
            <a:r>
              <a:rPr lang="es-ES_tradnl" sz="2400" dirty="0"/>
              <a:t>transacciones se utiliza para dos propósitos. El primer uso del </a:t>
            </a:r>
            <a:r>
              <a:rPr lang="es-ES_tradnl" sz="2400" dirty="0" smtClean="0"/>
              <a:t>log es </a:t>
            </a:r>
            <a:r>
              <a:rPr lang="es-ES_tradnl" sz="2400" dirty="0"/>
              <a:t>admitir protocolos de </a:t>
            </a:r>
            <a:r>
              <a:rPr lang="es-ES_tradnl" sz="2400" dirty="0" err="1" smtClean="0"/>
              <a:t>commit</a:t>
            </a:r>
            <a:r>
              <a:rPr lang="es-ES_tradnl" sz="2400" dirty="0" smtClean="0"/>
              <a:t> para </a:t>
            </a:r>
            <a:r>
              <a:rPr lang="es-ES_tradnl" sz="2400" u="sng" dirty="0"/>
              <a:t>confirmar o abortar</a:t>
            </a:r>
            <a:r>
              <a:rPr lang="es-ES_tradnl" sz="2400" dirty="0"/>
              <a:t> transacciones en ejecución. El segundo uso del </a:t>
            </a:r>
            <a:r>
              <a:rPr lang="es-ES_tradnl" sz="2400" dirty="0" smtClean="0"/>
              <a:t>log es </a:t>
            </a:r>
            <a:r>
              <a:rPr lang="es-ES_tradnl" sz="2400" dirty="0"/>
              <a:t>permitir la </a:t>
            </a:r>
            <a:r>
              <a:rPr lang="es-ES_tradnl" sz="2400" u="sng" dirty="0"/>
              <a:t>recuperación de la base de datos</a:t>
            </a:r>
            <a:r>
              <a:rPr lang="es-ES_tradnl" sz="2400" dirty="0"/>
              <a:t> en caso de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82003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24000"/>
            <a:ext cx="10753143" cy="4204165"/>
          </a:xfrm>
        </p:spPr>
        <p:txBody>
          <a:bodyPr>
            <a:noAutofit/>
          </a:bodyPr>
          <a:lstStyle/>
          <a:p>
            <a:r>
              <a:rPr lang="es-ES_tradnl" sz="2400" dirty="0"/>
              <a:t>En el primer caso, usamos la información de log para rehacer, repetir (redo—</a:t>
            </a:r>
            <a:r>
              <a:rPr lang="es-ES_tradnl" sz="2400" dirty="0" err="1"/>
              <a:t>repeat</a:t>
            </a:r>
            <a:r>
              <a:rPr lang="es-ES_tradnl" sz="2400" dirty="0" smtClean="0"/>
              <a:t>) los </a:t>
            </a:r>
            <a:r>
              <a:rPr lang="es-ES_tradnl" sz="2400" dirty="0"/>
              <a:t>cambios de una transacción, o deshacer, eliminar (</a:t>
            </a:r>
            <a:r>
              <a:rPr lang="es-ES_tradnl" sz="2400" dirty="0" err="1"/>
              <a:t>undo</a:t>
            </a:r>
            <a:r>
              <a:rPr lang="es-ES_tradnl" sz="2400" dirty="0"/>
              <a:t>—</a:t>
            </a:r>
            <a:r>
              <a:rPr lang="es-ES_tradnl" sz="2400" dirty="0" err="1"/>
              <a:t>remove</a:t>
            </a:r>
            <a:r>
              <a:rPr lang="es-ES_tradnl" sz="2400" dirty="0" smtClean="0"/>
              <a:t>) los </a:t>
            </a:r>
            <a:r>
              <a:rPr lang="es-ES_tradnl" sz="2400" dirty="0"/>
              <a:t>cambios de una transacción de una base de datos. </a:t>
            </a:r>
            <a:endParaRPr lang="es-ES_tradnl" sz="2400" dirty="0" smtClean="0"/>
          </a:p>
          <a:p>
            <a:r>
              <a:rPr lang="es-ES_tradnl" sz="2400" dirty="0" smtClean="0"/>
              <a:t>Rehacer </a:t>
            </a:r>
            <a:r>
              <a:rPr lang="es-ES_tradnl" sz="2400" dirty="0"/>
              <a:t>y deshacer a veces se denominan roll forward </a:t>
            </a:r>
            <a:r>
              <a:rPr lang="es-ES_tradnl" sz="2400" dirty="0" smtClean="0"/>
              <a:t> y </a:t>
            </a:r>
            <a:r>
              <a:rPr lang="es-ES_tradnl" sz="2400" dirty="0" err="1" smtClean="0"/>
              <a:t>rollback</a:t>
            </a:r>
            <a:r>
              <a:rPr lang="es-ES_tradnl" sz="2400" dirty="0" smtClean="0"/>
              <a:t> </a:t>
            </a:r>
            <a:r>
              <a:rPr lang="es-ES_tradnl" sz="2400" dirty="0"/>
              <a:t>de </a:t>
            </a:r>
            <a:r>
              <a:rPr lang="es-ES_tradnl" sz="2400" dirty="0" smtClean="0"/>
              <a:t>transacción, </a:t>
            </a:r>
            <a:r>
              <a:rPr lang="es-ES_tradnl" sz="2400" dirty="0"/>
              <a:t>respectivamente. </a:t>
            </a:r>
            <a:endParaRPr lang="es-ES_tradnl" sz="2400" dirty="0" smtClean="0"/>
          </a:p>
          <a:p>
            <a:r>
              <a:rPr lang="es-ES_tradnl" sz="2400" dirty="0" smtClean="0"/>
              <a:t>Cuando </a:t>
            </a:r>
            <a:r>
              <a:rPr lang="es-ES_tradnl" sz="2400" dirty="0"/>
              <a:t>una transacción </a:t>
            </a:r>
            <a:r>
              <a:rPr lang="es-ES_tradnl" sz="2400" dirty="0" smtClean="0"/>
              <a:t>hace </a:t>
            </a:r>
            <a:r>
              <a:rPr lang="es-ES_tradnl" sz="2400" dirty="0"/>
              <a:t>roll forward</a:t>
            </a:r>
            <a:r>
              <a:rPr lang="es-ES_tradnl" sz="2400" dirty="0" smtClean="0"/>
              <a:t>, </a:t>
            </a:r>
            <a:r>
              <a:rPr lang="es-ES_tradnl" sz="2400" dirty="0"/>
              <a:t>sus cambios se rehacen y se vuelven a escribir en la base de datos. Cuando una transacción se revierte, sus cambios se deshacen, se eliminan de la base de datos. En el segundo caso, la información de registro se utiliza para recuperar una base de datos después de un </a:t>
            </a:r>
            <a:r>
              <a:rPr lang="es-ES_tradnl" sz="2400" u="sng" dirty="0"/>
              <a:t>fallo de alimentación o una caída del </a:t>
            </a:r>
            <a:r>
              <a:rPr lang="es-ES_tradnl" sz="2400" u="sng" dirty="0" smtClean="0"/>
              <a:t>disco</a:t>
            </a:r>
            <a:r>
              <a:rPr lang="es-ES_tradnl" sz="2400" dirty="0" smtClean="0"/>
              <a:t>. Si </a:t>
            </a:r>
            <a:r>
              <a:rPr lang="es-ES_tradnl" sz="2400" dirty="0"/>
              <a:t>falla la alimentación, las transacciones incompletas deben deshacerse. La información de </a:t>
            </a:r>
            <a:r>
              <a:rPr lang="es-ES_tradnl" sz="2400" dirty="0" smtClean="0"/>
              <a:t>log se </a:t>
            </a:r>
            <a:r>
              <a:rPr lang="es-ES_tradnl" sz="2400" dirty="0"/>
              <a:t>utiliza para lograr esto</a:t>
            </a:r>
            <a:r>
              <a:rPr lang="es-ES_tradnl" sz="2400" dirty="0" smtClean="0"/>
              <a:t>.</a:t>
            </a:r>
          </a:p>
          <a:p>
            <a:r>
              <a:rPr lang="es-ES_tradnl" sz="2400" dirty="0"/>
              <a:t>Además, </a:t>
            </a:r>
            <a:r>
              <a:rPr lang="es-ES_tradnl" sz="2400" u="sng" dirty="0"/>
              <a:t>si el disco falla</a:t>
            </a:r>
            <a:r>
              <a:rPr lang="es-ES_tradnl" sz="2400" dirty="0"/>
              <a:t>, las transacciones completadas deben volver a realizarse. Una vez más, la información de log se utiliza para lograr esto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990123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smtClean="0"/>
              <a:t>La </a:t>
            </a:r>
            <a:r>
              <a:rPr lang="es-ES_tradnl" sz="2400" dirty="0"/>
              <a:t>información que se escribe en el </a:t>
            </a:r>
            <a:r>
              <a:rPr lang="es-ES_tradnl" sz="2400" dirty="0" smtClean="0"/>
              <a:t>log se </a:t>
            </a:r>
            <a:r>
              <a:rPr lang="es-ES_tradnl" sz="2400" dirty="0"/>
              <a:t>utiliza para recuperar el contenido de la base de datos a un estado coherente después de una reversión de transacción o después de una falla. </a:t>
            </a:r>
            <a:endParaRPr lang="es-ES_tradnl" sz="2400" dirty="0" smtClean="0"/>
          </a:p>
          <a:p>
            <a:r>
              <a:rPr lang="es-ES_tradnl" sz="2400" dirty="0" smtClean="0"/>
              <a:t>Sin </a:t>
            </a:r>
            <a:r>
              <a:rPr lang="es-ES_tradnl" sz="2400" dirty="0"/>
              <a:t>esta información, la recuperación puede no ser posible. </a:t>
            </a:r>
            <a:endParaRPr lang="es-ES_tradnl" sz="2400" dirty="0" smtClean="0"/>
          </a:p>
          <a:p>
            <a:r>
              <a:rPr lang="es-ES_tradnl" sz="2400" dirty="0" smtClean="0"/>
              <a:t>Tecnológicamente</a:t>
            </a:r>
            <a:r>
              <a:rPr lang="es-ES_tradnl" sz="2400" dirty="0"/>
              <a:t>, hoy en día el lugar más seguro para almacenar un </a:t>
            </a:r>
            <a:r>
              <a:rPr lang="es-ES_tradnl" sz="2400" dirty="0" smtClean="0"/>
              <a:t>log es </a:t>
            </a:r>
            <a:r>
              <a:rPr lang="es-ES_tradnl" sz="2400" dirty="0"/>
              <a:t>en el disco. Sin embargo, si el disco falla y el registro está en él, el </a:t>
            </a:r>
            <a:r>
              <a:rPr lang="es-ES_tradnl" sz="2400" dirty="0" smtClean="0"/>
              <a:t>log se </a:t>
            </a:r>
            <a:r>
              <a:rPr lang="es-ES_tradnl" sz="2400" dirty="0"/>
              <a:t>pierde. Eso, por supuesto, no es demasiado preocupante si la base de datos aún está intacta. </a:t>
            </a:r>
            <a:endParaRPr lang="es-ES_tradnl" sz="2400" dirty="0" smtClean="0"/>
          </a:p>
          <a:p>
            <a:r>
              <a:rPr lang="es-ES_tradnl" sz="2400" dirty="0" smtClean="0"/>
              <a:t>Perder </a:t>
            </a:r>
            <a:r>
              <a:rPr lang="es-ES_tradnl" sz="2400" dirty="0"/>
              <a:t>el </a:t>
            </a:r>
            <a:r>
              <a:rPr lang="es-ES_tradnl" sz="2400" dirty="0" smtClean="0"/>
              <a:t>log y </a:t>
            </a:r>
            <a:r>
              <a:rPr lang="es-ES_tradnl" sz="2400" dirty="0"/>
              <a:t>la base de datos al mismo tiempo, obviamente, es desastroso</a:t>
            </a:r>
            <a:r>
              <a:rPr lang="es-ES_tradnl" sz="2400" dirty="0" smtClean="0"/>
              <a:t>.</a:t>
            </a:r>
          </a:p>
          <a:p>
            <a:r>
              <a:rPr lang="es-ES_tradnl" sz="2400" dirty="0" smtClean="0"/>
              <a:t>Para </a:t>
            </a:r>
            <a:r>
              <a:rPr lang="es-ES_tradnl" sz="2400" dirty="0"/>
              <a:t>asegurarse de que este no sea el caso, se puede utilizar una de las siguientes alternativas</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456107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1. Utilice cintas para el registro. Aunque esto separa el almacenamiento de la base de datos (disco) y el almacenamiento de </a:t>
            </a:r>
            <a:r>
              <a:rPr lang="es-ES_tradnl" sz="2400" dirty="0" smtClean="0"/>
              <a:t>log (cinta</a:t>
            </a:r>
            <a:r>
              <a:rPr lang="es-ES_tradnl" sz="2400" dirty="0"/>
              <a:t>), esta no suele ser la elección de los DBA porque la escritura y la lectura de la cinta son muy lentas. Algunos de los DBMS, como Oracle, archivan la parte inactiva del </a:t>
            </a:r>
            <a:r>
              <a:rPr lang="es-ES_tradnl" sz="2400" dirty="0" smtClean="0"/>
              <a:t>log (la </a:t>
            </a:r>
            <a:r>
              <a:rPr lang="es-ES_tradnl" sz="2400" dirty="0"/>
              <a:t>parte del registro que corresponde a las transacciones que se han </a:t>
            </a:r>
            <a:r>
              <a:rPr lang="es-ES_tradnl" sz="2400" dirty="0" smtClean="0"/>
              <a:t>confirmado) </a:t>
            </a:r>
            <a:r>
              <a:rPr lang="es-ES_tradnl" sz="2400" dirty="0"/>
              <a:t>en cinta</a:t>
            </a:r>
            <a:r>
              <a:rPr lang="es-ES_tradnl" sz="2400" dirty="0" smtClean="0"/>
              <a:t>.</a:t>
            </a:r>
          </a:p>
          <a:p>
            <a:r>
              <a:rPr lang="es-ES_tradnl" sz="2400" dirty="0" smtClean="0"/>
              <a:t>2</a:t>
            </a:r>
            <a:r>
              <a:rPr lang="es-ES_tradnl" sz="2400" dirty="0"/>
              <a:t>. En sistemas más pequeños donde el </a:t>
            </a:r>
            <a:r>
              <a:rPr lang="es-ES_tradnl" sz="2400" dirty="0" smtClean="0"/>
              <a:t>log y </a:t>
            </a:r>
            <a:r>
              <a:rPr lang="es-ES_tradnl" sz="2400" dirty="0"/>
              <a:t>la base de datos comparten el mismo disco, se pueden usar diferentes particiones de disco para la base de datos y los archivos de </a:t>
            </a:r>
            <a:r>
              <a:rPr lang="es-ES_tradnl" sz="2400" dirty="0" smtClean="0"/>
              <a:t>log. </a:t>
            </a:r>
            <a:r>
              <a:rPr lang="es-ES_tradnl" sz="2400" dirty="0"/>
              <a:t>Al hacerlo, se reduce la probabilidad de pérdida de la base de datos y del </a:t>
            </a:r>
            <a:r>
              <a:rPr lang="es-ES_tradnl" sz="2400" dirty="0" smtClean="0"/>
              <a:t>log al </a:t>
            </a:r>
            <a:r>
              <a:rPr lang="es-ES_tradnl" sz="2400" dirty="0"/>
              <a:t>mismo </a:t>
            </a:r>
            <a:r>
              <a:rPr lang="es-ES_tradnl" sz="2400" dirty="0" smtClean="0"/>
              <a:t>tiempo. </a:t>
            </a:r>
            <a:r>
              <a:rPr lang="es-ES_tradnl" sz="2400" dirty="0"/>
              <a:t>En este caso, si el disco falla por completo o si el controlador del disco se estropea, se perderán tanto el </a:t>
            </a:r>
            <a:r>
              <a:rPr lang="es-ES_tradnl" sz="2400" dirty="0" smtClean="0"/>
              <a:t>log como </a:t>
            </a:r>
            <a:r>
              <a:rPr lang="es-ES_tradnl" sz="2400" dirty="0"/>
              <a:t>la base de datos</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23518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protegernos contra el problema con la segunda alternativa, podemos almacenar el registro y la base de datos en discos separados. </a:t>
            </a:r>
            <a:endParaRPr lang="es-ES_tradnl" sz="2400" dirty="0" smtClean="0"/>
          </a:p>
          <a:p>
            <a:r>
              <a:rPr lang="es-ES_tradnl" sz="2400" dirty="0" smtClean="0"/>
              <a:t>Este </a:t>
            </a:r>
            <a:r>
              <a:rPr lang="es-ES_tradnl" sz="2400" dirty="0"/>
              <a:t>suele ser el caso de sistemas más grandes en los que la base de datos puede requerir más de un disco para su almacenamiento. </a:t>
            </a:r>
            <a:endParaRPr lang="es-ES_tradnl" sz="2400" dirty="0" smtClean="0"/>
          </a:p>
          <a:p>
            <a:r>
              <a:rPr lang="es-ES_tradnl" sz="2400" dirty="0" smtClean="0"/>
              <a:t>En </a:t>
            </a:r>
            <a:r>
              <a:rPr lang="es-ES_tradnl" sz="2400" dirty="0"/>
              <a:t>este caso, podemos usar un disco separado para los archivos de </a:t>
            </a:r>
            <a:r>
              <a:rPr lang="es-ES_tradnl" sz="2400" dirty="0" smtClean="0"/>
              <a:t>log. </a:t>
            </a:r>
          </a:p>
          <a:p>
            <a:r>
              <a:rPr lang="es-ES_tradnl" sz="2400" dirty="0" smtClean="0"/>
              <a:t>En </a:t>
            </a:r>
            <a:r>
              <a:rPr lang="es-ES_tradnl" sz="2400" dirty="0"/>
              <a:t>sistemas muy grandes, se puede usar un sistema RAID (matriz redundante de discos independientes) para proporcionar la recuperación de los contenidos del disco al reconstruir el contenido de un disco defectuoso a partir de otros discos. </a:t>
            </a:r>
            <a:endParaRPr lang="es-ES_tradnl" sz="2400" dirty="0" smtClean="0"/>
          </a:p>
          <a:p>
            <a:r>
              <a:rPr lang="es-ES_tradnl" sz="2400" dirty="0" smtClean="0"/>
              <a:t>Independientemente </a:t>
            </a:r>
            <a:r>
              <a:rPr lang="es-ES_tradnl" sz="2400" dirty="0"/>
              <a:t>de la alternativa utilizada para mantener el </a:t>
            </a:r>
            <a:r>
              <a:rPr lang="es-ES_tradnl" sz="2400" dirty="0" smtClean="0"/>
              <a:t>log, </a:t>
            </a:r>
            <a:r>
              <a:rPr lang="es-ES_tradnl" sz="2400" dirty="0"/>
              <a:t>el objetivo es mantener el </a:t>
            </a:r>
            <a:r>
              <a:rPr lang="es-ES_tradnl" sz="2400" dirty="0" smtClean="0"/>
              <a:t>log a </a:t>
            </a:r>
            <a:r>
              <a:rPr lang="es-ES_tradnl" sz="2400" dirty="0"/>
              <a:t>salvo de la pérdida de alimentación y / o la falla del disco. El tipo de almacenamiento que se utiliza para el </a:t>
            </a:r>
            <a:r>
              <a:rPr lang="es-ES_tradnl" sz="2400" dirty="0" smtClean="0"/>
              <a:t>log se </a:t>
            </a:r>
            <a:r>
              <a:rPr lang="es-ES_tradnl" sz="2400" dirty="0"/>
              <a:t>conoce como el "</a:t>
            </a:r>
            <a:r>
              <a:rPr lang="es-ES_tradnl" sz="2400" i="1" dirty="0"/>
              <a:t>almacenamiento estable</a:t>
            </a:r>
            <a:r>
              <a:rPr lang="es-ES_tradnl" sz="2400" dirty="0"/>
              <a:t>" tal como se clasifica a continuación.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268300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Hay tres tipos de almacenamiento en la jerarquía de almacenamiento de un DBMS</a:t>
            </a:r>
            <a:r>
              <a:rPr lang="es-ES_tradnl" sz="2400" dirty="0" smtClean="0"/>
              <a:t>:</a:t>
            </a:r>
          </a:p>
          <a:p>
            <a:pPr marL="0" indent="0">
              <a:buNone/>
            </a:pPr>
            <a:r>
              <a:rPr lang="es-ES_tradnl" sz="2400" b="1" dirty="0" smtClean="0"/>
              <a:t>1</a:t>
            </a:r>
            <a:r>
              <a:rPr lang="es-ES_tradnl" sz="2400" b="1" dirty="0"/>
              <a:t>. Almacenamiento volátil (memoria</a:t>
            </a:r>
            <a:r>
              <a:rPr lang="es-ES_tradnl" sz="2400" b="1" dirty="0" smtClean="0"/>
              <a:t>)</a:t>
            </a:r>
            <a:endParaRPr lang="es-ES_tradnl" sz="2400" dirty="0" smtClean="0"/>
          </a:p>
          <a:p>
            <a:r>
              <a:rPr lang="es-ES_tradnl" sz="2400" dirty="0" smtClean="0"/>
              <a:t>La </a:t>
            </a:r>
            <a:r>
              <a:rPr lang="es-ES_tradnl" sz="2400" dirty="0"/>
              <a:t>memoria es un dispositivo magnético rápido que puede almacenar información para que la computadora la use. Se denomina almacenamiento volátil, ya que la pérdida de energía eléctrica hace que pierda su contenido. Es por eso que la memoria se utiliza para el almacenamiento temporal de información para satisfacer las necesidades de la CPU. Durante las operaciones normales del sistema, los archivos de registro basados ​​en memoria se pueden usar para la </a:t>
            </a:r>
            <a:r>
              <a:rPr lang="es-ES_tradnl" sz="2400" i="1" dirty="0"/>
              <a:t>reversión</a:t>
            </a:r>
            <a:r>
              <a:rPr lang="es-ES_tradnl" sz="2400" dirty="0"/>
              <a:t> de la base de datos, ya que durante </a:t>
            </a:r>
            <a:r>
              <a:rPr lang="es-ES_tradnl" sz="2400" dirty="0" smtClean="0"/>
              <a:t>el </a:t>
            </a:r>
            <a:r>
              <a:rPr lang="es-ES_tradnl" sz="2400" dirty="0" err="1" smtClean="0"/>
              <a:t>rollback</a:t>
            </a:r>
            <a:r>
              <a:rPr lang="es-ES_tradnl" sz="2400" dirty="0" smtClean="0"/>
              <a:t>, </a:t>
            </a:r>
            <a:r>
              <a:rPr lang="es-ES_tradnl" sz="2400" dirty="0"/>
              <a:t>las transacciones aún se están ejecutando y los contenidos de la memoria aún están intactos. Por otro lado, la memoria no puede servir como medio de almacenamiento para los registros necesarios para la recuperación de la base de datos después de una falla, ya que los contenidos de la memoria de un sistema fallido se pierden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974339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2. Almacenamiento no volátil (disco, cinta</a:t>
            </a:r>
            <a:r>
              <a:rPr lang="es-ES_tradnl" sz="2400" b="1" dirty="0" smtClean="0"/>
              <a:t>) </a:t>
            </a:r>
          </a:p>
          <a:p>
            <a:r>
              <a:rPr lang="es-ES_tradnl" sz="2400" dirty="0" smtClean="0"/>
              <a:t>El </a:t>
            </a:r>
            <a:r>
              <a:rPr lang="es-ES_tradnl" sz="2400" dirty="0"/>
              <a:t>disco y la cinta son dispositivos magnéticos que pueden almacenar información de una manera que soporta apagones y pérdidas de energía. La información escrita en un disco o en una cinta permanece intacta incluso cuando se desconecta la alimentación. </a:t>
            </a:r>
            <a:endParaRPr lang="es-ES_tradnl" sz="2400" dirty="0" smtClean="0"/>
          </a:p>
          <a:p>
            <a:r>
              <a:rPr lang="es-ES_tradnl" sz="2400" dirty="0" smtClean="0"/>
              <a:t>Si </a:t>
            </a:r>
            <a:r>
              <a:rPr lang="es-ES_tradnl" sz="2400" dirty="0"/>
              <a:t>bien los discos y las cintas no son volátiles con respecto a la pérdida de energía, aún son volátiles a fallas medianas: una falla del disco causa la pérdida de información en el disco. Como resultado, un registro que se almacena en el disco se pierde cuando el disco falla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12566525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3. Almacenamiento </a:t>
            </a:r>
            <a:r>
              <a:rPr lang="es-ES_tradnl" sz="2400" b="1" dirty="0" smtClean="0"/>
              <a:t>estable</a:t>
            </a:r>
          </a:p>
          <a:p>
            <a:r>
              <a:rPr lang="es-ES_tradnl" sz="2400" dirty="0" smtClean="0"/>
              <a:t>El </a:t>
            </a:r>
            <a:r>
              <a:rPr lang="es-ES_tradnl" sz="2400" dirty="0"/>
              <a:t>almacenamiento estable es un tipo de almacenamiento que puede soportar la pérdida de energía y la falla del medio. </a:t>
            </a:r>
            <a:endParaRPr lang="es-ES_tradnl" sz="2400" dirty="0" smtClean="0"/>
          </a:p>
          <a:p>
            <a:r>
              <a:rPr lang="es-ES_tradnl" sz="2400" dirty="0" smtClean="0"/>
              <a:t>El log se </a:t>
            </a:r>
            <a:r>
              <a:rPr lang="es-ES_tradnl" sz="2400" dirty="0"/>
              <a:t>escribe en un almacenamiento estable para que la información en el </a:t>
            </a:r>
            <a:r>
              <a:rPr lang="es-ES_tradnl" sz="2400" dirty="0" smtClean="0"/>
              <a:t>log no </a:t>
            </a:r>
            <a:r>
              <a:rPr lang="es-ES_tradnl" sz="2400" dirty="0"/>
              <a:t>se pierda cuando el sistema está sujeto a un fallo de alimentación o un fallo del disco. </a:t>
            </a:r>
            <a:endParaRPr lang="es-ES_tradnl" sz="2400" dirty="0" smtClean="0"/>
          </a:p>
          <a:p>
            <a:r>
              <a:rPr lang="es-ES_tradnl" sz="2400" dirty="0" smtClean="0"/>
              <a:t>Los </a:t>
            </a:r>
            <a:r>
              <a:rPr lang="es-ES_tradnl" sz="2400" dirty="0"/>
              <a:t>DBMS por lo general mantienen copias duplicadas o triplicadas de los archivos de </a:t>
            </a:r>
            <a:r>
              <a:rPr lang="es-ES_tradnl" sz="2400" dirty="0" smtClean="0"/>
              <a:t>log para </a:t>
            </a:r>
            <a:r>
              <a:rPr lang="es-ES_tradnl" sz="2400" dirty="0"/>
              <a:t>lograr resiliencia. </a:t>
            </a:r>
            <a:endParaRPr lang="es-ES_tradnl" sz="2400" dirty="0" smtClean="0"/>
          </a:p>
          <a:p>
            <a:r>
              <a:rPr lang="es-ES_tradnl" sz="2400" dirty="0" err="1" smtClean="0"/>
              <a:t>Lampson</a:t>
            </a:r>
            <a:r>
              <a:rPr lang="es-ES_tradnl" sz="2400" dirty="0" smtClean="0"/>
              <a:t> </a:t>
            </a:r>
            <a:r>
              <a:rPr lang="es-ES_tradnl" sz="2400" dirty="0"/>
              <a:t>y </a:t>
            </a:r>
            <a:r>
              <a:rPr lang="es-ES_tradnl" sz="2400" dirty="0" err="1"/>
              <a:t>Sturgis</a:t>
            </a:r>
            <a:r>
              <a:rPr lang="es-ES_tradnl" sz="2400" dirty="0"/>
              <a:t> asumen que la </a:t>
            </a:r>
            <a:r>
              <a:rPr lang="es-ES_tradnl" sz="2400" u="sng" dirty="0"/>
              <a:t>replicación del </a:t>
            </a:r>
            <a:r>
              <a:rPr lang="es-ES_tradnl" sz="2400" u="sng" dirty="0" smtClean="0"/>
              <a:t>log en </a:t>
            </a:r>
            <a:r>
              <a:rPr lang="es-ES_tradnl" sz="2400" u="sng" dirty="0"/>
              <a:t>el disco </a:t>
            </a:r>
            <a:r>
              <a:rPr lang="es-ES_tradnl" sz="2400" dirty="0"/>
              <a:t>(almacenamiento persistente) es estable [Lampson76]. </a:t>
            </a:r>
            <a:endParaRPr lang="es-ES_tradnl" sz="2400" dirty="0" smtClean="0"/>
          </a:p>
          <a:p>
            <a:r>
              <a:rPr lang="es-ES_tradnl" sz="2400" dirty="0" smtClean="0"/>
              <a:t>Para este tema, </a:t>
            </a:r>
            <a:r>
              <a:rPr lang="es-ES_tradnl" sz="2400" dirty="0"/>
              <a:t>también asumimos un registro replicado en el disco y nos referimos al disco como almacenamiento estable.</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8511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7120" y="646685"/>
            <a:ext cx="6802521" cy="5528857"/>
          </a:xfrm>
          <a:prstGeom prst="rect">
            <a:avLst/>
          </a:prstGeom>
        </p:spPr>
      </p:pic>
    </p:spTree>
    <p:extLst>
      <p:ext uri="{BB962C8B-B14F-4D97-AF65-F5344CB8AC3E}">
        <p14:creationId xmlns:p14="http://schemas.microsoft.com/office/powerpoint/2010/main" val="1369773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UNDO/REDO AND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Tree>
    <p:extLst>
      <p:ext uri="{BB962C8B-B14F-4D97-AF65-F5344CB8AC3E}">
        <p14:creationId xmlns:p14="http://schemas.microsoft.com/office/powerpoint/2010/main" val="39573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9098</TotalTime>
  <Words>7861</Words>
  <Application>Microsoft Macintosh PowerPoint</Application>
  <PresentationFormat>Panorámica</PresentationFormat>
  <Paragraphs>447</Paragraphs>
  <Slides>71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71</vt:i4>
      </vt:variant>
    </vt:vector>
  </HeadingPairs>
  <TitlesOfParts>
    <vt:vector size="75"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lpstr>Protocolos de Fallo y de Commit</vt:lpstr>
      <vt:lpstr>Presentación de PowerPoint</vt:lpstr>
      <vt:lpstr>TERMINOLOGY: Soft Failure</vt:lpstr>
      <vt:lpstr>TERMINOLOGY: Soft Failure</vt:lpstr>
      <vt:lpstr>TERMINOLOGY: Hard Failure</vt:lpstr>
      <vt:lpstr>TERMINOLOGY: Tipos de Fallas</vt:lpstr>
      <vt:lpstr>TERMINOLOGY: Tipos de Fallas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Database Update Modes</vt:lpstr>
      <vt:lpstr>TERMINOLOGY: Database Update Modes</vt:lpstr>
      <vt:lpstr>TERMINOLOGY: Transaction Log</vt:lpstr>
      <vt:lpstr>TERMINOLOGY: Transaction Log</vt:lpstr>
      <vt:lpstr>TERMINOLOGY: Transaction Log</vt:lpstr>
      <vt:lpstr>TERMINOLOGY: Transaction Log</vt:lpstr>
      <vt:lpstr>TERMINOLOGY: Transaction Log</vt:lpstr>
      <vt:lpstr>TERMINOLOGY: DBMS Storage Types</vt:lpstr>
      <vt:lpstr>TERMINOLOGY: DBMS Storage Types</vt:lpstr>
      <vt:lpstr>TERMINOLOGY: DBMS Storage Types</vt:lpstr>
      <vt:lpstr>Presentación de PowerPoint</vt:lpstr>
      <vt:lpstr>UNDO/REDO AND DATABASE RECOVERY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433</cp:revision>
  <dcterms:created xsi:type="dcterms:W3CDTF">2019-04-09T06:23:33Z</dcterms:created>
  <dcterms:modified xsi:type="dcterms:W3CDTF">2019-07-03T11:55:04Z</dcterms:modified>
</cp:coreProperties>
</file>