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20" r:id="rId3"/>
    <p:sldId id="321" r:id="rId4"/>
    <p:sldId id="319" r:id="rId5"/>
    <p:sldId id="324" r:id="rId6"/>
    <p:sldId id="325" r:id="rId7"/>
    <p:sldId id="259" r:id="rId8"/>
    <p:sldId id="335" r:id="rId9"/>
    <p:sldId id="326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260" r:id="rId18"/>
    <p:sldId id="336" r:id="rId19"/>
    <p:sldId id="337" r:id="rId20"/>
    <p:sldId id="338" r:id="rId21"/>
    <p:sldId id="339" r:id="rId22"/>
    <p:sldId id="340" r:id="rId23"/>
    <p:sldId id="341" r:id="rId2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8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3"/>
    <p:restoredTop sz="93079"/>
  </p:normalViewPr>
  <p:slideViewPr>
    <p:cSldViewPr snapToGrid="0" snapToObjects="1">
      <p:cViewPr>
        <p:scale>
          <a:sx n="80" d="100"/>
          <a:sy n="80" d="100"/>
        </p:scale>
        <p:origin x="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0B07-6D39-B34B-8E85-8099970B0AD4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EC39-8468-7E49-9231-B0A2560DF4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EC39-8468-7E49-9231-B0A2560DF4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F6D-C4BF-DA4C-9477-28F6DA8CCA2F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AF4-3DDB-B94D-932D-CF1FAA778A51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127-C64C-E444-903F-F8971BC5063E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F91F-CD54-CC4D-B06F-7DF462F63DC5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3CE-CE79-A74C-8245-A7BF75D2D1ED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46EF-5F51-1F43-A845-7F095ED3EDE1}" type="datetime1">
              <a:rPr lang="es-ES" smtClean="0"/>
              <a:t>23/5/19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5AC-9764-D448-A749-6EF42F34F0CA}" type="datetime1">
              <a:rPr lang="es-ES" smtClean="0"/>
              <a:t>23/5/19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ACDA-9DCA-5745-92EC-261B94BAA017}" type="datetime1">
              <a:rPr lang="es-ES" smtClean="0"/>
              <a:t>23/5/19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4A5-8598-8243-B873-0496E313ED0B}" type="datetime1">
              <a:rPr lang="es-ES" smtClean="0"/>
              <a:t>23/5/19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5A8C-B15B-8346-9F6B-568D93CCEC52}" type="datetime1">
              <a:rPr lang="es-ES" smtClean="0"/>
              <a:t>23/5/19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EA24-F4BF-4346-9249-D836622C19D1}" type="datetime1">
              <a:rPr lang="es-ES" smtClean="0"/>
              <a:t>23/5/19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EC31-B002-C741-9D6D-ECCE486C318F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71871"/>
            <a:ext cx="9144000" cy="287813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5800" dirty="0" smtClean="0"/>
              <a:t>Bases de </a:t>
            </a:r>
            <a:r>
              <a:rPr lang="en-US" sz="5800" dirty="0" err="1" smtClean="0"/>
              <a:t>Datos</a:t>
            </a:r>
            <a:r>
              <a:rPr lang="en-US" sz="5800" dirty="0" smtClean="0"/>
              <a:t> </a:t>
            </a:r>
            <a:r>
              <a:rPr lang="en-US" sz="5800" dirty="0" err="1" smtClean="0"/>
              <a:t>Distribuidas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EJERCICIOS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err="1" smtClean="0"/>
              <a:t>Bimestre</a:t>
            </a:r>
            <a:r>
              <a:rPr lang="en-US" sz="5300" dirty="0" smtClean="0"/>
              <a:t> I</a:t>
            </a:r>
            <a:endParaRPr lang="en-US" sz="53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24428"/>
            <a:ext cx="9144000" cy="1655762"/>
          </a:xfrm>
        </p:spPr>
        <p:txBody>
          <a:bodyPr/>
          <a:lstStyle/>
          <a:p>
            <a:r>
              <a:rPr lang="en-US" sz="3200" dirty="0" err="1" smtClean="0"/>
              <a:t>Dra</a:t>
            </a:r>
            <a:r>
              <a:rPr lang="en-US" sz="3200" dirty="0" smtClean="0"/>
              <a:t>. Lorena Recalde</a:t>
            </a:r>
          </a:p>
          <a:p>
            <a:r>
              <a:rPr lang="en-US" dirty="0" err="1" smtClean="0"/>
              <a:t>Escuela</a:t>
            </a:r>
            <a:r>
              <a:rPr lang="en-US" dirty="0" smtClean="0"/>
              <a:t> </a:t>
            </a:r>
            <a:r>
              <a:rPr lang="en-US" dirty="0" err="1" smtClean="0"/>
              <a:t>Polit</a:t>
            </a:r>
            <a:r>
              <a:rPr lang="es-ES" dirty="0" err="1" smtClean="0"/>
              <a:t>écnica</a:t>
            </a:r>
            <a:r>
              <a:rPr lang="es-ES" dirty="0" smtClean="0"/>
              <a:t> Nacional</a:t>
            </a:r>
          </a:p>
          <a:p>
            <a:r>
              <a:rPr lang="es-ES" dirty="0" smtClean="0"/>
              <a:t>2019-A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664638" y="6284666"/>
            <a:ext cx="9003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</a:rPr>
              <a:t>Tomado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de:    http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://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web.cs.iastate.edu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/~cs661/lectures/DDB_05_revised.pdf</a:t>
            </a:r>
          </a:p>
        </p:txBody>
      </p:sp>
    </p:spTree>
    <p:extLst>
      <p:ext uri="{BB962C8B-B14F-4D97-AF65-F5344CB8AC3E}">
        <p14:creationId xmlns:p14="http://schemas.microsoft.com/office/powerpoint/2010/main" val="37580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10</a:t>
            </a:fld>
            <a:endParaRPr lang="en-US"/>
          </a:p>
        </p:txBody>
      </p:sp>
      <p:sp>
        <p:nvSpPr>
          <p:cNvPr id="52" name="CuadroTexto 51"/>
          <p:cNvSpPr txBox="1"/>
          <p:nvPr/>
        </p:nvSpPr>
        <p:spPr>
          <a:xfrm>
            <a:off x="339436" y="1614050"/>
            <a:ext cx="9642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Bond Contribution Calculation</a:t>
            </a:r>
          </a:p>
          <a:p>
            <a:r>
              <a:rPr lang="is-IS" sz="2200" dirty="0"/>
              <a:t>Cont(X1, </a:t>
            </a:r>
            <a:r>
              <a:rPr lang="is-IS" sz="2200" b="1" dirty="0">
                <a:solidFill>
                  <a:srgbClr val="C00000"/>
                </a:solidFill>
              </a:rPr>
              <a:t>X2</a:t>
            </a:r>
            <a:r>
              <a:rPr lang="is-IS" sz="2200" dirty="0"/>
              <a:t>, X3) = 2 ∗ Bond(X1, X2) + 2 ∗ Bond(X2, X3) </a:t>
            </a:r>
            <a:r>
              <a:rPr lang="is-IS" sz="2200" dirty="0" smtClean="0"/>
              <a:t>− 2 </a:t>
            </a:r>
            <a:r>
              <a:rPr lang="is-IS" sz="2200" dirty="0"/>
              <a:t>∗ Bond(X1, X3</a:t>
            </a:r>
            <a:r>
              <a:rPr lang="is-IS" sz="2200" dirty="0" smtClean="0"/>
              <a:t>)</a:t>
            </a:r>
            <a:endParaRPr lang="en-US" sz="2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339436" y="1179689"/>
            <a:ext cx="5036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Para </a:t>
            </a:r>
            <a:r>
              <a:rPr lang="en-US" sz="2200" b="1" dirty="0" err="1" smtClean="0">
                <a:solidFill>
                  <a:srgbClr val="C00000"/>
                </a:solidFill>
              </a:rPr>
              <a:t>calcular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las</a:t>
            </a:r>
            <a:r>
              <a:rPr lang="en-US" sz="2200" b="1" dirty="0" smtClean="0">
                <a:solidFill>
                  <a:srgbClr val="C00000"/>
                </a:solidFill>
              </a:rPr>
              <a:t> 3 </a:t>
            </a:r>
            <a:r>
              <a:rPr lang="en-US" sz="2200" b="1" dirty="0" err="1" smtClean="0">
                <a:solidFill>
                  <a:srgbClr val="C00000"/>
                </a:solidFill>
              </a:rPr>
              <a:t>contribuciones</a:t>
            </a:r>
            <a:r>
              <a:rPr lang="en-US" sz="2200" b="1" dirty="0" smtClean="0">
                <a:solidFill>
                  <a:srgbClr val="C00000"/>
                </a:solidFill>
              </a:rPr>
              <a:t>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8200" y="3539484"/>
            <a:ext cx="227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Calcular</a:t>
            </a:r>
            <a:r>
              <a:rPr lang="en-US" sz="2000" dirty="0" smtClean="0"/>
              <a:t> Bonds de: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0, C</a:t>
            </a:r>
            <a:r>
              <a:rPr lang="es-ES_tradnl" sz="2000" dirty="0" err="1"/>
              <a:t>ol</a:t>
            </a:r>
            <a:r>
              <a:rPr lang="en-US" sz="2000" dirty="0" smtClean="0"/>
              <a:t>3)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3, C</a:t>
            </a:r>
            <a:r>
              <a:rPr lang="es-ES_tradnl" sz="2000" dirty="0" err="1"/>
              <a:t>ol</a:t>
            </a:r>
            <a:r>
              <a:rPr lang="en-US" sz="2000" dirty="0" smtClean="0"/>
              <a:t>1)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0, C</a:t>
            </a:r>
            <a:r>
              <a:rPr lang="es-ES_tradnl" sz="2000" dirty="0" err="1"/>
              <a:t>ol</a:t>
            </a:r>
            <a:r>
              <a:rPr lang="en-US" sz="2000" dirty="0" smtClean="0"/>
              <a:t>1)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9436" y="2639980"/>
            <a:ext cx="9180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s-ES_tradnl" sz="2200" dirty="0" err="1" smtClean="0"/>
              <a:t>Cont</a:t>
            </a:r>
            <a:r>
              <a:rPr lang="es-ES_tradnl" sz="2200" dirty="0" smtClean="0"/>
              <a:t> </a:t>
            </a:r>
            <a:r>
              <a:rPr lang="es-ES_tradnl" sz="2200" dirty="0"/>
              <a:t>(</a:t>
            </a:r>
            <a:r>
              <a:rPr lang="es-ES_tradnl" sz="2200" dirty="0" smtClean="0"/>
              <a:t>Col0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200" dirty="0"/>
              <a:t>ol</a:t>
            </a:r>
            <a:r>
              <a:rPr lang="es-ES_tradnl" sz="2200" dirty="0" smtClean="0"/>
              <a:t>3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200" dirty="0"/>
              <a:t>ol</a:t>
            </a:r>
            <a:r>
              <a:rPr lang="es-ES_tradnl" sz="2200" dirty="0" smtClean="0"/>
              <a:t>1) = </a:t>
            </a:r>
          </a:p>
          <a:p>
            <a:r>
              <a:rPr lang="es-ES_tradnl" sz="2200" dirty="0"/>
              <a:t> </a:t>
            </a:r>
            <a:r>
              <a:rPr lang="es-ES_tradnl" sz="2200" dirty="0" smtClean="0"/>
              <a:t>              2 </a:t>
            </a:r>
            <a:r>
              <a:rPr lang="es-ES" sz="2200" dirty="0" smtClean="0"/>
              <a:t>* </a:t>
            </a:r>
            <a:r>
              <a:rPr lang="en-US" sz="2200" dirty="0" smtClean="0"/>
              <a:t>Bond(C</a:t>
            </a:r>
            <a:r>
              <a:rPr lang="es-ES_tradnl" sz="2200" dirty="0" err="1"/>
              <a:t>ol</a:t>
            </a:r>
            <a:r>
              <a:rPr lang="en-US" sz="2200" dirty="0" smtClean="0"/>
              <a:t>0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/>
              <a:t>ol</a:t>
            </a:r>
            <a:r>
              <a:rPr lang="en-US" sz="2200" dirty="0" smtClean="0"/>
              <a:t>3) + 2 * Bond(C</a:t>
            </a:r>
            <a:r>
              <a:rPr lang="es-ES_tradnl" sz="2200" dirty="0" err="1"/>
              <a:t>ol</a:t>
            </a:r>
            <a:r>
              <a:rPr lang="en-US" sz="2200" dirty="0" smtClean="0"/>
              <a:t>3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/>
              <a:t>ol</a:t>
            </a:r>
            <a:r>
              <a:rPr lang="en-US" sz="2200" dirty="0" smtClean="0"/>
              <a:t>1) </a:t>
            </a:r>
            <a:r>
              <a:rPr lang="mr-IN" sz="2200" dirty="0" smtClean="0"/>
              <a:t>–</a:t>
            </a:r>
            <a:r>
              <a:rPr lang="en-US" sz="2200" dirty="0" smtClean="0"/>
              <a:t> 2 *  Bond(C</a:t>
            </a:r>
            <a:r>
              <a:rPr lang="es-ES_tradnl" sz="2200" dirty="0" err="1"/>
              <a:t>ol</a:t>
            </a:r>
            <a:r>
              <a:rPr lang="en-US" sz="2200" dirty="0" smtClean="0"/>
              <a:t>0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/>
              <a:t>ol</a:t>
            </a:r>
            <a:r>
              <a:rPr lang="en-US" sz="2200" dirty="0" smtClean="0"/>
              <a:t>1)</a:t>
            </a:r>
            <a:r>
              <a:rPr lang="es-ES" sz="2200" dirty="0" smtClean="0"/>
              <a:t> </a:t>
            </a:r>
            <a:r>
              <a:rPr lang="es-ES_tradnl" sz="2200" dirty="0" smtClean="0"/>
              <a:t> </a:t>
            </a:r>
            <a:endParaRPr lang="es-ES_tradnl" sz="22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55538"/>
              </p:ext>
            </p:extLst>
          </p:nvPr>
        </p:nvGraphicFramePr>
        <p:xfrm>
          <a:off x="9080680" y="1042035"/>
          <a:ext cx="2743201" cy="5679440"/>
        </p:xfrm>
        <a:graphic>
          <a:graphicData uri="http://schemas.openxmlformats.org/drawingml/2006/table">
            <a:tbl>
              <a:tblPr/>
              <a:tblGrid>
                <a:gridCol w="591015"/>
                <a:gridCol w="591015"/>
                <a:gridCol w="591015"/>
                <a:gridCol w="970156"/>
              </a:tblGrid>
              <a:tr h="21235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2385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4410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651851" y="4862923"/>
            <a:ext cx="7587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dirty="0" err="1"/>
              <a:t>Cont</a:t>
            </a:r>
            <a:r>
              <a:rPr lang="es-ES_tradnl" sz="2200" dirty="0"/>
              <a:t> (</a:t>
            </a:r>
            <a:r>
              <a:rPr lang="es-ES_tradnl" sz="2200" dirty="0" smtClean="0"/>
              <a:t>C</a:t>
            </a:r>
            <a:r>
              <a:rPr lang="es-ES_tradnl" sz="2400" dirty="0"/>
              <a:t>ol</a:t>
            </a:r>
            <a:r>
              <a:rPr lang="es-ES_tradnl" sz="2200" dirty="0" smtClean="0"/>
              <a:t>0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400" dirty="0"/>
              <a:t>ol</a:t>
            </a:r>
            <a:r>
              <a:rPr lang="es-ES_tradnl" sz="2200" dirty="0" smtClean="0"/>
              <a:t>3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400" dirty="0"/>
              <a:t>ol</a:t>
            </a:r>
            <a:r>
              <a:rPr lang="es-ES_tradnl" sz="2200" dirty="0" smtClean="0"/>
              <a:t>1</a:t>
            </a:r>
            <a:r>
              <a:rPr lang="es-ES_tradnl" sz="2200" dirty="0"/>
              <a:t>) = 2 </a:t>
            </a:r>
            <a:r>
              <a:rPr lang="es-ES" sz="2200" dirty="0"/>
              <a:t>* </a:t>
            </a:r>
            <a:r>
              <a:rPr lang="es-ES" sz="2200" dirty="0" smtClean="0"/>
              <a:t>0 </a:t>
            </a:r>
            <a:r>
              <a:rPr lang="en-US" sz="2200" dirty="0" smtClean="0"/>
              <a:t>+ </a:t>
            </a:r>
            <a:r>
              <a:rPr lang="en-US" sz="2200" dirty="0"/>
              <a:t>2 </a:t>
            </a:r>
            <a:r>
              <a:rPr lang="en-US" sz="2200" dirty="0" smtClean="0"/>
              <a:t>* 4410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/>
              <a:t>2 *  </a:t>
            </a:r>
            <a:r>
              <a:rPr lang="es-ES" sz="2200" dirty="0" smtClean="0"/>
              <a:t>0  = </a:t>
            </a:r>
            <a:r>
              <a:rPr lang="es-ES" sz="2200" b="1" dirty="0" smtClean="0">
                <a:solidFill>
                  <a:srgbClr val="C00000"/>
                </a:solidFill>
              </a:rPr>
              <a:t>8820</a:t>
            </a:r>
            <a:endParaRPr lang="es-ES_tradnl" sz="2200" b="1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1851" y="5595222"/>
            <a:ext cx="6376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  Col3</a:t>
            </a:r>
            <a:r>
              <a:rPr lang="en-US" sz="2200" dirty="0"/>
              <a:t>, Col1, </a:t>
            </a:r>
            <a:r>
              <a:rPr lang="en-US" sz="2200" dirty="0" smtClean="0"/>
              <a:t>Col2,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8820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831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11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651851" y="2355688"/>
            <a:ext cx="227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Calcular</a:t>
            </a:r>
            <a:r>
              <a:rPr lang="en-US" sz="2000" dirty="0" smtClean="0"/>
              <a:t> Bonds de: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1, C</a:t>
            </a:r>
            <a:r>
              <a:rPr lang="es-ES_tradnl" sz="2000" dirty="0" err="1"/>
              <a:t>ol</a:t>
            </a:r>
            <a:r>
              <a:rPr lang="en-US" sz="2000" dirty="0" smtClean="0"/>
              <a:t>3)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3, C</a:t>
            </a:r>
            <a:r>
              <a:rPr lang="es-ES_tradnl" sz="2000" dirty="0" err="1"/>
              <a:t>ol</a:t>
            </a:r>
            <a:r>
              <a:rPr lang="en-US" sz="2000" dirty="0" smtClean="0"/>
              <a:t>2)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1, C</a:t>
            </a:r>
            <a:r>
              <a:rPr lang="es-ES_tradnl" sz="2000" dirty="0" err="1"/>
              <a:t>ol</a:t>
            </a:r>
            <a:r>
              <a:rPr lang="en-US" sz="2000" dirty="0" smtClean="0"/>
              <a:t>2)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1404" y="1434741"/>
            <a:ext cx="879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s-ES_tradnl" sz="2200" dirty="0" err="1" smtClean="0"/>
              <a:t>Cont</a:t>
            </a:r>
            <a:r>
              <a:rPr lang="es-ES_tradnl" sz="2200" dirty="0" smtClean="0"/>
              <a:t> </a:t>
            </a:r>
            <a:r>
              <a:rPr lang="es-ES_tradnl" sz="2200" dirty="0"/>
              <a:t>(</a:t>
            </a:r>
            <a:r>
              <a:rPr lang="es-ES_tradnl" sz="2200" dirty="0" smtClean="0"/>
              <a:t>C</a:t>
            </a:r>
            <a:r>
              <a:rPr lang="es-ES_tradnl" sz="2200" dirty="0"/>
              <a:t>ol</a:t>
            </a:r>
            <a:r>
              <a:rPr lang="es-ES_tradnl" sz="2200" dirty="0" smtClean="0"/>
              <a:t>1, C</a:t>
            </a:r>
            <a:r>
              <a:rPr lang="es-ES_tradnl" sz="2200" dirty="0"/>
              <a:t>ol</a:t>
            </a:r>
            <a:r>
              <a:rPr lang="es-ES_tradnl" sz="2200" dirty="0" smtClean="0"/>
              <a:t>3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200" dirty="0"/>
              <a:t>ol</a:t>
            </a:r>
            <a:r>
              <a:rPr lang="es-ES_tradnl" sz="2200" dirty="0" smtClean="0"/>
              <a:t>2) = </a:t>
            </a:r>
          </a:p>
          <a:p>
            <a:r>
              <a:rPr lang="es-ES_tradnl" sz="2200" dirty="0" smtClean="0"/>
              <a:t>          2 </a:t>
            </a:r>
            <a:r>
              <a:rPr lang="es-ES" sz="2200" dirty="0" smtClean="0"/>
              <a:t>* </a:t>
            </a:r>
            <a:r>
              <a:rPr lang="en-US" sz="2200" dirty="0" smtClean="0"/>
              <a:t>Bond(C</a:t>
            </a:r>
            <a:r>
              <a:rPr lang="es-ES_tradnl" sz="2200" dirty="0" err="1"/>
              <a:t>ol</a:t>
            </a:r>
            <a:r>
              <a:rPr lang="en-US" sz="2200" dirty="0" smtClean="0"/>
              <a:t>1, C</a:t>
            </a:r>
            <a:r>
              <a:rPr lang="es-ES_tradnl" sz="2200" dirty="0" err="1"/>
              <a:t>ol</a:t>
            </a:r>
            <a:r>
              <a:rPr lang="en-US" sz="2200" dirty="0" smtClean="0"/>
              <a:t>3) + 2 * Bond(C</a:t>
            </a:r>
            <a:r>
              <a:rPr lang="es-ES_tradnl" sz="2200" dirty="0" err="1"/>
              <a:t>ol</a:t>
            </a:r>
            <a:r>
              <a:rPr lang="en-US" sz="2200" dirty="0" smtClean="0"/>
              <a:t>3, C</a:t>
            </a:r>
            <a:r>
              <a:rPr lang="es-ES_tradnl" sz="2200" dirty="0" err="1"/>
              <a:t>ol</a:t>
            </a:r>
            <a:r>
              <a:rPr lang="en-US" sz="2200" dirty="0" smtClean="0"/>
              <a:t>2) </a:t>
            </a:r>
            <a:r>
              <a:rPr lang="mr-IN" sz="2200" dirty="0" smtClean="0"/>
              <a:t>–</a:t>
            </a:r>
            <a:r>
              <a:rPr lang="en-US" sz="2200" dirty="0" smtClean="0"/>
              <a:t> 2 *  Bond(C</a:t>
            </a:r>
            <a:r>
              <a:rPr lang="es-ES_tradnl" sz="2200" dirty="0" err="1"/>
              <a:t>ol</a:t>
            </a:r>
            <a:r>
              <a:rPr lang="en-US" sz="2200" dirty="0" smtClean="0"/>
              <a:t>1, C</a:t>
            </a:r>
            <a:r>
              <a:rPr lang="es-ES_tradnl" sz="2200" dirty="0" err="1"/>
              <a:t>ol</a:t>
            </a:r>
            <a:r>
              <a:rPr lang="en-US" sz="2200" dirty="0" smtClean="0"/>
              <a:t>2)</a:t>
            </a:r>
            <a:r>
              <a:rPr lang="es-ES" sz="2200" dirty="0" smtClean="0"/>
              <a:t> </a:t>
            </a:r>
            <a:r>
              <a:rPr lang="es-ES_tradnl" sz="2200" dirty="0" smtClean="0"/>
              <a:t> </a:t>
            </a:r>
            <a:endParaRPr lang="es-ES_tradnl" sz="2200" dirty="0"/>
          </a:p>
        </p:txBody>
      </p:sp>
      <p:sp>
        <p:nvSpPr>
          <p:cNvPr id="9" name="Rectángulo 8"/>
          <p:cNvSpPr/>
          <p:nvPr/>
        </p:nvSpPr>
        <p:spPr>
          <a:xfrm>
            <a:off x="651851" y="3944676"/>
            <a:ext cx="7587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dirty="0" err="1"/>
              <a:t>Cont</a:t>
            </a:r>
            <a:r>
              <a:rPr lang="es-ES_tradnl" sz="2200" dirty="0"/>
              <a:t> </a:t>
            </a:r>
            <a:r>
              <a:rPr lang="es-ES_tradnl" sz="2200" dirty="0" smtClean="0"/>
              <a:t>(</a:t>
            </a:r>
            <a:r>
              <a:rPr lang="es-ES_tradnl" sz="2400" dirty="0" smtClean="0"/>
              <a:t>C</a:t>
            </a:r>
            <a:r>
              <a:rPr lang="es-ES_tradnl" sz="2400" dirty="0"/>
              <a:t>ol</a:t>
            </a:r>
            <a:r>
              <a:rPr lang="es-ES_tradnl" sz="2400" dirty="0" smtClean="0"/>
              <a:t>1</a:t>
            </a:r>
            <a:r>
              <a:rPr lang="es-ES_tradnl" sz="2400" dirty="0"/>
              <a:t>, </a:t>
            </a:r>
            <a:r>
              <a:rPr lang="es-ES_tradnl" sz="2400" dirty="0" smtClean="0"/>
              <a:t>C</a:t>
            </a:r>
            <a:r>
              <a:rPr lang="es-ES_tradnl" sz="2400" dirty="0"/>
              <a:t>ol</a:t>
            </a:r>
            <a:r>
              <a:rPr lang="es-ES_tradnl" sz="2400" dirty="0" smtClean="0"/>
              <a:t>3</a:t>
            </a:r>
            <a:r>
              <a:rPr lang="es-ES_tradnl" sz="2400" dirty="0"/>
              <a:t>, </a:t>
            </a:r>
            <a:r>
              <a:rPr lang="es-ES_tradnl" sz="2400" dirty="0" smtClean="0"/>
              <a:t>C</a:t>
            </a:r>
            <a:r>
              <a:rPr lang="es-ES_tradnl" sz="2400" dirty="0"/>
              <a:t>ol</a:t>
            </a:r>
            <a:r>
              <a:rPr lang="es-ES_tradnl" sz="2400" dirty="0" smtClean="0"/>
              <a:t>2</a:t>
            </a:r>
            <a:r>
              <a:rPr lang="es-ES_tradnl" sz="2200" dirty="0" smtClean="0"/>
              <a:t>) </a:t>
            </a:r>
            <a:r>
              <a:rPr lang="es-ES_tradnl" sz="2200" dirty="0"/>
              <a:t>= 2 </a:t>
            </a:r>
            <a:r>
              <a:rPr lang="es-ES" sz="2200" dirty="0"/>
              <a:t>* </a:t>
            </a:r>
            <a:r>
              <a:rPr lang="es-ES" sz="2200" dirty="0" smtClean="0"/>
              <a:t>4410 </a:t>
            </a:r>
            <a:r>
              <a:rPr lang="en-US" sz="2200" dirty="0" smtClean="0"/>
              <a:t>+ </a:t>
            </a:r>
            <a:r>
              <a:rPr lang="en-US" sz="2200" dirty="0"/>
              <a:t>2 </a:t>
            </a:r>
            <a:r>
              <a:rPr lang="en-US" sz="2200" dirty="0" smtClean="0"/>
              <a:t>* 890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/>
              <a:t>2 *  </a:t>
            </a:r>
            <a:r>
              <a:rPr lang="es-ES" sz="2200" dirty="0" smtClean="0"/>
              <a:t>225  = </a:t>
            </a:r>
            <a:r>
              <a:rPr lang="es-ES" sz="2200" b="1" dirty="0" smtClean="0">
                <a:solidFill>
                  <a:srgbClr val="C00000"/>
                </a:solidFill>
              </a:rPr>
              <a:t>10150</a:t>
            </a:r>
            <a:endParaRPr lang="es-ES_tradnl" sz="2200" b="1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1851" y="4671890"/>
            <a:ext cx="6518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  Col1, Col3, Col2,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10150 </a:t>
            </a:r>
            <a:endParaRPr lang="en-US" sz="22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37154"/>
              </p:ext>
            </p:extLst>
          </p:nvPr>
        </p:nvGraphicFramePr>
        <p:xfrm>
          <a:off x="8696967" y="1013493"/>
          <a:ext cx="3114034" cy="5679440"/>
        </p:xfrm>
        <a:graphic>
          <a:graphicData uri="http://schemas.openxmlformats.org/drawingml/2006/table">
            <a:tbl>
              <a:tblPr/>
              <a:tblGrid>
                <a:gridCol w="714895"/>
                <a:gridCol w="714895"/>
                <a:gridCol w="714895"/>
                <a:gridCol w="969349"/>
              </a:tblGrid>
              <a:tr h="21235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2385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4410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890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0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EPN - Lorena Recalde Ph.D.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12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651851" y="2355688"/>
            <a:ext cx="227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Calcular</a:t>
            </a:r>
            <a:r>
              <a:rPr lang="en-US" sz="2000" dirty="0" smtClean="0"/>
              <a:t> Bonds de: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 smtClean="0"/>
              <a:t>ol</a:t>
            </a:r>
            <a:r>
              <a:rPr lang="en-US" sz="2000" dirty="0"/>
              <a:t>2</a:t>
            </a:r>
            <a:r>
              <a:rPr lang="en-US" sz="2000" dirty="0" smtClean="0"/>
              <a:t>, C</a:t>
            </a:r>
            <a:r>
              <a:rPr lang="es-ES_tradnl" sz="2000" dirty="0" err="1"/>
              <a:t>ol</a:t>
            </a:r>
            <a:r>
              <a:rPr lang="en-US" sz="2000" dirty="0" smtClean="0"/>
              <a:t>3)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3, C</a:t>
            </a:r>
            <a:r>
              <a:rPr lang="es-ES_tradnl" sz="2000" dirty="0" err="1" smtClean="0"/>
              <a:t>ol</a:t>
            </a:r>
            <a:r>
              <a:rPr lang="en-US" sz="2000" dirty="0"/>
              <a:t>n</a:t>
            </a:r>
            <a:r>
              <a:rPr lang="en-US" sz="20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 smtClean="0"/>
              <a:t>ol</a:t>
            </a:r>
            <a:r>
              <a:rPr lang="en-US" sz="2000" dirty="0"/>
              <a:t>2</a:t>
            </a:r>
            <a:r>
              <a:rPr lang="en-US" sz="2000" dirty="0" smtClean="0"/>
              <a:t>, C</a:t>
            </a:r>
            <a:r>
              <a:rPr lang="es-ES_tradnl" sz="2000" dirty="0" err="1" smtClean="0"/>
              <a:t>ol</a:t>
            </a:r>
            <a:r>
              <a:rPr lang="en-US" sz="2000" dirty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1404" y="1434741"/>
            <a:ext cx="8539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00" dirty="0" smtClean="0"/>
              <a:t>3.  </a:t>
            </a:r>
            <a:r>
              <a:rPr lang="es-ES_tradnl" sz="2200" dirty="0" err="1" smtClean="0"/>
              <a:t>Cont</a:t>
            </a:r>
            <a:r>
              <a:rPr lang="es-ES_tradnl" sz="2200" dirty="0" smtClean="0"/>
              <a:t> (Col2, Col3, </a:t>
            </a:r>
            <a:r>
              <a:rPr lang="es-ES_tradnl" sz="2200" dirty="0" err="1" smtClean="0"/>
              <a:t>Coln</a:t>
            </a:r>
            <a:r>
              <a:rPr lang="es-ES_tradnl" sz="2200" dirty="0" smtClean="0"/>
              <a:t>) = </a:t>
            </a:r>
          </a:p>
          <a:p>
            <a:r>
              <a:rPr lang="es-ES_tradnl" sz="2200" dirty="0" smtClean="0"/>
              <a:t>          2 </a:t>
            </a:r>
            <a:r>
              <a:rPr lang="es-ES" sz="2200" dirty="0" smtClean="0"/>
              <a:t>* </a:t>
            </a:r>
            <a:r>
              <a:rPr lang="en-US" sz="2200" dirty="0" smtClean="0"/>
              <a:t>Bond(C</a:t>
            </a:r>
            <a:r>
              <a:rPr lang="es-ES_tradnl" sz="2200" dirty="0" err="1" smtClean="0"/>
              <a:t>ol</a:t>
            </a:r>
            <a:r>
              <a:rPr lang="en-US" sz="2200" dirty="0"/>
              <a:t>2</a:t>
            </a:r>
            <a:r>
              <a:rPr lang="en-US" sz="2200" dirty="0" smtClean="0"/>
              <a:t>, C</a:t>
            </a:r>
            <a:r>
              <a:rPr lang="es-ES_tradnl" sz="2200" dirty="0" err="1"/>
              <a:t>ol</a:t>
            </a:r>
            <a:r>
              <a:rPr lang="en-US" sz="2200" dirty="0" smtClean="0"/>
              <a:t>3) + 2 * Bond(C</a:t>
            </a:r>
            <a:r>
              <a:rPr lang="es-ES_tradnl" sz="2200" dirty="0" err="1"/>
              <a:t>ol</a:t>
            </a:r>
            <a:r>
              <a:rPr lang="en-US" sz="2200" dirty="0" smtClean="0"/>
              <a:t>3, C</a:t>
            </a:r>
            <a:r>
              <a:rPr lang="es-ES_tradnl" sz="2200" dirty="0" err="1" smtClean="0"/>
              <a:t>ol</a:t>
            </a:r>
            <a:r>
              <a:rPr lang="en-US" sz="2200" dirty="0"/>
              <a:t>n</a:t>
            </a:r>
            <a:r>
              <a:rPr lang="en-US" sz="2200" dirty="0" smtClean="0"/>
              <a:t>) </a:t>
            </a:r>
            <a:r>
              <a:rPr lang="mr-IN" sz="2200" dirty="0" smtClean="0"/>
              <a:t>–</a:t>
            </a:r>
            <a:r>
              <a:rPr lang="en-US" sz="2200" dirty="0" smtClean="0"/>
              <a:t> 2 *  Bond(C</a:t>
            </a:r>
            <a:r>
              <a:rPr lang="es-ES_tradnl" sz="2200" dirty="0" err="1" smtClean="0"/>
              <a:t>ol</a:t>
            </a:r>
            <a:r>
              <a:rPr lang="en-US" sz="2200" dirty="0"/>
              <a:t>2</a:t>
            </a:r>
            <a:r>
              <a:rPr lang="en-US" sz="2200" dirty="0" smtClean="0"/>
              <a:t>, C</a:t>
            </a:r>
            <a:r>
              <a:rPr lang="es-ES_tradnl" sz="2200" dirty="0" err="1" smtClean="0"/>
              <a:t>ol</a:t>
            </a:r>
            <a:r>
              <a:rPr lang="en-US" sz="2200" dirty="0"/>
              <a:t>n</a:t>
            </a:r>
            <a:r>
              <a:rPr lang="en-US" sz="2200" dirty="0" smtClean="0"/>
              <a:t>)</a:t>
            </a:r>
            <a:r>
              <a:rPr lang="es-ES" sz="2200" dirty="0" smtClean="0"/>
              <a:t> </a:t>
            </a:r>
            <a:r>
              <a:rPr lang="es-ES_tradnl" sz="2200" dirty="0" smtClean="0"/>
              <a:t> </a:t>
            </a:r>
            <a:endParaRPr lang="es-ES_tradnl" sz="2200" dirty="0"/>
          </a:p>
        </p:txBody>
      </p:sp>
      <p:sp>
        <p:nvSpPr>
          <p:cNvPr id="9" name="Rectángulo 8"/>
          <p:cNvSpPr/>
          <p:nvPr/>
        </p:nvSpPr>
        <p:spPr>
          <a:xfrm>
            <a:off x="651851" y="3944676"/>
            <a:ext cx="7587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dirty="0" err="1"/>
              <a:t>Cont</a:t>
            </a:r>
            <a:r>
              <a:rPr lang="es-ES_tradnl" sz="2200" dirty="0"/>
              <a:t> </a:t>
            </a:r>
            <a:r>
              <a:rPr lang="es-ES_tradnl" sz="2200" dirty="0" smtClean="0"/>
              <a:t>(</a:t>
            </a:r>
            <a:r>
              <a:rPr lang="es-ES_tradnl" sz="2400" dirty="0" smtClean="0"/>
              <a:t>Col</a:t>
            </a:r>
            <a:r>
              <a:rPr lang="es-ES_tradnl" sz="2400" dirty="0"/>
              <a:t>2</a:t>
            </a:r>
            <a:r>
              <a:rPr lang="es-ES_tradnl" sz="2400" dirty="0" smtClean="0"/>
              <a:t>, Col3, </a:t>
            </a:r>
            <a:r>
              <a:rPr lang="es-ES_tradnl" sz="2400" dirty="0" err="1" smtClean="0"/>
              <a:t>Coln</a:t>
            </a:r>
            <a:r>
              <a:rPr lang="es-ES_tradnl" sz="2200" dirty="0" smtClean="0"/>
              <a:t>) </a:t>
            </a:r>
            <a:r>
              <a:rPr lang="es-ES_tradnl" sz="2200" dirty="0"/>
              <a:t>= 2 </a:t>
            </a:r>
            <a:r>
              <a:rPr lang="es-ES" sz="2200" dirty="0"/>
              <a:t>* </a:t>
            </a:r>
            <a:r>
              <a:rPr lang="es-ES" sz="2200" dirty="0" smtClean="0"/>
              <a:t>890 </a:t>
            </a:r>
            <a:r>
              <a:rPr lang="en-US" sz="2200" dirty="0" smtClean="0"/>
              <a:t>+ </a:t>
            </a:r>
            <a:r>
              <a:rPr lang="en-US" sz="2200" dirty="0"/>
              <a:t>2 </a:t>
            </a:r>
            <a:r>
              <a:rPr lang="en-US" sz="2200" dirty="0" smtClean="0"/>
              <a:t>* 0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/>
              <a:t>2 *  </a:t>
            </a:r>
            <a:r>
              <a:rPr lang="en-US" sz="2200" dirty="0" smtClean="0"/>
              <a:t>0 </a:t>
            </a:r>
            <a:r>
              <a:rPr lang="es-ES" sz="2200" dirty="0" smtClean="0"/>
              <a:t>= </a:t>
            </a:r>
            <a:r>
              <a:rPr lang="es-ES" sz="2200" b="1" dirty="0" smtClean="0">
                <a:solidFill>
                  <a:srgbClr val="C00000"/>
                </a:solidFill>
              </a:rPr>
              <a:t>1780</a:t>
            </a:r>
            <a:endParaRPr lang="es-ES_tradnl" sz="2200" b="1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1851" y="4671890"/>
            <a:ext cx="6376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  Col1, Col2, Col3,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1780 </a:t>
            </a:r>
            <a:endParaRPr lang="en-US" sz="2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18699"/>
              </p:ext>
            </p:extLst>
          </p:nvPr>
        </p:nvGraphicFramePr>
        <p:xfrm>
          <a:off x="8642684" y="1061620"/>
          <a:ext cx="3324728" cy="5679440"/>
        </p:xfrm>
        <a:graphic>
          <a:graphicData uri="http://schemas.openxmlformats.org/drawingml/2006/table">
            <a:tbl>
              <a:tblPr/>
              <a:tblGrid>
                <a:gridCol w="767245"/>
                <a:gridCol w="767245"/>
                <a:gridCol w="767245"/>
                <a:gridCol w="1022993"/>
              </a:tblGrid>
              <a:tr h="21235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890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Coln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Coln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962526" y="5518484"/>
            <a:ext cx="6639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Contribuci</a:t>
            </a:r>
            <a:r>
              <a:rPr lang="es-ES" sz="2800" dirty="0" err="1" smtClean="0"/>
              <a:t>ón</a:t>
            </a:r>
            <a:r>
              <a:rPr lang="es-ES" sz="2800" dirty="0" smtClean="0"/>
              <a:t> más alta para: </a:t>
            </a:r>
            <a:r>
              <a:rPr lang="es-ES_tradnl" sz="2800" dirty="0"/>
              <a:t>Col1, Col3, Col2</a:t>
            </a:r>
            <a:r>
              <a:rPr lang="es-ES" sz="2800" dirty="0" smtClean="0"/>
              <a:t> </a:t>
            </a:r>
            <a:endParaRPr lang="en-US" sz="28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80188" y="5486400"/>
            <a:ext cx="6950378" cy="6577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13</a:t>
            </a:fld>
            <a:endParaRPr lang="en-US"/>
          </a:p>
        </p:txBody>
      </p:sp>
      <p:sp>
        <p:nvSpPr>
          <p:cNvPr id="53" name="CuadroTexto 52"/>
          <p:cNvSpPr txBox="1"/>
          <p:nvPr/>
        </p:nvSpPr>
        <p:spPr>
          <a:xfrm>
            <a:off x="705852" y="1411708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Incluir</a:t>
            </a:r>
            <a:r>
              <a:rPr lang="en-US" sz="2200" b="1" dirty="0" smtClean="0">
                <a:solidFill>
                  <a:srgbClr val="C00000"/>
                </a:solidFill>
              </a:rPr>
              <a:t> Col4: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2344663" y="1411708"/>
            <a:ext cx="3129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Col4, Col1, Col3, Col2</a:t>
            </a:r>
          </a:p>
          <a:p>
            <a:r>
              <a:rPr lang="en-US" sz="2400" dirty="0" smtClean="0"/>
              <a:t>2. Col1, Col4, Col3, Col2</a:t>
            </a:r>
          </a:p>
          <a:p>
            <a:r>
              <a:rPr lang="en-US" sz="2400" dirty="0" smtClean="0"/>
              <a:t>3. Col1, Col3, Col4, Col2</a:t>
            </a:r>
          </a:p>
          <a:p>
            <a:r>
              <a:rPr lang="en-US" sz="2400" dirty="0" smtClean="0"/>
              <a:t>4. Col1, Col3</a:t>
            </a:r>
            <a:r>
              <a:rPr lang="en-US" sz="2400" dirty="0"/>
              <a:t>, </a:t>
            </a:r>
            <a:r>
              <a:rPr lang="en-US" sz="2400" dirty="0" smtClean="0"/>
              <a:t>Col2, Col4</a:t>
            </a:r>
            <a:endParaRPr lang="en-US" sz="24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297716" y="4271506"/>
            <a:ext cx="3803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1.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Col0</a:t>
            </a:r>
            <a:r>
              <a:rPr lang="es-ES_tradnl" sz="2400" dirty="0"/>
              <a:t>, </a:t>
            </a:r>
            <a:r>
              <a:rPr lang="es-ES_tradnl" sz="2400" dirty="0" smtClean="0"/>
              <a:t>Col4, Col1</a:t>
            </a:r>
            <a:r>
              <a:rPr lang="es-ES_tradnl" sz="2400" dirty="0"/>
              <a:t>)", </a:t>
            </a:r>
            <a:endParaRPr lang="es-ES_tradnl" sz="2400" dirty="0" smtClean="0"/>
          </a:p>
          <a:p>
            <a:r>
              <a:rPr lang="es-ES_tradnl" sz="2400" dirty="0" smtClean="0"/>
              <a:t>2.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Col1</a:t>
            </a:r>
            <a:r>
              <a:rPr lang="es-ES_tradnl" sz="2400" dirty="0"/>
              <a:t>, </a:t>
            </a:r>
            <a:r>
              <a:rPr lang="es-ES_tradnl" sz="2400" dirty="0" smtClean="0"/>
              <a:t>Col4, Col3)", </a:t>
            </a:r>
          </a:p>
          <a:p>
            <a:r>
              <a:rPr lang="es-ES_tradnl" sz="2400" dirty="0" smtClean="0"/>
              <a:t>3.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Col3, Col4, Col2)” y </a:t>
            </a:r>
          </a:p>
          <a:p>
            <a:r>
              <a:rPr lang="es-ES_tradnl" sz="2400" dirty="0" smtClean="0"/>
              <a:t>4. </a:t>
            </a:r>
            <a:r>
              <a:rPr lang="es-ES_tradnl" sz="2400" dirty="0"/>
              <a:t>"</a:t>
            </a:r>
            <a:r>
              <a:rPr lang="es-ES_tradnl" sz="2400" dirty="0" err="1"/>
              <a:t>Cont</a:t>
            </a:r>
            <a:r>
              <a:rPr lang="es-ES_tradnl" sz="2400" dirty="0"/>
              <a:t> (</a:t>
            </a:r>
            <a:r>
              <a:rPr lang="es-ES_tradnl" sz="2400" dirty="0" smtClean="0"/>
              <a:t>Col2, </a:t>
            </a:r>
            <a:r>
              <a:rPr lang="es-ES_tradnl" sz="2400" dirty="0"/>
              <a:t>Col4, </a:t>
            </a:r>
            <a:r>
              <a:rPr lang="es-ES_tradnl" sz="2400" dirty="0" err="1" smtClean="0"/>
              <a:t>Coln</a:t>
            </a:r>
            <a:r>
              <a:rPr lang="es-ES_tradnl" sz="2400" dirty="0" smtClean="0"/>
              <a:t>)” </a:t>
            </a:r>
            <a:endParaRPr lang="en-US" sz="24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705852" y="3338246"/>
            <a:ext cx="272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Entonces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calcular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</a:rPr>
              <a:t>las</a:t>
            </a:r>
            <a:r>
              <a:rPr lang="en-US" sz="2200" b="1" dirty="0" smtClean="0">
                <a:solidFill>
                  <a:srgbClr val="C00000"/>
                </a:solidFill>
              </a:rPr>
              <a:t> 4 </a:t>
            </a:r>
            <a:r>
              <a:rPr lang="en-US" sz="2200" b="1" dirty="0" err="1" smtClean="0">
                <a:solidFill>
                  <a:srgbClr val="C00000"/>
                </a:solidFill>
              </a:rPr>
              <a:t>contribuciones</a:t>
            </a:r>
            <a:r>
              <a:rPr lang="en-US" sz="2200" b="1" dirty="0" smtClean="0">
                <a:solidFill>
                  <a:srgbClr val="C00000"/>
                </a:solidFill>
              </a:rPr>
              <a:t>: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3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EPN - Lorena Recalde Ph.D.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14</a:t>
            </a:fld>
            <a:endParaRPr lang="en-US"/>
          </a:p>
        </p:txBody>
      </p:sp>
      <p:sp>
        <p:nvSpPr>
          <p:cNvPr id="52" name="CuadroTexto 51"/>
          <p:cNvSpPr txBox="1"/>
          <p:nvPr/>
        </p:nvSpPr>
        <p:spPr>
          <a:xfrm>
            <a:off x="339436" y="1614050"/>
            <a:ext cx="9642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Bond Contribution Calculation</a:t>
            </a:r>
          </a:p>
          <a:p>
            <a:r>
              <a:rPr lang="is-IS" sz="2100" dirty="0"/>
              <a:t>Cont(X1, </a:t>
            </a:r>
            <a:r>
              <a:rPr lang="is-IS" sz="2100" b="1" dirty="0">
                <a:solidFill>
                  <a:srgbClr val="C00000"/>
                </a:solidFill>
              </a:rPr>
              <a:t>X2</a:t>
            </a:r>
            <a:r>
              <a:rPr lang="is-IS" sz="2100" dirty="0"/>
              <a:t>, X3) = 2 ∗ Bond(X1, X2) + 2 ∗ Bond(X2, X3) </a:t>
            </a:r>
            <a:r>
              <a:rPr lang="is-IS" sz="2100" dirty="0" smtClean="0"/>
              <a:t>− 2 </a:t>
            </a:r>
            <a:r>
              <a:rPr lang="is-IS" sz="2100" dirty="0"/>
              <a:t>∗ Bond(X1, X3</a:t>
            </a:r>
            <a:r>
              <a:rPr lang="is-IS" sz="2100" dirty="0" smtClean="0"/>
              <a:t>)</a:t>
            </a:r>
            <a:endParaRPr lang="en-US" sz="21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339436" y="1179689"/>
            <a:ext cx="5036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Para </a:t>
            </a:r>
            <a:r>
              <a:rPr lang="en-US" sz="2200" b="1" dirty="0" err="1" smtClean="0">
                <a:solidFill>
                  <a:srgbClr val="C00000"/>
                </a:solidFill>
              </a:rPr>
              <a:t>calcular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las</a:t>
            </a:r>
            <a:r>
              <a:rPr lang="en-US" sz="2200" b="1" dirty="0" smtClean="0">
                <a:solidFill>
                  <a:srgbClr val="C00000"/>
                </a:solidFill>
              </a:rPr>
              <a:t> 4 </a:t>
            </a:r>
            <a:r>
              <a:rPr lang="en-US" sz="2200" b="1" dirty="0" err="1" smtClean="0">
                <a:solidFill>
                  <a:srgbClr val="C00000"/>
                </a:solidFill>
              </a:rPr>
              <a:t>contribuciones</a:t>
            </a:r>
            <a:r>
              <a:rPr lang="en-US" sz="2200" b="1" dirty="0" smtClean="0">
                <a:solidFill>
                  <a:srgbClr val="C00000"/>
                </a:solidFill>
              </a:rPr>
              <a:t>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8200" y="3539484"/>
            <a:ext cx="227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Calcular</a:t>
            </a:r>
            <a:r>
              <a:rPr lang="en-US" sz="2000" dirty="0" smtClean="0"/>
              <a:t> Bonds de: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0, C</a:t>
            </a:r>
            <a:r>
              <a:rPr lang="es-ES_tradnl" sz="2000" dirty="0" err="1" smtClean="0"/>
              <a:t>ol</a:t>
            </a:r>
            <a:r>
              <a:rPr lang="en-US" sz="2000" dirty="0"/>
              <a:t>4</a:t>
            </a:r>
            <a:r>
              <a:rPr lang="en-US" sz="20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 smtClean="0"/>
              <a:t>ol</a:t>
            </a:r>
            <a:r>
              <a:rPr lang="en-US" sz="2000" dirty="0"/>
              <a:t>4</a:t>
            </a:r>
            <a:r>
              <a:rPr lang="en-US" sz="2000" dirty="0" smtClean="0"/>
              <a:t>, C</a:t>
            </a:r>
            <a:r>
              <a:rPr lang="es-ES_tradnl" sz="2000" dirty="0" err="1"/>
              <a:t>ol</a:t>
            </a:r>
            <a:r>
              <a:rPr lang="en-US" sz="2000" dirty="0" smtClean="0"/>
              <a:t>1)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0, C</a:t>
            </a:r>
            <a:r>
              <a:rPr lang="es-ES_tradnl" sz="2000" dirty="0" err="1"/>
              <a:t>ol</a:t>
            </a:r>
            <a:r>
              <a:rPr lang="en-US" sz="2000" dirty="0" smtClean="0"/>
              <a:t>1)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9436" y="2639980"/>
            <a:ext cx="8475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s-ES_tradnl" sz="2200" dirty="0" err="1" smtClean="0"/>
              <a:t>Cont</a:t>
            </a:r>
            <a:r>
              <a:rPr lang="es-ES_tradnl" sz="2200" dirty="0" smtClean="0"/>
              <a:t> </a:t>
            </a:r>
            <a:r>
              <a:rPr lang="es-ES_tradnl" sz="2000" dirty="0"/>
              <a:t>(Col0, Col4, Col1)</a:t>
            </a:r>
            <a:r>
              <a:rPr lang="es-ES_tradnl" sz="2200" dirty="0" smtClean="0"/>
              <a:t> = </a:t>
            </a:r>
          </a:p>
          <a:p>
            <a:r>
              <a:rPr lang="es-ES_tradnl" sz="2200" dirty="0"/>
              <a:t> </a:t>
            </a:r>
            <a:r>
              <a:rPr lang="es-ES_tradnl" sz="2200" dirty="0" smtClean="0"/>
              <a:t>      2 </a:t>
            </a:r>
            <a:r>
              <a:rPr lang="es-ES" sz="2200" dirty="0" smtClean="0"/>
              <a:t>* </a:t>
            </a:r>
            <a:r>
              <a:rPr lang="en-US" sz="2200" dirty="0" smtClean="0"/>
              <a:t>Bond(C</a:t>
            </a:r>
            <a:r>
              <a:rPr lang="es-ES_tradnl" sz="2200" dirty="0" err="1"/>
              <a:t>ol</a:t>
            </a:r>
            <a:r>
              <a:rPr lang="en-US" sz="2200" dirty="0" smtClean="0"/>
              <a:t>0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 smtClean="0"/>
              <a:t>ol</a:t>
            </a:r>
            <a:r>
              <a:rPr lang="en-US" sz="2200" dirty="0"/>
              <a:t>4</a:t>
            </a:r>
            <a:r>
              <a:rPr lang="en-US" sz="2200" dirty="0" smtClean="0"/>
              <a:t>) + 2 * Bond(C</a:t>
            </a:r>
            <a:r>
              <a:rPr lang="es-ES_tradnl" sz="2200" dirty="0" err="1" smtClean="0"/>
              <a:t>ol</a:t>
            </a:r>
            <a:r>
              <a:rPr lang="en-US" sz="2200" dirty="0"/>
              <a:t>4</a:t>
            </a:r>
            <a:r>
              <a:rPr lang="en-US" sz="2200" dirty="0" smtClean="0"/>
              <a:t>, C</a:t>
            </a:r>
            <a:r>
              <a:rPr lang="es-ES_tradnl" sz="2200" dirty="0" err="1"/>
              <a:t>ol</a:t>
            </a:r>
            <a:r>
              <a:rPr lang="en-US" sz="2200" dirty="0" smtClean="0"/>
              <a:t>1) </a:t>
            </a:r>
            <a:r>
              <a:rPr lang="mr-IN" sz="2200" dirty="0" smtClean="0"/>
              <a:t>–</a:t>
            </a:r>
            <a:r>
              <a:rPr lang="en-US" sz="2200" dirty="0" smtClean="0"/>
              <a:t> 2 *  Bond(C</a:t>
            </a:r>
            <a:r>
              <a:rPr lang="es-ES_tradnl" sz="2200" dirty="0" err="1"/>
              <a:t>ol</a:t>
            </a:r>
            <a:r>
              <a:rPr lang="en-US" sz="2200" dirty="0" smtClean="0"/>
              <a:t>0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/>
              <a:t>ol</a:t>
            </a:r>
            <a:r>
              <a:rPr lang="en-US" sz="2200" dirty="0" smtClean="0"/>
              <a:t>1)</a:t>
            </a:r>
            <a:r>
              <a:rPr lang="es-ES" sz="2200" dirty="0" smtClean="0"/>
              <a:t> </a:t>
            </a:r>
            <a:r>
              <a:rPr lang="es-ES_tradnl" sz="2200" dirty="0" smtClean="0"/>
              <a:t> </a:t>
            </a:r>
            <a:endParaRPr lang="es-ES_tradnl" sz="2200" dirty="0"/>
          </a:p>
        </p:txBody>
      </p:sp>
      <p:sp>
        <p:nvSpPr>
          <p:cNvPr id="9" name="Rectángulo 8"/>
          <p:cNvSpPr/>
          <p:nvPr/>
        </p:nvSpPr>
        <p:spPr>
          <a:xfrm>
            <a:off x="651851" y="4862923"/>
            <a:ext cx="7587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dirty="0" err="1"/>
              <a:t>Cont</a:t>
            </a:r>
            <a:r>
              <a:rPr lang="es-ES_tradnl" sz="2200" dirty="0"/>
              <a:t> (</a:t>
            </a:r>
            <a:r>
              <a:rPr lang="es-ES_tradnl" sz="2200" dirty="0" smtClean="0"/>
              <a:t>C</a:t>
            </a:r>
            <a:r>
              <a:rPr lang="es-ES_tradnl" sz="2400" dirty="0"/>
              <a:t>ol</a:t>
            </a:r>
            <a:r>
              <a:rPr lang="es-ES_tradnl" sz="2200" dirty="0" smtClean="0"/>
              <a:t>0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400" dirty="0" smtClean="0"/>
              <a:t>ol</a:t>
            </a:r>
            <a:r>
              <a:rPr lang="es-ES_tradnl" sz="2200" dirty="0"/>
              <a:t>4</a:t>
            </a:r>
            <a:r>
              <a:rPr lang="es-ES_tradnl" sz="2200" dirty="0" smtClean="0"/>
              <a:t>, C</a:t>
            </a:r>
            <a:r>
              <a:rPr lang="es-ES_tradnl" sz="2400" dirty="0"/>
              <a:t>ol</a:t>
            </a:r>
            <a:r>
              <a:rPr lang="es-ES_tradnl" sz="2200" dirty="0" smtClean="0"/>
              <a:t>1</a:t>
            </a:r>
            <a:r>
              <a:rPr lang="es-ES_tradnl" sz="2200" dirty="0"/>
              <a:t>) = 2 </a:t>
            </a:r>
            <a:r>
              <a:rPr lang="es-ES" sz="2200" dirty="0"/>
              <a:t>* </a:t>
            </a:r>
            <a:r>
              <a:rPr lang="es-ES" sz="2200" dirty="0" smtClean="0"/>
              <a:t>0 </a:t>
            </a:r>
            <a:r>
              <a:rPr lang="en-US" sz="2200" dirty="0" smtClean="0"/>
              <a:t>+ </a:t>
            </a:r>
            <a:r>
              <a:rPr lang="en-US" sz="2200" dirty="0"/>
              <a:t>2 </a:t>
            </a:r>
            <a:r>
              <a:rPr lang="en-US" sz="2200" dirty="0" smtClean="0"/>
              <a:t>* 135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/>
              <a:t>2 *  </a:t>
            </a:r>
            <a:r>
              <a:rPr lang="es-ES" sz="2200" dirty="0" smtClean="0"/>
              <a:t>0  = </a:t>
            </a:r>
            <a:r>
              <a:rPr lang="es-ES" sz="2200" b="1" dirty="0" smtClean="0">
                <a:solidFill>
                  <a:srgbClr val="C00000"/>
                </a:solidFill>
              </a:rPr>
              <a:t>270</a:t>
            </a:r>
            <a:endParaRPr lang="es-ES_tradnl" sz="2200" b="1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1851" y="5595222"/>
            <a:ext cx="6458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/>
              <a:t>Col4, Col1, Col3, Col2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270</a:t>
            </a:r>
            <a:endParaRPr lang="en-US" sz="22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49629"/>
              </p:ext>
            </p:extLst>
          </p:nvPr>
        </p:nvGraphicFramePr>
        <p:xfrm>
          <a:off x="8550442" y="973244"/>
          <a:ext cx="3400925" cy="5679440"/>
        </p:xfrm>
        <a:graphic>
          <a:graphicData uri="http://schemas.openxmlformats.org/drawingml/2006/table">
            <a:tbl>
              <a:tblPr/>
              <a:tblGrid>
                <a:gridCol w="713753"/>
                <a:gridCol w="838079"/>
                <a:gridCol w="838079"/>
                <a:gridCol w="1011014"/>
              </a:tblGrid>
              <a:tr h="25626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938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938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EPN - Lorena Recalde Ph.D.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15</a:t>
            </a:fld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587682" y="1745116"/>
            <a:ext cx="6458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/>
              <a:t>Col4, Col1, Col3, Col2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270</a:t>
            </a:r>
            <a:endParaRPr lang="en-US" sz="2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7682" y="2431786"/>
            <a:ext cx="66872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 smtClean="0"/>
              <a:t>Col1, Col4, </a:t>
            </a:r>
            <a:r>
              <a:rPr lang="en-US" sz="2000" dirty="0"/>
              <a:t>Col3, Col2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-7014</a:t>
            </a:r>
            <a:endParaRPr lang="en-US" sz="2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7682" y="3100050"/>
            <a:ext cx="6743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 smtClean="0"/>
              <a:t>Col1, Col3, Col4, </a:t>
            </a:r>
            <a:r>
              <a:rPr lang="en-US" sz="2000" dirty="0"/>
              <a:t>Col2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23486</a:t>
            </a:r>
            <a:endParaRPr lang="en-US" sz="2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87682" y="3739087"/>
            <a:ext cx="6743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 smtClean="0"/>
              <a:t>Col1, Col3, Col2, Col4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23730</a:t>
            </a:r>
            <a:endParaRPr lang="en-US" sz="2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470484" y="4834203"/>
            <a:ext cx="745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Contribuci</a:t>
            </a:r>
            <a:r>
              <a:rPr lang="es-ES" sz="2800" dirty="0" err="1" smtClean="0"/>
              <a:t>ón</a:t>
            </a:r>
            <a:r>
              <a:rPr lang="es-ES" sz="2800" dirty="0" smtClean="0"/>
              <a:t> más alta para: </a:t>
            </a:r>
            <a:r>
              <a:rPr lang="es-ES_tradnl" sz="2800" dirty="0"/>
              <a:t>Col1, Col3, </a:t>
            </a:r>
            <a:r>
              <a:rPr lang="es-ES_tradnl" sz="2800" dirty="0" smtClean="0"/>
              <a:t>Col2, Col4</a:t>
            </a:r>
            <a:r>
              <a:rPr lang="es-ES" sz="2800" dirty="0" smtClean="0"/>
              <a:t> </a:t>
            </a:r>
            <a:endParaRPr lang="en-US" sz="28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288145" y="4802119"/>
            <a:ext cx="7637969" cy="6577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EPN - Lorena Recalde Ph.D.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16</a:t>
            </a:fld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786063" y="1240740"/>
            <a:ext cx="7163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 smtClean="0"/>
              <a:t>Clustered</a:t>
            </a:r>
            <a:r>
              <a:rPr lang="es-ES" sz="2200" dirty="0" smtClean="0"/>
              <a:t> </a:t>
            </a:r>
            <a:r>
              <a:rPr lang="es-ES" sz="2200" dirty="0" err="1" smtClean="0"/>
              <a:t>Affinity</a:t>
            </a:r>
            <a:r>
              <a:rPr lang="es-ES" sz="2200" dirty="0" smtClean="0"/>
              <a:t> </a:t>
            </a:r>
            <a:r>
              <a:rPr lang="es-ES" sz="2200" dirty="0" err="1" smtClean="0"/>
              <a:t>Matrix</a:t>
            </a:r>
            <a:r>
              <a:rPr lang="es-ES" sz="2200" dirty="0" smtClean="0"/>
              <a:t> después de reordenar las columnas:</a:t>
            </a:r>
            <a:endParaRPr lang="en-US" sz="2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38200" y="3886792"/>
            <a:ext cx="8253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 smtClean="0"/>
              <a:t>Clustered</a:t>
            </a:r>
            <a:r>
              <a:rPr lang="es-ES" sz="2200" dirty="0" smtClean="0"/>
              <a:t> </a:t>
            </a:r>
            <a:r>
              <a:rPr lang="es-ES" sz="2200" dirty="0" err="1" smtClean="0"/>
              <a:t>Affinity</a:t>
            </a:r>
            <a:r>
              <a:rPr lang="es-ES" sz="2200" dirty="0" smtClean="0"/>
              <a:t> </a:t>
            </a:r>
            <a:r>
              <a:rPr lang="es-ES" sz="2200" dirty="0" err="1" smtClean="0"/>
              <a:t>Matrix</a:t>
            </a:r>
            <a:r>
              <a:rPr lang="es-ES" sz="2200" dirty="0" smtClean="0"/>
              <a:t> después de reordenar las filas y las columnas:</a:t>
            </a:r>
            <a:endParaRPr lang="en-US" sz="22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3578"/>
              </p:ext>
            </p:extLst>
          </p:nvPr>
        </p:nvGraphicFramePr>
        <p:xfrm>
          <a:off x="3879516" y="1808040"/>
          <a:ext cx="3981115" cy="1778000"/>
        </p:xfrm>
        <a:graphic>
          <a:graphicData uri="http://schemas.openxmlformats.org/drawingml/2006/table">
            <a:tbl>
              <a:tblPr/>
              <a:tblGrid>
                <a:gridCol w="796223"/>
                <a:gridCol w="796223"/>
                <a:gridCol w="796223"/>
                <a:gridCol w="796223"/>
                <a:gridCol w="796223"/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88897"/>
              </p:ext>
            </p:extLst>
          </p:nvPr>
        </p:nvGraphicFramePr>
        <p:xfrm>
          <a:off x="3879515" y="4315328"/>
          <a:ext cx="3981115" cy="1925720"/>
        </p:xfrm>
        <a:graphic>
          <a:graphicData uri="http://schemas.openxmlformats.org/drawingml/2006/table">
            <a:tbl>
              <a:tblPr/>
              <a:tblGrid>
                <a:gridCol w="796223"/>
                <a:gridCol w="796223"/>
                <a:gridCol w="796223"/>
                <a:gridCol w="796223"/>
                <a:gridCol w="796223"/>
              </a:tblGrid>
              <a:tr h="385144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3092"/>
              </p:ext>
            </p:extLst>
          </p:nvPr>
        </p:nvGraphicFramePr>
        <p:xfrm>
          <a:off x="8418095" y="978171"/>
          <a:ext cx="3581400" cy="1739900"/>
        </p:xfrm>
        <a:graphic>
          <a:graphicData uri="http://schemas.openxmlformats.org/drawingml/2006/table">
            <a:tbl>
              <a:tblPr/>
              <a:tblGrid>
                <a:gridCol w="716280"/>
                <a:gridCol w="716280"/>
                <a:gridCol w="716280"/>
                <a:gridCol w="716280"/>
                <a:gridCol w="716280"/>
              </a:tblGrid>
              <a:tr h="340486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8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8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8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8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1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690688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526711"/>
            <a:ext cx="3736173" cy="3666555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6953"/>
              </p:ext>
            </p:extLst>
          </p:nvPr>
        </p:nvGraphicFramePr>
        <p:xfrm>
          <a:off x="1498600" y="2614861"/>
          <a:ext cx="4019885" cy="277528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55057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05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05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05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05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 flipH="1">
            <a:off x="4505424" y="4516158"/>
            <a:ext cx="595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C00000"/>
                </a:solidFill>
              </a:rPr>
              <a:t>X</a:t>
            </a:r>
            <a:endParaRPr lang="en-US" sz="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5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18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594436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9975"/>
              </p:ext>
            </p:extLst>
          </p:nvPr>
        </p:nvGraphicFramePr>
        <p:xfrm>
          <a:off x="1498721" y="2207365"/>
          <a:ext cx="4019885" cy="267827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3565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 flipH="1">
            <a:off x="4505424" y="4026568"/>
            <a:ext cx="595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C00000"/>
                </a:solidFill>
              </a:rPr>
              <a:t>X</a:t>
            </a:r>
            <a:endParaRPr lang="en-US" sz="38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29754"/>
              </p:ext>
            </p:extLst>
          </p:nvPr>
        </p:nvGraphicFramePr>
        <p:xfrm>
          <a:off x="6927850" y="1690688"/>
          <a:ext cx="4425949" cy="1739900"/>
        </p:xfrm>
        <a:graphic>
          <a:graphicData uri="http://schemas.openxmlformats.org/drawingml/2006/table">
            <a:tbl>
              <a:tblPr/>
              <a:tblGrid>
                <a:gridCol w="666407"/>
                <a:gridCol w="666407"/>
                <a:gridCol w="666407"/>
                <a:gridCol w="666407"/>
                <a:gridCol w="666407"/>
                <a:gridCol w="109391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412081" y="5141839"/>
            <a:ext cx="7378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rgbClr val="292526"/>
                </a:solidFill>
                <a:latin typeface=""/>
              </a:rPr>
              <a:t>TCW = AFF(AP1) + AFF(AP2)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45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+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5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5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0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en-US" sz="2000" dirty="0">
                <a:solidFill>
                  <a:srgbClr val="292526"/>
                </a:solidFill>
                <a:latin typeface=""/>
              </a:rPr>
              <a:t>BCW = none = 0</a:t>
            </a:r>
          </a:p>
          <a:p>
            <a:r>
              <a:rPr lang="mr-IN" sz="2000" dirty="0">
                <a:solidFill>
                  <a:srgbClr val="292526"/>
                </a:solidFill>
                <a:latin typeface=""/>
              </a:rPr>
              <a:t>BOCW = AFF(AP3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+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AFF(AP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75 + 3 = 78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 err="1">
                <a:solidFill>
                  <a:srgbClr val="292526"/>
                </a:solidFill>
                <a:latin typeface=""/>
              </a:rPr>
              <a:t>Z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50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*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0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–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78</a:t>
            </a:r>
            <a:r>
              <a:rPr lang="es-ES" sz="2000" baseline="30000" dirty="0" smtClean="0">
                <a:solidFill>
                  <a:srgbClr val="292526"/>
                </a:solidFill>
                <a:latin typeface=""/>
              </a:rPr>
              <a:t>2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–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6084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945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19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594436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22444"/>
              </p:ext>
            </p:extLst>
          </p:nvPr>
        </p:nvGraphicFramePr>
        <p:xfrm>
          <a:off x="1498721" y="2207365"/>
          <a:ext cx="4019885" cy="267827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3565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 flipH="1">
            <a:off x="3708533" y="3502880"/>
            <a:ext cx="595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C00000"/>
                </a:solidFill>
              </a:rPr>
              <a:t>X</a:t>
            </a:r>
            <a:endParaRPr lang="en-US" sz="38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6927850" y="1690688"/>
          <a:ext cx="4425949" cy="1739900"/>
        </p:xfrm>
        <a:graphic>
          <a:graphicData uri="http://schemas.openxmlformats.org/drawingml/2006/table">
            <a:tbl>
              <a:tblPr/>
              <a:tblGrid>
                <a:gridCol w="666407"/>
                <a:gridCol w="666407"/>
                <a:gridCol w="666407"/>
                <a:gridCol w="666407"/>
                <a:gridCol w="666407"/>
                <a:gridCol w="109391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412081" y="5141839"/>
            <a:ext cx="7378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rgbClr val="292526"/>
                </a:solidFill>
                <a:latin typeface=""/>
              </a:rPr>
              <a:t>TCW = AFF(AP1)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45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en-US" sz="2000" dirty="0">
                <a:solidFill>
                  <a:srgbClr val="292526"/>
                </a:solidFill>
                <a:latin typeface=""/>
              </a:rPr>
              <a:t>BCW =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AFF(AP3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= 75</a:t>
            </a:r>
            <a:endParaRPr lang="en-US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>
                <a:solidFill>
                  <a:srgbClr val="292526"/>
                </a:solidFill>
                <a:latin typeface=""/>
              </a:rPr>
              <a:t>BOCW =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AFF(AP2)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+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AFF(AP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5 + 3 = 8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 err="1">
                <a:solidFill>
                  <a:srgbClr val="292526"/>
                </a:solidFill>
                <a:latin typeface=""/>
              </a:rPr>
              <a:t>Z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45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*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75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–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8</a:t>
            </a:r>
            <a:r>
              <a:rPr lang="es-ES" sz="2000" baseline="30000" dirty="0" smtClean="0">
                <a:solidFill>
                  <a:srgbClr val="292526"/>
                </a:solidFill>
                <a:latin typeface=""/>
              </a:rPr>
              <a:t>2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3311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9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</a:t>
            </a:fld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587" y="1667722"/>
            <a:ext cx="8129855" cy="30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0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20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594436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686"/>
              </p:ext>
            </p:extLst>
          </p:nvPr>
        </p:nvGraphicFramePr>
        <p:xfrm>
          <a:off x="1498721" y="2207365"/>
          <a:ext cx="4019885" cy="267827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3565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 flipH="1">
            <a:off x="2912697" y="2946858"/>
            <a:ext cx="595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C00000"/>
                </a:solidFill>
              </a:rPr>
              <a:t>X</a:t>
            </a:r>
            <a:endParaRPr lang="en-US" sz="38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6927850" y="1690688"/>
          <a:ext cx="4425949" cy="1739900"/>
        </p:xfrm>
        <a:graphic>
          <a:graphicData uri="http://schemas.openxmlformats.org/drawingml/2006/table">
            <a:tbl>
              <a:tblPr/>
              <a:tblGrid>
                <a:gridCol w="666407"/>
                <a:gridCol w="666407"/>
                <a:gridCol w="666407"/>
                <a:gridCol w="666407"/>
                <a:gridCol w="666407"/>
                <a:gridCol w="109391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412081" y="5141839"/>
            <a:ext cx="7378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rgbClr val="292526"/>
                </a:solidFill>
                <a:latin typeface=""/>
              </a:rPr>
              <a:t>TCW = </a:t>
            </a:r>
            <a:r>
              <a:rPr lang="en-US" sz="2000" dirty="0">
                <a:solidFill>
                  <a:srgbClr val="292526"/>
                </a:solidFill>
                <a:latin typeface=""/>
              </a:rPr>
              <a:t>none =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0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en-US" sz="2000" dirty="0">
                <a:solidFill>
                  <a:srgbClr val="292526"/>
                </a:solidFill>
                <a:latin typeface=""/>
              </a:rPr>
              <a:t>BCW =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AFF(AP2)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 +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AFF(AP3)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+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AFF(AP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4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)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= 5 + 75 + 3 = 83</a:t>
            </a:r>
            <a:endParaRPr lang="en-US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>
                <a:solidFill>
                  <a:srgbClr val="292526"/>
                </a:solidFill>
                <a:latin typeface=""/>
              </a:rPr>
              <a:t>BOCW = AFF(AP1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= 45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 err="1">
                <a:solidFill>
                  <a:srgbClr val="292526"/>
                </a:solidFill>
                <a:latin typeface=""/>
              </a:rPr>
              <a:t>Z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=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0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*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83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–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45</a:t>
            </a:r>
            <a:r>
              <a:rPr lang="es-ES" sz="2000" baseline="30000" dirty="0" smtClean="0">
                <a:solidFill>
                  <a:srgbClr val="292526"/>
                </a:solidFill>
                <a:latin typeface=""/>
              </a:rPr>
              <a:t>2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-2025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28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2007"/>
              </p:ext>
            </p:extLst>
          </p:nvPr>
        </p:nvGraphicFramePr>
        <p:xfrm>
          <a:off x="1498721" y="2287575"/>
          <a:ext cx="4019885" cy="267827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3565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096126" y="3352799"/>
            <a:ext cx="1620253" cy="10587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1704"/>
              </p:ext>
            </p:extLst>
          </p:nvPr>
        </p:nvGraphicFramePr>
        <p:xfrm>
          <a:off x="6526460" y="2303614"/>
          <a:ext cx="3932995" cy="2662235"/>
        </p:xfrm>
        <a:graphic>
          <a:graphicData uri="http://schemas.openxmlformats.org/drawingml/2006/table">
            <a:tbl>
              <a:tblPr/>
              <a:tblGrid>
                <a:gridCol w="786599"/>
                <a:gridCol w="786599"/>
                <a:gridCol w="786599"/>
                <a:gridCol w="786599"/>
                <a:gridCol w="786599"/>
              </a:tblGrid>
              <a:tr h="532447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7295147" y="2850399"/>
            <a:ext cx="1620253" cy="10587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en U 10"/>
          <p:cNvSpPr/>
          <p:nvPr/>
        </p:nvSpPr>
        <p:spPr>
          <a:xfrm>
            <a:off x="2683041" y="2011054"/>
            <a:ext cx="3076075" cy="260479"/>
          </a:xfrm>
          <a:prstGeom prst="utur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echa en U 15"/>
          <p:cNvSpPr/>
          <p:nvPr/>
        </p:nvSpPr>
        <p:spPr>
          <a:xfrm rot="16200000">
            <a:off x="141181" y="4096773"/>
            <a:ext cx="2387434" cy="295563"/>
          </a:xfrm>
          <a:prstGeom prst="uturn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>
              <a:rot lat="0" lon="9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4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22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526460" y="5987356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74782" y="4760819"/>
            <a:ext cx="7711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 smtClean="0">
                <a:solidFill>
                  <a:srgbClr val="292526"/>
                </a:solidFill>
                <a:latin typeface=""/>
              </a:rPr>
              <a:t>TCW =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AFF(AP2)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5</a:t>
            </a:r>
            <a:endParaRPr lang="mr-IN" sz="2000" dirty="0" smtClean="0">
              <a:solidFill>
                <a:srgbClr val="292526"/>
              </a:solidFill>
              <a:latin typeface=""/>
            </a:endParaRPr>
          </a:p>
          <a:p>
            <a:r>
              <a:rPr lang="en-US" sz="2000" dirty="0" smtClean="0">
                <a:solidFill>
                  <a:srgbClr val="292526"/>
                </a:solidFill>
                <a:latin typeface=""/>
              </a:rPr>
              <a:t>BCW </a:t>
            </a:r>
            <a:r>
              <a:rPr lang="en-US" sz="2000" dirty="0">
                <a:solidFill>
                  <a:srgbClr val="292526"/>
                </a:solidFill>
                <a:latin typeface=""/>
              </a:rPr>
              <a:t>= </a:t>
            </a:r>
            <a:r>
              <a:rPr lang="en-US" sz="2000" dirty="0">
                <a:solidFill>
                  <a:srgbClr val="292526"/>
                </a:solidFill>
                <a:latin typeface=""/>
              </a:rPr>
              <a:t>none =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0</a:t>
            </a:r>
            <a:endParaRPr lang="en-US" sz="2000" dirty="0" smtClean="0">
              <a:solidFill>
                <a:srgbClr val="292526"/>
              </a:solidFill>
              <a:latin typeface=""/>
            </a:endParaRPr>
          </a:p>
          <a:p>
            <a:r>
              <a:rPr lang="mr-IN" sz="2000" dirty="0" smtClean="0">
                <a:solidFill>
                  <a:srgbClr val="292526"/>
                </a:solidFill>
                <a:latin typeface=""/>
              </a:rPr>
              <a:t>BOCW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= AFF(AP1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+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AFF(AP3)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 +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AFF(AP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4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)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45 + 75 + 3 = 123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 err="1">
                <a:solidFill>
                  <a:srgbClr val="292526"/>
                </a:solidFill>
                <a:latin typeface=""/>
              </a:rPr>
              <a:t>Z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=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5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*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0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–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123</a:t>
            </a:r>
            <a:r>
              <a:rPr lang="es-ES" sz="2000" baseline="30000" dirty="0" smtClean="0">
                <a:solidFill>
                  <a:srgbClr val="292526"/>
                </a:solidFill>
                <a:latin typeface=""/>
              </a:rPr>
              <a:t>2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-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15129</a:t>
            </a:r>
            <a:endParaRPr lang="en-US" sz="20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86047"/>
              </p:ext>
            </p:extLst>
          </p:nvPr>
        </p:nvGraphicFramePr>
        <p:xfrm>
          <a:off x="1344860" y="1702164"/>
          <a:ext cx="3932995" cy="2662235"/>
        </p:xfrm>
        <a:graphic>
          <a:graphicData uri="http://schemas.openxmlformats.org/drawingml/2006/table">
            <a:tbl>
              <a:tblPr/>
              <a:tblGrid>
                <a:gridCol w="786599"/>
                <a:gridCol w="786599"/>
                <a:gridCol w="786599"/>
                <a:gridCol w="786599"/>
                <a:gridCol w="786599"/>
              </a:tblGrid>
              <a:tr h="532447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2113547" y="2248949"/>
            <a:ext cx="1620253" cy="10587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6927850" y="1690688"/>
          <a:ext cx="4425949" cy="1739900"/>
        </p:xfrm>
        <a:graphic>
          <a:graphicData uri="http://schemas.openxmlformats.org/drawingml/2006/table">
            <a:tbl>
              <a:tblPr/>
              <a:tblGrid>
                <a:gridCol w="666407"/>
                <a:gridCol w="666407"/>
                <a:gridCol w="666407"/>
                <a:gridCol w="666407"/>
                <a:gridCol w="666407"/>
                <a:gridCol w="109391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38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23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872017" y="2197768"/>
            <a:ext cx="10213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 </a:t>
            </a:r>
            <a:r>
              <a:rPr lang="en-US" sz="2400" dirty="0" err="1"/>
              <a:t>todos</a:t>
            </a:r>
            <a:r>
              <a:rPr lang="en-US" sz="2400" dirty="0"/>
              <a:t> los </a:t>
            </a:r>
            <a:r>
              <a:rPr lang="en-US" sz="2400" dirty="0" err="1"/>
              <a:t>valores</a:t>
            </a:r>
            <a:r>
              <a:rPr lang="en-US" sz="2400" dirty="0"/>
              <a:t> Z </a:t>
            </a:r>
            <a:r>
              <a:rPr lang="en-US" sz="2400" dirty="0" err="1"/>
              <a:t>positivos</a:t>
            </a:r>
            <a:r>
              <a:rPr lang="en-US" sz="2400" dirty="0"/>
              <a:t>, el valor </a:t>
            </a:r>
            <a:r>
              <a:rPr lang="en-US" sz="2400" dirty="0" err="1"/>
              <a:t>máximo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smtClean="0"/>
              <a:t>331. </a:t>
            </a:r>
          </a:p>
          <a:p>
            <a:endParaRPr lang="en-US" sz="2400" dirty="0"/>
          </a:p>
          <a:p>
            <a:r>
              <a:rPr lang="en-US" sz="2400" dirty="0" smtClean="0"/>
              <a:t>Este </a:t>
            </a:r>
            <a:r>
              <a:rPr lang="en-US" sz="2400" dirty="0"/>
              <a:t>valor </a:t>
            </a:r>
            <a:r>
              <a:rPr lang="en-US" sz="2400" dirty="0" err="1"/>
              <a:t>corresponde</a:t>
            </a:r>
            <a:r>
              <a:rPr lang="en-US" sz="2400" dirty="0"/>
              <a:t> a la </a:t>
            </a:r>
            <a:r>
              <a:rPr lang="en-US" sz="2400" dirty="0" err="1"/>
              <a:t>opción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crea</a:t>
            </a:r>
            <a:r>
              <a:rPr lang="en-US" sz="2400" dirty="0"/>
              <a:t> dos </a:t>
            </a:r>
            <a:r>
              <a:rPr lang="en-US" sz="2400" dirty="0" err="1"/>
              <a:t>particiones</a:t>
            </a:r>
            <a:r>
              <a:rPr lang="en-US" sz="2400" dirty="0"/>
              <a:t> "(</a:t>
            </a:r>
            <a:r>
              <a:rPr lang="en-US" sz="2400" dirty="0" smtClean="0"/>
              <a:t>Col1, Col3)" </a:t>
            </a:r>
            <a:r>
              <a:rPr lang="en-US" sz="2400" dirty="0"/>
              <a:t>y "(</a:t>
            </a:r>
            <a:r>
              <a:rPr lang="en-US" sz="2400" dirty="0" smtClean="0"/>
              <a:t>Col2, Col4)".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/>
              <a:t>D</a:t>
            </a:r>
            <a:r>
              <a:rPr lang="en-US" sz="2400" dirty="0" err="1" smtClean="0"/>
              <a:t>ebemos</a:t>
            </a:r>
            <a:r>
              <a:rPr lang="en-US" sz="2400" dirty="0" smtClean="0"/>
              <a:t> </a:t>
            </a:r>
            <a:r>
              <a:rPr lang="en-US" sz="2400" dirty="0" err="1"/>
              <a:t>incluir</a:t>
            </a:r>
            <a:r>
              <a:rPr lang="en-US" sz="2400" dirty="0"/>
              <a:t> la </a:t>
            </a:r>
            <a:r>
              <a:rPr lang="en-US" sz="2400" dirty="0" err="1"/>
              <a:t>columna</a:t>
            </a:r>
            <a:r>
              <a:rPr lang="en-US" sz="2400" dirty="0"/>
              <a:t> de clave principal de la </a:t>
            </a:r>
            <a:r>
              <a:rPr lang="en-US" sz="2400" dirty="0" err="1"/>
              <a:t>tabla</a:t>
            </a:r>
            <a:r>
              <a:rPr lang="en-US" sz="2400" dirty="0"/>
              <a:t> </a:t>
            </a:r>
            <a:r>
              <a:rPr lang="en-US" sz="2400" dirty="0" smtClean="0"/>
              <a:t>TAB </a:t>
            </a:r>
            <a:r>
              <a:rPr lang="en-US" sz="2400" dirty="0"/>
              <a:t>en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fragmento</a:t>
            </a:r>
            <a:r>
              <a:rPr lang="en-US" sz="2400" dirty="0"/>
              <a:t> vertical. Como </a:t>
            </a:r>
            <a:r>
              <a:rPr lang="en-US" sz="2400" dirty="0" err="1"/>
              <a:t>resultado</a:t>
            </a:r>
            <a:r>
              <a:rPr lang="en-US" sz="2400" dirty="0"/>
              <a:t>, los dos </a:t>
            </a:r>
            <a:r>
              <a:rPr lang="en-US" sz="2400" dirty="0" err="1"/>
              <a:t>fragmentos</a:t>
            </a:r>
            <a:r>
              <a:rPr lang="en-US" sz="2400" dirty="0"/>
              <a:t> </a:t>
            </a:r>
            <a:r>
              <a:rPr lang="en-US" sz="2400" dirty="0" err="1"/>
              <a:t>verticales</a:t>
            </a:r>
            <a:r>
              <a:rPr lang="en-US" sz="2400" dirty="0"/>
              <a:t> se </a:t>
            </a:r>
            <a:r>
              <a:rPr lang="en-US" sz="2400" dirty="0" err="1"/>
              <a:t>definirán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"VF1 (C, Col1, Col3</a:t>
            </a:r>
            <a:r>
              <a:rPr lang="en-US" sz="2400" dirty="0" smtClean="0"/>
              <a:t>)" </a:t>
            </a:r>
            <a:r>
              <a:rPr lang="en-US" sz="2400" dirty="0"/>
              <a:t>y "VF2 (C, Col2, Col4</a:t>
            </a:r>
            <a:r>
              <a:rPr lang="en-US" sz="2400" dirty="0" smtClean="0"/>
              <a:t>)".</a:t>
            </a:r>
            <a:endParaRPr lang="es-ES_tradnl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18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Horizontal Primaria - Derivada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20722" y="1316530"/>
            <a:ext cx="4833078" cy="2656434"/>
          </a:xfrm>
        </p:spPr>
        <p:txBody>
          <a:bodyPr>
            <a:noAutofit/>
          </a:bodyPr>
          <a:lstStyle/>
          <a:p>
            <a:r>
              <a:rPr lang="en-US" sz="2300" dirty="0" err="1" smtClean="0"/>
              <a:t>Queremos</a:t>
            </a:r>
            <a:r>
              <a:rPr lang="en-US" sz="2300" dirty="0" smtClean="0"/>
              <a:t> </a:t>
            </a:r>
            <a:r>
              <a:rPr lang="en-US" sz="2300" dirty="0" err="1" smtClean="0"/>
              <a:t>encontrar</a:t>
            </a:r>
            <a:r>
              <a:rPr lang="en-US" sz="2300" dirty="0" smtClean="0"/>
              <a:t> los EMPLEADOS </a:t>
            </a:r>
            <a:r>
              <a:rPr lang="en-US" sz="2300" dirty="0" err="1" smtClean="0"/>
              <a:t>cuyo</a:t>
            </a:r>
            <a:r>
              <a:rPr lang="en-US" sz="2300" dirty="0" smtClean="0"/>
              <a:t> </a:t>
            </a:r>
            <a:r>
              <a:rPr lang="en-US" sz="2300" dirty="0" err="1" smtClean="0"/>
              <a:t>salario</a:t>
            </a:r>
            <a:r>
              <a:rPr lang="en-US" sz="2300" dirty="0" smtClean="0"/>
              <a:t> sea </a:t>
            </a:r>
            <a:r>
              <a:rPr lang="en-US" sz="2300" dirty="0" err="1" smtClean="0"/>
              <a:t>menor</a:t>
            </a:r>
            <a:r>
              <a:rPr lang="en-US" sz="2300" dirty="0" smtClean="0"/>
              <a:t> o </a:t>
            </a:r>
            <a:r>
              <a:rPr lang="en-US" sz="2300" dirty="0" err="1" smtClean="0"/>
              <a:t>igual</a:t>
            </a:r>
            <a:r>
              <a:rPr lang="en-US" sz="2300" dirty="0" smtClean="0"/>
              <a:t> a $600. </a:t>
            </a:r>
          </a:p>
          <a:p>
            <a:r>
              <a:rPr lang="en-US" sz="2300" dirty="0" smtClean="0"/>
              <a:t>De </a:t>
            </a:r>
            <a:r>
              <a:rPr lang="en-US" sz="2300" dirty="0" err="1" smtClean="0"/>
              <a:t>igual</a:t>
            </a:r>
            <a:r>
              <a:rPr lang="en-US" sz="2300" dirty="0" smtClean="0"/>
              <a:t> forma, se </a:t>
            </a:r>
            <a:r>
              <a:rPr lang="en-US" sz="2300" dirty="0" err="1" smtClean="0"/>
              <a:t>quiere</a:t>
            </a:r>
            <a:r>
              <a:rPr lang="en-US" sz="2300" dirty="0" smtClean="0"/>
              <a:t> saber cu</a:t>
            </a:r>
            <a:r>
              <a:rPr lang="es-ES" sz="2300" dirty="0" err="1" smtClean="0"/>
              <a:t>áles</a:t>
            </a:r>
            <a:r>
              <a:rPr lang="es-ES" sz="2300" dirty="0" smtClean="0"/>
              <a:t> son los EMPLEADOS con salario mayor a $600</a:t>
            </a:r>
            <a:endParaRPr lang="en-US" sz="23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98113"/>
              </p:ext>
            </p:extLst>
          </p:nvPr>
        </p:nvGraphicFramePr>
        <p:xfrm>
          <a:off x="635832" y="1136650"/>
          <a:ext cx="5891136" cy="5219700"/>
        </p:xfrm>
        <a:graphic>
          <a:graphicData uri="http://schemas.openxmlformats.org/drawingml/2006/table">
            <a:tbl>
              <a:tblPr/>
              <a:tblGrid>
                <a:gridCol w="1507761"/>
                <a:gridCol w="1439056"/>
                <a:gridCol w="1584826"/>
                <a:gridCol w="1359493"/>
              </a:tblGrid>
              <a:tr h="23967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Salario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Cajero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Seguridad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Admin</a:t>
                      </a:r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Gerente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EMPLEADO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67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Emp_ID</a:t>
                      </a:r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Nombre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Dep</a:t>
                      </a:r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 BB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CC DD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EE FF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RRHH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GG 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RRHH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II JJ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OO PP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Fragmentaci</a:t>
            </a:r>
            <a:r>
              <a:rPr lang="es-ES" dirty="0" err="1"/>
              <a:t>ón</a:t>
            </a:r>
            <a:r>
              <a:rPr lang="es-ES" dirty="0"/>
              <a:t> Horizontal Primaria - Derivada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CARGO_1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Select *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From CARGO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Where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Salario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&lt;= 600;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CARGO_2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Select *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From CARGO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Where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Salario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&gt;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600;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3613"/>
              </p:ext>
            </p:extLst>
          </p:nvPr>
        </p:nvGraphicFramePr>
        <p:xfrm>
          <a:off x="7090347" y="1690688"/>
          <a:ext cx="4137285" cy="3765735"/>
        </p:xfrm>
        <a:graphic>
          <a:graphicData uri="http://schemas.openxmlformats.org/drawingml/2006/table">
            <a:tbl>
              <a:tblPr/>
              <a:tblGrid>
                <a:gridCol w="1379095"/>
                <a:gridCol w="1379095"/>
                <a:gridCol w="1379095"/>
              </a:tblGrid>
              <a:tr h="4184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415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Salario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Cajero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Seguridad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415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Salario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Gerente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86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Fragmentaci</a:t>
            </a:r>
            <a:r>
              <a:rPr lang="es-ES" dirty="0" err="1"/>
              <a:t>ón</a:t>
            </a:r>
            <a:r>
              <a:rPr lang="es-ES" dirty="0"/>
              <a:t> Horizontal Primaria - Derivada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3568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EMP_1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as</a:t>
            </a:r>
          </a:p>
          <a:p>
            <a:pPr marL="0" indent="0" font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Select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Emp_ID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Nombre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Cargo_ID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From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CARGO_1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Where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Cargo_ID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CARGO_1.Cargo_ID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Create table EMP_2 as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Select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Emp_ID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Nombre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Cargo_ID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From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CARGO_2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Where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Cargo_ID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CARGO_1.Cargo_ID;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Fragmentaci</a:t>
            </a:r>
            <a:r>
              <a:rPr lang="es-ES" dirty="0" err="1"/>
              <a:t>ón</a:t>
            </a:r>
            <a:r>
              <a:rPr lang="es-ES" dirty="0"/>
              <a:t> Horizontal Primaria - Derivada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77388"/>
              </p:ext>
            </p:extLst>
          </p:nvPr>
        </p:nvGraphicFramePr>
        <p:xfrm>
          <a:off x="965616" y="1828800"/>
          <a:ext cx="6139724" cy="3827780"/>
        </p:xfrm>
        <a:graphic>
          <a:graphicData uri="http://schemas.openxmlformats.org/drawingml/2006/table">
            <a:tbl>
              <a:tblPr/>
              <a:tblGrid>
                <a:gridCol w="1534931"/>
                <a:gridCol w="1534931"/>
                <a:gridCol w="1534931"/>
                <a:gridCol w="1534931"/>
              </a:tblGrid>
              <a:tr h="30608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08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Nombre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8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 BB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CC DD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II JJ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7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Nombre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EE FF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RRHH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GG 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RRHH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OO PP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6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403"/>
          </a:xfrm>
        </p:spPr>
        <p:txBody>
          <a:bodyPr/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23417"/>
              </p:ext>
            </p:extLst>
          </p:nvPr>
        </p:nvGraphicFramePr>
        <p:xfrm>
          <a:off x="838200" y="2184216"/>
          <a:ext cx="5816184" cy="1391920"/>
        </p:xfrm>
        <a:graphic>
          <a:graphicData uri="http://schemas.openxmlformats.org/drawingml/2006/table">
            <a:tbl>
              <a:tblPr/>
              <a:tblGrid>
                <a:gridCol w="816306"/>
                <a:gridCol w="4999878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Select Col3 from TAB where Col1=X;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Select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Col2, Col3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from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TAB;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Select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Col2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from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TAB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Col4=Y;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Select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Sum(Col3)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from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TAB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Col4=Z;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838200" y="1502015"/>
            <a:ext cx="2279755" cy="4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err="1" smtClean="0"/>
              <a:t>Usage</a:t>
            </a:r>
            <a:r>
              <a:rPr lang="es-ES" sz="2800" dirty="0" smtClean="0"/>
              <a:t> </a:t>
            </a:r>
            <a:r>
              <a:rPr lang="es-ES" sz="2800" dirty="0" err="1" smtClean="0"/>
              <a:t>Matrix</a:t>
            </a:r>
            <a:endParaRPr lang="en-US" sz="2800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60569"/>
              </p:ext>
            </p:extLst>
          </p:nvPr>
        </p:nvGraphicFramePr>
        <p:xfrm>
          <a:off x="6853212" y="1606153"/>
          <a:ext cx="3514775" cy="1892300"/>
        </p:xfrm>
        <a:graphic>
          <a:graphicData uri="http://schemas.openxmlformats.org/drawingml/2006/table">
            <a:tbl>
              <a:tblPr/>
              <a:tblGrid>
                <a:gridCol w="702955"/>
                <a:gridCol w="702955"/>
                <a:gridCol w="702955"/>
                <a:gridCol w="702955"/>
                <a:gridCol w="702955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78690"/>
              </p:ext>
            </p:extLst>
          </p:nvPr>
        </p:nvGraphicFramePr>
        <p:xfrm>
          <a:off x="4437090" y="4255627"/>
          <a:ext cx="6190938" cy="2087880"/>
        </p:xfrm>
        <a:graphic>
          <a:graphicData uri="http://schemas.openxmlformats.org/drawingml/2006/table">
            <a:tbl>
              <a:tblPr/>
              <a:tblGrid>
                <a:gridCol w="623802"/>
                <a:gridCol w="623802"/>
                <a:gridCol w="623802"/>
                <a:gridCol w="623802"/>
                <a:gridCol w="623802"/>
                <a:gridCol w="1023976"/>
                <a:gridCol w="1023976"/>
                <a:gridCol w="1023976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Access Frequency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838200" y="3935412"/>
            <a:ext cx="6084758" cy="627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/>
              <a:t>Frecuencia de Acceso en un </a:t>
            </a:r>
            <a:r>
              <a:rPr lang="es-ES" sz="2400" smtClean="0"/>
              <a:t>Sistema Distribuido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28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403"/>
          </a:xfrm>
        </p:spPr>
        <p:txBody>
          <a:bodyPr/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8</a:t>
            </a:fld>
            <a:endParaRPr lang="en-U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38200" y="1502015"/>
            <a:ext cx="3027947" cy="4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Cálculo </a:t>
            </a:r>
            <a:r>
              <a:rPr lang="es-ES" sz="2800" smtClean="0"/>
              <a:t>de afinidad</a:t>
            </a:r>
            <a:endParaRPr lang="en-US" sz="28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38200" y="3935412"/>
            <a:ext cx="6084758" cy="627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/>
              <a:t>Affinity</a:t>
            </a:r>
            <a:r>
              <a:rPr lang="es-ES" sz="2400" dirty="0" smtClean="0"/>
              <a:t> </a:t>
            </a:r>
            <a:r>
              <a:rPr lang="es-ES" sz="2400" dirty="0" err="1" smtClean="0"/>
              <a:t>Matrix</a:t>
            </a:r>
            <a:endParaRPr lang="en-US" sz="2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4007"/>
              </p:ext>
            </p:extLst>
          </p:nvPr>
        </p:nvGraphicFramePr>
        <p:xfrm>
          <a:off x="2953418" y="2154905"/>
          <a:ext cx="4586369" cy="1739900"/>
        </p:xfrm>
        <a:graphic>
          <a:graphicData uri="http://schemas.openxmlformats.org/drawingml/2006/table">
            <a:tbl>
              <a:tblPr/>
              <a:tblGrid>
                <a:gridCol w="690561"/>
                <a:gridCol w="690561"/>
                <a:gridCol w="690561"/>
                <a:gridCol w="690561"/>
                <a:gridCol w="690561"/>
                <a:gridCol w="113356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27131"/>
              </p:ext>
            </p:extLst>
          </p:nvPr>
        </p:nvGraphicFramePr>
        <p:xfrm>
          <a:off x="9144000" y="1579743"/>
          <a:ext cx="2500028" cy="1706880"/>
        </p:xfrm>
        <a:graphic>
          <a:graphicData uri="http://schemas.openxmlformats.org/drawingml/2006/table">
            <a:tbl>
              <a:tblPr/>
              <a:tblGrid>
                <a:gridCol w="625007"/>
                <a:gridCol w="625007"/>
                <a:gridCol w="625007"/>
                <a:gridCol w="625007"/>
              </a:tblGrid>
              <a:tr h="203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Access 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2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3" name="Conector recto de flecha 12"/>
          <p:cNvCxnSpPr/>
          <p:nvPr/>
        </p:nvCxnSpPr>
        <p:spPr>
          <a:xfrm>
            <a:off x="10716928" y="10164943"/>
            <a:ext cx="10287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9608018" y="3220452"/>
            <a:ext cx="10287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7466"/>
              </p:ext>
            </p:extLst>
          </p:nvPr>
        </p:nvGraphicFramePr>
        <p:xfrm>
          <a:off x="1357562" y="4587088"/>
          <a:ext cx="4353425" cy="1739900"/>
        </p:xfrm>
        <a:graphic>
          <a:graphicData uri="http://schemas.openxmlformats.org/drawingml/2006/table">
            <a:tbl>
              <a:tblPr/>
              <a:tblGrid>
                <a:gridCol w="870685"/>
                <a:gridCol w="870685"/>
                <a:gridCol w="870685"/>
                <a:gridCol w="870685"/>
                <a:gridCol w="870685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8705"/>
              </p:ext>
            </p:extLst>
          </p:nvPr>
        </p:nvGraphicFramePr>
        <p:xfrm>
          <a:off x="6447524" y="4603607"/>
          <a:ext cx="3946490" cy="1739900"/>
        </p:xfrm>
        <a:graphic>
          <a:graphicData uri="http://schemas.openxmlformats.org/drawingml/2006/table">
            <a:tbl>
              <a:tblPr/>
              <a:tblGrid>
                <a:gridCol w="789298"/>
                <a:gridCol w="789298"/>
                <a:gridCol w="789298"/>
                <a:gridCol w="789298"/>
                <a:gridCol w="789298"/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2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9</a:t>
            </a:fld>
            <a:endParaRPr lang="en-U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51861" y="1098241"/>
            <a:ext cx="3286739" cy="4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Cálculo del Bond</a:t>
            </a:r>
            <a:endParaRPr lang="en-US" sz="28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06415"/>
              </p:ext>
            </p:extLst>
          </p:nvPr>
        </p:nvGraphicFramePr>
        <p:xfrm>
          <a:off x="3203308" y="1693887"/>
          <a:ext cx="3403536" cy="2087880"/>
        </p:xfrm>
        <a:graphic>
          <a:graphicData uri="http://schemas.openxmlformats.org/drawingml/2006/table">
            <a:tbl>
              <a:tblPr/>
              <a:tblGrid>
                <a:gridCol w="733282"/>
                <a:gridCol w="733282"/>
                <a:gridCol w="733282"/>
                <a:gridCol w="1203690"/>
              </a:tblGrid>
              <a:tr h="2794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cxnSp>
        <p:nvCxnSpPr>
          <p:cNvPr id="44" name="Conector recto de flecha 43"/>
          <p:cNvCxnSpPr/>
          <p:nvPr/>
        </p:nvCxnSpPr>
        <p:spPr>
          <a:xfrm>
            <a:off x="6860844" y="2026358"/>
            <a:ext cx="0" cy="9525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6606844" y="34391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S_tradnl" b="1">
                <a:solidFill>
                  <a:srgbClr val="C00000"/>
                </a:solidFill>
                <a:latin typeface="Calibri" charset="0"/>
              </a:rPr>
              <a:t>SUM</a:t>
            </a:r>
            <a:endParaRPr lang="es-ES_tradnl" b="1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573243" y="1292041"/>
            <a:ext cx="73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S_tradnl" b="1" dirty="0" smtClean="0">
                <a:solidFill>
                  <a:srgbClr val="C00000"/>
                </a:solidFill>
                <a:latin typeface="Calibri" charset="0"/>
              </a:rPr>
              <a:t>PROD</a:t>
            </a:r>
            <a:endParaRPr lang="es-ES_tradnl" b="1" dirty="0">
              <a:solidFill>
                <a:srgbClr val="C00000"/>
              </a:solidFill>
              <a:latin typeface="Calibri" charset="0"/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4187509" y="1502015"/>
            <a:ext cx="105205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834189" y="4604087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Incluir</a:t>
            </a:r>
            <a:r>
              <a:rPr lang="en-US" sz="2200" b="1" dirty="0" smtClean="0">
                <a:solidFill>
                  <a:srgbClr val="C00000"/>
                </a:solidFill>
              </a:rPr>
              <a:t> Col3: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2473000" y="4604087"/>
            <a:ext cx="2432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Col3, Col1, Col2</a:t>
            </a:r>
          </a:p>
          <a:p>
            <a:r>
              <a:rPr lang="en-US" sz="2400" dirty="0" smtClean="0"/>
              <a:t>2. Col1, Col3, Col2</a:t>
            </a:r>
          </a:p>
          <a:p>
            <a:r>
              <a:rPr lang="en-US" sz="2400" dirty="0" smtClean="0"/>
              <a:t>3. Col1, Col2, Col3</a:t>
            </a:r>
            <a:endParaRPr lang="en-US" sz="24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8085680" y="4604087"/>
            <a:ext cx="3798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1.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Col0</a:t>
            </a:r>
            <a:r>
              <a:rPr lang="es-ES_tradnl" sz="2400" dirty="0"/>
              <a:t>, </a:t>
            </a:r>
            <a:r>
              <a:rPr lang="es-ES_tradnl" sz="2400" dirty="0" smtClean="0"/>
              <a:t>Col3</a:t>
            </a:r>
            <a:r>
              <a:rPr lang="es-ES_tradnl" sz="2400" dirty="0"/>
              <a:t>, </a:t>
            </a:r>
            <a:r>
              <a:rPr lang="es-ES_tradnl" sz="2400" dirty="0" smtClean="0"/>
              <a:t>Col1</a:t>
            </a:r>
            <a:r>
              <a:rPr lang="es-ES_tradnl" sz="2400" dirty="0"/>
              <a:t>)", </a:t>
            </a:r>
            <a:endParaRPr lang="es-ES_tradnl" sz="2400" dirty="0" smtClean="0"/>
          </a:p>
          <a:p>
            <a:r>
              <a:rPr lang="es-ES_tradnl" sz="2400" dirty="0" smtClean="0"/>
              <a:t>2.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Col1</a:t>
            </a:r>
            <a:r>
              <a:rPr lang="es-ES_tradnl" sz="2400" dirty="0"/>
              <a:t>, </a:t>
            </a:r>
            <a:r>
              <a:rPr lang="es-ES_tradnl" sz="2400" dirty="0" smtClean="0"/>
              <a:t>Col3</a:t>
            </a:r>
            <a:r>
              <a:rPr lang="es-ES_tradnl" sz="2400" dirty="0"/>
              <a:t>, </a:t>
            </a:r>
            <a:r>
              <a:rPr lang="es-ES_tradnl" sz="2400" dirty="0" smtClean="0"/>
              <a:t>Col2</a:t>
            </a:r>
            <a:r>
              <a:rPr lang="es-ES_tradnl" sz="2400" dirty="0"/>
              <a:t>)" y </a:t>
            </a:r>
            <a:endParaRPr lang="es-ES_tradnl" sz="2400" dirty="0" smtClean="0"/>
          </a:p>
          <a:p>
            <a:r>
              <a:rPr lang="es-ES_tradnl" sz="2400" dirty="0" smtClean="0"/>
              <a:t>3.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Col2</a:t>
            </a:r>
            <a:r>
              <a:rPr lang="es-ES_tradnl" sz="2400" dirty="0"/>
              <a:t>, </a:t>
            </a:r>
            <a:r>
              <a:rPr lang="es-ES_tradnl" sz="2400" dirty="0" smtClean="0"/>
              <a:t>Col3</a:t>
            </a:r>
            <a:r>
              <a:rPr lang="es-ES_tradnl" sz="2400" dirty="0"/>
              <a:t>, </a:t>
            </a:r>
            <a:r>
              <a:rPr lang="es-ES_tradnl" sz="2400" dirty="0" err="1" smtClean="0"/>
              <a:t>Coln</a:t>
            </a:r>
            <a:r>
              <a:rPr lang="es-ES_tradnl" sz="2400" dirty="0"/>
              <a:t>)"</a:t>
            </a:r>
            <a:endParaRPr lang="en-US" sz="24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358062" y="4589530"/>
            <a:ext cx="272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Entonces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calcular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</a:rPr>
              <a:t>las</a:t>
            </a:r>
            <a:r>
              <a:rPr lang="en-US" sz="2200" b="1" dirty="0" smtClean="0">
                <a:solidFill>
                  <a:srgbClr val="C00000"/>
                </a:solidFill>
              </a:rPr>
              <a:t> 3 </a:t>
            </a:r>
            <a:r>
              <a:rPr lang="en-US" sz="2200" b="1" dirty="0" err="1" smtClean="0">
                <a:solidFill>
                  <a:srgbClr val="C00000"/>
                </a:solidFill>
              </a:rPr>
              <a:t>contribuciones</a:t>
            </a:r>
            <a:r>
              <a:rPr lang="en-US" sz="2200" b="1" dirty="0" smtClean="0">
                <a:solidFill>
                  <a:srgbClr val="C00000"/>
                </a:solidFill>
              </a:rPr>
              <a:t>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85142"/>
              </p:ext>
            </p:extLst>
          </p:nvPr>
        </p:nvGraphicFramePr>
        <p:xfrm>
          <a:off x="8008955" y="1383674"/>
          <a:ext cx="3946490" cy="1739900"/>
        </p:xfrm>
        <a:graphic>
          <a:graphicData uri="http://schemas.openxmlformats.org/drawingml/2006/table">
            <a:tbl>
              <a:tblPr/>
              <a:tblGrid>
                <a:gridCol w="789298"/>
                <a:gridCol w="789298"/>
                <a:gridCol w="789298"/>
                <a:gridCol w="789298"/>
                <a:gridCol w="789298"/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123" name="Conector recto de flecha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698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Conector recto de flecha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14300"/>
            <a:ext cx="1778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51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2405</Words>
  <Application>Microsoft Macintosh PowerPoint</Application>
  <PresentationFormat>Panorámica</PresentationFormat>
  <Paragraphs>1123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Ayuthaya</vt:lpstr>
      <vt:lpstr>Calibri</vt:lpstr>
      <vt:lpstr>Calibri Light</vt:lpstr>
      <vt:lpstr>Courier</vt:lpstr>
      <vt:lpstr>Mangal</vt:lpstr>
      <vt:lpstr>Arial</vt:lpstr>
      <vt:lpstr>Tema de Office</vt:lpstr>
      <vt:lpstr>Bases de Datos Distribuidas EJERCICIOS Bimestre I</vt:lpstr>
      <vt:lpstr>Presentación de PowerPoint</vt:lpstr>
      <vt:lpstr>Fragmentación Horizontal Primaria - Derivada</vt:lpstr>
      <vt:lpstr>Fragmentación Horizontal Primaria - Derivada</vt:lpstr>
      <vt:lpstr>Fragmentación Horizontal Primaria - Derivada</vt:lpstr>
      <vt:lpstr>Fragmentación Horizontal Primaria - Derivada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Particionando la tabla en fragmentos verticales</vt:lpstr>
      <vt:lpstr>Particionando la tabla en fragmentos verticales</vt:lpstr>
      <vt:lpstr>Particionando la tabla en fragmentos verticales</vt:lpstr>
      <vt:lpstr>Particionando la tabla en fragmentos verticales</vt:lpstr>
      <vt:lpstr>Particionando la tabla en fragmentos verticales</vt:lpstr>
      <vt:lpstr>Particionando la tabla en fragmentos verticales</vt:lpstr>
      <vt:lpstr>Particionando la tabla en fragmentos verticales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Distribuidas</dc:title>
  <dc:creator>Lorena Recalde</dc:creator>
  <cp:lastModifiedBy>Lorena Recalde</cp:lastModifiedBy>
  <cp:revision>108</cp:revision>
  <dcterms:created xsi:type="dcterms:W3CDTF">2019-03-17T16:06:37Z</dcterms:created>
  <dcterms:modified xsi:type="dcterms:W3CDTF">2019-05-23T10:12:59Z</dcterms:modified>
</cp:coreProperties>
</file>