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320" r:id="rId3"/>
    <p:sldId id="321" r:id="rId4"/>
    <p:sldId id="319" r:id="rId5"/>
    <p:sldId id="324" r:id="rId6"/>
    <p:sldId id="325" r:id="rId7"/>
    <p:sldId id="259" r:id="rId8"/>
    <p:sldId id="335" r:id="rId9"/>
    <p:sldId id="326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260" r:id="rId18"/>
    <p:sldId id="336" r:id="rId19"/>
    <p:sldId id="337" r:id="rId20"/>
    <p:sldId id="338" r:id="rId21"/>
    <p:sldId id="339" r:id="rId22"/>
    <p:sldId id="340" r:id="rId23"/>
    <p:sldId id="341" r:id="rId24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A8FF"/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38B1855-1B75-4FBE-930C-398BA8C253C6}" styleName="Estilo temático 2 - Énfasis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Estilo temático 2 - Énfasis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0"/>
    <p:restoredTop sz="93078"/>
  </p:normalViewPr>
  <p:slideViewPr>
    <p:cSldViewPr snapToGrid="0" snapToObjects="1">
      <p:cViewPr>
        <p:scale>
          <a:sx n="80" d="100"/>
          <a:sy n="80" d="100"/>
        </p:scale>
        <p:origin x="39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AB0B07-6D39-B34B-8E85-8099970B0AD4}" type="datetimeFigureOut">
              <a:rPr lang="en-US" smtClean="0"/>
              <a:t>5/23/19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66EC39-8468-7E49-9231-B0A2560DF4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78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6EC39-8468-7E49-9231-B0A2560DF48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19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CDF6D-C4BF-DA4C-9477-28F6DA8CCA2F}" type="datetime1">
              <a:rPr lang="es-ES" smtClean="0"/>
              <a:t>23/5/19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EPN - Lorena Recalde Ph.D.</a:t>
            </a:r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9F08-450C-8F48-AE7B-7399617BC90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37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1AF4-3DDB-B94D-932D-CF1FAA778A51}" type="datetime1">
              <a:rPr lang="es-ES" smtClean="0"/>
              <a:t>23/5/19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EPN - Lorena Recalde Ph.D.</a:t>
            </a:r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9F08-450C-8F48-AE7B-7399617BC90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1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60127-C64C-E444-903F-F8971BC5063E}" type="datetime1">
              <a:rPr lang="es-ES" smtClean="0"/>
              <a:t>23/5/19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EPN - Lorena Recalde Ph.D.</a:t>
            </a:r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9F08-450C-8F48-AE7B-7399617BC90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562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AF91F-CD54-CC4D-B06F-7DF462F63DC5}" type="datetime1">
              <a:rPr lang="es-ES" smtClean="0"/>
              <a:t>23/5/19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EPN - Lorena Recalde Ph.D.</a:t>
            </a:r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9F08-450C-8F48-AE7B-7399617BC90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50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03CE-CE79-A74C-8245-A7BF75D2D1ED}" type="datetime1">
              <a:rPr lang="es-ES" smtClean="0"/>
              <a:t>23/5/19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EPN - Lorena Recalde Ph.D.</a:t>
            </a:r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9F08-450C-8F48-AE7B-7399617BC90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39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E46EF-5F51-1F43-A845-7F095ED3EDE1}" type="datetime1">
              <a:rPr lang="es-ES" smtClean="0"/>
              <a:t>23/5/19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EPN - Lorena Recalde Ph.D.</a:t>
            </a:r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9F08-450C-8F48-AE7B-7399617BC90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15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B5AC-9764-D448-A749-6EF42F34F0CA}" type="datetime1">
              <a:rPr lang="es-ES" smtClean="0"/>
              <a:t>23/5/19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EPN - Lorena Recalde Ph.D.</a:t>
            </a:r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9F08-450C-8F48-AE7B-7399617BC90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4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ACDA-9DCA-5745-92EC-261B94BAA017}" type="datetime1">
              <a:rPr lang="es-ES" smtClean="0"/>
              <a:t>23/5/19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EPN - Lorena Recalde Ph.D.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9F08-450C-8F48-AE7B-7399617BC90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523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4F4A5-8598-8243-B873-0496E313ED0B}" type="datetime1">
              <a:rPr lang="es-ES" smtClean="0"/>
              <a:t>23/5/19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EPN - Lorena Recalde Ph.D.</a:t>
            </a:r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9F08-450C-8F48-AE7B-7399617BC90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14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15A8C-B15B-8346-9F6B-568D93CCEC52}" type="datetime1">
              <a:rPr lang="es-ES" smtClean="0"/>
              <a:t>23/5/19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EPN - Lorena Recalde Ph.D.</a:t>
            </a:r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9F08-450C-8F48-AE7B-7399617BC90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14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BEA24-F4BF-4346-9249-D836622C19D1}" type="datetime1">
              <a:rPr lang="es-ES" smtClean="0"/>
              <a:t>23/5/19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EPN - Lorena Recalde Ph.D.</a:t>
            </a:r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9F08-450C-8F48-AE7B-7399617BC90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4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2EC31-B002-C741-9D6D-ECCE486C318F}" type="datetime1">
              <a:rPr lang="es-ES" smtClean="0"/>
              <a:t>23/5/19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EPN - Lorena Recalde Ph.D.</a:t>
            </a:r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B9F08-450C-8F48-AE7B-7399617BC90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923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871871"/>
            <a:ext cx="9144000" cy="2878137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en-US" sz="5800" dirty="0" smtClean="0"/>
              <a:t>Bases de </a:t>
            </a:r>
            <a:r>
              <a:rPr lang="en-US" sz="5800" dirty="0" err="1" smtClean="0"/>
              <a:t>Datos</a:t>
            </a:r>
            <a:r>
              <a:rPr lang="en-US" sz="5800" dirty="0" smtClean="0"/>
              <a:t> </a:t>
            </a:r>
            <a:r>
              <a:rPr lang="en-US" sz="5800" dirty="0" err="1" smtClean="0"/>
              <a:t>Distribuidas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Ayuthaya" charset="-34"/>
                <a:ea typeface="Ayuthaya" charset="-34"/>
                <a:cs typeface="Ayuthaya" charset="-34"/>
              </a:rPr>
              <a:t>EJERCICIOS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5300" dirty="0" err="1" smtClean="0"/>
              <a:t>Bimestre</a:t>
            </a:r>
            <a:r>
              <a:rPr lang="en-US" sz="5300" dirty="0" smtClean="0"/>
              <a:t> I</a:t>
            </a:r>
            <a:endParaRPr lang="en-US" sz="53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724428"/>
            <a:ext cx="9144000" cy="1655762"/>
          </a:xfrm>
        </p:spPr>
        <p:txBody>
          <a:bodyPr/>
          <a:lstStyle/>
          <a:p>
            <a:r>
              <a:rPr lang="en-US" sz="3200" dirty="0" err="1" smtClean="0"/>
              <a:t>Dra</a:t>
            </a:r>
            <a:r>
              <a:rPr lang="en-US" sz="3200" dirty="0" smtClean="0"/>
              <a:t>. Lorena Recalde</a:t>
            </a:r>
          </a:p>
          <a:p>
            <a:r>
              <a:rPr lang="en-US" dirty="0" err="1" smtClean="0"/>
              <a:t>Escuela</a:t>
            </a:r>
            <a:r>
              <a:rPr lang="en-US" dirty="0" smtClean="0"/>
              <a:t> </a:t>
            </a:r>
            <a:r>
              <a:rPr lang="en-US" dirty="0" err="1" smtClean="0"/>
              <a:t>Polit</a:t>
            </a:r>
            <a:r>
              <a:rPr lang="es-ES" dirty="0" err="1" smtClean="0"/>
              <a:t>écnica</a:t>
            </a:r>
            <a:r>
              <a:rPr lang="es-ES" dirty="0" smtClean="0"/>
              <a:t> Nacional</a:t>
            </a:r>
          </a:p>
          <a:p>
            <a:r>
              <a:rPr lang="es-ES" dirty="0" smtClean="0"/>
              <a:t>2019-A</a:t>
            </a:r>
            <a:endParaRPr lang="en-US" dirty="0"/>
          </a:p>
        </p:txBody>
      </p:sp>
      <p:sp>
        <p:nvSpPr>
          <p:cNvPr id="4" name="CuadroTexto 3"/>
          <p:cNvSpPr txBox="1"/>
          <p:nvPr/>
        </p:nvSpPr>
        <p:spPr>
          <a:xfrm>
            <a:off x="1664638" y="6284666"/>
            <a:ext cx="90033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>
                <a:solidFill>
                  <a:schemeClr val="accent1">
                    <a:lumMod val="50000"/>
                  </a:schemeClr>
                </a:solidFill>
              </a:rPr>
              <a:t>Tomado</a:t>
            </a:r>
            <a:r>
              <a:rPr lang="en-US" sz="2200" dirty="0" smtClean="0">
                <a:solidFill>
                  <a:schemeClr val="accent1">
                    <a:lumMod val="50000"/>
                  </a:schemeClr>
                </a:solidFill>
              </a:rPr>
              <a:t> de:    http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</a:rPr>
              <a:t>://</a:t>
            </a:r>
            <a:r>
              <a:rPr lang="en-US" sz="2200" dirty="0" err="1">
                <a:solidFill>
                  <a:schemeClr val="accent1">
                    <a:lumMod val="50000"/>
                  </a:schemeClr>
                </a:solidFill>
              </a:rPr>
              <a:t>web.cs.iastate.edu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</a:rPr>
              <a:t>/~cs661/lectures/DDB_05_revised.pdf</a:t>
            </a:r>
          </a:p>
        </p:txBody>
      </p:sp>
    </p:spTree>
    <p:extLst>
      <p:ext uri="{BB962C8B-B14F-4D97-AF65-F5344CB8AC3E}">
        <p14:creationId xmlns:p14="http://schemas.microsoft.com/office/powerpoint/2010/main" val="37580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6614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Fragmentaci</a:t>
            </a:r>
            <a:r>
              <a:rPr lang="es-ES" dirty="0" err="1" smtClean="0"/>
              <a:t>ón</a:t>
            </a:r>
            <a:r>
              <a:rPr lang="es-ES" dirty="0" smtClean="0"/>
              <a:t> Vertical: </a:t>
            </a:r>
            <a:r>
              <a:rPr lang="es-ES" dirty="0" err="1" smtClean="0"/>
              <a:t>Affinity</a:t>
            </a:r>
            <a:r>
              <a:rPr lang="es-ES" dirty="0" smtClean="0"/>
              <a:t> </a:t>
            </a:r>
            <a:r>
              <a:rPr lang="es-ES" dirty="0" err="1" smtClean="0"/>
              <a:t>Matrix</a:t>
            </a:r>
            <a:r>
              <a:rPr lang="es-ES" dirty="0" smtClean="0"/>
              <a:t> y BEA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EPN - Lorena Recalde Ph.D.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9F08-450C-8F48-AE7B-7399617BC908}" type="slidenum">
              <a:rPr lang="en-US" smtClean="0"/>
              <a:t>10</a:t>
            </a:fld>
            <a:endParaRPr lang="en-US"/>
          </a:p>
        </p:txBody>
      </p:sp>
      <p:sp>
        <p:nvSpPr>
          <p:cNvPr id="52" name="CuadroTexto 51"/>
          <p:cNvSpPr txBox="1"/>
          <p:nvPr/>
        </p:nvSpPr>
        <p:spPr>
          <a:xfrm>
            <a:off x="339436" y="1614050"/>
            <a:ext cx="96427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Bond Contribution Calculation</a:t>
            </a:r>
          </a:p>
          <a:p>
            <a:r>
              <a:rPr lang="is-IS" sz="2200" dirty="0"/>
              <a:t>Cont(X1, </a:t>
            </a:r>
            <a:r>
              <a:rPr lang="is-IS" sz="2200" b="1" dirty="0">
                <a:solidFill>
                  <a:srgbClr val="C00000"/>
                </a:solidFill>
              </a:rPr>
              <a:t>X2</a:t>
            </a:r>
            <a:r>
              <a:rPr lang="is-IS" sz="2200" dirty="0"/>
              <a:t>, X3) = 2 ∗ Bond(X1, X2) + 2 ∗ Bond(X2, X3) </a:t>
            </a:r>
            <a:r>
              <a:rPr lang="is-IS" sz="2200" dirty="0" smtClean="0"/>
              <a:t>− 2 </a:t>
            </a:r>
            <a:r>
              <a:rPr lang="is-IS" sz="2200" dirty="0"/>
              <a:t>∗ Bond(X1, X3</a:t>
            </a:r>
            <a:r>
              <a:rPr lang="is-IS" sz="2200" dirty="0" smtClean="0"/>
              <a:t>)</a:t>
            </a:r>
            <a:endParaRPr lang="en-US" sz="2200" dirty="0"/>
          </a:p>
        </p:txBody>
      </p:sp>
      <p:sp>
        <p:nvSpPr>
          <p:cNvPr id="56" name="CuadroTexto 55"/>
          <p:cNvSpPr txBox="1"/>
          <p:nvPr/>
        </p:nvSpPr>
        <p:spPr>
          <a:xfrm>
            <a:off x="339436" y="1179689"/>
            <a:ext cx="50365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C00000"/>
                </a:solidFill>
              </a:rPr>
              <a:t>Para </a:t>
            </a:r>
            <a:r>
              <a:rPr lang="en-US" sz="2200" b="1" dirty="0" err="1" smtClean="0">
                <a:solidFill>
                  <a:srgbClr val="C00000"/>
                </a:solidFill>
              </a:rPr>
              <a:t>calcular</a:t>
            </a:r>
            <a:r>
              <a:rPr lang="en-US" sz="2200" b="1" dirty="0">
                <a:solidFill>
                  <a:srgbClr val="C00000"/>
                </a:solidFill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</a:rPr>
              <a:t>las</a:t>
            </a:r>
            <a:r>
              <a:rPr lang="en-US" sz="2200" b="1" dirty="0" smtClean="0">
                <a:solidFill>
                  <a:srgbClr val="C00000"/>
                </a:solidFill>
              </a:rPr>
              <a:t> 3 </a:t>
            </a:r>
            <a:r>
              <a:rPr lang="en-US" sz="2200" b="1" dirty="0" err="1" smtClean="0">
                <a:solidFill>
                  <a:srgbClr val="C00000"/>
                </a:solidFill>
              </a:rPr>
              <a:t>contribuciones</a:t>
            </a:r>
            <a:r>
              <a:rPr lang="en-US" sz="2200" b="1" dirty="0" smtClean="0">
                <a:solidFill>
                  <a:srgbClr val="C00000"/>
                </a:solidFill>
              </a:rPr>
              <a:t>:</a:t>
            </a:r>
            <a:endParaRPr lang="en-US" sz="2200" b="1" dirty="0">
              <a:solidFill>
                <a:srgbClr val="C00000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838200" y="3539484"/>
            <a:ext cx="22733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Calcular</a:t>
            </a:r>
            <a:r>
              <a:rPr lang="en-US" sz="2000" dirty="0" smtClean="0"/>
              <a:t> Bonds de:  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Bond(C</a:t>
            </a:r>
            <a:r>
              <a:rPr lang="es-ES_tradnl" sz="2000" dirty="0" err="1"/>
              <a:t>ol</a:t>
            </a:r>
            <a:r>
              <a:rPr lang="en-US" sz="2000" dirty="0" smtClean="0"/>
              <a:t>0, C</a:t>
            </a:r>
            <a:r>
              <a:rPr lang="es-ES_tradnl" sz="2000" dirty="0" err="1"/>
              <a:t>ol</a:t>
            </a:r>
            <a:r>
              <a:rPr lang="en-US" sz="2000" dirty="0" smtClean="0"/>
              <a:t>3)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Bond(C</a:t>
            </a:r>
            <a:r>
              <a:rPr lang="es-ES_tradnl" sz="2000" dirty="0" err="1"/>
              <a:t>ol</a:t>
            </a:r>
            <a:r>
              <a:rPr lang="en-US" sz="2000" dirty="0" smtClean="0"/>
              <a:t>3, C</a:t>
            </a:r>
            <a:r>
              <a:rPr lang="es-ES_tradnl" sz="2000" dirty="0" err="1"/>
              <a:t>ol</a:t>
            </a:r>
            <a:r>
              <a:rPr lang="en-US" sz="2000" dirty="0" smtClean="0"/>
              <a:t>1)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Bond(C</a:t>
            </a:r>
            <a:r>
              <a:rPr lang="es-ES_tradnl" sz="2000" dirty="0" err="1"/>
              <a:t>ol</a:t>
            </a:r>
            <a:r>
              <a:rPr lang="en-US" sz="2000" dirty="0" smtClean="0"/>
              <a:t>0, C</a:t>
            </a:r>
            <a:r>
              <a:rPr lang="es-ES_tradnl" sz="2000" dirty="0" err="1"/>
              <a:t>ol</a:t>
            </a:r>
            <a:r>
              <a:rPr lang="en-US" sz="2000" dirty="0" smtClean="0"/>
              <a:t>1)</a:t>
            </a:r>
            <a:endParaRPr lang="en-US" sz="2000" dirty="0"/>
          </a:p>
        </p:txBody>
      </p:sp>
      <p:sp>
        <p:nvSpPr>
          <p:cNvPr id="6" name="CuadroTexto 5"/>
          <p:cNvSpPr txBox="1"/>
          <p:nvPr/>
        </p:nvSpPr>
        <p:spPr>
          <a:xfrm>
            <a:off x="339436" y="2639980"/>
            <a:ext cx="91807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s-ES_tradnl" sz="2200" dirty="0" err="1" smtClean="0"/>
              <a:t>Cont</a:t>
            </a:r>
            <a:r>
              <a:rPr lang="es-ES_tradnl" sz="2200" dirty="0" smtClean="0"/>
              <a:t> </a:t>
            </a:r>
            <a:r>
              <a:rPr lang="es-ES_tradnl" sz="2200" dirty="0"/>
              <a:t>(</a:t>
            </a:r>
            <a:r>
              <a:rPr lang="es-ES_tradnl" sz="2200" dirty="0" smtClean="0"/>
              <a:t>Col0</a:t>
            </a:r>
            <a:r>
              <a:rPr lang="es-ES_tradnl" sz="2200" dirty="0"/>
              <a:t>, </a:t>
            </a:r>
            <a:r>
              <a:rPr lang="es-ES_tradnl" sz="2200" dirty="0" smtClean="0"/>
              <a:t>C</a:t>
            </a:r>
            <a:r>
              <a:rPr lang="es-ES_tradnl" sz="2200" dirty="0"/>
              <a:t>ol</a:t>
            </a:r>
            <a:r>
              <a:rPr lang="es-ES_tradnl" sz="2200" dirty="0" smtClean="0"/>
              <a:t>3</a:t>
            </a:r>
            <a:r>
              <a:rPr lang="es-ES_tradnl" sz="2200" dirty="0"/>
              <a:t>, </a:t>
            </a:r>
            <a:r>
              <a:rPr lang="es-ES_tradnl" sz="2200" dirty="0" smtClean="0"/>
              <a:t>C</a:t>
            </a:r>
            <a:r>
              <a:rPr lang="es-ES_tradnl" sz="2200" dirty="0"/>
              <a:t>ol</a:t>
            </a:r>
            <a:r>
              <a:rPr lang="es-ES_tradnl" sz="2200" dirty="0" smtClean="0"/>
              <a:t>1) = </a:t>
            </a:r>
          </a:p>
          <a:p>
            <a:r>
              <a:rPr lang="es-ES_tradnl" sz="2200" dirty="0"/>
              <a:t> </a:t>
            </a:r>
            <a:r>
              <a:rPr lang="es-ES_tradnl" sz="2200" dirty="0" smtClean="0"/>
              <a:t>              2 </a:t>
            </a:r>
            <a:r>
              <a:rPr lang="es-ES" sz="2200" dirty="0" smtClean="0"/>
              <a:t>* </a:t>
            </a:r>
            <a:r>
              <a:rPr lang="en-US" sz="2200" dirty="0" smtClean="0"/>
              <a:t>Bond(C</a:t>
            </a:r>
            <a:r>
              <a:rPr lang="es-ES_tradnl" sz="2200" dirty="0" err="1"/>
              <a:t>ol</a:t>
            </a:r>
            <a:r>
              <a:rPr lang="en-US" sz="2200" dirty="0" smtClean="0"/>
              <a:t>0</a:t>
            </a:r>
            <a:r>
              <a:rPr lang="en-US" sz="2200" dirty="0"/>
              <a:t>, </a:t>
            </a:r>
            <a:r>
              <a:rPr lang="en-US" sz="2200" dirty="0" smtClean="0"/>
              <a:t>C</a:t>
            </a:r>
            <a:r>
              <a:rPr lang="es-ES_tradnl" sz="2200" dirty="0" err="1"/>
              <a:t>ol</a:t>
            </a:r>
            <a:r>
              <a:rPr lang="en-US" sz="2200" dirty="0" smtClean="0"/>
              <a:t>3) + 2 * Bond(C</a:t>
            </a:r>
            <a:r>
              <a:rPr lang="es-ES_tradnl" sz="2200" dirty="0" err="1"/>
              <a:t>ol</a:t>
            </a:r>
            <a:r>
              <a:rPr lang="en-US" sz="2200" dirty="0" smtClean="0"/>
              <a:t>3</a:t>
            </a:r>
            <a:r>
              <a:rPr lang="en-US" sz="2200" dirty="0"/>
              <a:t>, </a:t>
            </a:r>
            <a:r>
              <a:rPr lang="en-US" sz="2200" dirty="0" smtClean="0"/>
              <a:t>C</a:t>
            </a:r>
            <a:r>
              <a:rPr lang="es-ES_tradnl" sz="2200" dirty="0" err="1"/>
              <a:t>ol</a:t>
            </a:r>
            <a:r>
              <a:rPr lang="en-US" sz="2200" dirty="0" smtClean="0"/>
              <a:t>1) </a:t>
            </a:r>
            <a:r>
              <a:rPr lang="mr-IN" sz="2200" dirty="0" smtClean="0"/>
              <a:t>–</a:t>
            </a:r>
            <a:r>
              <a:rPr lang="en-US" sz="2200" dirty="0" smtClean="0"/>
              <a:t> 2 *  Bond(C</a:t>
            </a:r>
            <a:r>
              <a:rPr lang="es-ES_tradnl" sz="2200" dirty="0" err="1"/>
              <a:t>ol</a:t>
            </a:r>
            <a:r>
              <a:rPr lang="en-US" sz="2200" dirty="0" smtClean="0"/>
              <a:t>0</a:t>
            </a:r>
            <a:r>
              <a:rPr lang="en-US" sz="2200" dirty="0"/>
              <a:t>, </a:t>
            </a:r>
            <a:r>
              <a:rPr lang="en-US" sz="2200" dirty="0" smtClean="0"/>
              <a:t>C</a:t>
            </a:r>
            <a:r>
              <a:rPr lang="es-ES_tradnl" sz="2200" dirty="0" err="1"/>
              <a:t>ol</a:t>
            </a:r>
            <a:r>
              <a:rPr lang="en-US" sz="2200" dirty="0" smtClean="0"/>
              <a:t>1)</a:t>
            </a:r>
            <a:r>
              <a:rPr lang="es-ES" sz="2200" dirty="0" smtClean="0"/>
              <a:t> </a:t>
            </a:r>
            <a:r>
              <a:rPr lang="es-ES_tradnl" sz="2200" dirty="0" smtClean="0"/>
              <a:t> </a:t>
            </a:r>
            <a:endParaRPr lang="es-ES_tradnl" sz="2200" dirty="0"/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023323"/>
              </p:ext>
            </p:extLst>
          </p:nvPr>
        </p:nvGraphicFramePr>
        <p:xfrm>
          <a:off x="9080680" y="1042035"/>
          <a:ext cx="2743201" cy="5679440"/>
        </p:xfrm>
        <a:graphic>
          <a:graphicData uri="http://schemas.openxmlformats.org/drawingml/2006/table">
            <a:tbl>
              <a:tblPr/>
              <a:tblGrid>
                <a:gridCol w="591015"/>
                <a:gridCol w="591015"/>
                <a:gridCol w="591015"/>
                <a:gridCol w="970156"/>
              </a:tblGrid>
              <a:tr h="212355">
                <a:tc>
                  <a:txBody>
                    <a:bodyPr/>
                    <a:lstStyle/>
                    <a:p>
                      <a:pPr algn="l" fontAlgn="b"/>
                      <a:endParaRPr lang="es-ES_tradnl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652" marR="9652" marT="965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Col0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Col3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PRODUCT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355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Col1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45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355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Col2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355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Col3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53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355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Col4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35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BOND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148648">
                <a:tc>
                  <a:txBody>
                    <a:bodyPr/>
                    <a:lstStyle/>
                    <a:p>
                      <a:pPr algn="l" fontAlgn="b"/>
                      <a:endParaRPr lang="es-ES_tradnl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652" marR="9652" marT="96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652" marR="9652" marT="96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652" marR="9652" marT="96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652" marR="9652" marT="96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660">
                <a:tc>
                  <a:txBody>
                    <a:bodyPr/>
                    <a:lstStyle/>
                    <a:p>
                      <a:pPr algn="l" fontAlgn="b"/>
                      <a:endParaRPr lang="es-ES_tradnl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652" marR="9652" marT="965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Col3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Col1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PRODUCT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660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Col1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45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45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2025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660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Col2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660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Col3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53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45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2385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660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Col4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66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BOND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4410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148648">
                <a:tc>
                  <a:txBody>
                    <a:bodyPr/>
                    <a:lstStyle/>
                    <a:p>
                      <a:pPr algn="l" fontAlgn="b"/>
                      <a:endParaRPr lang="es-ES_tradnl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652" marR="9652" marT="96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652" marR="9652" marT="96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652" marR="9652" marT="96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652" marR="9652" marT="96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660">
                <a:tc>
                  <a:txBody>
                    <a:bodyPr/>
                    <a:lstStyle/>
                    <a:p>
                      <a:pPr algn="l" fontAlgn="b"/>
                      <a:endParaRPr lang="es-ES_tradnl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652" marR="9652" marT="965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Col0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Col1</a:t>
                      </a:r>
                      <a:endParaRPr lang="es-ES_tradn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PRODUCT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660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Col1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45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660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Col2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  <a:endParaRPr lang="es-ES_tradn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660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Col3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45</a:t>
                      </a:r>
                      <a:endParaRPr lang="es-ES_tradn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660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Col4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  <a:endParaRPr lang="es-ES_tradn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66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BOND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9" name="Rectángulo 8"/>
          <p:cNvSpPr/>
          <p:nvPr/>
        </p:nvSpPr>
        <p:spPr>
          <a:xfrm>
            <a:off x="651851" y="4862923"/>
            <a:ext cx="75879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200" dirty="0" err="1"/>
              <a:t>Cont</a:t>
            </a:r>
            <a:r>
              <a:rPr lang="es-ES_tradnl" sz="2200" dirty="0"/>
              <a:t> (</a:t>
            </a:r>
            <a:r>
              <a:rPr lang="es-ES_tradnl" sz="2200" dirty="0" smtClean="0"/>
              <a:t>C</a:t>
            </a:r>
            <a:r>
              <a:rPr lang="es-ES_tradnl" sz="2400" dirty="0"/>
              <a:t>ol</a:t>
            </a:r>
            <a:r>
              <a:rPr lang="es-ES_tradnl" sz="2200" dirty="0" smtClean="0"/>
              <a:t>0</a:t>
            </a:r>
            <a:r>
              <a:rPr lang="es-ES_tradnl" sz="2200" dirty="0"/>
              <a:t>, </a:t>
            </a:r>
            <a:r>
              <a:rPr lang="es-ES_tradnl" sz="2200" dirty="0" smtClean="0"/>
              <a:t>C</a:t>
            </a:r>
            <a:r>
              <a:rPr lang="es-ES_tradnl" sz="2400" dirty="0"/>
              <a:t>ol</a:t>
            </a:r>
            <a:r>
              <a:rPr lang="es-ES_tradnl" sz="2200" dirty="0" smtClean="0"/>
              <a:t>3</a:t>
            </a:r>
            <a:r>
              <a:rPr lang="es-ES_tradnl" sz="2200" dirty="0"/>
              <a:t>, </a:t>
            </a:r>
            <a:r>
              <a:rPr lang="es-ES_tradnl" sz="2200" dirty="0" smtClean="0"/>
              <a:t>C</a:t>
            </a:r>
            <a:r>
              <a:rPr lang="es-ES_tradnl" sz="2400" dirty="0"/>
              <a:t>ol</a:t>
            </a:r>
            <a:r>
              <a:rPr lang="es-ES_tradnl" sz="2200" dirty="0" smtClean="0"/>
              <a:t>1</a:t>
            </a:r>
            <a:r>
              <a:rPr lang="es-ES_tradnl" sz="2200" dirty="0"/>
              <a:t>) = 2 </a:t>
            </a:r>
            <a:r>
              <a:rPr lang="es-ES" sz="2200" dirty="0"/>
              <a:t>* </a:t>
            </a:r>
            <a:r>
              <a:rPr lang="es-ES" sz="2200" dirty="0" smtClean="0"/>
              <a:t>0 </a:t>
            </a:r>
            <a:r>
              <a:rPr lang="en-US" sz="2200" dirty="0" smtClean="0"/>
              <a:t>+ </a:t>
            </a:r>
            <a:r>
              <a:rPr lang="en-US" sz="2200" dirty="0"/>
              <a:t>2 </a:t>
            </a:r>
            <a:r>
              <a:rPr lang="en-US" sz="2200" dirty="0" smtClean="0"/>
              <a:t>* 4410 </a:t>
            </a:r>
            <a:r>
              <a:rPr lang="mr-IN" sz="2200" dirty="0" smtClean="0"/>
              <a:t>–</a:t>
            </a:r>
            <a:r>
              <a:rPr lang="en-US" sz="2200" dirty="0" smtClean="0"/>
              <a:t> </a:t>
            </a:r>
            <a:r>
              <a:rPr lang="en-US" sz="2200" dirty="0"/>
              <a:t>2 *  </a:t>
            </a:r>
            <a:r>
              <a:rPr lang="es-ES" sz="2200" dirty="0" smtClean="0"/>
              <a:t>0  = </a:t>
            </a:r>
            <a:r>
              <a:rPr lang="es-ES" sz="2200" b="1" dirty="0" smtClean="0">
                <a:solidFill>
                  <a:srgbClr val="C00000"/>
                </a:solidFill>
              </a:rPr>
              <a:t>8820</a:t>
            </a:r>
            <a:endParaRPr lang="es-ES_tradnl" sz="2200" b="1" dirty="0">
              <a:solidFill>
                <a:srgbClr val="C00000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651851" y="5595222"/>
            <a:ext cx="63762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C00000"/>
                </a:solidFill>
              </a:rPr>
              <a:t>=&gt;</a:t>
            </a:r>
            <a:r>
              <a:rPr lang="en-US" sz="2200" dirty="0" smtClean="0"/>
              <a:t>  Para </a:t>
            </a:r>
            <a:r>
              <a:rPr lang="en-US" sz="2200" dirty="0" err="1" smtClean="0"/>
              <a:t>orden</a:t>
            </a:r>
            <a:r>
              <a:rPr lang="en-US" sz="2200" dirty="0" smtClean="0"/>
              <a:t>:   Col3</a:t>
            </a:r>
            <a:r>
              <a:rPr lang="en-US" sz="2200" dirty="0"/>
              <a:t>, Col1, </a:t>
            </a:r>
            <a:r>
              <a:rPr lang="en-US" sz="2200" dirty="0" smtClean="0"/>
              <a:t>Col2, </a:t>
            </a:r>
            <a:r>
              <a:rPr lang="en-US" sz="2200" dirty="0" err="1" smtClean="0"/>
              <a:t>contribuci</a:t>
            </a:r>
            <a:r>
              <a:rPr lang="es-ES" sz="2200" dirty="0" err="1" smtClean="0"/>
              <a:t>ón</a:t>
            </a:r>
            <a:r>
              <a:rPr lang="es-ES" sz="2200" dirty="0" smtClean="0"/>
              <a:t> = 8820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1831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6614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Fragmentaci</a:t>
            </a:r>
            <a:r>
              <a:rPr lang="es-ES" dirty="0" err="1" smtClean="0"/>
              <a:t>ón</a:t>
            </a:r>
            <a:r>
              <a:rPr lang="es-ES" dirty="0" smtClean="0"/>
              <a:t> Vertical: </a:t>
            </a:r>
            <a:r>
              <a:rPr lang="es-ES" dirty="0" err="1" smtClean="0"/>
              <a:t>Affinity</a:t>
            </a:r>
            <a:r>
              <a:rPr lang="es-ES" dirty="0" smtClean="0"/>
              <a:t> </a:t>
            </a:r>
            <a:r>
              <a:rPr lang="es-ES" dirty="0" err="1" smtClean="0"/>
              <a:t>Matrix</a:t>
            </a:r>
            <a:r>
              <a:rPr lang="es-ES" dirty="0" smtClean="0"/>
              <a:t> y BEA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EPN - Lorena Recalde Ph.D.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9F08-450C-8F48-AE7B-7399617BC908}" type="slidenum">
              <a:rPr lang="en-US" smtClean="0"/>
              <a:t>11</a:t>
            </a:fld>
            <a:endParaRPr lang="en-US"/>
          </a:p>
        </p:txBody>
      </p:sp>
      <p:sp>
        <p:nvSpPr>
          <p:cNvPr id="3" name="CuadroTexto 2"/>
          <p:cNvSpPr txBox="1"/>
          <p:nvPr/>
        </p:nvSpPr>
        <p:spPr>
          <a:xfrm>
            <a:off x="651851" y="2355688"/>
            <a:ext cx="22733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Calcular</a:t>
            </a:r>
            <a:r>
              <a:rPr lang="en-US" sz="2000" dirty="0" smtClean="0"/>
              <a:t> Bonds de:  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Bond(C</a:t>
            </a:r>
            <a:r>
              <a:rPr lang="es-ES_tradnl" sz="2000" dirty="0" err="1"/>
              <a:t>ol</a:t>
            </a:r>
            <a:r>
              <a:rPr lang="en-US" sz="2000" dirty="0" smtClean="0"/>
              <a:t>1, C</a:t>
            </a:r>
            <a:r>
              <a:rPr lang="es-ES_tradnl" sz="2000" dirty="0" err="1"/>
              <a:t>ol</a:t>
            </a:r>
            <a:r>
              <a:rPr lang="en-US" sz="2000" dirty="0" smtClean="0"/>
              <a:t>3)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Bond(C</a:t>
            </a:r>
            <a:r>
              <a:rPr lang="es-ES_tradnl" sz="2000" dirty="0" err="1"/>
              <a:t>ol</a:t>
            </a:r>
            <a:r>
              <a:rPr lang="en-US" sz="2000" dirty="0" smtClean="0"/>
              <a:t>3, C</a:t>
            </a:r>
            <a:r>
              <a:rPr lang="es-ES_tradnl" sz="2000" dirty="0" err="1"/>
              <a:t>ol</a:t>
            </a:r>
            <a:r>
              <a:rPr lang="en-US" sz="2000" dirty="0" smtClean="0"/>
              <a:t>2)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Bond(C</a:t>
            </a:r>
            <a:r>
              <a:rPr lang="es-ES_tradnl" sz="2000" dirty="0" err="1"/>
              <a:t>ol</a:t>
            </a:r>
            <a:r>
              <a:rPr lang="en-US" sz="2000" dirty="0" smtClean="0"/>
              <a:t>1, C</a:t>
            </a:r>
            <a:r>
              <a:rPr lang="es-ES_tradnl" sz="2000" dirty="0" err="1"/>
              <a:t>ol</a:t>
            </a:r>
            <a:r>
              <a:rPr lang="en-US" sz="2000" dirty="0" smtClean="0"/>
              <a:t>2)</a:t>
            </a:r>
            <a:endParaRPr lang="en-US" sz="2000" dirty="0"/>
          </a:p>
        </p:txBody>
      </p:sp>
      <p:sp>
        <p:nvSpPr>
          <p:cNvPr id="6" name="CuadroTexto 5"/>
          <p:cNvSpPr txBox="1"/>
          <p:nvPr/>
        </p:nvSpPr>
        <p:spPr>
          <a:xfrm>
            <a:off x="331404" y="1434741"/>
            <a:ext cx="87959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 startAt="2"/>
            </a:pPr>
            <a:r>
              <a:rPr lang="es-ES_tradnl" sz="2200" dirty="0" err="1" smtClean="0"/>
              <a:t>Cont</a:t>
            </a:r>
            <a:r>
              <a:rPr lang="es-ES_tradnl" sz="2200" dirty="0" smtClean="0"/>
              <a:t> </a:t>
            </a:r>
            <a:r>
              <a:rPr lang="es-ES_tradnl" sz="2200" dirty="0"/>
              <a:t>(</a:t>
            </a:r>
            <a:r>
              <a:rPr lang="es-ES_tradnl" sz="2200" dirty="0" smtClean="0"/>
              <a:t>C</a:t>
            </a:r>
            <a:r>
              <a:rPr lang="es-ES_tradnl" sz="2200" dirty="0"/>
              <a:t>ol</a:t>
            </a:r>
            <a:r>
              <a:rPr lang="es-ES_tradnl" sz="2200" dirty="0" smtClean="0"/>
              <a:t>1, C</a:t>
            </a:r>
            <a:r>
              <a:rPr lang="es-ES_tradnl" sz="2200" dirty="0"/>
              <a:t>ol</a:t>
            </a:r>
            <a:r>
              <a:rPr lang="es-ES_tradnl" sz="2200" dirty="0" smtClean="0"/>
              <a:t>3</a:t>
            </a:r>
            <a:r>
              <a:rPr lang="es-ES_tradnl" sz="2200" dirty="0"/>
              <a:t>, </a:t>
            </a:r>
            <a:r>
              <a:rPr lang="es-ES_tradnl" sz="2200" dirty="0" smtClean="0"/>
              <a:t>C</a:t>
            </a:r>
            <a:r>
              <a:rPr lang="es-ES_tradnl" sz="2200" dirty="0"/>
              <a:t>ol</a:t>
            </a:r>
            <a:r>
              <a:rPr lang="es-ES_tradnl" sz="2200" dirty="0" smtClean="0"/>
              <a:t>2) = </a:t>
            </a:r>
          </a:p>
          <a:p>
            <a:r>
              <a:rPr lang="es-ES_tradnl" sz="2200" dirty="0" smtClean="0"/>
              <a:t>          2 </a:t>
            </a:r>
            <a:r>
              <a:rPr lang="es-ES" sz="2200" dirty="0" smtClean="0"/>
              <a:t>* </a:t>
            </a:r>
            <a:r>
              <a:rPr lang="en-US" sz="2200" dirty="0" smtClean="0"/>
              <a:t>Bond(C</a:t>
            </a:r>
            <a:r>
              <a:rPr lang="es-ES_tradnl" sz="2200" dirty="0" err="1"/>
              <a:t>ol</a:t>
            </a:r>
            <a:r>
              <a:rPr lang="en-US" sz="2200" dirty="0" smtClean="0"/>
              <a:t>1, C</a:t>
            </a:r>
            <a:r>
              <a:rPr lang="es-ES_tradnl" sz="2200" dirty="0" err="1"/>
              <a:t>ol</a:t>
            </a:r>
            <a:r>
              <a:rPr lang="en-US" sz="2200" dirty="0" smtClean="0"/>
              <a:t>3) + 2 * Bond(C</a:t>
            </a:r>
            <a:r>
              <a:rPr lang="es-ES_tradnl" sz="2200" dirty="0" err="1"/>
              <a:t>ol</a:t>
            </a:r>
            <a:r>
              <a:rPr lang="en-US" sz="2200" dirty="0" smtClean="0"/>
              <a:t>3, C</a:t>
            </a:r>
            <a:r>
              <a:rPr lang="es-ES_tradnl" sz="2200" dirty="0" err="1"/>
              <a:t>ol</a:t>
            </a:r>
            <a:r>
              <a:rPr lang="en-US" sz="2200" dirty="0" smtClean="0"/>
              <a:t>2) </a:t>
            </a:r>
            <a:r>
              <a:rPr lang="mr-IN" sz="2200" dirty="0" smtClean="0"/>
              <a:t>–</a:t>
            </a:r>
            <a:r>
              <a:rPr lang="en-US" sz="2200" dirty="0" smtClean="0"/>
              <a:t> 2 *  Bond(C</a:t>
            </a:r>
            <a:r>
              <a:rPr lang="es-ES_tradnl" sz="2200" dirty="0" err="1"/>
              <a:t>ol</a:t>
            </a:r>
            <a:r>
              <a:rPr lang="en-US" sz="2200" dirty="0" smtClean="0"/>
              <a:t>1, C</a:t>
            </a:r>
            <a:r>
              <a:rPr lang="es-ES_tradnl" sz="2200" dirty="0" err="1"/>
              <a:t>ol</a:t>
            </a:r>
            <a:r>
              <a:rPr lang="en-US" sz="2200" dirty="0" smtClean="0"/>
              <a:t>2)</a:t>
            </a:r>
            <a:r>
              <a:rPr lang="es-ES" sz="2200" dirty="0" smtClean="0"/>
              <a:t> </a:t>
            </a:r>
            <a:r>
              <a:rPr lang="es-ES_tradnl" sz="2200" dirty="0" smtClean="0"/>
              <a:t> </a:t>
            </a:r>
            <a:endParaRPr lang="es-ES_tradnl" sz="2200" dirty="0"/>
          </a:p>
        </p:txBody>
      </p:sp>
      <p:sp>
        <p:nvSpPr>
          <p:cNvPr id="9" name="Rectángulo 8"/>
          <p:cNvSpPr/>
          <p:nvPr/>
        </p:nvSpPr>
        <p:spPr>
          <a:xfrm>
            <a:off x="651851" y="3944676"/>
            <a:ext cx="75879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200" dirty="0" err="1"/>
              <a:t>Cont</a:t>
            </a:r>
            <a:r>
              <a:rPr lang="es-ES_tradnl" sz="2200" dirty="0"/>
              <a:t> </a:t>
            </a:r>
            <a:r>
              <a:rPr lang="es-ES_tradnl" sz="2200" dirty="0" smtClean="0"/>
              <a:t>(</a:t>
            </a:r>
            <a:r>
              <a:rPr lang="es-ES_tradnl" sz="2400" dirty="0" smtClean="0"/>
              <a:t>C</a:t>
            </a:r>
            <a:r>
              <a:rPr lang="es-ES_tradnl" sz="2400" dirty="0"/>
              <a:t>ol</a:t>
            </a:r>
            <a:r>
              <a:rPr lang="es-ES_tradnl" sz="2400" dirty="0" smtClean="0"/>
              <a:t>1</a:t>
            </a:r>
            <a:r>
              <a:rPr lang="es-ES_tradnl" sz="2400" dirty="0"/>
              <a:t>, </a:t>
            </a:r>
            <a:r>
              <a:rPr lang="es-ES_tradnl" sz="2400" dirty="0" smtClean="0"/>
              <a:t>C</a:t>
            </a:r>
            <a:r>
              <a:rPr lang="es-ES_tradnl" sz="2400" dirty="0"/>
              <a:t>ol</a:t>
            </a:r>
            <a:r>
              <a:rPr lang="es-ES_tradnl" sz="2400" dirty="0" smtClean="0"/>
              <a:t>3</a:t>
            </a:r>
            <a:r>
              <a:rPr lang="es-ES_tradnl" sz="2400" dirty="0"/>
              <a:t>, </a:t>
            </a:r>
            <a:r>
              <a:rPr lang="es-ES_tradnl" sz="2400" dirty="0" smtClean="0"/>
              <a:t>C</a:t>
            </a:r>
            <a:r>
              <a:rPr lang="es-ES_tradnl" sz="2400" dirty="0"/>
              <a:t>ol</a:t>
            </a:r>
            <a:r>
              <a:rPr lang="es-ES_tradnl" sz="2400" dirty="0" smtClean="0"/>
              <a:t>2</a:t>
            </a:r>
            <a:r>
              <a:rPr lang="es-ES_tradnl" sz="2200" dirty="0" smtClean="0"/>
              <a:t>) </a:t>
            </a:r>
            <a:r>
              <a:rPr lang="es-ES_tradnl" sz="2200" dirty="0"/>
              <a:t>= 2 </a:t>
            </a:r>
            <a:r>
              <a:rPr lang="es-ES" sz="2200" dirty="0"/>
              <a:t>* </a:t>
            </a:r>
            <a:r>
              <a:rPr lang="es-ES" sz="2200" dirty="0" smtClean="0"/>
              <a:t>4410 </a:t>
            </a:r>
            <a:r>
              <a:rPr lang="en-US" sz="2200" dirty="0" smtClean="0"/>
              <a:t>+ </a:t>
            </a:r>
            <a:r>
              <a:rPr lang="en-US" sz="2200" dirty="0"/>
              <a:t>2 </a:t>
            </a:r>
            <a:r>
              <a:rPr lang="en-US" sz="2200" dirty="0" smtClean="0"/>
              <a:t>* 890 </a:t>
            </a:r>
            <a:r>
              <a:rPr lang="mr-IN" sz="2200" dirty="0" smtClean="0"/>
              <a:t>–</a:t>
            </a:r>
            <a:r>
              <a:rPr lang="en-US" sz="2200" dirty="0" smtClean="0"/>
              <a:t> </a:t>
            </a:r>
            <a:r>
              <a:rPr lang="en-US" sz="2200" dirty="0"/>
              <a:t>2 *  </a:t>
            </a:r>
            <a:r>
              <a:rPr lang="es-ES" sz="2200" dirty="0" smtClean="0"/>
              <a:t>225  = </a:t>
            </a:r>
            <a:r>
              <a:rPr lang="es-ES" sz="2200" b="1" dirty="0" smtClean="0">
                <a:solidFill>
                  <a:srgbClr val="C00000"/>
                </a:solidFill>
              </a:rPr>
              <a:t>10150</a:t>
            </a:r>
            <a:endParaRPr lang="es-ES_tradnl" sz="2200" b="1" dirty="0">
              <a:solidFill>
                <a:srgbClr val="C00000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651851" y="4671890"/>
            <a:ext cx="65189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C00000"/>
                </a:solidFill>
              </a:rPr>
              <a:t>=&gt;</a:t>
            </a:r>
            <a:r>
              <a:rPr lang="en-US" sz="2200" dirty="0" smtClean="0"/>
              <a:t>  Para </a:t>
            </a:r>
            <a:r>
              <a:rPr lang="en-US" sz="2200" dirty="0" err="1" smtClean="0"/>
              <a:t>orden</a:t>
            </a:r>
            <a:r>
              <a:rPr lang="en-US" sz="2200" dirty="0" smtClean="0"/>
              <a:t>:   Col1, Col3, Col2, </a:t>
            </a:r>
            <a:r>
              <a:rPr lang="en-US" sz="2200" dirty="0" err="1" smtClean="0"/>
              <a:t>contribuci</a:t>
            </a:r>
            <a:r>
              <a:rPr lang="es-ES" sz="2200" dirty="0" err="1" smtClean="0"/>
              <a:t>ón</a:t>
            </a:r>
            <a:r>
              <a:rPr lang="es-ES" sz="2200" dirty="0" smtClean="0"/>
              <a:t> = 10150 </a:t>
            </a:r>
            <a:endParaRPr lang="en-US" sz="2200" dirty="0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937154"/>
              </p:ext>
            </p:extLst>
          </p:nvPr>
        </p:nvGraphicFramePr>
        <p:xfrm>
          <a:off x="8696967" y="1013493"/>
          <a:ext cx="3114034" cy="5679440"/>
        </p:xfrm>
        <a:graphic>
          <a:graphicData uri="http://schemas.openxmlformats.org/drawingml/2006/table">
            <a:tbl>
              <a:tblPr/>
              <a:tblGrid>
                <a:gridCol w="714895"/>
                <a:gridCol w="714895"/>
                <a:gridCol w="714895"/>
                <a:gridCol w="969349"/>
              </a:tblGrid>
              <a:tr h="212355">
                <a:tc>
                  <a:txBody>
                    <a:bodyPr/>
                    <a:lstStyle/>
                    <a:p>
                      <a:pPr algn="l" fontAlgn="b"/>
                      <a:endParaRPr lang="es-ES_tradnl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652" marR="9652" marT="965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Col1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Col3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PRODUCT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355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Col1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45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45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2025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355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Col2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355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Col3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45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53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2385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355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Col4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35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BOND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4410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148648">
                <a:tc>
                  <a:txBody>
                    <a:bodyPr/>
                    <a:lstStyle/>
                    <a:p>
                      <a:pPr algn="l" fontAlgn="b"/>
                      <a:endParaRPr lang="es-ES_tradnl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652" marR="9652" marT="96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652" marR="9652" marT="96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652" marR="9652" marT="96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652" marR="9652" marT="96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660">
                <a:tc>
                  <a:txBody>
                    <a:bodyPr/>
                    <a:lstStyle/>
                    <a:p>
                      <a:pPr algn="l" fontAlgn="b"/>
                      <a:endParaRPr lang="es-ES_tradnl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652" marR="9652" marT="965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Col3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Col2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PRODUCT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660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Col1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45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660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Col2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80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400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660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Col3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53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265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660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Col4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75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225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66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BOND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890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148648">
                <a:tc>
                  <a:txBody>
                    <a:bodyPr/>
                    <a:lstStyle/>
                    <a:p>
                      <a:pPr algn="l" fontAlgn="b"/>
                      <a:endParaRPr lang="es-ES_tradnl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652" marR="9652" marT="96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652" marR="9652" marT="96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652" marR="9652" marT="96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652" marR="9652" marT="96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660">
                <a:tc>
                  <a:txBody>
                    <a:bodyPr/>
                    <a:lstStyle/>
                    <a:p>
                      <a:pPr algn="l" fontAlgn="b"/>
                      <a:endParaRPr lang="es-ES_tradnl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652" marR="9652" marT="965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Col1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Col2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PRODUCT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660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Col1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45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660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Col2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80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660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Col3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45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225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660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Col4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75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66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BOND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225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540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6614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Fragmentaci</a:t>
            </a:r>
            <a:r>
              <a:rPr lang="es-ES" dirty="0" err="1" smtClean="0"/>
              <a:t>ón</a:t>
            </a:r>
            <a:r>
              <a:rPr lang="es-ES" dirty="0" smtClean="0"/>
              <a:t> Vertical: </a:t>
            </a:r>
            <a:r>
              <a:rPr lang="es-ES" dirty="0" err="1" smtClean="0"/>
              <a:t>Affinity</a:t>
            </a:r>
            <a:r>
              <a:rPr lang="es-ES" dirty="0" smtClean="0"/>
              <a:t> </a:t>
            </a:r>
            <a:r>
              <a:rPr lang="es-ES" dirty="0" err="1" smtClean="0"/>
              <a:t>Matrix</a:t>
            </a:r>
            <a:r>
              <a:rPr lang="es-ES" dirty="0" smtClean="0"/>
              <a:t> y BEA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EPN - Lorena Recalde Ph.D.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9F08-450C-8F48-AE7B-7399617BC908}" type="slidenum">
              <a:rPr lang="en-US" smtClean="0"/>
              <a:t>12</a:t>
            </a:fld>
            <a:endParaRPr lang="en-US"/>
          </a:p>
        </p:txBody>
      </p:sp>
      <p:sp>
        <p:nvSpPr>
          <p:cNvPr id="3" name="CuadroTexto 2"/>
          <p:cNvSpPr txBox="1"/>
          <p:nvPr/>
        </p:nvSpPr>
        <p:spPr>
          <a:xfrm>
            <a:off x="651851" y="2355688"/>
            <a:ext cx="22733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Calcular</a:t>
            </a:r>
            <a:r>
              <a:rPr lang="en-US" sz="2000" dirty="0" smtClean="0"/>
              <a:t> Bonds de:  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Bond(C</a:t>
            </a:r>
            <a:r>
              <a:rPr lang="es-ES_tradnl" sz="2000" dirty="0" err="1" smtClean="0"/>
              <a:t>ol</a:t>
            </a:r>
            <a:r>
              <a:rPr lang="en-US" sz="2000" dirty="0"/>
              <a:t>2</a:t>
            </a:r>
            <a:r>
              <a:rPr lang="en-US" sz="2000" dirty="0" smtClean="0"/>
              <a:t>, C</a:t>
            </a:r>
            <a:r>
              <a:rPr lang="es-ES_tradnl" sz="2000" dirty="0" err="1"/>
              <a:t>ol</a:t>
            </a:r>
            <a:r>
              <a:rPr lang="en-US" sz="2000" dirty="0" smtClean="0"/>
              <a:t>3)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Bond(C</a:t>
            </a:r>
            <a:r>
              <a:rPr lang="es-ES_tradnl" sz="2000" dirty="0" err="1"/>
              <a:t>ol</a:t>
            </a:r>
            <a:r>
              <a:rPr lang="en-US" sz="2000" dirty="0" smtClean="0"/>
              <a:t>3, C</a:t>
            </a:r>
            <a:r>
              <a:rPr lang="es-ES_tradnl" sz="2000" dirty="0" err="1" smtClean="0"/>
              <a:t>ol</a:t>
            </a:r>
            <a:r>
              <a:rPr lang="en-US" sz="2000" dirty="0"/>
              <a:t>n</a:t>
            </a:r>
            <a:r>
              <a:rPr lang="en-US" sz="2000" dirty="0" smtClean="0"/>
              <a:t>)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Bond(C</a:t>
            </a:r>
            <a:r>
              <a:rPr lang="es-ES_tradnl" sz="2000" dirty="0" err="1" smtClean="0"/>
              <a:t>ol</a:t>
            </a:r>
            <a:r>
              <a:rPr lang="en-US" sz="2000" dirty="0"/>
              <a:t>2</a:t>
            </a:r>
            <a:r>
              <a:rPr lang="en-US" sz="2000" dirty="0" smtClean="0"/>
              <a:t>, C</a:t>
            </a:r>
            <a:r>
              <a:rPr lang="es-ES_tradnl" sz="2000" dirty="0" err="1" smtClean="0"/>
              <a:t>ol</a:t>
            </a:r>
            <a:r>
              <a:rPr lang="en-US" sz="2000" dirty="0"/>
              <a:t>n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6" name="CuadroTexto 5"/>
          <p:cNvSpPr txBox="1"/>
          <p:nvPr/>
        </p:nvSpPr>
        <p:spPr>
          <a:xfrm>
            <a:off x="331404" y="1434741"/>
            <a:ext cx="85395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200" dirty="0" smtClean="0"/>
              <a:t>3.  </a:t>
            </a:r>
            <a:r>
              <a:rPr lang="es-ES_tradnl" sz="2200" dirty="0" err="1" smtClean="0"/>
              <a:t>Cont</a:t>
            </a:r>
            <a:r>
              <a:rPr lang="es-ES_tradnl" sz="2200" dirty="0" smtClean="0"/>
              <a:t> (Col2, Col3, </a:t>
            </a:r>
            <a:r>
              <a:rPr lang="es-ES_tradnl" sz="2200" dirty="0" err="1" smtClean="0"/>
              <a:t>Coln</a:t>
            </a:r>
            <a:r>
              <a:rPr lang="es-ES_tradnl" sz="2200" dirty="0" smtClean="0"/>
              <a:t>) = </a:t>
            </a:r>
          </a:p>
          <a:p>
            <a:r>
              <a:rPr lang="es-ES_tradnl" sz="2200" dirty="0" smtClean="0"/>
              <a:t>          2 </a:t>
            </a:r>
            <a:r>
              <a:rPr lang="es-ES" sz="2200" dirty="0" smtClean="0"/>
              <a:t>* </a:t>
            </a:r>
            <a:r>
              <a:rPr lang="en-US" sz="2200" dirty="0" smtClean="0"/>
              <a:t>Bond(C</a:t>
            </a:r>
            <a:r>
              <a:rPr lang="es-ES_tradnl" sz="2200" dirty="0" err="1" smtClean="0"/>
              <a:t>ol</a:t>
            </a:r>
            <a:r>
              <a:rPr lang="en-US" sz="2200" dirty="0"/>
              <a:t>2</a:t>
            </a:r>
            <a:r>
              <a:rPr lang="en-US" sz="2200" dirty="0" smtClean="0"/>
              <a:t>, C</a:t>
            </a:r>
            <a:r>
              <a:rPr lang="es-ES_tradnl" sz="2200" dirty="0" err="1"/>
              <a:t>ol</a:t>
            </a:r>
            <a:r>
              <a:rPr lang="en-US" sz="2200" dirty="0" smtClean="0"/>
              <a:t>3) + 2 * Bond(C</a:t>
            </a:r>
            <a:r>
              <a:rPr lang="es-ES_tradnl" sz="2200" dirty="0" err="1"/>
              <a:t>ol</a:t>
            </a:r>
            <a:r>
              <a:rPr lang="en-US" sz="2200" dirty="0" smtClean="0"/>
              <a:t>3, C</a:t>
            </a:r>
            <a:r>
              <a:rPr lang="es-ES_tradnl" sz="2200" dirty="0" err="1" smtClean="0"/>
              <a:t>ol</a:t>
            </a:r>
            <a:r>
              <a:rPr lang="en-US" sz="2200" dirty="0"/>
              <a:t>n</a:t>
            </a:r>
            <a:r>
              <a:rPr lang="en-US" sz="2200" dirty="0" smtClean="0"/>
              <a:t>) </a:t>
            </a:r>
            <a:r>
              <a:rPr lang="mr-IN" sz="2200" dirty="0" smtClean="0"/>
              <a:t>–</a:t>
            </a:r>
            <a:r>
              <a:rPr lang="en-US" sz="2200" dirty="0" smtClean="0"/>
              <a:t> 2 *  Bond(C</a:t>
            </a:r>
            <a:r>
              <a:rPr lang="es-ES_tradnl" sz="2200" dirty="0" err="1" smtClean="0"/>
              <a:t>ol</a:t>
            </a:r>
            <a:r>
              <a:rPr lang="en-US" sz="2200" dirty="0"/>
              <a:t>2</a:t>
            </a:r>
            <a:r>
              <a:rPr lang="en-US" sz="2200" dirty="0" smtClean="0"/>
              <a:t>, C</a:t>
            </a:r>
            <a:r>
              <a:rPr lang="es-ES_tradnl" sz="2200" dirty="0" err="1" smtClean="0"/>
              <a:t>ol</a:t>
            </a:r>
            <a:r>
              <a:rPr lang="en-US" sz="2200" dirty="0"/>
              <a:t>n</a:t>
            </a:r>
            <a:r>
              <a:rPr lang="en-US" sz="2200" dirty="0" smtClean="0"/>
              <a:t>)</a:t>
            </a:r>
            <a:r>
              <a:rPr lang="es-ES" sz="2200" dirty="0" smtClean="0"/>
              <a:t> </a:t>
            </a:r>
            <a:r>
              <a:rPr lang="es-ES_tradnl" sz="2200" dirty="0" smtClean="0"/>
              <a:t> </a:t>
            </a:r>
            <a:endParaRPr lang="es-ES_tradnl" sz="2200" dirty="0"/>
          </a:p>
        </p:txBody>
      </p:sp>
      <p:sp>
        <p:nvSpPr>
          <p:cNvPr id="9" name="Rectángulo 8"/>
          <p:cNvSpPr/>
          <p:nvPr/>
        </p:nvSpPr>
        <p:spPr>
          <a:xfrm>
            <a:off x="651851" y="3944676"/>
            <a:ext cx="75879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200" dirty="0" err="1"/>
              <a:t>Cont</a:t>
            </a:r>
            <a:r>
              <a:rPr lang="es-ES_tradnl" sz="2200" dirty="0"/>
              <a:t> </a:t>
            </a:r>
            <a:r>
              <a:rPr lang="es-ES_tradnl" sz="2200" dirty="0" smtClean="0"/>
              <a:t>(</a:t>
            </a:r>
            <a:r>
              <a:rPr lang="es-ES_tradnl" sz="2400" dirty="0" smtClean="0"/>
              <a:t>Col</a:t>
            </a:r>
            <a:r>
              <a:rPr lang="es-ES_tradnl" sz="2400" dirty="0"/>
              <a:t>2</a:t>
            </a:r>
            <a:r>
              <a:rPr lang="es-ES_tradnl" sz="2400" dirty="0" smtClean="0"/>
              <a:t>, Col3, </a:t>
            </a:r>
            <a:r>
              <a:rPr lang="es-ES_tradnl" sz="2400" dirty="0" err="1" smtClean="0"/>
              <a:t>Coln</a:t>
            </a:r>
            <a:r>
              <a:rPr lang="es-ES_tradnl" sz="2200" dirty="0" smtClean="0"/>
              <a:t>) </a:t>
            </a:r>
            <a:r>
              <a:rPr lang="es-ES_tradnl" sz="2200" dirty="0"/>
              <a:t>= 2 </a:t>
            </a:r>
            <a:r>
              <a:rPr lang="es-ES" sz="2200" dirty="0"/>
              <a:t>* </a:t>
            </a:r>
            <a:r>
              <a:rPr lang="es-ES" sz="2200" dirty="0" smtClean="0"/>
              <a:t>890 </a:t>
            </a:r>
            <a:r>
              <a:rPr lang="en-US" sz="2200" dirty="0" smtClean="0"/>
              <a:t>+ </a:t>
            </a:r>
            <a:r>
              <a:rPr lang="en-US" sz="2200" dirty="0"/>
              <a:t>2 </a:t>
            </a:r>
            <a:r>
              <a:rPr lang="en-US" sz="2200" dirty="0" smtClean="0"/>
              <a:t>* 0 </a:t>
            </a:r>
            <a:r>
              <a:rPr lang="mr-IN" sz="2200" dirty="0" smtClean="0"/>
              <a:t>–</a:t>
            </a:r>
            <a:r>
              <a:rPr lang="en-US" sz="2200" dirty="0" smtClean="0"/>
              <a:t> </a:t>
            </a:r>
            <a:r>
              <a:rPr lang="en-US" sz="2200" dirty="0"/>
              <a:t>2 *  </a:t>
            </a:r>
            <a:r>
              <a:rPr lang="en-US" sz="2200" dirty="0" smtClean="0"/>
              <a:t>0 </a:t>
            </a:r>
            <a:r>
              <a:rPr lang="es-ES" sz="2200" dirty="0" smtClean="0"/>
              <a:t>= </a:t>
            </a:r>
            <a:r>
              <a:rPr lang="es-ES" sz="2200" b="1" dirty="0" smtClean="0">
                <a:solidFill>
                  <a:srgbClr val="C00000"/>
                </a:solidFill>
              </a:rPr>
              <a:t>1780</a:t>
            </a:r>
            <a:endParaRPr lang="es-ES_tradnl" sz="2200" b="1" dirty="0">
              <a:solidFill>
                <a:srgbClr val="C00000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651851" y="4671890"/>
            <a:ext cx="63762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C00000"/>
                </a:solidFill>
              </a:rPr>
              <a:t>=&gt;</a:t>
            </a:r>
            <a:r>
              <a:rPr lang="en-US" sz="2200" dirty="0" smtClean="0"/>
              <a:t>  Para </a:t>
            </a:r>
            <a:r>
              <a:rPr lang="en-US" sz="2200" dirty="0" err="1" smtClean="0"/>
              <a:t>orden</a:t>
            </a:r>
            <a:r>
              <a:rPr lang="en-US" sz="2200" dirty="0" smtClean="0"/>
              <a:t>:   Col1, Col2, Col3, </a:t>
            </a:r>
            <a:r>
              <a:rPr lang="en-US" sz="2200" dirty="0" err="1" smtClean="0"/>
              <a:t>contribuci</a:t>
            </a:r>
            <a:r>
              <a:rPr lang="es-ES" sz="2200" dirty="0" err="1" smtClean="0"/>
              <a:t>ón</a:t>
            </a:r>
            <a:r>
              <a:rPr lang="es-ES" sz="2200" dirty="0" smtClean="0"/>
              <a:t> = 1780 </a:t>
            </a:r>
            <a:endParaRPr lang="en-US" sz="2200" dirty="0"/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918699"/>
              </p:ext>
            </p:extLst>
          </p:nvPr>
        </p:nvGraphicFramePr>
        <p:xfrm>
          <a:off x="8642684" y="1061620"/>
          <a:ext cx="3324728" cy="5679440"/>
        </p:xfrm>
        <a:graphic>
          <a:graphicData uri="http://schemas.openxmlformats.org/drawingml/2006/table">
            <a:tbl>
              <a:tblPr/>
              <a:tblGrid>
                <a:gridCol w="767245"/>
                <a:gridCol w="767245"/>
                <a:gridCol w="767245"/>
                <a:gridCol w="1022993"/>
              </a:tblGrid>
              <a:tr h="212355">
                <a:tc>
                  <a:txBody>
                    <a:bodyPr/>
                    <a:lstStyle/>
                    <a:p>
                      <a:pPr algn="l" fontAlgn="b"/>
                      <a:endParaRPr lang="es-ES_tradnl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652" marR="9652" marT="965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Col2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Col3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PRODUCT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355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Col1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45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355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Col2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80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400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355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Col3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53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265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355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Col4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75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225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35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BOND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890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148648">
                <a:tc>
                  <a:txBody>
                    <a:bodyPr/>
                    <a:lstStyle/>
                    <a:p>
                      <a:pPr algn="l" fontAlgn="b"/>
                      <a:endParaRPr lang="es-ES_tradnl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652" marR="9652" marT="96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652" marR="9652" marT="96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652" marR="9652" marT="96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652" marR="9652" marT="96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660">
                <a:tc>
                  <a:txBody>
                    <a:bodyPr/>
                    <a:lstStyle/>
                    <a:p>
                      <a:pPr algn="l" fontAlgn="b"/>
                      <a:endParaRPr lang="es-ES_tradnl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652" marR="9652" marT="965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Col3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Coln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PRODUCT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660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Col1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45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660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Col2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660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Col3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53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660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Col4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66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BOND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148648">
                <a:tc>
                  <a:txBody>
                    <a:bodyPr/>
                    <a:lstStyle/>
                    <a:p>
                      <a:pPr algn="l" fontAlgn="b"/>
                      <a:endParaRPr lang="es-ES_tradnl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652" marR="9652" marT="96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652" marR="9652" marT="96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652" marR="9652" marT="96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652" marR="9652" marT="96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660">
                <a:tc>
                  <a:txBody>
                    <a:bodyPr/>
                    <a:lstStyle/>
                    <a:p>
                      <a:pPr algn="l" fontAlgn="b"/>
                      <a:endParaRPr lang="es-ES_tradnl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652" marR="9652" marT="965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Col2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Coln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PRODUCT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660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Col1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660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Col2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80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660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Col3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660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Col4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75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66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BOND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12" name="CuadroTexto 11"/>
          <p:cNvSpPr txBox="1"/>
          <p:nvPr/>
        </p:nvSpPr>
        <p:spPr>
          <a:xfrm>
            <a:off x="962526" y="5518484"/>
            <a:ext cx="6639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Contribuci</a:t>
            </a:r>
            <a:r>
              <a:rPr lang="es-ES" sz="2800" dirty="0" err="1" smtClean="0"/>
              <a:t>ón</a:t>
            </a:r>
            <a:r>
              <a:rPr lang="es-ES" sz="2800" dirty="0" smtClean="0"/>
              <a:t> más alta para: </a:t>
            </a:r>
            <a:r>
              <a:rPr lang="es-ES_tradnl" sz="2800" dirty="0"/>
              <a:t>Col1, Col3, Col2</a:t>
            </a:r>
            <a:r>
              <a:rPr lang="es-ES" sz="2800" dirty="0" smtClean="0"/>
              <a:t> </a:t>
            </a:r>
            <a:endParaRPr lang="en-US" sz="2800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780188" y="5486400"/>
            <a:ext cx="6950378" cy="65772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7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6614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Fragmentaci</a:t>
            </a:r>
            <a:r>
              <a:rPr lang="es-ES" dirty="0" err="1" smtClean="0"/>
              <a:t>ón</a:t>
            </a:r>
            <a:r>
              <a:rPr lang="es-ES" dirty="0" smtClean="0"/>
              <a:t> Vertical: </a:t>
            </a:r>
            <a:r>
              <a:rPr lang="es-ES" dirty="0" err="1" smtClean="0"/>
              <a:t>Affinity</a:t>
            </a:r>
            <a:r>
              <a:rPr lang="es-ES" dirty="0" smtClean="0"/>
              <a:t> </a:t>
            </a:r>
            <a:r>
              <a:rPr lang="es-ES" dirty="0" err="1" smtClean="0"/>
              <a:t>Matrix</a:t>
            </a:r>
            <a:r>
              <a:rPr lang="es-ES" dirty="0" smtClean="0"/>
              <a:t> y BEA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EPN - Lorena Recalde Ph.D.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9F08-450C-8F48-AE7B-7399617BC908}" type="slidenum">
              <a:rPr lang="en-US" smtClean="0"/>
              <a:t>13</a:t>
            </a:fld>
            <a:endParaRPr lang="en-US"/>
          </a:p>
        </p:txBody>
      </p:sp>
      <p:sp>
        <p:nvSpPr>
          <p:cNvPr id="53" name="CuadroTexto 52"/>
          <p:cNvSpPr txBox="1"/>
          <p:nvPr/>
        </p:nvSpPr>
        <p:spPr>
          <a:xfrm>
            <a:off x="705852" y="1411708"/>
            <a:ext cx="15744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err="1" smtClean="0">
                <a:solidFill>
                  <a:srgbClr val="C00000"/>
                </a:solidFill>
              </a:rPr>
              <a:t>Incluir</a:t>
            </a:r>
            <a:r>
              <a:rPr lang="en-US" sz="2200" b="1" dirty="0" smtClean="0">
                <a:solidFill>
                  <a:srgbClr val="C00000"/>
                </a:solidFill>
              </a:rPr>
              <a:t> Col4:</a:t>
            </a:r>
            <a:endParaRPr lang="en-US" sz="2200" b="1" dirty="0">
              <a:solidFill>
                <a:srgbClr val="C00000"/>
              </a:solidFill>
            </a:endParaRPr>
          </a:p>
        </p:txBody>
      </p:sp>
      <p:sp>
        <p:nvSpPr>
          <p:cNvPr id="54" name="CuadroTexto 53"/>
          <p:cNvSpPr txBox="1"/>
          <p:nvPr/>
        </p:nvSpPr>
        <p:spPr>
          <a:xfrm>
            <a:off x="2344663" y="1411708"/>
            <a:ext cx="31293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1. Col4, Col1, Col3, Col2</a:t>
            </a:r>
          </a:p>
          <a:p>
            <a:r>
              <a:rPr lang="en-US" sz="2400" dirty="0" smtClean="0"/>
              <a:t>2. Col1, Col4, Col3, Col2</a:t>
            </a:r>
          </a:p>
          <a:p>
            <a:r>
              <a:rPr lang="en-US" sz="2400" dirty="0" smtClean="0"/>
              <a:t>3. Col1, Col3, Col4, Col2</a:t>
            </a:r>
          </a:p>
          <a:p>
            <a:r>
              <a:rPr lang="en-US" sz="2400" dirty="0" smtClean="0"/>
              <a:t>4. Col1, Col3</a:t>
            </a:r>
            <a:r>
              <a:rPr lang="en-US" sz="2400" dirty="0"/>
              <a:t>, </a:t>
            </a:r>
            <a:r>
              <a:rPr lang="en-US" sz="2400" dirty="0" smtClean="0"/>
              <a:t>Col2, Col4</a:t>
            </a:r>
            <a:endParaRPr lang="en-US" sz="2400" dirty="0"/>
          </a:p>
        </p:txBody>
      </p:sp>
      <p:sp>
        <p:nvSpPr>
          <p:cNvPr id="55" name="CuadroTexto 54"/>
          <p:cNvSpPr txBox="1"/>
          <p:nvPr/>
        </p:nvSpPr>
        <p:spPr>
          <a:xfrm>
            <a:off x="2297716" y="4271506"/>
            <a:ext cx="380309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 smtClean="0"/>
              <a:t>1. "</a:t>
            </a:r>
            <a:r>
              <a:rPr lang="es-ES_tradnl" sz="2400" dirty="0" err="1" smtClean="0"/>
              <a:t>Cont</a:t>
            </a:r>
            <a:r>
              <a:rPr lang="es-ES_tradnl" sz="2400" dirty="0" smtClean="0"/>
              <a:t> </a:t>
            </a:r>
            <a:r>
              <a:rPr lang="es-ES_tradnl" sz="2400" dirty="0"/>
              <a:t>(</a:t>
            </a:r>
            <a:r>
              <a:rPr lang="es-ES_tradnl" sz="2400" dirty="0" smtClean="0"/>
              <a:t>Col0</a:t>
            </a:r>
            <a:r>
              <a:rPr lang="es-ES_tradnl" sz="2400" dirty="0"/>
              <a:t>, </a:t>
            </a:r>
            <a:r>
              <a:rPr lang="es-ES_tradnl" sz="2400" dirty="0" smtClean="0"/>
              <a:t>Col4, Col1</a:t>
            </a:r>
            <a:r>
              <a:rPr lang="es-ES_tradnl" sz="2400" dirty="0"/>
              <a:t>)", </a:t>
            </a:r>
            <a:endParaRPr lang="es-ES_tradnl" sz="2400" dirty="0" smtClean="0"/>
          </a:p>
          <a:p>
            <a:r>
              <a:rPr lang="es-ES_tradnl" sz="2400" dirty="0" smtClean="0"/>
              <a:t>2. "</a:t>
            </a:r>
            <a:r>
              <a:rPr lang="es-ES_tradnl" sz="2400" dirty="0" err="1" smtClean="0"/>
              <a:t>Cont</a:t>
            </a:r>
            <a:r>
              <a:rPr lang="es-ES_tradnl" sz="2400" dirty="0" smtClean="0"/>
              <a:t> </a:t>
            </a:r>
            <a:r>
              <a:rPr lang="es-ES_tradnl" sz="2400" dirty="0"/>
              <a:t>(</a:t>
            </a:r>
            <a:r>
              <a:rPr lang="es-ES_tradnl" sz="2400" dirty="0" smtClean="0"/>
              <a:t>Col1</a:t>
            </a:r>
            <a:r>
              <a:rPr lang="es-ES_tradnl" sz="2400" dirty="0"/>
              <a:t>, </a:t>
            </a:r>
            <a:r>
              <a:rPr lang="es-ES_tradnl" sz="2400" dirty="0" smtClean="0"/>
              <a:t>Col4, Col3)", </a:t>
            </a:r>
          </a:p>
          <a:p>
            <a:r>
              <a:rPr lang="es-ES_tradnl" sz="2400" dirty="0" smtClean="0"/>
              <a:t>3. "</a:t>
            </a:r>
            <a:r>
              <a:rPr lang="es-ES_tradnl" sz="2400" dirty="0" err="1" smtClean="0"/>
              <a:t>Cont</a:t>
            </a:r>
            <a:r>
              <a:rPr lang="es-ES_tradnl" sz="2400" dirty="0" smtClean="0"/>
              <a:t> </a:t>
            </a:r>
            <a:r>
              <a:rPr lang="es-ES_tradnl" sz="2400" dirty="0"/>
              <a:t>(</a:t>
            </a:r>
            <a:r>
              <a:rPr lang="es-ES_tradnl" sz="2400" dirty="0" smtClean="0"/>
              <a:t>Col3, Col4, Col2)” y </a:t>
            </a:r>
          </a:p>
          <a:p>
            <a:r>
              <a:rPr lang="es-ES_tradnl" sz="2400" dirty="0" smtClean="0"/>
              <a:t>4. </a:t>
            </a:r>
            <a:r>
              <a:rPr lang="es-ES_tradnl" sz="2400" dirty="0"/>
              <a:t>"</a:t>
            </a:r>
            <a:r>
              <a:rPr lang="es-ES_tradnl" sz="2400" dirty="0" err="1"/>
              <a:t>Cont</a:t>
            </a:r>
            <a:r>
              <a:rPr lang="es-ES_tradnl" sz="2400" dirty="0"/>
              <a:t> (</a:t>
            </a:r>
            <a:r>
              <a:rPr lang="es-ES_tradnl" sz="2400" dirty="0" smtClean="0"/>
              <a:t>Col2, </a:t>
            </a:r>
            <a:r>
              <a:rPr lang="es-ES_tradnl" sz="2400" dirty="0"/>
              <a:t>Col4, </a:t>
            </a:r>
            <a:r>
              <a:rPr lang="es-ES_tradnl" sz="2400" dirty="0" err="1" smtClean="0"/>
              <a:t>Coln</a:t>
            </a:r>
            <a:r>
              <a:rPr lang="es-ES_tradnl" sz="2400" dirty="0" smtClean="0"/>
              <a:t>)” </a:t>
            </a:r>
            <a:endParaRPr lang="en-US" sz="2400" dirty="0"/>
          </a:p>
        </p:txBody>
      </p:sp>
      <p:sp>
        <p:nvSpPr>
          <p:cNvPr id="56" name="CuadroTexto 55"/>
          <p:cNvSpPr txBox="1"/>
          <p:nvPr/>
        </p:nvSpPr>
        <p:spPr>
          <a:xfrm>
            <a:off x="705852" y="3338246"/>
            <a:ext cx="27276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 smtClean="0">
                <a:solidFill>
                  <a:srgbClr val="C00000"/>
                </a:solidFill>
              </a:rPr>
              <a:t>Entonces</a:t>
            </a:r>
            <a:r>
              <a:rPr lang="en-US" sz="2200" b="1" dirty="0" smtClean="0">
                <a:solidFill>
                  <a:srgbClr val="C00000"/>
                </a:solidFill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</a:rPr>
              <a:t>calcular</a:t>
            </a:r>
            <a:endParaRPr lang="en-US" sz="2200" b="1" dirty="0" smtClean="0">
              <a:solidFill>
                <a:srgbClr val="C00000"/>
              </a:solidFill>
            </a:endParaRPr>
          </a:p>
          <a:p>
            <a:r>
              <a:rPr lang="en-US" sz="2200" b="1" dirty="0" err="1" smtClean="0">
                <a:solidFill>
                  <a:srgbClr val="C00000"/>
                </a:solidFill>
              </a:rPr>
              <a:t>las</a:t>
            </a:r>
            <a:r>
              <a:rPr lang="en-US" sz="2200" b="1" dirty="0" smtClean="0">
                <a:solidFill>
                  <a:srgbClr val="C00000"/>
                </a:solidFill>
              </a:rPr>
              <a:t> 4 </a:t>
            </a:r>
            <a:r>
              <a:rPr lang="en-US" sz="2200" b="1" dirty="0" err="1" smtClean="0">
                <a:solidFill>
                  <a:srgbClr val="C00000"/>
                </a:solidFill>
              </a:rPr>
              <a:t>contribuciones</a:t>
            </a:r>
            <a:r>
              <a:rPr lang="en-US" sz="2200" b="1" dirty="0" smtClean="0">
                <a:solidFill>
                  <a:srgbClr val="C00000"/>
                </a:solidFill>
              </a:rPr>
              <a:t>:</a:t>
            </a:r>
            <a:endParaRPr lang="en-US" sz="2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33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6614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Fragmentaci</a:t>
            </a:r>
            <a:r>
              <a:rPr lang="es-ES" dirty="0" err="1" smtClean="0"/>
              <a:t>ón</a:t>
            </a:r>
            <a:r>
              <a:rPr lang="es-ES" dirty="0" smtClean="0"/>
              <a:t> Vertical: </a:t>
            </a:r>
            <a:r>
              <a:rPr lang="es-ES" dirty="0" err="1" smtClean="0"/>
              <a:t>Affinity</a:t>
            </a:r>
            <a:r>
              <a:rPr lang="es-ES" dirty="0" smtClean="0"/>
              <a:t> </a:t>
            </a:r>
            <a:r>
              <a:rPr lang="es-ES" dirty="0" err="1" smtClean="0"/>
              <a:t>Matrix</a:t>
            </a:r>
            <a:r>
              <a:rPr lang="es-ES" dirty="0" smtClean="0"/>
              <a:t> y BEA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EPN - Lorena Recalde Ph.D.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9F08-450C-8F48-AE7B-7399617BC908}" type="slidenum">
              <a:rPr lang="en-US" smtClean="0"/>
              <a:t>14</a:t>
            </a:fld>
            <a:endParaRPr lang="en-US"/>
          </a:p>
        </p:txBody>
      </p:sp>
      <p:sp>
        <p:nvSpPr>
          <p:cNvPr id="52" name="CuadroTexto 51"/>
          <p:cNvSpPr txBox="1"/>
          <p:nvPr/>
        </p:nvSpPr>
        <p:spPr>
          <a:xfrm>
            <a:off x="339436" y="1614050"/>
            <a:ext cx="96427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Bond Contribution Calculation</a:t>
            </a:r>
          </a:p>
          <a:p>
            <a:r>
              <a:rPr lang="is-IS" sz="2100" dirty="0"/>
              <a:t>Cont(X1, </a:t>
            </a:r>
            <a:r>
              <a:rPr lang="is-IS" sz="2100" b="1" dirty="0">
                <a:solidFill>
                  <a:srgbClr val="C00000"/>
                </a:solidFill>
              </a:rPr>
              <a:t>X2</a:t>
            </a:r>
            <a:r>
              <a:rPr lang="is-IS" sz="2100" dirty="0"/>
              <a:t>, X3) = 2 ∗ Bond(X1, X2) + 2 ∗ Bond(X2, X3) </a:t>
            </a:r>
            <a:r>
              <a:rPr lang="is-IS" sz="2100" dirty="0" smtClean="0"/>
              <a:t>− 2 </a:t>
            </a:r>
            <a:r>
              <a:rPr lang="is-IS" sz="2100" dirty="0"/>
              <a:t>∗ Bond(X1, X3</a:t>
            </a:r>
            <a:r>
              <a:rPr lang="is-IS" sz="2100" dirty="0" smtClean="0"/>
              <a:t>)</a:t>
            </a:r>
            <a:endParaRPr lang="en-US" sz="2100" dirty="0"/>
          </a:p>
        </p:txBody>
      </p:sp>
      <p:sp>
        <p:nvSpPr>
          <p:cNvPr id="56" name="CuadroTexto 55"/>
          <p:cNvSpPr txBox="1"/>
          <p:nvPr/>
        </p:nvSpPr>
        <p:spPr>
          <a:xfrm>
            <a:off x="339436" y="1179689"/>
            <a:ext cx="50365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C00000"/>
                </a:solidFill>
              </a:rPr>
              <a:t>Para </a:t>
            </a:r>
            <a:r>
              <a:rPr lang="en-US" sz="2200" b="1" dirty="0" err="1" smtClean="0">
                <a:solidFill>
                  <a:srgbClr val="C00000"/>
                </a:solidFill>
              </a:rPr>
              <a:t>calcular</a:t>
            </a:r>
            <a:r>
              <a:rPr lang="en-US" sz="2200" b="1" dirty="0">
                <a:solidFill>
                  <a:srgbClr val="C00000"/>
                </a:solidFill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</a:rPr>
              <a:t>las</a:t>
            </a:r>
            <a:r>
              <a:rPr lang="en-US" sz="2200" b="1" dirty="0" smtClean="0">
                <a:solidFill>
                  <a:srgbClr val="C00000"/>
                </a:solidFill>
              </a:rPr>
              <a:t> 4 </a:t>
            </a:r>
            <a:r>
              <a:rPr lang="en-US" sz="2200" b="1" dirty="0" err="1" smtClean="0">
                <a:solidFill>
                  <a:srgbClr val="C00000"/>
                </a:solidFill>
              </a:rPr>
              <a:t>contribuciones</a:t>
            </a:r>
            <a:r>
              <a:rPr lang="en-US" sz="2200" b="1" dirty="0" smtClean="0">
                <a:solidFill>
                  <a:srgbClr val="C00000"/>
                </a:solidFill>
              </a:rPr>
              <a:t>:</a:t>
            </a:r>
            <a:endParaRPr lang="en-US" sz="2200" b="1" dirty="0">
              <a:solidFill>
                <a:srgbClr val="C00000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838200" y="3539484"/>
            <a:ext cx="22733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Calcular</a:t>
            </a:r>
            <a:r>
              <a:rPr lang="en-US" sz="2000" dirty="0" smtClean="0"/>
              <a:t> Bonds de:  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Bond(C</a:t>
            </a:r>
            <a:r>
              <a:rPr lang="es-ES_tradnl" sz="2000" dirty="0" err="1"/>
              <a:t>ol</a:t>
            </a:r>
            <a:r>
              <a:rPr lang="en-US" sz="2000" dirty="0" smtClean="0"/>
              <a:t>0, C</a:t>
            </a:r>
            <a:r>
              <a:rPr lang="es-ES_tradnl" sz="2000" dirty="0" err="1" smtClean="0"/>
              <a:t>ol</a:t>
            </a:r>
            <a:r>
              <a:rPr lang="en-US" sz="2000" dirty="0"/>
              <a:t>4</a:t>
            </a:r>
            <a:r>
              <a:rPr lang="en-US" sz="2000" dirty="0" smtClean="0"/>
              <a:t>)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Bond(C</a:t>
            </a:r>
            <a:r>
              <a:rPr lang="es-ES_tradnl" sz="2000" dirty="0" err="1" smtClean="0"/>
              <a:t>ol</a:t>
            </a:r>
            <a:r>
              <a:rPr lang="en-US" sz="2000" dirty="0"/>
              <a:t>4</a:t>
            </a:r>
            <a:r>
              <a:rPr lang="en-US" sz="2000" dirty="0" smtClean="0"/>
              <a:t>, C</a:t>
            </a:r>
            <a:r>
              <a:rPr lang="es-ES_tradnl" sz="2000" dirty="0" err="1"/>
              <a:t>ol</a:t>
            </a:r>
            <a:r>
              <a:rPr lang="en-US" sz="2000" dirty="0" smtClean="0"/>
              <a:t>1)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Bond(C</a:t>
            </a:r>
            <a:r>
              <a:rPr lang="es-ES_tradnl" sz="2000" dirty="0" err="1"/>
              <a:t>ol</a:t>
            </a:r>
            <a:r>
              <a:rPr lang="en-US" sz="2000" dirty="0" smtClean="0"/>
              <a:t>0, C</a:t>
            </a:r>
            <a:r>
              <a:rPr lang="es-ES_tradnl" sz="2000" dirty="0" err="1"/>
              <a:t>ol</a:t>
            </a:r>
            <a:r>
              <a:rPr lang="en-US" sz="2000" dirty="0" smtClean="0"/>
              <a:t>1)</a:t>
            </a:r>
            <a:endParaRPr lang="en-US" sz="2000" dirty="0"/>
          </a:p>
        </p:txBody>
      </p:sp>
      <p:sp>
        <p:nvSpPr>
          <p:cNvPr id="6" name="CuadroTexto 5"/>
          <p:cNvSpPr txBox="1"/>
          <p:nvPr/>
        </p:nvSpPr>
        <p:spPr>
          <a:xfrm>
            <a:off x="339436" y="2639980"/>
            <a:ext cx="84753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s-ES_tradnl" sz="2200" dirty="0" err="1" smtClean="0"/>
              <a:t>Cont</a:t>
            </a:r>
            <a:r>
              <a:rPr lang="es-ES_tradnl" sz="2200" dirty="0" smtClean="0"/>
              <a:t> </a:t>
            </a:r>
            <a:r>
              <a:rPr lang="es-ES_tradnl" sz="2000" dirty="0"/>
              <a:t>(Col0, Col4, Col1)</a:t>
            </a:r>
            <a:r>
              <a:rPr lang="es-ES_tradnl" sz="2200" dirty="0" smtClean="0"/>
              <a:t> = </a:t>
            </a:r>
          </a:p>
          <a:p>
            <a:r>
              <a:rPr lang="es-ES_tradnl" sz="2200" dirty="0"/>
              <a:t> </a:t>
            </a:r>
            <a:r>
              <a:rPr lang="es-ES_tradnl" sz="2200" dirty="0" smtClean="0"/>
              <a:t>      2 </a:t>
            </a:r>
            <a:r>
              <a:rPr lang="es-ES" sz="2200" dirty="0" smtClean="0"/>
              <a:t>* </a:t>
            </a:r>
            <a:r>
              <a:rPr lang="en-US" sz="2200" dirty="0" smtClean="0"/>
              <a:t>Bond(C</a:t>
            </a:r>
            <a:r>
              <a:rPr lang="es-ES_tradnl" sz="2200" dirty="0" err="1"/>
              <a:t>ol</a:t>
            </a:r>
            <a:r>
              <a:rPr lang="en-US" sz="2200" dirty="0" smtClean="0"/>
              <a:t>0</a:t>
            </a:r>
            <a:r>
              <a:rPr lang="en-US" sz="2200" dirty="0"/>
              <a:t>, </a:t>
            </a:r>
            <a:r>
              <a:rPr lang="en-US" sz="2200" dirty="0" smtClean="0"/>
              <a:t>C</a:t>
            </a:r>
            <a:r>
              <a:rPr lang="es-ES_tradnl" sz="2200" dirty="0" err="1" smtClean="0"/>
              <a:t>ol</a:t>
            </a:r>
            <a:r>
              <a:rPr lang="en-US" sz="2200" dirty="0"/>
              <a:t>4</a:t>
            </a:r>
            <a:r>
              <a:rPr lang="en-US" sz="2200" dirty="0" smtClean="0"/>
              <a:t>) + 2 * Bond(C</a:t>
            </a:r>
            <a:r>
              <a:rPr lang="es-ES_tradnl" sz="2200" dirty="0" err="1" smtClean="0"/>
              <a:t>ol</a:t>
            </a:r>
            <a:r>
              <a:rPr lang="en-US" sz="2200" dirty="0"/>
              <a:t>4</a:t>
            </a:r>
            <a:r>
              <a:rPr lang="en-US" sz="2200" dirty="0" smtClean="0"/>
              <a:t>, C</a:t>
            </a:r>
            <a:r>
              <a:rPr lang="es-ES_tradnl" sz="2200" dirty="0" err="1"/>
              <a:t>ol</a:t>
            </a:r>
            <a:r>
              <a:rPr lang="en-US" sz="2200" dirty="0" smtClean="0"/>
              <a:t>1) </a:t>
            </a:r>
            <a:r>
              <a:rPr lang="mr-IN" sz="2200" dirty="0" smtClean="0"/>
              <a:t>–</a:t>
            </a:r>
            <a:r>
              <a:rPr lang="en-US" sz="2200" dirty="0" smtClean="0"/>
              <a:t> 2 *  Bond(C</a:t>
            </a:r>
            <a:r>
              <a:rPr lang="es-ES_tradnl" sz="2200" dirty="0" err="1"/>
              <a:t>ol</a:t>
            </a:r>
            <a:r>
              <a:rPr lang="en-US" sz="2200" dirty="0" smtClean="0"/>
              <a:t>0</a:t>
            </a:r>
            <a:r>
              <a:rPr lang="en-US" sz="2200" dirty="0"/>
              <a:t>, </a:t>
            </a:r>
            <a:r>
              <a:rPr lang="en-US" sz="2200" dirty="0" smtClean="0"/>
              <a:t>C</a:t>
            </a:r>
            <a:r>
              <a:rPr lang="es-ES_tradnl" sz="2200" dirty="0" err="1"/>
              <a:t>ol</a:t>
            </a:r>
            <a:r>
              <a:rPr lang="en-US" sz="2200" dirty="0" smtClean="0"/>
              <a:t>1)</a:t>
            </a:r>
            <a:r>
              <a:rPr lang="es-ES" sz="2200" dirty="0" smtClean="0"/>
              <a:t> </a:t>
            </a:r>
            <a:r>
              <a:rPr lang="es-ES_tradnl" sz="2200" dirty="0" smtClean="0"/>
              <a:t> </a:t>
            </a:r>
            <a:endParaRPr lang="es-ES_tradnl" sz="2200" dirty="0"/>
          </a:p>
        </p:txBody>
      </p:sp>
      <p:sp>
        <p:nvSpPr>
          <p:cNvPr id="9" name="Rectángulo 8"/>
          <p:cNvSpPr/>
          <p:nvPr/>
        </p:nvSpPr>
        <p:spPr>
          <a:xfrm>
            <a:off x="651851" y="4862923"/>
            <a:ext cx="75879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200" dirty="0" err="1"/>
              <a:t>Cont</a:t>
            </a:r>
            <a:r>
              <a:rPr lang="es-ES_tradnl" sz="2200" dirty="0"/>
              <a:t> (</a:t>
            </a:r>
            <a:r>
              <a:rPr lang="es-ES_tradnl" sz="2200" dirty="0" smtClean="0"/>
              <a:t>C</a:t>
            </a:r>
            <a:r>
              <a:rPr lang="es-ES_tradnl" sz="2400" dirty="0"/>
              <a:t>ol</a:t>
            </a:r>
            <a:r>
              <a:rPr lang="es-ES_tradnl" sz="2200" dirty="0" smtClean="0"/>
              <a:t>0</a:t>
            </a:r>
            <a:r>
              <a:rPr lang="es-ES_tradnl" sz="2200" dirty="0"/>
              <a:t>, </a:t>
            </a:r>
            <a:r>
              <a:rPr lang="es-ES_tradnl" sz="2200" dirty="0" smtClean="0"/>
              <a:t>C</a:t>
            </a:r>
            <a:r>
              <a:rPr lang="es-ES_tradnl" sz="2400" dirty="0" smtClean="0"/>
              <a:t>ol</a:t>
            </a:r>
            <a:r>
              <a:rPr lang="es-ES_tradnl" sz="2200" dirty="0"/>
              <a:t>4</a:t>
            </a:r>
            <a:r>
              <a:rPr lang="es-ES_tradnl" sz="2200" dirty="0" smtClean="0"/>
              <a:t>, C</a:t>
            </a:r>
            <a:r>
              <a:rPr lang="es-ES_tradnl" sz="2400" dirty="0"/>
              <a:t>ol</a:t>
            </a:r>
            <a:r>
              <a:rPr lang="es-ES_tradnl" sz="2200" dirty="0" smtClean="0"/>
              <a:t>1</a:t>
            </a:r>
            <a:r>
              <a:rPr lang="es-ES_tradnl" sz="2200" dirty="0"/>
              <a:t>) = 2 </a:t>
            </a:r>
            <a:r>
              <a:rPr lang="es-ES" sz="2200" dirty="0"/>
              <a:t>* </a:t>
            </a:r>
            <a:r>
              <a:rPr lang="es-ES" sz="2200" dirty="0" smtClean="0"/>
              <a:t>0 </a:t>
            </a:r>
            <a:r>
              <a:rPr lang="en-US" sz="2200" dirty="0" smtClean="0"/>
              <a:t>+ </a:t>
            </a:r>
            <a:r>
              <a:rPr lang="en-US" sz="2200" dirty="0"/>
              <a:t>2 </a:t>
            </a:r>
            <a:r>
              <a:rPr lang="en-US" sz="2200" dirty="0" smtClean="0"/>
              <a:t>* 135 </a:t>
            </a:r>
            <a:r>
              <a:rPr lang="mr-IN" sz="2200" dirty="0" smtClean="0"/>
              <a:t>–</a:t>
            </a:r>
            <a:r>
              <a:rPr lang="en-US" sz="2200" dirty="0" smtClean="0"/>
              <a:t> </a:t>
            </a:r>
            <a:r>
              <a:rPr lang="en-US" sz="2200" dirty="0"/>
              <a:t>2 *  </a:t>
            </a:r>
            <a:r>
              <a:rPr lang="es-ES" sz="2200" dirty="0" smtClean="0"/>
              <a:t>0  = </a:t>
            </a:r>
            <a:r>
              <a:rPr lang="es-ES" sz="2200" b="1" dirty="0" smtClean="0">
                <a:solidFill>
                  <a:srgbClr val="C00000"/>
                </a:solidFill>
              </a:rPr>
              <a:t>270</a:t>
            </a:r>
            <a:endParaRPr lang="es-ES_tradnl" sz="2200" b="1" dirty="0">
              <a:solidFill>
                <a:srgbClr val="C00000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651851" y="5595222"/>
            <a:ext cx="64580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C00000"/>
                </a:solidFill>
              </a:rPr>
              <a:t>=&gt;</a:t>
            </a:r>
            <a:r>
              <a:rPr lang="en-US" sz="2200" dirty="0" smtClean="0"/>
              <a:t>  Para </a:t>
            </a:r>
            <a:r>
              <a:rPr lang="en-US" sz="2200" dirty="0" err="1" smtClean="0"/>
              <a:t>orden</a:t>
            </a:r>
            <a:r>
              <a:rPr lang="en-US" sz="2200" dirty="0" smtClean="0"/>
              <a:t>: </a:t>
            </a:r>
            <a:r>
              <a:rPr lang="en-US" sz="2000" dirty="0"/>
              <a:t>Col4, Col1, Col3, Col2</a:t>
            </a:r>
            <a:r>
              <a:rPr lang="en-US" sz="2200" dirty="0" smtClean="0"/>
              <a:t>, </a:t>
            </a:r>
            <a:r>
              <a:rPr lang="en-US" sz="2200" dirty="0" err="1" smtClean="0"/>
              <a:t>contribuci</a:t>
            </a:r>
            <a:r>
              <a:rPr lang="es-ES" sz="2200" dirty="0" err="1" smtClean="0"/>
              <a:t>ón</a:t>
            </a:r>
            <a:r>
              <a:rPr lang="es-ES" sz="2200" dirty="0" smtClean="0"/>
              <a:t> = 270</a:t>
            </a:r>
            <a:endParaRPr lang="en-US" sz="2200" dirty="0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849629"/>
              </p:ext>
            </p:extLst>
          </p:nvPr>
        </p:nvGraphicFramePr>
        <p:xfrm>
          <a:off x="8550442" y="973244"/>
          <a:ext cx="3400925" cy="5679440"/>
        </p:xfrm>
        <a:graphic>
          <a:graphicData uri="http://schemas.openxmlformats.org/drawingml/2006/table">
            <a:tbl>
              <a:tblPr/>
              <a:tblGrid>
                <a:gridCol w="713753"/>
                <a:gridCol w="838079"/>
                <a:gridCol w="838079"/>
                <a:gridCol w="1011014"/>
              </a:tblGrid>
              <a:tr h="256265">
                <a:tc>
                  <a:txBody>
                    <a:bodyPr/>
                    <a:lstStyle/>
                    <a:p>
                      <a:pPr algn="l" fontAlgn="b"/>
                      <a:endParaRPr lang="es-ES_tradnl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652" marR="9652" marT="965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Col0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Col4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PRODUCT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265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Col1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265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Col2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75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265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Col3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265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Col4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78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26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BOND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179385">
                <a:tc>
                  <a:txBody>
                    <a:bodyPr/>
                    <a:lstStyle/>
                    <a:p>
                      <a:pPr algn="l" fontAlgn="b"/>
                      <a:endParaRPr lang="es-ES_tradnl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652" marR="9652" marT="96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652" marR="9652" marT="96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652" marR="9652" marT="96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652" marR="9652" marT="96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561">
                <a:tc>
                  <a:txBody>
                    <a:bodyPr/>
                    <a:lstStyle/>
                    <a:p>
                      <a:pPr algn="l" fontAlgn="b"/>
                      <a:endParaRPr lang="es-ES_tradnl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652" marR="9652" marT="965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Col4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Col1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PRODUCT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561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Col1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45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561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Col2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75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561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Col3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45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135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561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Col4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78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561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BOND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135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179385">
                <a:tc>
                  <a:txBody>
                    <a:bodyPr/>
                    <a:lstStyle/>
                    <a:p>
                      <a:pPr algn="l" fontAlgn="b"/>
                      <a:endParaRPr lang="es-ES_tradnl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652" marR="9652" marT="96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652" marR="9652" marT="96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652" marR="9652" marT="96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652" marR="9652" marT="96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561">
                <a:tc>
                  <a:txBody>
                    <a:bodyPr/>
                    <a:lstStyle/>
                    <a:p>
                      <a:pPr algn="l" fontAlgn="b"/>
                      <a:endParaRPr lang="es-ES_tradnl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652" marR="9652" marT="965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Col0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Col1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PRODUCT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561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Col1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45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561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Col2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561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Col3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45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561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Col4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561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BOND</a:t>
                      </a:r>
                    </a:p>
                  </a:txBody>
                  <a:tcPr marL="9652" marR="9652" marT="96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9652" marR="9652" marT="96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4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6614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Fragmentaci</a:t>
            </a:r>
            <a:r>
              <a:rPr lang="es-ES" dirty="0" err="1" smtClean="0"/>
              <a:t>ón</a:t>
            </a:r>
            <a:r>
              <a:rPr lang="es-ES" dirty="0" smtClean="0"/>
              <a:t> Vertical: </a:t>
            </a:r>
            <a:r>
              <a:rPr lang="es-ES" dirty="0" err="1" smtClean="0"/>
              <a:t>Affinity</a:t>
            </a:r>
            <a:r>
              <a:rPr lang="es-ES" dirty="0" smtClean="0"/>
              <a:t> </a:t>
            </a:r>
            <a:r>
              <a:rPr lang="es-ES" dirty="0" err="1" smtClean="0"/>
              <a:t>Matrix</a:t>
            </a:r>
            <a:r>
              <a:rPr lang="es-ES" dirty="0" smtClean="0"/>
              <a:t> y BEA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EPN - Lorena Recalde Ph.D.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9F08-450C-8F48-AE7B-7399617BC908}" type="slidenum">
              <a:rPr lang="en-US" smtClean="0"/>
              <a:t>15</a:t>
            </a:fld>
            <a:endParaRPr lang="en-US"/>
          </a:p>
        </p:txBody>
      </p:sp>
      <p:sp>
        <p:nvSpPr>
          <p:cNvPr id="10" name="CuadroTexto 9"/>
          <p:cNvSpPr txBox="1"/>
          <p:nvPr/>
        </p:nvSpPr>
        <p:spPr>
          <a:xfrm>
            <a:off x="587682" y="1745116"/>
            <a:ext cx="64580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C00000"/>
                </a:solidFill>
              </a:rPr>
              <a:t>=&gt;</a:t>
            </a:r>
            <a:r>
              <a:rPr lang="en-US" sz="2200" dirty="0" smtClean="0"/>
              <a:t>  Para </a:t>
            </a:r>
            <a:r>
              <a:rPr lang="en-US" sz="2200" dirty="0" err="1" smtClean="0"/>
              <a:t>orden</a:t>
            </a:r>
            <a:r>
              <a:rPr lang="en-US" sz="2200" dirty="0" smtClean="0"/>
              <a:t>: </a:t>
            </a:r>
            <a:r>
              <a:rPr lang="en-US" sz="2000" dirty="0"/>
              <a:t>Col4, Col1, Col3, Col2</a:t>
            </a:r>
            <a:r>
              <a:rPr lang="en-US" sz="2200" dirty="0" smtClean="0"/>
              <a:t>, </a:t>
            </a:r>
            <a:r>
              <a:rPr lang="en-US" sz="2200" dirty="0" err="1" smtClean="0"/>
              <a:t>contribuci</a:t>
            </a:r>
            <a:r>
              <a:rPr lang="es-ES" sz="2200" dirty="0" err="1" smtClean="0"/>
              <a:t>ón</a:t>
            </a:r>
            <a:r>
              <a:rPr lang="es-ES" sz="2200" dirty="0" smtClean="0"/>
              <a:t> = 270</a:t>
            </a:r>
            <a:endParaRPr lang="en-US" sz="22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587682" y="2431786"/>
            <a:ext cx="66872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C00000"/>
                </a:solidFill>
              </a:rPr>
              <a:t>=&gt;</a:t>
            </a:r>
            <a:r>
              <a:rPr lang="en-US" sz="2200" dirty="0" smtClean="0"/>
              <a:t>  Para </a:t>
            </a:r>
            <a:r>
              <a:rPr lang="en-US" sz="2200" dirty="0" err="1" smtClean="0"/>
              <a:t>orden</a:t>
            </a:r>
            <a:r>
              <a:rPr lang="en-US" sz="2200" dirty="0" smtClean="0"/>
              <a:t>: </a:t>
            </a:r>
            <a:r>
              <a:rPr lang="en-US" sz="2000" dirty="0" smtClean="0"/>
              <a:t>Col1, Col4, </a:t>
            </a:r>
            <a:r>
              <a:rPr lang="en-US" sz="2000" dirty="0"/>
              <a:t>Col3, Col2</a:t>
            </a:r>
            <a:r>
              <a:rPr lang="en-US" sz="2200" dirty="0" smtClean="0"/>
              <a:t>, </a:t>
            </a:r>
            <a:r>
              <a:rPr lang="en-US" sz="2200" dirty="0" err="1" smtClean="0"/>
              <a:t>contribuci</a:t>
            </a:r>
            <a:r>
              <a:rPr lang="es-ES" sz="2200" dirty="0" err="1" smtClean="0"/>
              <a:t>ón</a:t>
            </a:r>
            <a:r>
              <a:rPr lang="es-ES" sz="2200" dirty="0" smtClean="0"/>
              <a:t> = -7014</a:t>
            </a:r>
            <a:endParaRPr lang="en-US" sz="220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587682" y="3100050"/>
            <a:ext cx="67433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C00000"/>
                </a:solidFill>
              </a:rPr>
              <a:t>=&gt;</a:t>
            </a:r>
            <a:r>
              <a:rPr lang="en-US" sz="2200" dirty="0" smtClean="0"/>
              <a:t>  Para </a:t>
            </a:r>
            <a:r>
              <a:rPr lang="en-US" sz="2200" dirty="0" err="1" smtClean="0"/>
              <a:t>orden</a:t>
            </a:r>
            <a:r>
              <a:rPr lang="en-US" sz="2200" dirty="0" smtClean="0"/>
              <a:t>: </a:t>
            </a:r>
            <a:r>
              <a:rPr lang="en-US" sz="2000" dirty="0" smtClean="0"/>
              <a:t>Col1, Col3, Col4, </a:t>
            </a:r>
            <a:r>
              <a:rPr lang="en-US" sz="2000" dirty="0"/>
              <a:t>Col2</a:t>
            </a:r>
            <a:r>
              <a:rPr lang="en-US" sz="2200" dirty="0" smtClean="0"/>
              <a:t>, </a:t>
            </a:r>
            <a:r>
              <a:rPr lang="en-US" sz="2200" dirty="0" err="1" smtClean="0"/>
              <a:t>contribuci</a:t>
            </a:r>
            <a:r>
              <a:rPr lang="es-ES" sz="2200" dirty="0" err="1" smtClean="0"/>
              <a:t>ón</a:t>
            </a:r>
            <a:r>
              <a:rPr lang="es-ES" sz="2200" dirty="0" smtClean="0"/>
              <a:t> = 23486</a:t>
            </a:r>
            <a:endParaRPr lang="en-US" sz="2200" dirty="0"/>
          </a:p>
        </p:txBody>
      </p:sp>
      <p:sp>
        <p:nvSpPr>
          <p:cNvPr id="15" name="CuadroTexto 14"/>
          <p:cNvSpPr txBox="1"/>
          <p:nvPr/>
        </p:nvSpPr>
        <p:spPr>
          <a:xfrm>
            <a:off x="587682" y="3739087"/>
            <a:ext cx="67433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C00000"/>
                </a:solidFill>
              </a:rPr>
              <a:t>=&gt;</a:t>
            </a:r>
            <a:r>
              <a:rPr lang="en-US" sz="2200" dirty="0" smtClean="0"/>
              <a:t>  Para </a:t>
            </a:r>
            <a:r>
              <a:rPr lang="en-US" sz="2200" dirty="0" err="1" smtClean="0"/>
              <a:t>orden</a:t>
            </a:r>
            <a:r>
              <a:rPr lang="en-US" sz="2200" dirty="0" smtClean="0"/>
              <a:t>: </a:t>
            </a:r>
            <a:r>
              <a:rPr lang="en-US" sz="2000" dirty="0" smtClean="0"/>
              <a:t>Col1, Col3, Col2, Col4</a:t>
            </a:r>
            <a:r>
              <a:rPr lang="en-US" sz="2200" dirty="0" smtClean="0"/>
              <a:t>, </a:t>
            </a:r>
            <a:r>
              <a:rPr lang="en-US" sz="2200" dirty="0" err="1" smtClean="0"/>
              <a:t>contribuci</a:t>
            </a:r>
            <a:r>
              <a:rPr lang="es-ES" sz="2200" dirty="0" err="1" smtClean="0"/>
              <a:t>ón</a:t>
            </a:r>
            <a:r>
              <a:rPr lang="es-ES" sz="2200" dirty="0" smtClean="0"/>
              <a:t> = 23730</a:t>
            </a:r>
            <a:endParaRPr lang="en-US" sz="2200" dirty="0"/>
          </a:p>
        </p:txBody>
      </p:sp>
      <p:sp>
        <p:nvSpPr>
          <p:cNvPr id="16" name="CuadroTexto 15"/>
          <p:cNvSpPr txBox="1"/>
          <p:nvPr/>
        </p:nvSpPr>
        <p:spPr>
          <a:xfrm>
            <a:off x="2470484" y="4834203"/>
            <a:ext cx="7455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Contribuci</a:t>
            </a:r>
            <a:r>
              <a:rPr lang="es-ES" sz="2800" dirty="0" err="1" smtClean="0"/>
              <a:t>ón</a:t>
            </a:r>
            <a:r>
              <a:rPr lang="es-ES" sz="2800" dirty="0" smtClean="0"/>
              <a:t> más alta para: </a:t>
            </a:r>
            <a:r>
              <a:rPr lang="es-ES_tradnl" sz="2800" dirty="0"/>
              <a:t>Col1, Col3, </a:t>
            </a:r>
            <a:r>
              <a:rPr lang="es-ES_tradnl" sz="2800" dirty="0" smtClean="0"/>
              <a:t>Col2, Col4</a:t>
            </a:r>
            <a:r>
              <a:rPr lang="es-ES" sz="2800" dirty="0" smtClean="0"/>
              <a:t> </a:t>
            </a:r>
            <a:endParaRPr lang="en-US" sz="2800" dirty="0"/>
          </a:p>
        </p:txBody>
      </p:sp>
      <p:sp>
        <p:nvSpPr>
          <p:cNvPr id="17" name="Rectángulo redondeado 16"/>
          <p:cNvSpPr/>
          <p:nvPr/>
        </p:nvSpPr>
        <p:spPr>
          <a:xfrm>
            <a:off x="2288145" y="4802119"/>
            <a:ext cx="7637969" cy="65772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6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6614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Fragmentaci</a:t>
            </a:r>
            <a:r>
              <a:rPr lang="es-ES" dirty="0" err="1" smtClean="0"/>
              <a:t>ón</a:t>
            </a:r>
            <a:r>
              <a:rPr lang="es-ES" dirty="0" smtClean="0"/>
              <a:t> Vertical: </a:t>
            </a:r>
            <a:r>
              <a:rPr lang="es-ES" dirty="0" err="1" smtClean="0"/>
              <a:t>Affinity</a:t>
            </a:r>
            <a:r>
              <a:rPr lang="es-ES" dirty="0" smtClean="0"/>
              <a:t> </a:t>
            </a:r>
            <a:r>
              <a:rPr lang="es-ES" dirty="0" err="1" smtClean="0"/>
              <a:t>Matrix</a:t>
            </a:r>
            <a:r>
              <a:rPr lang="es-ES" dirty="0" smtClean="0"/>
              <a:t> y BEA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EPN - Lorena Recalde Ph.D.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9F08-450C-8F48-AE7B-7399617BC908}" type="slidenum">
              <a:rPr lang="en-US" smtClean="0"/>
              <a:t>16</a:t>
            </a:fld>
            <a:endParaRPr lang="en-US"/>
          </a:p>
        </p:txBody>
      </p:sp>
      <p:sp>
        <p:nvSpPr>
          <p:cNvPr id="16" name="CuadroTexto 15"/>
          <p:cNvSpPr txBox="1"/>
          <p:nvPr/>
        </p:nvSpPr>
        <p:spPr>
          <a:xfrm>
            <a:off x="786063" y="1240740"/>
            <a:ext cx="71639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dirty="0" err="1" smtClean="0"/>
              <a:t>Clustered</a:t>
            </a:r>
            <a:r>
              <a:rPr lang="es-ES" sz="2200" dirty="0" smtClean="0"/>
              <a:t> </a:t>
            </a:r>
            <a:r>
              <a:rPr lang="es-ES" sz="2200" dirty="0" err="1" smtClean="0"/>
              <a:t>Affinity</a:t>
            </a:r>
            <a:r>
              <a:rPr lang="es-ES" sz="2200" dirty="0" smtClean="0"/>
              <a:t> </a:t>
            </a:r>
            <a:r>
              <a:rPr lang="es-ES" sz="2200" dirty="0" err="1" smtClean="0"/>
              <a:t>Matrix</a:t>
            </a:r>
            <a:r>
              <a:rPr lang="es-ES" sz="2200" dirty="0" smtClean="0"/>
              <a:t> después de reordenar las columnas:</a:t>
            </a:r>
            <a:endParaRPr lang="en-US" sz="22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838200" y="3886792"/>
            <a:ext cx="82539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dirty="0" err="1" smtClean="0"/>
              <a:t>Clustered</a:t>
            </a:r>
            <a:r>
              <a:rPr lang="es-ES" sz="2200" dirty="0" smtClean="0"/>
              <a:t> </a:t>
            </a:r>
            <a:r>
              <a:rPr lang="es-ES" sz="2200" dirty="0" err="1" smtClean="0"/>
              <a:t>Affinity</a:t>
            </a:r>
            <a:r>
              <a:rPr lang="es-ES" sz="2200" dirty="0" smtClean="0"/>
              <a:t> </a:t>
            </a:r>
            <a:r>
              <a:rPr lang="es-ES" sz="2200" dirty="0" err="1" smtClean="0"/>
              <a:t>Matrix</a:t>
            </a:r>
            <a:r>
              <a:rPr lang="es-ES" sz="2200" dirty="0" smtClean="0"/>
              <a:t> después de reordenar las filas y las columnas:</a:t>
            </a:r>
            <a:endParaRPr lang="en-US" sz="2200"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03578"/>
              </p:ext>
            </p:extLst>
          </p:nvPr>
        </p:nvGraphicFramePr>
        <p:xfrm>
          <a:off x="3879516" y="1808040"/>
          <a:ext cx="3981115" cy="1778000"/>
        </p:xfrm>
        <a:graphic>
          <a:graphicData uri="http://schemas.openxmlformats.org/drawingml/2006/table">
            <a:tbl>
              <a:tblPr/>
              <a:tblGrid>
                <a:gridCol w="796223"/>
                <a:gridCol w="796223"/>
                <a:gridCol w="796223"/>
                <a:gridCol w="796223"/>
                <a:gridCol w="796223"/>
              </a:tblGrid>
              <a:tr h="355600">
                <a:tc>
                  <a:txBody>
                    <a:bodyPr/>
                    <a:lstStyle/>
                    <a:p>
                      <a:pPr algn="l" fontAlgn="b"/>
                      <a:endParaRPr lang="es-ES_tradnl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588897"/>
              </p:ext>
            </p:extLst>
          </p:nvPr>
        </p:nvGraphicFramePr>
        <p:xfrm>
          <a:off x="3879515" y="4315328"/>
          <a:ext cx="3981115" cy="1925720"/>
        </p:xfrm>
        <a:graphic>
          <a:graphicData uri="http://schemas.openxmlformats.org/drawingml/2006/table">
            <a:tbl>
              <a:tblPr/>
              <a:tblGrid>
                <a:gridCol w="796223"/>
                <a:gridCol w="796223"/>
                <a:gridCol w="796223"/>
                <a:gridCol w="796223"/>
                <a:gridCol w="796223"/>
              </a:tblGrid>
              <a:tr h="385144">
                <a:tc>
                  <a:txBody>
                    <a:bodyPr/>
                    <a:lstStyle/>
                    <a:p>
                      <a:pPr algn="l" fontAlgn="b"/>
                      <a:endParaRPr lang="es-ES_tradnl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A8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A8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A8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A8FF"/>
                    </a:solidFill>
                  </a:tcPr>
                </a:tc>
              </a:tr>
              <a:tr h="385144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A8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A8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A8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A8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A8FF"/>
                    </a:solidFill>
                  </a:tcPr>
                </a:tc>
              </a:tr>
              <a:tr h="385144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A8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A8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A8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A8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A8FF"/>
                    </a:solidFill>
                  </a:tcPr>
                </a:tc>
              </a:tr>
              <a:tr h="385144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A8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A8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A8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A8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A8FF"/>
                    </a:solidFill>
                  </a:tcPr>
                </a:tc>
              </a:tr>
              <a:tr h="385144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A8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A8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A8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A8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A8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53092"/>
              </p:ext>
            </p:extLst>
          </p:nvPr>
        </p:nvGraphicFramePr>
        <p:xfrm>
          <a:off x="8418095" y="978171"/>
          <a:ext cx="3581400" cy="1739900"/>
        </p:xfrm>
        <a:graphic>
          <a:graphicData uri="http://schemas.openxmlformats.org/drawingml/2006/table">
            <a:tbl>
              <a:tblPr/>
              <a:tblGrid>
                <a:gridCol w="716280"/>
                <a:gridCol w="716280"/>
                <a:gridCol w="716280"/>
                <a:gridCol w="716280"/>
                <a:gridCol w="716280"/>
              </a:tblGrid>
              <a:tr h="340486">
                <a:tc>
                  <a:txBody>
                    <a:bodyPr/>
                    <a:lstStyle/>
                    <a:p>
                      <a:pPr algn="l" fontAlgn="b"/>
                      <a:endParaRPr lang="es-ES_tradnl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40486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40486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40486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40486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011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 err="1"/>
              <a:t>Particionando</a:t>
            </a:r>
            <a:r>
              <a:rPr lang="en-US" sz="4200" dirty="0"/>
              <a:t> la </a:t>
            </a:r>
            <a:r>
              <a:rPr lang="en-US" sz="4200" dirty="0" err="1"/>
              <a:t>tabla</a:t>
            </a:r>
            <a:r>
              <a:rPr lang="en-US" sz="4200" dirty="0"/>
              <a:t> en </a:t>
            </a:r>
            <a:r>
              <a:rPr lang="en-US" sz="4200" dirty="0" err="1"/>
              <a:t>fragmentos</a:t>
            </a:r>
            <a:r>
              <a:rPr lang="en-US" sz="4200" dirty="0"/>
              <a:t> </a:t>
            </a:r>
            <a:r>
              <a:rPr lang="en-US" sz="4200" dirty="0" err="1"/>
              <a:t>verticales</a:t>
            </a:r>
            <a:endParaRPr lang="en-US" sz="42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EPN - Lorena Recalde Ph.D.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9F08-450C-8F48-AE7B-7399617BC908}" type="slidenum">
              <a:rPr lang="en-US" smtClean="0"/>
              <a:t>17</a:t>
            </a:fld>
            <a:endParaRPr lang="en-US"/>
          </a:p>
        </p:txBody>
      </p:sp>
      <p:sp>
        <p:nvSpPr>
          <p:cNvPr id="6" name="CuadroTexto 5"/>
          <p:cNvSpPr txBox="1"/>
          <p:nvPr/>
        </p:nvSpPr>
        <p:spPr>
          <a:xfrm>
            <a:off x="838200" y="1690688"/>
            <a:ext cx="5340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Goal Function: Z = TCW * BCW – BOCW</a:t>
            </a:r>
            <a:r>
              <a:rPr lang="en-US" sz="2400" baseline="30000" dirty="0"/>
              <a:t>2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400" y="1526711"/>
            <a:ext cx="3736173" cy="3666555"/>
          </a:xfrm>
          <a:prstGeom prst="rect">
            <a:avLst/>
          </a:prstGeom>
        </p:spPr>
      </p:pic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96953"/>
              </p:ext>
            </p:extLst>
          </p:nvPr>
        </p:nvGraphicFramePr>
        <p:xfrm>
          <a:off x="1498600" y="2614861"/>
          <a:ext cx="4019885" cy="2775285"/>
        </p:xfrm>
        <a:graphic>
          <a:graphicData uri="http://schemas.openxmlformats.org/drawingml/2006/table">
            <a:tbl>
              <a:tblPr/>
              <a:tblGrid>
                <a:gridCol w="803977"/>
                <a:gridCol w="803977"/>
                <a:gridCol w="803977"/>
                <a:gridCol w="803977"/>
                <a:gridCol w="803977"/>
              </a:tblGrid>
              <a:tr h="555057">
                <a:tc>
                  <a:txBody>
                    <a:bodyPr/>
                    <a:lstStyle/>
                    <a:p>
                      <a:pPr algn="l" fontAlgn="b"/>
                      <a:endParaRPr lang="es-ES_tradnl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5057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5057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5057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5057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CuadroTexto 9"/>
          <p:cNvSpPr txBox="1"/>
          <p:nvPr/>
        </p:nvSpPr>
        <p:spPr>
          <a:xfrm flipH="1">
            <a:off x="4505424" y="4516158"/>
            <a:ext cx="59596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 smtClean="0">
                <a:solidFill>
                  <a:srgbClr val="C00000"/>
                </a:solidFill>
              </a:rPr>
              <a:t>X</a:t>
            </a:r>
            <a:endParaRPr lang="en-US" sz="3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55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 err="1"/>
              <a:t>Particionando</a:t>
            </a:r>
            <a:r>
              <a:rPr lang="en-US" sz="4200" dirty="0"/>
              <a:t> la </a:t>
            </a:r>
            <a:r>
              <a:rPr lang="en-US" sz="4200" dirty="0" err="1"/>
              <a:t>tabla</a:t>
            </a:r>
            <a:r>
              <a:rPr lang="en-US" sz="4200" dirty="0"/>
              <a:t> en </a:t>
            </a:r>
            <a:r>
              <a:rPr lang="en-US" sz="4200" dirty="0" err="1"/>
              <a:t>fragmentos</a:t>
            </a:r>
            <a:r>
              <a:rPr lang="en-US" sz="4200" dirty="0"/>
              <a:t> </a:t>
            </a:r>
            <a:r>
              <a:rPr lang="en-US" sz="4200" dirty="0" err="1"/>
              <a:t>verticales</a:t>
            </a:r>
            <a:endParaRPr lang="en-US" sz="42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EPN - Lorena Recalde Ph.D.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9F08-450C-8F48-AE7B-7399617BC908}" type="slidenum">
              <a:rPr lang="en-US" smtClean="0"/>
              <a:t>18</a:t>
            </a:fld>
            <a:endParaRPr lang="en-US"/>
          </a:p>
        </p:txBody>
      </p:sp>
      <p:sp>
        <p:nvSpPr>
          <p:cNvPr id="6" name="CuadroTexto 5"/>
          <p:cNvSpPr txBox="1"/>
          <p:nvPr/>
        </p:nvSpPr>
        <p:spPr>
          <a:xfrm>
            <a:off x="838200" y="1594436"/>
            <a:ext cx="5340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Goal Function: Z = TCW * BCW – BOCW</a:t>
            </a:r>
            <a:r>
              <a:rPr lang="en-US" sz="2400" baseline="30000" dirty="0"/>
              <a:t>2</a:t>
            </a:r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49975"/>
              </p:ext>
            </p:extLst>
          </p:nvPr>
        </p:nvGraphicFramePr>
        <p:xfrm>
          <a:off x="1498721" y="2207365"/>
          <a:ext cx="4019885" cy="2678275"/>
        </p:xfrm>
        <a:graphic>
          <a:graphicData uri="http://schemas.openxmlformats.org/drawingml/2006/table">
            <a:tbl>
              <a:tblPr/>
              <a:tblGrid>
                <a:gridCol w="803977"/>
                <a:gridCol w="803977"/>
                <a:gridCol w="803977"/>
                <a:gridCol w="803977"/>
                <a:gridCol w="803977"/>
              </a:tblGrid>
              <a:tr h="535655">
                <a:tc>
                  <a:txBody>
                    <a:bodyPr/>
                    <a:lstStyle/>
                    <a:p>
                      <a:pPr algn="l" fontAlgn="b"/>
                      <a:endParaRPr lang="es-ES_tradnl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5655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5655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5655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5655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CuadroTexto 9"/>
          <p:cNvSpPr txBox="1"/>
          <p:nvPr/>
        </p:nvSpPr>
        <p:spPr>
          <a:xfrm flipH="1">
            <a:off x="4505424" y="4026568"/>
            <a:ext cx="59596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 smtClean="0">
                <a:solidFill>
                  <a:srgbClr val="C00000"/>
                </a:solidFill>
              </a:rPr>
              <a:t>X</a:t>
            </a:r>
            <a:endParaRPr lang="en-US" sz="3800" dirty="0">
              <a:solidFill>
                <a:srgbClr val="C00000"/>
              </a:solidFill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429754"/>
              </p:ext>
            </p:extLst>
          </p:nvPr>
        </p:nvGraphicFramePr>
        <p:xfrm>
          <a:off x="6927850" y="1690688"/>
          <a:ext cx="4425949" cy="1739900"/>
        </p:xfrm>
        <a:graphic>
          <a:graphicData uri="http://schemas.openxmlformats.org/drawingml/2006/table">
            <a:tbl>
              <a:tblPr/>
              <a:tblGrid>
                <a:gridCol w="666407"/>
                <a:gridCol w="666407"/>
                <a:gridCol w="666407"/>
                <a:gridCol w="666407"/>
                <a:gridCol w="666407"/>
                <a:gridCol w="1093914"/>
              </a:tblGrid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Affinity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Ap1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Ap2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Ap3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Ap4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</a:tr>
            </a:tbl>
          </a:graphicData>
        </a:graphic>
      </p:graphicFrame>
      <p:sp>
        <p:nvSpPr>
          <p:cNvPr id="12" name="Rectángulo 11"/>
          <p:cNvSpPr/>
          <p:nvPr/>
        </p:nvSpPr>
        <p:spPr>
          <a:xfrm>
            <a:off x="1412081" y="5141839"/>
            <a:ext cx="737861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2000" dirty="0">
                <a:solidFill>
                  <a:srgbClr val="292526"/>
                </a:solidFill>
                <a:latin typeface=""/>
              </a:rPr>
              <a:t>TCW = AFF(AP1) + AFF(AP2) </a:t>
            </a:r>
            <a:r>
              <a:rPr lang="mr-IN" sz="2000" dirty="0" smtClean="0">
                <a:solidFill>
                  <a:srgbClr val="292526"/>
                </a:solidFill>
                <a:latin typeface=""/>
              </a:rPr>
              <a:t>= </a:t>
            </a:r>
            <a:r>
              <a:rPr lang="es-ES" sz="2000" dirty="0" smtClean="0">
                <a:solidFill>
                  <a:srgbClr val="292526"/>
                </a:solidFill>
                <a:latin typeface=""/>
              </a:rPr>
              <a:t>45</a:t>
            </a:r>
            <a:r>
              <a:rPr lang="mr-IN" sz="2000" dirty="0" smtClean="0">
                <a:solidFill>
                  <a:srgbClr val="292526"/>
                </a:solidFill>
                <a:latin typeface=""/>
              </a:rPr>
              <a:t> </a:t>
            </a:r>
            <a:r>
              <a:rPr lang="mr-IN" sz="2000" dirty="0">
                <a:solidFill>
                  <a:srgbClr val="292526"/>
                </a:solidFill>
                <a:latin typeface=""/>
              </a:rPr>
              <a:t>+ </a:t>
            </a:r>
            <a:r>
              <a:rPr lang="es-ES" sz="2000" dirty="0" smtClean="0">
                <a:solidFill>
                  <a:srgbClr val="292526"/>
                </a:solidFill>
                <a:latin typeface=""/>
              </a:rPr>
              <a:t>5</a:t>
            </a:r>
            <a:r>
              <a:rPr lang="mr-IN" sz="2000" dirty="0" smtClean="0">
                <a:solidFill>
                  <a:srgbClr val="292526"/>
                </a:solidFill>
                <a:latin typeface=""/>
              </a:rPr>
              <a:t>  </a:t>
            </a:r>
            <a:r>
              <a:rPr lang="mr-IN" sz="2000" dirty="0">
                <a:solidFill>
                  <a:srgbClr val="292526"/>
                </a:solidFill>
                <a:latin typeface=""/>
              </a:rPr>
              <a:t>= </a:t>
            </a:r>
            <a:r>
              <a:rPr lang="es-ES" sz="2000" dirty="0" smtClean="0">
                <a:solidFill>
                  <a:srgbClr val="292526"/>
                </a:solidFill>
                <a:latin typeface=""/>
              </a:rPr>
              <a:t>5</a:t>
            </a:r>
            <a:r>
              <a:rPr lang="es-ES" sz="2000" dirty="0">
                <a:solidFill>
                  <a:srgbClr val="292526"/>
                </a:solidFill>
                <a:latin typeface=""/>
              </a:rPr>
              <a:t>0</a:t>
            </a:r>
            <a:endParaRPr lang="mr-IN" sz="2000" dirty="0">
              <a:solidFill>
                <a:srgbClr val="292526"/>
              </a:solidFill>
              <a:latin typeface=""/>
            </a:endParaRPr>
          </a:p>
          <a:p>
            <a:r>
              <a:rPr lang="en-US" sz="2000" dirty="0">
                <a:solidFill>
                  <a:srgbClr val="292526"/>
                </a:solidFill>
                <a:latin typeface=""/>
              </a:rPr>
              <a:t>BCW = none = 0</a:t>
            </a:r>
          </a:p>
          <a:p>
            <a:r>
              <a:rPr lang="mr-IN" sz="2000" dirty="0">
                <a:solidFill>
                  <a:srgbClr val="292526"/>
                </a:solidFill>
                <a:latin typeface=""/>
              </a:rPr>
              <a:t>BOCW = AFF(AP3</a:t>
            </a:r>
            <a:r>
              <a:rPr lang="mr-IN" sz="2000" dirty="0" smtClean="0">
                <a:solidFill>
                  <a:srgbClr val="292526"/>
                </a:solidFill>
                <a:latin typeface=""/>
              </a:rPr>
              <a:t>)</a:t>
            </a:r>
            <a:r>
              <a:rPr lang="es-ES" sz="2000" dirty="0" smtClean="0">
                <a:solidFill>
                  <a:srgbClr val="292526"/>
                </a:solidFill>
                <a:latin typeface=""/>
              </a:rPr>
              <a:t> + </a:t>
            </a:r>
            <a:r>
              <a:rPr lang="mr-IN" sz="2000" dirty="0" smtClean="0">
                <a:solidFill>
                  <a:srgbClr val="292526"/>
                </a:solidFill>
                <a:latin typeface=""/>
              </a:rPr>
              <a:t>AFF(AP</a:t>
            </a:r>
            <a:r>
              <a:rPr lang="es-ES" sz="2000" dirty="0" smtClean="0">
                <a:solidFill>
                  <a:srgbClr val="292526"/>
                </a:solidFill>
                <a:latin typeface=""/>
              </a:rPr>
              <a:t>4</a:t>
            </a:r>
            <a:r>
              <a:rPr lang="mr-IN" sz="2000" dirty="0" smtClean="0">
                <a:solidFill>
                  <a:srgbClr val="292526"/>
                </a:solidFill>
                <a:latin typeface=""/>
              </a:rPr>
              <a:t>) </a:t>
            </a:r>
            <a:r>
              <a:rPr lang="mr-IN" sz="2000" dirty="0">
                <a:solidFill>
                  <a:srgbClr val="292526"/>
                </a:solidFill>
                <a:latin typeface=""/>
              </a:rPr>
              <a:t>= </a:t>
            </a:r>
            <a:r>
              <a:rPr lang="es-ES" sz="2000" dirty="0" smtClean="0">
                <a:solidFill>
                  <a:srgbClr val="292526"/>
                </a:solidFill>
                <a:latin typeface=""/>
              </a:rPr>
              <a:t>75 + 3 = 78</a:t>
            </a:r>
            <a:endParaRPr lang="mr-IN" sz="2000" dirty="0">
              <a:solidFill>
                <a:srgbClr val="292526"/>
              </a:solidFill>
              <a:latin typeface=""/>
            </a:endParaRPr>
          </a:p>
          <a:p>
            <a:r>
              <a:rPr lang="mr-IN" sz="2000" dirty="0" err="1">
                <a:solidFill>
                  <a:srgbClr val="292526"/>
                </a:solidFill>
                <a:latin typeface=""/>
              </a:rPr>
              <a:t>Z</a:t>
            </a:r>
            <a:r>
              <a:rPr lang="mr-IN" sz="2000" dirty="0">
                <a:solidFill>
                  <a:srgbClr val="292526"/>
                </a:solidFill>
                <a:latin typeface=""/>
              </a:rPr>
              <a:t> = </a:t>
            </a:r>
            <a:r>
              <a:rPr lang="es-ES" sz="2000" dirty="0" smtClean="0">
                <a:solidFill>
                  <a:srgbClr val="292526"/>
                </a:solidFill>
                <a:latin typeface=""/>
              </a:rPr>
              <a:t>50 </a:t>
            </a:r>
            <a:r>
              <a:rPr lang="mr-IN" sz="2000" dirty="0" smtClean="0">
                <a:solidFill>
                  <a:srgbClr val="292526"/>
                </a:solidFill>
                <a:latin typeface=""/>
              </a:rPr>
              <a:t>*</a:t>
            </a:r>
            <a:r>
              <a:rPr lang="es-ES" sz="2000" dirty="0" smtClean="0">
                <a:solidFill>
                  <a:srgbClr val="292526"/>
                </a:solidFill>
                <a:latin typeface=""/>
              </a:rPr>
              <a:t> </a:t>
            </a:r>
            <a:r>
              <a:rPr lang="mr-IN" sz="2000" dirty="0" smtClean="0">
                <a:solidFill>
                  <a:srgbClr val="292526"/>
                </a:solidFill>
                <a:latin typeface=""/>
              </a:rPr>
              <a:t>0 </a:t>
            </a:r>
            <a:r>
              <a:rPr lang="mr-IN" sz="2000" dirty="0">
                <a:solidFill>
                  <a:srgbClr val="292526"/>
                </a:solidFill>
                <a:latin typeface=""/>
              </a:rPr>
              <a:t>– </a:t>
            </a:r>
            <a:r>
              <a:rPr lang="es-ES" sz="2000" dirty="0" smtClean="0">
                <a:solidFill>
                  <a:srgbClr val="292526"/>
                </a:solidFill>
                <a:latin typeface=""/>
              </a:rPr>
              <a:t>78</a:t>
            </a:r>
            <a:r>
              <a:rPr lang="es-ES" sz="2000" baseline="30000" dirty="0" smtClean="0">
                <a:solidFill>
                  <a:srgbClr val="292526"/>
                </a:solidFill>
                <a:latin typeface=""/>
              </a:rPr>
              <a:t>2</a:t>
            </a:r>
            <a:r>
              <a:rPr lang="mr-IN" sz="2000" dirty="0" smtClean="0">
                <a:solidFill>
                  <a:srgbClr val="292526"/>
                </a:solidFill>
                <a:latin typeface=""/>
              </a:rPr>
              <a:t>= –</a:t>
            </a:r>
            <a:r>
              <a:rPr lang="es-ES" sz="2000" dirty="0" smtClean="0">
                <a:solidFill>
                  <a:srgbClr val="292526"/>
                </a:solidFill>
                <a:latin typeface=""/>
              </a:rPr>
              <a:t>6084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6945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 err="1"/>
              <a:t>Particionando</a:t>
            </a:r>
            <a:r>
              <a:rPr lang="en-US" sz="4200" dirty="0"/>
              <a:t> la </a:t>
            </a:r>
            <a:r>
              <a:rPr lang="en-US" sz="4200" dirty="0" err="1"/>
              <a:t>tabla</a:t>
            </a:r>
            <a:r>
              <a:rPr lang="en-US" sz="4200" dirty="0"/>
              <a:t> en </a:t>
            </a:r>
            <a:r>
              <a:rPr lang="en-US" sz="4200" dirty="0" err="1"/>
              <a:t>fragmentos</a:t>
            </a:r>
            <a:r>
              <a:rPr lang="en-US" sz="4200" dirty="0"/>
              <a:t> </a:t>
            </a:r>
            <a:r>
              <a:rPr lang="en-US" sz="4200" dirty="0" err="1"/>
              <a:t>verticales</a:t>
            </a:r>
            <a:endParaRPr lang="en-US" sz="42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EPN - Lorena Recalde Ph.D.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9F08-450C-8F48-AE7B-7399617BC908}" type="slidenum">
              <a:rPr lang="en-US" smtClean="0"/>
              <a:t>19</a:t>
            </a:fld>
            <a:endParaRPr lang="en-US"/>
          </a:p>
        </p:txBody>
      </p:sp>
      <p:sp>
        <p:nvSpPr>
          <p:cNvPr id="6" name="CuadroTexto 5"/>
          <p:cNvSpPr txBox="1"/>
          <p:nvPr/>
        </p:nvSpPr>
        <p:spPr>
          <a:xfrm>
            <a:off x="838200" y="1594436"/>
            <a:ext cx="5340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Goal Function: Z = TCW * BCW – BOCW</a:t>
            </a:r>
            <a:r>
              <a:rPr lang="en-US" sz="2400" baseline="30000" dirty="0"/>
              <a:t>2</a:t>
            </a:r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722444"/>
              </p:ext>
            </p:extLst>
          </p:nvPr>
        </p:nvGraphicFramePr>
        <p:xfrm>
          <a:off x="1498721" y="2207365"/>
          <a:ext cx="4019885" cy="2678275"/>
        </p:xfrm>
        <a:graphic>
          <a:graphicData uri="http://schemas.openxmlformats.org/drawingml/2006/table">
            <a:tbl>
              <a:tblPr/>
              <a:tblGrid>
                <a:gridCol w="803977"/>
                <a:gridCol w="803977"/>
                <a:gridCol w="803977"/>
                <a:gridCol w="803977"/>
                <a:gridCol w="803977"/>
              </a:tblGrid>
              <a:tr h="535655">
                <a:tc>
                  <a:txBody>
                    <a:bodyPr/>
                    <a:lstStyle/>
                    <a:p>
                      <a:pPr algn="l" fontAlgn="b"/>
                      <a:endParaRPr lang="es-ES_tradnl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5655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5655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5655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5655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CuadroTexto 9"/>
          <p:cNvSpPr txBox="1"/>
          <p:nvPr/>
        </p:nvSpPr>
        <p:spPr>
          <a:xfrm flipH="1">
            <a:off x="3708533" y="3502880"/>
            <a:ext cx="59596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 smtClean="0">
                <a:solidFill>
                  <a:srgbClr val="C00000"/>
                </a:solidFill>
              </a:rPr>
              <a:t>X</a:t>
            </a:r>
            <a:endParaRPr lang="en-US" sz="3800" dirty="0">
              <a:solidFill>
                <a:srgbClr val="C00000"/>
              </a:solidFill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/>
        </p:nvGraphicFramePr>
        <p:xfrm>
          <a:off x="6927850" y="1690688"/>
          <a:ext cx="4425949" cy="1739900"/>
        </p:xfrm>
        <a:graphic>
          <a:graphicData uri="http://schemas.openxmlformats.org/drawingml/2006/table">
            <a:tbl>
              <a:tblPr/>
              <a:tblGrid>
                <a:gridCol w="666407"/>
                <a:gridCol w="666407"/>
                <a:gridCol w="666407"/>
                <a:gridCol w="666407"/>
                <a:gridCol w="666407"/>
                <a:gridCol w="1093914"/>
              </a:tblGrid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Affinity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Ap1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Ap2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Ap3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Ap4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</a:tr>
            </a:tbl>
          </a:graphicData>
        </a:graphic>
      </p:graphicFrame>
      <p:sp>
        <p:nvSpPr>
          <p:cNvPr id="12" name="Rectángulo 11"/>
          <p:cNvSpPr/>
          <p:nvPr/>
        </p:nvSpPr>
        <p:spPr>
          <a:xfrm>
            <a:off x="1412081" y="5141839"/>
            <a:ext cx="737861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2000" dirty="0">
                <a:solidFill>
                  <a:srgbClr val="292526"/>
                </a:solidFill>
                <a:latin typeface=""/>
              </a:rPr>
              <a:t>TCW = AFF(AP1) </a:t>
            </a:r>
            <a:r>
              <a:rPr lang="mr-IN" sz="2000" dirty="0" smtClean="0">
                <a:solidFill>
                  <a:srgbClr val="292526"/>
                </a:solidFill>
                <a:latin typeface=""/>
              </a:rPr>
              <a:t>= </a:t>
            </a:r>
            <a:r>
              <a:rPr lang="es-ES" sz="2000" dirty="0" smtClean="0">
                <a:solidFill>
                  <a:srgbClr val="292526"/>
                </a:solidFill>
                <a:latin typeface=""/>
              </a:rPr>
              <a:t>45</a:t>
            </a:r>
            <a:endParaRPr lang="mr-IN" sz="2000" dirty="0">
              <a:solidFill>
                <a:srgbClr val="292526"/>
              </a:solidFill>
              <a:latin typeface=""/>
            </a:endParaRPr>
          </a:p>
          <a:p>
            <a:r>
              <a:rPr lang="en-US" sz="2000" dirty="0">
                <a:solidFill>
                  <a:srgbClr val="292526"/>
                </a:solidFill>
                <a:latin typeface=""/>
              </a:rPr>
              <a:t>BCW = </a:t>
            </a:r>
            <a:r>
              <a:rPr lang="mr-IN" sz="2000" dirty="0">
                <a:solidFill>
                  <a:srgbClr val="292526"/>
                </a:solidFill>
                <a:latin typeface=""/>
              </a:rPr>
              <a:t>AFF(AP3</a:t>
            </a:r>
            <a:r>
              <a:rPr lang="mr-IN" sz="2000" dirty="0" smtClean="0">
                <a:solidFill>
                  <a:srgbClr val="292526"/>
                </a:solidFill>
                <a:latin typeface=""/>
              </a:rPr>
              <a:t>)</a:t>
            </a:r>
            <a:r>
              <a:rPr lang="es-ES" sz="2000" dirty="0" smtClean="0">
                <a:solidFill>
                  <a:srgbClr val="292526"/>
                </a:solidFill>
                <a:latin typeface=""/>
              </a:rPr>
              <a:t> </a:t>
            </a:r>
            <a:r>
              <a:rPr lang="en-US" sz="2000" dirty="0" smtClean="0">
                <a:solidFill>
                  <a:srgbClr val="292526"/>
                </a:solidFill>
                <a:latin typeface=""/>
              </a:rPr>
              <a:t>= 75</a:t>
            </a:r>
            <a:endParaRPr lang="en-US" sz="2000" dirty="0">
              <a:solidFill>
                <a:srgbClr val="292526"/>
              </a:solidFill>
              <a:latin typeface=""/>
            </a:endParaRPr>
          </a:p>
          <a:p>
            <a:r>
              <a:rPr lang="mr-IN" sz="2000" dirty="0">
                <a:solidFill>
                  <a:srgbClr val="292526"/>
                </a:solidFill>
                <a:latin typeface=""/>
              </a:rPr>
              <a:t>BOCW = </a:t>
            </a:r>
            <a:r>
              <a:rPr lang="mr-IN" sz="2000" dirty="0" smtClean="0">
                <a:solidFill>
                  <a:srgbClr val="292526"/>
                </a:solidFill>
                <a:latin typeface=""/>
              </a:rPr>
              <a:t>AFF(AP2)</a:t>
            </a:r>
            <a:r>
              <a:rPr lang="es-ES" sz="2000" dirty="0" smtClean="0">
                <a:solidFill>
                  <a:srgbClr val="292526"/>
                </a:solidFill>
                <a:latin typeface=""/>
              </a:rPr>
              <a:t> +</a:t>
            </a:r>
            <a:r>
              <a:rPr lang="mr-IN" sz="2000" dirty="0" smtClean="0">
                <a:solidFill>
                  <a:srgbClr val="292526"/>
                </a:solidFill>
                <a:latin typeface=""/>
              </a:rPr>
              <a:t> AFF(AP</a:t>
            </a:r>
            <a:r>
              <a:rPr lang="es-ES" sz="2000" dirty="0" smtClean="0">
                <a:solidFill>
                  <a:srgbClr val="292526"/>
                </a:solidFill>
                <a:latin typeface=""/>
              </a:rPr>
              <a:t>4</a:t>
            </a:r>
            <a:r>
              <a:rPr lang="mr-IN" sz="2000" dirty="0" smtClean="0">
                <a:solidFill>
                  <a:srgbClr val="292526"/>
                </a:solidFill>
                <a:latin typeface=""/>
              </a:rPr>
              <a:t>) </a:t>
            </a:r>
            <a:r>
              <a:rPr lang="mr-IN" sz="2000" dirty="0">
                <a:solidFill>
                  <a:srgbClr val="292526"/>
                </a:solidFill>
                <a:latin typeface=""/>
              </a:rPr>
              <a:t>= </a:t>
            </a:r>
            <a:r>
              <a:rPr lang="es-ES" sz="2000" dirty="0" smtClean="0">
                <a:solidFill>
                  <a:srgbClr val="292526"/>
                </a:solidFill>
                <a:latin typeface=""/>
              </a:rPr>
              <a:t>5 + 3 = 8</a:t>
            </a:r>
            <a:endParaRPr lang="mr-IN" sz="2000" dirty="0">
              <a:solidFill>
                <a:srgbClr val="292526"/>
              </a:solidFill>
              <a:latin typeface=""/>
            </a:endParaRPr>
          </a:p>
          <a:p>
            <a:r>
              <a:rPr lang="mr-IN" sz="2000" dirty="0" err="1">
                <a:solidFill>
                  <a:srgbClr val="292526"/>
                </a:solidFill>
                <a:latin typeface=""/>
              </a:rPr>
              <a:t>Z</a:t>
            </a:r>
            <a:r>
              <a:rPr lang="mr-IN" sz="2000" dirty="0">
                <a:solidFill>
                  <a:srgbClr val="292526"/>
                </a:solidFill>
                <a:latin typeface=""/>
              </a:rPr>
              <a:t> = </a:t>
            </a:r>
            <a:r>
              <a:rPr lang="es-ES" sz="2000" dirty="0" smtClean="0">
                <a:solidFill>
                  <a:srgbClr val="292526"/>
                </a:solidFill>
                <a:latin typeface=""/>
              </a:rPr>
              <a:t>45 </a:t>
            </a:r>
            <a:r>
              <a:rPr lang="mr-IN" sz="2000" dirty="0" smtClean="0">
                <a:solidFill>
                  <a:srgbClr val="292526"/>
                </a:solidFill>
                <a:latin typeface=""/>
              </a:rPr>
              <a:t>*</a:t>
            </a:r>
            <a:r>
              <a:rPr lang="es-ES" sz="2000" dirty="0" smtClean="0">
                <a:solidFill>
                  <a:srgbClr val="292526"/>
                </a:solidFill>
                <a:latin typeface=""/>
              </a:rPr>
              <a:t> 75</a:t>
            </a:r>
            <a:r>
              <a:rPr lang="mr-IN" sz="2000" dirty="0" smtClean="0">
                <a:solidFill>
                  <a:srgbClr val="292526"/>
                </a:solidFill>
                <a:latin typeface=""/>
              </a:rPr>
              <a:t> </a:t>
            </a:r>
            <a:r>
              <a:rPr lang="mr-IN" sz="2000" dirty="0">
                <a:solidFill>
                  <a:srgbClr val="292526"/>
                </a:solidFill>
                <a:latin typeface=""/>
              </a:rPr>
              <a:t>– </a:t>
            </a:r>
            <a:r>
              <a:rPr lang="es-ES" sz="2000" dirty="0" smtClean="0">
                <a:solidFill>
                  <a:srgbClr val="292526"/>
                </a:solidFill>
                <a:latin typeface=""/>
              </a:rPr>
              <a:t>8</a:t>
            </a:r>
            <a:r>
              <a:rPr lang="es-ES" sz="2000" baseline="30000" dirty="0" smtClean="0">
                <a:solidFill>
                  <a:srgbClr val="292526"/>
                </a:solidFill>
                <a:latin typeface=""/>
              </a:rPr>
              <a:t>2</a:t>
            </a:r>
            <a:r>
              <a:rPr lang="mr-IN" sz="2000" dirty="0" smtClean="0">
                <a:solidFill>
                  <a:srgbClr val="292526"/>
                </a:solidFill>
                <a:latin typeface=""/>
              </a:rPr>
              <a:t>= </a:t>
            </a:r>
            <a:r>
              <a:rPr lang="es-ES" sz="2000" dirty="0" smtClean="0">
                <a:solidFill>
                  <a:srgbClr val="292526"/>
                </a:solidFill>
                <a:latin typeface=""/>
              </a:rPr>
              <a:t>3311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989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EPN - Lorena Recalde Ph.D.</a:t>
            </a:r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9F08-450C-8F48-AE7B-7399617BC908}" type="slidenum">
              <a:rPr lang="en-US" smtClean="0"/>
              <a:t>2</a:t>
            </a:fld>
            <a:endParaRPr lang="en-US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0587" y="1667722"/>
            <a:ext cx="8129855" cy="300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40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 err="1"/>
              <a:t>Particionando</a:t>
            </a:r>
            <a:r>
              <a:rPr lang="en-US" sz="4200" dirty="0"/>
              <a:t> la </a:t>
            </a:r>
            <a:r>
              <a:rPr lang="en-US" sz="4200" dirty="0" err="1"/>
              <a:t>tabla</a:t>
            </a:r>
            <a:r>
              <a:rPr lang="en-US" sz="4200" dirty="0"/>
              <a:t> en </a:t>
            </a:r>
            <a:r>
              <a:rPr lang="en-US" sz="4200" dirty="0" err="1"/>
              <a:t>fragmentos</a:t>
            </a:r>
            <a:r>
              <a:rPr lang="en-US" sz="4200" dirty="0"/>
              <a:t> </a:t>
            </a:r>
            <a:r>
              <a:rPr lang="en-US" sz="4200" dirty="0" err="1"/>
              <a:t>verticales</a:t>
            </a:r>
            <a:endParaRPr lang="en-US" sz="42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EPN - Lorena Recalde Ph.D.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9F08-450C-8F48-AE7B-7399617BC908}" type="slidenum">
              <a:rPr lang="en-US" smtClean="0"/>
              <a:t>20</a:t>
            </a:fld>
            <a:endParaRPr lang="en-US"/>
          </a:p>
        </p:txBody>
      </p:sp>
      <p:sp>
        <p:nvSpPr>
          <p:cNvPr id="6" name="CuadroTexto 5"/>
          <p:cNvSpPr txBox="1"/>
          <p:nvPr/>
        </p:nvSpPr>
        <p:spPr>
          <a:xfrm>
            <a:off x="838200" y="1594436"/>
            <a:ext cx="5340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Goal Function: Z = TCW * BCW – BOCW</a:t>
            </a:r>
            <a:r>
              <a:rPr lang="en-US" sz="2400" baseline="30000" dirty="0"/>
              <a:t>2</a:t>
            </a:r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8686"/>
              </p:ext>
            </p:extLst>
          </p:nvPr>
        </p:nvGraphicFramePr>
        <p:xfrm>
          <a:off x="1498721" y="2207365"/>
          <a:ext cx="4019885" cy="2678275"/>
        </p:xfrm>
        <a:graphic>
          <a:graphicData uri="http://schemas.openxmlformats.org/drawingml/2006/table">
            <a:tbl>
              <a:tblPr/>
              <a:tblGrid>
                <a:gridCol w="803977"/>
                <a:gridCol w="803977"/>
                <a:gridCol w="803977"/>
                <a:gridCol w="803977"/>
                <a:gridCol w="803977"/>
              </a:tblGrid>
              <a:tr h="535655">
                <a:tc>
                  <a:txBody>
                    <a:bodyPr/>
                    <a:lstStyle/>
                    <a:p>
                      <a:pPr algn="l" fontAlgn="b"/>
                      <a:endParaRPr lang="es-ES_tradnl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5655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5655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5655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5655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CuadroTexto 9"/>
          <p:cNvSpPr txBox="1"/>
          <p:nvPr/>
        </p:nvSpPr>
        <p:spPr>
          <a:xfrm flipH="1">
            <a:off x="2912697" y="2946858"/>
            <a:ext cx="59596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 smtClean="0">
                <a:solidFill>
                  <a:srgbClr val="C00000"/>
                </a:solidFill>
              </a:rPr>
              <a:t>X</a:t>
            </a:r>
            <a:endParaRPr lang="en-US" sz="3800" dirty="0">
              <a:solidFill>
                <a:srgbClr val="C00000"/>
              </a:solidFill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/>
        </p:nvGraphicFramePr>
        <p:xfrm>
          <a:off x="6927850" y="1690688"/>
          <a:ext cx="4425949" cy="1739900"/>
        </p:xfrm>
        <a:graphic>
          <a:graphicData uri="http://schemas.openxmlformats.org/drawingml/2006/table">
            <a:tbl>
              <a:tblPr/>
              <a:tblGrid>
                <a:gridCol w="666407"/>
                <a:gridCol w="666407"/>
                <a:gridCol w="666407"/>
                <a:gridCol w="666407"/>
                <a:gridCol w="666407"/>
                <a:gridCol w="1093914"/>
              </a:tblGrid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Affinity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Ap1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Ap2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Ap3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Ap4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</a:tr>
            </a:tbl>
          </a:graphicData>
        </a:graphic>
      </p:graphicFrame>
      <p:sp>
        <p:nvSpPr>
          <p:cNvPr id="12" name="Rectángulo 11"/>
          <p:cNvSpPr/>
          <p:nvPr/>
        </p:nvSpPr>
        <p:spPr>
          <a:xfrm>
            <a:off x="1412081" y="5141839"/>
            <a:ext cx="737861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2000" dirty="0">
                <a:solidFill>
                  <a:srgbClr val="292526"/>
                </a:solidFill>
                <a:latin typeface=""/>
              </a:rPr>
              <a:t>TCW = </a:t>
            </a:r>
            <a:r>
              <a:rPr lang="en-US" sz="2000" dirty="0">
                <a:solidFill>
                  <a:srgbClr val="292526"/>
                </a:solidFill>
                <a:latin typeface=""/>
              </a:rPr>
              <a:t>none = </a:t>
            </a:r>
            <a:r>
              <a:rPr lang="en-US" sz="2000" dirty="0" smtClean="0">
                <a:solidFill>
                  <a:srgbClr val="292526"/>
                </a:solidFill>
                <a:latin typeface=""/>
              </a:rPr>
              <a:t>0</a:t>
            </a:r>
            <a:endParaRPr lang="mr-IN" sz="2000" dirty="0">
              <a:solidFill>
                <a:srgbClr val="292526"/>
              </a:solidFill>
              <a:latin typeface=""/>
            </a:endParaRPr>
          </a:p>
          <a:p>
            <a:r>
              <a:rPr lang="en-US" sz="2000" dirty="0">
                <a:solidFill>
                  <a:srgbClr val="292526"/>
                </a:solidFill>
                <a:latin typeface=""/>
              </a:rPr>
              <a:t>BCW = </a:t>
            </a:r>
            <a:r>
              <a:rPr lang="mr-IN" sz="2000" dirty="0">
                <a:solidFill>
                  <a:srgbClr val="292526"/>
                </a:solidFill>
                <a:latin typeface=""/>
              </a:rPr>
              <a:t>AFF(AP2)</a:t>
            </a:r>
            <a:r>
              <a:rPr lang="es-ES" sz="2000" dirty="0">
                <a:solidFill>
                  <a:srgbClr val="292526"/>
                </a:solidFill>
                <a:latin typeface=""/>
              </a:rPr>
              <a:t> +</a:t>
            </a:r>
            <a:r>
              <a:rPr lang="mr-IN" sz="2000" dirty="0">
                <a:solidFill>
                  <a:srgbClr val="292526"/>
                </a:solidFill>
                <a:latin typeface=""/>
              </a:rPr>
              <a:t> </a:t>
            </a:r>
            <a:r>
              <a:rPr lang="mr-IN" sz="2000" dirty="0" smtClean="0">
                <a:solidFill>
                  <a:srgbClr val="292526"/>
                </a:solidFill>
                <a:latin typeface=""/>
              </a:rPr>
              <a:t>AFF(AP3)</a:t>
            </a:r>
            <a:r>
              <a:rPr lang="es-ES" sz="2000" dirty="0" smtClean="0">
                <a:solidFill>
                  <a:srgbClr val="292526"/>
                </a:solidFill>
                <a:latin typeface=""/>
              </a:rPr>
              <a:t> </a:t>
            </a:r>
            <a:r>
              <a:rPr lang="es-ES" sz="2000" dirty="0">
                <a:solidFill>
                  <a:srgbClr val="292526"/>
                </a:solidFill>
                <a:latin typeface=""/>
              </a:rPr>
              <a:t>+ </a:t>
            </a:r>
            <a:r>
              <a:rPr lang="mr-IN" sz="2000" dirty="0">
                <a:solidFill>
                  <a:srgbClr val="292526"/>
                </a:solidFill>
                <a:latin typeface=""/>
              </a:rPr>
              <a:t>AFF(AP</a:t>
            </a:r>
            <a:r>
              <a:rPr lang="es-ES" sz="2000" dirty="0">
                <a:solidFill>
                  <a:srgbClr val="292526"/>
                </a:solidFill>
                <a:latin typeface=""/>
              </a:rPr>
              <a:t>4</a:t>
            </a:r>
            <a:r>
              <a:rPr lang="mr-IN" sz="2000" dirty="0">
                <a:solidFill>
                  <a:srgbClr val="292526"/>
                </a:solidFill>
                <a:latin typeface=""/>
              </a:rPr>
              <a:t>) </a:t>
            </a:r>
            <a:r>
              <a:rPr lang="en-US" sz="2000" dirty="0" smtClean="0">
                <a:solidFill>
                  <a:srgbClr val="292526"/>
                </a:solidFill>
                <a:latin typeface=""/>
              </a:rPr>
              <a:t>= 5 + 75 + 3 = 83</a:t>
            </a:r>
            <a:endParaRPr lang="en-US" sz="2000" dirty="0">
              <a:solidFill>
                <a:srgbClr val="292526"/>
              </a:solidFill>
              <a:latin typeface=""/>
            </a:endParaRPr>
          </a:p>
          <a:p>
            <a:r>
              <a:rPr lang="mr-IN" sz="2000" dirty="0">
                <a:solidFill>
                  <a:srgbClr val="292526"/>
                </a:solidFill>
                <a:latin typeface=""/>
              </a:rPr>
              <a:t>BOCW = AFF(AP1</a:t>
            </a:r>
            <a:r>
              <a:rPr lang="mr-IN" sz="2000" dirty="0" smtClean="0">
                <a:solidFill>
                  <a:srgbClr val="292526"/>
                </a:solidFill>
                <a:latin typeface=""/>
              </a:rPr>
              <a:t>)</a:t>
            </a:r>
            <a:r>
              <a:rPr lang="es-ES" sz="2000" dirty="0" smtClean="0">
                <a:solidFill>
                  <a:srgbClr val="292526"/>
                </a:solidFill>
                <a:latin typeface=""/>
              </a:rPr>
              <a:t> = 45</a:t>
            </a:r>
            <a:endParaRPr lang="mr-IN" sz="2000" dirty="0">
              <a:solidFill>
                <a:srgbClr val="292526"/>
              </a:solidFill>
              <a:latin typeface=""/>
            </a:endParaRPr>
          </a:p>
          <a:p>
            <a:r>
              <a:rPr lang="mr-IN" sz="2000" dirty="0" err="1">
                <a:solidFill>
                  <a:srgbClr val="292526"/>
                </a:solidFill>
                <a:latin typeface=""/>
              </a:rPr>
              <a:t>Z</a:t>
            </a:r>
            <a:r>
              <a:rPr lang="mr-IN" sz="2000" dirty="0">
                <a:solidFill>
                  <a:srgbClr val="292526"/>
                </a:solidFill>
                <a:latin typeface=""/>
              </a:rPr>
              <a:t> = </a:t>
            </a:r>
            <a:r>
              <a:rPr lang="es-ES" sz="2000" dirty="0">
                <a:solidFill>
                  <a:srgbClr val="292526"/>
                </a:solidFill>
                <a:latin typeface=""/>
              </a:rPr>
              <a:t>0</a:t>
            </a:r>
            <a:r>
              <a:rPr lang="es-ES" sz="2000" dirty="0" smtClean="0">
                <a:solidFill>
                  <a:srgbClr val="292526"/>
                </a:solidFill>
                <a:latin typeface=""/>
              </a:rPr>
              <a:t> </a:t>
            </a:r>
            <a:r>
              <a:rPr lang="mr-IN" sz="2000" dirty="0" smtClean="0">
                <a:solidFill>
                  <a:srgbClr val="292526"/>
                </a:solidFill>
                <a:latin typeface=""/>
              </a:rPr>
              <a:t>*</a:t>
            </a:r>
            <a:r>
              <a:rPr lang="es-ES" sz="2000" dirty="0" smtClean="0">
                <a:solidFill>
                  <a:srgbClr val="292526"/>
                </a:solidFill>
                <a:latin typeface=""/>
              </a:rPr>
              <a:t> 83</a:t>
            </a:r>
            <a:r>
              <a:rPr lang="mr-IN" sz="2000" dirty="0" smtClean="0">
                <a:solidFill>
                  <a:srgbClr val="292526"/>
                </a:solidFill>
                <a:latin typeface=""/>
              </a:rPr>
              <a:t> </a:t>
            </a:r>
            <a:r>
              <a:rPr lang="mr-IN" sz="2000" dirty="0">
                <a:solidFill>
                  <a:srgbClr val="292526"/>
                </a:solidFill>
                <a:latin typeface=""/>
              </a:rPr>
              <a:t>– </a:t>
            </a:r>
            <a:r>
              <a:rPr lang="es-ES" sz="2000" dirty="0" smtClean="0">
                <a:solidFill>
                  <a:srgbClr val="292526"/>
                </a:solidFill>
                <a:latin typeface=""/>
              </a:rPr>
              <a:t>45</a:t>
            </a:r>
            <a:r>
              <a:rPr lang="es-ES" sz="2000" baseline="30000" dirty="0" smtClean="0">
                <a:solidFill>
                  <a:srgbClr val="292526"/>
                </a:solidFill>
                <a:latin typeface=""/>
              </a:rPr>
              <a:t>2</a:t>
            </a:r>
            <a:r>
              <a:rPr lang="mr-IN" sz="2000" dirty="0" smtClean="0">
                <a:solidFill>
                  <a:srgbClr val="292526"/>
                </a:solidFill>
                <a:latin typeface=""/>
              </a:rPr>
              <a:t>= </a:t>
            </a:r>
            <a:r>
              <a:rPr lang="es-ES" sz="2000" dirty="0" smtClean="0">
                <a:solidFill>
                  <a:srgbClr val="292526"/>
                </a:solidFill>
                <a:latin typeface=""/>
              </a:rPr>
              <a:t>-2025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228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 err="1"/>
              <a:t>Particionando</a:t>
            </a:r>
            <a:r>
              <a:rPr lang="en-US" sz="4200" dirty="0"/>
              <a:t> la </a:t>
            </a:r>
            <a:r>
              <a:rPr lang="en-US" sz="4200" dirty="0" err="1"/>
              <a:t>tabla</a:t>
            </a:r>
            <a:r>
              <a:rPr lang="en-US" sz="4200" dirty="0"/>
              <a:t> en </a:t>
            </a:r>
            <a:r>
              <a:rPr lang="en-US" sz="4200" dirty="0" err="1"/>
              <a:t>fragmentos</a:t>
            </a:r>
            <a:r>
              <a:rPr lang="en-US" sz="4200" dirty="0"/>
              <a:t> </a:t>
            </a:r>
            <a:r>
              <a:rPr lang="en-US" sz="4200" dirty="0" err="1"/>
              <a:t>verticales</a:t>
            </a:r>
            <a:endParaRPr lang="en-US" sz="42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EPN - Lorena Recalde Ph.D.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9F08-450C-8F48-AE7B-7399617BC908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72007"/>
              </p:ext>
            </p:extLst>
          </p:nvPr>
        </p:nvGraphicFramePr>
        <p:xfrm>
          <a:off x="1498721" y="2287575"/>
          <a:ext cx="4019885" cy="2678275"/>
        </p:xfrm>
        <a:graphic>
          <a:graphicData uri="http://schemas.openxmlformats.org/drawingml/2006/table">
            <a:tbl>
              <a:tblPr/>
              <a:tblGrid>
                <a:gridCol w="803977"/>
                <a:gridCol w="803977"/>
                <a:gridCol w="803977"/>
                <a:gridCol w="803977"/>
                <a:gridCol w="803977"/>
              </a:tblGrid>
              <a:tr h="535655">
                <a:tc>
                  <a:txBody>
                    <a:bodyPr/>
                    <a:lstStyle/>
                    <a:p>
                      <a:pPr algn="l" fontAlgn="b"/>
                      <a:endParaRPr lang="es-ES_tradnl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5655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5655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5655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5655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ángulo 6"/>
          <p:cNvSpPr/>
          <p:nvPr/>
        </p:nvSpPr>
        <p:spPr>
          <a:xfrm>
            <a:off x="3096126" y="3352799"/>
            <a:ext cx="1620253" cy="105877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11704"/>
              </p:ext>
            </p:extLst>
          </p:nvPr>
        </p:nvGraphicFramePr>
        <p:xfrm>
          <a:off x="6526460" y="2303614"/>
          <a:ext cx="3932995" cy="2662235"/>
        </p:xfrm>
        <a:graphic>
          <a:graphicData uri="http://schemas.openxmlformats.org/drawingml/2006/table">
            <a:tbl>
              <a:tblPr/>
              <a:tblGrid>
                <a:gridCol w="786599"/>
                <a:gridCol w="786599"/>
                <a:gridCol w="786599"/>
                <a:gridCol w="786599"/>
                <a:gridCol w="786599"/>
              </a:tblGrid>
              <a:tr h="532447">
                <a:tc>
                  <a:txBody>
                    <a:bodyPr/>
                    <a:lstStyle/>
                    <a:p>
                      <a:pPr algn="l" fontAlgn="b"/>
                      <a:endParaRPr lang="es-ES_tradnl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2447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2447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2447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2447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Rectángulo 12"/>
          <p:cNvSpPr/>
          <p:nvPr/>
        </p:nvSpPr>
        <p:spPr>
          <a:xfrm>
            <a:off x="7295147" y="2850399"/>
            <a:ext cx="1620253" cy="105877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echa en U 10"/>
          <p:cNvSpPr/>
          <p:nvPr/>
        </p:nvSpPr>
        <p:spPr>
          <a:xfrm>
            <a:off x="2683041" y="2011054"/>
            <a:ext cx="3076075" cy="260479"/>
          </a:xfrm>
          <a:prstGeom prst="utur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lecha en U 15"/>
          <p:cNvSpPr/>
          <p:nvPr/>
        </p:nvSpPr>
        <p:spPr>
          <a:xfrm rot="16200000">
            <a:off x="141181" y="4096773"/>
            <a:ext cx="2387434" cy="295563"/>
          </a:xfrm>
          <a:prstGeom prst="uturnArrow">
            <a:avLst/>
          </a:prstGeom>
          <a:solidFill>
            <a:srgbClr val="0070C0"/>
          </a:solidFill>
          <a:ln>
            <a:solidFill>
              <a:srgbClr val="0070C0"/>
            </a:solidFill>
          </a:ln>
          <a:scene3d>
            <a:camera prst="orthographicFront">
              <a:rot lat="0" lon="96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39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 err="1"/>
              <a:t>Particionando</a:t>
            </a:r>
            <a:r>
              <a:rPr lang="en-US" sz="4200" dirty="0"/>
              <a:t> la </a:t>
            </a:r>
            <a:r>
              <a:rPr lang="en-US" sz="4200" dirty="0" err="1"/>
              <a:t>tabla</a:t>
            </a:r>
            <a:r>
              <a:rPr lang="en-US" sz="4200" dirty="0"/>
              <a:t> en </a:t>
            </a:r>
            <a:r>
              <a:rPr lang="en-US" sz="4200" dirty="0" err="1"/>
              <a:t>fragmentos</a:t>
            </a:r>
            <a:r>
              <a:rPr lang="en-US" sz="4200" dirty="0"/>
              <a:t> </a:t>
            </a:r>
            <a:r>
              <a:rPr lang="en-US" sz="4200" dirty="0" err="1"/>
              <a:t>verticales</a:t>
            </a:r>
            <a:endParaRPr lang="en-US" sz="42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EPN - Lorena Recalde Ph.D.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9F08-450C-8F48-AE7B-7399617BC908}" type="slidenum">
              <a:rPr lang="en-US" smtClean="0"/>
              <a:t>22</a:t>
            </a:fld>
            <a:endParaRPr lang="en-US"/>
          </a:p>
        </p:txBody>
      </p:sp>
      <p:sp>
        <p:nvSpPr>
          <p:cNvPr id="6" name="CuadroTexto 5"/>
          <p:cNvSpPr txBox="1"/>
          <p:nvPr/>
        </p:nvSpPr>
        <p:spPr>
          <a:xfrm>
            <a:off x="6526460" y="5987356"/>
            <a:ext cx="5340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Goal Function: Z = TCW * BCW – BOCW</a:t>
            </a:r>
            <a:r>
              <a:rPr lang="en-US" sz="2400" baseline="30000" dirty="0"/>
              <a:t>2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774782" y="4760819"/>
            <a:ext cx="771149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2000" dirty="0" smtClean="0">
                <a:solidFill>
                  <a:srgbClr val="292526"/>
                </a:solidFill>
                <a:latin typeface=""/>
              </a:rPr>
              <a:t>TCW = AFF(AP2) </a:t>
            </a:r>
            <a:r>
              <a:rPr lang="en-US" sz="2000" dirty="0" smtClean="0">
                <a:solidFill>
                  <a:srgbClr val="292526"/>
                </a:solidFill>
                <a:latin typeface=""/>
              </a:rPr>
              <a:t>= 5</a:t>
            </a:r>
            <a:endParaRPr lang="mr-IN" sz="2000" dirty="0" smtClean="0">
              <a:solidFill>
                <a:srgbClr val="292526"/>
              </a:solidFill>
              <a:latin typeface=""/>
            </a:endParaRPr>
          </a:p>
          <a:p>
            <a:r>
              <a:rPr lang="en-US" sz="2000" dirty="0" smtClean="0">
                <a:solidFill>
                  <a:srgbClr val="292526"/>
                </a:solidFill>
                <a:latin typeface=""/>
              </a:rPr>
              <a:t>BCW </a:t>
            </a:r>
            <a:r>
              <a:rPr lang="en-US" sz="2000" dirty="0">
                <a:solidFill>
                  <a:srgbClr val="292526"/>
                </a:solidFill>
                <a:latin typeface=""/>
              </a:rPr>
              <a:t>= none = </a:t>
            </a:r>
            <a:r>
              <a:rPr lang="en-US" sz="2000" dirty="0" smtClean="0">
                <a:solidFill>
                  <a:srgbClr val="292526"/>
                </a:solidFill>
                <a:latin typeface=""/>
              </a:rPr>
              <a:t>0</a:t>
            </a:r>
          </a:p>
          <a:p>
            <a:r>
              <a:rPr lang="mr-IN" sz="2000" dirty="0" smtClean="0">
                <a:solidFill>
                  <a:srgbClr val="292526"/>
                </a:solidFill>
                <a:latin typeface=""/>
              </a:rPr>
              <a:t>BOCW </a:t>
            </a:r>
            <a:r>
              <a:rPr lang="mr-IN" sz="2000" dirty="0">
                <a:solidFill>
                  <a:srgbClr val="292526"/>
                </a:solidFill>
                <a:latin typeface=""/>
              </a:rPr>
              <a:t>= AFF(AP1</a:t>
            </a:r>
            <a:r>
              <a:rPr lang="mr-IN" sz="2000" dirty="0" smtClean="0">
                <a:solidFill>
                  <a:srgbClr val="292526"/>
                </a:solidFill>
                <a:latin typeface=""/>
              </a:rPr>
              <a:t>)</a:t>
            </a:r>
            <a:r>
              <a:rPr lang="es-ES" sz="2000" dirty="0" smtClean="0">
                <a:solidFill>
                  <a:srgbClr val="292526"/>
                </a:solidFill>
                <a:latin typeface=""/>
              </a:rPr>
              <a:t> </a:t>
            </a:r>
            <a:r>
              <a:rPr lang="es-ES" sz="2000" dirty="0">
                <a:solidFill>
                  <a:srgbClr val="292526"/>
                </a:solidFill>
                <a:latin typeface=""/>
              </a:rPr>
              <a:t>+</a:t>
            </a:r>
            <a:r>
              <a:rPr lang="mr-IN" sz="2000" dirty="0">
                <a:solidFill>
                  <a:srgbClr val="292526"/>
                </a:solidFill>
                <a:latin typeface=""/>
              </a:rPr>
              <a:t> AFF(AP3)</a:t>
            </a:r>
            <a:r>
              <a:rPr lang="es-ES" sz="2000" dirty="0">
                <a:solidFill>
                  <a:srgbClr val="292526"/>
                </a:solidFill>
                <a:latin typeface=""/>
              </a:rPr>
              <a:t> + </a:t>
            </a:r>
            <a:r>
              <a:rPr lang="mr-IN" sz="2000" dirty="0">
                <a:solidFill>
                  <a:srgbClr val="292526"/>
                </a:solidFill>
                <a:latin typeface=""/>
              </a:rPr>
              <a:t>AFF(AP</a:t>
            </a:r>
            <a:r>
              <a:rPr lang="es-ES" sz="2000" dirty="0">
                <a:solidFill>
                  <a:srgbClr val="292526"/>
                </a:solidFill>
                <a:latin typeface=""/>
              </a:rPr>
              <a:t>4</a:t>
            </a:r>
            <a:r>
              <a:rPr lang="mr-IN" sz="2000" dirty="0">
                <a:solidFill>
                  <a:srgbClr val="292526"/>
                </a:solidFill>
                <a:latin typeface=""/>
              </a:rPr>
              <a:t>) </a:t>
            </a:r>
            <a:r>
              <a:rPr lang="es-ES" sz="2000" dirty="0" smtClean="0">
                <a:solidFill>
                  <a:srgbClr val="292526"/>
                </a:solidFill>
                <a:latin typeface=""/>
              </a:rPr>
              <a:t>= 45 + 75 + 3 = 123</a:t>
            </a:r>
            <a:endParaRPr lang="mr-IN" sz="2000" dirty="0">
              <a:solidFill>
                <a:srgbClr val="292526"/>
              </a:solidFill>
              <a:latin typeface=""/>
            </a:endParaRPr>
          </a:p>
          <a:p>
            <a:r>
              <a:rPr lang="mr-IN" sz="2000" dirty="0" err="1">
                <a:solidFill>
                  <a:srgbClr val="292526"/>
                </a:solidFill>
                <a:latin typeface=""/>
              </a:rPr>
              <a:t>Z</a:t>
            </a:r>
            <a:r>
              <a:rPr lang="mr-IN" sz="2000" dirty="0">
                <a:solidFill>
                  <a:srgbClr val="292526"/>
                </a:solidFill>
                <a:latin typeface=""/>
              </a:rPr>
              <a:t> = </a:t>
            </a:r>
            <a:r>
              <a:rPr lang="es-ES" sz="2000" dirty="0">
                <a:solidFill>
                  <a:srgbClr val="292526"/>
                </a:solidFill>
                <a:latin typeface=""/>
              </a:rPr>
              <a:t>5</a:t>
            </a:r>
            <a:r>
              <a:rPr lang="es-ES" sz="2000" dirty="0" smtClean="0">
                <a:solidFill>
                  <a:srgbClr val="292526"/>
                </a:solidFill>
                <a:latin typeface=""/>
              </a:rPr>
              <a:t> </a:t>
            </a:r>
            <a:r>
              <a:rPr lang="mr-IN" sz="2000" dirty="0" smtClean="0">
                <a:solidFill>
                  <a:srgbClr val="292526"/>
                </a:solidFill>
                <a:latin typeface=""/>
              </a:rPr>
              <a:t>*</a:t>
            </a:r>
            <a:r>
              <a:rPr lang="es-ES" sz="2000" dirty="0" smtClean="0">
                <a:solidFill>
                  <a:srgbClr val="292526"/>
                </a:solidFill>
                <a:latin typeface=""/>
              </a:rPr>
              <a:t> </a:t>
            </a:r>
            <a:r>
              <a:rPr lang="es-ES" sz="2000" dirty="0">
                <a:solidFill>
                  <a:srgbClr val="292526"/>
                </a:solidFill>
                <a:latin typeface=""/>
              </a:rPr>
              <a:t>0</a:t>
            </a:r>
            <a:r>
              <a:rPr lang="mr-IN" sz="2000" dirty="0" smtClean="0">
                <a:solidFill>
                  <a:srgbClr val="292526"/>
                </a:solidFill>
                <a:latin typeface=""/>
              </a:rPr>
              <a:t> </a:t>
            </a:r>
            <a:r>
              <a:rPr lang="mr-IN" sz="2000" dirty="0">
                <a:solidFill>
                  <a:srgbClr val="292526"/>
                </a:solidFill>
                <a:latin typeface=""/>
              </a:rPr>
              <a:t>– </a:t>
            </a:r>
            <a:r>
              <a:rPr lang="es-ES" sz="2000" dirty="0" smtClean="0">
                <a:solidFill>
                  <a:srgbClr val="292526"/>
                </a:solidFill>
                <a:latin typeface=""/>
              </a:rPr>
              <a:t>123</a:t>
            </a:r>
            <a:r>
              <a:rPr lang="es-ES" sz="2000" baseline="30000" dirty="0" smtClean="0">
                <a:solidFill>
                  <a:srgbClr val="292526"/>
                </a:solidFill>
                <a:latin typeface=""/>
              </a:rPr>
              <a:t>2</a:t>
            </a:r>
            <a:r>
              <a:rPr lang="mr-IN" sz="2000" dirty="0" smtClean="0">
                <a:solidFill>
                  <a:srgbClr val="292526"/>
                </a:solidFill>
                <a:latin typeface=""/>
              </a:rPr>
              <a:t>= </a:t>
            </a:r>
            <a:r>
              <a:rPr lang="es-ES" sz="2000" dirty="0" smtClean="0">
                <a:solidFill>
                  <a:srgbClr val="292526"/>
                </a:solidFill>
                <a:latin typeface=""/>
              </a:rPr>
              <a:t>-15129</a:t>
            </a:r>
            <a:endParaRPr lang="en-US" sz="2000" dirty="0"/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086047"/>
              </p:ext>
            </p:extLst>
          </p:nvPr>
        </p:nvGraphicFramePr>
        <p:xfrm>
          <a:off x="1344860" y="1702164"/>
          <a:ext cx="3932995" cy="2662235"/>
        </p:xfrm>
        <a:graphic>
          <a:graphicData uri="http://schemas.openxmlformats.org/drawingml/2006/table">
            <a:tbl>
              <a:tblPr/>
              <a:tblGrid>
                <a:gridCol w="786599"/>
                <a:gridCol w="786599"/>
                <a:gridCol w="786599"/>
                <a:gridCol w="786599"/>
                <a:gridCol w="786599"/>
              </a:tblGrid>
              <a:tr h="532447">
                <a:tc>
                  <a:txBody>
                    <a:bodyPr/>
                    <a:lstStyle/>
                    <a:p>
                      <a:pPr algn="l" fontAlgn="b"/>
                      <a:endParaRPr lang="es-ES_tradnl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2447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2447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2447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2447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Rectángulo 12"/>
          <p:cNvSpPr/>
          <p:nvPr/>
        </p:nvSpPr>
        <p:spPr>
          <a:xfrm>
            <a:off x="2113547" y="2248949"/>
            <a:ext cx="1620253" cy="105877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a 13"/>
          <p:cNvGraphicFramePr>
            <a:graphicFrameLocks noGrp="1"/>
          </p:cNvGraphicFramePr>
          <p:nvPr/>
        </p:nvGraphicFramePr>
        <p:xfrm>
          <a:off x="6927850" y="1690688"/>
          <a:ext cx="4425949" cy="1739900"/>
        </p:xfrm>
        <a:graphic>
          <a:graphicData uri="http://schemas.openxmlformats.org/drawingml/2006/table">
            <a:tbl>
              <a:tblPr/>
              <a:tblGrid>
                <a:gridCol w="666407"/>
                <a:gridCol w="666407"/>
                <a:gridCol w="666407"/>
                <a:gridCol w="666407"/>
                <a:gridCol w="666407"/>
                <a:gridCol w="1093914"/>
              </a:tblGrid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Affinity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Ap1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Ap2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Ap3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Ap4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838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 err="1"/>
              <a:t>Particionando</a:t>
            </a:r>
            <a:r>
              <a:rPr lang="en-US" sz="4200" dirty="0"/>
              <a:t> la </a:t>
            </a:r>
            <a:r>
              <a:rPr lang="en-US" sz="4200" dirty="0" err="1"/>
              <a:t>tabla</a:t>
            </a:r>
            <a:r>
              <a:rPr lang="en-US" sz="4200" dirty="0"/>
              <a:t> en </a:t>
            </a:r>
            <a:r>
              <a:rPr lang="en-US" sz="4200" dirty="0" err="1"/>
              <a:t>fragmentos</a:t>
            </a:r>
            <a:r>
              <a:rPr lang="en-US" sz="4200" dirty="0"/>
              <a:t> </a:t>
            </a:r>
            <a:r>
              <a:rPr lang="en-US" sz="4200" dirty="0" err="1"/>
              <a:t>verticales</a:t>
            </a:r>
            <a:endParaRPr lang="en-US" sz="42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EPN - Lorena Recalde Ph.D.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9F08-450C-8F48-AE7B-7399617BC908}" type="slidenum">
              <a:rPr lang="en-US" smtClean="0"/>
              <a:t>23</a:t>
            </a:fld>
            <a:endParaRPr lang="en-US"/>
          </a:p>
        </p:txBody>
      </p:sp>
      <p:sp>
        <p:nvSpPr>
          <p:cNvPr id="3" name="CuadroTexto 2"/>
          <p:cNvSpPr txBox="1"/>
          <p:nvPr/>
        </p:nvSpPr>
        <p:spPr>
          <a:xfrm>
            <a:off x="872017" y="2197768"/>
            <a:ext cx="102130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Entre </a:t>
            </a:r>
            <a:r>
              <a:rPr lang="en-US" sz="2400" dirty="0" err="1"/>
              <a:t>todos</a:t>
            </a:r>
            <a:r>
              <a:rPr lang="en-US" sz="2400" dirty="0"/>
              <a:t> los </a:t>
            </a:r>
            <a:r>
              <a:rPr lang="en-US" sz="2400" dirty="0" err="1"/>
              <a:t>valores</a:t>
            </a:r>
            <a:r>
              <a:rPr lang="en-US" sz="2400" dirty="0"/>
              <a:t> Z </a:t>
            </a:r>
            <a:r>
              <a:rPr lang="en-US" sz="2400" dirty="0" err="1"/>
              <a:t>positivos</a:t>
            </a:r>
            <a:r>
              <a:rPr lang="en-US" sz="2400" dirty="0"/>
              <a:t>, el valor </a:t>
            </a:r>
            <a:r>
              <a:rPr lang="en-US" sz="2400" dirty="0" err="1"/>
              <a:t>máximo</a:t>
            </a:r>
            <a:r>
              <a:rPr lang="en-US" sz="2400" dirty="0"/>
              <a:t> </a:t>
            </a:r>
            <a:r>
              <a:rPr lang="en-US" sz="2400" dirty="0" err="1"/>
              <a:t>es</a:t>
            </a:r>
            <a:r>
              <a:rPr lang="en-US" sz="2400" dirty="0"/>
              <a:t> </a:t>
            </a:r>
            <a:r>
              <a:rPr lang="en-US" sz="2400" dirty="0" smtClean="0"/>
              <a:t>3311.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Este </a:t>
            </a:r>
            <a:r>
              <a:rPr lang="en-US" sz="2400" dirty="0"/>
              <a:t>valor </a:t>
            </a:r>
            <a:r>
              <a:rPr lang="en-US" sz="2400" dirty="0" err="1"/>
              <a:t>corresponde</a:t>
            </a:r>
            <a:r>
              <a:rPr lang="en-US" sz="2400" dirty="0"/>
              <a:t> a la </a:t>
            </a:r>
            <a:r>
              <a:rPr lang="en-US" sz="2400" dirty="0" err="1"/>
              <a:t>opción</a:t>
            </a:r>
            <a:r>
              <a:rPr lang="en-US" sz="2400" dirty="0"/>
              <a:t> </a:t>
            </a:r>
            <a:r>
              <a:rPr lang="en-US" sz="2400" dirty="0" err="1"/>
              <a:t>que</a:t>
            </a:r>
            <a:r>
              <a:rPr lang="en-US" sz="2400" dirty="0"/>
              <a:t> </a:t>
            </a:r>
            <a:r>
              <a:rPr lang="en-US" sz="2400" dirty="0" err="1"/>
              <a:t>crea</a:t>
            </a:r>
            <a:r>
              <a:rPr lang="en-US" sz="2400" dirty="0"/>
              <a:t> dos </a:t>
            </a:r>
            <a:r>
              <a:rPr lang="en-US" sz="2400" dirty="0" err="1"/>
              <a:t>particiones</a:t>
            </a:r>
            <a:r>
              <a:rPr lang="en-US" sz="2400" dirty="0"/>
              <a:t> "(</a:t>
            </a:r>
            <a:r>
              <a:rPr lang="en-US" sz="2400" dirty="0" smtClean="0"/>
              <a:t>Col1, Col3)" </a:t>
            </a:r>
            <a:r>
              <a:rPr lang="en-US" sz="2400" dirty="0"/>
              <a:t>y "(</a:t>
            </a:r>
            <a:r>
              <a:rPr lang="en-US" sz="2400" dirty="0" smtClean="0"/>
              <a:t>Col2, Col4)". 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err="1"/>
              <a:t>D</a:t>
            </a:r>
            <a:r>
              <a:rPr lang="en-US" sz="2400" dirty="0" err="1" smtClean="0"/>
              <a:t>ebemos</a:t>
            </a:r>
            <a:r>
              <a:rPr lang="en-US" sz="2400" dirty="0" smtClean="0"/>
              <a:t> </a:t>
            </a:r>
            <a:r>
              <a:rPr lang="en-US" sz="2400" dirty="0" err="1"/>
              <a:t>incluir</a:t>
            </a:r>
            <a:r>
              <a:rPr lang="en-US" sz="2400" dirty="0"/>
              <a:t> la </a:t>
            </a:r>
            <a:r>
              <a:rPr lang="en-US" sz="2400" dirty="0" err="1"/>
              <a:t>columna</a:t>
            </a:r>
            <a:r>
              <a:rPr lang="en-US" sz="2400" dirty="0"/>
              <a:t> de clave principal de la </a:t>
            </a:r>
            <a:r>
              <a:rPr lang="en-US" sz="2400" dirty="0" err="1"/>
              <a:t>tabla</a:t>
            </a:r>
            <a:r>
              <a:rPr lang="en-US" sz="2400" dirty="0"/>
              <a:t> </a:t>
            </a:r>
            <a:r>
              <a:rPr lang="en-US" sz="2400" dirty="0" smtClean="0"/>
              <a:t>TAB </a:t>
            </a:r>
            <a:r>
              <a:rPr lang="en-US" sz="2400" dirty="0"/>
              <a:t>en </a:t>
            </a:r>
            <a:r>
              <a:rPr lang="en-US" sz="2400" dirty="0" err="1"/>
              <a:t>cada</a:t>
            </a:r>
            <a:r>
              <a:rPr lang="en-US" sz="2400" dirty="0"/>
              <a:t> </a:t>
            </a:r>
            <a:r>
              <a:rPr lang="en-US" sz="2400" dirty="0" err="1"/>
              <a:t>fragmento</a:t>
            </a:r>
            <a:r>
              <a:rPr lang="en-US" sz="2400" dirty="0"/>
              <a:t> vertical. Como </a:t>
            </a:r>
            <a:r>
              <a:rPr lang="en-US" sz="2400" dirty="0" err="1"/>
              <a:t>resultado</a:t>
            </a:r>
            <a:r>
              <a:rPr lang="en-US" sz="2400" dirty="0"/>
              <a:t>, los dos </a:t>
            </a:r>
            <a:r>
              <a:rPr lang="en-US" sz="2400" dirty="0" err="1"/>
              <a:t>fragmentos</a:t>
            </a:r>
            <a:r>
              <a:rPr lang="en-US" sz="2400" dirty="0"/>
              <a:t> </a:t>
            </a:r>
            <a:r>
              <a:rPr lang="en-US" sz="2400" dirty="0" err="1"/>
              <a:t>verticales</a:t>
            </a:r>
            <a:r>
              <a:rPr lang="en-US" sz="2400" dirty="0"/>
              <a:t> se </a:t>
            </a:r>
            <a:r>
              <a:rPr lang="en-US" sz="2400" dirty="0" err="1"/>
              <a:t>definirán</a:t>
            </a:r>
            <a:r>
              <a:rPr lang="en-US" sz="2400" dirty="0"/>
              <a:t> </a:t>
            </a:r>
            <a:r>
              <a:rPr lang="en-US" sz="2400" dirty="0" err="1"/>
              <a:t>como</a:t>
            </a:r>
            <a:r>
              <a:rPr lang="en-US" sz="2400" dirty="0"/>
              <a:t> "VF1 (C, Col1, Col3</a:t>
            </a:r>
            <a:r>
              <a:rPr lang="en-US" sz="2400" dirty="0" smtClean="0"/>
              <a:t>)" </a:t>
            </a:r>
            <a:r>
              <a:rPr lang="en-US" sz="2400" dirty="0"/>
              <a:t>y "VF2 (C, Col2, Col4</a:t>
            </a:r>
            <a:r>
              <a:rPr lang="en-US" sz="2400" dirty="0" smtClean="0"/>
              <a:t>)".</a:t>
            </a:r>
            <a:endParaRPr lang="es-ES_tradnl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9718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9255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Fragmentaci</a:t>
            </a:r>
            <a:r>
              <a:rPr lang="es-ES" dirty="0" err="1" smtClean="0"/>
              <a:t>ón</a:t>
            </a:r>
            <a:r>
              <a:rPr lang="es-ES" dirty="0" smtClean="0"/>
              <a:t> Horizontal Primaria - Derivada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520722" y="1316530"/>
            <a:ext cx="4833078" cy="2656434"/>
          </a:xfrm>
        </p:spPr>
        <p:txBody>
          <a:bodyPr>
            <a:noAutofit/>
          </a:bodyPr>
          <a:lstStyle/>
          <a:p>
            <a:r>
              <a:rPr lang="en-US" sz="2300" dirty="0" err="1" smtClean="0"/>
              <a:t>Queremos</a:t>
            </a:r>
            <a:r>
              <a:rPr lang="en-US" sz="2300" dirty="0" smtClean="0"/>
              <a:t> </a:t>
            </a:r>
            <a:r>
              <a:rPr lang="en-US" sz="2300" dirty="0" err="1" smtClean="0"/>
              <a:t>encontrar</a:t>
            </a:r>
            <a:r>
              <a:rPr lang="en-US" sz="2300" dirty="0" smtClean="0"/>
              <a:t> los EMPLEADOS </a:t>
            </a:r>
            <a:r>
              <a:rPr lang="en-US" sz="2300" dirty="0" err="1" smtClean="0"/>
              <a:t>cuyo</a:t>
            </a:r>
            <a:r>
              <a:rPr lang="en-US" sz="2300" dirty="0" smtClean="0"/>
              <a:t> </a:t>
            </a:r>
            <a:r>
              <a:rPr lang="en-US" sz="2300" dirty="0" err="1" smtClean="0"/>
              <a:t>salario</a:t>
            </a:r>
            <a:r>
              <a:rPr lang="en-US" sz="2300" dirty="0" smtClean="0"/>
              <a:t> sea </a:t>
            </a:r>
            <a:r>
              <a:rPr lang="en-US" sz="2300" dirty="0" err="1" smtClean="0"/>
              <a:t>menor</a:t>
            </a:r>
            <a:r>
              <a:rPr lang="en-US" sz="2300" dirty="0" smtClean="0"/>
              <a:t> o </a:t>
            </a:r>
            <a:r>
              <a:rPr lang="en-US" sz="2300" dirty="0" err="1" smtClean="0"/>
              <a:t>igual</a:t>
            </a:r>
            <a:r>
              <a:rPr lang="en-US" sz="2300" dirty="0" smtClean="0"/>
              <a:t> a $600. </a:t>
            </a:r>
          </a:p>
          <a:p>
            <a:r>
              <a:rPr lang="en-US" sz="2300" dirty="0" smtClean="0"/>
              <a:t>De </a:t>
            </a:r>
            <a:r>
              <a:rPr lang="en-US" sz="2300" dirty="0" err="1" smtClean="0"/>
              <a:t>igual</a:t>
            </a:r>
            <a:r>
              <a:rPr lang="en-US" sz="2300" dirty="0" smtClean="0"/>
              <a:t> forma, se </a:t>
            </a:r>
            <a:r>
              <a:rPr lang="en-US" sz="2300" dirty="0" err="1" smtClean="0"/>
              <a:t>quiere</a:t>
            </a:r>
            <a:r>
              <a:rPr lang="en-US" sz="2300" dirty="0" smtClean="0"/>
              <a:t> saber cu</a:t>
            </a:r>
            <a:r>
              <a:rPr lang="es-ES" sz="2300" dirty="0" err="1" smtClean="0"/>
              <a:t>áles</a:t>
            </a:r>
            <a:r>
              <a:rPr lang="es-ES" sz="2300" dirty="0" smtClean="0"/>
              <a:t> son los EMPLEADOS con salario mayor a $600</a:t>
            </a:r>
            <a:endParaRPr lang="en-US" sz="2300" dirty="0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EPN - Lorena Recalde Ph.D.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9F08-450C-8F48-AE7B-7399617BC908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198113"/>
              </p:ext>
            </p:extLst>
          </p:nvPr>
        </p:nvGraphicFramePr>
        <p:xfrm>
          <a:off x="635832" y="1136650"/>
          <a:ext cx="5891136" cy="5219700"/>
        </p:xfrm>
        <a:graphic>
          <a:graphicData uri="http://schemas.openxmlformats.org/drawingml/2006/table">
            <a:tbl>
              <a:tblPr/>
              <a:tblGrid>
                <a:gridCol w="1507761"/>
                <a:gridCol w="1439056"/>
                <a:gridCol w="1584826"/>
                <a:gridCol w="1359493"/>
              </a:tblGrid>
              <a:tr h="239674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CARGO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9674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Cargo_ID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Cargo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Salario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9674">
                <a:tc>
                  <a:txBody>
                    <a:bodyPr/>
                    <a:lstStyle/>
                    <a:p>
                      <a:pPr algn="l" fontAlgn="b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C01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Cajero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9674">
                <a:tc>
                  <a:txBody>
                    <a:bodyPr/>
                    <a:lstStyle/>
                    <a:p>
                      <a:pPr algn="l" fontAlgn="b"/>
                      <a:r>
                        <a:rPr lang="fi-FI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C02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Seguridad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550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9674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C03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Admin</a:t>
                      </a:r>
                      <a:endParaRPr lang="es-ES_tradn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9674">
                <a:tc>
                  <a:txBody>
                    <a:bodyPr/>
                    <a:lstStyle/>
                    <a:p>
                      <a:pPr algn="l" fontAlgn="b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C04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Gerente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9674">
                <a:tc>
                  <a:txBody>
                    <a:bodyPr/>
                    <a:lstStyle/>
                    <a:p>
                      <a:pPr algn="l" fontAlgn="b"/>
                      <a:endParaRPr lang="es-ES_tradnl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674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EMPLEADO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9674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Emp_ID</a:t>
                      </a:r>
                      <a:endParaRPr lang="es-ES_tradn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Nombre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Dep</a:t>
                      </a:r>
                      <a:endParaRPr lang="es-ES_tradn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Cargo_ID</a:t>
                      </a:r>
                      <a:endParaRPr lang="es-ES_tradn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674">
                <a:tc>
                  <a:txBody>
                    <a:bodyPr/>
                    <a:lstStyle/>
                    <a:p>
                      <a:pPr algn="l" fontAlgn="b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E01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AA BB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Ventas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C01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674">
                <a:tc>
                  <a:txBody>
                    <a:bodyPr/>
                    <a:lstStyle/>
                    <a:p>
                      <a:pPr algn="l" fontAlgn="b"/>
                      <a:r>
                        <a:rPr lang="fi-FI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E02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CC DD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Ventas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C01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674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E03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EE FF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RRHH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C03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674">
                <a:tc>
                  <a:txBody>
                    <a:bodyPr/>
                    <a:lstStyle/>
                    <a:p>
                      <a:pPr algn="l" fontAlgn="b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E04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GG HH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RRHH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C03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674">
                <a:tc>
                  <a:txBody>
                    <a:bodyPr/>
                    <a:lstStyle/>
                    <a:p>
                      <a:pPr algn="l" fontAlgn="b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E05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II JJ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Ventas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C02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674">
                <a:tc>
                  <a:txBody>
                    <a:bodyPr/>
                    <a:lstStyle/>
                    <a:p>
                      <a:pPr algn="l" fontAlgn="b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E06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OO PP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Ventas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C04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16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Fragmentaci</a:t>
            </a:r>
            <a:r>
              <a:rPr lang="es-ES" dirty="0" err="1"/>
              <a:t>ón</a:t>
            </a:r>
            <a:r>
              <a:rPr lang="es-ES" dirty="0"/>
              <a:t> Horizontal Primaria - Derivada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Create table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CARGO_1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as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Select *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From CARGO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Where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Salario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&lt;= 600;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Create table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CARGO_2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as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Select *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From CARGO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Where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Salario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&gt;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600;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EPN - Lorena Recalde Ph.D.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9F08-450C-8F48-AE7B-7399617BC908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453613"/>
              </p:ext>
            </p:extLst>
          </p:nvPr>
        </p:nvGraphicFramePr>
        <p:xfrm>
          <a:off x="7090347" y="1690688"/>
          <a:ext cx="4137285" cy="3765735"/>
        </p:xfrm>
        <a:graphic>
          <a:graphicData uri="http://schemas.openxmlformats.org/drawingml/2006/table">
            <a:tbl>
              <a:tblPr/>
              <a:tblGrid>
                <a:gridCol w="1379095"/>
                <a:gridCol w="1379095"/>
                <a:gridCol w="1379095"/>
              </a:tblGrid>
              <a:tr h="41841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CARGO_1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8415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Cargo_ID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Cargo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Salario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415">
                <a:tc>
                  <a:txBody>
                    <a:bodyPr/>
                    <a:lstStyle/>
                    <a:p>
                      <a:pPr algn="l" fontAlgn="b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C01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Cajero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415">
                <a:tc>
                  <a:txBody>
                    <a:bodyPr/>
                    <a:lstStyle/>
                    <a:p>
                      <a:pPr algn="l" fontAlgn="b"/>
                      <a:r>
                        <a:rPr lang="fi-FI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C02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Seguridad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550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415">
                <a:tc>
                  <a:txBody>
                    <a:bodyPr/>
                    <a:lstStyle/>
                    <a:p>
                      <a:pPr algn="l" fontAlgn="b"/>
                      <a:endParaRPr lang="es-ES_tradnl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41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CARGO_2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8415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Cargo_ID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Cargo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Salario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415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C03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Admin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415">
                <a:tc>
                  <a:txBody>
                    <a:bodyPr/>
                    <a:lstStyle/>
                    <a:p>
                      <a:pPr algn="l" fontAlgn="b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C04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Gerente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986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Fragmentaci</a:t>
            </a:r>
            <a:r>
              <a:rPr lang="es-ES" dirty="0" err="1"/>
              <a:t>ón</a:t>
            </a:r>
            <a:r>
              <a:rPr lang="es-ES" dirty="0"/>
              <a:t> Horizontal Primaria - Derivada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735685"/>
            <a:ext cx="10515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Create table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EMP_1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as</a:t>
            </a:r>
          </a:p>
          <a:p>
            <a:pPr marL="0" indent="0" fontAlgn="ctr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Select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Emp_ID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Nombre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Dep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s-ES_tradnl" dirty="0">
                <a:latin typeface="Courier" charset="0"/>
                <a:ea typeface="Courier" charset="0"/>
                <a:cs typeface="Courier" charset="0"/>
              </a:rPr>
              <a:t>EMPLEADO.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Cargo_ID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From </a:t>
            </a:r>
            <a:r>
              <a:rPr lang="es-ES_tradnl" dirty="0">
                <a:latin typeface="Courier" charset="0"/>
                <a:ea typeface="Courier" charset="0"/>
                <a:cs typeface="Courier" charset="0"/>
              </a:rPr>
              <a:t>EMPLEADO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, CARGO_1 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Where </a:t>
            </a:r>
            <a:r>
              <a:rPr lang="es-ES_tradnl" dirty="0">
                <a:latin typeface="Courier" charset="0"/>
                <a:ea typeface="Courier" charset="0"/>
                <a:cs typeface="Courier" charset="0"/>
              </a:rPr>
              <a:t>EMPLEADO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Cargo_ID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CARGO_1.Cargo_ID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Create table EMP_2 as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Select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Emp_ID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Nombre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Dep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s-ES_tradnl" dirty="0">
                <a:latin typeface="Courier" charset="0"/>
                <a:ea typeface="Courier" charset="0"/>
                <a:cs typeface="Courier" charset="0"/>
              </a:rPr>
              <a:t>EMPLEADO.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Cargo_ID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From </a:t>
            </a:r>
            <a:r>
              <a:rPr lang="es-ES_tradnl" dirty="0">
                <a:latin typeface="Courier" charset="0"/>
                <a:ea typeface="Courier" charset="0"/>
                <a:cs typeface="Courier" charset="0"/>
              </a:rPr>
              <a:t>EMPLEADO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, CARGO_2 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Where </a:t>
            </a:r>
            <a:r>
              <a:rPr lang="es-ES_tradnl" dirty="0">
                <a:latin typeface="Courier" charset="0"/>
                <a:ea typeface="Courier" charset="0"/>
                <a:cs typeface="Courier" charset="0"/>
              </a:rPr>
              <a:t>EMPLEADO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.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Cargo_ID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CARGO_2.Cargo_ID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;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EPN - Lorena Recalde Ph.D.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9F08-450C-8F48-AE7B-7399617BC9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80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Fragmentaci</a:t>
            </a:r>
            <a:r>
              <a:rPr lang="es-ES" dirty="0" err="1"/>
              <a:t>ón</a:t>
            </a:r>
            <a:r>
              <a:rPr lang="es-ES" dirty="0"/>
              <a:t> Horizontal Primaria - Derivada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EPN - Lorena Recalde Ph.D.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9F08-450C-8F48-AE7B-7399617BC908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777388"/>
              </p:ext>
            </p:extLst>
          </p:nvPr>
        </p:nvGraphicFramePr>
        <p:xfrm>
          <a:off x="965616" y="1828800"/>
          <a:ext cx="6139724" cy="3827780"/>
        </p:xfrm>
        <a:graphic>
          <a:graphicData uri="http://schemas.openxmlformats.org/drawingml/2006/table">
            <a:tbl>
              <a:tblPr/>
              <a:tblGrid>
                <a:gridCol w="1534931"/>
                <a:gridCol w="1534931"/>
                <a:gridCol w="1534931"/>
                <a:gridCol w="1534931"/>
              </a:tblGrid>
              <a:tr h="306084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EMP_1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6084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Emp_ID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Nombre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Dep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Cargo_ID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084">
                <a:tc>
                  <a:txBody>
                    <a:bodyPr/>
                    <a:lstStyle/>
                    <a:p>
                      <a:pPr algn="l" fontAlgn="b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E01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AA BB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Ventas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C01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79">
                <a:tc>
                  <a:txBody>
                    <a:bodyPr/>
                    <a:lstStyle/>
                    <a:p>
                      <a:pPr algn="l" fontAlgn="b"/>
                      <a:r>
                        <a:rPr lang="fi-FI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E02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CC DD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Ventas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C01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79">
                <a:tc>
                  <a:txBody>
                    <a:bodyPr/>
                    <a:lstStyle/>
                    <a:p>
                      <a:pPr algn="l" fontAlgn="b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E05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II JJ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Ventas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C02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79">
                <a:tc>
                  <a:txBody>
                    <a:bodyPr/>
                    <a:lstStyle/>
                    <a:p>
                      <a:pPr algn="l" fontAlgn="b"/>
                      <a:endParaRPr lang="es-ES_tradnl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79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EMP_2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8079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Emp_ID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Nombre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Dep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Cargo_ID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79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E03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EE FF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RRHH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C03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79">
                <a:tc>
                  <a:txBody>
                    <a:bodyPr/>
                    <a:lstStyle/>
                    <a:p>
                      <a:pPr algn="l" fontAlgn="b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E04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GG HH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RRHH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C03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79">
                <a:tc>
                  <a:txBody>
                    <a:bodyPr/>
                    <a:lstStyle/>
                    <a:p>
                      <a:pPr algn="l" fontAlgn="b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E06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OO PP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Ventas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C04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466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4403"/>
          </a:xfrm>
        </p:spPr>
        <p:txBody>
          <a:bodyPr/>
          <a:lstStyle/>
          <a:p>
            <a:r>
              <a:rPr lang="en-US" dirty="0" err="1" smtClean="0"/>
              <a:t>Fragmentaci</a:t>
            </a:r>
            <a:r>
              <a:rPr lang="es-ES" dirty="0" err="1" smtClean="0"/>
              <a:t>ón</a:t>
            </a:r>
            <a:r>
              <a:rPr lang="es-ES" dirty="0" smtClean="0"/>
              <a:t> Vertical: </a:t>
            </a:r>
            <a:r>
              <a:rPr lang="es-ES" dirty="0" err="1" smtClean="0"/>
              <a:t>Affinity</a:t>
            </a:r>
            <a:r>
              <a:rPr lang="es-ES" dirty="0" smtClean="0"/>
              <a:t> </a:t>
            </a:r>
            <a:r>
              <a:rPr lang="es-ES" dirty="0" err="1" smtClean="0"/>
              <a:t>Matrix</a:t>
            </a:r>
            <a:r>
              <a:rPr lang="es-ES" dirty="0" smtClean="0"/>
              <a:t> y BEA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EPN - Lorena Recalde Ph.D.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9F08-450C-8F48-AE7B-7399617BC908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8" name="Marcador de conteni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123417"/>
              </p:ext>
            </p:extLst>
          </p:nvPr>
        </p:nvGraphicFramePr>
        <p:xfrm>
          <a:off x="838200" y="2184216"/>
          <a:ext cx="5816184" cy="1391920"/>
        </p:xfrm>
        <a:graphic>
          <a:graphicData uri="http://schemas.openxmlformats.org/drawingml/2006/table">
            <a:tbl>
              <a:tblPr/>
              <a:tblGrid>
                <a:gridCol w="816306"/>
                <a:gridCol w="4999878"/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ru-RU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Ap1: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 Select Col3 from TAB where Col1=X;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Ap2: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 </a:t>
                      </a:r>
                      <a:r>
                        <a:rPr lang="es-ES_tradnl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Select</a:t>
                      </a:r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Col2, Col3 </a:t>
                      </a:r>
                      <a:r>
                        <a:rPr lang="es-ES_tradnl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from</a:t>
                      </a:r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TAB;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ru-RU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Ap3: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 </a:t>
                      </a:r>
                      <a:r>
                        <a:rPr lang="es-ES_tradnl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Select</a:t>
                      </a:r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Col2 </a:t>
                      </a:r>
                      <a:r>
                        <a:rPr lang="es-ES_tradnl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from</a:t>
                      </a:r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TAB </a:t>
                      </a:r>
                      <a:r>
                        <a:rPr lang="es-ES_tradnl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where</a:t>
                      </a:r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Col4=Y;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ru-RU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Ap4: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 </a:t>
                      </a:r>
                      <a:r>
                        <a:rPr lang="es-ES_tradnl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Select</a:t>
                      </a:r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Sum(Col3) </a:t>
                      </a:r>
                      <a:r>
                        <a:rPr lang="es-ES_tradnl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from</a:t>
                      </a:r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TAB </a:t>
                      </a:r>
                      <a:r>
                        <a:rPr lang="es-ES_tradnl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where</a:t>
                      </a:r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Col4=Z;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7" name="Título 1"/>
          <p:cNvSpPr txBox="1">
            <a:spLocks/>
          </p:cNvSpPr>
          <p:nvPr/>
        </p:nvSpPr>
        <p:spPr>
          <a:xfrm>
            <a:off x="838200" y="1502015"/>
            <a:ext cx="2279755" cy="4833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dirty="0" err="1" smtClean="0"/>
              <a:t>Usage</a:t>
            </a:r>
            <a:r>
              <a:rPr lang="es-ES" sz="2800" dirty="0" smtClean="0"/>
              <a:t> </a:t>
            </a:r>
            <a:r>
              <a:rPr lang="es-ES" sz="2800" dirty="0" err="1" smtClean="0"/>
              <a:t>Matrix</a:t>
            </a:r>
            <a:endParaRPr lang="en-US" sz="2800" dirty="0"/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460569"/>
              </p:ext>
            </p:extLst>
          </p:nvPr>
        </p:nvGraphicFramePr>
        <p:xfrm>
          <a:off x="6853212" y="1606153"/>
          <a:ext cx="3514775" cy="1892300"/>
        </p:xfrm>
        <a:graphic>
          <a:graphicData uri="http://schemas.openxmlformats.org/drawingml/2006/table">
            <a:tbl>
              <a:tblPr/>
              <a:tblGrid>
                <a:gridCol w="702955"/>
                <a:gridCol w="702955"/>
                <a:gridCol w="702955"/>
                <a:gridCol w="702955"/>
                <a:gridCol w="702955"/>
              </a:tblGrid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Ap1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Ap2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Ap3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Ap4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378690"/>
              </p:ext>
            </p:extLst>
          </p:nvPr>
        </p:nvGraphicFramePr>
        <p:xfrm>
          <a:off x="4437090" y="4255627"/>
          <a:ext cx="6190938" cy="2087880"/>
        </p:xfrm>
        <a:graphic>
          <a:graphicData uri="http://schemas.openxmlformats.org/drawingml/2006/table">
            <a:tbl>
              <a:tblPr/>
              <a:tblGrid>
                <a:gridCol w="623802"/>
                <a:gridCol w="623802"/>
                <a:gridCol w="623802"/>
                <a:gridCol w="623802"/>
                <a:gridCol w="623802"/>
                <a:gridCol w="1023976"/>
                <a:gridCol w="1023976"/>
                <a:gridCol w="1023976"/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es-ES_tradnl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Access Frequency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2100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Site1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Site2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Site3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Ap1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Ap2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Ap3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Ap4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</a:tr>
            </a:tbl>
          </a:graphicData>
        </a:graphic>
      </p:graphicFrame>
      <p:sp>
        <p:nvSpPr>
          <p:cNvPr id="11" name="Título 1"/>
          <p:cNvSpPr txBox="1">
            <a:spLocks/>
          </p:cNvSpPr>
          <p:nvPr/>
        </p:nvSpPr>
        <p:spPr>
          <a:xfrm>
            <a:off x="838200" y="3935412"/>
            <a:ext cx="6084758" cy="6275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dirty="0" smtClean="0"/>
              <a:t>Frecuencia de Acceso en un </a:t>
            </a:r>
            <a:r>
              <a:rPr lang="es-ES" sz="2400" smtClean="0"/>
              <a:t>Sistema Distribuido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28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4403"/>
          </a:xfrm>
        </p:spPr>
        <p:txBody>
          <a:bodyPr/>
          <a:lstStyle/>
          <a:p>
            <a:r>
              <a:rPr lang="en-US" dirty="0" err="1" smtClean="0"/>
              <a:t>Fragmentaci</a:t>
            </a:r>
            <a:r>
              <a:rPr lang="es-ES" dirty="0" err="1" smtClean="0"/>
              <a:t>ón</a:t>
            </a:r>
            <a:r>
              <a:rPr lang="es-ES" dirty="0" smtClean="0"/>
              <a:t> Vertical: </a:t>
            </a:r>
            <a:r>
              <a:rPr lang="es-ES" dirty="0" err="1" smtClean="0"/>
              <a:t>Affinity</a:t>
            </a:r>
            <a:r>
              <a:rPr lang="es-ES" dirty="0" smtClean="0"/>
              <a:t> </a:t>
            </a:r>
            <a:r>
              <a:rPr lang="es-ES" dirty="0" err="1" smtClean="0"/>
              <a:t>Matrix</a:t>
            </a:r>
            <a:r>
              <a:rPr lang="es-ES" dirty="0" smtClean="0"/>
              <a:t> y BEA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EPN - Lorena Recalde Ph.D.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9F08-450C-8F48-AE7B-7399617BC908}" type="slidenum">
              <a:rPr lang="en-US" smtClean="0"/>
              <a:t>8</a:t>
            </a:fld>
            <a:endParaRPr lang="en-US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838200" y="1502015"/>
            <a:ext cx="3027947" cy="4833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dirty="0" smtClean="0"/>
              <a:t>Cálculo </a:t>
            </a:r>
            <a:r>
              <a:rPr lang="es-ES" sz="2800" smtClean="0"/>
              <a:t>de afinidad</a:t>
            </a:r>
            <a:endParaRPr lang="en-US" sz="2800" dirty="0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838200" y="3935412"/>
            <a:ext cx="6084758" cy="6275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dirty="0" err="1" smtClean="0"/>
              <a:t>Affinity</a:t>
            </a:r>
            <a:r>
              <a:rPr lang="es-ES" sz="2400" dirty="0" smtClean="0"/>
              <a:t> </a:t>
            </a:r>
            <a:r>
              <a:rPr lang="es-ES" sz="2400" dirty="0" err="1" smtClean="0"/>
              <a:t>Matrix</a:t>
            </a:r>
            <a:endParaRPr lang="en-US" sz="2400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54007"/>
              </p:ext>
            </p:extLst>
          </p:nvPr>
        </p:nvGraphicFramePr>
        <p:xfrm>
          <a:off x="2953418" y="2154905"/>
          <a:ext cx="4586369" cy="1739900"/>
        </p:xfrm>
        <a:graphic>
          <a:graphicData uri="http://schemas.openxmlformats.org/drawingml/2006/table">
            <a:tbl>
              <a:tblPr/>
              <a:tblGrid>
                <a:gridCol w="690561"/>
                <a:gridCol w="690561"/>
                <a:gridCol w="690561"/>
                <a:gridCol w="690561"/>
                <a:gridCol w="690561"/>
                <a:gridCol w="1133564"/>
              </a:tblGrid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Affinity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Ap1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Ap2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Ap3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Ap4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327131"/>
              </p:ext>
            </p:extLst>
          </p:nvPr>
        </p:nvGraphicFramePr>
        <p:xfrm>
          <a:off x="9144000" y="1579743"/>
          <a:ext cx="2500028" cy="1706880"/>
        </p:xfrm>
        <a:graphic>
          <a:graphicData uri="http://schemas.openxmlformats.org/drawingml/2006/table">
            <a:tbl>
              <a:tblPr/>
              <a:tblGrid>
                <a:gridCol w="625007"/>
                <a:gridCol w="625007"/>
                <a:gridCol w="625007"/>
                <a:gridCol w="625007"/>
              </a:tblGrid>
              <a:tr h="2032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ES_tradn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Access Frequency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320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Site1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Site2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Site3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Affinity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s-ES_tradnl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charset="0"/>
                        </a:rPr>
                        <a:t>SUM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cxnSp>
        <p:nvCxnSpPr>
          <p:cNvPr id="13" name="Conector recto de flecha 12"/>
          <p:cNvCxnSpPr/>
          <p:nvPr/>
        </p:nvCxnSpPr>
        <p:spPr>
          <a:xfrm>
            <a:off x="10716928" y="10164943"/>
            <a:ext cx="102870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>
            <a:off x="9608018" y="3220452"/>
            <a:ext cx="102870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17466"/>
              </p:ext>
            </p:extLst>
          </p:nvPr>
        </p:nvGraphicFramePr>
        <p:xfrm>
          <a:off x="1357562" y="4587088"/>
          <a:ext cx="4353425" cy="1739900"/>
        </p:xfrm>
        <a:graphic>
          <a:graphicData uri="http://schemas.openxmlformats.org/drawingml/2006/table">
            <a:tbl>
              <a:tblPr/>
              <a:tblGrid>
                <a:gridCol w="870685"/>
                <a:gridCol w="870685"/>
                <a:gridCol w="870685"/>
                <a:gridCol w="870685"/>
                <a:gridCol w="870685"/>
              </a:tblGrid>
              <a:tr h="254000">
                <a:tc>
                  <a:txBody>
                    <a:bodyPr/>
                    <a:lstStyle/>
                    <a:p>
                      <a:pPr algn="l" fontAlgn="b"/>
                      <a:endParaRPr lang="es-ES_tradnl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238705"/>
              </p:ext>
            </p:extLst>
          </p:nvPr>
        </p:nvGraphicFramePr>
        <p:xfrm>
          <a:off x="6447524" y="4603607"/>
          <a:ext cx="3946490" cy="1739900"/>
        </p:xfrm>
        <a:graphic>
          <a:graphicData uri="http://schemas.openxmlformats.org/drawingml/2006/table">
            <a:tbl>
              <a:tblPr/>
              <a:tblGrid>
                <a:gridCol w="789298"/>
                <a:gridCol w="789298"/>
                <a:gridCol w="789298"/>
                <a:gridCol w="789298"/>
                <a:gridCol w="789298"/>
              </a:tblGrid>
              <a:tr h="292100">
                <a:tc>
                  <a:txBody>
                    <a:bodyPr/>
                    <a:lstStyle/>
                    <a:p>
                      <a:pPr algn="l" fontAlgn="b"/>
                      <a:endParaRPr lang="es-ES_tradnl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862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6614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Fragmentaci</a:t>
            </a:r>
            <a:r>
              <a:rPr lang="es-ES" dirty="0" err="1" smtClean="0"/>
              <a:t>ón</a:t>
            </a:r>
            <a:r>
              <a:rPr lang="es-ES" dirty="0" smtClean="0"/>
              <a:t> Vertical: </a:t>
            </a:r>
            <a:r>
              <a:rPr lang="es-ES" dirty="0" err="1" smtClean="0"/>
              <a:t>Affinity</a:t>
            </a:r>
            <a:r>
              <a:rPr lang="es-ES" dirty="0" smtClean="0"/>
              <a:t> </a:t>
            </a:r>
            <a:r>
              <a:rPr lang="es-ES" dirty="0" err="1" smtClean="0"/>
              <a:t>Matrix</a:t>
            </a:r>
            <a:r>
              <a:rPr lang="es-ES" dirty="0" smtClean="0"/>
              <a:t> y BEA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EPN - Lorena Recalde Ph.D.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9F08-450C-8F48-AE7B-7399617BC908}" type="slidenum">
              <a:rPr lang="en-US" smtClean="0"/>
              <a:t>9</a:t>
            </a:fld>
            <a:endParaRPr lang="en-US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751861" y="1098241"/>
            <a:ext cx="3286739" cy="4833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dirty="0" smtClean="0"/>
              <a:t>Cálculo del Bond</a:t>
            </a:r>
            <a:endParaRPr lang="en-US" sz="2800" dirty="0"/>
          </a:p>
        </p:txBody>
      </p:sp>
      <p:graphicFrame>
        <p:nvGraphicFramePr>
          <p:cNvPr id="42" name="Tabla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906415"/>
              </p:ext>
            </p:extLst>
          </p:nvPr>
        </p:nvGraphicFramePr>
        <p:xfrm>
          <a:off x="3203308" y="1693887"/>
          <a:ext cx="3403536" cy="2087880"/>
        </p:xfrm>
        <a:graphic>
          <a:graphicData uri="http://schemas.openxmlformats.org/drawingml/2006/table">
            <a:tbl>
              <a:tblPr/>
              <a:tblGrid>
                <a:gridCol w="733282"/>
                <a:gridCol w="733282"/>
                <a:gridCol w="733282"/>
                <a:gridCol w="1203690"/>
              </a:tblGrid>
              <a:tr h="279400">
                <a:tc>
                  <a:txBody>
                    <a:bodyPr/>
                    <a:lstStyle/>
                    <a:p>
                      <a:pPr algn="l" fontAlgn="b"/>
                      <a:endParaRPr lang="es-ES_tradnl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PRODUCT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225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4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BOND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225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cxnSp>
        <p:nvCxnSpPr>
          <p:cNvPr id="44" name="Conector recto de flecha 43"/>
          <p:cNvCxnSpPr/>
          <p:nvPr/>
        </p:nvCxnSpPr>
        <p:spPr>
          <a:xfrm>
            <a:off x="6860844" y="2026358"/>
            <a:ext cx="0" cy="95250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ángulo 44"/>
          <p:cNvSpPr/>
          <p:nvPr/>
        </p:nvSpPr>
        <p:spPr>
          <a:xfrm>
            <a:off x="6606844" y="343916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s-ES_tradnl" b="1">
                <a:solidFill>
                  <a:srgbClr val="C00000"/>
                </a:solidFill>
                <a:latin typeface="Calibri" charset="0"/>
              </a:rPr>
              <a:t>SUM</a:t>
            </a:r>
            <a:endParaRPr lang="es-ES_tradnl" b="1" dirty="0">
              <a:solidFill>
                <a:srgbClr val="C00000"/>
              </a:solidFill>
              <a:latin typeface="Calibri" charset="0"/>
            </a:endParaRPr>
          </a:p>
        </p:txBody>
      </p:sp>
      <p:sp>
        <p:nvSpPr>
          <p:cNvPr id="48" name="Rectángulo 47"/>
          <p:cNvSpPr/>
          <p:nvPr/>
        </p:nvSpPr>
        <p:spPr>
          <a:xfrm>
            <a:off x="5573243" y="1292041"/>
            <a:ext cx="737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s-ES_tradnl" b="1" dirty="0" smtClean="0">
                <a:solidFill>
                  <a:srgbClr val="C00000"/>
                </a:solidFill>
                <a:latin typeface="Calibri" charset="0"/>
              </a:rPr>
              <a:t>PROD</a:t>
            </a:r>
            <a:endParaRPr lang="es-ES_tradnl" b="1" dirty="0">
              <a:solidFill>
                <a:srgbClr val="C00000"/>
              </a:solidFill>
              <a:latin typeface="Calibri" charset="0"/>
            </a:endParaRPr>
          </a:p>
        </p:txBody>
      </p:sp>
      <p:cxnSp>
        <p:nvCxnSpPr>
          <p:cNvPr id="49" name="Conector recto de flecha 48"/>
          <p:cNvCxnSpPr/>
          <p:nvPr/>
        </p:nvCxnSpPr>
        <p:spPr>
          <a:xfrm>
            <a:off x="4187509" y="1502015"/>
            <a:ext cx="1052051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adroTexto 52"/>
          <p:cNvSpPr txBox="1"/>
          <p:nvPr/>
        </p:nvSpPr>
        <p:spPr>
          <a:xfrm>
            <a:off x="834189" y="4604087"/>
            <a:ext cx="15744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err="1" smtClean="0">
                <a:solidFill>
                  <a:srgbClr val="C00000"/>
                </a:solidFill>
              </a:rPr>
              <a:t>Incluir</a:t>
            </a:r>
            <a:r>
              <a:rPr lang="en-US" sz="2200" b="1" dirty="0" smtClean="0">
                <a:solidFill>
                  <a:srgbClr val="C00000"/>
                </a:solidFill>
              </a:rPr>
              <a:t> Col3:</a:t>
            </a:r>
            <a:endParaRPr lang="en-US" sz="2200" b="1" dirty="0">
              <a:solidFill>
                <a:srgbClr val="C00000"/>
              </a:solidFill>
            </a:endParaRPr>
          </a:p>
        </p:txBody>
      </p:sp>
      <p:sp>
        <p:nvSpPr>
          <p:cNvPr id="54" name="CuadroTexto 53"/>
          <p:cNvSpPr txBox="1"/>
          <p:nvPr/>
        </p:nvSpPr>
        <p:spPr>
          <a:xfrm>
            <a:off x="2473000" y="4604087"/>
            <a:ext cx="24320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1. Col3, Col1, Col2</a:t>
            </a:r>
          </a:p>
          <a:p>
            <a:r>
              <a:rPr lang="en-US" sz="2400" dirty="0" smtClean="0"/>
              <a:t>2. Col1, Col3, Col2</a:t>
            </a:r>
          </a:p>
          <a:p>
            <a:r>
              <a:rPr lang="en-US" sz="2400" dirty="0" smtClean="0"/>
              <a:t>3. Col1, Col2, Col3</a:t>
            </a:r>
            <a:endParaRPr lang="en-US" sz="2400" dirty="0"/>
          </a:p>
        </p:txBody>
      </p:sp>
      <p:sp>
        <p:nvSpPr>
          <p:cNvPr id="55" name="CuadroTexto 54"/>
          <p:cNvSpPr txBox="1"/>
          <p:nvPr/>
        </p:nvSpPr>
        <p:spPr>
          <a:xfrm>
            <a:off x="8085680" y="4604087"/>
            <a:ext cx="37982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 smtClean="0"/>
              <a:t>1. "</a:t>
            </a:r>
            <a:r>
              <a:rPr lang="es-ES_tradnl" sz="2400" dirty="0" err="1" smtClean="0"/>
              <a:t>Cont</a:t>
            </a:r>
            <a:r>
              <a:rPr lang="es-ES_tradnl" sz="2400" dirty="0" smtClean="0"/>
              <a:t> </a:t>
            </a:r>
            <a:r>
              <a:rPr lang="es-ES_tradnl" sz="2400" dirty="0"/>
              <a:t>(</a:t>
            </a:r>
            <a:r>
              <a:rPr lang="es-ES_tradnl" sz="2400" dirty="0" smtClean="0"/>
              <a:t>Col0</a:t>
            </a:r>
            <a:r>
              <a:rPr lang="es-ES_tradnl" sz="2400" dirty="0"/>
              <a:t>, </a:t>
            </a:r>
            <a:r>
              <a:rPr lang="es-ES_tradnl" sz="2400" dirty="0" smtClean="0"/>
              <a:t>Col3</a:t>
            </a:r>
            <a:r>
              <a:rPr lang="es-ES_tradnl" sz="2400" dirty="0"/>
              <a:t>, </a:t>
            </a:r>
            <a:r>
              <a:rPr lang="es-ES_tradnl" sz="2400" dirty="0" smtClean="0"/>
              <a:t>Col1</a:t>
            </a:r>
            <a:r>
              <a:rPr lang="es-ES_tradnl" sz="2400" dirty="0"/>
              <a:t>)", </a:t>
            </a:r>
            <a:endParaRPr lang="es-ES_tradnl" sz="2400" dirty="0" smtClean="0"/>
          </a:p>
          <a:p>
            <a:r>
              <a:rPr lang="es-ES_tradnl" sz="2400" dirty="0" smtClean="0"/>
              <a:t>2. "</a:t>
            </a:r>
            <a:r>
              <a:rPr lang="es-ES_tradnl" sz="2400" dirty="0" err="1" smtClean="0"/>
              <a:t>Cont</a:t>
            </a:r>
            <a:r>
              <a:rPr lang="es-ES_tradnl" sz="2400" dirty="0" smtClean="0"/>
              <a:t> </a:t>
            </a:r>
            <a:r>
              <a:rPr lang="es-ES_tradnl" sz="2400" dirty="0"/>
              <a:t>(</a:t>
            </a:r>
            <a:r>
              <a:rPr lang="es-ES_tradnl" sz="2400" dirty="0" smtClean="0"/>
              <a:t>Col1</a:t>
            </a:r>
            <a:r>
              <a:rPr lang="es-ES_tradnl" sz="2400" dirty="0"/>
              <a:t>, </a:t>
            </a:r>
            <a:r>
              <a:rPr lang="es-ES_tradnl" sz="2400" dirty="0" smtClean="0"/>
              <a:t>Col3</a:t>
            </a:r>
            <a:r>
              <a:rPr lang="es-ES_tradnl" sz="2400" dirty="0"/>
              <a:t>, </a:t>
            </a:r>
            <a:r>
              <a:rPr lang="es-ES_tradnl" sz="2400" dirty="0" smtClean="0"/>
              <a:t>Col2</a:t>
            </a:r>
            <a:r>
              <a:rPr lang="es-ES_tradnl" sz="2400" dirty="0"/>
              <a:t>)" y </a:t>
            </a:r>
            <a:endParaRPr lang="es-ES_tradnl" sz="2400" dirty="0" smtClean="0"/>
          </a:p>
          <a:p>
            <a:r>
              <a:rPr lang="es-ES_tradnl" sz="2400" dirty="0" smtClean="0"/>
              <a:t>3. "</a:t>
            </a:r>
            <a:r>
              <a:rPr lang="es-ES_tradnl" sz="2400" dirty="0" err="1" smtClean="0"/>
              <a:t>Cont</a:t>
            </a:r>
            <a:r>
              <a:rPr lang="es-ES_tradnl" sz="2400" dirty="0" smtClean="0"/>
              <a:t> </a:t>
            </a:r>
            <a:r>
              <a:rPr lang="es-ES_tradnl" sz="2400" dirty="0"/>
              <a:t>(</a:t>
            </a:r>
            <a:r>
              <a:rPr lang="es-ES_tradnl" sz="2400" dirty="0" smtClean="0"/>
              <a:t>Col2</a:t>
            </a:r>
            <a:r>
              <a:rPr lang="es-ES_tradnl" sz="2400" dirty="0"/>
              <a:t>, </a:t>
            </a:r>
            <a:r>
              <a:rPr lang="es-ES_tradnl" sz="2400" dirty="0" smtClean="0"/>
              <a:t>Col3</a:t>
            </a:r>
            <a:r>
              <a:rPr lang="es-ES_tradnl" sz="2400" dirty="0"/>
              <a:t>, </a:t>
            </a:r>
            <a:r>
              <a:rPr lang="es-ES_tradnl" sz="2400" dirty="0" err="1" smtClean="0"/>
              <a:t>Coln</a:t>
            </a:r>
            <a:r>
              <a:rPr lang="es-ES_tradnl" sz="2400" dirty="0"/>
              <a:t>)"</a:t>
            </a:r>
            <a:endParaRPr lang="en-US" sz="2400" dirty="0"/>
          </a:p>
        </p:txBody>
      </p:sp>
      <p:sp>
        <p:nvSpPr>
          <p:cNvPr id="56" name="CuadroTexto 55"/>
          <p:cNvSpPr txBox="1"/>
          <p:nvPr/>
        </p:nvSpPr>
        <p:spPr>
          <a:xfrm>
            <a:off x="5358062" y="4589530"/>
            <a:ext cx="27276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 smtClean="0">
                <a:solidFill>
                  <a:srgbClr val="C00000"/>
                </a:solidFill>
              </a:rPr>
              <a:t>Entonces</a:t>
            </a:r>
            <a:r>
              <a:rPr lang="en-US" sz="2200" b="1" dirty="0" smtClean="0">
                <a:solidFill>
                  <a:srgbClr val="C00000"/>
                </a:solidFill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</a:rPr>
              <a:t>calcular</a:t>
            </a:r>
            <a:endParaRPr lang="en-US" sz="2200" b="1" dirty="0" smtClean="0">
              <a:solidFill>
                <a:srgbClr val="C00000"/>
              </a:solidFill>
            </a:endParaRPr>
          </a:p>
          <a:p>
            <a:r>
              <a:rPr lang="en-US" sz="2200" b="1" dirty="0" err="1" smtClean="0">
                <a:solidFill>
                  <a:srgbClr val="C00000"/>
                </a:solidFill>
              </a:rPr>
              <a:t>las</a:t>
            </a:r>
            <a:r>
              <a:rPr lang="en-US" sz="2200" b="1" dirty="0" smtClean="0">
                <a:solidFill>
                  <a:srgbClr val="C00000"/>
                </a:solidFill>
              </a:rPr>
              <a:t> 3 </a:t>
            </a:r>
            <a:r>
              <a:rPr lang="en-US" sz="2200" b="1" dirty="0" err="1" smtClean="0">
                <a:solidFill>
                  <a:srgbClr val="C00000"/>
                </a:solidFill>
              </a:rPr>
              <a:t>contribuciones</a:t>
            </a:r>
            <a:r>
              <a:rPr lang="en-US" sz="2200" b="1" dirty="0" smtClean="0">
                <a:solidFill>
                  <a:srgbClr val="C00000"/>
                </a:solidFill>
              </a:rPr>
              <a:t>:</a:t>
            </a:r>
            <a:endParaRPr lang="en-US" sz="2200" b="1" dirty="0">
              <a:solidFill>
                <a:srgbClr val="C00000"/>
              </a:solidFill>
            </a:endParaRPr>
          </a:p>
        </p:txBody>
      </p:sp>
      <p:graphicFrame>
        <p:nvGraphicFramePr>
          <p:cNvPr id="57" name="Tabla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685142"/>
              </p:ext>
            </p:extLst>
          </p:nvPr>
        </p:nvGraphicFramePr>
        <p:xfrm>
          <a:off x="8008955" y="1383674"/>
          <a:ext cx="3946490" cy="1739900"/>
        </p:xfrm>
        <a:graphic>
          <a:graphicData uri="http://schemas.openxmlformats.org/drawingml/2006/table">
            <a:tbl>
              <a:tblPr/>
              <a:tblGrid>
                <a:gridCol w="789298"/>
                <a:gridCol w="789298"/>
                <a:gridCol w="789298"/>
                <a:gridCol w="789298"/>
                <a:gridCol w="789298"/>
              </a:tblGrid>
              <a:tr h="292100">
                <a:tc>
                  <a:txBody>
                    <a:bodyPr/>
                    <a:lstStyle/>
                    <a:p>
                      <a:pPr algn="l" fontAlgn="b"/>
                      <a:endParaRPr lang="es-ES_tradnl" sz="2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Col4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5123" name="Conector recto de flecha 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0"/>
            <a:ext cx="698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Conector recto de flecha 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" y="114300"/>
            <a:ext cx="177800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525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3946</TotalTime>
  <Words>2405</Words>
  <Application>Microsoft Macintosh PowerPoint</Application>
  <PresentationFormat>Panorámica</PresentationFormat>
  <Paragraphs>1123</Paragraphs>
  <Slides>23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30" baseType="lpstr">
      <vt:lpstr>Ayuthaya</vt:lpstr>
      <vt:lpstr>Calibri</vt:lpstr>
      <vt:lpstr>Calibri Light</vt:lpstr>
      <vt:lpstr>Courier</vt:lpstr>
      <vt:lpstr>Mangal</vt:lpstr>
      <vt:lpstr>Arial</vt:lpstr>
      <vt:lpstr>Tema de Office</vt:lpstr>
      <vt:lpstr>Bases de Datos Distribuidas EJERCICIOS Bimestre I</vt:lpstr>
      <vt:lpstr>Presentación de PowerPoint</vt:lpstr>
      <vt:lpstr>Fragmentación Horizontal Primaria - Derivada</vt:lpstr>
      <vt:lpstr>Fragmentación Horizontal Primaria - Derivada</vt:lpstr>
      <vt:lpstr>Fragmentación Horizontal Primaria - Derivada</vt:lpstr>
      <vt:lpstr>Fragmentación Horizontal Primaria - Derivada</vt:lpstr>
      <vt:lpstr>Fragmentación Vertical: Affinity Matrix y BEA</vt:lpstr>
      <vt:lpstr>Fragmentación Vertical: Affinity Matrix y BEA</vt:lpstr>
      <vt:lpstr>Fragmentación Vertical: Affinity Matrix y BEA</vt:lpstr>
      <vt:lpstr>Fragmentación Vertical: Affinity Matrix y BEA</vt:lpstr>
      <vt:lpstr>Fragmentación Vertical: Affinity Matrix y BEA</vt:lpstr>
      <vt:lpstr>Fragmentación Vertical: Affinity Matrix y BEA</vt:lpstr>
      <vt:lpstr>Fragmentación Vertical: Affinity Matrix y BEA</vt:lpstr>
      <vt:lpstr>Fragmentación Vertical: Affinity Matrix y BEA</vt:lpstr>
      <vt:lpstr>Fragmentación Vertical: Affinity Matrix y BEA</vt:lpstr>
      <vt:lpstr>Fragmentación Vertical: Affinity Matrix y BEA</vt:lpstr>
      <vt:lpstr>Particionando la tabla en fragmentos verticales</vt:lpstr>
      <vt:lpstr>Particionando la tabla en fragmentos verticales</vt:lpstr>
      <vt:lpstr>Particionando la tabla en fragmentos verticales</vt:lpstr>
      <vt:lpstr>Particionando la tabla en fragmentos verticales</vt:lpstr>
      <vt:lpstr>Particionando la tabla en fragmentos verticales</vt:lpstr>
      <vt:lpstr>Particionando la tabla en fragmentos verticales</vt:lpstr>
      <vt:lpstr>Particionando la tabla en fragmentos verticales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Bases de Datos Distribuidas</dc:title>
  <dc:creator>Lorena Recalde</dc:creator>
  <cp:lastModifiedBy>Lorena Recalde</cp:lastModifiedBy>
  <cp:revision>111</cp:revision>
  <dcterms:created xsi:type="dcterms:W3CDTF">2019-03-17T16:06:37Z</dcterms:created>
  <dcterms:modified xsi:type="dcterms:W3CDTF">2019-05-23T17:49:37Z</dcterms:modified>
</cp:coreProperties>
</file>