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9"/>
  </p:notesMasterIdLst>
  <p:sldIdLst>
    <p:sldId id="472" r:id="rId2"/>
    <p:sldId id="479" r:id="rId3"/>
    <p:sldId id="728" r:id="rId4"/>
    <p:sldId id="620" r:id="rId5"/>
    <p:sldId id="834" r:id="rId6"/>
    <p:sldId id="870" r:id="rId7"/>
    <p:sldId id="835" r:id="rId8"/>
    <p:sldId id="836" r:id="rId9"/>
    <p:sldId id="837" r:id="rId10"/>
    <p:sldId id="838" r:id="rId11"/>
    <p:sldId id="839" r:id="rId12"/>
    <p:sldId id="872" r:id="rId13"/>
    <p:sldId id="871" r:id="rId14"/>
    <p:sldId id="840" r:id="rId15"/>
    <p:sldId id="841" r:id="rId16"/>
    <p:sldId id="842" r:id="rId17"/>
    <p:sldId id="843" r:id="rId18"/>
    <p:sldId id="844" r:id="rId19"/>
    <p:sldId id="846" r:id="rId20"/>
    <p:sldId id="873" r:id="rId21"/>
    <p:sldId id="845" r:id="rId22"/>
    <p:sldId id="875" r:id="rId23"/>
    <p:sldId id="847" r:id="rId24"/>
    <p:sldId id="848" r:id="rId25"/>
    <p:sldId id="849" r:id="rId26"/>
    <p:sldId id="874" r:id="rId27"/>
    <p:sldId id="832" r:id="rId28"/>
    <p:sldId id="833" r:id="rId29"/>
    <p:sldId id="850" r:id="rId30"/>
    <p:sldId id="851" r:id="rId31"/>
    <p:sldId id="852" r:id="rId32"/>
    <p:sldId id="853" r:id="rId33"/>
    <p:sldId id="859" r:id="rId34"/>
    <p:sldId id="860" r:id="rId35"/>
    <p:sldId id="854" r:id="rId36"/>
    <p:sldId id="855" r:id="rId37"/>
    <p:sldId id="856" r:id="rId38"/>
    <p:sldId id="861" r:id="rId39"/>
    <p:sldId id="857" r:id="rId40"/>
    <p:sldId id="862" r:id="rId41"/>
    <p:sldId id="863" r:id="rId42"/>
    <p:sldId id="864" r:id="rId43"/>
    <p:sldId id="865" r:id="rId44"/>
    <p:sldId id="869" r:id="rId45"/>
    <p:sldId id="866" r:id="rId46"/>
    <p:sldId id="867" r:id="rId47"/>
    <p:sldId id="868" r:id="rId4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8"/>
    <p:restoredTop sz="85247"/>
  </p:normalViewPr>
  <p:slideViewPr>
    <p:cSldViewPr snapToGrid="0" snapToObjects="1">
      <p:cViewPr>
        <p:scale>
          <a:sx n="80" d="100"/>
          <a:sy n="80" d="100"/>
        </p:scale>
        <p:origin x="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10942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20/5/19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20/5/19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20/5/19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obs-edu.com/es/blog-investigacion/direccion-general/ejemplo-de-plan-estrategico-de-una-empres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75353894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chemeClr val="tx1"/>
                          </a:solidFill>
                          <a:effectLst/>
                          <a:latin typeface="Arial" charset="0"/>
                        </a:rPr>
                        <a:t>PRUEBA</a:t>
                      </a:r>
                      <a:endParaRPr lang="es-ES_tradnl" sz="1500" b="0" i="0" u="none" strike="noStrike" dirty="0">
                        <a:solidFill>
                          <a:schemeClr val="tx1"/>
                        </a:solidFill>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609600" y="1769444"/>
            <a:ext cx="10957560" cy="4312921"/>
          </a:xfrm>
        </p:spPr>
        <p:txBody>
          <a:bodyPr>
            <a:noAutofit/>
          </a:bodyPr>
          <a:lstStyle/>
          <a:p>
            <a:pPr>
              <a:spcBef>
                <a:spcPts val="500"/>
              </a:spcBef>
              <a:buClr>
                <a:schemeClr val="accent2"/>
              </a:buClr>
              <a:buFont typeface="Wingdings" charset="2"/>
              <a:buChar char="v"/>
            </a:pPr>
            <a:r>
              <a:rPr lang="es-ES_tradnl" sz="2300" dirty="0"/>
              <a:t>En el nivel más básico, la estrategia consiste en</a:t>
            </a:r>
            <a:r>
              <a:rPr lang="es-ES_tradnl" sz="2300" dirty="0" smtClean="0"/>
              <a:t>:</a:t>
            </a:r>
          </a:p>
          <a:p>
            <a:pPr marL="0" indent="0">
              <a:spcBef>
                <a:spcPts val="500"/>
              </a:spcBef>
              <a:buClr>
                <a:schemeClr val="accent2"/>
              </a:buClr>
              <a:buNone/>
            </a:pPr>
            <a:r>
              <a:rPr lang="es-ES_tradnl" sz="2300" dirty="0" smtClean="0"/>
              <a:t>• </a:t>
            </a:r>
            <a:r>
              <a:rPr lang="es-ES_tradnl" sz="2300" dirty="0"/>
              <a:t>Objetivos, que describen lo que la organización quiere lograr y cuándo </a:t>
            </a:r>
            <a:r>
              <a:rPr lang="es-ES_tradnl" sz="2300" dirty="0" smtClean="0"/>
              <a:t>quiere </a:t>
            </a:r>
            <a:r>
              <a:rPr lang="es-ES_tradnl" sz="2300" dirty="0"/>
              <a:t>lograrlo</a:t>
            </a:r>
            <a:r>
              <a:rPr lang="es-ES_tradnl" sz="2300" dirty="0" smtClean="0"/>
              <a:t>.</a:t>
            </a:r>
          </a:p>
          <a:p>
            <a:pPr marL="0" indent="0">
              <a:spcBef>
                <a:spcPts val="500"/>
              </a:spcBef>
              <a:buClr>
                <a:schemeClr val="accent2"/>
              </a:buClr>
              <a:buNone/>
            </a:pPr>
            <a:r>
              <a:rPr lang="es-ES_tradnl" sz="2300" dirty="0" smtClean="0"/>
              <a:t>• </a:t>
            </a:r>
            <a:r>
              <a:rPr lang="es-ES_tradnl" sz="2300" dirty="0"/>
              <a:t>Políticas, que son pautas generales que sigue la organización</a:t>
            </a:r>
            <a:r>
              <a:rPr lang="es-ES_tradnl" sz="2300" dirty="0" smtClean="0"/>
              <a:t>.</a:t>
            </a:r>
          </a:p>
          <a:p>
            <a:pPr marL="0" indent="0">
              <a:spcBef>
                <a:spcPts val="500"/>
              </a:spcBef>
              <a:buClr>
                <a:schemeClr val="accent2"/>
              </a:buClr>
              <a:buNone/>
            </a:pPr>
            <a:r>
              <a:rPr lang="es-ES_tradnl" sz="2300" dirty="0" smtClean="0"/>
              <a:t>• </a:t>
            </a:r>
            <a:r>
              <a:rPr lang="es-ES_tradnl" sz="2300" dirty="0"/>
              <a:t>Programas, que son secuencias de acción paso a paso que, dentro de las pautas, ayudan a una organización a alcanzar sus objetivos</a:t>
            </a:r>
            <a:r>
              <a:rPr lang="es-ES_tradnl" sz="2300" dirty="0" smtClean="0"/>
              <a:t>.</a:t>
            </a:r>
          </a:p>
          <a:p>
            <a:pPr>
              <a:spcBef>
                <a:spcPts val="500"/>
              </a:spcBef>
              <a:buClr>
                <a:schemeClr val="accent2"/>
              </a:buClr>
              <a:buFont typeface="Wingdings" charset="2"/>
              <a:buChar char="v"/>
            </a:pPr>
            <a:r>
              <a:rPr lang="es-ES_tradnl" sz="2300" dirty="0"/>
              <a:t>James Brian </a:t>
            </a:r>
            <a:r>
              <a:rPr lang="es-ES_tradnl" sz="2300" dirty="0" err="1"/>
              <a:t>Quinn</a:t>
            </a:r>
            <a:r>
              <a:rPr lang="es-ES_tradnl" sz="2300" dirty="0"/>
              <a:t> (1980) hace una distinción importante entre los problemas estratégicos y las decisiones frente a las operaciones. La estrategia determina la </a:t>
            </a:r>
            <a:r>
              <a:rPr lang="es-ES_tradnl" sz="2300" i="1" dirty="0"/>
              <a:t>dirección general </a:t>
            </a:r>
            <a:r>
              <a:rPr lang="es-ES_tradnl" sz="2300" dirty="0"/>
              <a:t>de una empresa y su máxima viabilidad a la luz de los cambios </a:t>
            </a:r>
            <a:r>
              <a:rPr lang="es-ES_tradnl" sz="2300" i="1" dirty="0"/>
              <a:t>predecibles, impredecibles e incognoscibles</a:t>
            </a:r>
            <a:r>
              <a:rPr lang="es-ES_tradnl" sz="2300" dirty="0"/>
              <a:t> que pueden ocurrir en el entorno </a:t>
            </a:r>
            <a:r>
              <a:rPr lang="es-ES_tradnl" sz="2300" dirty="0" smtClean="0"/>
              <a:t>circundante. La estrategia:</a:t>
            </a:r>
          </a:p>
          <a:p>
            <a:pPr marL="0" indent="0">
              <a:spcBef>
                <a:spcPts val="500"/>
              </a:spcBef>
              <a:buClr>
                <a:schemeClr val="accent2"/>
              </a:buClr>
              <a:buNone/>
            </a:pPr>
            <a:r>
              <a:rPr lang="es-ES_tradnl" sz="2300" dirty="0" smtClean="0"/>
              <a:t>• </a:t>
            </a:r>
            <a:r>
              <a:rPr lang="es-ES_tradnl" sz="2300" dirty="0"/>
              <a:t>Delinea límites amplios dentro de los cuales opera la </a:t>
            </a:r>
            <a:r>
              <a:rPr lang="es-ES_tradnl" sz="2300" dirty="0" smtClean="0"/>
              <a:t>empresa</a:t>
            </a:r>
          </a:p>
          <a:p>
            <a:pPr marL="0" indent="0">
              <a:spcBef>
                <a:spcPts val="500"/>
              </a:spcBef>
              <a:buClr>
                <a:schemeClr val="accent2"/>
              </a:buClr>
              <a:buNone/>
            </a:pPr>
            <a:r>
              <a:rPr lang="es-ES_tradnl" sz="2300" dirty="0" smtClean="0"/>
              <a:t>• </a:t>
            </a:r>
            <a:r>
              <a:rPr lang="es-ES_tradnl" sz="2300" dirty="0"/>
              <a:t>Dicta los recursos que la empresa tendrá accesibles para sus tareas</a:t>
            </a:r>
            <a:r>
              <a:rPr lang="es-ES_tradnl" sz="2300" dirty="0" smtClean="0"/>
              <a:t>.</a:t>
            </a:r>
          </a:p>
          <a:p>
            <a:pPr marL="0" indent="0">
              <a:spcBef>
                <a:spcPts val="500"/>
              </a:spcBef>
              <a:buClr>
                <a:schemeClr val="accent2"/>
              </a:buClr>
              <a:buNone/>
            </a:pPr>
            <a:r>
              <a:rPr lang="es-ES_tradnl" sz="2300" dirty="0" smtClean="0"/>
              <a:t>• </a:t>
            </a:r>
            <a:r>
              <a:rPr lang="es-ES_tradnl" sz="2300" dirty="0"/>
              <a:t>Determina la efectividad de la empresa, y si </a:t>
            </a:r>
            <a:r>
              <a:rPr lang="es-ES_tradnl" sz="2300" dirty="0" smtClean="0"/>
              <a:t>el empuje está </a:t>
            </a:r>
            <a:r>
              <a:rPr lang="es-ES_tradnl" sz="2300" dirty="0"/>
              <a:t>en la dirección correcta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273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decisiones operativas se centran en la gestión para la eficiencia e involucran temas cotidianos. Los objetivos estratégicos son a largo plazo, trascienden las áreas funcionales y, a menudo, pero no siempre son cuantificables (Andrews, 1980). </a:t>
            </a:r>
            <a:endParaRPr lang="es-ES_tradnl" sz="2150" dirty="0" smtClean="0"/>
          </a:p>
          <a:p>
            <a:pPr>
              <a:spcBef>
                <a:spcPts val="400"/>
              </a:spcBef>
              <a:buClr>
                <a:schemeClr val="accent2"/>
              </a:buClr>
              <a:buFont typeface="Wingdings" charset="2"/>
              <a:buChar char="v"/>
            </a:pPr>
            <a:r>
              <a:rPr lang="es-ES_tradnl" sz="2150" dirty="0" smtClean="0"/>
              <a:t>Una </a:t>
            </a:r>
            <a:r>
              <a:rPr lang="es-ES_tradnl" sz="2150" dirty="0"/>
              <a:t>misión sustenta los objetivos, políticas y programas de una organización. Es la base de la estrategia y expresa la filosofía de la organización, por qué existe la organización y lo que aspira a ser.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su caricatura sindicada, "</a:t>
            </a:r>
            <a:r>
              <a:rPr lang="es-ES_tradnl" sz="2150" dirty="0" err="1"/>
              <a:t>Dilbert</a:t>
            </a:r>
            <a:r>
              <a:rPr lang="es-ES_tradnl" sz="2150" dirty="0"/>
              <a:t>", Scott Adams parodia el mundo corporativo de una manera humorística y perspicaz, aunque a veces mordaz. Las declaraciones de misión </a:t>
            </a:r>
            <a:r>
              <a:rPr lang="es-ES_tradnl" sz="2150" dirty="0" smtClean="0"/>
              <a:t>(</a:t>
            </a:r>
            <a:r>
              <a:rPr lang="es-ES_tradnl" sz="2150" dirty="0" err="1" smtClean="0"/>
              <a:t>mission</a:t>
            </a:r>
            <a:r>
              <a:rPr lang="es-ES_tradnl" sz="2150" dirty="0" smtClean="0"/>
              <a:t> </a:t>
            </a:r>
            <a:r>
              <a:rPr lang="es-ES_tradnl" sz="2150" dirty="0" err="1" smtClean="0"/>
              <a:t>statements</a:t>
            </a:r>
            <a:r>
              <a:rPr lang="es-ES_tradnl" sz="2150" dirty="0" smtClean="0"/>
              <a:t>) están </a:t>
            </a:r>
            <a:r>
              <a:rPr lang="es-ES_tradnl" sz="2150" dirty="0"/>
              <a:t>entre sus objetivos de ridículo, y el sitio web de </a:t>
            </a:r>
            <a:r>
              <a:rPr lang="es-ES_tradnl" sz="2150" dirty="0" err="1"/>
              <a:t>Dilbert</a:t>
            </a:r>
            <a:r>
              <a:rPr lang="es-ES_tradnl" sz="2150" dirty="0"/>
              <a:t> incluso </a:t>
            </a:r>
            <a:r>
              <a:rPr lang="es-ES_tradnl" sz="2150" dirty="0" smtClean="0"/>
              <a:t>proporcionaba </a:t>
            </a:r>
            <a:r>
              <a:rPr lang="es-ES_tradnl" sz="2150" dirty="0"/>
              <a:t>un generador de misión, que </a:t>
            </a:r>
            <a:r>
              <a:rPr lang="es-ES_tradnl" sz="2150" dirty="0" smtClean="0"/>
              <a:t>creaba </a:t>
            </a:r>
            <a:r>
              <a:rPr lang="es-ES_tradnl" sz="2150" dirty="0"/>
              <a:t>una </a:t>
            </a:r>
            <a:r>
              <a:rPr lang="es-ES_tradnl" sz="2150" i="1" dirty="0" err="1" smtClean="0"/>
              <a:t>misi</a:t>
            </a:r>
            <a:r>
              <a:rPr lang="es-ES" sz="2150" i="1" dirty="0" err="1" smtClean="0"/>
              <a:t>ón</a:t>
            </a:r>
            <a:r>
              <a:rPr lang="es-ES" sz="2150" i="1" dirty="0" smtClean="0"/>
              <a:t> </a:t>
            </a:r>
            <a:r>
              <a:rPr lang="es-ES_tradnl" sz="2150" dirty="0" smtClean="0"/>
              <a:t>al </a:t>
            </a:r>
            <a:r>
              <a:rPr lang="es-ES_tradnl" sz="2150" dirty="0"/>
              <a:t>organizar un conjunto aleatorio de términos. </a:t>
            </a:r>
            <a:endParaRPr lang="es-ES_tradnl" sz="2150" dirty="0" smtClean="0"/>
          </a:p>
          <a:p>
            <a:r>
              <a:rPr lang="en-US" sz="2400" i="1" dirty="0"/>
              <a:t>Dilbert's Automatic Mission Statement Generator</a:t>
            </a:r>
            <a:r>
              <a:rPr lang="en-US" sz="2400" dirty="0"/>
              <a:t> (unfortunately no longer available online). It looks like many of our major enterprises and public organizations have used it already!</a:t>
            </a:r>
          </a:p>
          <a:p>
            <a:endParaRPr lang="en-US" sz="2400" dirty="0"/>
          </a:p>
          <a:p>
            <a:r>
              <a:rPr lang="en-US" sz="2400" dirty="0" err="1"/>
              <a:t>Heres</a:t>
            </a:r>
            <a:r>
              <a:rPr lang="en-US" sz="2400" dirty="0"/>
              <a:t> 3 examples of the great work Dilbert's </a:t>
            </a:r>
            <a:r>
              <a:rPr lang="en-US" sz="2400" i="1" dirty="0"/>
              <a:t>MSG</a:t>
            </a:r>
            <a:r>
              <a:rPr lang="en-US" sz="2400" dirty="0"/>
              <a:t> automatically produces:</a:t>
            </a:r>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683152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r>
              <a:rPr lang="en-US" sz="2400" dirty="0" err="1" smtClean="0"/>
              <a:t>Heres</a:t>
            </a:r>
            <a:r>
              <a:rPr lang="en-US" sz="2400" dirty="0" smtClean="0"/>
              <a:t> </a:t>
            </a:r>
            <a:r>
              <a:rPr lang="en-US" sz="2400" dirty="0"/>
              <a:t>3 examples of the great work Dilbert's </a:t>
            </a:r>
            <a:r>
              <a:rPr lang="en-US" sz="2400" i="1" dirty="0"/>
              <a:t>MSG</a:t>
            </a:r>
            <a:r>
              <a:rPr lang="en-US" sz="2400" dirty="0"/>
              <a:t> automatically </a:t>
            </a:r>
            <a:r>
              <a:rPr lang="en-US" sz="2400" dirty="0" smtClean="0"/>
              <a:t>produces (</a:t>
            </a:r>
            <a:r>
              <a:rPr lang="en-US" sz="2400" i="1" dirty="0" smtClean="0"/>
              <a:t>Dilbert's </a:t>
            </a:r>
            <a:r>
              <a:rPr lang="en-US" sz="2400" i="1" dirty="0"/>
              <a:t>Automatic Mission Statement </a:t>
            </a:r>
            <a:r>
              <a:rPr lang="en-US" sz="2400" i="1" dirty="0" smtClean="0"/>
              <a:t>Generator</a:t>
            </a:r>
            <a:r>
              <a:rPr lang="en-US" sz="2400" dirty="0" smtClean="0"/>
              <a:t>, unfortunately </a:t>
            </a:r>
            <a:r>
              <a:rPr lang="en-US" sz="2400" dirty="0"/>
              <a:t>no longer available </a:t>
            </a:r>
            <a:r>
              <a:rPr lang="en-US" sz="2400" dirty="0" smtClean="0"/>
              <a:t>online):</a:t>
            </a:r>
            <a:endParaRPr lang="en-US" sz="2400" dirty="0"/>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350972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17570"/>
            <a:ext cx="10469880" cy="4517673"/>
          </a:xfrm>
        </p:spPr>
        <p:txBody>
          <a:bodyPr>
            <a:noAutofit/>
          </a:bodyPr>
          <a:lstStyle/>
          <a:p>
            <a:pPr>
              <a:spcBef>
                <a:spcPts val="400"/>
              </a:spcBef>
              <a:buClr>
                <a:schemeClr val="accent2"/>
              </a:buClr>
              <a:buFont typeface="Wingdings" charset="2"/>
              <a:buChar char="v"/>
            </a:pPr>
            <a:r>
              <a:rPr lang="es-ES_tradnl" sz="2150" dirty="0" smtClean="0"/>
              <a:t>Adams </a:t>
            </a:r>
            <a:r>
              <a:rPr lang="es-ES_tradnl" sz="2150" dirty="0"/>
              <a:t>seguramente tiene un punto, y el desarrollo de declaraciones de misión y planes estratégicos a menudo provoca críticas como una pérdida de tiempo y recursos. Pero no tiene por qué ser así. </a:t>
            </a:r>
            <a:endParaRPr lang="es-ES_tradnl" sz="2150" dirty="0" smtClean="0"/>
          </a:p>
          <a:p>
            <a:pPr>
              <a:spcBef>
                <a:spcPts val="400"/>
              </a:spcBef>
              <a:buClr>
                <a:schemeClr val="accent2"/>
              </a:buClr>
              <a:buFont typeface="Wingdings" charset="2"/>
              <a:buChar char="v"/>
            </a:pPr>
            <a:r>
              <a:rPr lang="es-ES_tradnl" sz="2150" dirty="0" smtClean="0"/>
              <a:t>Si </a:t>
            </a:r>
            <a:r>
              <a:rPr lang="es-ES_tradnl" sz="2150" dirty="0"/>
              <a:t>se realiza de manera inclusiva, y de manera genuina, la elaboración de una misión puede ser un proceso esclarecedor e incluso inspirador en el que las personas consideran qué las motiva profundamente y qué tipo de organización desean crear.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pic>
        <p:nvPicPr>
          <p:cNvPr id="4" name="Imagen 3"/>
          <p:cNvPicPr>
            <a:picLocks noChangeAspect="1"/>
          </p:cNvPicPr>
          <p:nvPr/>
        </p:nvPicPr>
        <p:blipFill>
          <a:blip r:embed="rId2"/>
          <a:stretch>
            <a:fillRect/>
          </a:stretch>
        </p:blipFill>
        <p:spPr>
          <a:xfrm>
            <a:off x="2107531" y="3832703"/>
            <a:ext cx="8037897" cy="2502540"/>
          </a:xfrm>
          <a:prstGeom prst="rect">
            <a:avLst/>
          </a:prstGeom>
        </p:spPr>
      </p:pic>
    </p:spTree>
    <p:extLst>
      <p:ext uri="{BB962C8B-B14F-4D97-AF65-F5344CB8AC3E}">
        <p14:creationId xmlns:p14="http://schemas.microsoft.com/office/powerpoint/2010/main" val="2148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93986"/>
            <a:ext cx="10115203" cy="4312921"/>
          </a:xfrm>
        </p:spPr>
        <p:txBody>
          <a:bodyPr>
            <a:noAutofit/>
          </a:bodyPr>
          <a:lstStyle/>
          <a:p>
            <a:pPr>
              <a:spcBef>
                <a:spcPts val="400"/>
              </a:spcBef>
              <a:buClr>
                <a:schemeClr val="accent2"/>
              </a:buClr>
              <a:buFont typeface="Wingdings" charset="2"/>
              <a:buChar char="v"/>
            </a:pPr>
            <a:r>
              <a:rPr lang="es-ES_tradnl" sz="2200" dirty="0"/>
              <a:t>Una buena declaración de misión:</a:t>
            </a:r>
          </a:p>
          <a:p>
            <a:pPr marL="0" indent="0">
              <a:spcBef>
                <a:spcPts val="400"/>
              </a:spcBef>
              <a:buClr>
                <a:schemeClr val="accent2"/>
              </a:buClr>
              <a:buNone/>
            </a:pPr>
            <a:r>
              <a:rPr lang="es-ES_tradnl" sz="2200" dirty="0" smtClean="0"/>
              <a:t>• </a:t>
            </a:r>
            <a:r>
              <a:rPr lang="es-ES_tradnl" sz="2200" dirty="0"/>
              <a:t>Le da a las partes interesadas un sentido de lo que la organización valora y de lo que aspira a </a:t>
            </a:r>
            <a:r>
              <a:rPr lang="es-ES_tradnl" sz="2200" dirty="0" smtClean="0"/>
              <a:t>ser</a:t>
            </a:r>
          </a:p>
          <a:p>
            <a:pPr marL="0" indent="0">
              <a:spcBef>
                <a:spcPts val="400"/>
              </a:spcBef>
              <a:buClr>
                <a:schemeClr val="accent2"/>
              </a:buClr>
              <a:buNone/>
            </a:pPr>
            <a:r>
              <a:rPr lang="es-ES_tradnl" sz="2200" dirty="0" smtClean="0"/>
              <a:t>• </a:t>
            </a:r>
            <a:r>
              <a:rPr lang="es-ES_tradnl" sz="2200" dirty="0"/>
              <a:t>Proporciona un sentido fundamental de los </a:t>
            </a:r>
            <a:r>
              <a:rPr lang="es-ES_tradnl" sz="2200" i="1" dirty="0" smtClean="0"/>
              <a:t>valores</a:t>
            </a:r>
            <a:r>
              <a:rPr lang="es-ES_tradnl" sz="2200" dirty="0" smtClean="0"/>
              <a:t>.</a:t>
            </a:r>
          </a:p>
          <a:p>
            <a:pPr marL="0" indent="0">
              <a:spcBef>
                <a:spcPts val="400"/>
              </a:spcBef>
              <a:buClr>
                <a:schemeClr val="accent2"/>
              </a:buClr>
              <a:buNone/>
            </a:pPr>
            <a:r>
              <a:rPr lang="es-ES_tradnl" sz="2200" dirty="0" smtClean="0"/>
              <a:t>• </a:t>
            </a:r>
            <a:r>
              <a:rPr lang="es-ES_tradnl" sz="2200" dirty="0"/>
              <a:t>Establece criterios para la toma de decisiones con respecto al personal, el crecimiento y la reacción a los cambios en el entorno</a:t>
            </a:r>
            <a:r>
              <a:rPr lang="es-ES_tradnl" sz="2200" dirty="0" smtClean="0"/>
              <a:t>.</a:t>
            </a:r>
          </a:p>
          <a:p>
            <a:pPr marL="0" indent="0">
              <a:spcBef>
                <a:spcPts val="400"/>
              </a:spcBef>
              <a:buClr>
                <a:schemeClr val="accent2"/>
              </a:buClr>
              <a:buNone/>
            </a:pPr>
            <a:endParaRPr lang="es-ES_tradnl" sz="1000" dirty="0" smtClean="0"/>
          </a:p>
          <a:p>
            <a:pPr>
              <a:spcBef>
                <a:spcPts val="400"/>
              </a:spcBef>
              <a:buClr>
                <a:schemeClr val="accent2"/>
              </a:buClr>
              <a:buFont typeface="Wingdings" charset="2"/>
              <a:buChar char="v"/>
            </a:pPr>
            <a:r>
              <a:rPr lang="es-ES_tradnl" sz="2200" dirty="0" smtClean="0"/>
              <a:t>¿</a:t>
            </a:r>
            <a:r>
              <a:rPr lang="es-ES_tradnl" sz="2200" dirty="0"/>
              <a:t>Qué se puede hacer si los participantes en un proceso de estrategia se resisten a diseñar una misión? Un antídoto es preguntarles por qué eligieron trabajar en su organización y no </a:t>
            </a:r>
            <a:r>
              <a:rPr lang="es-ES_tradnl" sz="2200" dirty="0" smtClean="0"/>
              <a:t>en otra</a:t>
            </a:r>
            <a:r>
              <a:rPr lang="es-ES_tradnl" sz="2200" dirty="0"/>
              <a:t>, o por qué eligieron su profesión en lugar de </a:t>
            </a:r>
            <a:r>
              <a:rPr lang="es-ES_tradnl" sz="2200" dirty="0" smtClean="0"/>
              <a:t>otra. </a:t>
            </a:r>
            <a:r>
              <a:rPr lang="es-ES_tradnl" sz="2200" dirty="0"/>
              <a:t>Sus propias respuestas típicamente ayudan a convencerlos de que considerar los propósitos más profundos para sus elecciones es una actividad que vale la pena </a:t>
            </a:r>
            <a:r>
              <a:rPr lang="es-ES_tradnl" sz="2200" dirty="0" smtClean="0"/>
              <a:t>y es </a:t>
            </a:r>
            <a:r>
              <a:rPr lang="es-ES_tradnl" sz="2200" dirty="0"/>
              <a:t>incluso necesaria. ¿Quién quiere acercarse a la vida sin un propósito? Una organización sin propósito no tiene sentido. </a:t>
            </a:r>
          </a:p>
          <a:p>
            <a:pPr>
              <a:spcBef>
                <a:spcPts val="400"/>
              </a:spcBef>
              <a:buClr>
                <a:schemeClr val="accent2"/>
              </a:buClr>
              <a:buFont typeface="Wingdings" charset="2"/>
              <a:buChar char="v"/>
            </a:pPr>
            <a:endParaRPr lang="es-ES_tradnl" sz="22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66989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smtClean="0"/>
              <a:t>La </a:t>
            </a:r>
            <a:r>
              <a:rPr lang="es-ES_tradnl" sz="2400" dirty="0"/>
              <a:t>misión de una organización suele ser duradera. Considere, por ejemplo, que la misión de Estados Unidos como se expresa en la Declaración de Independencia ha guiado al país por más de doscientos años. </a:t>
            </a:r>
            <a:endParaRPr lang="es-ES_tradnl" sz="2400" dirty="0" smtClean="0"/>
          </a:p>
          <a:p>
            <a:pPr>
              <a:spcBef>
                <a:spcPts val="400"/>
              </a:spcBef>
              <a:buClr>
                <a:schemeClr val="accent2"/>
              </a:buClr>
              <a:buFont typeface="Wingdings" charset="2"/>
              <a:buChar char="v"/>
            </a:pPr>
            <a:r>
              <a:rPr lang="es-ES_tradnl" sz="2400" dirty="0" smtClean="0"/>
              <a:t>Otros </a:t>
            </a:r>
            <a:r>
              <a:rPr lang="es-ES_tradnl" sz="2400" dirty="0"/>
              <a:t>elementos de la estrategia suelen tener menos longevidad. Los objetivos estratégicos a menudo cubren un marco de tiempo de tres a cinco años, al igual que las políticas. Sin embargo, los programas pueden variar con frecuencia y </a:t>
            </a:r>
            <a:r>
              <a:rPr lang="es-ES_tradnl" sz="2400" dirty="0" smtClean="0"/>
              <a:t>cambian </a:t>
            </a:r>
            <a:r>
              <a:rPr lang="es-ES_tradnl" sz="2400" dirty="0"/>
              <a:t>de un año a otro. </a:t>
            </a:r>
            <a:endParaRPr lang="es-ES_tradnl" sz="2400" dirty="0" smtClean="0"/>
          </a:p>
          <a:p>
            <a:pPr>
              <a:spcBef>
                <a:spcPts val="400"/>
              </a:spcBef>
              <a:buClr>
                <a:schemeClr val="accent2"/>
              </a:buClr>
              <a:buFont typeface="Wingdings" charset="2"/>
              <a:buChar char="v"/>
            </a:pPr>
            <a:r>
              <a:rPr lang="es-ES_tradnl" sz="2400" dirty="0" smtClean="0"/>
              <a:t>Parece </a:t>
            </a:r>
            <a:r>
              <a:rPr lang="es-ES_tradnl" sz="2400" dirty="0"/>
              <a:t>que hay una diferencia cultural en los marcos de tiempo estratégicos. Aunque se admite que es una generalización, las compañías estadounidenses tienden a tener un marco de tiempo más corto que las compañías en Europa o Asia, y esto debe ser reconocido, especialmente cuando se persiguen esfuerzos de colaboración internacional.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61286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Los marcos de tiempo también pueden variar dependiendo de la industria. Por ejemplo, la industria farmacéutica y la industria de semillas híbridas tienen plazos más largos relacionados con su ciclo de vida del producto </a:t>
            </a:r>
            <a:r>
              <a:rPr lang="es-ES_tradnl" sz="2400" dirty="0" smtClean="0"/>
              <a:t>y puede ser más </a:t>
            </a:r>
            <a:r>
              <a:rPr lang="es-ES_tradnl" sz="2400" dirty="0"/>
              <a:t>largo que, por ejemplo, un fabricante de computadoras personales. </a:t>
            </a:r>
            <a:endParaRPr lang="es-ES_tradnl" sz="2400" dirty="0" smtClean="0"/>
          </a:p>
          <a:p>
            <a:pPr>
              <a:spcBef>
                <a:spcPts val="400"/>
              </a:spcBef>
              <a:buClr>
                <a:schemeClr val="accent2"/>
              </a:buClr>
              <a:buFont typeface="Wingdings" charset="2"/>
              <a:buChar char="v"/>
            </a:pPr>
            <a:r>
              <a:rPr lang="es-ES_tradnl" sz="2400" dirty="0" smtClean="0"/>
              <a:t>Una </a:t>
            </a:r>
            <a:r>
              <a:rPr lang="es-ES_tradnl" sz="2400" dirty="0"/>
              <a:t>empresa de investigación </a:t>
            </a:r>
            <a:r>
              <a:rPr lang="es-ES_tradnl" sz="2400" dirty="0" smtClean="0"/>
              <a:t>a </a:t>
            </a:r>
            <a:r>
              <a:rPr lang="es-ES_tradnl" sz="2400" dirty="0"/>
              <a:t>menudo tiene que considerar múltiples marcos de tiempo estratégicos, que varían según los productos y el desarrollo tecnológico a más largo plazo</a:t>
            </a:r>
            <a:r>
              <a:rPr lang="es-ES_tradnl" sz="2400" dirty="0" smtClean="0"/>
              <a:t>.</a:t>
            </a:r>
          </a:p>
          <a:p>
            <a:pPr>
              <a:spcBef>
                <a:spcPts val="400"/>
              </a:spcBef>
              <a:buClr>
                <a:schemeClr val="accent2"/>
              </a:buClr>
              <a:buFont typeface="Wingdings" charset="2"/>
              <a:buChar char="v"/>
            </a:pPr>
            <a:r>
              <a:rPr lang="es-ES_tradnl" sz="2400" dirty="0"/>
              <a:t>Si bien algunos elementos de la estrategia son comunes a todas las organizaciones, independientemente de si enfatizan la innovación tecnológica, las organizaciones de I + D necesitan adaptar los elementos de la estrategia (objetivos, políticas y programas) a su situación particular.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07554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políticas consistentes con estos objetivos incluyen, entre muchos otros, la financiación asociada a la I + </a:t>
            </a:r>
            <a:r>
              <a:rPr lang="es-ES_tradnl" sz="2150" dirty="0" smtClean="0"/>
              <a:t>D. </a:t>
            </a:r>
          </a:p>
          <a:p>
            <a:pPr>
              <a:spcBef>
                <a:spcPts val="400"/>
              </a:spcBef>
              <a:buClr>
                <a:schemeClr val="accent2"/>
              </a:buClr>
              <a:buFont typeface="Wingdings" charset="2"/>
              <a:buChar char="v"/>
            </a:pPr>
            <a:r>
              <a:rPr lang="es-ES_tradnl" sz="2150" dirty="0" smtClean="0"/>
              <a:t>Otras </a:t>
            </a:r>
            <a:r>
              <a:rPr lang="es-ES_tradnl" sz="2150" dirty="0"/>
              <a:t>políticas y programas deseables se centrarán en el proceso o los procesos de innovación empleados en una </a:t>
            </a:r>
            <a:r>
              <a:rPr lang="es-ES_tradnl" sz="2150" dirty="0" smtClean="0"/>
              <a:t>organización, </a:t>
            </a:r>
            <a:r>
              <a:rPr lang="es-ES_tradnl" sz="2150" dirty="0"/>
              <a:t>si se enfatiza la </a:t>
            </a:r>
            <a:r>
              <a:rPr lang="es-ES_tradnl" sz="2150" dirty="0" smtClean="0"/>
              <a:t>innovación, </a:t>
            </a:r>
            <a:r>
              <a:rPr lang="es-ES_tradnl" sz="2150" dirty="0"/>
              <a:t>cuán global debe ser la investigación de la </a:t>
            </a:r>
            <a:r>
              <a:rPr lang="es-ES_tradnl" sz="2150" dirty="0" smtClean="0"/>
              <a:t>organización, </a:t>
            </a:r>
            <a:r>
              <a:rPr lang="es-ES_tradnl" sz="2150" dirty="0"/>
              <a:t>la participación activa del cliente en la </a:t>
            </a:r>
            <a:r>
              <a:rPr lang="es-ES_tradnl" sz="2150" dirty="0" smtClean="0"/>
              <a:t>innovación, </a:t>
            </a:r>
            <a:r>
              <a:rPr lang="es-ES_tradnl" sz="2150" dirty="0"/>
              <a:t>cuáles son las políticas de la organización con respecto a la protección de la propiedad intelectual, si se le permite al personal el tiempo para llevar a cabo proyectos de interés más allá de los enfoques corporativos, etc. </a:t>
            </a:r>
            <a:endParaRPr lang="es-ES_tradnl" sz="215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354166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113322" y="1942112"/>
            <a:ext cx="10469880" cy="4312921"/>
          </a:xfrm>
        </p:spPr>
        <p:txBody>
          <a:bodyPr>
            <a:noAutofit/>
          </a:bodyPr>
          <a:lstStyle/>
          <a:p>
            <a:pPr>
              <a:spcBef>
                <a:spcPts val="600"/>
              </a:spcBef>
              <a:buClr>
                <a:schemeClr val="accent2"/>
              </a:buClr>
              <a:buFont typeface="Wingdings" charset="2"/>
              <a:buChar char="v"/>
            </a:pPr>
            <a:r>
              <a:rPr lang="es-ES_tradnl" sz="2400" dirty="0"/>
              <a:t>Por ejemplo, si una universidad desarrolla una política para fomentar la formación de equipos de investigación interdisciplinarios, los programas </a:t>
            </a:r>
            <a:r>
              <a:rPr lang="es-ES_tradnl" sz="2400"/>
              <a:t>pueden </a:t>
            </a:r>
            <a:r>
              <a:rPr lang="es-ES_tradnl" sz="2400" smtClean="0"/>
              <a:t>incluir:</a:t>
            </a:r>
            <a:endParaRPr lang="es-ES_tradnl" sz="2400" dirty="0"/>
          </a:p>
          <a:p>
            <a:pPr marL="0" indent="0">
              <a:spcBef>
                <a:spcPts val="600"/>
              </a:spcBef>
              <a:buClr>
                <a:schemeClr val="accent2"/>
              </a:buClr>
              <a:buNone/>
            </a:pPr>
            <a:r>
              <a:rPr lang="es-ES_tradnl" sz="2400" dirty="0" smtClean="0"/>
              <a:t>• Tener </a:t>
            </a:r>
            <a:r>
              <a:rPr lang="es-ES_tradnl" sz="2400" dirty="0"/>
              <a:t>las oficinas de investigación en la </a:t>
            </a:r>
            <a:r>
              <a:rPr lang="es-ES_tradnl" sz="2400" dirty="0" smtClean="0"/>
              <a:t>universidad</a:t>
            </a:r>
            <a:endParaRPr lang="es-ES_tradnl" sz="2400" dirty="0"/>
          </a:p>
          <a:p>
            <a:pPr marL="0" indent="0">
              <a:spcBef>
                <a:spcPts val="600"/>
              </a:spcBef>
              <a:buClr>
                <a:schemeClr val="accent2"/>
              </a:buClr>
              <a:buNone/>
            </a:pPr>
            <a:r>
              <a:rPr lang="es-ES_tradnl" sz="2400" dirty="0"/>
              <a:t>• Proporcionar capital inicial para desarrollar ideas y relaciones de trabajo entre los investigadores que conducen a programas de investigación interdisciplinarios</a:t>
            </a:r>
            <a:r>
              <a:rPr lang="es-ES_tradnl" sz="2400" dirty="0" smtClean="0"/>
              <a:t>.</a:t>
            </a:r>
          </a:p>
          <a:p>
            <a:pPr marL="0" indent="0">
              <a:spcBef>
                <a:spcPts val="600"/>
              </a:spcBef>
              <a:buClr>
                <a:schemeClr val="accent2"/>
              </a:buClr>
              <a:buNone/>
            </a:pPr>
            <a:r>
              <a:rPr lang="es-ES_tradnl" sz="2400" dirty="0" smtClean="0"/>
              <a:t>• </a:t>
            </a:r>
            <a:r>
              <a:rPr lang="es-ES_tradnl" sz="2400" dirty="0"/>
              <a:t>Ayudar activamente en la preparación de un número mínimo de propuestas de investigación interdisciplinaria cada año, con el objetivo de adquirir con éxito un objetivo específico en dólares para la investigación interdisciplinaria </a:t>
            </a:r>
            <a:r>
              <a:rPr lang="es-ES_tradnl" sz="2400" dirty="0" smtClean="0"/>
              <a:t>de manera anual.</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75075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2197768"/>
            <a:ext cx="10058400" cy="4057265"/>
          </a:xfrm>
        </p:spPr>
        <p:txBody>
          <a:bodyPr>
            <a:noAutofit/>
          </a:bodyPr>
          <a:lstStyle/>
          <a:p>
            <a:pPr>
              <a:spcBef>
                <a:spcPts val="700"/>
              </a:spcBef>
              <a:buClr>
                <a:schemeClr val="accent2"/>
              </a:buClr>
              <a:buFont typeface="Wingdings" charset="2"/>
              <a:buChar char="v"/>
            </a:pPr>
            <a:r>
              <a:rPr lang="es-ES_tradnl" sz="2400" dirty="0"/>
              <a:t>No hay una forma única de formular e implementar una estrategia: el enfoque depende de la organización, la situación y las personas involucradas. </a:t>
            </a:r>
            <a:endParaRPr lang="es-ES_tradnl" sz="2400" dirty="0" smtClean="0"/>
          </a:p>
          <a:p>
            <a:pPr>
              <a:spcBef>
                <a:spcPts val="700"/>
              </a:spcBef>
              <a:buClr>
                <a:schemeClr val="accent2"/>
              </a:buClr>
              <a:buFont typeface="Wingdings" charset="2"/>
              <a:buChar char="v"/>
            </a:pPr>
            <a:r>
              <a:rPr lang="es-ES_tradnl" sz="2400" dirty="0" smtClean="0"/>
              <a:t>Se </a:t>
            </a:r>
            <a:r>
              <a:rPr lang="es-ES_tradnl" sz="2400" dirty="0"/>
              <a:t>ha desarrollado una gran variedad de conceptos y herramientas que pueden facilitar el proceso. </a:t>
            </a:r>
            <a:endParaRPr lang="es-ES_tradnl" sz="2400" dirty="0" smtClean="0"/>
          </a:p>
          <a:p>
            <a:pPr>
              <a:spcBef>
                <a:spcPts val="700"/>
              </a:spcBef>
              <a:buClr>
                <a:schemeClr val="accent2"/>
              </a:buClr>
              <a:buFont typeface="Wingdings" charset="2"/>
              <a:buChar char="v"/>
            </a:pPr>
            <a:r>
              <a:rPr lang="es-ES_tradnl" sz="2400" dirty="0" smtClean="0"/>
              <a:t>La </a:t>
            </a:r>
            <a:r>
              <a:rPr lang="es-ES_tradnl" sz="2400" dirty="0"/>
              <a:t>formulación de la estrategia puede verse como un esfuerzo bien pensado y disciplinado para establecer una misión, definir objetivos a largo plazo y desarrollar un plan de acción para alcanzar esos objetivos.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48956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2026060209"/>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accent2"/>
                          </a:solidFill>
                          <a:effectLst/>
                          <a:latin typeface="Arial Hebrew" charset="-79"/>
                          <a:ea typeface="Arial Hebrew" charset="-79"/>
                          <a:cs typeface="Arial Hebrew" charset="-79"/>
                        </a:rPr>
                        <a:t>Organizaciones y Estrategia de I + D</a:t>
                      </a:r>
                      <a:endParaRPr lang="es-ES_tradnl" sz="2800" b="1" i="0" u="none" strike="noStrike" dirty="0">
                        <a:solidFill>
                          <a:schemeClr val="accent2"/>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0" i="0" u="none" strike="noStrike" dirty="0" smtClean="0">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74196"/>
            <a:ext cx="10115203" cy="4312921"/>
          </a:xfrm>
        </p:spPr>
        <p:txBody>
          <a:bodyPr>
            <a:noAutofit/>
          </a:bodyPr>
          <a:lstStyle/>
          <a:p>
            <a:pPr>
              <a:spcBef>
                <a:spcPts val="600"/>
              </a:spcBef>
              <a:buClr>
                <a:schemeClr val="accent2"/>
              </a:buClr>
              <a:buFont typeface="Wingdings" charset="2"/>
              <a:buChar char="v"/>
            </a:pPr>
            <a:r>
              <a:rPr lang="es-ES_tradnl" sz="2400" dirty="0"/>
              <a:t>Un proceso de estrategia puede servir para muchos propósitos útiles:</a:t>
            </a:r>
          </a:p>
          <a:p>
            <a:pPr marL="0" indent="0">
              <a:spcBef>
                <a:spcPts val="600"/>
              </a:spcBef>
              <a:buClr>
                <a:schemeClr val="accent2"/>
              </a:buClr>
              <a:buNone/>
            </a:pPr>
            <a:r>
              <a:rPr lang="es-ES_tradnl" sz="2400" dirty="0"/>
              <a:t>• Ayudar a proporcionar una unidad de dirección y un marco de acción cohesivo.</a:t>
            </a:r>
          </a:p>
          <a:p>
            <a:pPr marL="0" indent="0">
              <a:spcBef>
                <a:spcPts val="600"/>
              </a:spcBef>
              <a:buClr>
                <a:schemeClr val="accent2"/>
              </a:buClr>
              <a:buNone/>
            </a:pPr>
            <a:r>
              <a:rPr lang="es-ES_tradnl" sz="2400" dirty="0"/>
              <a:t>• Asistir en la coordinación de objetivos y recursos organizacionales dispares desde un punto de vista organizativo total</a:t>
            </a:r>
          </a:p>
          <a:p>
            <a:pPr marL="0" indent="0">
              <a:spcBef>
                <a:spcPts val="600"/>
              </a:spcBef>
              <a:buClr>
                <a:schemeClr val="accent2"/>
              </a:buClr>
              <a:buNone/>
            </a:pPr>
            <a:r>
              <a:rPr lang="es-ES_tradnl" sz="2400" dirty="0"/>
              <a:t>• Proporcionar una evaluación del contexto organizacional interno y externo.</a:t>
            </a:r>
          </a:p>
          <a:p>
            <a:pPr marL="0" indent="0">
              <a:spcBef>
                <a:spcPts val="600"/>
              </a:spcBef>
              <a:buClr>
                <a:schemeClr val="accent2"/>
              </a:buClr>
              <a:buNone/>
            </a:pPr>
            <a:r>
              <a:rPr lang="es-ES_tradnl" sz="2400" dirty="0"/>
              <a:t>• Proporcionar un mecanismo para centrarse en las necesidades futuras y mantenerse en sintonía con las prioridades fundamentales de la organización</a:t>
            </a:r>
          </a:p>
          <a:p>
            <a:pPr marL="0" indent="0">
              <a:spcBef>
                <a:spcPts val="600"/>
              </a:spcBef>
              <a:buClr>
                <a:schemeClr val="accent2"/>
              </a:buClr>
              <a:buNone/>
            </a:pPr>
            <a:r>
              <a:rPr lang="es-ES_tradnl" sz="2400" dirty="0"/>
              <a:t>• Involucrar, orientar y energizar a los miembros de un grupo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006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En su nivel más fundamental, la estrategia se formula mediante la identificación de amenazas y oportunidades en el entorno de una organización, analizando las fortalezas y debilidades internas de la organización y luego creando una dirección estratégica (objetivos, políticas y programas) que aprovecha, desarrolla o refuerza estos fortalezas y debilidades. </a:t>
            </a:r>
            <a:endParaRPr lang="es-ES_tradnl" sz="2150" dirty="0" smtClean="0"/>
          </a:p>
          <a:p>
            <a:pPr>
              <a:spcBef>
                <a:spcPts val="400"/>
              </a:spcBef>
              <a:buClr>
                <a:schemeClr val="accent2"/>
              </a:buClr>
              <a:buFont typeface="Wingdings" charset="2"/>
              <a:buChar char="v"/>
            </a:pPr>
            <a:r>
              <a:rPr lang="es-ES_tradnl" sz="2150" dirty="0" smtClean="0"/>
              <a:t>El </a:t>
            </a:r>
            <a:r>
              <a:rPr lang="es-ES_tradnl" sz="2150" dirty="0"/>
              <a:t>análisis FODA se ha convertido en un pilar de la formulación de estrategias. Implica descubrir las fortalezas y debilidades internas de una organización y las oportunidades y amenazas en el entorno de una organización. </a:t>
            </a:r>
            <a:endParaRPr lang="es-ES_tradnl" sz="2150" dirty="0" smtClean="0"/>
          </a:p>
          <a:p>
            <a:pPr>
              <a:spcBef>
                <a:spcPts val="400"/>
              </a:spcBef>
              <a:buClr>
                <a:schemeClr val="accent2"/>
              </a:buClr>
              <a:buFont typeface="Wingdings" charset="2"/>
              <a:buChar char="v"/>
            </a:pPr>
            <a:r>
              <a:rPr lang="es-ES_tradnl" sz="2150" dirty="0" smtClean="0"/>
              <a:t>Sin </a:t>
            </a:r>
            <a:r>
              <a:rPr lang="es-ES_tradnl" sz="2150" dirty="0"/>
              <a:t>embargo, se recomienda un cambio sutil pero importante en este análisis. Si se identifican fortalezas y debilidades internas antes de las tendencias externas, se alienta a una organización a definir su entorno en términos de sus capacidades y deficiencias actuales; por lo tanto, aparentemente sin relación, pero de hecho, las tendencias importantes pueden ser descuidadas. Por lo tanto, en la práctica, el análisis ambiental debe preceder al análisis interno (es decir, SWOT se convierte en OTSW).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249059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SWOT</a:t>
            </a:r>
            <a:endParaRPr lang="en-US" dirty="0"/>
          </a:p>
        </p:txBody>
      </p:sp>
      <p:pic>
        <p:nvPicPr>
          <p:cNvPr id="5" name="Marcador de contenido 4"/>
          <p:cNvPicPr>
            <a:picLocks noGrp="1" noChangeAspect="1"/>
          </p:cNvPicPr>
          <p:nvPr>
            <p:ph idx="1"/>
          </p:nvPr>
        </p:nvPicPr>
        <p:blipFill>
          <a:blip r:embed="rId2"/>
          <a:stretch>
            <a:fillRect/>
          </a:stretch>
        </p:blipFill>
        <p:spPr>
          <a:xfrm>
            <a:off x="3641557" y="1876424"/>
            <a:ext cx="4336466" cy="4849381"/>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22</a:t>
            </a:fld>
            <a:endParaRPr lang="en-US"/>
          </a:p>
        </p:txBody>
      </p:sp>
    </p:spTree>
    <p:extLst>
      <p:ext uri="{BB962C8B-B14F-4D97-AF65-F5344CB8AC3E}">
        <p14:creationId xmlns:p14="http://schemas.microsoft.com/office/powerpoint/2010/main" val="17427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 definición de competencias básicas es fundamental para la formulación de la estrategia</a:t>
            </a:r>
            <a:r>
              <a:rPr lang="es-ES_tradnl" sz="2150" dirty="0" smtClean="0"/>
              <a:t>.</a:t>
            </a:r>
          </a:p>
          <a:p>
            <a:pPr>
              <a:spcBef>
                <a:spcPts val="400"/>
              </a:spcBef>
              <a:buClr>
                <a:schemeClr val="accent2"/>
              </a:buClr>
              <a:buFont typeface="Wingdings" charset="2"/>
              <a:buChar char="v"/>
            </a:pPr>
            <a:r>
              <a:rPr lang="es-ES_tradnl" sz="2150" dirty="0" smtClean="0"/>
              <a:t> </a:t>
            </a:r>
            <a:r>
              <a:rPr lang="es-ES_tradnl" sz="2150" dirty="0"/>
              <a:t>Estos son un conjunto de habilidades corporativas y conjuntos de conocimientos, que crean un valor único y a largo plazo para el cliente (</a:t>
            </a:r>
            <a:r>
              <a:rPr lang="es-ES_tradnl" sz="2150" dirty="0" err="1"/>
              <a:t>Quinn</a:t>
            </a:r>
            <a:r>
              <a:rPr lang="es-ES_tradnl" sz="2150" dirty="0"/>
              <a:t> y </a:t>
            </a:r>
            <a:r>
              <a:rPr lang="es-ES_tradnl" sz="2150" dirty="0" err="1"/>
              <a:t>Hilmer</a:t>
            </a:r>
            <a:r>
              <a:rPr lang="es-ES_tradnl" sz="2150" dirty="0"/>
              <a:t>, 1994). </a:t>
            </a:r>
            <a:endParaRPr lang="es-ES_tradnl" sz="2150" dirty="0" smtClean="0"/>
          </a:p>
          <a:p>
            <a:pPr>
              <a:spcBef>
                <a:spcPts val="400"/>
              </a:spcBef>
              <a:buClr>
                <a:schemeClr val="accent2"/>
              </a:buClr>
              <a:buFont typeface="Wingdings" charset="2"/>
              <a:buChar char="v"/>
            </a:pPr>
            <a:r>
              <a:rPr lang="es-ES_tradnl" sz="2150" dirty="0" smtClean="0"/>
              <a:t>Estas </a:t>
            </a:r>
            <a:r>
              <a:rPr lang="es-ES_tradnl" sz="2150" dirty="0"/>
              <a:t>competencias deben ser aquellas en las que la organización pueda dominar, sean adaptables y, por lo tanto, duraderas, y estén integradas en los sistemas de valores y de gestión.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competencias básicas conducen a un rendimiento máximo de los recursos internos al centrarse en lo que la empresa hace mejor, fortalecer las barreras contra la competencia presente y futura y atraer a las mejores personas. </a:t>
            </a:r>
            <a:endParaRPr lang="es-ES_tradnl" sz="2150" dirty="0" smtClean="0"/>
          </a:p>
          <a:p>
            <a:pPr>
              <a:spcBef>
                <a:spcPts val="400"/>
              </a:spcBef>
              <a:buClr>
                <a:schemeClr val="accent2"/>
              </a:buClr>
              <a:buFont typeface="Wingdings" charset="2"/>
              <a:buChar char="v"/>
            </a:pPr>
            <a:r>
              <a:rPr lang="es-ES_tradnl" sz="2150" dirty="0" smtClean="0"/>
              <a:t>La </a:t>
            </a:r>
            <a:r>
              <a:rPr lang="es-ES_tradnl" sz="2150" dirty="0"/>
              <a:t>combinación del estilo de diseño de Apple, la interfaz fácil de usar y los deslumbrantes enfoques de marketing son ejemplos de competencias básicas, aunque el aparente exceso de confianza de la compañía en una persona, el CEO Steve Jobs, cuestiona qué tan bien está incorporada la competencia en el valor más amplio de la </a:t>
            </a:r>
            <a:r>
              <a:rPr lang="es-ES_tradnl" sz="2150" dirty="0" smtClean="0"/>
              <a:t>organización.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388199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641684" y="1942112"/>
            <a:ext cx="11229474" cy="4312921"/>
          </a:xfrm>
        </p:spPr>
        <p:txBody>
          <a:bodyPr>
            <a:noAutofit/>
          </a:bodyPr>
          <a:lstStyle/>
          <a:p>
            <a:pPr>
              <a:spcBef>
                <a:spcPts val="400"/>
              </a:spcBef>
              <a:buClr>
                <a:schemeClr val="accent2"/>
              </a:buClr>
              <a:buFont typeface="Wingdings" charset="2"/>
              <a:buChar char="v"/>
            </a:pPr>
            <a:r>
              <a:rPr lang="es-ES_tradnl" sz="2100" dirty="0"/>
              <a:t>La implementación es el talón de Aquiles de la estrategia. Una estrategia bien formulada está vacía si no se puede ejecutar. </a:t>
            </a:r>
            <a:r>
              <a:rPr lang="es-ES_tradnl" sz="2100" dirty="0" smtClean="0"/>
              <a:t>Acciones </a:t>
            </a:r>
            <a:r>
              <a:rPr lang="es-ES_tradnl" sz="2100" dirty="0"/>
              <a:t>que pueden aumentar la probabilidad de una ejecución </a:t>
            </a:r>
            <a:r>
              <a:rPr lang="es-ES_tradnl" sz="2100" dirty="0" smtClean="0"/>
              <a:t>exitosa:</a:t>
            </a:r>
          </a:p>
          <a:p>
            <a:pPr marL="0" indent="0">
              <a:spcBef>
                <a:spcPts val="400"/>
              </a:spcBef>
              <a:buClr>
                <a:schemeClr val="accent2"/>
              </a:buClr>
              <a:buNone/>
            </a:pPr>
            <a:r>
              <a:rPr lang="es-ES_tradnl" sz="2100" dirty="0" smtClean="0"/>
              <a:t>• </a:t>
            </a:r>
            <a:r>
              <a:rPr lang="es-ES_tradnl" sz="2100" dirty="0"/>
              <a:t>Cuantifique la visión: obtenga objetivos medibles e hitos intermedios</a:t>
            </a:r>
            <a:r>
              <a:rPr lang="es-ES_tradnl" sz="2100" dirty="0" smtClean="0"/>
              <a:t>.</a:t>
            </a:r>
          </a:p>
          <a:p>
            <a:pPr marL="0" indent="0">
              <a:spcBef>
                <a:spcPts val="400"/>
              </a:spcBef>
              <a:buClr>
                <a:schemeClr val="accent2"/>
              </a:buClr>
              <a:buNone/>
            </a:pPr>
            <a:r>
              <a:rPr lang="es-ES_tradnl" sz="2100" dirty="0" smtClean="0"/>
              <a:t>• </a:t>
            </a:r>
            <a:r>
              <a:rPr lang="es-ES_tradnl" sz="2100" dirty="0"/>
              <a:t>Comunicarse a través de mantras, frases simples pero significativas</a:t>
            </a:r>
            <a:r>
              <a:rPr lang="es-ES_tradnl" sz="2100" dirty="0" smtClean="0"/>
              <a:t>.</a:t>
            </a:r>
          </a:p>
          <a:p>
            <a:pPr marL="0" indent="0">
              <a:spcBef>
                <a:spcPts val="400"/>
              </a:spcBef>
              <a:buClr>
                <a:schemeClr val="accent2"/>
              </a:buClr>
              <a:buNone/>
            </a:pPr>
            <a:r>
              <a:rPr lang="es-ES_tradnl" sz="2100" dirty="0" smtClean="0"/>
              <a:t>• </a:t>
            </a:r>
            <a:r>
              <a:rPr lang="es-ES_tradnl" sz="2100" dirty="0"/>
              <a:t>Expresar metas provisionales específicamente, con un marco de tiempo, y asignar responsabilidades; </a:t>
            </a:r>
            <a:r>
              <a:rPr lang="es-ES_tradnl" sz="2100" dirty="0" smtClean="0"/>
              <a:t>revisar </a:t>
            </a:r>
            <a:r>
              <a:rPr lang="es-ES_tradnl" sz="2100" dirty="0"/>
              <a:t>y comprender el progreso hacia el logro de los objetivos</a:t>
            </a:r>
            <a:r>
              <a:rPr lang="es-ES_tradnl" sz="2100" dirty="0" smtClean="0"/>
              <a:t>.</a:t>
            </a:r>
          </a:p>
          <a:p>
            <a:pPr marL="0" indent="0">
              <a:spcBef>
                <a:spcPts val="400"/>
              </a:spcBef>
              <a:buClr>
                <a:schemeClr val="accent2"/>
              </a:buClr>
              <a:buNone/>
            </a:pPr>
            <a:r>
              <a:rPr lang="es-ES_tradnl" sz="2100" dirty="0" smtClean="0"/>
              <a:t>• Planificar </a:t>
            </a:r>
            <a:r>
              <a:rPr lang="es-ES_tradnl" sz="2100" dirty="0"/>
              <a:t>qué no hacer, evita </a:t>
            </a:r>
            <a:r>
              <a:rPr lang="es-ES_tradnl" sz="2100" dirty="0" smtClean="0"/>
              <a:t>abarcar demasiado.</a:t>
            </a:r>
          </a:p>
          <a:p>
            <a:pPr marL="0" indent="0">
              <a:spcBef>
                <a:spcPts val="400"/>
              </a:spcBef>
              <a:buClr>
                <a:schemeClr val="accent2"/>
              </a:buClr>
              <a:buNone/>
            </a:pPr>
            <a:r>
              <a:rPr lang="es-ES_tradnl" sz="2100" dirty="0" smtClean="0"/>
              <a:t>• </a:t>
            </a:r>
            <a:r>
              <a:rPr lang="es-ES_tradnl" sz="2100" dirty="0"/>
              <a:t>Estrategia abierta a la organización: alinee las actividades diarias en toda la organización con el panorama general; </a:t>
            </a:r>
            <a:r>
              <a:rPr lang="es-ES_tradnl" sz="2100" dirty="0" smtClean="0"/>
              <a:t>comunicar </a:t>
            </a:r>
            <a:r>
              <a:rPr lang="es-ES_tradnl" sz="2100" dirty="0"/>
              <a:t>y medir lo que es importante</a:t>
            </a:r>
            <a:r>
              <a:rPr lang="es-ES_tradnl" sz="2100" dirty="0" smtClean="0"/>
              <a:t>.</a:t>
            </a:r>
          </a:p>
          <a:p>
            <a:pPr marL="0" indent="0">
              <a:spcBef>
                <a:spcPts val="400"/>
              </a:spcBef>
              <a:buClr>
                <a:schemeClr val="accent2"/>
              </a:buClr>
              <a:buNone/>
            </a:pPr>
            <a:r>
              <a:rPr lang="es-ES_tradnl" sz="2100" dirty="0" smtClean="0"/>
              <a:t>• Automatizar </a:t>
            </a:r>
            <a:r>
              <a:rPr lang="es-ES_tradnl" sz="2100" dirty="0"/>
              <a:t>el estado y la gestión del progreso: concentre las reuniones en la toma de decisiones en lugar de revisar la información</a:t>
            </a:r>
            <a:r>
              <a:rPr lang="es-ES_tradnl" sz="2100" dirty="0" smtClean="0"/>
              <a:t>.</a:t>
            </a:r>
          </a:p>
          <a:p>
            <a:pPr marL="0" indent="0">
              <a:spcBef>
                <a:spcPts val="400"/>
              </a:spcBef>
              <a:buClr>
                <a:schemeClr val="accent2"/>
              </a:buClr>
              <a:buNone/>
            </a:pPr>
            <a:r>
              <a:rPr lang="es-ES_tradnl" sz="2100" dirty="0" smtClean="0"/>
              <a:t>• </a:t>
            </a:r>
            <a:r>
              <a:rPr lang="es-ES_tradnl" sz="2100" dirty="0"/>
              <a:t>Crear un círculo virtuoso de ejecución y estrategia, un proceso continuo para revisar y mantener el progreso estratégico</a:t>
            </a:r>
            <a:r>
              <a:rPr lang="es-ES_tradnl" sz="2100" dirty="0" smtClean="0"/>
              <a:t>. </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2028335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a:t>Tenga en cuenta que muchas de estas acciones se pueden integrar en la formulación de la estrategia, de modo que la implementación exitosa se </a:t>
            </a:r>
            <a:r>
              <a:rPr lang="es-ES_tradnl" sz="2400" dirty="0" smtClean="0"/>
              <a:t>incorpore. </a:t>
            </a:r>
          </a:p>
          <a:p>
            <a:pPr>
              <a:spcBef>
                <a:spcPts val="400"/>
              </a:spcBef>
              <a:buClr>
                <a:schemeClr val="accent2"/>
              </a:buClr>
              <a:buFont typeface="Wingdings" charset="2"/>
              <a:buChar char="v"/>
            </a:pPr>
            <a:r>
              <a:rPr lang="es-ES_tradnl" sz="2400" dirty="0" smtClean="0"/>
              <a:t>Cuantificar los objetivos </a:t>
            </a:r>
            <a:r>
              <a:rPr lang="es-ES_tradnl" sz="2400" dirty="0"/>
              <a:t>a largo plazo e intermedios, </a:t>
            </a:r>
            <a:r>
              <a:rPr lang="es-ES_tradnl" sz="2400" dirty="0" smtClean="0"/>
              <a:t>planificar </a:t>
            </a:r>
            <a:r>
              <a:rPr lang="es-ES_tradnl" sz="2400" dirty="0"/>
              <a:t>lo que no se debe hacer, apertura de la estrategia a la organización mediante la comunicación y la participación de las personas: todo </a:t>
            </a:r>
            <a:r>
              <a:rPr lang="es-ES_tradnl" sz="2400" dirty="0" smtClean="0"/>
              <a:t>esto puede </a:t>
            </a:r>
            <a:r>
              <a:rPr lang="es-ES_tradnl" sz="2400" dirty="0"/>
              <a:t>emplearse a medida que se diseña e implementa la estrategia.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25997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t>
            </a:r>
            <a:r>
              <a:rPr lang="es-ES" dirty="0" err="1" smtClean="0"/>
              <a:t>úsqueda</a:t>
            </a:r>
            <a:r>
              <a:rPr lang="es-ES" dirty="0" smtClean="0"/>
              <a:t> de </a:t>
            </a:r>
            <a:r>
              <a:rPr lang="es-ES" dirty="0" err="1" smtClean="0"/>
              <a:t>Strategy</a:t>
            </a:r>
            <a:r>
              <a:rPr lang="es-ES" dirty="0" smtClean="0"/>
              <a:t>/</a:t>
            </a:r>
            <a:r>
              <a:rPr lang="es-ES" dirty="0" err="1" smtClean="0"/>
              <a:t>Mission</a:t>
            </a:r>
            <a:r>
              <a:rPr lang="es-ES" dirty="0" smtClean="0"/>
              <a:t> </a:t>
            </a:r>
            <a:r>
              <a:rPr lang="es-ES" dirty="0" err="1" smtClean="0"/>
              <a:t>statements</a:t>
            </a:r>
            <a:r>
              <a:rPr lang="es-ES" dirty="0" smtClean="0"/>
              <a:t> </a:t>
            </a:r>
            <a:r>
              <a:rPr lang="es-ES" dirty="0" err="1" smtClean="0"/>
              <a:t>for</a:t>
            </a:r>
            <a:r>
              <a:rPr lang="es-ES" dirty="0" smtClean="0"/>
              <a:t> R&amp;D </a:t>
            </a:r>
            <a:r>
              <a:rPr lang="es-ES" dirty="0" err="1" smtClean="0"/>
              <a:t>organizations</a:t>
            </a:r>
            <a:endParaRPr lang="en-US" dirty="0"/>
          </a:p>
        </p:txBody>
      </p:sp>
      <p:pic>
        <p:nvPicPr>
          <p:cNvPr id="5" name="Marcador de contenido 4"/>
          <p:cNvPicPr>
            <a:picLocks noGrp="1" noChangeAspect="1"/>
          </p:cNvPicPr>
          <p:nvPr>
            <p:ph idx="1"/>
          </p:nvPr>
        </p:nvPicPr>
        <p:blipFill>
          <a:blip r:embed="rId2"/>
          <a:stretch>
            <a:fillRect/>
          </a:stretch>
        </p:blipFill>
        <p:spPr>
          <a:xfrm>
            <a:off x="1097280" y="2078622"/>
            <a:ext cx="6908800" cy="2146300"/>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26</a:t>
            </a:fld>
            <a:endParaRPr lang="en-US"/>
          </a:p>
        </p:txBody>
      </p:sp>
    </p:spTree>
    <p:extLst>
      <p:ext uri="{BB962C8B-B14F-4D97-AF65-F5344CB8AC3E}">
        <p14:creationId xmlns:p14="http://schemas.microsoft.com/office/powerpoint/2010/main" val="18444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367475038"/>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tx1"/>
                          </a:solidFill>
                          <a:effectLst/>
                          <a:latin typeface="Arial Hebrew" charset="-79"/>
                          <a:ea typeface="Arial Hebrew" charset="-79"/>
                          <a:cs typeface="Arial Hebrew" charset="-79"/>
                        </a:rPr>
                        <a:t>Organizaciones y Estrategia de I + D</a:t>
                      </a:r>
                      <a:endParaRPr lang="es-ES_tradnl" sz="2800" b="1" i="0" u="none" strike="noStrike" dirty="0">
                        <a:solidFill>
                          <a:schemeClr val="tx1"/>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1" i="0" u="none" strike="noStrike" kern="1200" dirty="0" smtClean="0">
                          <a:solidFill>
                            <a:schemeClr val="accent2"/>
                          </a:solidFill>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3112" y="758952"/>
            <a:ext cx="10212404" cy="3566160"/>
          </a:xfrm>
        </p:spPr>
        <p:txBody>
          <a:bodyPr>
            <a:normAutofit/>
          </a:bodyPr>
          <a:lstStyle/>
          <a:p>
            <a:pPr fontAlgn="b">
              <a:lnSpc>
                <a:spcPct val="100000"/>
              </a:lnSpc>
              <a:spcBef>
                <a:spcPts val="0"/>
              </a:spcBef>
              <a:defRPr/>
            </a:pPr>
            <a:r>
              <a:rPr lang="es-ES_tradnl" sz="4400" b="1">
                <a:solidFill>
                  <a:schemeClr val="tx1"/>
                </a:solidFill>
                <a:latin typeface="Arial Hebrew" charset="-79"/>
                <a:ea typeface="Arial Hebrew" charset="-79"/>
                <a:cs typeface="Arial Hebrew" charset="-79"/>
              </a:rPr>
              <a:t>Investigación, desarrollo y política científica</a:t>
            </a:r>
            <a:endParaRPr lang="es-ES_tradnl" sz="4400" b="1" dirty="0">
              <a:solidFill>
                <a:schemeClr val="tx1"/>
              </a:solidFill>
              <a:latin typeface="Arial Hebrew" charset="-79"/>
              <a:ea typeface="Arial Hebrew" charset="-79"/>
              <a:cs typeface="Arial Hebrew" charset="-79"/>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216226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Añadimos este capítulo porque los investigadores necesitan ver cómo se relacionan sus actividades con los objetivos sociales y económicos, y deben ser capaces de comprender las tendencias que conforman la política científica. Ya que tienen algunas opciones de cómo gastarán su tiempo, deben poder influir en el financiamiento para su investigación al comprender las implicaciones más amplias de las políticas. La política científica no debe tener una forma única en la capital de la nación. Desafortunadamente, uno de los principales problemas en los Estados Unidos ha sido la insuficiente participación de los científicos en la configuración de la política. Al analizar los objetivos de investigación con colegas, supervisores, subordinados y formuladores de políticas científicas, los investigadores deben saber algo sobre la formulación de políticas científicas.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31685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b="1">
                <a:solidFill>
                  <a:schemeClr val="tx1"/>
                </a:solidFill>
                <a:latin typeface="Arial Hebrew" charset="-79"/>
                <a:ea typeface="Arial Hebrew" charset="-79"/>
                <a:cs typeface="Arial Hebrew" charset="-79"/>
              </a:rPr>
              <a:t>Organizaciones y Estrategia de I + D</a:t>
            </a:r>
            <a:endParaRPr lang="es-ES_tradnl" sz="4400" b="1" dirty="0">
              <a:solidFill>
                <a:schemeClr val="tx1"/>
              </a:solidFill>
              <a:latin typeface="Arial Hebrew" charset="-79"/>
              <a:ea typeface="Arial Hebrew" charset="-79"/>
              <a:cs typeface="Arial Hebrew" charset="-79"/>
            </a:endParaRPr>
          </a:p>
        </p:txBody>
      </p:sp>
      <p:sp>
        <p:nvSpPr>
          <p:cNvPr id="3" name="CuadroTexto 2"/>
          <p:cNvSpPr txBox="1"/>
          <p:nvPr/>
        </p:nvSpPr>
        <p:spPr>
          <a:xfrm>
            <a:off x="1235242" y="5325979"/>
            <a:ext cx="3764172" cy="523220"/>
          </a:xfrm>
          <a:prstGeom prst="rect">
            <a:avLst/>
          </a:prstGeom>
          <a:noFill/>
        </p:spPr>
        <p:txBody>
          <a:bodyPr wrap="none" rtlCol="0">
            <a:spAutoFit/>
          </a:bodyPr>
          <a:lstStyle/>
          <a:p>
            <a:r>
              <a:rPr lang="en-US" sz="2800" dirty="0" smtClean="0">
                <a:hlinkClick r:id="rId2"/>
              </a:rPr>
              <a:t>Ejemplo Plan Estratégico</a:t>
            </a:r>
            <a:endParaRPr lang="en-US" sz="2800" dirty="0"/>
          </a:p>
        </p:txBody>
      </p:sp>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En una democracia, si solo se deja que el gobierno decida tales asuntos, resultará en una política de segunda categoría. La participación de los científicos es necesaria para el buen desarrollo de dicha política. Para hacer esto de manera efectiva, los científicos necesitan entender las relaciones entre:</a:t>
            </a:r>
          </a:p>
          <a:p>
            <a:pPr>
              <a:spcBef>
                <a:spcPts val="400"/>
              </a:spcBef>
              <a:buClr>
                <a:schemeClr val="accent2"/>
              </a:buClr>
              <a:buFont typeface="Wingdings" charset="2"/>
              <a:buChar char="v"/>
            </a:pPr>
            <a:r>
              <a:rPr lang="es-ES_tradnl" sz="2150" dirty="0"/>
              <a:t>• Ciencia y Tecnología</a:t>
            </a:r>
          </a:p>
          <a:p>
            <a:pPr>
              <a:spcBef>
                <a:spcPts val="400"/>
              </a:spcBef>
              <a:buClr>
                <a:schemeClr val="accent2"/>
              </a:buClr>
              <a:buFont typeface="Wingdings" charset="2"/>
              <a:buChar char="v"/>
            </a:pPr>
            <a:r>
              <a:rPr lang="es-ES_tradnl" sz="2150" dirty="0"/>
              <a:t>• Gastos de I + D y desarrollo económico.</a:t>
            </a:r>
          </a:p>
          <a:p>
            <a:pPr>
              <a:spcBef>
                <a:spcPts val="400"/>
              </a:spcBef>
              <a:buClr>
                <a:schemeClr val="accent2"/>
              </a:buClr>
              <a:buFont typeface="Wingdings" charset="2"/>
              <a:buChar char="v"/>
            </a:pPr>
            <a:r>
              <a:rPr lang="es-ES_tradnl" sz="2150" dirty="0"/>
              <a:t>• Gastos en I + D a nivel internacional y nacional.</a:t>
            </a:r>
          </a:p>
          <a:p>
            <a:pPr>
              <a:spcBef>
                <a:spcPts val="400"/>
              </a:spcBef>
              <a:buClr>
                <a:schemeClr val="accent2"/>
              </a:buClr>
              <a:buFont typeface="Wingdings" charset="2"/>
              <a:buChar char="v"/>
            </a:pPr>
            <a:r>
              <a:rPr lang="es-ES_tradnl" sz="2150" dirty="0"/>
              <a:t>• Gastos en I + D y política científica</a:t>
            </a:r>
            <a:r>
              <a:rPr lang="es-ES_tradnl" sz="2150" dirty="0" smtClean="0"/>
              <a:t>.</a:t>
            </a:r>
          </a:p>
          <a:p>
            <a:pPr>
              <a:spcBef>
                <a:spcPts val="400"/>
              </a:spcBef>
              <a:buClr>
                <a:schemeClr val="accent2"/>
              </a:buClr>
              <a:buFont typeface="Wingdings" charset="2"/>
              <a:buChar char="v"/>
            </a:pPr>
            <a:r>
              <a:rPr lang="es-ES_tradnl" sz="2150" dirty="0"/>
              <a:t>Parte de la información en este capítulo proporciona una visión global de la inversión internacional y nacional en investigación. Si bien esto puede parecer de poca utilidad para un investigador principal o un gerente de investigación, no hay duda de que la información incluida aquí proporciona una comprensión amplia de la empresa de investigación y su implicación para la política científica y, por lo tanto, tiene varios usos posibles en Ciertos tiempos o en algunos niveles.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385874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 continuación se incluyen algunas sugerencias sobre cómo un investigador principal o un gerente de investigación puede usar esta información. Se ha argumentado de manera convincente que la inversión en I + D desempeña un papel crucial en el bienestar económico de una nación, la rentabilidad de las empresas comerciales y la eficacia de las agencias gubernamentales basadas en la tecnología. Existe evidencia de que el retorno de la inversión en I + D en la industria es mayor que la inversión en otras actividades (</a:t>
            </a:r>
            <a:r>
              <a:rPr lang="es-ES_tradnl" sz="2150" dirty="0" err="1"/>
              <a:t>Nadiri</a:t>
            </a:r>
            <a:r>
              <a:rPr lang="es-ES_tradnl" sz="2150" dirty="0"/>
              <a:t>, 1980). En las tablas 17.1 y 17.2 se describen las tasas anuales de rendimiento de la inversión pública en I + D, como lo demostraron la Academia Nacional de Ciencias y la Academia Nacional de Ingeniería (NAS y NAE, 2007) en su publicación </a:t>
            </a:r>
            <a:r>
              <a:rPr lang="es-ES_tradnl" sz="2150" dirty="0" err="1"/>
              <a:t>Rising</a:t>
            </a:r>
            <a:r>
              <a:rPr lang="es-ES_tradnl" sz="2150" dirty="0"/>
              <a:t> </a:t>
            </a:r>
            <a:r>
              <a:rPr lang="es-ES_tradnl" sz="2150" dirty="0" err="1"/>
              <a:t>the</a:t>
            </a:r>
            <a:r>
              <a:rPr lang="es-ES_tradnl" sz="2150" dirty="0"/>
              <a:t> </a:t>
            </a:r>
            <a:r>
              <a:rPr lang="es-ES_tradnl" sz="2150" dirty="0" err="1"/>
              <a:t>the</a:t>
            </a:r>
            <a:r>
              <a:rPr lang="es-ES_tradnl" sz="2150" dirty="0"/>
              <a:t> </a:t>
            </a:r>
            <a:r>
              <a:rPr lang="es-ES_tradnl" sz="2150" dirty="0" err="1"/>
              <a:t>Fathering</a:t>
            </a:r>
            <a:r>
              <a:rPr lang="es-ES_tradnl" sz="2150" dirty="0"/>
              <a:t> Storm: </a:t>
            </a:r>
            <a:r>
              <a:rPr lang="es-ES_tradnl" sz="2150" dirty="0" err="1"/>
              <a:t>Energizing</a:t>
            </a:r>
            <a:r>
              <a:rPr lang="es-ES_tradnl" sz="2150" dirty="0"/>
              <a:t> and </a:t>
            </a:r>
            <a:r>
              <a:rPr lang="es-ES_tradnl" sz="2150" dirty="0" err="1"/>
              <a:t>Employing</a:t>
            </a:r>
            <a:r>
              <a:rPr lang="es-ES_tradnl" sz="2150" dirty="0"/>
              <a:t> América para un futuro económico más brillante (NAS-NAE, 2007, pp. 48–49).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33692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Como se indica en una de las notas a pie de página de las tablas, se debe tener precaución con respecto a la fiabilidad de estos resultados numéricos. Las razones de esto se relacionan con el procesamiento sesgado de la información, utilizando solo proyectos que han tenido éxito e ignorando algunos costos. No obstante, las tasas anuales de rendimiento son bastante significativas. También hay otros beneficios de la I + D que son inconmensurables: los productos de la I + D, por ejemplo, pueden proporcionar opciones reales para abordar desafíos sociales, económicos, de salud y ambientales cruciales, de lo contrario no es posible. Otro punto señalado en el informe de la NAS, NAE (2007) es que los datos de retorno sobre la inversión normalmente fluctúan en varios estudios; sin embargo, la mayoría de los economistas están de acuerdo en que la inversión federal en investigación paga beneficios sustanciales. La Tabla 17.3 muestra la gran cantidad de empleos creados e ingresos generados por la Tecnología de la Información (TI), una industria que no existía hasta hace poco.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238867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33</a:t>
            </a:fld>
            <a:endParaRPr lang="en-US"/>
          </a:p>
        </p:txBody>
      </p:sp>
      <p:pic>
        <p:nvPicPr>
          <p:cNvPr id="3" name="Imagen 2"/>
          <p:cNvPicPr>
            <a:picLocks noChangeAspect="1"/>
          </p:cNvPicPr>
          <p:nvPr/>
        </p:nvPicPr>
        <p:blipFill>
          <a:blip r:embed="rId2"/>
          <a:stretch>
            <a:fillRect/>
          </a:stretch>
        </p:blipFill>
        <p:spPr>
          <a:xfrm>
            <a:off x="2254250" y="857250"/>
            <a:ext cx="7683500" cy="5143500"/>
          </a:xfrm>
          <a:prstGeom prst="rect">
            <a:avLst/>
          </a:prstGeom>
        </p:spPr>
      </p:pic>
    </p:spTree>
    <p:extLst>
      <p:ext uri="{BB962C8B-B14F-4D97-AF65-F5344CB8AC3E}">
        <p14:creationId xmlns:p14="http://schemas.microsoft.com/office/powerpoint/2010/main" val="714182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34</a:t>
            </a:fld>
            <a:endParaRPr lang="en-US"/>
          </a:p>
        </p:txBody>
      </p:sp>
      <p:pic>
        <p:nvPicPr>
          <p:cNvPr id="4" name="Imagen 3"/>
          <p:cNvPicPr>
            <a:picLocks noChangeAspect="1"/>
          </p:cNvPicPr>
          <p:nvPr/>
        </p:nvPicPr>
        <p:blipFill>
          <a:blip r:embed="rId2"/>
          <a:stretch>
            <a:fillRect/>
          </a:stretch>
        </p:blipFill>
        <p:spPr>
          <a:xfrm>
            <a:off x="2895600" y="1511300"/>
            <a:ext cx="6400800" cy="3835400"/>
          </a:xfrm>
          <a:prstGeom prst="rect">
            <a:avLst/>
          </a:prstGeom>
        </p:spPr>
      </p:pic>
    </p:spTree>
    <p:extLst>
      <p:ext uri="{BB962C8B-B14F-4D97-AF65-F5344CB8AC3E}">
        <p14:creationId xmlns:p14="http://schemas.microsoft.com/office/powerpoint/2010/main" val="97366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Esta industria floreció debido a la inversión federal en I + D (proporcionando el capital del paciente) y el espíritu empresarial. El poder de la empresa de investigación se demuestra no por un solo descubrimiento o innovación, sino por la capacidad de este esfuerzo humano para crear industrias completamente nuevas. Estas industrias se han convertido en uno de los motores económicos más poderosos a nivel nacional e internacional. Los gerentes de I + D pueden usar esta información para desarrollar una estrategia para defender el apoyo financiero de la I + D en sus propios programas</a:t>
            </a:r>
            <a:r>
              <a:rPr lang="es-ES_tradnl" sz="2150" dirty="0" smtClean="0"/>
              <a:t>.</a:t>
            </a:r>
          </a:p>
          <a:p>
            <a:pPr>
              <a:spcBef>
                <a:spcPts val="400"/>
              </a:spcBef>
              <a:buClr>
                <a:schemeClr val="accent2"/>
              </a:buClr>
              <a:buFont typeface="Wingdings" charset="2"/>
              <a:buChar char="v"/>
            </a:pPr>
            <a:r>
              <a:rPr lang="es-ES_tradnl" sz="2150" dirty="0"/>
              <a:t>Utilizando la información nacional como modelo, el gerente de I + D de un grupo de investigación o un laboratorio puede querer realizar un estudio para verificar la efectividad de sus actividades de investigación. Por ejemplo, se puede analizar el retorno de la inversión (ROI) de proyectos de investigación completados seleccionados. Para minimizar los sesgos, algunas organizaciones de investigación hacen que un tercero realice dichos estudios de ROI.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1463781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Al realizar un estudio de este tipo, los beneficios tangibles acumulados del uso de los resultados de la investigación se documentan y analizan a través de discusiones directas con los usuarios, mientras que los costos se determinan a través de discusiones con el grupo de investigación. En un caso, una actividad de este tipo demostró que el ROI de los proyectos de investigación finalizados era, en promedio, de 30 a 1. Como una advertencia, ya que solo se pueden analizar los proyectos de investigación completos y existe un sesgo natural al seleccionar más proyectos exitosos que otros, el retorno de la inversión total puede ser algo más bajo de lo que tal estudio puede mostrar. En cualquier caso, dicha información puede proporcionar un poderoso argumento para convencer a los patrocinadores de la investigación para que proporcionen los recursos necesarios. El ROI en la investigación, incluida la importancia de la investigación básica, se analizó más a fondo en el capítulo sobre empresas de investigación universitaria.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4476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La investigación requiere recursos considerables; De hecho, es una actividad cara. Los datos que presentamos aquí pueden usarse para respaldar la necesidad de presupuestos realistas que puedan parecer inflados para aquellos que no están familiarizados con la I + D. Para la excelencia en la investigación, es necesario atraer a científicos talentosos y tener laboratorios bien equipados. Nada de esto es posible sin una financiación suficiente. Buscar fondos para la investigación también es una excelente manera de probar el mercado y la respuesta de los usuarios a los resultados de investigaciones anteriores. Hacer un caso exitoso para la financiación de la investigación y convencer a los patrocinadores y clientes de los beneficios considerables que proporciona la producción de I + D es, en el análisis final, un mecanismo de retroalimentación efectivo que es saludable para todos los involucrados.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8641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38</a:t>
            </a:fld>
            <a:endParaRPr lang="en-US"/>
          </a:p>
        </p:txBody>
      </p:sp>
      <p:pic>
        <p:nvPicPr>
          <p:cNvPr id="3" name="Imagen 2"/>
          <p:cNvPicPr>
            <a:picLocks noChangeAspect="1"/>
          </p:cNvPicPr>
          <p:nvPr/>
        </p:nvPicPr>
        <p:blipFill>
          <a:blip r:embed="rId2"/>
          <a:stretch>
            <a:fillRect/>
          </a:stretch>
        </p:blipFill>
        <p:spPr>
          <a:xfrm>
            <a:off x="2298700" y="1244600"/>
            <a:ext cx="7594600" cy="4368800"/>
          </a:xfrm>
          <a:prstGeom prst="rect">
            <a:avLst/>
          </a:prstGeom>
        </p:spPr>
      </p:pic>
    </p:spTree>
    <p:extLst>
      <p:ext uri="{BB962C8B-B14F-4D97-AF65-F5344CB8AC3E}">
        <p14:creationId xmlns:p14="http://schemas.microsoft.com/office/powerpoint/2010/main" val="24465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00" y="286603"/>
            <a:ext cx="11647371" cy="1205313"/>
          </a:xfrm>
        </p:spPr>
        <p:txBody>
          <a:bodyPr>
            <a:normAutofit/>
          </a:bodyPr>
          <a:lstStyle/>
          <a:p>
            <a:r>
              <a:rPr lang="en-US" sz="4200"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Hay consenso en la literatura y entre los científicos expertos que la tecnología estimula la ciencia. Como lo expresó Bondi (1967): “Ciertamente es una cuestión de experiencia que cada vez que nuestra técnica experimental ha dado un salto adelante, hemos encontrado cosas totalmente inesperadas y totalmente inimaginables antes. No veo ninguna razón para esperar que las mejoras futuras en las técnicas experimentales no tengan el mismo efecto ". Este comentario nos recuerda los avances en astronomía después del desarrollo del telescopio, en la bacteriología después de la invención del microscopio, y así sucesivamente. Los ejemplos menos obvios incluyen avances en la predicción meteorológica después de la invención de la supercomputadora, y avances en oceanografía después de la invención de aplicaciones del efecto </a:t>
            </a:r>
            <a:r>
              <a:rPr lang="es-ES_tradnl" sz="2150" dirty="0" err="1"/>
              <a:t>Doppler</a:t>
            </a:r>
            <a:r>
              <a:rPr lang="es-ES_tradnl" sz="2150" dirty="0"/>
              <a:t> (como SONAR y </a:t>
            </a:r>
            <a:r>
              <a:rPr lang="es-ES_tradnl" sz="2150" dirty="0" err="1"/>
              <a:t>Acoustic</a:t>
            </a:r>
            <a:r>
              <a:rPr lang="es-ES_tradnl" sz="2150" dirty="0"/>
              <a:t> </a:t>
            </a:r>
            <a:r>
              <a:rPr lang="es-ES_tradnl" sz="2150" dirty="0" err="1"/>
              <a:t>Doppler</a:t>
            </a:r>
            <a:r>
              <a:rPr lang="es-ES_tradnl" sz="2150" dirty="0"/>
              <a:t> </a:t>
            </a:r>
            <a:r>
              <a:rPr lang="es-ES_tradnl" sz="2150" dirty="0" err="1"/>
              <a:t>Current</a:t>
            </a:r>
            <a:r>
              <a:rPr lang="es-ES_tradnl" sz="2150" dirty="0"/>
              <a:t> </a:t>
            </a:r>
            <a:r>
              <a:rPr lang="es-ES_tradnl" sz="2150" dirty="0" err="1"/>
              <a:t>Profiler</a:t>
            </a:r>
            <a:r>
              <a:rPr lang="es-ES_tradnl" sz="215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909707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593559" y="1877944"/>
            <a:ext cx="11309683" cy="4312921"/>
          </a:xfrm>
        </p:spPr>
        <p:txBody>
          <a:bodyPr>
            <a:noAutofit/>
          </a:bodyPr>
          <a:lstStyle/>
          <a:p>
            <a:pPr>
              <a:spcBef>
                <a:spcPts val="300"/>
              </a:spcBef>
              <a:buClr>
                <a:schemeClr val="accent2"/>
              </a:buClr>
              <a:buFont typeface="Wingdings" charset="2"/>
              <a:buChar char="v"/>
            </a:pPr>
            <a:r>
              <a:rPr lang="es-ES_tradnl" sz="2150" dirty="0"/>
              <a:t>¿Por qué deberían las organizaciones de I + D centrarse en la estrategia? </a:t>
            </a:r>
            <a:endParaRPr lang="es-ES_tradnl" sz="2150" dirty="0" smtClean="0"/>
          </a:p>
          <a:p>
            <a:pPr>
              <a:spcBef>
                <a:spcPts val="300"/>
              </a:spcBef>
              <a:buClr>
                <a:schemeClr val="accent2"/>
              </a:buClr>
              <a:buFont typeface="Wingdings" charset="2"/>
              <a:buChar char="v"/>
            </a:pPr>
            <a:r>
              <a:rPr lang="es-ES_tradnl" sz="2150" dirty="0" smtClean="0"/>
              <a:t>Como </a:t>
            </a:r>
            <a:r>
              <a:rPr lang="es-ES_tradnl" sz="2150" dirty="0"/>
              <a:t>cualquier otra organización, una variedad de </a:t>
            </a:r>
            <a:r>
              <a:rPr lang="es-ES_tradnl" sz="2150" b="1" dirty="0"/>
              <a:t>eventos</a:t>
            </a:r>
            <a:r>
              <a:rPr lang="es-ES_tradnl" sz="2150" dirty="0"/>
              <a:t> o </a:t>
            </a:r>
            <a:r>
              <a:rPr lang="es-ES_tradnl" sz="2150" b="1" dirty="0"/>
              <a:t>desafíos</a:t>
            </a:r>
            <a:r>
              <a:rPr lang="es-ES_tradnl" sz="2150" dirty="0"/>
              <a:t> pueden desencadenar la necesidad de pensar profundamente sobre los objetivos a largo plazo y las acciones requeridas para lograrlos, incluyendo</a:t>
            </a:r>
            <a:r>
              <a:rPr lang="es-ES_tradnl" sz="2150" dirty="0" smtClean="0"/>
              <a:t>:</a:t>
            </a:r>
          </a:p>
          <a:p>
            <a:pPr marL="0" indent="0">
              <a:spcBef>
                <a:spcPts val="300"/>
              </a:spcBef>
              <a:buClr>
                <a:schemeClr val="accent2"/>
              </a:buClr>
              <a:buNone/>
            </a:pPr>
            <a:r>
              <a:rPr lang="es-ES_tradnl" sz="2150" dirty="0" smtClean="0"/>
              <a:t>• </a:t>
            </a:r>
            <a:r>
              <a:rPr lang="es-ES_tradnl" sz="2150" dirty="0"/>
              <a:t>Cuando se inicia una nueva organización, o una nueva división dentro de una organización </a:t>
            </a:r>
            <a:r>
              <a:rPr lang="es-ES_tradnl" sz="2150" dirty="0" smtClean="0"/>
              <a:t>existente</a:t>
            </a:r>
          </a:p>
          <a:p>
            <a:pPr marL="0" indent="0">
              <a:spcBef>
                <a:spcPts val="300"/>
              </a:spcBef>
              <a:buClr>
                <a:schemeClr val="accent2"/>
              </a:buClr>
              <a:buNone/>
            </a:pPr>
            <a:r>
              <a:rPr lang="es-ES_tradnl" sz="2150" dirty="0" smtClean="0"/>
              <a:t>• </a:t>
            </a:r>
            <a:r>
              <a:rPr lang="es-ES_tradnl" sz="2150" dirty="0"/>
              <a:t>Cuando una organización tiene un nuevo liderazgo</a:t>
            </a:r>
            <a:r>
              <a:rPr lang="es-ES_tradnl" sz="2150" dirty="0" smtClean="0"/>
              <a:t>.</a:t>
            </a:r>
          </a:p>
          <a:p>
            <a:pPr marL="0" indent="0">
              <a:spcBef>
                <a:spcPts val="300"/>
              </a:spcBef>
              <a:buClr>
                <a:schemeClr val="accent2"/>
              </a:buClr>
              <a:buNone/>
            </a:pPr>
            <a:r>
              <a:rPr lang="es-ES_tradnl" sz="2150" dirty="0" smtClean="0"/>
              <a:t>• </a:t>
            </a:r>
            <a:r>
              <a:rPr lang="es-ES_tradnl" sz="2150" dirty="0"/>
              <a:t>Cuando una división quiere elevar su perfil en la </a:t>
            </a:r>
            <a:r>
              <a:rPr lang="es-ES_tradnl" sz="2150" dirty="0" smtClean="0"/>
              <a:t>organización.</a:t>
            </a:r>
          </a:p>
          <a:p>
            <a:pPr marL="0" indent="0">
              <a:spcBef>
                <a:spcPts val="300"/>
              </a:spcBef>
              <a:buClr>
                <a:schemeClr val="accent2"/>
              </a:buClr>
              <a:buNone/>
            </a:pPr>
            <a:r>
              <a:rPr lang="es-ES_tradnl" sz="2150" dirty="0" smtClean="0"/>
              <a:t>• </a:t>
            </a:r>
            <a:r>
              <a:rPr lang="es-ES_tradnl" sz="2150" dirty="0"/>
              <a:t>Cuando una división quiere integrarse en un proceso de estrategia corporativa más amplio</a:t>
            </a:r>
            <a:r>
              <a:rPr lang="es-ES_tradnl" sz="2150" dirty="0" smtClean="0"/>
              <a:t>.</a:t>
            </a:r>
          </a:p>
          <a:p>
            <a:pPr marL="0" indent="0">
              <a:spcBef>
                <a:spcPts val="300"/>
              </a:spcBef>
              <a:buClr>
                <a:schemeClr val="accent2"/>
              </a:buClr>
              <a:buNone/>
            </a:pPr>
            <a:r>
              <a:rPr lang="es-ES_tradnl" sz="2150" dirty="0" smtClean="0"/>
              <a:t>• </a:t>
            </a:r>
            <a:r>
              <a:rPr lang="es-ES_tradnl" sz="2150" dirty="0"/>
              <a:t>Cuando un "punto de inflexión estratégico" cambia los fundamentos de la forma en que una organización se acerca al </a:t>
            </a:r>
            <a:r>
              <a:rPr lang="es-ES_tradnl" sz="2150" dirty="0" smtClean="0"/>
              <a:t>futuro</a:t>
            </a:r>
          </a:p>
          <a:p>
            <a:pPr marL="0" indent="0">
              <a:spcBef>
                <a:spcPts val="300"/>
              </a:spcBef>
              <a:buClr>
                <a:schemeClr val="accent2"/>
              </a:buClr>
              <a:buNone/>
            </a:pPr>
            <a:r>
              <a:rPr lang="es-ES_tradnl" sz="2150" dirty="0" smtClean="0"/>
              <a:t>• </a:t>
            </a:r>
            <a:r>
              <a:rPr lang="es-ES_tradnl" sz="2150" dirty="0"/>
              <a:t>Cuando se produce una brecha en el </a:t>
            </a:r>
            <a:r>
              <a:rPr lang="es-ES_tradnl" sz="2150" dirty="0" smtClean="0"/>
              <a:t>rendimiento</a:t>
            </a:r>
          </a:p>
          <a:p>
            <a:pPr marL="0" indent="0">
              <a:spcBef>
                <a:spcPts val="300"/>
              </a:spcBef>
              <a:buClr>
                <a:schemeClr val="accent2"/>
              </a:buClr>
              <a:buNone/>
            </a:pPr>
            <a:r>
              <a:rPr lang="es-ES_tradnl" sz="2150" dirty="0" smtClean="0"/>
              <a:t>• </a:t>
            </a:r>
            <a:r>
              <a:rPr lang="es-ES_tradnl" sz="2150" dirty="0"/>
              <a:t>Cuando las fuerzas </a:t>
            </a:r>
            <a:r>
              <a:rPr lang="es-ES_tradnl" sz="2150" dirty="0" smtClean="0"/>
              <a:t>externas, </a:t>
            </a:r>
            <a:r>
              <a:rPr lang="es-ES_tradnl" sz="2150" dirty="0" err="1" smtClean="0"/>
              <a:t>partners</a:t>
            </a:r>
            <a:r>
              <a:rPr lang="es-ES_tradnl" sz="2150" dirty="0" smtClean="0"/>
              <a:t>, prestamistas, etc., requieren una </a:t>
            </a:r>
            <a:r>
              <a:rPr lang="es-ES_tradnl" sz="2150" dirty="0"/>
              <a:t>estrategia para abordar cuestiones importantes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Innumerables otros ejemplos son posibles. Es importante tener en cuenta la distinción entre una tecnología singular que transforma procesos innovadores y aquellos procesos que se vuelven parentales a más procesos nuevos. Como ejemplo, la innovación de los procesos de refinación y fabricación para crear microchips de silicio ha transformado varios campos de estudio y ha ampliado la capacidad tecnológica del mundo. Este proceso y la tecnología producida a partir del proceso también han simplificado los procesos existentes, y han creado nuevos procesos innovadores. </a:t>
            </a:r>
            <a:endParaRPr lang="es-ES_tradnl" sz="2150" dirty="0" smtClean="0"/>
          </a:p>
          <a:p>
            <a:pPr>
              <a:spcBef>
                <a:spcPts val="400"/>
              </a:spcBef>
              <a:buClr>
                <a:schemeClr val="accent2"/>
              </a:buClr>
              <a:buFont typeface="Wingdings" charset="2"/>
              <a:buChar char="v"/>
            </a:pPr>
            <a:r>
              <a:rPr lang="es-ES_tradnl" sz="2150" dirty="0"/>
              <a:t>De esta manera, los procesos innovadores se convierten en auto-perpetuadores, mientras que las tecnologías únicas a menudo son independientes de los procesos que impactan. Sin embargo, ese proceso en sí no es totalmente exclusivo de un campo de estudio, ni su aplicación puede vincularse a un solo campo de descubrimiento científico o social de la misma manera que un telescopio puede vincularse al descubrimiento de nuevas estrellas y planetas.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3182902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El proceso que utilizamos para comprender el espacio exterior, ya sea desde la Tierra o desde el Telescopio Hubble, o mediante el uso de imágenes térmicas o de radio, crece y cambia constantemente, pero la tecnología central —los telescopios— permanece prácticamente sin cambios en la funcionalidad, incluso si el tamaño y la ubicación cambian con el procesos De manera asociativa, mientras que los microchips de silicona se pueden usar en computadoras que diseñan mejores microchips, la observación de las estrellas no producirá un mejor telescopio sin importar cuánto miremos. De esta manera, hay una diferenciación en los campos que requieren que la investigación comience y se expanda más allá de la tecnología original, y los campos que toman la investigación básica de su propio comienzo y la multiplican en varias áreas nuevas de investigación aplicada. La realidad de ambas ramas es que la inversión en investigación básica conduce al desarrollo de tecnologías únicas que permiten la propagación de nuevos campos.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393065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Sin embargo, debido a la compleja relación entre las tecnologías únicas y los procesos que generan esas tecnologías (que a menudo crean tecnologías más únicas por sí mismas), no siempre es obvio que la investigación básica tenga un papel tan necesario en el desarrollo de nuevos campos tecnológicos. La importancia de la inversión en innovación es tal que muchos campos nuevos tienen una dependencia temprana de la investigación básica que no siempre superan. Un ejemplo de esta dependencia es el campo de las computadoras y el chip de silicio. El campo de la ingeniería informática dependía de la investigación básica en pruebas de materiales para descubrir la capacidad de datos del silicio (y, más recientemente, de los diamantes). Sin embargo, la transferencia entre las universidades que realizan investigación básica y las industrias que podrían utilizarla a través de procesos de fabricación, requiere vínculos apropiados y una mayor inversión en actividades de desarrollo.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304111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La </a:t>
            </a:r>
            <a:r>
              <a:rPr lang="es-ES_tradnl" sz="2150" dirty="0" err="1"/>
              <a:t>National</a:t>
            </a:r>
            <a:r>
              <a:rPr lang="es-ES_tradnl" sz="2150" dirty="0"/>
              <a:t> </a:t>
            </a:r>
            <a:r>
              <a:rPr lang="es-ES_tradnl" sz="2150" dirty="0" err="1"/>
              <a:t>Science</a:t>
            </a:r>
            <a:r>
              <a:rPr lang="es-ES_tradnl" sz="2150" dirty="0"/>
              <a:t> </a:t>
            </a:r>
            <a:r>
              <a:rPr lang="es-ES_tradnl" sz="2150" dirty="0" err="1"/>
              <a:t>Foundation</a:t>
            </a:r>
            <a:r>
              <a:rPr lang="es-ES_tradnl" sz="2150" dirty="0"/>
              <a:t> (NSF) desarrolló el Programa de Investigación Cooperativa de la Industria / Universidad para ayudar a abordar la desconexión percibida entre la investigación realizada en las universidades y la tecnología posterior utilizada por varias industrias. Esto, a su vez, llevó a la idea económica de "Nueva teoría del crecimiento", que postula que el crecimiento del conocimiento es el recurso más importante de una sociedad (NAS, 2008, p. 9). Por lo tanto, la inversión en investigación básica permite a las sociedades desarrolladas tener acceso a un recurso infinitamente discutible, vital para su continuo crecimiento económico y para abordar necesidades sociales, ambientales, de salud humana y de sostenibilidad cruciales que de otra manera probablemente no se abordarán de manera efectiva. La mejor conclusión, al parecer, es pensar que los sistemas científicos y tecnológicos se apoyan mutuamente e interactúan. La ciencia, la tecnología y el mercado están interrelacionados (</a:t>
            </a:r>
            <a:r>
              <a:rPr lang="es-ES_tradnl" sz="2150" dirty="0" err="1"/>
              <a:t>Freeman</a:t>
            </a:r>
            <a:r>
              <a:rPr lang="es-ES_tradnl" sz="2150" dirty="0"/>
              <a:t> y </a:t>
            </a:r>
            <a:r>
              <a:rPr lang="es-ES_tradnl" sz="2150" dirty="0" err="1"/>
              <a:t>Soete</a:t>
            </a:r>
            <a:r>
              <a:rPr lang="es-ES_tradnl" sz="2150" dirty="0"/>
              <a:t>, 1997), y en el desarrollo de la política científica debemos considerar el apoyo tanto a la ciencia como a las actividades de seguimiento para el proceso de innovación. La ciencia genera un entendimiento de los mecanismos fundamentales y del nuevo conocimiento, y el proceso de innovación se enfoca en el uso comercial y social del conocimiento.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858872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641685" y="1877944"/>
            <a:ext cx="11310486" cy="4312921"/>
          </a:xfrm>
        </p:spPr>
        <p:txBody>
          <a:bodyPr>
            <a:noAutofit/>
          </a:bodyPr>
          <a:lstStyle/>
          <a:p>
            <a:pPr>
              <a:spcBef>
                <a:spcPts val="400"/>
              </a:spcBef>
              <a:buClr>
                <a:schemeClr val="accent2"/>
              </a:buClr>
              <a:buFont typeface="Wingdings" charset="2"/>
              <a:buChar char="v"/>
            </a:pPr>
            <a:r>
              <a:rPr lang="es-ES_tradnl" sz="2150" dirty="0"/>
              <a:t>Al elegir entre las necesidades nacionales en competencia y al proponer prioridades en todos los campos científicos, se necesita un conjunto de criterios de evaluación creíbles. El peso dado a los diversos elementos de los criterios naturalmente diferiría entre los científicos mismos y otros tomadores de decisiones. Sin embargo, no debería ser demasiado difícil llegar a un acuerdo sobre los elementos principales de tales criterios. </a:t>
            </a:r>
            <a:r>
              <a:rPr lang="es-ES_tradnl" sz="2150" dirty="0" err="1"/>
              <a:t>Dutton</a:t>
            </a:r>
            <a:r>
              <a:rPr lang="es-ES_tradnl" sz="2150" dirty="0"/>
              <a:t> y </a:t>
            </a:r>
            <a:r>
              <a:rPr lang="es-ES_tradnl" sz="2150" dirty="0" err="1"/>
              <a:t>Crowe</a:t>
            </a:r>
            <a:r>
              <a:rPr lang="es-ES_tradnl" sz="2150" dirty="0"/>
              <a:t> (1988) han propuesto un conjunto de criterios de evaluación (consulte la Tabla 17.7) con una serie de preguntas en cada uno de los elementos principales. Proponen que cada programa de investigación importante de importancia nacional se evalúe utilizando dichos criterios para que se puedan hacer juicios comparables en todos los programas. Dependiendo de las prioridades nacionales, cada nación, en un momento particular de la historia, deberá desarrollar una estrategia reflexiva y de gran alcance y criterios de evaluación visionarios para los programas de investigación de importancia nacional.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2627996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45</a:t>
            </a:fld>
            <a:endParaRPr lang="en-US"/>
          </a:p>
        </p:txBody>
      </p:sp>
      <p:pic>
        <p:nvPicPr>
          <p:cNvPr id="4" name="Imagen 3"/>
          <p:cNvPicPr>
            <a:picLocks noChangeAspect="1"/>
          </p:cNvPicPr>
          <p:nvPr/>
        </p:nvPicPr>
        <p:blipFill>
          <a:blip r:embed="rId2"/>
          <a:stretch>
            <a:fillRect/>
          </a:stretch>
        </p:blipFill>
        <p:spPr>
          <a:xfrm>
            <a:off x="2967790" y="125086"/>
            <a:ext cx="6574981" cy="6334699"/>
          </a:xfrm>
          <a:prstGeom prst="rect">
            <a:avLst/>
          </a:prstGeom>
        </p:spPr>
      </p:pic>
    </p:spTree>
    <p:extLst>
      <p:ext uri="{BB962C8B-B14F-4D97-AF65-F5344CB8AC3E}">
        <p14:creationId xmlns:p14="http://schemas.microsoft.com/office/powerpoint/2010/main" val="1688974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46</a:t>
            </a:fld>
            <a:endParaRPr lang="en-US"/>
          </a:p>
        </p:txBody>
      </p:sp>
      <p:pic>
        <p:nvPicPr>
          <p:cNvPr id="3" name="Imagen 2"/>
          <p:cNvPicPr>
            <a:picLocks noChangeAspect="1"/>
          </p:cNvPicPr>
          <p:nvPr/>
        </p:nvPicPr>
        <p:blipFill>
          <a:blip r:embed="rId2"/>
          <a:stretch>
            <a:fillRect/>
          </a:stretch>
        </p:blipFill>
        <p:spPr>
          <a:xfrm>
            <a:off x="2324100" y="1149350"/>
            <a:ext cx="7543800" cy="4559300"/>
          </a:xfrm>
          <a:prstGeom prst="rect">
            <a:avLst/>
          </a:prstGeom>
        </p:spPr>
      </p:pic>
    </p:spTree>
    <p:extLst>
      <p:ext uri="{BB962C8B-B14F-4D97-AF65-F5344CB8AC3E}">
        <p14:creationId xmlns:p14="http://schemas.microsoft.com/office/powerpoint/2010/main" val="47523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47</a:t>
            </a:fld>
            <a:endParaRPr lang="en-US"/>
          </a:p>
        </p:txBody>
      </p:sp>
      <p:pic>
        <p:nvPicPr>
          <p:cNvPr id="4" name="Imagen 3"/>
          <p:cNvPicPr>
            <a:picLocks noChangeAspect="1"/>
          </p:cNvPicPr>
          <p:nvPr/>
        </p:nvPicPr>
        <p:blipFill>
          <a:blip r:embed="rId2"/>
          <a:stretch>
            <a:fillRect/>
          </a:stretch>
        </p:blipFill>
        <p:spPr>
          <a:xfrm>
            <a:off x="3513220" y="264567"/>
            <a:ext cx="5516780" cy="6377780"/>
          </a:xfrm>
          <a:prstGeom prst="rect">
            <a:avLst/>
          </a:prstGeom>
        </p:spPr>
      </p:pic>
    </p:spTree>
    <p:extLst>
      <p:ext uri="{BB962C8B-B14F-4D97-AF65-F5344CB8AC3E}">
        <p14:creationId xmlns:p14="http://schemas.microsoft.com/office/powerpoint/2010/main" val="12551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Según un estudio de </a:t>
            </a:r>
            <a:r>
              <a:rPr lang="es-ES_tradnl" sz="2400" dirty="0" err="1"/>
              <a:t>Rheem</a:t>
            </a:r>
            <a:r>
              <a:rPr lang="es-ES_tradnl" sz="2400" dirty="0"/>
              <a:t> (1995), que investigó la relación entre el crecimiento de la productividad y las actividades corporativas, las empresas altamente productivas tenían una planificación estratégica a largo plazo, mientras que las menos productivas no. </a:t>
            </a:r>
            <a:endParaRPr lang="es-ES_tradnl" sz="2400" dirty="0" smtClean="0"/>
          </a:p>
          <a:p>
            <a:pPr>
              <a:spcBef>
                <a:spcPts val="400"/>
              </a:spcBef>
              <a:buClr>
                <a:schemeClr val="accent2"/>
              </a:buClr>
              <a:buFont typeface="Wingdings" charset="2"/>
              <a:buChar char="v"/>
            </a:pPr>
            <a:r>
              <a:rPr lang="es-ES_tradnl" sz="2400" dirty="0" smtClean="0"/>
              <a:t>Las </a:t>
            </a:r>
            <a:r>
              <a:rPr lang="es-ES_tradnl" sz="2400" dirty="0"/>
              <a:t>compañías de alto rendimiento planearon de cuatro a seis años por delante y revisaron sus planes cada dos o tres años, mientras que las compañías de bajo rendimiento no tenían un plan estratégico a largo plazo. </a:t>
            </a:r>
            <a:endParaRPr lang="es-ES_tradnl" sz="2400" dirty="0" smtClean="0"/>
          </a:p>
          <a:p>
            <a:pPr>
              <a:spcBef>
                <a:spcPts val="400"/>
              </a:spcBef>
              <a:buClr>
                <a:schemeClr val="accent2"/>
              </a:buClr>
              <a:buFont typeface="Wingdings" charset="2"/>
              <a:buChar char="v"/>
            </a:pPr>
            <a:r>
              <a:rPr lang="es-ES_tradnl" sz="2400" dirty="0" smtClean="0"/>
              <a:t>Si </a:t>
            </a:r>
            <a:r>
              <a:rPr lang="es-ES_tradnl" sz="2400" dirty="0"/>
              <a:t>el pensamiento a largo plazo y la planificación estratégica son importantes para las corporaciones en general, entonces la planificación estratégica para las organizaciones basadas en I + D es posiblemente aún más importante debido a la orientación futura de la empresa y al entorno dinámico que se ha convertido en sinónimo de innovación tecnológica.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44836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Muchos de los conceptos básicos de estrategia (relacionados con la formulación, implementación, evaluación e innovación) son aplicables a las organizaciones en general; sin embargo, cuando corresponde, los conceptos se adaptan a las organizaciones basadas en I + D en las que la ciencia y la ingeniería desempeñan funciones definitorias. </a:t>
            </a:r>
            <a:endParaRPr lang="es-ES_tradnl" sz="2400" dirty="0" smtClean="0"/>
          </a:p>
          <a:p>
            <a:pPr>
              <a:spcBef>
                <a:spcPts val="400"/>
              </a:spcBef>
              <a:buClr>
                <a:schemeClr val="accent2"/>
              </a:buClr>
              <a:buFont typeface="Wingdings" charset="2"/>
              <a:buChar char="v"/>
            </a:pPr>
            <a:endParaRPr lang="es-ES_tradnl" sz="2400" dirty="0"/>
          </a:p>
          <a:p>
            <a:pPr>
              <a:spcBef>
                <a:spcPts val="400"/>
              </a:spcBef>
              <a:buClr>
                <a:schemeClr val="accent2"/>
              </a:buClr>
              <a:buFont typeface="Wingdings" charset="2"/>
              <a:buChar char="v"/>
            </a:pPr>
            <a:r>
              <a:rPr lang="es-ES_tradnl" sz="2400" dirty="0"/>
              <a:t>La gestión estratégica es un proceso de pensamiento consciente en el que los individuos y las organizaciones establecen objetivos y medios para alcanzarlos que guían la acción.</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124561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058400" cy="4312921"/>
          </a:xfrm>
        </p:spPr>
        <p:txBody>
          <a:bodyPr>
            <a:noAutofit/>
          </a:bodyPr>
          <a:lstStyle/>
          <a:p>
            <a:pPr>
              <a:spcBef>
                <a:spcPts val="400"/>
              </a:spcBef>
              <a:buClr>
                <a:schemeClr val="accent2"/>
              </a:buClr>
              <a:buFont typeface="Wingdings" charset="2"/>
              <a:buChar char="v"/>
            </a:pPr>
            <a:r>
              <a:rPr lang="es-ES_tradnl" sz="2150" dirty="0" smtClean="0"/>
              <a:t>En </a:t>
            </a:r>
            <a:r>
              <a:rPr lang="es-ES_tradnl" sz="2150" dirty="0"/>
              <a:t>el contexto militar, el General Maxwell D. Taylor ha caracterizado la estrategia como una serie de objetivos, formas y medios, que pueden expresarse de la siguiente manera (</a:t>
            </a:r>
            <a:r>
              <a:rPr lang="es-ES_tradnl" sz="2150" dirty="0" err="1"/>
              <a:t>Lykke</a:t>
            </a:r>
            <a:r>
              <a:rPr lang="es-ES_tradnl" sz="2150" dirty="0"/>
              <a:t>, 2001, p. 179):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2702480" y="3368842"/>
            <a:ext cx="7197978" cy="2317749"/>
          </a:xfrm>
          <a:prstGeom prst="rect">
            <a:avLst/>
          </a:prstGeom>
        </p:spPr>
      </p:pic>
    </p:spTree>
    <p:extLst>
      <p:ext uri="{BB962C8B-B14F-4D97-AF65-F5344CB8AC3E}">
        <p14:creationId xmlns:p14="http://schemas.microsoft.com/office/powerpoint/2010/main" val="80219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Si bien los procesos propuestos para su uso en la formulación e implementación de estrategias a menudo se basan en datos, son analíticos y racionales, es imperativo reconocer que la estrategia también es un proceso sintético en el que la creatividad es clave para visualizar direcciones completamente nuevas, así como enfoques novedosos para </a:t>
            </a:r>
            <a:r>
              <a:rPr lang="es-ES_tradnl" sz="2300" dirty="0" smtClean="0"/>
              <a:t>alcanzar las </a:t>
            </a:r>
            <a:r>
              <a:rPr lang="es-ES_tradnl" sz="2300" dirty="0"/>
              <a:t>metas. </a:t>
            </a:r>
            <a:endParaRPr lang="es-ES_tradnl" sz="2300" dirty="0" smtClean="0"/>
          </a:p>
          <a:p>
            <a:pPr>
              <a:spcBef>
                <a:spcPts val="400"/>
              </a:spcBef>
              <a:buClr>
                <a:schemeClr val="accent2"/>
              </a:buClr>
              <a:buFont typeface="Wingdings" charset="2"/>
              <a:buChar char="v"/>
            </a:pPr>
            <a:r>
              <a:rPr lang="es-ES_tradnl" sz="2300" dirty="0" smtClean="0"/>
              <a:t>Y </a:t>
            </a:r>
            <a:r>
              <a:rPr lang="es-ES_tradnl" sz="2300" dirty="0"/>
              <a:t>si bien la estrategia puede parecer muy abstracta, está realmente entre los temas más prácticos relacionados con las organizaciones. </a:t>
            </a:r>
            <a:endParaRPr lang="es-ES_tradnl" sz="2300" dirty="0" smtClean="0"/>
          </a:p>
          <a:p>
            <a:pPr>
              <a:spcBef>
                <a:spcPts val="400"/>
              </a:spcBef>
              <a:buClr>
                <a:schemeClr val="accent2"/>
              </a:buClr>
              <a:buFont typeface="Wingdings" charset="2"/>
              <a:buChar char="v"/>
            </a:pPr>
            <a:r>
              <a:rPr lang="es-ES_tradnl" sz="2300" dirty="0" smtClean="0"/>
              <a:t>Requiere operar, </a:t>
            </a:r>
            <a:r>
              <a:rPr lang="es-ES_tradnl" sz="2300" dirty="0"/>
              <a:t>e integrar las diversas áreas funcionales de una organización en un todo cohesivo. </a:t>
            </a:r>
            <a:endParaRPr lang="es-ES_tradnl" sz="2300" dirty="0" smtClean="0"/>
          </a:p>
          <a:p>
            <a:pPr>
              <a:spcBef>
                <a:spcPts val="400"/>
              </a:spcBef>
              <a:buClr>
                <a:schemeClr val="accent2"/>
              </a:buClr>
              <a:buFont typeface="Wingdings" charset="2"/>
              <a:buChar char="v"/>
            </a:pPr>
            <a:r>
              <a:rPr lang="es-ES_tradnl" sz="2300" dirty="0" smtClean="0"/>
              <a:t>Un </a:t>
            </a:r>
            <a:r>
              <a:rPr lang="es-ES_tradnl" sz="2300" dirty="0"/>
              <a:t>estratega efectivo prestará atención al consejo del filósofo del siglo XVI Francis Bacon (Russell, 1972; p. 544), quien dijo: "No debemos ser como arañas, que sacan las cosas de su propio interior, ni como hormigas, que simplemente </a:t>
            </a:r>
            <a:r>
              <a:rPr lang="es-ES_tradnl" sz="2300" dirty="0" smtClean="0"/>
              <a:t>recolectan, sino como </a:t>
            </a:r>
            <a:r>
              <a:rPr lang="es-ES_tradnl" sz="2300" dirty="0"/>
              <a:t>las abejas, que tanto recolectan como organizan ”.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2025187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Andrews (1980; p. 45) define la estrategia </a:t>
            </a:r>
            <a:r>
              <a:rPr lang="es-ES_tradnl" sz="2300" dirty="0" smtClean="0"/>
              <a:t>como “El </a:t>
            </a:r>
            <a:r>
              <a:rPr lang="es-ES_tradnl" sz="2300" dirty="0"/>
              <a:t>patrón de decisiones en una empresa que determina y revela sus objetivos, propósitos </a:t>
            </a:r>
            <a:r>
              <a:rPr lang="es-ES_tradnl" sz="2300" dirty="0" smtClean="0"/>
              <a:t>o metas, </a:t>
            </a:r>
            <a:r>
              <a:rPr lang="es-ES_tradnl" sz="2300" dirty="0"/>
              <a:t>produce las políticas y los planes principales para lograr estos objetivos, y define el rango de negocios que la empresa debe perseguir, el tipo de organización económica y humana que es o pretende ser, y la naturaleza de las contribuciones económicas y no económicas que pretende </a:t>
            </a:r>
            <a:r>
              <a:rPr lang="es-ES_tradnl" sz="2300" dirty="0" smtClean="0"/>
              <a:t>ofrecer a </a:t>
            </a:r>
            <a:r>
              <a:rPr lang="es-ES_tradnl" sz="2300" dirty="0"/>
              <a:t>sus accionistas, </a:t>
            </a:r>
            <a:r>
              <a:rPr lang="es-ES_tradnl" sz="2300" dirty="0" smtClean="0"/>
              <a:t>empleados, clientes </a:t>
            </a:r>
            <a:r>
              <a:rPr lang="es-ES_tradnl" sz="2300" dirty="0"/>
              <a:t>y </a:t>
            </a:r>
            <a:r>
              <a:rPr lang="es-ES_tradnl" sz="2300" dirty="0" smtClean="0"/>
              <a:t>a las comunidades". </a:t>
            </a:r>
          </a:p>
          <a:p>
            <a:pPr>
              <a:spcBef>
                <a:spcPts val="400"/>
              </a:spcBef>
              <a:buClr>
                <a:schemeClr val="accent2"/>
              </a:buClr>
              <a:buFont typeface="Wingdings" charset="2"/>
              <a:buChar char="v"/>
            </a:pPr>
            <a:r>
              <a:rPr lang="es-ES_tradnl" sz="2300" dirty="0" smtClean="0"/>
              <a:t>La </a:t>
            </a:r>
            <a:r>
              <a:rPr lang="es-ES_tradnl" sz="2300" dirty="0"/>
              <a:t>interdependencia (y coherencia) de los planes y políticas", continúa Andrews, "cristaliza la </a:t>
            </a:r>
            <a:r>
              <a:rPr lang="es-ES_tradnl" sz="2300" i="1" dirty="0"/>
              <a:t>realidad sin forma</a:t>
            </a:r>
            <a:r>
              <a:rPr lang="es-ES_tradnl" sz="2300" dirty="0"/>
              <a:t> en un conjunto de problemas que una organización puede aprovechar y resolver". </a:t>
            </a:r>
            <a:endParaRPr lang="es-ES_tradnl" sz="2300" dirty="0" smtClean="0"/>
          </a:p>
          <a:p>
            <a:pPr>
              <a:spcBef>
                <a:spcPts val="400"/>
              </a:spcBef>
              <a:buClr>
                <a:schemeClr val="accent2"/>
              </a:buClr>
              <a:buFont typeface="Wingdings" charset="2"/>
              <a:buChar char="v"/>
            </a:pPr>
            <a:r>
              <a:rPr lang="es-ES_tradnl" sz="2300" dirty="0"/>
              <a:t>Los pensadores estratégicos son expertos en tomar lo que </a:t>
            </a:r>
            <a:r>
              <a:rPr lang="es-ES_tradnl" sz="2300" dirty="0" smtClean="0"/>
              <a:t>parece </a:t>
            </a:r>
            <a:r>
              <a:rPr lang="es-ES_tradnl" sz="2300" dirty="0"/>
              <a:t>ser datos cuantitativos y cualitativos desordenados y pintan un cuadro que le da a la organización un sentido de dirección.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01437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37758</TotalTime>
  <Words>5451</Words>
  <Application>Microsoft Macintosh PowerPoint</Application>
  <PresentationFormat>Panorámica</PresentationFormat>
  <Paragraphs>275</Paragraphs>
  <Slides>47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Arial Hebrew</vt:lpstr>
      <vt:lpstr>Calibri</vt:lpstr>
      <vt:lpstr>Calibri Light</vt:lpstr>
      <vt:lpstr>Wingdings</vt:lpstr>
      <vt:lpstr>Arial</vt:lpstr>
      <vt:lpstr>Retrospección</vt:lpstr>
      <vt:lpstr>Presentación de PowerPoint</vt:lpstr>
      <vt:lpstr>Presentación de PowerPoint</vt:lpstr>
      <vt:lpstr>Organizaciones y Estrategia de I + D</vt:lpstr>
      <vt:lpstr>Introducción</vt:lpstr>
      <vt:lpstr>Introducción</vt:lpstr>
      <vt:lpstr>Introducción</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STRATEGY FORMULATION AND IMPLEMENTATION</vt:lpstr>
      <vt:lpstr>STRATEGY FORMULATION AND IMPLEMENTATION</vt:lpstr>
      <vt:lpstr>STRATEGY FORMULATION AND IMPLEMENTATION</vt:lpstr>
      <vt:lpstr>SWOT</vt:lpstr>
      <vt:lpstr>STRATEGY FORMULATION AND IMPLEMENTATION</vt:lpstr>
      <vt:lpstr>STRATEGY FORMULATION AND IMPLEMENTATION</vt:lpstr>
      <vt:lpstr>STRATEGY FORMULATION AND IMPLEMENTATION</vt:lpstr>
      <vt:lpstr>Búsqueda de Strategy/Mission statements for R&amp;D organizations</vt:lpstr>
      <vt:lpstr>Presentación de PowerPoint</vt:lpstr>
      <vt:lpstr>Investigación, desarrollo y política científica</vt:lpstr>
      <vt:lpstr>Introducción</vt:lpstr>
      <vt:lpstr>Introducción</vt:lpstr>
      <vt:lpstr>Introducción</vt:lpstr>
      <vt:lpstr>Introducción</vt:lpstr>
      <vt:lpstr>Presentación de PowerPoint</vt:lpstr>
      <vt:lpstr>Presentación de PowerPoint</vt:lpstr>
      <vt:lpstr>Introducción</vt:lpstr>
      <vt:lpstr>Introducción</vt:lpstr>
      <vt:lpstr>Introducción</vt:lpstr>
      <vt:lpstr>Presentación de PowerPoint</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512</cp:revision>
  <dcterms:created xsi:type="dcterms:W3CDTF">2018-09-05T16:34:01Z</dcterms:created>
  <dcterms:modified xsi:type="dcterms:W3CDTF">2019-05-20T23:53:40Z</dcterms:modified>
</cp:coreProperties>
</file>