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3"/>
  </p:notesMasterIdLst>
  <p:sldIdLst>
    <p:sldId id="358" r:id="rId2"/>
    <p:sldId id="455" r:id="rId3"/>
    <p:sldId id="528" r:id="rId4"/>
    <p:sldId id="476" r:id="rId5"/>
    <p:sldId id="529" r:id="rId6"/>
    <p:sldId id="530" r:id="rId7"/>
    <p:sldId id="531" r:id="rId8"/>
    <p:sldId id="478" r:id="rId9"/>
    <p:sldId id="532" r:id="rId10"/>
    <p:sldId id="533" r:id="rId11"/>
    <p:sldId id="534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053"/>
    <a:srgbClr val="CD6292"/>
    <a:srgbClr val="C87969"/>
    <a:srgbClr val="C88699"/>
    <a:srgbClr val="7B3583"/>
    <a:srgbClr val="D38A9E"/>
    <a:srgbClr val="452544"/>
    <a:srgbClr val="F39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2"/>
    <p:restoredTop sz="85242"/>
  </p:normalViewPr>
  <p:slideViewPr>
    <p:cSldViewPr snapToGrid="0" snapToObjects="1">
      <p:cViewPr varScale="1">
        <p:scale>
          <a:sx n="54" d="100"/>
          <a:sy n="54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CEBD-C2E1-7F40-8575-4196F63DE1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13DC-DD53-7F48-9A1C-B2B01A45D4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CC1-53A7-9C46-9DEE-929A300AA752}" type="datetime1">
              <a:rPr lang="es-ES" smtClean="0"/>
              <a:t>30/4/19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B2E8-1631-0F44-AAB9-F832CEF3ED91}" type="datetime1">
              <a:rPr lang="es-ES" smtClean="0"/>
              <a:t>30/4/19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0B51-DCAA-8C48-9C3B-09C005A15F6E}" type="datetime1">
              <a:rPr lang="es-ES" smtClean="0"/>
              <a:t>30/4/19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0EA2-18CA-7B4F-BBF6-1D21BE6C0B5D}" type="datetime1">
              <a:rPr lang="es-ES" smtClean="0"/>
              <a:t>30/4/19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6B1-A0A2-604A-8C00-2B7526D3B9E6}" type="datetime1">
              <a:rPr lang="es-ES" smtClean="0"/>
              <a:t>30/4/19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AD15-810F-DB42-9A02-867E40635398}" type="datetime1">
              <a:rPr lang="es-ES" smtClean="0"/>
              <a:t>30/4/19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2359-88C1-F341-94F5-A6DD26004159}" type="datetime1">
              <a:rPr lang="es-ES" smtClean="0"/>
              <a:t>30/4/19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B8CD-F702-0445-98F7-7F91F814F2B1}" type="datetime1">
              <a:rPr lang="es-ES" smtClean="0"/>
              <a:t>30/4/19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0432-C8B4-3940-81B6-657145B33DE1}" type="datetime1">
              <a:rPr lang="es-ES" smtClean="0"/>
              <a:t>30/4/19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29562F-32A5-504F-B875-39E2B6605B9B}" type="datetime1">
              <a:rPr lang="es-ES" smtClean="0"/>
              <a:t>30/4/19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99AB-26D8-204B-8DCB-06A48579AB43}" type="datetime1">
              <a:rPr lang="es-ES" smtClean="0"/>
              <a:t>30/4/19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046C1-172E-6948-A732-515F1F1DC49B}" type="datetime1">
              <a:rPr lang="es-ES" smtClean="0"/>
              <a:t>30/4/19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ieeexplore.ieee.org/abstract/document/86062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evier.com/__data/assets/pdf_file/0004/91165/Get-Published-Quick-Guide.pdf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00051" y="2021305"/>
            <a:ext cx="10058400" cy="10600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800" dirty="0" err="1" smtClean="0"/>
              <a:t>Writing</a:t>
            </a:r>
            <a:r>
              <a:rPr lang="es-ES" sz="5800" dirty="0" smtClean="0"/>
              <a:t> a </a:t>
            </a:r>
            <a:r>
              <a:rPr lang="es-ES" sz="5800" dirty="0" err="1" smtClean="0"/>
              <a:t>Scientific</a:t>
            </a:r>
            <a:r>
              <a:rPr lang="es-ES" sz="5800" dirty="0" smtClean="0"/>
              <a:t> </a:t>
            </a:r>
            <a:r>
              <a:rPr lang="es-ES" sz="5800" dirty="0" err="1" smtClean="0"/>
              <a:t>Paper</a:t>
            </a:r>
            <a:endParaRPr lang="en-US" sz="71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56518" y="4691811"/>
            <a:ext cx="100584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tx1"/>
                </a:solidFill>
              </a:rPr>
              <a:t>Escuela Politécnica Nacional</a:t>
            </a:r>
          </a:p>
          <a:p>
            <a:r>
              <a:rPr lang="es-ES" sz="2400" dirty="0" smtClean="0">
                <a:solidFill>
                  <a:schemeClr val="tx1"/>
                </a:solidFill>
              </a:rPr>
              <a:t>Programa de Maestría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6518" y="3761015"/>
            <a:ext cx="10058400" cy="458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Lorena </a:t>
            </a:r>
            <a:r>
              <a:rPr lang="en-US" sz="2800" b="1" dirty="0" err="1" smtClean="0">
                <a:solidFill>
                  <a:schemeClr val="tx1"/>
                </a:solidFill>
              </a:rPr>
              <a:t>recalde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cap="none" dirty="0" smtClean="0">
                <a:solidFill>
                  <a:schemeClr val="tx1"/>
                </a:solidFill>
              </a:rPr>
              <a:t>Ph.D.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56518" y="5834811"/>
            <a:ext cx="2734333" cy="4718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2019-A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10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853881"/>
            <a:ext cx="109944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La mala escritura puede y con frecuencia previene o retrasa la publicación de buena ciencia. Desafortunadamente, la educación de los científicos a menudo se compromete tan abrumadoramente con los aspectos técnicos de la ciencia que las artes de la comunicación se descuidan o se ignoran. En resumen, muchos buenos científicos son malos escritores. </a:t>
            </a:r>
            <a:endParaRPr lang="es-ES_tradnl" sz="2800" dirty="0" smtClean="0"/>
          </a:p>
          <a:p>
            <a:endParaRPr lang="es-ES_tradnl" sz="2800" dirty="0"/>
          </a:p>
          <a:p>
            <a:r>
              <a:rPr lang="es-ES_tradnl" sz="2800" dirty="0" smtClean="0"/>
              <a:t>Ciertamente</a:t>
            </a:r>
            <a:r>
              <a:rPr lang="es-ES_tradnl" sz="2800" dirty="0"/>
              <a:t>, a muchos científicos no les gusta escribir. Como dijo Charles Darwin, "la vida de un naturalista sería feliz si solo tuviera que observar y nunca escribir" (citado por </a:t>
            </a:r>
            <a:r>
              <a:rPr lang="es-ES_tradnl" sz="2800" dirty="0" err="1"/>
              <a:t>Trelease</a:t>
            </a:r>
            <a:r>
              <a:rPr lang="es-ES_tradnl" sz="2800" dirty="0"/>
              <a:t>, 1958).</a:t>
            </a:r>
          </a:p>
        </p:txBody>
      </p:sp>
    </p:spTree>
    <p:extLst>
      <p:ext uri="{BB962C8B-B14F-4D97-AF65-F5344CB8AC3E}">
        <p14:creationId xmlns:p14="http://schemas.microsoft.com/office/powerpoint/2010/main" val="16014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11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486729"/>
            <a:ext cx="109944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La </a:t>
            </a:r>
            <a:r>
              <a:rPr lang="en-US" sz="2700" dirty="0" err="1"/>
              <a:t>mayoría</a:t>
            </a:r>
            <a:r>
              <a:rPr lang="en-US" sz="2700" dirty="0"/>
              <a:t> de los </a:t>
            </a:r>
            <a:r>
              <a:rPr lang="en-US" sz="2700" dirty="0" err="1"/>
              <a:t>científicos</a:t>
            </a:r>
            <a:r>
              <a:rPr lang="en-US" sz="2700" dirty="0"/>
              <a:t> de hoy no </a:t>
            </a:r>
            <a:r>
              <a:rPr lang="en-US" sz="2700" dirty="0" err="1"/>
              <a:t>tuvieron</a:t>
            </a:r>
            <a:r>
              <a:rPr lang="en-US" sz="2700" dirty="0"/>
              <a:t> la </a:t>
            </a:r>
            <a:r>
              <a:rPr lang="en-US" sz="2700" dirty="0" err="1"/>
              <a:t>oportunidad</a:t>
            </a:r>
            <a:r>
              <a:rPr lang="en-US" sz="2700" dirty="0"/>
              <a:t> de </a:t>
            </a:r>
            <a:r>
              <a:rPr lang="en-US" sz="2700" dirty="0" err="1"/>
              <a:t>tomar</a:t>
            </a:r>
            <a:r>
              <a:rPr lang="en-US" sz="2700" dirty="0"/>
              <a:t> un </a:t>
            </a:r>
            <a:r>
              <a:rPr lang="en-US" sz="2700" dirty="0" err="1"/>
              <a:t>curso</a:t>
            </a:r>
            <a:r>
              <a:rPr lang="en-US" sz="2700" dirty="0"/>
              <a:t> formal de </a:t>
            </a:r>
            <a:r>
              <a:rPr lang="en-US" sz="2700" dirty="0" err="1"/>
              <a:t>escritura</a:t>
            </a:r>
            <a:r>
              <a:rPr lang="en-US" sz="2700" dirty="0"/>
              <a:t> </a:t>
            </a:r>
            <a:r>
              <a:rPr lang="en-US" sz="2700" dirty="0" err="1"/>
              <a:t>científica</a:t>
            </a:r>
            <a:r>
              <a:rPr lang="en-US" sz="2700" dirty="0"/>
              <a:t>. Como </a:t>
            </a:r>
            <a:r>
              <a:rPr lang="en-US" sz="2700" dirty="0" err="1"/>
              <a:t>estudiantes</a:t>
            </a:r>
            <a:r>
              <a:rPr lang="en-US" sz="2700" dirty="0"/>
              <a:t> </a:t>
            </a:r>
            <a:r>
              <a:rPr lang="en-US" sz="2700" dirty="0" err="1"/>
              <a:t>graduados</a:t>
            </a:r>
            <a:r>
              <a:rPr lang="en-US" sz="2700" dirty="0"/>
              <a:t>, </a:t>
            </a:r>
            <a:r>
              <a:rPr lang="en-US" sz="2700" dirty="0" err="1"/>
              <a:t>aprendieron</a:t>
            </a:r>
            <a:r>
              <a:rPr lang="en-US" sz="2700" dirty="0"/>
              <a:t> a </a:t>
            </a:r>
            <a:r>
              <a:rPr lang="en-US" sz="2700" dirty="0" err="1"/>
              <a:t>imitar</a:t>
            </a:r>
            <a:r>
              <a:rPr lang="en-US" sz="2700" dirty="0"/>
              <a:t> el </a:t>
            </a:r>
            <a:r>
              <a:rPr lang="en-US" sz="2700" dirty="0" err="1"/>
              <a:t>estilo</a:t>
            </a:r>
            <a:r>
              <a:rPr lang="en-US" sz="2700" dirty="0"/>
              <a:t> y el </a:t>
            </a:r>
            <a:r>
              <a:rPr lang="en-US" sz="2700" dirty="0" err="1"/>
              <a:t>enfoque</a:t>
            </a:r>
            <a:r>
              <a:rPr lang="en-US" sz="2700" dirty="0"/>
              <a:t> de </a:t>
            </a:r>
            <a:r>
              <a:rPr lang="en-US" sz="2700" dirty="0" err="1"/>
              <a:t>sus</a:t>
            </a:r>
            <a:r>
              <a:rPr lang="en-US" sz="2700" dirty="0"/>
              <a:t> </a:t>
            </a:r>
            <a:r>
              <a:rPr lang="en-US" sz="2700" dirty="0" err="1"/>
              <a:t>profesores</a:t>
            </a:r>
            <a:r>
              <a:rPr lang="en-US" sz="2700" dirty="0"/>
              <a:t> y </a:t>
            </a:r>
            <a:r>
              <a:rPr lang="en-US" sz="2700" dirty="0" err="1"/>
              <a:t>autores</a:t>
            </a:r>
            <a:r>
              <a:rPr lang="en-US" sz="2700" dirty="0"/>
              <a:t> </a:t>
            </a:r>
            <a:r>
              <a:rPr lang="en-US" sz="2700" dirty="0" err="1"/>
              <a:t>anteriores</a:t>
            </a:r>
            <a:r>
              <a:rPr lang="en-US" sz="2700" dirty="0"/>
              <a:t>. </a:t>
            </a:r>
            <a:r>
              <a:rPr lang="en-US" sz="2700" dirty="0" err="1"/>
              <a:t>Algunos</a:t>
            </a:r>
            <a:r>
              <a:rPr lang="en-US" sz="2700" dirty="0"/>
              <a:t> </a:t>
            </a:r>
            <a:r>
              <a:rPr lang="en-US" sz="2700" dirty="0" err="1"/>
              <a:t>científicos</a:t>
            </a:r>
            <a:r>
              <a:rPr lang="en-US" sz="2700" dirty="0"/>
              <a:t> se </a:t>
            </a:r>
            <a:r>
              <a:rPr lang="en-US" sz="2700" dirty="0" err="1"/>
              <a:t>convirtieron</a:t>
            </a:r>
            <a:r>
              <a:rPr lang="en-US" sz="2700" dirty="0"/>
              <a:t> en </a:t>
            </a:r>
            <a:r>
              <a:rPr lang="en-US" sz="2700" dirty="0" err="1"/>
              <a:t>buenos</a:t>
            </a:r>
            <a:r>
              <a:rPr lang="en-US" sz="2700" dirty="0"/>
              <a:t> </a:t>
            </a:r>
            <a:r>
              <a:rPr lang="en-US" sz="2700" dirty="0" err="1"/>
              <a:t>escritores</a:t>
            </a:r>
            <a:r>
              <a:rPr lang="en-US" sz="2700" dirty="0"/>
              <a:t> de </a:t>
            </a:r>
            <a:r>
              <a:rPr lang="en-US" sz="2700" dirty="0" err="1"/>
              <a:t>todos</a:t>
            </a:r>
            <a:r>
              <a:rPr lang="en-US" sz="2700" dirty="0"/>
              <a:t> </a:t>
            </a:r>
            <a:r>
              <a:rPr lang="en-US" sz="2700" dirty="0" err="1"/>
              <a:t>modos</a:t>
            </a:r>
            <a:r>
              <a:rPr lang="en-US" sz="2700" dirty="0"/>
              <a:t>. </a:t>
            </a:r>
            <a:r>
              <a:rPr lang="en-US" sz="2700" dirty="0" err="1"/>
              <a:t>Muchos</a:t>
            </a:r>
            <a:r>
              <a:rPr lang="en-US" sz="2700" dirty="0"/>
              <a:t>, sin embargo, </a:t>
            </a:r>
            <a:r>
              <a:rPr lang="en-US" sz="2700" dirty="0" err="1"/>
              <a:t>aprendieron</a:t>
            </a:r>
            <a:r>
              <a:rPr lang="en-US" sz="2700" dirty="0"/>
              <a:t> solo a </a:t>
            </a:r>
            <a:r>
              <a:rPr lang="en-US" sz="2700" dirty="0" err="1"/>
              <a:t>imitar</a:t>
            </a:r>
            <a:r>
              <a:rPr lang="en-US" sz="2700" dirty="0"/>
              <a:t> la </a:t>
            </a:r>
            <a:r>
              <a:rPr lang="en-US" sz="2700" dirty="0" err="1"/>
              <a:t>escritura</a:t>
            </a:r>
            <a:r>
              <a:rPr lang="en-US" sz="2700" dirty="0"/>
              <a:t> de los </a:t>
            </a:r>
            <a:r>
              <a:rPr lang="en-US" sz="2700" dirty="0" err="1"/>
              <a:t>autores</a:t>
            </a:r>
            <a:r>
              <a:rPr lang="en-US" sz="2700" dirty="0"/>
              <a:t> antes de </a:t>
            </a:r>
            <a:r>
              <a:rPr lang="en-US" sz="2700" dirty="0" err="1"/>
              <a:t>ellos</a:t>
            </a:r>
            <a:r>
              <a:rPr lang="en-US" sz="2700" dirty="0"/>
              <a:t>, con </a:t>
            </a:r>
            <a:r>
              <a:rPr lang="en-US" sz="2700" dirty="0" err="1"/>
              <a:t>todos</a:t>
            </a:r>
            <a:r>
              <a:rPr lang="en-US" sz="2700" dirty="0"/>
              <a:t> </a:t>
            </a:r>
            <a:r>
              <a:rPr lang="en-US" sz="2700" dirty="0" err="1"/>
              <a:t>sus</a:t>
            </a:r>
            <a:r>
              <a:rPr lang="en-US" sz="2700" dirty="0"/>
              <a:t> </a:t>
            </a:r>
            <a:r>
              <a:rPr lang="en-US" sz="2700" dirty="0" err="1"/>
              <a:t>defectos</a:t>
            </a:r>
            <a:r>
              <a:rPr lang="en-US" sz="2700" dirty="0"/>
              <a:t>, </a:t>
            </a:r>
            <a:r>
              <a:rPr lang="en-US" sz="2700" dirty="0" err="1"/>
              <a:t>estableciendo</a:t>
            </a:r>
            <a:r>
              <a:rPr lang="en-US" sz="2700" dirty="0"/>
              <a:t> </a:t>
            </a:r>
            <a:r>
              <a:rPr lang="en-US" sz="2700" dirty="0" err="1"/>
              <a:t>así</a:t>
            </a:r>
            <a:r>
              <a:rPr lang="en-US" sz="2700" dirty="0"/>
              <a:t> un </a:t>
            </a:r>
            <a:r>
              <a:rPr lang="en-US" sz="2700" dirty="0" err="1"/>
              <a:t>sistema</a:t>
            </a:r>
            <a:r>
              <a:rPr lang="en-US" sz="2700" dirty="0"/>
              <a:t> de error a </a:t>
            </a:r>
            <a:r>
              <a:rPr lang="en-US" sz="2700" dirty="0" err="1"/>
              <a:t>perpetuidad</a:t>
            </a:r>
            <a:r>
              <a:rPr lang="en-US" sz="2700" dirty="0" smtClean="0"/>
              <a:t>.</a:t>
            </a:r>
          </a:p>
          <a:p>
            <a:r>
              <a:rPr lang="en-US" sz="2700" dirty="0" err="1"/>
              <a:t>Debido</a:t>
            </a:r>
            <a:r>
              <a:rPr lang="en-US" sz="2700" dirty="0"/>
              <a:t> a </a:t>
            </a:r>
            <a:r>
              <a:rPr lang="en-US" sz="2700" dirty="0" err="1"/>
              <a:t>que</a:t>
            </a:r>
            <a:r>
              <a:rPr lang="en-US" sz="2700" dirty="0"/>
              <a:t> los </a:t>
            </a:r>
            <a:r>
              <a:rPr lang="en-US" sz="2700" dirty="0" err="1"/>
              <a:t>requisitos</a:t>
            </a:r>
            <a:r>
              <a:rPr lang="en-US" sz="2700" dirty="0"/>
              <a:t> de </a:t>
            </a:r>
            <a:r>
              <a:rPr lang="en-US" sz="2700" dirty="0" err="1"/>
              <a:t>las</a:t>
            </a:r>
            <a:r>
              <a:rPr lang="en-US" sz="2700" dirty="0"/>
              <a:t> </a:t>
            </a:r>
            <a:r>
              <a:rPr lang="en-US" sz="2700" dirty="0" err="1"/>
              <a:t>revistas</a:t>
            </a:r>
            <a:r>
              <a:rPr lang="en-US" sz="2700" dirty="0"/>
              <a:t> </a:t>
            </a:r>
            <a:r>
              <a:rPr lang="en-US" sz="2700" dirty="0" err="1"/>
              <a:t>varían</a:t>
            </a:r>
            <a:r>
              <a:rPr lang="en-US" sz="2700" dirty="0"/>
              <a:t> </a:t>
            </a:r>
            <a:r>
              <a:rPr lang="en-US" sz="2700" dirty="0" err="1"/>
              <a:t>ampliamente</a:t>
            </a:r>
            <a:r>
              <a:rPr lang="en-US" sz="2700" dirty="0"/>
              <a:t> de </a:t>
            </a:r>
            <a:r>
              <a:rPr lang="en-US" sz="2700" dirty="0" err="1"/>
              <a:t>una</a:t>
            </a:r>
            <a:r>
              <a:rPr lang="en-US" sz="2700" dirty="0"/>
              <a:t> </a:t>
            </a:r>
            <a:r>
              <a:rPr lang="en-US" sz="2700" dirty="0" err="1"/>
              <a:t>disciplina</a:t>
            </a:r>
            <a:r>
              <a:rPr lang="en-US" sz="2700" dirty="0"/>
              <a:t> a </a:t>
            </a:r>
            <a:r>
              <a:rPr lang="en-US" sz="2700" dirty="0" err="1"/>
              <a:t>otra</a:t>
            </a:r>
            <a:r>
              <a:rPr lang="en-US" sz="2700" dirty="0"/>
              <a:t>, e </a:t>
            </a:r>
            <a:r>
              <a:rPr lang="en-US" sz="2700" dirty="0" err="1"/>
              <a:t>incluso</a:t>
            </a:r>
            <a:r>
              <a:rPr lang="en-US" sz="2700" dirty="0"/>
              <a:t> </a:t>
            </a:r>
            <a:r>
              <a:rPr lang="en-US" sz="2700" dirty="0" err="1"/>
              <a:t>dentro</a:t>
            </a:r>
            <a:r>
              <a:rPr lang="en-US" sz="2700" dirty="0"/>
              <a:t> de la </a:t>
            </a:r>
            <a:r>
              <a:rPr lang="en-US" sz="2700" dirty="0" err="1"/>
              <a:t>misma</a:t>
            </a:r>
            <a:r>
              <a:rPr lang="en-US" sz="2700" dirty="0"/>
              <a:t> </a:t>
            </a:r>
            <a:r>
              <a:rPr lang="en-US" sz="2700" dirty="0" err="1"/>
              <a:t>disciplina</a:t>
            </a:r>
            <a:r>
              <a:rPr lang="en-US" sz="2700" dirty="0"/>
              <a:t>, no </a:t>
            </a:r>
            <a:r>
              <a:rPr lang="en-US" sz="2700" dirty="0" err="1"/>
              <a:t>es</a:t>
            </a:r>
            <a:r>
              <a:rPr lang="en-US" sz="2700" dirty="0"/>
              <a:t> </a:t>
            </a:r>
            <a:r>
              <a:rPr lang="en-US" sz="2700" dirty="0" err="1"/>
              <a:t>posible</a:t>
            </a:r>
            <a:r>
              <a:rPr lang="en-US" sz="2700" dirty="0"/>
              <a:t> </a:t>
            </a:r>
            <a:r>
              <a:rPr lang="en-US" sz="2700" dirty="0" err="1"/>
              <a:t>ofrecer</a:t>
            </a:r>
            <a:r>
              <a:rPr lang="en-US" sz="2700" dirty="0"/>
              <a:t> </a:t>
            </a:r>
            <a:r>
              <a:rPr lang="en-US" sz="2700" dirty="0" err="1"/>
              <a:t>recomendaciones</a:t>
            </a:r>
            <a:r>
              <a:rPr lang="en-US" sz="2700" dirty="0"/>
              <a:t> </a:t>
            </a:r>
            <a:r>
              <a:rPr lang="en-US" sz="2700" dirty="0" err="1"/>
              <a:t>que</a:t>
            </a:r>
            <a:r>
              <a:rPr lang="en-US" sz="2700" dirty="0"/>
              <a:t> </a:t>
            </a:r>
            <a:r>
              <a:rPr lang="en-US" sz="2700" dirty="0" err="1"/>
              <a:t>sean</a:t>
            </a:r>
            <a:r>
              <a:rPr lang="en-US" sz="2700" dirty="0"/>
              <a:t> </a:t>
            </a:r>
            <a:r>
              <a:rPr lang="en-US" sz="2700" dirty="0" err="1"/>
              <a:t>universalmente</a:t>
            </a:r>
            <a:r>
              <a:rPr lang="en-US" sz="2700" dirty="0"/>
              <a:t> </a:t>
            </a:r>
            <a:r>
              <a:rPr lang="en-US" sz="2700" dirty="0" err="1"/>
              <a:t>aceptables</a:t>
            </a:r>
            <a:r>
              <a:rPr lang="en-US" sz="2700" dirty="0"/>
              <a:t>. </a:t>
            </a:r>
            <a:r>
              <a:rPr lang="en-US" sz="2700" dirty="0" err="1" smtClean="0"/>
              <a:t>Nosotros</a:t>
            </a:r>
            <a:r>
              <a:rPr lang="en-US" sz="2700" dirty="0" smtClean="0"/>
              <a:t> </a:t>
            </a:r>
            <a:r>
              <a:rPr lang="en-US" sz="2700" dirty="0" err="1" smtClean="0"/>
              <a:t>revisaremos</a:t>
            </a:r>
            <a:r>
              <a:rPr lang="en-US" sz="2700" dirty="0" smtClean="0"/>
              <a:t> </a:t>
            </a:r>
            <a:r>
              <a:rPr lang="en-US" sz="2700" dirty="0" err="1"/>
              <a:t>ciertos</a:t>
            </a:r>
            <a:r>
              <a:rPr lang="en-US" sz="2700" dirty="0"/>
              <a:t> </a:t>
            </a:r>
            <a:r>
              <a:rPr lang="en-US" sz="2700" dirty="0" err="1"/>
              <a:t>principios</a:t>
            </a:r>
            <a:r>
              <a:rPr lang="en-US" sz="2700" dirty="0"/>
              <a:t> </a:t>
            </a:r>
            <a:r>
              <a:rPr lang="en-US" sz="2700" dirty="0" err="1" smtClean="0"/>
              <a:t>básicos</a:t>
            </a:r>
            <a:r>
              <a:rPr lang="en-US" sz="2700" dirty="0" smtClean="0"/>
              <a:t> y </a:t>
            </a:r>
            <a:r>
              <a:rPr lang="en-US" sz="2700" dirty="0" err="1" smtClean="0"/>
              <a:t>generales</a:t>
            </a:r>
            <a:r>
              <a:rPr lang="en-US" sz="270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554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2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397903"/>
            <a:ext cx="9521754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Ejemplo </a:t>
            </a:r>
            <a:r>
              <a:rPr lang="es-ES" dirty="0"/>
              <a:t>de </a:t>
            </a:r>
            <a:r>
              <a:rPr lang="es-ES" dirty="0" smtClean="0"/>
              <a:t>Artículo Académico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2" y="1205326"/>
            <a:ext cx="99250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s-ES" sz="2400" dirty="0" err="1"/>
              <a:t>ítulo</a:t>
            </a:r>
            <a:endParaRPr lang="es-ES" sz="2400" dirty="0"/>
          </a:p>
          <a:p>
            <a:r>
              <a:rPr lang="es-ES" sz="2400" dirty="0"/>
              <a:t>Autores y Filiaciones</a:t>
            </a:r>
          </a:p>
          <a:p>
            <a:r>
              <a:rPr lang="en-US" sz="2400" dirty="0"/>
              <a:t>Abstract</a:t>
            </a:r>
          </a:p>
          <a:p>
            <a:r>
              <a:rPr lang="en-US" sz="2400" dirty="0"/>
              <a:t>Keywords</a:t>
            </a:r>
          </a:p>
          <a:p>
            <a:r>
              <a:rPr lang="en-US" sz="2400" dirty="0"/>
              <a:t>Introduction</a:t>
            </a:r>
            <a:endParaRPr lang="es-ES" sz="2400" dirty="0"/>
          </a:p>
          <a:p>
            <a:r>
              <a:rPr lang="es-ES" sz="2400" dirty="0" err="1"/>
              <a:t>Related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endParaRPr lang="es-ES" sz="2400" dirty="0"/>
          </a:p>
          <a:p>
            <a:r>
              <a:rPr lang="es-ES" sz="2400" dirty="0" err="1"/>
              <a:t>Methodology</a:t>
            </a:r>
            <a:endParaRPr lang="es-ES" sz="2400" dirty="0"/>
          </a:p>
          <a:p>
            <a:r>
              <a:rPr lang="es-ES" sz="2400" dirty="0" err="1"/>
              <a:t>Results</a:t>
            </a:r>
            <a:endParaRPr lang="es-ES" sz="2400" dirty="0"/>
          </a:p>
          <a:p>
            <a:r>
              <a:rPr lang="es-ES" sz="2400" dirty="0" err="1"/>
              <a:t>Conclusions</a:t>
            </a:r>
            <a:r>
              <a:rPr lang="es-ES" sz="2400" dirty="0"/>
              <a:t> </a:t>
            </a:r>
          </a:p>
          <a:p>
            <a:r>
              <a:rPr lang="en-US" sz="2400" dirty="0" err="1"/>
              <a:t>Aknowledgement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endParaRPr lang="en-US" sz="2400" dirty="0" smtClean="0">
              <a:hlinkClick r:id="rId3" invalidUrl="http://delivery.acm.org/10.1145/1300000/1298311/p29-mislove.pdf?ip=190.96.108.68&amp;id=1298311&amp;acc=ACTIVE SERVICE&amp;key=158FCCEB7301141E.2217C6D7AA96D14C.4D4702B0C3E38B35.4D4702B0C3E38B35&amp;__acm__=1556633729_751f546de6aa5fbf02f1bfbe67397f65"/>
            </a:endParaRPr>
          </a:p>
          <a:p>
            <a:r>
              <a:rPr lang="en-US" sz="2400" dirty="0" smtClean="0">
                <a:hlinkClick r:id="rId4" invalidUrl="http://delivery.acm.org/10.1145/1300000/1298311/p29-mislove.pdf?ip=190.96.108.68&amp;id=1298311&amp;acc=ACTIVE SERVICE&amp;key=158FCCEB7301141E.2217C6D7AA96D14C.4D4702B0C3E38B35.4D4702B0C3E38B35&amp;__acm__=1556633729_751f546de6aa5fbf02f1bfbe67397f65"/>
              </a:rPr>
              <a:t>Conference Paper</a:t>
            </a:r>
            <a:endParaRPr lang="en-US" sz="2400" dirty="0" smtClean="0"/>
          </a:p>
          <a:p>
            <a:r>
              <a:rPr lang="en-US" sz="2400" dirty="0" err="1" smtClean="0"/>
              <a:t>Ej</a:t>
            </a:r>
            <a:r>
              <a:rPr lang="en-US" sz="2400" dirty="0" smtClean="0"/>
              <a:t>: Measurement </a:t>
            </a:r>
            <a:r>
              <a:rPr lang="en-US" sz="2400" dirty="0"/>
              <a:t>and Analysis of Online Social Networks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332" y="3414233"/>
            <a:ext cx="7502343" cy="23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3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397903"/>
            <a:ext cx="9521754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Ejemplo </a:t>
            </a:r>
            <a:r>
              <a:rPr lang="es-ES" dirty="0"/>
              <a:t>de </a:t>
            </a:r>
            <a:r>
              <a:rPr lang="es-ES" dirty="0" smtClean="0"/>
              <a:t>Artículo Académico</a:t>
            </a:r>
            <a:endParaRPr lang="es-ES_tradn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" y="1453422"/>
            <a:ext cx="5230913" cy="25864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45" y="1453422"/>
            <a:ext cx="6640483" cy="42073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1452" y="4833257"/>
            <a:ext cx="2948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Range of search</a:t>
            </a:r>
          </a:p>
          <a:p>
            <a:r>
              <a:rPr lang="en-US" sz="2800" dirty="0" smtClean="0"/>
              <a:t>- Bibliography style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Ejemplos de Artículos Académicos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6" y="1896354"/>
            <a:ext cx="5788479" cy="434802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511143" y="3706586"/>
            <a:ext cx="412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the </a:t>
            </a:r>
            <a:r>
              <a:rPr lang="en-US" sz="2400" b="1" dirty="0" err="1" smtClean="0">
                <a:solidFill>
                  <a:srgbClr val="FF0000"/>
                </a:solidFill>
              </a:rPr>
              <a:t>doi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search the 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3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Latex</a:t>
            </a:r>
            <a:r>
              <a:rPr lang="es-ES" sz="3600" dirty="0" smtClean="0"/>
              <a:t> </a:t>
            </a:r>
            <a:r>
              <a:rPr lang="es-ES" sz="3600" dirty="0" err="1" smtClean="0"/>
              <a:t>Format</a:t>
            </a:r>
            <a:r>
              <a:rPr lang="es-ES" sz="3600" dirty="0" smtClean="0"/>
              <a:t> - </a:t>
            </a:r>
            <a:r>
              <a:rPr lang="es-ES" sz="3600" dirty="0" err="1" smtClean="0"/>
              <a:t>Templates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9" y="1995023"/>
            <a:ext cx="8665029" cy="368007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449286" y="2165016"/>
            <a:ext cx="1404257" cy="9210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257392"/>
            <a:ext cx="10058400" cy="1292928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Journals</a:t>
            </a:r>
            <a:r>
              <a:rPr lang="es-ES" sz="3600" dirty="0" smtClean="0"/>
              <a:t> </a:t>
            </a:r>
            <a:r>
              <a:rPr lang="es-ES" sz="3600" dirty="0" err="1" smtClean="0"/>
              <a:t>where</a:t>
            </a:r>
            <a:r>
              <a:rPr lang="es-ES" sz="3600" dirty="0" smtClean="0"/>
              <a:t> to </a:t>
            </a:r>
            <a:r>
              <a:rPr lang="es-ES" sz="3600" dirty="0" err="1" smtClean="0"/>
              <a:t>submit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9" y="1929026"/>
            <a:ext cx="8795657" cy="355701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56109" y="5699231"/>
            <a:ext cx="335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hlinkClick r:id="rId3"/>
              </a:rPr>
              <a:t>Ejemplo de Journal 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109" y="306378"/>
            <a:ext cx="10058400" cy="12929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Overleaf to produce articles in Latex format</a:t>
            </a:r>
            <a:endParaRPr lang="en-US" sz="3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56109" y="3037114"/>
            <a:ext cx="2905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www.overleaf.com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98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8</a:t>
            </a:fld>
            <a:endParaRPr lang="es-ES_tradnl" sz="1600" dirty="0"/>
          </a:p>
        </p:txBody>
      </p:sp>
      <p:sp>
        <p:nvSpPr>
          <p:cNvPr id="3" name="Marcador de contenido 5"/>
          <p:cNvSpPr txBox="1">
            <a:spLocks/>
          </p:cNvSpPr>
          <p:nvPr/>
        </p:nvSpPr>
        <p:spPr>
          <a:xfrm>
            <a:off x="475479" y="1388475"/>
            <a:ext cx="11502189" cy="283245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200" dirty="0" smtClean="0">
                <a:hlinkClick r:id="rId3"/>
              </a:rPr>
              <a:t>Key Points before writing</a:t>
            </a:r>
            <a:endParaRPr lang="es-ES_tradnl" sz="32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1644" y="577517"/>
            <a:ext cx="11089860" cy="1227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Antes de escribir</a:t>
            </a:r>
            <a:endParaRPr lang="es-ES_tradnl" sz="4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99" y="2241809"/>
            <a:ext cx="9730664" cy="39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28338" y="6318821"/>
            <a:ext cx="10384146" cy="537621"/>
          </a:xfrm>
        </p:spPr>
        <p:txBody>
          <a:bodyPr/>
          <a:lstStyle/>
          <a:p>
            <a:fld id="{5C8A0B6C-2F0D-9146-B965-5B2E4517E27B}" type="slidenum">
              <a:rPr lang="es-ES_tradnl" sz="1600" smtClean="0"/>
              <a:t>9</a:t>
            </a:fld>
            <a:endParaRPr lang="es-ES_tradnl" sz="1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1452" y="522513"/>
            <a:ext cx="9521754" cy="11027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</a:t>
            </a:r>
            <a:endParaRPr lang="es-ES_tradn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51" y="1625281"/>
            <a:ext cx="109944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objetivo</a:t>
            </a:r>
            <a:r>
              <a:rPr lang="en-US" sz="2800" dirty="0"/>
              <a:t> de la </a:t>
            </a:r>
            <a:r>
              <a:rPr lang="en-US" sz="2800" dirty="0" err="1"/>
              <a:t>investigación</a:t>
            </a:r>
            <a:r>
              <a:rPr lang="en-US" sz="2800" dirty="0"/>
              <a:t> </a:t>
            </a:r>
            <a:r>
              <a:rPr lang="en-US" sz="2800" dirty="0" err="1"/>
              <a:t>científica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la </a:t>
            </a:r>
            <a:r>
              <a:rPr lang="en-US" sz="2800" dirty="0" err="1"/>
              <a:t>publicación</a:t>
            </a:r>
            <a:r>
              <a:rPr lang="en-US" sz="2800" dirty="0"/>
              <a:t>. Los </a:t>
            </a:r>
            <a:r>
              <a:rPr lang="en-US" sz="2800" dirty="0" err="1"/>
              <a:t>científicos</a:t>
            </a:r>
            <a:r>
              <a:rPr lang="en-US" sz="2800" dirty="0"/>
              <a:t>, </a:t>
            </a:r>
            <a:r>
              <a:rPr lang="en-US" sz="2800" dirty="0" err="1"/>
              <a:t>comenzando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estudiantes</a:t>
            </a:r>
            <a:r>
              <a:rPr lang="en-US" sz="2800" dirty="0"/>
              <a:t> de </a:t>
            </a:r>
            <a:r>
              <a:rPr lang="en-US" sz="2800" dirty="0" err="1"/>
              <a:t>posgrado</a:t>
            </a:r>
            <a:r>
              <a:rPr lang="en-US" sz="2800" dirty="0"/>
              <a:t> o </a:t>
            </a:r>
            <a:r>
              <a:rPr lang="en-US" sz="2800" dirty="0" err="1"/>
              <a:t>incluso</a:t>
            </a:r>
            <a:r>
              <a:rPr lang="en-US" sz="2800" dirty="0"/>
              <a:t> antes, se </a:t>
            </a:r>
            <a:r>
              <a:rPr lang="en-US" sz="2800" dirty="0" err="1"/>
              <a:t>miden</a:t>
            </a:r>
            <a:r>
              <a:rPr lang="en-US" sz="2800" dirty="0"/>
              <a:t> </a:t>
            </a:r>
            <a:r>
              <a:rPr lang="en-US" sz="2800" dirty="0" err="1"/>
              <a:t>principalmente</a:t>
            </a:r>
            <a:r>
              <a:rPr lang="en-US" sz="2800" dirty="0"/>
              <a:t> no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destreza</a:t>
            </a:r>
            <a:r>
              <a:rPr lang="en-US" sz="2800" dirty="0"/>
              <a:t> en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manipulaciones</a:t>
            </a:r>
            <a:r>
              <a:rPr lang="en-US" sz="2800" dirty="0"/>
              <a:t> de </a:t>
            </a:r>
            <a:r>
              <a:rPr lang="en-US" sz="2800" dirty="0" err="1"/>
              <a:t>laboratorio</a:t>
            </a:r>
            <a:r>
              <a:rPr lang="en-US" sz="2800" dirty="0"/>
              <a:t>, no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conocimiento</a:t>
            </a:r>
            <a:r>
              <a:rPr lang="en-US" sz="2800" dirty="0"/>
              <a:t> </a:t>
            </a:r>
            <a:r>
              <a:rPr lang="en-US" sz="2800" dirty="0" err="1"/>
              <a:t>innato</a:t>
            </a:r>
            <a:r>
              <a:rPr lang="en-US" sz="2800" dirty="0"/>
              <a:t> de </a:t>
            </a:r>
            <a:r>
              <a:rPr lang="en-US" sz="2800" dirty="0" err="1"/>
              <a:t>temas</a:t>
            </a:r>
            <a:r>
              <a:rPr lang="en-US" sz="2800" dirty="0"/>
              <a:t> </a:t>
            </a:r>
            <a:r>
              <a:rPr lang="en-US" sz="2800" dirty="0" err="1"/>
              <a:t>científicos</a:t>
            </a:r>
            <a:r>
              <a:rPr lang="en-US" sz="2800" dirty="0"/>
              <a:t> </a:t>
            </a:r>
            <a:r>
              <a:rPr lang="en-US" sz="2800" dirty="0" err="1" smtClean="0"/>
              <a:t>amplios</a:t>
            </a:r>
            <a:r>
              <a:rPr lang="en-US" sz="2800" dirty="0" smtClean="0"/>
              <a:t>, </a:t>
            </a:r>
            <a:r>
              <a:rPr lang="en-US" sz="2800" dirty="0"/>
              <a:t>y </a:t>
            </a:r>
            <a:r>
              <a:rPr lang="en-US" sz="2800" dirty="0" err="1"/>
              <a:t>ciertamente</a:t>
            </a:r>
            <a:r>
              <a:rPr lang="en-US" sz="2800" dirty="0"/>
              <a:t> no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 smtClean="0"/>
              <a:t>ingenio</a:t>
            </a:r>
            <a:r>
              <a:rPr lang="en-US" sz="2800" dirty="0" smtClean="0"/>
              <a:t>; </a:t>
            </a:r>
            <a:r>
              <a:rPr lang="en-US" sz="2800" dirty="0"/>
              <a:t>son </a:t>
            </a:r>
            <a:r>
              <a:rPr lang="en-US" sz="2800" dirty="0" err="1"/>
              <a:t>medidos</a:t>
            </a:r>
            <a:r>
              <a:rPr lang="en-US" sz="2800" dirty="0"/>
              <a:t> y se </a:t>
            </a:r>
            <a:r>
              <a:rPr lang="en-US" sz="2800" dirty="0" err="1"/>
              <a:t>hacen</a:t>
            </a:r>
            <a:r>
              <a:rPr lang="en-US" sz="2800" dirty="0"/>
              <a:t> </a:t>
            </a:r>
            <a:r>
              <a:rPr lang="en-US" sz="2800" dirty="0" err="1" smtClean="0"/>
              <a:t>conocidos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/>
              <a:t>sus</a:t>
            </a:r>
            <a:r>
              <a:rPr lang="en-US" sz="2800" dirty="0"/>
              <a:t> </a:t>
            </a:r>
            <a:r>
              <a:rPr lang="en-US" sz="2800" dirty="0" err="1"/>
              <a:t>publicaciones</a:t>
            </a:r>
            <a:r>
              <a:rPr lang="en-US" sz="2800" dirty="0"/>
              <a:t>. En un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práctico</a:t>
            </a:r>
            <a:r>
              <a:rPr lang="en-US" sz="2800" dirty="0"/>
              <a:t>, un </a:t>
            </a:r>
            <a:r>
              <a:rPr lang="en-US" sz="2800" dirty="0" err="1"/>
              <a:t>científico</a:t>
            </a:r>
            <a:r>
              <a:rPr lang="en-US" sz="2800" dirty="0"/>
              <a:t> </a:t>
            </a:r>
            <a:r>
              <a:rPr lang="en-US" sz="2800" dirty="0" err="1"/>
              <a:t>generalmente</a:t>
            </a:r>
            <a:r>
              <a:rPr lang="en-US" sz="2800" dirty="0"/>
              <a:t> </a:t>
            </a:r>
            <a:r>
              <a:rPr lang="en-US" sz="2800" dirty="0" err="1"/>
              <a:t>necesita</a:t>
            </a:r>
            <a:r>
              <a:rPr lang="en-US" sz="2800" dirty="0"/>
              <a:t> </a:t>
            </a:r>
            <a:r>
              <a:rPr lang="en-US" sz="2800" dirty="0" err="1"/>
              <a:t>publicaciones</a:t>
            </a:r>
            <a:r>
              <a:rPr lang="en-US" sz="2800" dirty="0"/>
              <a:t> para </a:t>
            </a:r>
            <a:r>
              <a:rPr lang="en-US" sz="2800" dirty="0" err="1"/>
              <a:t>obtener</a:t>
            </a:r>
            <a:r>
              <a:rPr lang="en-US" sz="2800" dirty="0"/>
              <a:t> un </a:t>
            </a:r>
            <a:r>
              <a:rPr lang="en-US" sz="2800" dirty="0" err="1"/>
              <a:t>trabajo</a:t>
            </a:r>
            <a:r>
              <a:rPr lang="en-US" sz="2800" dirty="0"/>
              <a:t>, </a:t>
            </a:r>
            <a:r>
              <a:rPr lang="en-US" sz="2800" dirty="0" err="1"/>
              <a:t>obtener</a:t>
            </a:r>
            <a:r>
              <a:rPr lang="en-US" sz="2800" dirty="0"/>
              <a:t> </a:t>
            </a:r>
            <a:r>
              <a:rPr lang="en-US" sz="2800" dirty="0" err="1"/>
              <a:t>fondos</a:t>
            </a:r>
            <a:r>
              <a:rPr lang="en-US" sz="2800" dirty="0"/>
              <a:t> para </a:t>
            </a:r>
            <a:r>
              <a:rPr lang="en-US" sz="2800" dirty="0" err="1"/>
              <a:t>seguir</a:t>
            </a:r>
            <a:r>
              <a:rPr lang="en-US" sz="2800" dirty="0"/>
              <a:t> </a:t>
            </a:r>
            <a:r>
              <a:rPr lang="en-US" sz="2800" dirty="0" err="1"/>
              <a:t>investigando</a:t>
            </a:r>
            <a:r>
              <a:rPr lang="en-US" sz="2800" dirty="0"/>
              <a:t> </a:t>
            </a:r>
            <a:r>
              <a:rPr lang="en-US" sz="2800" dirty="0" smtClean="0"/>
              <a:t>y </a:t>
            </a:r>
            <a:r>
              <a:rPr lang="en-US" sz="2800" dirty="0" err="1"/>
              <a:t>obtener</a:t>
            </a:r>
            <a:r>
              <a:rPr lang="en-US" sz="2800" dirty="0"/>
              <a:t> </a:t>
            </a:r>
            <a:r>
              <a:rPr lang="en-US" sz="2800" dirty="0" err="1"/>
              <a:t>promoción</a:t>
            </a:r>
            <a:r>
              <a:rPr lang="en-US" sz="2800" dirty="0"/>
              <a:t>. En </a:t>
            </a:r>
            <a:r>
              <a:rPr lang="en-US" sz="2800" dirty="0" err="1"/>
              <a:t>algunas</a:t>
            </a:r>
            <a:r>
              <a:rPr lang="en-US" sz="2800" dirty="0"/>
              <a:t> </a:t>
            </a:r>
            <a:r>
              <a:rPr lang="en-US" sz="2800" dirty="0" err="1"/>
              <a:t>instituciones</a:t>
            </a:r>
            <a:r>
              <a:rPr lang="en-US" sz="2800" dirty="0"/>
              <a:t>, se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publicaciones</a:t>
            </a:r>
            <a:r>
              <a:rPr lang="en-US" sz="2800" dirty="0"/>
              <a:t> para </a:t>
            </a:r>
            <a:r>
              <a:rPr lang="en-US" sz="2800" dirty="0" err="1"/>
              <a:t>obtener</a:t>
            </a:r>
            <a:r>
              <a:rPr lang="en-US" sz="2800" dirty="0"/>
              <a:t> un </a:t>
            </a:r>
            <a:r>
              <a:rPr lang="en-US" sz="2800" dirty="0" err="1"/>
              <a:t>doctorado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8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33289</TotalTime>
  <Words>433</Words>
  <Application>Microsoft Macintosh PowerPoint</Application>
  <PresentationFormat>Panorámica</PresentationFormat>
  <Paragraphs>58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Ejemplos de Artículos Académicos</vt:lpstr>
      <vt:lpstr>Latex Format - Templates</vt:lpstr>
      <vt:lpstr>Journals where to submit</vt:lpstr>
      <vt:lpstr>Overleaf to produce articles in Latex format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Users Preferences in Online Social Networks</dc:title>
  <dc:creator>Lorena Recalde</dc:creator>
  <cp:lastModifiedBy>Lorena Recalde</cp:lastModifiedBy>
  <cp:revision>280</cp:revision>
  <dcterms:created xsi:type="dcterms:W3CDTF">2018-09-05T16:34:01Z</dcterms:created>
  <dcterms:modified xsi:type="dcterms:W3CDTF">2019-04-30T20:28:35Z</dcterms:modified>
</cp:coreProperties>
</file>