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07"/>
  </p:notesMasterIdLst>
  <p:sldIdLst>
    <p:sldId id="472" r:id="rId2"/>
    <p:sldId id="479" r:id="rId3"/>
    <p:sldId id="475" r:id="rId4"/>
    <p:sldId id="620" r:id="rId5"/>
    <p:sldId id="621" r:id="rId6"/>
    <p:sldId id="622" r:id="rId7"/>
    <p:sldId id="623" r:id="rId8"/>
    <p:sldId id="624" r:id="rId9"/>
    <p:sldId id="625" r:id="rId10"/>
    <p:sldId id="627" r:id="rId11"/>
    <p:sldId id="626" r:id="rId12"/>
    <p:sldId id="628" r:id="rId13"/>
    <p:sldId id="629" r:id="rId14"/>
    <p:sldId id="630" r:id="rId15"/>
    <p:sldId id="631" r:id="rId16"/>
    <p:sldId id="632" r:id="rId17"/>
    <p:sldId id="633" r:id="rId18"/>
    <p:sldId id="634" r:id="rId19"/>
    <p:sldId id="635" r:id="rId20"/>
    <p:sldId id="636" r:id="rId21"/>
    <p:sldId id="637" r:id="rId22"/>
    <p:sldId id="638" r:id="rId23"/>
    <p:sldId id="639" r:id="rId24"/>
    <p:sldId id="614" r:id="rId25"/>
    <p:sldId id="617" r:id="rId26"/>
    <p:sldId id="640" r:id="rId27"/>
    <p:sldId id="641" r:id="rId28"/>
    <p:sldId id="642" r:id="rId29"/>
    <p:sldId id="643" r:id="rId30"/>
    <p:sldId id="644" r:id="rId31"/>
    <p:sldId id="645" r:id="rId32"/>
    <p:sldId id="646" r:id="rId33"/>
    <p:sldId id="647" r:id="rId34"/>
    <p:sldId id="648" r:id="rId35"/>
    <p:sldId id="649" r:id="rId36"/>
    <p:sldId id="652" r:id="rId37"/>
    <p:sldId id="653" r:id="rId38"/>
    <p:sldId id="654" r:id="rId39"/>
    <p:sldId id="655" r:id="rId40"/>
    <p:sldId id="656" r:id="rId41"/>
    <p:sldId id="658" r:id="rId42"/>
    <p:sldId id="659" r:id="rId43"/>
    <p:sldId id="660" r:id="rId44"/>
    <p:sldId id="662" r:id="rId45"/>
    <p:sldId id="663" r:id="rId46"/>
    <p:sldId id="692" r:id="rId47"/>
    <p:sldId id="664" r:id="rId48"/>
    <p:sldId id="665" r:id="rId49"/>
    <p:sldId id="667" r:id="rId50"/>
    <p:sldId id="693" r:id="rId51"/>
    <p:sldId id="615" r:id="rId52"/>
    <p:sldId id="618" r:id="rId53"/>
    <p:sldId id="668" r:id="rId54"/>
    <p:sldId id="669" r:id="rId55"/>
    <p:sldId id="670" r:id="rId56"/>
    <p:sldId id="671" r:id="rId57"/>
    <p:sldId id="672" r:id="rId58"/>
    <p:sldId id="673" r:id="rId59"/>
    <p:sldId id="674" r:id="rId60"/>
    <p:sldId id="675" r:id="rId61"/>
    <p:sldId id="676" r:id="rId62"/>
    <p:sldId id="678" r:id="rId63"/>
    <p:sldId id="679" r:id="rId64"/>
    <p:sldId id="677" r:id="rId65"/>
    <p:sldId id="694" r:id="rId66"/>
    <p:sldId id="680" r:id="rId67"/>
    <p:sldId id="681" r:id="rId68"/>
    <p:sldId id="682" r:id="rId69"/>
    <p:sldId id="683" r:id="rId70"/>
    <p:sldId id="684" r:id="rId71"/>
    <p:sldId id="685" r:id="rId72"/>
    <p:sldId id="686" r:id="rId73"/>
    <p:sldId id="687" r:id="rId74"/>
    <p:sldId id="688" r:id="rId75"/>
    <p:sldId id="689" r:id="rId76"/>
    <p:sldId id="690" r:id="rId77"/>
    <p:sldId id="695" r:id="rId78"/>
    <p:sldId id="691" r:id="rId79"/>
    <p:sldId id="616" r:id="rId80"/>
    <p:sldId id="619" r:id="rId81"/>
    <p:sldId id="698" r:id="rId82"/>
    <p:sldId id="696" r:id="rId83"/>
    <p:sldId id="697" r:id="rId84"/>
    <p:sldId id="699" r:id="rId85"/>
    <p:sldId id="700" r:id="rId86"/>
    <p:sldId id="701" r:id="rId87"/>
    <p:sldId id="702" r:id="rId88"/>
    <p:sldId id="703" r:id="rId89"/>
    <p:sldId id="704" r:id="rId90"/>
    <p:sldId id="705" r:id="rId91"/>
    <p:sldId id="706" r:id="rId92"/>
    <p:sldId id="710" r:id="rId93"/>
    <p:sldId id="711" r:id="rId94"/>
    <p:sldId id="708" r:id="rId95"/>
    <p:sldId id="712" r:id="rId96"/>
    <p:sldId id="713" r:id="rId97"/>
    <p:sldId id="717" r:id="rId98"/>
    <p:sldId id="718" r:id="rId99"/>
    <p:sldId id="719" r:id="rId100"/>
    <p:sldId id="720" r:id="rId101"/>
    <p:sldId id="721" r:id="rId102"/>
    <p:sldId id="722" r:id="rId103"/>
    <p:sldId id="723" r:id="rId104"/>
    <p:sldId id="724" r:id="rId105"/>
    <p:sldId id="725" r:id="rId106"/>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82"/>
    <p:restoredTop sz="85185"/>
  </p:normalViewPr>
  <p:slideViewPr>
    <p:cSldViewPr snapToGrid="0" snapToObjects="1">
      <p:cViewPr varScale="1">
        <p:scale>
          <a:sx n="77" d="100"/>
          <a:sy n="77" d="100"/>
        </p:scale>
        <p:origin x="4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presProps" Target="presProps.xml"/><Relationship Id="rId109"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theme" Target="theme/theme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5/9/19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1341010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368899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24</a:t>
            </a:fld>
            <a:endParaRPr lang="en-US"/>
          </a:p>
        </p:txBody>
      </p:sp>
    </p:spTree>
    <p:extLst>
      <p:ext uri="{BB962C8B-B14F-4D97-AF65-F5344CB8AC3E}">
        <p14:creationId xmlns:p14="http://schemas.microsoft.com/office/powerpoint/2010/main" val="826110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51</a:t>
            </a:fld>
            <a:endParaRPr lang="en-US"/>
          </a:p>
        </p:txBody>
      </p:sp>
    </p:spTree>
    <p:extLst>
      <p:ext uri="{BB962C8B-B14F-4D97-AF65-F5344CB8AC3E}">
        <p14:creationId xmlns:p14="http://schemas.microsoft.com/office/powerpoint/2010/main" val="1010403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79</a:t>
            </a:fld>
            <a:endParaRPr lang="en-US"/>
          </a:p>
        </p:txBody>
      </p:sp>
    </p:spTree>
    <p:extLst>
      <p:ext uri="{BB962C8B-B14F-4D97-AF65-F5344CB8AC3E}">
        <p14:creationId xmlns:p14="http://schemas.microsoft.com/office/powerpoint/2010/main" val="1857826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105</a:t>
            </a:fld>
            <a:endParaRPr lang="en-US"/>
          </a:p>
        </p:txBody>
      </p:sp>
    </p:spTree>
    <p:extLst>
      <p:ext uri="{BB962C8B-B14F-4D97-AF65-F5344CB8AC3E}">
        <p14:creationId xmlns:p14="http://schemas.microsoft.com/office/powerpoint/2010/main" val="791648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9/5/19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9/5/19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9/5/19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9/5/19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9/5/19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9/5/19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9/5/19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youtube.com/watch?v=YMyofREc5J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 Id="rId3" Type="http://schemas.openxmlformats.org/officeDocument/2006/relationships/image" Target="../media/image10.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r>
              <a:rPr lang="es-ES" sz="1600" dirty="0" smtClean="0"/>
              <a:t>Contenido                                                                                                                                                                                                              </a:t>
            </a:r>
            <a:fld id="{5C8A0B6C-2F0D-9146-B965-5B2E4517E27B}" type="slidenum">
              <a:rPr lang="en-US" sz="1600" smtClean="0"/>
              <a:t>1</a:t>
            </a:fld>
            <a:endParaRPr lang="en-US" sz="1600" dirty="0"/>
          </a:p>
        </p:txBody>
      </p:sp>
      <p:sp>
        <p:nvSpPr>
          <p:cNvPr id="14" name="Título 1"/>
          <p:cNvSpPr txBox="1">
            <a:spLocks/>
          </p:cNvSpPr>
          <p:nvPr/>
        </p:nvSpPr>
        <p:spPr>
          <a:xfrm>
            <a:off x="786965" y="266008"/>
            <a:ext cx="10058400" cy="72880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dirty="0"/>
              <a:t>Contenido de este curso</a:t>
            </a:r>
            <a:endParaRPr lang="en-US" dirty="0"/>
          </a:p>
        </p:txBody>
      </p:sp>
      <p:graphicFrame>
        <p:nvGraphicFramePr>
          <p:cNvPr id="3" name="Tabla 2"/>
          <p:cNvGraphicFramePr>
            <a:graphicFrameLocks noGrp="1"/>
          </p:cNvGraphicFramePr>
          <p:nvPr>
            <p:extLst>
              <p:ext uri="{D42A27DB-BD31-4B8C-83A1-F6EECF244321}">
                <p14:modId xmlns:p14="http://schemas.microsoft.com/office/powerpoint/2010/main" val="407246654"/>
              </p:ext>
            </p:extLst>
          </p:nvPr>
        </p:nvGraphicFramePr>
        <p:xfrm>
          <a:off x="336883" y="1417638"/>
          <a:ext cx="11646569" cy="4559130"/>
        </p:xfrm>
        <a:graphic>
          <a:graphicData uri="http://schemas.openxmlformats.org/drawingml/2006/table">
            <a:tbl>
              <a:tblPr/>
              <a:tblGrid>
                <a:gridCol w="584765"/>
                <a:gridCol w="767505"/>
                <a:gridCol w="6334955"/>
                <a:gridCol w="3959344"/>
              </a:tblGrid>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Organizaciones de I + D y categorías de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Elementos necesarios para una organización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Creación de una organización de I + D productiva y eficaz</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Diseño de puestos de trabajo y efectividad organizativa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Vi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Feriado</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Influyendo en las personas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7</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Motivación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8</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Tratar con la diversidad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Liderazgo y conflictos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13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Evaluación del desempeño, Contribución de los empleados, En I + D, </a:t>
                      </a:r>
                      <a:r>
                        <a:rPr lang="es-ES_tradnl" sz="1500" b="1" i="0" u="none" strike="noStrike">
                          <a:solidFill>
                            <a:srgbClr val="FF0000"/>
                          </a:solidFill>
                          <a:effectLst/>
                          <a:latin typeface="Arial" charset="0"/>
                        </a:rPr>
                        <a:t>PRUEBA</a:t>
                      </a:r>
                      <a:endParaRPr lang="es-ES_tradnl" sz="1500" b="0" i="0" u="none" strike="noStrike">
                        <a:effectLst/>
                        <a:latin typeface="Arial" charset="0"/>
                      </a:endParaRP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14</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Transferencia de Tecnología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15</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Modelos para Implementar Incremental y Radical.</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Cambio organizacional en la configuración de I + D, Las Universidades 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Organizaciones y Estrategia de I + 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1500" b="0" i="0" u="none" strike="noStrike">
                          <a:effectLst/>
                          <a:latin typeface="Arial" charset="0"/>
                        </a:rPr>
                        <a:t>21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Investigación, desarrollo y política científica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solidFill>
                            <a:srgbClr val="FF0000"/>
                          </a:solidFill>
                          <a:effectLst/>
                          <a:latin typeface="Arial" charset="0"/>
                        </a:rPr>
                        <a:t>Presentación de Proyectos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7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1" i="0" u="none" strike="noStrike">
                          <a:solidFill>
                            <a:srgbClr val="FF0000"/>
                          </a:solidFill>
                          <a:effectLst/>
                          <a:latin typeface="Arial" charset="0"/>
                        </a:rPr>
                        <a:t>Examen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dirty="0">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5904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ACTITUD y CAMBIO DE ACTITUD</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800" dirty="0" smtClean="0"/>
              <a:t>El </a:t>
            </a:r>
            <a:r>
              <a:rPr lang="es-ES_tradnl" sz="2800" dirty="0"/>
              <a:t>análisis del cambio de actitud también requiere pensar en los factores que son importantes en este cambio. Hay cuatro factores a considerar: </a:t>
            </a:r>
            <a:endParaRPr lang="es-ES_tradnl" sz="2800" dirty="0" smtClean="0"/>
          </a:p>
          <a:p>
            <a:pPr lvl="1">
              <a:buClr>
                <a:schemeClr val="accent2"/>
              </a:buClr>
              <a:buFont typeface="Wingdings" charset="2"/>
              <a:buChar char="v"/>
            </a:pPr>
            <a:r>
              <a:rPr lang="es-ES_tradnl" sz="2800" dirty="0" smtClean="0"/>
              <a:t>la </a:t>
            </a:r>
            <a:r>
              <a:rPr lang="es-ES_tradnl" sz="2800" dirty="0"/>
              <a:t>fuente del cambio de actitud, </a:t>
            </a:r>
            <a:endParaRPr lang="es-ES_tradnl" sz="2800" dirty="0" smtClean="0"/>
          </a:p>
          <a:p>
            <a:pPr lvl="1">
              <a:buClr>
                <a:schemeClr val="accent2"/>
              </a:buClr>
              <a:buFont typeface="Wingdings" charset="2"/>
              <a:buChar char="v"/>
            </a:pPr>
            <a:r>
              <a:rPr lang="es-ES_tradnl" sz="2800" dirty="0" smtClean="0"/>
              <a:t>el </a:t>
            </a:r>
            <a:r>
              <a:rPr lang="es-ES_tradnl" sz="2800" dirty="0"/>
              <a:t>mensaje, </a:t>
            </a:r>
            <a:endParaRPr lang="es-ES_tradnl" sz="2800" dirty="0" smtClean="0"/>
          </a:p>
          <a:p>
            <a:pPr lvl="1">
              <a:buClr>
                <a:schemeClr val="accent2"/>
              </a:buClr>
              <a:buFont typeface="Wingdings" charset="2"/>
              <a:buChar char="v"/>
            </a:pPr>
            <a:r>
              <a:rPr lang="es-ES_tradnl" sz="2800" dirty="0" smtClean="0"/>
              <a:t>el </a:t>
            </a:r>
            <a:r>
              <a:rPr lang="es-ES_tradnl" sz="2800" dirty="0"/>
              <a:t>medio y </a:t>
            </a:r>
            <a:endParaRPr lang="es-ES_tradnl" sz="2800" dirty="0" smtClean="0"/>
          </a:p>
          <a:p>
            <a:pPr lvl="1">
              <a:buClr>
                <a:schemeClr val="accent2"/>
              </a:buClr>
              <a:buFont typeface="Wingdings" charset="2"/>
              <a:buChar char="v"/>
            </a:pPr>
            <a:r>
              <a:rPr lang="es-ES_tradnl" sz="2800" dirty="0" smtClean="0"/>
              <a:t>la </a:t>
            </a:r>
            <a:r>
              <a:rPr lang="es-ES_tradnl" sz="2800" dirty="0"/>
              <a:t>audiencia. </a:t>
            </a:r>
            <a:endParaRPr lang="es-ES_tradnl" sz="28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a:t>
            </a:fld>
            <a:endParaRPr lang="en-US" sz="1600"/>
          </a:p>
        </p:txBody>
      </p:sp>
    </p:spTree>
    <p:extLst>
      <p:ext uri="{BB962C8B-B14F-4D97-AF65-F5344CB8AC3E}">
        <p14:creationId xmlns:p14="http://schemas.microsoft.com/office/powerpoint/2010/main" val="131542390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79" y="286603"/>
            <a:ext cx="10115203" cy="1450757"/>
          </a:xfrm>
        </p:spPr>
        <p:txBody>
          <a:bodyPr>
            <a:normAutofit/>
          </a:bodyPr>
          <a:lstStyle/>
          <a:p>
            <a:r>
              <a:rPr lang="en-US" sz="4400" dirty="0"/>
              <a:t> </a:t>
            </a:r>
            <a:r>
              <a:rPr lang="en-US" sz="4400" dirty="0"/>
              <a:t>INTERCULTURAL CONFLICT</a:t>
            </a:r>
            <a:endParaRPr lang="en-US" sz="4200" dirty="0"/>
          </a:p>
        </p:txBody>
      </p:sp>
      <p:sp>
        <p:nvSpPr>
          <p:cNvPr id="3" name="Marcador de contenido 2"/>
          <p:cNvSpPr>
            <a:spLocks noGrp="1"/>
          </p:cNvSpPr>
          <p:nvPr>
            <p:ph idx="1"/>
          </p:nvPr>
        </p:nvSpPr>
        <p:spPr>
          <a:xfrm>
            <a:off x="1097280" y="2028305"/>
            <a:ext cx="10058400" cy="3999564"/>
          </a:xfrm>
        </p:spPr>
        <p:txBody>
          <a:bodyPr>
            <a:noAutofit/>
          </a:bodyPr>
          <a:lstStyle/>
          <a:p>
            <a:pPr>
              <a:buClr>
                <a:schemeClr val="accent2"/>
              </a:buClr>
              <a:buFont typeface="Wingdings" charset="2"/>
              <a:buChar char="v"/>
            </a:pPr>
            <a:r>
              <a:rPr lang="es-ES_tradnl" sz="2400" dirty="0" smtClean="0"/>
              <a:t>Los </a:t>
            </a:r>
            <a:r>
              <a:rPr lang="es-ES_tradnl" sz="2400" dirty="0"/>
              <a:t>gerentes de los laboratorios de I + D querrán saber </a:t>
            </a:r>
            <a:r>
              <a:rPr lang="es-ES_tradnl" sz="2400" dirty="0" smtClean="0"/>
              <a:t>que </a:t>
            </a:r>
            <a:r>
              <a:rPr lang="es-ES_tradnl" sz="2400" dirty="0"/>
              <a:t>estas técnicas existen y lo que hacen. </a:t>
            </a:r>
            <a:endParaRPr lang="es-ES_tradnl" sz="2400" dirty="0" smtClean="0"/>
          </a:p>
          <a:p>
            <a:pPr>
              <a:buClr>
                <a:schemeClr val="accent2"/>
              </a:buClr>
              <a:buFont typeface="Wingdings" charset="2"/>
              <a:buChar char="v"/>
            </a:pPr>
            <a:r>
              <a:rPr lang="es-ES_tradnl" sz="2400" dirty="0" smtClean="0"/>
              <a:t>Básicamente</a:t>
            </a:r>
            <a:r>
              <a:rPr lang="es-ES_tradnl" sz="2400" dirty="0"/>
              <a:t>, existen cuatro enfoques para la </a:t>
            </a:r>
            <a:r>
              <a:rPr lang="es-ES_tradnl" sz="2400" b="1" dirty="0"/>
              <a:t>formación intercultural</a:t>
            </a:r>
            <a:r>
              <a:rPr lang="es-ES_tradnl" sz="2400" dirty="0"/>
              <a:t>: el enfoque cognitivo, el enfoque afectivo, el enfoque conductual y la autoevaluación</a:t>
            </a:r>
            <a:r>
              <a:rPr lang="es-ES_tradnl" sz="24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100</a:t>
            </a:fld>
            <a:endParaRPr lang="en-US" sz="1600"/>
          </a:p>
        </p:txBody>
      </p:sp>
    </p:spTree>
    <p:extLst>
      <p:ext uri="{BB962C8B-B14F-4D97-AF65-F5344CB8AC3E}">
        <p14:creationId xmlns:p14="http://schemas.microsoft.com/office/powerpoint/2010/main" val="15495063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79" y="286603"/>
            <a:ext cx="10115203" cy="1450757"/>
          </a:xfrm>
        </p:spPr>
        <p:txBody>
          <a:bodyPr>
            <a:normAutofit/>
          </a:bodyPr>
          <a:lstStyle/>
          <a:p>
            <a:r>
              <a:rPr lang="en-US" sz="4400" dirty="0"/>
              <a:t> </a:t>
            </a:r>
            <a:r>
              <a:rPr lang="en-US" sz="4400" dirty="0"/>
              <a:t>INTERCULTURAL CONFLICT</a:t>
            </a:r>
            <a:endParaRPr lang="en-US" sz="4200" dirty="0"/>
          </a:p>
        </p:txBody>
      </p:sp>
      <p:sp>
        <p:nvSpPr>
          <p:cNvPr id="3" name="Marcador de contenido 2"/>
          <p:cNvSpPr>
            <a:spLocks noGrp="1"/>
          </p:cNvSpPr>
          <p:nvPr>
            <p:ph idx="1"/>
          </p:nvPr>
        </p:nvSpPr>
        <p:spPr>
          <a:xfrm>
            <a:off x="1097280" y="2028305"/>
            <a:ext cx="10058400" cy="3999564"/>
          </a:xfrm>
        </p:spPr>
        <p:txBody>
          <a:bodyPr>
            <a:noAutofit/>
          </a:bodyPr>
          <a:lstStyle/>
          <a:p>
            <a:pPr>
              <a:buClr>
                <a:schemeClr val="accent2"/>
              </a:buClr>
              <a:buFont typeface="Wingdings" charset="2"/>
              <a:buChar char="v"/>
            </a:pPr>
            <a:r>
              <a:rPr lang="es-ES_tradnl" sz="2400" dirty="0" smtClean="0"/>
              <a:t>El </a:t>
            </a:r>
            <a:r>
              <a:rPr lang="es-ES_tradnl" sz="2400" dirty="0"/>
              <a:t>enfoque cognitivo. </a:t>
            </a:r>
            <a:endParaRPr lang="es-ES_tradnl" sz="2400" dirty="0" smtClean="0"/>
          </a:p>
          <a:p>
            <a:pPr>
              <a:buClr>
                <a:schemeClr val="accent2"/>
              </a:buClr>
              <a:buFont typeface="Wingdings" charset="2"/>
              <a:buChar char="v"/>
            </a:pPr>
            <a:r>
              <a:rPr lang="es-ES_tradnl" sz="2400" dirty="0" smtClean="0"/>
              <a:t>El </a:t>
            </a:r>
            <a:r>
              <a:rPr lang="es-ES_tradnl" sz="2400" dirty="0"/>
              <a:t>enfoque cognitivo enseña a las personas la cosmovisión de la otra cultura. Como argumenta el artículo de Norman (1998), es poco probable que los problemas que contribuyen al conflicto desaparezcan y, por lo tanto, se deben manejar en lugar de resolver. </a:t>
            </a:r>
            <a:r>
              <a:rPr lang="es-ES_tradnl" sz="2400" dirty="0" smtClean="0"/>
              <a:t>La </a:t>
            </a:r>
            <a:r>
              <a:rPr lang="es-ES_tradnl" sz="2400" dirty="0"/>
              <a:t>gestión implica una comunicación abierta para aumentar la comprensión.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101</a:t>
            </a:fld>
            <a:endParaRPr lang="en-US" sz="1600"/>
          </a:p>
        </p:txBody>
      </p:sp>
    </p:spTree>
    <p:extLst>
      <p:ext uri="{BB962C8B-B14F-4D97-AF65-F5344CB8AC3E}">
        <p14:creationId xmlns:p14="http://schemas.microsoft.com/office/powerpoint/2010/main" val="83731370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79" y="286603"/>
            <a:ext cx="10115203" cy="1450757"/>
          </a:xfrm>
        </p:spPr>
        <p:txBody>
          <a:bodyPr>
            <a:normAutofit/>
          </a:bodyPr>
          <a:lstStyle/>
          <a:p>
            <a:r>
              <a:rPr lang="en-US" sz="4400" dirty="0"/>
              <a:t> </a:t>
            </a:r>
            <a:r>
              <a:rPr lang="en-US" sz="4400" dirty="0"/>
              <a:t>INTERCULTURAL CONFLICT</a:t>
            </a:r>
            <a:endParaRPr lang="en-US" sz="4200" dirty="0"/>
          </a:p>
        </p:txBody>
      </p:sp>
      <p:sp>
        <p:nvSpPr>
          <p:cNvPr id="3" name="Marcador de contenido 2"/>
          <p:cNvSpPr>
            <a:spLocks noGrp="1"/>
          </p:cNvSpPr>
          <p:nvPr>
            <p:ph idx="1"/>
          </p:nvPr>
        </p:nvSpPr>
        <p:spPr>
          <a:xfrm>
            <a:off x="1097280" y="2028305"/>
            <a:ext cx="10058400" cy="3999564"/>
          </a:xfrm>
        </p:spPr>
        <p:txBody>
          <a:bodyPr>
            <a:noAutofit/>
          </a:bodyPr>
          <a:lstStyle/>
          <a:p>
            <a:pPr>
              <a:buClr>
                <a:schemeClr val="accent2"/>
              </a:buClr>
              <a:buFont typeface="Wingdings" charset="2"/>
              <a:buChar char="v"/>
            </a:pPr>
            <a:r>
              <a:rPr lang="es-ES_tradnl" sz="2400" dirty="0" smtClean="0"/>
              <a:t>El enfoque afectivo. </a:t>
            </a:r>
          </a:p>
          <a:p>
            <a:pPr>
              <a:buClr>
                <a:schemeClr val="accent2"/>
              </a:buClr>
              <a:buFont typeface="Wingdings" charset="2"/>
              <a:buChar char="v"/>
            </a:pPr>
            <a:r>
              <a:rPr lang="es-ES_tradnl" sz="2400" dirty="0" smtClean="0"/>
              <a:t>El enfoque afectivo implica exponer a los alumnos a situaciones en las que sus emociones se despiertan cuando interactúan con miembros de la otra cultura. Esto se puede hacer haciendo que interactúen con miembros de la otra cultura en situaciones específicas. Cuando las emociones negativas se desarrollan, están expuestas a una experiencia positiva que compite con las emociones negativas. </a:t>
            </a:r>
          </a:p>
          <a:p>
            <a:pPr>
              <a:buClr>
                <a:schemeClr val="accent2"/>
              </a:buClr>
              <a:buFont typeface="Wingdings" charset="2"/>
              <a:buChar char="v"/>
            </a:pPr>
            <a:r>
              <a:rPr lang="es-ES_tradnl" sz="2400" dirty="0" smtClean="0"/>
              <a:t>En algunos casos, es útil simplemente respirar profundamente o hacer algún ejercicio que reduzca el estrés en presencia de la emoción negativa. En otros casos, organizar experiencias agradables, como compartir una comida sabrosa, escuchar música agradable o exponerse a perfumes agradables, puede crear el ambiente adecuado.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102</a:t>
            </a:fld>
            <a:endParaRPr lang="en-US" sz="1600"/>
          </a:p>
        </p:txBody>
      </p:sp>
    </p:spTree>
    <p:extLst>
      <p:ext uri="{BB962C8B-B14F-4D97-AF65-F5344CB8AC3E}">
        <p14:creationId xmlns:p14="http://schemas.microsoft.com/office/powerpoint/2010/main" val="4542109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79" y="286603"/>
            <a:ext cx="10115203" cy="1450757"/>
          </a:xfrm>
        </p:spPr>
        <p:txBody>
          <a:bodyPr>
            <a:normAutofit/>
          </a:bodyPr>
          <a:lstStyle/>
          <a:p>
            <a:r>
              <a:rPr lang="en-US" sz="4400" dirty="0"/>
              <a:t> </a:t>
            </a:r>
            <a:r>
              <a:rPr lang="en-US" sz="4400" dirty="0"/>
              <a:t>INTERCULTURAL CONFLICT</a:t>
            </a:r>
            <a:endParaRPr lang="en-US" sz="4200" dirty="0"/>
          </a:p>
        </p:txBody>
      </p:sp>
      <p:sp>
        <p:nvSpPr>
          <p:cNvPr id="3" name="Marcador de contenido 2"/>
          <p:cNvSpPr>
            <a:spLocks noGrp="1"/>
          </p:cNvSpPr>
          <p:nvPr>
            <p:ph idx="1"/>
          </p:nvPr>
        </p:nvSpPr>
        <p:spPr>
          <a:xfrm>
            <a:off x="1097280" y="2028305"/>
            <a:ext cx="10058400" cy="3999564"/>
          </a:xfrm>
        </p:spPr>
        <p:txBody>
          <a:bodyPr>
            <a:noAutofit/>
          </a:bodyPr>
          <a:lstStyle/>
          <a:p>
            <a:pPr>
              <a:buClr>
                <a:schemeClr val="accent2"/>
              </a:buClr>
              <a:buFont typeface="Wingdings" charset="2"/>
              <a:buChar char="v"/>
            </a:pPr>
            <a:r>
              <a:rPr lang="es-ES_tradnl" sz="2400" dirty="0"/>
              <a:t>El enfoque conductual. </a:t>
            </a:r>
            <a:endParaRPr lang="es-ES_tradnl" sz="2400" dirty="0" smtClean="0"/>
          </a:p>
          <a:p>
            <a:pPr>
              <a:buClr>
                <a:schemeClr val="accent2"/>
              </a:buClr>
              <a:buFont typeface="Wingdings" charset="2"/>
              <a:buChar char="v"/>
            </a:pPr>
            <a:r>
              <a:rPr lang="es-ES_tradnl" sz="2400" dirty="0" smtClean="0"/>
              <a:t>El </a:t>
            </a:r>
            <a:r>
              <a:rPr lang="es-ES_tradnl" sz="2400" dirty="0"/>
              <a:t>enfoque conductual implica moldear el comportamiento del aprendiz para asegurarse de que no se produzcan comportamientos que sean objetables en la otra cultura. </a:t>
            </a:r>
            <a:endParaRPr lang="es-ES_tradnl" sz="2400" dirty="0" smtClean="0"/>
          </a:p>
          <a:p>
            <a:pPr>
              <a:buClr>
                <a:schemeClr val="accent2"/>
              </a:buClr>
              <a:buFont typeface="Wingdings" charset="2"/>
              <a:buChar char="v"/>
            </a:pPr>
            <a:r>
              <a:rPr lang="es-ES_tradnl" sz="2400" dirty="0" smtClean="0"/>
              <a:t>Por </a:t>
            </a:r>
            <a:r>
              <a:rPr lang="es-ES_tradnl" sz="2400" dirty="0"/>
              <a:t>ejemplo, cruzar las piernas y mostrar la parte inferior de sus zapatos es absolutamente insultante en algunas culturas, pero muchos estadounidenses lo hacen y ni siquiera lo saben. El simple hecho de decirles que no deben hacerlo (el enfoque cognitivo) no es efectivo. Tienen que experimentar recompensas y castigos que cambiarán sus hábitos. La mejor manera de lograr esto es recompensar un comportamiento competitivo, como mantener los zapatos en el suelo.</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103</a:t>
            </a:fld>
            <a:endParaRPr lang="en-US" sz="1600"/>
          </a:p>
        </p:txBody>
      </p:sp>
    </p:spTree>
    <p:extLst>
      <p:ext uri="{BB962C8B-B14F-4D97-AF65-F5344CB8AC3E}">
        <p14:creationId xmlns:p14="http://schemas.microsoft.com/office/powerpoint/2010/main" val="91259802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79" y="286603"/>
            <a:ext cx="10115203" cy="1450757"/>
          </a:xfrm>
        </p:spPr>
        <p:txBody>
          <a:bodyPr>
            <a:normAutofit/>
          </a:bodyPr>
          <a:lstStyle/>
          <a:p>
            <a:r>
              <a:rPr lang="en-US" sz="4400" dirty="0"/>
              <a:t> </a:t>
            </a:r>
            <a:r>
              <a:rPr lang="en-US" sz="4400" dirty="0"/>
              <a:t>INTERCULTURAL CONFLICT</a:t>
            </a:r>
            <a:endParaRPr lang="en-US" sz="4200" dirty="0"/>
          </a:p>
        </p:txBody>
      </p:sp>
      <p:sp>
        <p:nvSpPr>
          <p:cNvPr id="3" name="Marcador de contenido 2"/>
          <p:cNvSpPr>
            <a:spLocks noGrp="1"/>
          </p:cNvSpPr>
          <p:nvPr>
            <p:ph idx="1"/>
          </p:nvPr>
        </p:nvSpPr>
        <p:spPr>
          <a:xfrm>
            <a:off x="947651" y="1911929"/>
            <a:ext cx="10673542" cy="3999564"/>
          </a:xfrm>
        </p:spPr>
        <p:txBody>
          <a:bodyPr>
            <a:noAutofit/>
          </a:bodyPr>
          <a:lstStyle/>
          <a:p>
            <a:pPr>
              <a:spcBef>
                <a:spcPts val="400"/>
              </a:spcBef>
              <a:buClr>
                <a:schemeClr val="accent2"/>
              </a:buClr>
              <a:buFont typeface="Wingdings" charset="2"/>
              <a:buChar char="v"/>
            </a:pPr>
            <a:r>
              <a:rPr lang="es-ES_tradnl" sz="2250" dirty="0" smtClean="0"/>
              <a:t>Auto-</a:t>
            </a:r>
            <a:r>
              <a:rPr lang="es-ES_tradnl" sz="2250" dirty="0" err="1" smtClean="0"/>
              <a:t>evaluaci</a:t>
            </a:r>
            <a:r>
              <a:rPr lang="es-ES" sz="2250" dirty="0" err="1" smtClean="0"/>
              <a:t>ón</a:t>
            </a:r>
            <a:r>
              <a:rPr lang="es-ES_tradnl" sz="2250" dirty="0" smtClean="0"/>
              <a:t>. </a:t>
            </a:r>
          </a:p>
          <a:p>
            <a:pPr>
              <a:spcBef>
                <a:spcPts val="400"/>
              </a:spcBef>
              <a:buClr>
                <a:schemeClr val="accent2"/>
              </a:buClr>
              <a:buFont typeface="Wingdings" charset="2"/>
              <a:buChar char="v"/>
            </a:pPr>
            <a:r>
              <a:rPr lang="es-ES_tradnl" sz="2250" dirty="0" smtClean="0"/>
              <a:t>La </a:t>
            </a:r>
            <a:r>
              <a:rPr lang="es-ES_tradnl" sz="2250" dirty="0"/>
              <a:t>autoevaluación es un enfoque diseñado para que el alumno comprenda cuánto influye la cultura en el comportamiento. El objetivo </a:t>
            </a:r>
            <a:r>
              <a:rPr lang="es-ES_tradnl" sz="2250" dirty="0" smtClean="0"/>
              <a:t>es </a:t>
            </a:r>
            <a:r>
              <a:rPr lang="es-ES_tradnl" sz="2250" dirty="0"/>
              <a:t>dar al alumno la oportunidad de analizar su propia cultura. </a:t>
            </a:r>
            <a:r>
              <a:rPr lang="es-ES_tradnl" sz="2250" dirty="0" smtClean="0"/>
              <a:t>Comprender </a:t>
            </a:r>
            <a:r>
              <a:rPr lang="es-ES_tradnl" sz="2250" dirty="0"/>
              <a:t>cuánto del comportamiento de uno mismo está bajo la influencia de normas, costumbres y valores únicos de la cultura puede ser muy instructivo. </a:t>
            </a:r>
            <a:endParaRPr lang="es-ES_tradnl" sz="2250" dirty="0" smtClean="0"/>
          </a:p>
          <a:p>
            <a:pPr>
              <a:spcBef>
                <a:spcPts val="400"/>
              </a:spcBef>
              <a:buClr>
                <a:schemeClr val="accent2"/>
              </a:buClr>
              <a:buFont typeface="Wingdings" charset="2"/>
              <a:buChar char="v"/>
            </a:pPr>
            <a:r>
              <a:rPr lang="es-ES_tradnl" sz="2250" dirty="0" smtClean="0"/>
              <a:t>La </a:t>
            </a:r>
            <a:r>
              <a:rPr lang="es-ES_tradnl" sz="2250" dirty="0"/>
              <a:t>técnica utilizada en este </a:t>
            </a:r>
            <a:r>
              <a:rPr lang="es-ES_tradnl" sz="2250" dirty="0" smtClean="0"/>
              <a:t>entrenamiento </a:t>
            </a:r>
            <a:r>
              <a:rPr lang="es-ES_tradnl" sz="2250" dirty="0"/>
              <a:t>es hacer que el aprendiz interactúe con una persona que sea un actor capacitado y que actúe de manera opuesta a la forma en que generalmente actúan las personas en la cultura del aprendiz. La experiencia de la interacción con esa persona y la discusión de la experiencia </a:t>
            </a:r>
            <a:r>
              <a:rPr lang="es-ES_tradnl" sz="2250" dirty="0" smtClean="0"/>
              <a:t>deja </a:t>
            </a:r>
            <a:r>
              <a:rPr lang="es-ES_tradnl" sz="2250" dirty="0"/>
              <a:t>muy en claro que el comportamiento y los sentimientos de uno están determinados por la cultura. </a:t>
            </a:r>
            <a:endParaRPr lang="es-ES_tradnl" sz="2250" dirty="0" smtClean="0"/>
          </a:p>
          <a:p>
            <a:pPr>
              <a:spcBef>
                <a:spcPts val="400"/>
              </a:spcBef>
              <a:buClr>
                <a:schemeClr val="accent2"/>
              </a:buClr>
              <a:buFont typeface="Wingdings" charset="2"/>
              <a:buChar char="v"/>
            </a:pPr>
            <a:r>
              <a:rPr lang="es-ES_tradnl" sz="2250" dirty="0" smtClean="0"/>
              <a:t>Cuando </a:t>
            </a:r>
            <a:r>
              <a:rPr lang="es-ES_tradnl" sz="2250" dirty="0"/>
              <a:t>las personas saben cómo la cultura influye en su comportamiento, pueden ser más sensibles a la cultura como una variable que afecta el comportamiento social y la interacción. </a:t>
            </a:r>
            <a:endParaRPr lang="es-ES_tradnl" sz="22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104</a:t>
            </a:fld>
            <a:endParaRPr lang="en-US" sz="1600"/>
          </a:p>
        </p:txBody>
      </p:sp>
    </p:spTree>
    <p:extLst>
      <p:ext uri="{BB962C8B-B14F-4D97-AF65-F5344CB8AC3E}">
        <p14:creationId xmlns:p14="http://schemas.microsoft.com/office/powerpoint/2010/main" val="122096712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79" y="286603"/>
            <a:ext cx="10115203" cy="1450757"/>
          </a:xfrm>
        </p:spPr>
        <p:txBody>
          <a:bodyPr>
            <a:normAutofit/>
          </a:bodyPr>
          <a:lstStyle/>
          <a:p>
            <a:r>
              <a:rPr lang="en-US" sz="4400" dirty="0"/>
              <a:t> </a:t>
            </a:r>
            <a:r>
              <a:rPr lang="en-US" sz="4400" dirty="0"/>
              <a:t>INTERCULTURAL CONFLICT</a:t>
            </a:r>
            <a:endParaRPr lang="en-US" sz="4200" dirty="0"/>
          </a:p>
        </p:txBody>
      </p:sp>
      <p:sp>
        <p:nvSpPr>
          <p:cNvPr id="3" name="Marcador de contenido 2"/>
          <p:cNvSpPr>
            <a:spLocks noGrp="1"/>
          </p:cNvSpPr>
          <p:nvPr>
            <p:ph idx="1"/>
          </p:nvPr>
        </p:nvSpPr>
        <p:spPr>
          <a:xfrm>
            <a:off x="1097280" y="2177935"/>
            <a:ext cx="10058400" cy="3849934"/>
          </a:xfrm>
        </p:spPr>
        <p:txBody>
          <a:bodyPr>
            <a:noAutofit/>
          </a:bodyPr>
          <a:lstStyle/>
          <a:p>
            <a:pPr>
              <a:buClr>
                <a:schemeClr val="accent2"/>
              </a:buClr>
              <a:buFont typeface="Wingdings" charset="2"/>
              <a:buChar char="v"/>
            </a:pPr>
            <a:r>
              <a:rPr lang="es-ES_tradnl" sz="2400" dirty="0" smtClean="0"/>
              <a:t>Estas </a:t>
            </a:r>
            <a:r>
              <a:rPr lang="es-ES_tradnl" sz="2400" dirty="0"/>
              <a:t>cuatro formas de entrenamiento no son incompatibles. </a:t>
            </a:r>
            <a:endParaRPr lang="es-ES_tradnl" sz="2400" dirty="0" smtClean="0"/>
          </a:p>
          <a:p>
            <a:pPr>
              <a:buClr>
                <a:schemeClr val="accent2"/>
              </a:buClr>
              <a:buFont typeface="Wingdings" charset="2"/>
              <a:buChar char="v"/>
            </a:pPr>
            <a:r>
              <a:rPr lang="es-ES_tradnl" sz="2400" dirty="0" smtClean="0"/>
              <a:t>Por </a:t>
            </a:r>
            <a:r>
              <a:rPr lang="es-ES_tradnl" sz="2400" dirty="0"/>
              <a:t>el contrario, son complementarios. </a:t>
            </a:r>
            <a:endParaRPr lang="es-ES_tradnl" sz="2400" dirty="0" smtClean="0"/>
          </a:p>
          <a:p>
            <a:pPr>
              <a:buClr>
                <a:schemeClr val="accent2"/>
              </a:buClr>
              <a:buFont typeface="Wingdings" charset="2"/>
              <a:buChar char="v"/>
            </a:pPr>
            <a:r>
              <a:rPr lang="es-ES_tradnl" sz="2400" dirty="0" smtClean="0"/>
              <a:t>Un </a:t>
            </a:r>
            <a:r>
              <a:rPr lang="es-ES_tradnl" sz="2400" dirty="0"/>
              <a:t>buen programa de entrenamiento los usará todos en alguna mezcla. </a:t>
            </a:r>
            <a:endParaRPr lang="es-ES_tradnl" sz="2400" dirty="0" smtClean="0"/>
          </a:p>
          <a:p>
            <a:pPr>
              <a:buClr>
                <a:schemeClr val="accent2"/>
              </a:buClr>
              <a:buFont typeface="Wingdings" charset="2"/>
              <a:buChar char="v"/>
            </a:pPr>
            <a:r>
              <a:rPr lang="es-ES_tradnl" sz="2400" dirty="0" smtClean="0"/>
              <a:t>El </a:t>
            </a:r>
            <a:r>
              <a:rPr lang="es-ES_tradnl" sz="2400" dirty="0"/>
              <a:t>punto importante es que el gerente sepa que existe tal capacitación, que los científicos sociales especializados en comportamiento interpersonal e intercultural pueden proporcionarla, y que ayuda a desarrollar mejores relaciones y reduce el conflicto entre grupos</a:t>
            </a:r>
            <a:r>
              <a:rPr lang="es-ES_tradnl" sz="2400" dirty="0" smtClean="0"/>
              <a:t>.</a:t>
            </a:r>
          </a:p>
          <a:p>
            <a:pPr>
              <a:buClr>
                <a:schemeClr val="accent2"/>
              </a:buClr>
              <a:buFont typeface="Wingdings" charset="2"/>
              <a:buChar char="v"/>
            </a:pPr>
            <a:r>
              <a:rPr lang="es-ES_tradnl" sz="2400" b="1" dirty="0" smtClean="0">
                <a:solidFill>
                  <a:schemeClr val="accent2"/>
                </a:solidFill>
              </a:rPr>
              <a:t>TAREA</a:t>
            </a:r>
          </a:p>
          <a:p>
            <a:pPr marL="0" indent="0">
              <a:buClr>
                <a:schemeClr val="accent2"/>
              </a:buClr>
              <a:buNone/>
            </a:pPr>
            <a:r>
              <a:rPr lang="es-ES_tradnl" sz="2400" dirty="0">
                <a:hlinkClick r:id="rId3"/>
              </a:rPr>
              <a:t>https://</a:t>
            </a:r>
            <a:r>
              <a:rPr lang="es-ES_tradnl" sz="2400" dirty="0" err="1">
                <a:hlinkClick r:id="rId3"/>
              </a:rPr>
              <a:t>www.youtube.com</a:t>
            </a:r>
            <a:r>
              <a:rPr lang="es-ES_tradnl" sz="2400" dirty="0">
                <a:hlinkClick r:id="rId3"/>
              </a:rPr>
              <a:t>/</a:t>
            </a:r>
            <a:r>
              <a:rPr lang="es-ES_tradnl" sz="2400" dirty="0" err="1">
                <a:hlinkClick r:id="rId3"/>
              </a:rPr>
              <a:t>watch?v</a:t>
            </a:r>
            <a:r>
              <a:rPr lang="es-ES_tradnl" sz="2400" dirty="0">
                <a:hlinkClick r:id="rId3"/>
              </a:rPr>
              <a:t>=YMyofREc5Jk</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105</a:t>
            </a:fld>
            <a:endParaRPr lang="en-US" sz="1600"/>
          </a:p>
        </p:txBody>
      </p:sp>
    </p:spTree>
    <p:extLst>
      <p:ext uri="{BB962C8B-B14F-4D97-AF65-F5344CB8AC3E}">
        <p14:creationId xmlns:p14="http://schemas.microsoft.com/office/powerpoint/2010/main" val="667275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ACTITUD y CAMBIO DE ACTITUD</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La </a:t>
            </a:r>
            <a:r>
              <a:rPr lang="es-ES_tradnl" sz="2400" b="1" dirty="0"/>
              <a:t>fuente</a:t>
            </a:r>
            <a:r>
              <a:rPr lang="es-ES_tradnl" sz="2400" dirty="0"/>
              <a:t> es la persona o el grupo que produce el </a:t>
            </a:r>
            <a:r>
              <a:rPr lang="es-ES_tradnl" sz="2400" b="1" dirty="0"/>
              <a:t>mensaje</a:t>
            </a:r>
            <a:r>
              <a:rPr lang="es-ES_tradnl" sz="2400" dirty="0"/>
              <a:t> de cambio de actitud. Por ejemplo, si el Departamento X desea obtener más espacio, podría enviar a su gerente para hablar con la alta gerencia, o podría enviar una resolución departamental a la alta gerencia o pedir a algunos aliados que sugieran a la alta gerencia que se necesita más espacio. En cada uno de estos ejemplos, tanto la fuente (administrador, departamento, aliados) como el mensaje son diferentes. </a:t>
            </a:r>
            <a:endParaRPr lang="es-ES_tradnl" sz="2400" dirty="0" smtClean="0"/>
          </a:p>
          <a:p>
            <a:pPr>
              <a:buClr>
                <a:schemeClr val="accent2"/>
              </a:buClr>
              <a:buFont typeface="Wingdings" charset="2"/>
              <a:buChar char="v"/>
            </a:pPr>
            <a:r>
              <a:rPr lang="es-ES_tradnl" sz="2400" dirty="0" smtClean="0"/>
              <a:t>También </a:t>
            </a:r>
            <a:r>
              <a:rPr lang="es-ES_tradnl" sz="2400" dirty="0"/>
              <a:t>hay que considerar el </a:t>
            </a:r>
            <a:r>
              <a:rPr lang="es-ES_tradnl" sz="2400" b="1" dirty="0"/>
              <a:t>medio</a:t>
            </a:r>
            <a:r>
              <a:rPr lang="es-ES_tradnl" sz="2400" dirty="0"/>
              <a:t>. Por ejemplo, uno podría intentar </a:t>
            </a:r>
            <a:r>
              <a:rPr lang="es-ES_tradnl" sz="2400" dirty="0" smtClean="0"/>
              <a:t>influir </a:t>
            </a:r>
            <a:r>
              <a:rPr lang="es-ES_tradnl" sz="2400" dirty="0"/>
              <a:t>cara a cara, a través de un documento escrito o mediante una presentación de </a:t>
            </a:r>
            <a:r>
              <a:rPr lang="es-ES_tradnl" sz="2400" dirty="0" smtClean="0"/>
              <a:t>un video</a:t>
            </a:r>
            <a:r>
              <a:rPr lang="es-ES_tradnl" sz="2400" dirty="0"/>
              <a:t>. </a:t>
            </a:r>
            <a:endParaRPr lang="es-ES_tradnl" sz="2400" dirty="0" smtClean="0"/>
          </a:p>
          <a:p>
            <a:pPr>
              <a:buClr>
                <a:schemeClr val="accent2"/>
              </a:buClr>
              <a:buFont typeface="Wingdings" charset="2"/>
              <a:buChar char="v"/>
            </a:pPr>
            <a:r>
              <a:rPr lang="es-ES_tradnl" sz="2400" dirty="0" smtClean="0"/>
              <a:t>Finalmente</a:t>
            </a:r>
            <a:r>
              <a:rPr lang="es-ES_tradnl" sz="2400" dirty="0"/>
              <a:t>, hay que tener en cuenta las características </a:t>
            </a:r>
            <a:r>
              <a:rPr lang="es-ES_tradnl" sz="2400" dirty="0" smtClean="0"/>
              <a:t>de la </a:t>
            </a:r>
            <a:r>
              <a:rPr lang="es-ES_tradnl" sz="2400" b="1" dirty="0" smtClean="0"/>
              <a:t>audiencia</a:t>
            </a:r>
            <a:r>
              <a:rPr lang="es-ES_tradnl" sz="2400" dirty="0" smtClean="0"/>
              <a:t>. </a:t>
            </a:r>
            <a:r>
              <a:rPr lang="es-ES_tradnl" sz="2400" dirty="0"/>
              <a:t>¿En quién estamos tratando de influir? Dependiendo de nuestro análisis de los atributos de la audiencia, podemos desarrollar diferentes estrategias para </a:t>
            </a:r>
            <a:r>
              <a:rPr lang="es-ES_tradnl" sz="2400" dirty="0" smtClean="0"/>
              <a:t>su </a:t>
            </a:r>
            <a:r>
              <a:rPr lang="es-ES_tradnl" sz="2400" dirty="0"/>
              <a:t>cambio de actitud. Si la audiencia es muy inteligente, la investigación muestra que debemos producir un mensaje que presente la posición que defendemos y que también resuelva de manera convincente cualquier objeción a esa posición. Esto tiene implicaciones especiales para una organización de I + D cuyos participantes </a:t>
            </a:r>
            <a:r>
              <a:rPr lang="es-ES_tradnl" sz="2400" dirty="0" smtClean="0"/>
              <a:t>pueden ser especialmente </a:t>
            </a:r>
            <a:r>
              <a:rPr lang="es-ES_tradnl" sz="2400" dirty="0"/>
              <a:t>inteligentes.</a:t>
            </a:r>
          </a:p>
          <a:p>
            <a:pPr>
              <a:buClr>
                <a:schemeClr val="accent2"/>
              </a:buClr>
              <a:buFont typeface="Wingdings" charset="2"/>
              <a:buChar char="v"/>
            </a:pP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11</a:t>
            </a:fld>
            <a:endParaRPr lang="en-US" sz="1600"/>
          </a:p>
        </p:txBody>
      </p:sp>
    </p:spTree>
    <p:extLst>
      <p:ext uri="{BB962C8B-B14F-4D97-AF65-F5344CB8AC3E}">
        <p14:creationId xmlns:p14="http://schemas.microsoft.com/office/powerpoint/2010/main" val="426848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RESULTADOS </a:t>
            </a:r>
            <a:r>
              <a:rPr lang="es-ES" dirty="0" smtClean="0"/>
              <a:t/>
            </a:r>
            <a:br>
              <a:rPr lang="es-ES" dirty="0" smtClean="0"/>
            </a:br>
            <a:r>
              <a:rPr lang="es-ES" dirty="0" smtClean="0"/>
              <a:t>DE </a:t>
            </a:r>
            <a:r>
              <a:rPr lang="es-ES" dirty="0"/>
              <a:t>LA INVESTIGACIÓN DE LA ACTITUD</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Hay muchos hallazgos experimentales sobre el cambio de </a:t>
            </a:r>
            <a:r>
              <a:rPr lang="es-ES_tradnl" sz="2400" dirty="0" smtClean="0"/>
              <a:t>actitud, los de especial inter</a:t>
            </a:r>
            <a:r>
              <a:rPr lang="es-ES" sz="2400" dirty="0" err="1" smtClean="0"/>
              <a:t>és</a:t>
            </a:r>
            <a:r>
              <a:rPr lang="es-ES" sz="2400" dirty="0" smtClean="0"/>
              <a:t> se enfocan en la fuente y el mensaje.</a:t>
            </a:r>
            <a:endParaRPr lang="es-ES_tradnl" sz="2400" dirty="0" smtClean="0"/>
          </a:p>
          <a:p>
            <a:pPr>
              <a:buClr>
                <a:schemeClr val="accent2"/>
              </a:buClr>
              <a:buFont typeface="Wingdings" charset="2"/>
              <a:buChar char="v"/>
            </a:pPr>
            <a:r>
              <a:rPr lang="es-ES_tradnl" sz="2400" b="1" dirty="0" smtClean="0"/>
              <a:t>Fuentes</a:t>
            </a:r>
            <a:endParaRPr lang="es-ES_tradnl" sz="2400" dirty="0" smtClean="0"/>
          </a:p>
          <a:p>
            <a:pPr marL="0" indent="0">
              <a:buClr>
                <a:schemeClr val="accent2"/>
              </a:buClr>
              <a:buNone/>
            </a:pPr>
            <a:r>
              <a:rPr lang="es-ES_tradnl" sz="2400" dirty="0" smtClean="0"/>
              <a:t>¿Qué </a:t>
            </a:r>
            <a:r>
              <a:rPr lang="es-ES_tradnl" sz="2400" dirty="0"/>
              <a:t>tipo de fuentes son las más efectivas? Esas fuentes en las que la audiencia confía más y encuentran más atractivas y más similares a sí mismas. Es bueno utilizar una fuente que tenga una alta credibilidad con el público en particular</a:t>
            </a:r>
            <a:r>
              <a:rPr lang="es-ES_tradnl" sz="2400" dirty="0" smtClean="0"/>
              <a:t>.</a:t>
            </a:r>
          </a:p>
          <a:p>
            <a:pPr>
              <a:buClr>
                <a:schemeClr val="accent2"/>
              </a:buClr>
              <a:buFont typeface="Wingdings" charset="2"/>
              <a:buChar char="v"/>
            </a:pPr>
            <a:r>
              <a:rPr lang="es-ES_tradnl" sz="2400" b="1" dirty="0" smtClean="0"/>
              <a:t>Mensaje</a:t>
            </a:r>
          </a:p>
          <a:p>
            <a:pPr marL="0" indent="0">
              <a:buClr>
                <a:schemeClr val="accent2"/>
              </a:buClr>
              <a:buNone/>
            </a:pPr>
            <a:r>
              <a:rPr lang="es-ES_tradnl" sz="2400" dirty="0" smtClean="0"/>
              <a:t>¿Qué </a:t>
            </a:r>
            <a:r>
              <a:rPr lang="es-ES_tradnl" sz="2400" dirty="0"/>
              <a:t>clase de mensaje es mejor? Aquí debemos considerar si vamos a tener las mayores dificultades para cambiar la audiencia en el nivel de atención, comprensión, </a:t>
            </a:r>
            <a:r>
              <a:rPr lang="es-ES_tradnl" sz="2400" dirty="0" err="1" smtClean="0"/>
              <a:t>aceptaci</a:t>
            </a:r>
            <a:r>
              <a:rPr lang="es-ES" sz="2400" dirty="0" err="1" smtClean="0"/>
              <a:t>ón</a:t>
            </a:r>
            <a:r>
              <a:rPr lang="es-ES_tradnl" sz="2400" dirty="0" smtClean="0"/>
              <a:t>, </a:t>
            </a:r>
            <a:r>
              <a:rPr lang="es-ES_tradnl" sz="2400" dirty="0"/>
              <a:t>recuerdo o acción. Si el nivel de atención es el punto débil, necesitamos un mensaje que sea dramático e incluya un simple </a:t>
            </a:r>
            <a:r>
              <a:rPr lang="es-ES_tradnl" sz="2400" dirty="0" smtClean="0"/>
              <a:t>slogan</a:t>
            </a:r>
            <a:r>
              <a:rPr lang="es-ES_tradnl" sz="2400" dirty="0"/>
              <a:t>.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12</a:t>
            </a:fld>
            <a:endParaRPr lang="en-US" sz="1600"/>
          </a:p>
        </p:txBody>
      </p:sp>
    </p:spTree>
    <p:extLst>
      <p:ext uri="{BB962C8B-B14F-4D97-AF65-F5344CB8AC3E}">
        <p14:creationId xmlns:p14="http://schemas.microsoft.com/office/powerpoint/2010/main" val="1876804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RESULTADOS </a:t>
            </a:r>
            <a:br>
              <a:rPr lang="es-ES" dirty="0"/>
            </a:br>
            <a:r>
              <a:rPr lang="es-ES" dirty="0"/>
              <a:t>DE LA INVESTIGACIÓN DE LA ACTITUD</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marL="0" indent="0">
              <a:buClr>
                <a:schemeClr val="accent2"/>
              </a:buClr>
              <a:buNone/>
            </a:pPr>
            <a:r>
              <a:rPr lang="es-ES_tradnl" sz="2400" dirty="0"/>
              <a:t>Si el nivel de comprensión es el punto débil, necesitamos un mensaje claro y que llegue a una conclusión definitiva. Si el mensaje necesita influir principalmente en la etapa de </a:t>
            </a:r>
            <a:r>
              <a:rPr lang="es-ES_tradnl" sz="2400" dirty="0" err="1"/>
              <a:t>aceptaci</a:t>
            </a:r>
            <a:r>
              <a:rPr lang="es-ES" sz="2400" dirty="0" err="1"/>
              <a:t>ón</a:t>
            </a:r>
            <a:r>
              <a:rPr lang="es-ES_tradnl" sz="2400" dirty="0"/>
              <a:t>, debe vincular los objetivos de la audiencia con la aceptación de las ideas centrales del mensaje. Si recordar es </a:t>
            </a:r>
            <a:r>
              <a:rPr lang="es-ES_tradnl" sz="2400" dirty="0" smtClean="0"/>
              <a:t>el </a:t>
            </a:r>
            <a:r>
              <a:rPr lang="es-ES_tradnl" sz="2400" dirty="0"/>
              <a:t>punto débil, entonces la repetición es útil (</a:t>
            </a:r>
            <a:r>
              <a:rPr lang="es-ES_tradnl" sz="2400" dirty="0" smtClean="0"/>
              <a:t>como </a:t>
            </a:r>
            <a:r>
              <a:rPr lang="es-ES_tradnl" sz="2400" dirty="0"/>
              <a:t>la publicidad). Si la acción es el punto débil, el mensaje debe abordar los problemas que pueden </a:t>
            </a:r>
            <a:r>
              <a:rPr lang="es-ES_tradnl" sz="2400" dirty="0" smtClean="0"/>
              <a:t>desviar la </a:t>
            </a:r>
            <a:r>
              <a:rPr lang="es-ES_tradnl" sz="2400" dirty="0"/>
              <a:t>intención de actuar, como normas incompatibles, roles o consecuencias percibidas. </a:t>
            </a:r>
          </a:p>
          <a:p>
            <a:pPr marL="0" indent="0">
              <a:buClr>
                <a:schemeClr val="accent2"/>
              </a:buClr>
              <a:buNone/>
            </a:pPr>
            <a:r>
              <a:rPr lang="es-ES_tradnl" sz="2400" dirty="0" smtClean="0"/>
              <a:t>Un </a:t>
            </a:r>
            <a:r>
              <a:rPr lang="es-ES_tradnl" sz="2400" dirty="0"/>
              <a:t>buen mensaje comienza con las buenas noticias, ya que las personas se abren cuando escuchan buenas noticias. La cantidad de cambio recomendada no debe ser demasiado grande o demasiado pequeña. </a:t>
            </a:r>
            <a:r>
              <a:rPr lang="es-ES_tradnl" sz="2400" dirty="0" smtClean="0"/>
              <a:t>Si </a:t>
            </a:r>
            <a:r>
              <a:rPr lang="es-ES_tradnl" sz="2400" dirty="0"/>
              <a:t>uno pide demasiado cambio, pierde credibilidad; si uno pide demasiado poco, no obtendrá tanto como sea posible. </a:t>
            </a:r>
            <a:endParaRPr lang="es-ES_tradnl" sz="2400" dirty="0" smtClean="0"/>
          </a:p>
          <a:p>
            <a:pPr marL="0" indent="0">
              <a:buClr>
                <a:schemeClr val="accent2"/>
              </a:buClr>
              <a:buNone/>
            </a:pPr>
            <a:r>
              <a:rPr lang="es-ES_tradnl" sz="2400" dirty="0"/>
              <a:t>Un buen mensaje vincula la propuesta con las recompensas que recibirá la audiencia si se acepta la propuesta. Por ejemplo, si el administrador solicita un nuevo edificio, un buen mensaje podría mencionar que el nuevo edificio eventualmente se llamará Centro de </a:t>
            </a:r>
            <a:r>
              <a:rPr lang="es-ES_tradnl" sz="2400" dirty="0" smtClean="0"/>
              <a:t>Investigación XYZ, donde XYZ es el nombre del/la representante de la Alta Gerencia.</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13</a:t>
            </a:fld>
            <a:endParaRPr lang="en-US" sz="1600"/>
          </a:p>
        </p:txBody>
      </p:sp>
    </p:spTree>
    <p:extLst>
      <p:ext uri="{BB962C8B-B14F-4D97-AF65-F5344CB8AC3E}">
        <p14:creationId xmlns:p14="http://schemas.microsoft.com/office/powerpoint/2010/main" val="511231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 TALLER:</a:t>
            </a:r>
            <a:br>
              <a:rPr lang="en-US" dirty="0" smtClean="0"/>
            </a:br>
            <a:r>
              <a:rPr lang="en-US" dirty="0" smtClean="0"/>
              <a:t>BEHAVIORAL </a:t>
            </a:r>
            <a:r>
              <a:rPr lang="en-US" dirty="0"/>
              <a:t>SCIENCE DIVISION </a:t>
            </a:r>
            <a:r>
              <a:rPr lang="en-US" dirty="0" smtClean="0"/>
              <a:t>CASE</a:t>
            </a:r>
            <a:endParaRPr lang="en-US" dirty="0"/>
          </a:p>
        </p:txBody>
      </p:sp>
      <p:sp>
        <p:nvSpPr>
          <p:cNvPr id="3" name="Marcador de contenido 2"/>
          <p:cNvSpPr>
            <a:spLocks noGrp="1"/>
          </p:cNvSpPr>
          <p:nvPr>
            <p:ph idx="1"/>
          </p:nvPr>
        </p:nvSpPr>
        <p:spPr>
          <a:xfrm>
            <a:off x="1097280" y="2011679"/>
            <a:ext cx="10058400" cy="4189615"/>
          </a:xfrm>
        </p:spPr>
        <p:txBody>
          <a:bodyPr>
            <a:normAutofit fontScale="85000" lnSpcReduction="10000"/>
          </a:bodyPr>
          <a:lstStyle/>
          <a:p>
            <a:pPr>
              <a:buClr>
                <a:schemeClr val="accent2"/>
              </a:buClr>
              <a:buFont typeface="Wingdings" charset="2"/>
              <a:buChar char="v"/>
            </a:pPr>
            <a:r>
              <a:rPr lang="es-ES_tradnl" sz="2400" dirty="0"/>
              <a:t>El Laboratorio de Ciencias del Comportamiento </a:t>
            </a:r>
            <a:r>
              <a:rPr lang="es-ES_tradnl" sz="2400" dirty="0" smtClean="0"/>
              <a:t>del </a:t>
            </a:r>
            <a:r>
              <a:rPr lang="es-ES_tradnl" sz="2400" dirty="0" err="1" smtClean="0"/>
              <a:t>Government</a:t>
            </a:r>
            <a:r>
              <a:rPr lang="es-ES_tradnl" sz="2400" dirty="0" smtClean="0"/>
              <a:t> </a:t>
            </a:r>
            <a:r>
              <a:rPr lang="es-ES_tradnl" sz="2400" dirty="0"/>
              <a:t>R&amp;D </a:t>
            </a:r>
            <a:r>
              <a:rPr lang="es-ES_tradnl" sz="2400" dirty="0" err="1"/>
              <a:t>Lab</a:t>
            </a:r>
            <a:r>
              <a:rPr lang="es-ES_tradnl" sz="2400" dirty="0"/>
              <a:t> (GRDL) ha sido atacado por el director </a:t>
            </a:r>
            <a:r>
              <a:rPr lang="es-ES_tradnl" sz="2400" dirty="0" smtClean="0"/>
              <a:t>de ciencia, </a:t>
            </a:r>
            <a:r>
              <a:rPr lang="es-ES_tradnl" sz="2400" dirty="0"/>
              <a:t>el Dr. Brown, porque ha experimentado reducciones sustanciales en subvenciones y contratos. Gran parte de esta reducción es atribuible a un clima desfavorable para el apoyo de dicha investigación por parte del gobierno federal. </a:t>
            </a:r>
            <a:endParaRPr lang="es-ES_tradnl" sz="2400" dirty="0" smtClean="0"/>
          </a:p>
          <a:p>
            <a:pPr>
              <a:buClr>
                <a:schemeClr val="accent2"/>
              </a:buClr>
              <a:buFont typeface="Wingdings" charset="2"/>
              <a:buChar char="v"/>
            </a:pPr>
            <a:r>
              <a:rPr lang="es-ES_tradnl" sz="2400" dirty="0" smtClean="0"/>
              <a:t>Sin </a:t>
            </a:r>
            <a:r>
              <a:rPr lang="es-ES_tradnl" sz="2400" dirty="0"/>
              <a:t>embargo, un equipo de gerentes de otras divisiones de GRDL que inspeccionaron el laboratorio también identificó varios problemas internos. El laboratorio solía tener un programa de investigación considerable que consistía en $ 2–3 millones al año, pero en los últimos años las subvenciones y los contratos ascendieron a solo unos $ 750,000. </a:t>
            </a:r>
            <a:endParaRPr lang="es-ES_tradnl" sz="2400" dirty="0" smtClean="0"/>
          </a:p>
          <a:p>
            <a:pPr>
              <a:buClr>
                <a:schemeClr val="accent2"/>
              </a:buClr>
              <a:buFont typeface="Wingdings" charset="2"/>
              <a:buChar char="v"/>
            </a:pPr>
            <a:r>
              <a:rPr lang="es-ES_tradnl" sz="2400" dirty="0" smtClean="0"/>
              <a:t>El </a:t>
            </a:r>
            <a:r>
              <a:rPr lang="es-ES_tradnl" sz="2400" dirty="0"/>
              <a:t>director, el Dr. Park, formó el laboratorio hace 15 años y ha sido de gran ayuda para obtener subvenciones y contratos externos. Cuatro investigadores de diversas ciencias del comportamiento también están conectados con el laboratorio. El Dr. Link, un psicólogo, se ocupa de la inteligencia artificial. El Dr. </a:t>
            </a:r>
            <a:r>
              <a:rPr lang="es-ES_tradnl" sz="2400" dirty="0" err="1"/>
              <a:t>Henson</a:t>
            </a:r>
            <a:r>
              <a:rPr lang="es-ES_tradnl" sz="2400" dirty="0"/>
              <a:t>, sociólogo, se ocupa del muestreo de la opinión pública. El Dr. </a:t>
            </a:r>
            <a:r>
              <a:rPr lang="es-ES_tradnl" sz="2400" dirty="0" err="1"/>
              <a:t>Duff</a:t>
            </a:r>
            <a:r>
              <a:rPr lang="es-ES_tradnl" sz="2400" dirty="0"/>
              <a:t>, un geógrafo, emplea la fotografía aérea para desarrollar información sobre geografía económica. El Dr. </a:t>
            </a:r>
            <a:r>
              <a:rPr lang="es-ES_tradnl" sz="2400" dirty="0" err="1"/>
              <a:t>Barron</a:t>
            </a:r>
            <a:r>
              <a:rPr lang="es-ES_tradnl" sz="2400" dirty="0"/>
              <a:t>, un economista, realiza encuestas de mercado.</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14</a:t>
            </a:fld>
            <a:endParaRPr lang="en-US" sz="1600"/>
          </a:p>
        </p:txBody>
      </p:sp>
    </p:spTree>
    <p:extLst>
      <p:ext uri="{BB962C8B-B14F-4D97-AF65-F5344CB8AC3E}">
        <p14:creationId xmlns:p14="http://schemas.microsoft.com/office/powerpoint/2010/main" val="501073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Además, otros tres investigadores también trabajan en GRDL: el Dr. </a:t>
            </a:r>
            <a:r>
              <a:rPr lang="es-ES_tradnl" sz="2400" dirty="0" err="1"/>
              <a:t>Clay</a:t>
            </a:r>
            <a:r>
              <a:rPr lang="es-ES_tradnl" sz="2400" dirty="0"/>
              <a:t>, un científico político; Dr. Goa, sociólogo; y el Dr. </a:t>
            </a:r>
            <a:r>
              <a:rPr lang="es-ES_tradnl" sz="2400" dirty="0" err="1"/>
              <a:t>Harden</a:t>
            </a:r>
            <a:r>
              <a:rPr lang="es-ES_tradnl" sz="2400" dirty="0"/>
              <a:t>, un geógrafo. El laboratorio proporciona un espacio sustancial para las oficinas de estos asociados y sus asistentes de investigación, </a:t>
            </a:r>
            <a:r>
              <a:rPr lang="es-ES_tradnl" sz="2400" dirty="0" smtClean="0"/>
              <a:t>para </a:t>
            </a:r>
            <a:r>
              <a:rPr lang="es-ES_tradnl" sz="2400" dirty="0"/>
              <a:t>computadoras que conectan el laboratorio con una computadora principal de GRDL, y para una biblioteca que tiene un bibliotecario de tiempo completo. </a:t>
            </a:r>
            <a:endParaRPr lang="es-ES_tradnl" sz="2400" dirty="0" smtClean="0"/>
          </a:p>
          <a:p>
            <a:pPr>
              <a:buClr>
                <a:schemeClr val="accent2"/>
              </a:buClr>
              <a:buFont typeface="Wingdings" charset="2"/>
              <a:buChar char="v"/>
            </a:pPr>
            <a:r>
              <a:rPr lang="es-ES_tradnl" sz="2400" dirty="0" smtClean="0"/>
              <a:t>La </a:t>
            </a:r>
            <a:r>
              <a:rPr lang="es-ES_tradnl" sz="2400" dirty="0"/>
              <a:t>administración central de GRDL considera que la tasa de actividad actual no justifica el espacio que ocupa, y ha anunciado que el laboratorio debe limitarse a aproximadamente la mitad de su espacio actual para que la otra mitad pueda ser utilizada por </a:t>
            </a:r>
            <a:r>
              <a:rPr lang="es-ES_tradnl" sz="2400" dirty="0" smtClean="0"/>
              <a:t>otro </a:t>
            </a:r>
            <a:r>
              <a:rPr lang="es-ES_tradnl" sz="2400" dirty="0"/>
              <a:t>Laboratorio que se está expandiendo. </a:t>
            </a:r>
            <a:endParaRPr lang="es-ES_tradnl" sz="2400" dirty="0" smtClean="0"/>
          </a:p>
          <a:p>
            <a:pPr>
              <a:buClr>
                <a:schemeClr val="accent2"/>
              </a:buClr>
              <a:buFont typeface="Wingdings" charset="2"/>
              <a:buChar char="v"/>
            </a:pPr>
            <a:r>
              <a:rPr lang="es-ES_tradnl" sz="2400" dirty="0" smtClean="0"/>
              <a:t>El </a:t>
            </a:r>
            <a:r>
              <a:rPr lang="es-ES_tradnl" sz="2400" dirty="0"/>
              <a:t>equipo de inspección visitante, que está formado por gerentes de división, ha identificado numerosos </a:t>
            </a:r>
            <a:r>
              <a:rPr lang="es-ES_tradnl" sz="2400" dirty="0" smtClean="0"/>
              <a:t>problemas. Por </a:t>
            </a:r>
            <a:r>
              <a:rPr lang="es-ES_tradnl" sz="2400" dirty="0"/>
              <a:t>ejemplo, existe un conflicto entre el Dr. </a:t>
            </a:r>
            <a:r>
              <a:rPr lang="es-ES_tradnl" sz="2400" dirty="0" smtClean="0"/>
              <a:t>Park (el </a:t>
            </a:r>
            <a:r>
              <a:rPr lang="es-ES_tradnl" sz="2400" dirty="0"/>
              <a:t>director del </a:t>
            </a:r>
            <a:r>
              <a:rPr lang="es-ES_tradnl" sz="2400" dirty="0" smtClean="0"/>
              <a:t>laboratorio) </a:t>
            </a:r>
            <a:r>
              <a:rPr lang="es-ES_tradnl" sz="2400" dirty="0"/>
              <a:t>y el Dr. Link, que está trabajando en un problema que lo ha ocupado durante siete años, pero aún no ha </a:t>
            </a:r>
            <a:r>
              <a:rPr lang="es-ES_tradnl" sz="2400" dirty="0" smtClean="0"/>
              <a:t>hecho ninguna </a:t>
            </a:r>
            <a:r>
              <a:rPr lang="es-ES_tradnl" sz="2400" dirty="0"/>
              <a:t>publicación. Sin embargo, el Dr. Link es muy optimista de que el problema eventualmente llevará a una publicación importante de alto valor teórico.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15</a:t>
            </a:fld>
            <a:endParaRPr lang="en-US" sz="1600"/>
          </a:p>
        </p:txBody>
      </p:sp>
    </p:spTree>
    <p:extLst>
      <p:ext uri="{BB962C8B-B14F-4D97-AF65-F5344CB8AC3E}">
        <p14:creationId xmlns:p14="http://schemas.microsoft.com/office/powerpoint/2010/main" val="1386692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79" y="2011679"/>
            <a:ext cx="10238127" cy="4189615"/>
          </a:xfrm>
        </p:spPr>
        <p:txBody>
          <a:bodyPr>
            <a:normAutofit fontScale="92500" lnSpcReduction="10000"/>
          </a:bodyPr>
          <a:lstStyle/>
          <a:p>
            <a:pPr>
              <a:buClr>
                <a:schemeClr val="accent2"/>
              </a:buClr>
              <a:buFont typeface="Wingdings" charset="2"/>
              <a:buChar char="v"/>
            </a:pPr>
            <a:r>
              <a:rPr lang="es-ES_tradnl" sz="2400" dirty="0" smtClean="0"/>
              <a:t>El </a:t>
            </a:r>
            <a:r>
              <a:rPr lang="es-ES_tradnl" sz="2400" dirty="0"/>
              <a:t>comité de inspección estima que la probabilidad es de alrededor de 0,3 de que tal publicación sea próxima. El Dr. Park ha identificado un interés por parte de la Oficina de Investigación Naval (ONR) en el trabajo relacionado con la investigación que el Dr. Link ha estado realizando, y está presionando a Link para que abandone su actividad actual y trate de obtener un contrato de ONR. </a:t>
            </a:r>
            <a:endParaRPr lang="es-ES_tradnl" sz="2400" dirty="0" smtClean="0"/>
          </a:p>
          <a:p>
            <a:pPr>
              <a:buClr>
                <a:schemeClr val="accent2"/>
              </a:buClr>
              <a:buFont typeface="Wingdings" charset="2"/>
              <a:buChar char="v"/>
            </a:pPr>
            <a:r>
              <a:rPr lang="es-ES_tradnl" sz="2400" dirty="0" smtClean="0"/>
              <a:t>Se </a:t>
            </a:r>
            <a:r>
              <a:rPr lang="es-ES_tradnl" sz="2400" dirty="0"/>
              <a:t>estima que el trabajo que pagaría </a:t>
            </a:r>
            <a:r>
              <a:rPr lang="es-ES_tradnl" sz="2400" dirty="0" smtClean="0"/>
              <a:t>la ONR </a:t>
            </a:r>
            <a:r>
              <a:rPr lang="es-ES_tradnl" sz="2400" dirty="0"/>
              <a:t>tiene una alta probabilidad (alrededor de 0,8) de dar como resultado varias publicaciones. Sin embargo, debido a que este trabajo </a:t>
            </a:r>
            <a:r>
              <a:rPr lang="es-ES_tradnl" sz="2400" dirty="0" smtClean="0"/>
              <a:t>es aplicado, </a:t>
            </a:r>
            <a:r>
              <a:rPr lang="es-ES_tradnl" sz="2400" dirty="0"/>
              <a:t>estas publicaciones pueden no tener un impacto en </a:t>
            </a:r>
            <a:r>
              <a:rPr lang="es-ES_tradnl" sz="2400" dirty="0" smtClean="0"/>
              <a:t>el </a:t>
            </a:r>
            <a:r>
              <a:rPr lang="es-ES_tradnl" sz="2400" dirty="0"/>
              <a:t>campo científico del </a:t>
            </a:r>
            <a:r>
              <a:rPr lang="es-ES_tradnl" sz="2400" dirty="0" smtClean="0"/>
              <a:t>investigador y</a:t>
            </a:r>
            <a:r>
              <a:rPr lang="es-ES_tradnl" sz="2400" dirty="0"/>
              <a:t>, en cambio, solo </a:t>
            </a:r>
            <a:r>
              <a:rPr lang="es-ES_tradnl" sz="2400" dirty="0" smtClean="0"/>
              <a:t>puede </a:t>
            </a:r>
            <a:r>
              <a:rPr lang="es-ES_tradnl" sz="2400" dirty="0"/>
              <a:t>resolver un problema específico. </a:t>
            </a:r>
            <a:endParaRPr lang="es-ES_tradnl" sz="2400" dirty="0" smtClean="0"/>
          </a:p>
          <a:p>
            <a:pPr>
              <a:buClr>
                <a:schemeClr val="accent2"/>
              </a:buClr>
              <a:buFont typeface="Wingdings" charset="2"/>
              <a:buChar char="v"/>
            </a:pPr>
            <a:r>
              <a:rPr lang="es-ES_tradnl" sz="2400" dirty="0" smtClean="0"/>
              <a:t>Los </a:t>
            </a:r>
            <a:r>
              <a:rPr lang="es-ES_tradnl" sz="2400" dirty="0"/>
              <a:t>ingresos actuales </a:t>
            </a:r>
            <a:r>
              <a:rPr lang="es-ES_tradnl" sz="2400" dirty="0" smtClean="0"/>
              <a:t>recibidos </a:t>
            </a:r>
            <a:r>
              <a:rPr lang="es-ES_tradnl" sz="2400" dirty="0"/>
              <a:t>por el </a:t>
            </a:r>
            <a:r>
              <a:rPr lang="es-ES_tradnl" sz="2400" dirty="0" smtClean="0"/>
              <a:t>trabajo </a:t>
            </a:r>
            <a:r>
              <a:rPr lang="es-ES_tradnl" sz="2400" dirty="0"/>
              <a:t>que realiza Link son muy pequeños, mientras que el trabajo que se realizaría en </a:t>
            </a:r>
            <a:r>
              <a:rPr lang="es-ES_tradnl" sz="2400" dirty="0" smtClean="0"/>
              <a:t>ONR generar</a:t>
            </a:r>
            <a:r>
              <a:rPr lang="es-ES" sz="2400" dirty="0" err="1" smtClean="0"/>
              <a:t>ía</a:t>
            </a:r>
            <a:r>
              <a:rPr lang="es-ES" sz="2400" dirty="0" smtClean="0"/>
              <a:t> </a:t>
            </a:r>
            <a:r>
              <a:rPr lang="es-ES_tradnl" sz="2400" dirty="0" smtClean="0"/>
              <a:t>cantidades </a:t>
            </a:r>
            <a:r>
              <a:rPr lang="es-ES_tradnl" sz="2400" dirty="0"/>
              <a:t>considerables. Aunque </a:t>
            </a:r>
            <a:r>
              <a:rPr lang="es-ES_tradnl" sz="2400" dirty="0" smtClean="0"/>
              <a:t>los viajes </a:t>
            </a:r>
            <a:r>
              <a:rPr lang="es-ES_tradnl" sz="2400" dirty="0"/>
              <a:t>de Link, </a:t>
            </a:r>
            <a:r>
              <a:rPr lang="es-ES_tradnl" sz="2400" dirty="0" smtClean="0"/>
              <a:t>que </a:t>
            </a:r>
            <a:r>
              <a:rPr lang="es-ES_tradnl" sz="2400" dirty="0"/>
              <a:t>le </a:t>
            </a:r>
            <a:r>
              <a:rPr lang="es-ES_tradnl" sz="2400" dirty="0" smtClean="0"/>
              <a:t>causan </a:t>
            </a:r>
            <a:r>
              <a:rPr lang="es-ES_tradnl" sz="2400" dirty="0"/>
              <a:t>cierta </a:t>
            </a:r>
            <a:r>
              <a:rPr lang="es-ES_tradnl" sz="2400" dirty="0" err="1" smtClean="0"/>
              <a:t>desmotivaci</a:t>
            </a:r>
            <a:r>
              <a:rPr lang="es-ES" sz="2400" dirty="0" err="1" smtClean="0"/>
              <a:t>ón</a:t>
            </a:r>
            <a:r>
              <a:rPr lang="es-ES_tradnl" sz="2400" dirty="0" smtClean="0"/>
              <a:t>, podrían </a:t>
            </a:r>
            <a:r>
              <a:rPr lang="es-ES_tradnl" sz="2400" dirty="0"/>
              <a:t>reducirse significativamente si trabajara en el proyecto </a:t>
            </a:r>
            <a:r>
              <a:rPr lang="es-ES_tradnl" sz="2400" dirty="0" smtClean="0"/>
              <a:t>ONR, </a:t>
            </a:r>
            <a:r>
              <a:rPr lang="es-ES" sz="2400" dirty="0" smtClean="0"/>
              <a:t>él</a:t>
            </a:r>
            <a:r>
              <a:rPr lang="es-ES_tradnl" sz="2400" dirty="0" smtClean="0"/>
              <a:t> está </a:t>
            </a:r>
            <a:r>
              <a:rPr lang="es-ES_tradnl" sz="2400" dirty="0"/>
              <a:t>resistiendo la presión </a:t>
            </a:r>
            <a:r>
              <a:rPr lang="es-ES_tradnl" sz="2400" dirty="0" smtClean="0"/>
              <a:t>de Park.</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16</a:t>
            </a:fld>
            <a:endParaRPr lang="en-US" sz="1600"/>
          </a:p>
        </p:txBody>
      </p:sp>
    </p:spTree>
    <p:extLst>
      <p:ext uri="{BB962C8B-B14F-4D97-AF65-F5344CB8AC3E}">
        <p14:creationId xmlns:p14="http://schemas.microsoft.com/office/powerpoint/2010/main" val="129157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El comité visitante identificó muchos otros casos de conflicto entre Park y sus compañeros de trabajo. Park criticó a </a:t>
            </a:r>
            <a:r>
              <a:rPr lang="es-ES_tradnl" sz="2400" dirty="0" err="1"/>
              <a:t>Harden</a:t>
            </a:r>
            <a:r>
              <a:rPr lang="es-ES_tradnl" sz="2400" dirty="0"/>
              <a:t> por pasar demasiado tiempo reparando autos antiguos en lugar de investigar. </a:t>
            </a:r>
            <a:r>
              <a:rPr lang="es-ES_tradnl" sz="2400" dirty="0" err="1"/>
              <a:t>Harden</a:t>
            </a:r>
            <a:r>
              <a:rPr lang="es-ES_tradnl" sz="2400" dirty="0"/>
              <a:t>, sin embargo, dice que su registro de publicación es al menos tan bueno como el tercio superior de los miembros del laboratorio, y por lo tanto no es asunto de Park cómo </a:t>
            </a:r>
            <a:r>
              <a:rPr lang="es-ES_tradnl" sz="2400" dirty="0" smtClean="0"/>
              <a:t>distribuye su </a:t>
            </a:r>
            <a:r>
              <a:rPr lang="es-ES_tradnl" sz="2400" dirty="0"/>
              <a:t>tiempo. </a:t>
            </a:r>
            <a:endParaRPr lang="es-ES_tradnl" sz="2400" dirty="0" smtClean="0"/>
          </a:p>
          <a:p>
            <a:pPr>
              <a:buClr>
                <a:schemeClr val="accent2"/>
              </a:buClr>
              <a:buFont typeface="Wingdings" charset="2"/>
              <a:buChar char="v"/>
            </a:pPr>
            <a:r>
              <a:rPr lang="es-ES_tradnl" sz="2400" dirty="0" smtClean="0"/>
              <a:t>El </a:t>
            </a:r>
            <a:r>
              <a:rPr lang="es-ES_tradnl" sz="2400" dirty="0"/>
              <a:t>laboratorio no tiene estándares claros sobre el número o la calidad de las publicaciones de sus asociados. Por ejemplo, Park criticó el registro de publicaciones de </a:t>
            </a:r>
            <a:r>
              <a:rPr lang="es-ES_tradnl" sz="2400" dirty="0" err="1"/>
              <a:t>Henson</a:t>
            </a:r>
            <a:r>
              <a:rPr lang="es-ES_tradnl" sz="2400" dirty="0"/>
              <a:t> de 1985. Sin embargo, </a:t>
            </a:r>
            <a:r>
              <a:rPr lang="es-ES_tradnl" sz="2400" dirty="0" err="1"/>
              <a:t>Henson</a:t>
            </a:r>
            <a:r>
              <a:rPr lang="es-ES_tradnl" sz="2400" dirty="0"/>
              <a:t> considera que su registro es satisfactorio y está mejorando y que en su campo es bastante bueno. En cualquier caso, 1986 fue mejor que 1985. Park también criticó a </a:t>
            </a:r>
            <a:r>
              <a:rPr lang="es-ES_tradnl" sz="2400" dirty="0" err="1"/>
              <a:t>Henson</a:t>
            </a:r>
            <a:r>
              <a:rPr lang="es-ES_tradnl" sz="2400" dirty="0"/>
              <a:t> y </a:t>
            </a:r>
            <a:r>
              <a:rPr lang="es-ES_tradnl" sz="2400" dirty="0" err="1"/>
              <a:t>Duff</a:t>
            </a:r>
            <a:r>
              <a:rPr lang="es-ES_tradnl" sz="2400" dirty="0"/>
              <a:t> porque no colaboraron en la licitación de un contrato con el Instituto Nacional de Educación (NIE), que requería las habilidades de estos dos investigadores. Debido a que </a:t>
            </a:r>
            <a:r>
              <a:rPr lang="es-ES_tradnl" sz="2400" dirty="0" err="1"/>
              <a:t>Henson</a:t>
            </a:r>
            <a:r>
              <a:rPr lang="es-ES_tradnl" sz="2400" dirty="0"/>
              <a:t> y </a:t>
            </a:r>
            <a:r>
              <a:rPr lang="es-ES_tradnl" sz="2400" dirty="0" err="1"/>
              <a:t>Duff</a:t>
            </a:r>
            <a:r>
              <a:rPr lang="es-ES_tradnl" sz="2400" dirty="0"/>
              <a:t> no se llevan bien y prefieren trabajar de manera independiente en lugar de colaborar, se perdió la oportunidad </a:t>
            </a:r>
            <a:r>
              <a:rPr lang="es-ES_tradnl" sz="2400" dirty="0" smtClean="0"/>
              <a:t>de ese contrato.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17</a:t>
            </a:fld>
            <a:endParaRPr lang="en-US" sz="1600"/>
          </a:p>
        </p:txBody>
      </p:sp>
    </p:spTree>
    <p:extLst>
      <p:ext uri="{BB962C8B-B14F-4D97-AF65-F5344CB8AC3E}">
        <p14:creationId xmlns:p14="http://schemas.microsoft.com/office/powerpoint/2010/main" val="447900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Al hablar con Goa, el equipo de inspección se enteró de que se sentía aislado y encontró a sus colegas poco cooperativos. Él tendía a atribuir esto al hecho de que era portugués y que, al menos desde su punto de vista, existía cierta discriminación hacia los extranjeros en el laboratorio</a:t>
            </a:r>
            <a:r>
              <a:rPr lang="es-ES_tradnl" sz="2400" dirty="0" smtClean="0"/>
              <a:t>.</a:t>
            </a:r>
          </a:p>
          <a:p>
            <a:pPr>
              <a:buClr>
                <a:schemeClr val="accent2"/>
              </a:buClr>
              <a:buFont typeface="Wingdings" charset="2"/>
              <a:buChar char="v"/>
            </a:pPr>
            <a:r>
              <a:rPr lang="es-ES_tradnl" sz="2400" dirty="0"/>
              <a:t>La moral de muchos de los investigadores era baja porque su salario era generalmente bajo. Este fue particularmente el caso de </a:t>
            </a:r>
            <a:r>
              <a:rPr lang="es-ES_tradnl" sz="2400" dirty="0" err="1"/>
              <a:t>Clay</a:t>
            </a:r>
            <a:r>
              <a:rPr lang="es-ES_tradnl" sz="2400" dirty="0"/>
              <a:t>, quien recibió su doctorado de una prestigiosa universidad de la </a:t>
            </a:r>
            <a:r>
              <a:rPr lang="es-ES_tradnl" sz="2400" dirty="0" err="1"/>
              <a:t>Ivy</a:t>
            </a:r>
            <a:r>
              <a:rPr lang="es-ES_tradnl" sz="2400" dirty="0"/>
              <a:t> League y, en consecuencia, sintió que debería recibir un salario más alto que el de otros investigadores. </a:t>
            </a:r>
            <a:endParaRPr lang="es-ES_tradnl" sz="2400" dirty="0" smtClean="0"/>
          </a:p>
          <a:p>
            <a:pPr>
              <a:buClr>
                <a:schemeClr val="accent2"/>
              </a:buClr>
              <a:buFont typeface="Wingdings" charset="2"/>
              <a:buChar char="v"/>
            </a:pPr>
            <a:r>
              <a:rPr lang="es-ES_tradnl" sz="2400" dirty="0" smtClean="0"/>
              <a:t>Muchos </a:t>
            </a:r>
            <a:r>
              <a:rPr lang="es-ES_tradnl" sz="2400" dirty="0"/>
              <a:t>de los investigadores del laboratorio criticaron a Park porque consideraron que no estaba lo suficientemente involucrado en las actividades de sus propios grupos de investigación, que no tenía conocimiento de las dificultades específicas que experimentaban estos grupos </a:t>
            </a:r>
            <a:r>
              <a:rPr lang="es-ES_tradnl" sz="2400" dirty="0" smtClean="0"/>
              <a:t>y </a:t>
            </a:r>
            <a:r>
              <a:rPr lang="es-ES_tradnl" sz="2400" dirty="0"/>
              <a:t>que no </a:t>
            </a:r>
            <a:r>
              <a:rPr lang="es-ES_tradnl" sz="2400" dirty="0" smtClean="0"/>
              <a:t>parecía </a:t>
            </a:r>
            <a:r>
              <a:rPr lang="es-ES_tradnl" sz="2400" dirty="0"/>
              <a:t>apreciar que muchos de ellos habían superado </a:t>
            </a:r>
            <a:r>
              <a:rPr lang="es-ES_tradnl" sz="2400" dirty="0" smtClean="0"/>
              <a:t>las </a:t>
            </a:r>
            <a:r>
              <a:rPr lang="es-ES_tradnl" sz="2400" dirty="0"/>
              <a:t>dificultades </a:t>
            </a:r>
            <a:r>
              <a:rPr lang="es-ES_tradnl" sz="2400" dirty="0" smtClean="0"/>
              <a:t>y los proyectos </a:t>
            </a:r>
            <a:r>
              <a:rPr lang="es-ES_tradnl" sz="2400" dirty="0"/>
              <a:t>se habían completado con éxito.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18</a:t>
            </a:fld>
            <a:endParaRPr lang="en-US" sz="1600"/>
          </a:p>
        </p:txBody>
      </p:sp>
    </p:spTree>
    <p:extLst>
      <p:ext uri="{BB962C8B-B14F-4D97-AF65-F5344CB8AC3E}">
        <p14:creationId xmlns:p14="http://schemas.microsoft.com/office/powerpoint/2010/main" val="482016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Sin embargo, la opinión de Park era que estaba demasiado ocupado para realizar un seguimiento detallado de tales asuntos porque a menudo tenía que estar en Washington para evaluar el interés de varias agencias federales en diversos tipos de investigación para presentar propuestas de investigación adecuadas y aumentar </a:t>
            </a:r>
            <a:r>
              <a:rPr lang="es-ES_tradnl" sz="2400" dirty="0" smtClean="0"/>
              <a:t>los </a:t>
            </a:r>
            <a:r>
              <a:rPr lang="es-ES_tradnl" sz="2400" dirty="0"/>
              <a:t>fondos de subvenciones y contratos actualmente administrados por el laboratorio. </a:t>
            </a:r>
          </a:p>
          <a:p>
            <a:pPr>
              <a:buClr>
                <a:schemeClr val="accent2"/>
              </a:buClr>
              <a:buFont typeface="Wingdings" charset="2"/>
              <a:buChar char="v"/>
            </a:pPr>
            <a:r>
              <a:rPr lang="es-ES_tradnl" sz="2400" dirty="0" smtClean="0"/>
              <a:t>Según </a:t>
            </a:r>
            <a:r>
              <a:rPr lang="es-ES_tradnl" sz="2400" dirty="0"/>
              <a:t>el equipo de inspección, uno de los problemas del laboratorio fue que Park tomó la mayoría de las decisiones de forma </a:t>
            </a:r>
            <a:r>
              <a:rPr lang="es-ES_tradnl" sz="2400" dirty="0" err="1" smtClean="0"/>
              <a:t>independiente.Los</a:t>
            </a:r>
            <a:r>
              <a:rPr lang="es-ES_tradnl" sz="2400" dirty="0" smtClean="0"/>
              <a:t> otros </a:t>
            </a:r>
            <a:r>
              <a:rPr lang="es-ES_tradnl" sz="2400" dirty="0"/>
              <a:t>tuvieron muy pocas oportunidades de registrar sus opiniones, y, de hecho, </a:t>
            </a:r>
            <a:r>
              <a:rPr lang="es-ES_tradnl" sz="2400" dirty="0" err="1"/>
              <a:t>Henson</a:t>
            </a:r>
            <a:r>
              <a:rPr lang="es-ES_tradnl" sz="2400" dirty="0"/>
              <a:t>, </a:t>
            </a:r>
            <a:r>
              <a:rPr lang="es-ES_tradnl" sz="2400" dirty="0" err="1"/>
              <a:t>Duff</a:t>
            </a:r>
            <a:r>
              <a:rPr lang="es-ES_tradnl" sz="2400" dirty="0"/>
              <a:t> y </a:t>
            </a:r>
            <a:r>
              <a:rPr lang="es-ES_tradnl" sz="2400" dirty="0" err="1"/>
              <a:t>Barron</a:t>
            </a:r>
            <a:r>
              <a:rPr lang="es-ES_tradnl" sz="2400" dirty="0"/>
              <a:t> casi nunca discutieron o plantearon problemas con él. </a:t>
            </a:r>
            <a:endParaRPr lang="es-ES_tradnl" sz="2400" dirty="0" smtClean="0"/>
          </a:p>
          <a:p>
            <a:pPr>
              <a:buClr>
                <a:schemeClr val="accent2"/>
              </a:buClr>
              <a:buFont typeface="Wingdings" charset="2"/>
              <a:buChar char="v"/>
            </a:pPr>
            <a:r>
              <a:rPr lang="es-ES_tradnl" sz="2400" dirty="0" smtClean="0"/>
              <a:t>La </a:t>
            </a:r>
            <a:r>
              <a:rPr lang="es-ES_tradnl" sz="2400" dirty="0"/>
              <a:t>mayoría de los asociados con el laboratorio sintieron que Park proporcionaba un entorno en el que podían realizar su trabajo sin tener que ir a Washington para encontrar dinero para apoyar su investigación. Por lo tanto, estaban dispuestos a soportar las presiones de Park, pero al mismo tiempo les molestaba.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19</a:t>
            </a:fld>
            <a:endParaRPr lang="en-US" sz="1600"/>
          </a:p>
        </p:txBody>
      </p:sp>
    </p:spTree>
    <p:extLst>
      <p:ext uri="{BB962C8B-B14F-4D97-AF65-F5344CB8AC3E}">
        <p14:creationId xmlns:p14="http://schemas.microsoft.com/office/powerpoint/2010/main" val="113901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Administración de </a:t>
            </a:r>
            <a:r>
              <a:rPr lang="es-ES" sz="4400" dirty="0"/>
              <a:t>Organizaciones de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732187022"/>
              </p:ext>
            </p:extLst>
          </p:nvPr>
        </p:nvGraphicFramePr>
        <p:xfrm>
          <a:off x="829931" y="2337627"/>
          <a:ext cx="9348785" cy="2715636"/>
        </p:xfrm>
        <a:graphic>
          <a:graphicData uri="http://schemas.openxmlformats.org/drawingml/2006/table">
            <a:tbl>
              <a:tblPr/>
              <a:tblGrid>
                <a:gridCol w="9348785"/>
              </a:tblGrid>
              <a:tr h="678909">
                <a:tc>
                  <a:txBody>
                    <a:bodyPr/>
                    <a:lstStyle/>
                    <a:p>
                      <a:pPr algn="l" fontAlgn="b"/>
                      <a:r>
                        <a:rPr lang="es-ES_tradnl" sz="2800" b="0" i="0" u="none" strike="noStrike" dirty="0">
                          <a:solidFill>
                            <a:srgbClr val="FF0000"/>
                          </a:solidFill>
                          <a:effectLst/>
                          <a:latin typeface="Arial" charset="0"/>
                        </a:rPr>
                        <a:t>Influyendo en las personas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effectLst/>
                          <a:latin typeface="Arial" charset="0"/>
                        </a:rPr>
                        <a:t>Motivación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a:effectLst/>
                          <a:latin typeface="Arial" charset="0"/>
                        </a:rPr>
                        <a:t>Tratar con la diversidad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effectLst/>
                          <a:latin typeface="Arial" charset="0"/>
                        </a:rPr>
                        <a:t>Liderazgo y conflictos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6474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TALLER: </a:t>
            </a:r>
            <a:r>
              <a:rPr lang="en-US" dirty="0" smtClean="0"/>
              <a:t/>
            </a:r>
            <a:br>
              <a:rPr lang="en-US" dirty="0" smtClean="0"/>
            </a:br>
            <a:r>
              <a:rPr lang="en-US" dirty="0" smtClean="0"/>
              <a:t>BEHAVIORAL </a:t>
            </a:r>
            <a:r>
              <a:rPr lang="en-US" dirty="0"/>
              <a:t>SCIENCE DIVISION CASE</a:t>
            </a:r>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La gente no parecía identificarse con GRDL. </a:t>
            </a:r>
            <a:r>
              <a:rPr lang="es-ES_tradnl" sz="2400" dirty="0" smtClean="0"/>
              <a:t>La </a:t>
            </a:r>
            <a:r>
              <a:rPr lang="es-ES_tradnl" sz="2400" dirty="0"/>
              <a:t>mayoría de los investigadores consideraron que era un lugar conveniente para su investigación, pero si pudieran trabajar en otro lugar, lo harían tan pronto como sea posible. </a:t>
            </a:r>
            <a:endParaRPr lang="es-ES_tradnl" sz="2400" dirty="0" smtClean="0"/>
          </a:p>
          <a:p>
            <a:pPr>
              <a:buClr>
                <a:schemeClr val="accent2"/>
              </a:buClr>
              <a:buFont typeface="Wingdings" charset="2"/>
              <a:buChar char="v"/>
            </a:pPr>
            <a:r>
              <a:rPr lang="es-ES_tradnl" sz="2400" dirty="0" smtClean="0"/>
              <a:t>El </a:t>
            </a:r>
            <a:r>
              <a:rPr lang="es-ES_tradnl" sz="2400" dirty="0"/>
              <a:t>principal problema actual que enfrenta el laboratorio es que la administración central de GRDL quiere quitar la mitad de su espacio. Park ha llamado a todos a su oficina para discutir qué se podría hacer para evitar que esto suceda. </a:t>
            </a:r>
            <a:endParaRPr lang="es-ES_tradnl" sz="2400" dirty="0" smtClean="0"/>
          </a:p>
          <a:p>
            <a:pPr>
              <a:buClr>
                <a:schemeClr val="accent2"/>
              </a:buClr>
              <a:buFont typeface="Wingdings" charset="2"/>
              <a:buChar char="v"/>
            </a:pPr>
            <a:r>
              <a:rPr lang="es-ES_tradnl" sz="2400" dirty="0" smtClean="0"/>
              <a:t>¿</a:t>
            </a:r>
            <a:r>
              <a:rPr lang="es-ES_tradnl" sz="2400" dirty="0"/>
              <a:t>Qué recomendaciones </a:t>
            </a:r>
            <a:r>
              <a:rPr lang="es-ES_tradnl" sz="2400" dirty="0" smtClean="0"/>
              <a:t>dar</a:t>
            </a:r>
            <a:r>
              <a:rPr lang="es-ES" sz="2400" dirty="0" err="1" smtClean="0"/>
              <a:t>ía</a:t>
            </a:r>
            <a:r>
              <a:rPr lang="es-ES" sz="2400" dirty="0" smtClean="0"/>
              <a:t> </a:t>
            </a:r>
            <a:r>
              <a:rPr lang="es-ES_tradnl" sz="2400" dirty="0" smtClean="0"/>
              <a:t>usted sobre las estrategias del </a:t>
            </a:r>
            <a:r>
              <a:rPr lang="es-ES_tradnl" sz="2400" dirty="0"/>
              <a:t>laboratorio para </a:t>
            </a:r>
            <a:r>
              <a:rPr lang="es-ES_tradnl" sz="2400" dirty="0" smtClean="0"/>
              <a:t>poder cambiar </a:t>
            </a:r>
            <a:r>
              <a:rPr lang="es-ES_tradnl" sz="2400" dirty="0"/>
              <a:t>la actitud de la administración? ¿Qué cambios en los procedimientos de trabajo pueden instituirse dentro del laboratorio para mejorar su funcionamiento interno y sus relaciones internas?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20</a:t>
            </a:fld>
            <a:endParaRPr lang="en-US" sz="1600"/>
          </a:p>
        </p:txBody>
      </p:sp>
    </p:spTree>
    <p:extLst>
      <p:ext uri="{BB962C8B-B14F-4D97-AF65-F5344CB8AC3E}">
        <p14:creationId xmlns:p14="http://schemas.microsoft.com/office/powerpoint/2010/main" val="694929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CASE ANALYSIS</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Al pensar en este caso, trate de considerar quién podría ser la mejor fuente de cambio de actitud (por ejemplo, el Dr. Park, un amigo del administrador principal, ¿un comité</a:t>
            </a:r>
            <a:r>
              <a:rPr lang="es-ES_tradnl" sz="2400" dirty="0" smtClean="0"/>
              <a:t>?).</a:t>
            </a:r>
          </a:p>
          <a:p>
            <a:pPr>
              <a:buClr>
                <a:schemeClr val="accent2"/>
              </a:buClr>
              <a:buFont typeface="Wingdings" charset="2"/>
              <a:buChar char="v"/>
            </a:pPr>
            <a:r>
              <a:rPr lang="es-ES_tradnl" sz="2400" dirty="0" smtClean="0"/>
              <a:t> </a:t>
            </a:r>
            <a:r>
              <a:rPr lang="es-ES_tradnl" sz="2400" dirty="0"/>
              <a:t>¿Cuál sería el mejor mensaje (exactamente lo que diría para cambiar el nivel de </a:t>
            </a:r>
            <a:r>
              <a:rPr lang="es-ES_tradnl" sz="2400" dirty="0" smtClean="0"/>
              <a:t>adaptación, presentar </a:t>
            </a:r>
            <a:r>
              <a:rPr lang="es-ES_tradnl" sz="2400" dirty="0"/>
              <a:t>primero las buenas nuevas, </a:t>
            </a:r>
            <a:r>
              <a:rPr lang="es-ES_tradnl" sz="2400" dirty="0" smtClean="0"/>
              <a:t>etc.)? </a:t>
            </a:r>
          </a:p>
          <a:p>
            <a:pPr>
              <a:buClr>
                <a:schemeClr val="accent2"/>
              </a:buClr>
              <a:buFont typeface="Wingdings" charset="2"/>
              <a:buChar char="v"/>
            </a:pPr>
            <a:r>
              <a:rPr lang="es-ES_tradnl" sz="2400" dirty="0" smtClean="0"/>
              <a:t>¿</a:t>
            </a:r>
            <a:r>
              <a:rPr lang="es-ES_tradnl" sz="2400" dirty="0"/>
              <a:t>Cómo debe presentarse (cara a cara, por escrito, etc.)? </a:t>
            </a:r>
            <a:endParaRPr lang="es-ES_tradnl" sz="2400" dirty="0" smtClean="0"/>
          </a:p>
          <a:p>
            <a:pPr>
              <a:buClr>
                <a:schemeClr val="accent2"/>
              </a:buClr>
              <a:buFont typeface="Wingdings" charset="2"/>
              <a:buChar char="v"/>
            </a:pPr>
            <a:r>
              <a:rPr lang="es-ES_tradnl" sz="2400" dirty="0" smtClean="0"/>
              <a:t>Se puede pensar en </a:t>
            </a:r>
            <a:r>
              <a:rPr lang="es-ES_tradnl" sz="2400" dirty="0"/>
              <a:t>algunos puntos adicionales sobre el cambio de actitud. Una técnica que puede funcionar </a:t>
            </a:r>
            <a:r>
              <a:rPr lang="es-ES_tradnl" sz="2400" dirty="0" smtClean="0"/>
              <a:t>es </a:t>
            </a:r>
            <a:r>
              <a:rPr lang="es-ES_tradnl" sz="2400" dirty="0"/>
              <a:t>tener varias fuentes. Uno de ellos podría tomar una posición extrema y, por lo tanto, cambiar el nivel de adaptación de la audiencia. Entonces la otra fuente podría hacer una "propuesta modesta" que sería aceptada de inmediato. Otro enfoque que a veces funciona es el procedimiento de “pie en la puerta”. Con esta táctica, uno puede lograr que la audiencia acepte una propuesta </a:t>
            </a:r>
            <a:r>
              <a:rPr lang="es-ES_tradnl" sz="2400" u="sng" dirty="0"/>
              <a:t>muy</a:t>
            </a:r>
            <a:r>
              <a:rPr lang="es-ES_tradnl" sz="2400" dirty="0"/>
              <a:t> modesta y luego, a tiempo, </a:t>
            </a:r>
            <a:r>
              <a:rPr lang="es-ES_tradnl" sz="2400" dirty="0" smtClean="0"/>
              <a:t>pedir </a:t>
            </a:r>
            <a:r>
              <a:rPr lang="es-ES_tradnl" sz="2400" dirty="0"/>
              <a:t>más.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21</a:t>
            </a:fld>
            <a:endParaRPr lang="en-US" sz="1600"/>
          </a:p>
        </p:txBody>
      </p:sp>
    </p:spTree>
    <p:extLst>
      <p:ext uri="{BB962C8B-B14F-4D97-AF65-F5344CB8AC3E}">
        <p14:creationId xmlns:p14="http://schemas.microsoft.com/office/powerpoint/2010/main" val="999466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CASE ANALYSIS</a:t>
            </a:r>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También se investiga la forma en que el miedo y las amenazas de castigo se pueden mezclar en el mensaje. El hallazgo general es que solo niveles modestos de miedo o amenaza pueden ser efectivos. Si uno pone demasiado miedo en el mensaje, la audiencia lo rechaza</a:t>
            </a:r>
            <a:r>
              <a:rPr lang="es-ES_tradnl" sz="2400" dirty="0" smtClean="0"/>
              <a:t>.</a:t>
            </a:r>
          </a:p>
          <a:p>
            <a:pPr>
              <a:buClr>
                <a:schemeClr val="accent2"/>
              </a:buClr>
              <a:buFont typeface="Wingdings" charset="2"/>
              <a:buChar char="v"/>
            </a:pPr>
            <a:r>
              <a:rPr lang="es-ES_tradnl" sz="2400" dirty="0"/>
              <a:t>Esta analogía del "pie en la puerta" puede ser particularmente relevante para las actividades de investigación. Por ejemplo, muchos resultados de proyectos de investigación son inciertos, mientras que los recursos necesarios para completar todo el esfuerzo de investigación pueden ser sustanciales. En consecuencia, solicitar todos los recursos necesarios para el proyecto de investigación desde el principio puede no ser un curso de acción prudente. </a:t>
            </a:r>
            <a:r>
              <a:rPr lang="es-ES_tradnl" sz="2400" dirty="0" smtClean="0"/>
              <a:t>Un </a:t>
            </a:r>
            <a:r>
              <a:rPr lang="es-ES_tradnl" sz="2400" dirty="0"/>
              <a:t>enfoque que funciona bastante bien es solicitar suficiente financiamiento de investigación para realizar programas iniciales o piloto para determinar la viabilidad del enfoque de investigación. De esta manera, uno tiene un "pie en la puerta" y es más probable que el patrocinador continúe con la financiación que si nunca se hubiera dado este paso inicial.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22</a:t>
            </a:fld>
            <a:endParaRPr lang="en-US" sz="1600"/>
          </a:p>
        </p:txBody>
      </p:sp>
    </p:spTree>
    <p:extLst>
      <p:ext uri="{BB962C8B-B14F-4D97-AF65-F5344CB8AC3E}">
        <p14:creationId xmlns:p14="http://schemas.microsoft.com/office/powerpoint/2010/main" val="12412454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CASE ANALYSIS</a:t>
            </a:r>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smtClean="0"/>
              <a:t>Las </a:t>
            </a:r>
            <a:r>
              <a:rPr lang="es-ES_tradnl" sz="2400" dirty="0"/>
              <a:t>fuentes que son extremadamente creíbles y están bien informadas pueden tener un mayor efecto en el cambio de actitud porque es probable que se las escuche con mucha atención y porque pueden abogar </a:t>
            </a:r>
            <a:r>
              <a:rPr lang="es-ES_tradnl" sz="2400" dirty="0" smtClean="0"/>
              <a:t>por </a:t>
            </a:r>
            <a:r>
              <a:rPr lang="es-ES_tradnl" sz="2400" dirty="0"/>
              <a:t>un cambio mayor. </a:t>
            </a:r>
            <a:endParaRPr lang="es-ES_tradnl" sz="2400" dirty="0" smtClean="0"/>
          </a:p>
          <a:p>
            <a:pPr>
              <a:buClr>
                <a:schemeClr val="accent2"/>
              </a:buClr>
              <a:buFont typeface="Wingdings" charset="2"/>
              <a:buChar char="v"/>
            </a:pPr>
            <a:r>
              <a:rPr lang="es-ES_tradnl" sz="2400" dirty="0" smtClean="0"/>
              <a:t>La </a:t>
            </a:r>
            <a:r>
              <a:rPr lang="es-ES_tradnl" sz="2400" dirty="0"/>
              <a:t>comunicación cara a cara es generalmente más efectiva que la comunicación por escrito o por otros medios. Sin embargo, en ciertas situaciones, la comunicación escrita puede ser más efectiva, por ejemplo, si el argumento es muy complejo y requiere que la audiencia lo piense paso a paso. </a:t>
            </a:r>
            <a:endParaRPr lang="es-ES_tradnl" sz="2400" dirty="0" smtClean="0"/>
          </a:p>
          <a:p>
            <a:pPr>
              <a:buClr>
                <a:schemeClr val="accent2"/>
              </a:buClr>
              <a:buFont typeface="Wingdings" charset="2"/>
              <a:buChar char="v"/>
            </a:pPr>
            <a:r>
              <a:rPr lang="es-ES_tradnl" sz="2400" dirty="0" smtClean="0"/>
              <a:t>Cuando </a:t>
            </a:r>
            <a:r>
              <a:rPr lang="es-ES_tradnl" sz="2400" dirty="0"/>
              <a:t>una audiencia está muy involucrada con un tema, es difícil cambiar su actitud. En general, las audiencias que </a:t>
            </a:r>
            <a:r>
              <a:rPr lang="es-ES_tradnl" sz="2400" dirty="0" smtClean="0"/>
              <a:t>son </a:t>
            </a:r>
            <a:r>
              <a:rPr lang="es-ES_tradnl" sz="2400" dirty="0"/>
              <a:t>complejas en su forma de pensar y seguras de sí mismas también son muy difíciles de cambiar. Tales audiencias suelen asistir y comprender, pero no </a:t>
            </a:r>
            <a:r>
              <a:rPr lang="es-ES_tradnl" sz="2400" dirty="0" smtClean="0"/>
              <a:t>ceden. </a:t>
            </a:r>
            <a:r>
              <a:rPr lang="es-ES_tradnl" sz="2400" dirty="0"/>
              <a:t>En otras palabras, el comunicador tiene diferentes problemas con diferentes audiencias. Como resultado, la relación entre variables como la participación, la inteligencia, la confianza en sí mismo y el cambio de actitud es una U invertida. Para niveles muy bajos o muy altos de estas variables, hay poco cambio de actitud; para niveles moderados hay una buena cantidad de cambio.</a:t>
            </a:r>
          </a:p>
          <a:p>
            <a:pPr>
              <a:buClr>
                <a:schemeClr val="accent2"/>
              </a:buClr>
              <a:buFont typeface="Wingdings" charset="2"/>
              <a:buChar char="v"/>
            </a:pP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23</a:t>
            </a:fld>
            <a:endParaRPr lang="en-US" sz="1600"/>
          </a:p>
        </p:txBody>
      </p:sp>
    </p:spTree>
    <p:extLst>
      <p:ext uri="{BB962C8B-B14F-4D97-AF65-F5344CB8AC3E}">
        <p14:creationId xmlns:p14="http://schemas.microsoft.com/office/powerpoint/2010/main" val="1692469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24</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Administración de </a:t>
            </a:r>
            <a:r>
              <a:rPr lang="es-ES" sz="4400" dirty="0"/>
              <a:t>Organizaciones de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705618624"/>
              </p:ext>
            </p:extLst>
          </p:nvPr>
        </p:nvGraphicFramePr>
        <p:xfrm>
          <a:off x="829931" y="2337627"/>
          <a:ext cx="9348785" cy="2715636"/>
        </p:xfrm>
        <a:graphic>
          <a:graphicData uri="http://schemas.openxmlformats.org/drawingml/2006/table">
            <a:tbl>
              <a:tblPr/>
              <a:tblGrid>
                <a:gridCol w="9348785"/>
              </a:tblGrid>
              <a:tr h="678909">
                <a:tc>
                  <a:txBody>
                    <a:bodyPr/>
                    <a:lstStyle/>
                    <a:p>
                      <a:pPr algn="l" fontAlgn="b"/>
                      <a:r>
                        <a:rPr lang="es-ES_tradnl" sz="2800" b="0" i="0" u="none" strike="noStrike" dirty="0">
                          <a:solidFill>
                            <a:schemeClr val="tx1"/>
                          </a:solidFill>
                          <a:effectLst/>
                          <a:latin typeface="Arial" charset="0"/>
                        </a:rPr>
                        <a:t>Influyendo en las personas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solidFill>
                            <a:srgbClr val="FF0000"/>
                          </a:solidFill>
                          <a:effectLst/>
                          <a:latin typeface="Arial" charset="0"/>
                        </a:rPr>
                        <a:t>Motivación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effectLst/>
                          <a:latin typeface="Arial" charset="0"/>
                        </a:rPr>
                        <a:t>Tratar con la diversidad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effectLst/>
                          <a:latin typeface="Arial" charset="0"/>
                        </a:rPr>
                        <a:t>Liderazgo y conflictos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60392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97279" y="758952"/>
            <a:ext cx="10428973" cy="3566160"/>
          </a:xfrm>
        </p:spPr>
        <p:txBody>
          <a:bodyPr>
            <a:normAutofit/>
          </a:bodyPr>
          <a:lstStyle/>
          <a:p>
            <a:pPr fontAlgn="b"/>
            <a:r>
              <a:rPr lang="es-ES_tradnl" sz="4400">
                <a:latin typeface="Arial" charset="0"/>
              </a:rPr>
              <a:t>Motivación en las organizaciones de I + D </a:t>
            </a:r>
            <a:endParaRPr lang="es-ES_tradnl" sz="4400" dirty="0">
              <a:latin typeface="Arial" charset="0"/>
            </a:endParaRPr>
          </a:p>
        </p:txBody>
      </p:sp>
    </p:spTree>
    <p:extLst>
      <p:ext uri="{BB962C8B-B14F-4D97-AF65-F5344CB8AC3E}">
        <p14:creationId xmlns:p14="http://schemas.microsoft.com/office/powerpoint/2010/main" val="1189043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Los objetivos determinan una cantidad sustancial de comportamiento humano (Locke et al., 1981). </a:t>
            </a:r>
            <a:endParaRPr lang="es-ES_tradnl" sz="2400" dirty="0" smtClean="0"/>
          </a:p>
          <a:p>
            <a:pPr>
              <a:buClr>
                <a:schemeClr val="accent2"/>
              </a:buClr>
              <a:buFont typeface="Wingdings" charset="2"/>
              <a:buChar char="v"/>
            </a:pPr>
            <a:r>
              <a:rPr lang="es-ES_tradnl" sz="2400" dirty="0" smtClean="0"/>
              <a:t>La </a:t>
            </a:r>
            <a:r>
              <a:rPr lang="es-ES_tradnl" sz="2400" dirty="0"/>
              <a:t>motivación para alcanzar estos objetivos es un factor importante en el desempeño de los investigadores y en la efectividad de la organización. </a:t>
            </a:r>
            <a:endParaRPr lang="es-ES_tradnl" sz="2400" dirty="0" smtClean="0"/>
          </a:p>
          <a:p>
            <a:pPr>
              <a:buClr>
                <a:schemeClr val="accent2"/>
              </a:buClr>
              <a:buFont typeface="Wingdings" charset="2"/>
              <a:buChar char="v"/>
            </a:pPr>
            <a:r>
              <a:rPr lang="es-ES_tradnl" sz="2400" dirty="0" smtClean="0"/>
              <a:t>Los </a:t>
            </a:r>
            <a:r>
              <a:rPr lang="es-ES_tradnl" sz="2400" dirty="0"/>
              <a:t>individuos tienen metas y las organizaciones tienen metas. Para lograr la máxima eficacia organizativa, es importante que estos dos conjuntos de objetivos sean compatibles. </a:t>
            </a:r>
            <a:endParaRPr lang="es-ES_tradnl" sz="2400" dirty="0" smtClean="0"/>
          </a:p>
          <a:p>
            <a:pPr>
              <a:buClr>
                <a:schemeClr val="accent2"/>
              </a:buClr>
              <a:buFont typeface="Wingdings" charset="2"/>
              <a:buChar char="v"/>
            </a:pPr>
            <a:r>
              <a:rPr lang="es-ES_tradnl" sz="2400" dirty="0" smtClean="0"/>
              <a:t>De </a:t>
            </a:r>
            <a:r>
              <a:rPr lang="es-ES_tradnl" sz="2400" dirty="0"/>
              <a:t>hecho, ese es el papel principal de la administración. El gerente de I + D debe tener una comprensión clara de ambos conjuntos de objetivos y encontrar maneras de hacerlos similares, superpuestos y al menos no contradictorios.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26</a:t>
            </a:fld>
            <a:endParaRPr lang="en-US" sz="1600"/>
          </a:p>
        </p:txBody>
      </p:sp>
    </p:spTree>
    <p:extLst>
      <p:ext uri="{BB962C8B-B14F-4D97-AF65-F5344CB8AC3E}">
        <p14:creationId xmlns:p14="http://schemas.microsoft.com/office/powerpoint/2010/main" val="3086969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00" dirty="0"/>
              <a:t>La efectividad organizacional depende de </a:t>
            </a:r>
            <a:endParaRPr lang="es-ES_tradnl" sz="2100" dirty="0" smtClean="0"/>
          </a:p>
          <a:p>
            <a:pPr marL="292608" lvl="1" indent="0">
              <a:buClr>
                <a:schemeClr val="accent2"/>
              </a:buClr>
              <a:buNone/>
            </a:pPr>
            <a:r>
              <a:rPr lang="es-ES_tradnl" sz="2100" dirty="0" smtClean="0"/>
              <a:t>(</a:t>
            </a:r>
            <a:r>
              <a:rPr lang="es-ES_tradnl" sz="2100" dirty="0"/>
              <a:t>1) la motivación individual para la efectividad organizacional (es decir, los objetivos individuales que son compatibles con los objetivos de la organización), </a:t>
            </a:r>
            <a:endParaRPr lang="es-ES_tradnl" sz="2100" dirty="0" smtClean="0"/>
          </a:p>
          <a:p>
            <a:pPr marL="292608" lvl="1" indent="0">
              <a:buClr>
                <a:schemeClr val="accent2"/>
              </a:buClr>
              <a:buNone/>
            </a:pPr>
            <a:r>
              <a:rPr lang="es-ES_tradnl" sz="2100" dirty="0" smtClean="0"/>
              <a:t>(</a:t>
            </a:r>
            <a:r>
              <a:rPr lang="es-ES_tradnl" sz="2100" dirty="0"/>
              <a:t>2) el desempeño individual (solo porque uno tiene los objetivos correctos no se traduce automáticamente en un desempeño efectivo), y </a:t>
            </a:r>
            <a:endParaRPr lang="es-ES_tradnl" sz="2100" dirty="0" smtClean="0"/>
          </a:p>
          <a:p>
            <a:pPr marL="292608" lvl="1" indent="0">
              <a:buClr>
                <a:schemeClr val="accent2"/>
              </a:buClr>
              <a:buNone/>
            </a:pPr>
            <a:r>
              <a:rPr lang="es-ES_tradnl" sz="2100" dirty="0" smtClean="0"/>
              <a:t>(</a:t>
            </a:r>
            <a:r>
              <a:rPr lang="es-ES_tradnl" sz="2100" dirty="0"/>
              <a:t>3) adecuada coordinación de actuaciones individuales. </a:t>
            </a:r>
            <a:endParaRPr lang="es-ES_tradnl" sz="2100" dirty="0" smtClean="0"/>
          </a:p>
          <a:p>
            <a:pPr marL="91440" lvl="1" indent="-91440">
              <a:spcBef>
                <a:spcPts val="1200"/>
              </a:spcBef>
              <a:spcAft>
                <a:spcPts val="200"/>
              </a:spcAft>
              <a:buClr>
                <a:schemeClr val="accent2"/>
              </a:buClr>
              <a:buSzPct val="100000"/>
              <a:buFont typeface="Wingdings" charset="2"/>
              <a:buChar char="v"/>
            </a:pPr>
            <a:r>
              <a:rPr lang="es-ES_tradnl" sz="2100" dirty="0"/>
              <a:t>El </a:t>
            </a:r>
            <a:r>
              <a:rPr lang="es-ES_tradnl" sz="2100" dirty="0" smtClean="0"/>
              <a:t>desempeño depende </a:t>
            </a:r>
            <a:r>
              <a:rPr lang="es-ES_tradnl" sz="2100" dirty="0"/>
              <a:t>de algo más que la motivación. Uno debe tener </a:t>
            </a:r>
            <a:r>
              <a:rPr lang="es-ES_tradnl" sz="2100" dirty="0" smtClean="0"/>
              <a:t>habilidades </a:t>
            </a:r>
            <a:r>
              <a:rPr lang="es-ES_tradnl" sz="2100" dirty="0"/>
              <a:t>adecuadas y una capacitación </a:t>
            </a:r>
            <a:r>
              <a:rPr lang="es-ES_tradnl" sz="2100" dirty="0" smtClean="0"/>
              <a:t>adecuada. </a:t>
            </a:r>
            <a:endParaRPr lang="es-ES_tradnl" sz="2100" dirty="0"/>
          </a:p>
          <a:p>
            <a:pPr>
              <a:buClr>
                <a:schemeClr val="accent2"/>
              </a:buClr>
              <a:buFont typeface="Wingdings" charset="2"/>
              <a:buChar char="v"/>
            </a:pPr>
            <a:r>
              <a:rPr lang="es-ES_tradnl" sz="2100" dirty="0" smtClean="0"/>
              <a:t>La </a:t>
            </a:r>
            <a:r>
              <a:rPr lang="es-ES_tradnl" sz="2100" dirty="0"/>
              <a:t>coordinación depende de una comunicación adecuada, y puede mejorarse cuando los empleados participan en las decisiones que los afectan y cuando los objetivos de la organización se superponen con los personales. Para comprender mejor el rendimiento, es útil centrarse en un modelo que vincula la probabilidad de un acto con determinantes particulares.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27</a:t>
            </a:fld>
            <a:endParaRPr lang="en-US" sz="1600"/>
          </a:p>
        </p:txBody>
      </p:sp>
    </p:spTree>
    <p:extLst>
      <p:ext uri="{BB962C8B-B14F-4D97-AF65-F5344CB8AC3E}">
        <p14:creationId xmlns:p14="http://schemas.microsoft.com/office/powerpoint/2010/main" val="8598285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200" dirty="0"/>
              <a:t>U</a:t>
            </a:r>
            <a:r>
              <a:rPr lang="es-ES_tradnl" sz="2200" dirty="0" smtClean="0"/>
              <a:t>n </a:t>
            </a:r>
            <a:r>
              <a:rPr lang="es-ES_tradnl" sz="2200" dirty="0"/>
              <a:t>acto es una breve secuencia de comportamientos que eventualmente resulta en algún </a:t>
            </a:r>
            <a:r>
              <a:rPr lang="es-ES_tradnl" sz="2200" dirty="0" smtClean="0"/>
              <a:t>OUTPUT, </a:t>
            </a:r>
            <a:r>
              <a:rPr lang="es-ES_tradnl" sz="2200" dirty="0"/>
              <a:t>como la publicación de un artículo o el desarrollo de un buen diseño de investigación. </a:t>
            </a:r>
            <a:endParaRPr lang="es-ES_tradnl" sz="2200" dirty="0" smtClean="0"/>
          </a:p>
          <a:p>
            <a:pPr>
              <a:buClr>
                <a:schemeClr val="accent2"/>
              </a:buClr>
              <a:buFont typeface="Wingdings" charset="2"/>
              <a:buChar char="v"/>
            </a:pPr>
            <a:r>
              <a:rPr lang="es-ES_tradnl" sz="2200" dirty="0" smtClean="0"/>
              <a:t>En </a:t>
            </a:r>
            <a:r>
              <a:rPr lang="es-ES_tradnl" sz="2200" dirty="0"/>
              <a:t>otras palabras, estamos usando la palabra "actuar" de una manera muy específica. </a:t>
            </a:r>
            <a:endParaRPr lang="es-ES_tradnl" sz="2200" dirty="0" smtClean="0"/>
          </a:p>
          <a:p>
            <a:pPr>
              <a:buClr>
                <a:schemeClr val="accent2"/>
              </a:buClr>
              <a:buFont typeface="Wingdings" charset="2"/>
              <a:buChar char="v"/>
            </a:pPr>
            <a:r>
              <a:rPr lang="es-ES_tradnl" sz="2200" dirty="0" smtClean="0"/>
              <a:t>Cientos </a:t>
            </a:r>
            <a:r>
              <a:rPr lang="es-ES_tradnl" sz="2200" dirty="0"/>
              <a:t>de estos actos son necesarios para producir una publicación o para desarrollar un producto. </a:t>
            </a:r>
            <a:endParaRPr lang="es-ES_tradnl" sz="2200" dirty="0" smtClean="0"/>
          </a:p>
          <a:p>
            <a:pPr>
              <a:buClr>
                <a:schemeClr val="accent2"/>
              </a:buClr>
              <a:buFont typeface="Wingdings" charset="2"/>
              <a:buChar char="v"/>
            </a:pPr>
            <a:r>
              <a:rPr lang="es-ES_tradnl" sz="2200" dirty="0" smtClean="0"/>
              <a:t>Lo </a:t>
            </a:r>
            <a:r>
              <a:rPr lang="es-ES_tradnl" sz="2200" dirty="0"/>
              <a:t>que estamos tratando de entender es lo que hace que estos pequeños actos sean más o menos probables. </a:t>
            </a:r>
            <a:endParaRPr lang="es-ES_tradnl" sz="2200" dirty="0" smtClean="0"/>
          </a:p>
          <a:p>
            <a:pPr>
              <a:buClr>
                <a:schemeClr val="accent2"/>
              </a:buClr>
              <a:buFont typeface="Wingdings" charset="2"/>
              <a:buChar char="v"/>
            </a:pPr>
            <a:r>
              <a:rPr lang="es-ES_tradnl" sz="2200" dirty="0" smtClean="0"/>
              <a:t>Las </a:t>
            </a:r>
            <a:r>
              <a:rPr lang="es-ES_tradnl" sz="2200" dirty="0"/>
              <a:t>acciones tienen resultados que se evalúan y se consideran como los resultados de una acción que puede satisfacer las necesidades individuales. Este modelo motivacional ha recibido cierto apoyo en la literatura (</a:t>
            </a:r>
            <a:r>
              <a:rPr lang="es-ES_tradnl" sz="2200" dirty="0" err="1"/>
              <a:t>Pritchard</a:t>
            </a:r>
            <a:r>
              <a:rPr lang="es-ES_tradnl" sz="2200" dirty="0"/>
              <a:t> y </a:t>
            </a:r>
            <a:r>
              <a:rPr lang="es-ES_tradnl" sz="2200" dirty="0" err="1"/>
              <a:t>Youngcourt</a:t>
            </a:r>
            <a:r>
              <a:rPr lang="es-ES_tradnl" sz="2200" dirty="0"/>
              <a:t>, 2008).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28</a:t>
            </a:fld>
            <a:endParaRPr lang="en-US" sz="1600"/>
          </a:p>
        </p:txBody>
      </p:sp>
    </p:spTree>
    <p:extLst>
      <p:ext uri="{BB962C8B-B14F-4D97-AF65-F5344CB8AC3E}">
        <p14:creationId xmlns:p14="http://schemas.microsoft.com/office/powerpoint/2010/main" val="4926388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00" dirty="0"/>
              <a:t>Dos variables son importantes en este caso: hábitos previos y </a:t>
            </a:r>
            <a:r>
              <a:rPr lang="es-ES_tradnl" sz="2100" dirty="0" smtClean="0"/>
              <a:t>auto-instrucción (</a:t>
            </a:r>
            <a:r>
              <a:rPr lang="en-US" sz="2100" dirty="0"/>
              <a:t>previous habits and self-instruction</a:t>
            </a:r>
            <a:r>
              <a:rPr lang="es-ES_tradnl" sz="2100" dirty="0"/>
              <a:t>).</a:t>
            </a:r>
          </a:p>
          <a:p>
            <a:pPr>
              <a:buClr>
                <a:schemeClr val="accent2"/>
              </a:buClr>
              <a:buFont typeface="Wingdings" charset="2"/>
              <a:buChar char="v"/>
            </a:pPr>
            <a:r>
              <a:rPr lang="es-ES_tradnl" sz="2100" dirty="0" smtClean="0"/>
              <a:t>Por </a:t>
            </a:r>
            <a:r>
              <a:rPr lang="es-ES_tradnl" sz="2100" dirty="0"/>
              <a:t>ejemplo, cuando una persona dice: "Debo buscar estas referencias", eso es una </a:t>
            </a:r>
            <a:r>
              <a:rPr lang="es-ES_tradnl" sz="2100" dirty="0" smtClean="0"/>
              <a:t>auto-instrucción </a:t>
            </a:r>
            <a:r>
              <a:rPr lang="es-ES_tradnl" sz="2100" dirty="0"/>
              <a:t>o una </a:t>
            </a:r>
            <a:r>
              <a:rPr lang="es-ES_tradnl" sz="2100" i="1" dirty="0"/>
              <a:t>intención de comportamiento</a:t>
            </a:r>
            <a:r>
              <a:rPr lang="es-ES_tradnl" sz="2100" dirty="0"/>
              <a:t>. </a:t>
            </a:r>
            <a:r>
              <a:rPr lang="es-ES_tradnl" sz="2100" dirty="0" smtClean="0"/>
              <a:t>El </a:t>
            </a:r>
            <a:r>
              <a:rPr lang="es-ES_tradnl" sz="2100" dirty="0"/>
              <a:t>modelo establece que la probabilidad de un acto depende de dos tipos de variables: </a:t>
            </a:r>
            <a:r>
              <a:rPr lang="es-ES_tradnl" sz="2100" b="1" i="1" dirty="0"/>
              <a:t>hábitos</a:t>
            </a:r>
            <a:r>
              <a:rPr lang="es-ES_tradnl" sz="2100" dirty="0"/>
              <a:t> e </a:t>
            </a:r>
            <a:r>
              <a:rPr lang="es-ES_tradnl" sz="2100" b="1" i="1" dirty="0"/>
              <a:t>intenciones de comportamiento</a:t>
            </a:r>
            <a:r>
              <a:rPr lang="es-ES_tradnl" sz="2100" dirty="0"/>
              <a:t>. Sin embargo, incluso cuando las personas tienen los hábitos e intenciones adecuados para llevar a cabo un acto en particular, pueden no hacerlo porque las </a:t>
            </a:r>
            <a:r>
              <a:rPr lang="es-ES_tradnl" sz="2100" u="sng" dirty="0"/>
              <a:t>condiciones externas </a:t>
            </a:r>
            <a:r>
              <a:rPr lang="es-ES_tradnl" sz="2100" dirty="0"/>
              <a:t>pueden no ser favorables. </a:t>
            </a:r>
            <a:endParaRPr lang="es-ES_tradnl" sz="2100" dirty="0" smtClean="0"/>
          </a:p>
          <a:p>
            <a:pPr>
              <a:buClr>
                <a:schemeClr val="accent2"/>
              </a:buClr>
              <a:buFont typeface="Wingdings" charset="2"/>
              <a:buChar char="v"/>
            </a:pPr>
            <a:r>
              <a:rPr lang="es-ES_tradnl" sz="2100" dirty="0" smtClean="0"/>
              <a:t>Utilizamos </a:t>
            </a:r>
            <a:r>
              <a:rPr lang="es-ES_tradnl" sz="2100" dirty="0"/>
              <a:t>el concepto de </a:t>
            </a:r>
            <a:r>
              <a:rPr lang="es-ES_tradnl" sz="2100" b="1" dirty="0" smtClean="0"/>
              <a:t>condiciones facilitadoras </a:t>
            </a:r>
            <a:r>
              <a:rPr lang="es-ES_tradnl" sz="2100" dirty="0"/>
              <a:t>para explicar el fenómeno de que aunque el individuo pueda tener todo lo que se requiere, el acto puede no ocurrir. Las razones más allá de las intenciones del individuo pueden no permitirlo. Por ejemplo, puede haber una falta de equipo adecuado o puede haber distracciones en el medio ambiente.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29</a:t>
            </a:fld>
            <a:endParaRPr lang="en-US" sz="1600"/>
          </a:p>
        </p:txBody>
      </p:sp>
    </p:spTree>
    <p:extLst>
      <p:ext uri="{BB962C8B-B14F-4D97-AF65-F5344CB8AC3E}">
        <p14:creationId xmlns:p14="http://schemas.microsoft.com/office/powerpoint/2010/main" val="298592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solidFill>
                  <a:schemeClr val="tx1"/>
                </a:solidFill>
                <a:latin typeface="Arial" charset="0"/>
              </a:rPr>
              <a:t>Influyendo en las personas</a:t>
            </a:r>
          </a:p>
        </p:txBody>
      </p:sp>
    </p:spTree>
    <p:extLst>
      <p:ext uri="{BB962C8B-B14F-4D97-AF65-F5344CB8AC3E}">
        <p14:creationId xmlns:p14="http://schemas.microsoft.com/office/powerpoint/2010/main" val="5729730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1097280" y="1838253"/>
            <a:ext cx="10058400" cy="4189615"/>
          </a:xfrm>
        </p:spPr>
        <p:txBody>
          <a:bodyPr>
            <a:noAutofit/>
          </a:bodyPr>
          <a:lstStyle/>
          <a:p>
            <a:pPr>
              <a:spcBef>
                <a:spcPts val="300"/>
              </a:spcBef>
              <a:spcAft>
                <a:spcPts val="300"/>
              </a:spcAft>
              <a:buClr>
                <a:schemeClr val="accent2"/>
              </a:buClr>
              <a:buFont typeface="Wingdings" charset="2"/>
              <a:buChar char="v"/>
            </a:pPr>
            <a:r>
              <a:rPr lang="es-ES_tradnl" sz="2100" dirty="0"/>
              <a:t>Las condiciones facilitadoras</a:t>
            </a:r>
            <a:r>
              <a:rPr lang="es-ES_tradnl" sz="2100" b="1" dirty="0"/>
              <a:t> </a:t>
            </a:r>
            <a:r>
              <a:rPr lang="es-ES_tradnl" sz="2100" dirty="0" smtClean="0"/>
              <a:t>se </a:t>
            </a:r>
            <a:r>
              <a:rPr lang="es-ES_tradnl" sz="2100" dirty="0"/>
              <a:t>pueden medir tanto con los datos obtenidos "fuera del individuo" (por ejemplo, preguntando a los observadores objetivos, que conocen bien las condiciones de trabajo, para juzgar si el acto puede ocurrir) y con los datos obtenidos desde "dentro del individuo", por medir el sentido de "</a:t>
            </a:r>
            <a:r>
              <a:rPr lang="es-ES_tradnl" sz="2100" b="1" dirty="0"/>
              <a:t>autoeficacia</a:t>
            </a:r>
            <a:r>
              <a:rPr lang="es-ES_tradnl" sz="2100" dirty="0"/>
              <a:t>" del individuo. </a:t>
            </a:r>
            <a:r>
              <a:rPr lang="es-ES_tradnl" sz="2100" dirty="0" smtClean="0"/>
              <a:t>Esto </a:t>
            </a:r>
            <a:r>
              <a:rPr lang="es-ES_tradnl" sz="2100" dirty="0"/>
              <a:t>puede medirse preguntando al individuo, "¿Puede hacer eso?" Se puede construir una escala que mida </a:t>
            </a:r>
            <a:r>
              <a:rPr lang="es-ES_tradnl" sz="2100" dirty="0" smtClean="0"/>
              <a:t>si el </a:t>
            </a:r>
            <a:r>
              <a:rPr lang="es-ES_tradnl" sz="2100" dirty="0"/>
              <a:t>individuo </a:t>
            </a:r>
            <a:r>
              <a:rPr lang="es-ES_tradnl" sz="2100" dirty="0" smtClean="0"/>
              <a:t>cree </a:t>
            </a:r>
            <a:r>
              <a:rPr lang="es-ES_tradnl" sz="2100" dirty="0"/>
              <a:t>que </a:t>
            </a:r>
            <a:r>
              <a:rPr lang="es-ES_tradnl" sz="2100" dirty="0" smtClean="0"/>
              <a:t>cierto comportamiento </a:t>
            </a:r>
            <a:r>
              <a:rPr lang="es-ES_tradnl" sz="2100" dirty="0"/>
              <a:t>puede tener lugar </a:t>
            </a:r>
            <a:r>
              <a:rPr lang="es-ES_tradnl" sz="2100" dirty="0" smtClean="0"/>
              <a:t>bajo diferentes tipos de circunstancias. </a:t>
            </a:r>
          </a:p>
          <a:p>
            <a:pPr>
              <a:spcBef>
                <a:spcPts val="300"/>
              </a:spcBef>
              <a:spcAft>
                <a:spcPts val="300"/>
              </a:spcAft>
              <a:buClr>
                <a:schemeClr val="accent2"/>
              </a:buClr>
              <a:buFont typeface="Wingdings" charset="2"/>
              <a:buChar char="v"/>
            </a:pPr>
            <a:r>
              <a:rPr lang="es-ES_tradnl" sz="2100" dirty="0" smtClean="0"/>
              <a:t>Las </a:t>
            </a:r>
            <a:r>
              <a:rPr lang="es-ES_tradnl" sz="2100" dirty="0"/>
              <a:t>circunstancias descritas en la escala pueden ser cada vez más difíciles. Aquellos que piensan que pueden hacer el comportamiento en las circunstancias más difíciles son los más altos en autoeficacia. Por lo tanto, un alto sentido de autoeficacia es una condición facilitadora especialmente importante. Por ejemplo, podemos preguntar: “¿Puedes resolver esta ecuación?” Una persona que dice que no es muy baja en autoeficacia. Aquellos que responden que sí son más altos en autoeficacia. Una persona que dice que sí cuando la pregunta es "¿Puede resolver esta ecuación cuando está esperando abordar un avión en un aeropuerto ruidoso?" Tiene una alta autoeficacia.</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30</a:t>
            </a:fld>
            <a:endParaRPr lang="en-US" sz="1600"/>
          </a:p>
        </p:txBody>
      </p:sp>
    </p:spTree>
    <p:extLst>
      <p:ext uri="{BB962C8B-B14F-4D97-AF65-F5344CB8AC3E}">
        <p14:creationId xmlns:p14="http://schemas.microsoft.com/office/powerpoint/2010/main" val="6107330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Considere un ejemplo más específico. Si una persona dice: "Buscaré esta referencia", pero el libro que contiene la referencia particular no está alrededor, la probabilidad de que ocurra el acto disminuye. </a:t>
            </a:r>
            <a:endParaRPr lang="es-ES_tradnl" sz="2150" dirty="0" smtClean="0"/>
          </a:p>
          <a:p>
            <a:pPr>
              <a:buClr>
                <a:schemeClr val="accent2"/>
              </a:buClr>
              <a:buFont typeface="Wingdings" charset="2"/>
              <a:buChar char="v"/>
            </a:pPr>
            <a:r>
              <a:rPr lang="es-ES_tradnl" sz="2150" dirty="0" smtClean="0"/>
              <a:t>Las </a:t>
            </a:r>
            <a:r>
              <a:rPr lang="es-ES_tradnl" sz="2150" dirty="0"/>
              <a:t>condiciones </a:t>
            </a:r>
            <a:r>
              <a:rPr lang="es-ES_tradnl" sz="2150" dirty="0" smtClean="0"/>
              <a:t>facilitadoras modifican </a:t>
            </a:r>
            <a:r>
              <a:rPr lang="es-ES_tradnl" sz="2150" dirty="0"/>
              <a:t>la probabilidad de que el hábito y la intención en sí mismos den como resultado el acto. Reflejan la situación dentro de la cual puede ocurrir el comportamiento. </a:t>
            </a:r>
            <a:endParaRPr lang="es-ES_tradnl" sz="2150" dirty="0" smtClean="0"/>
          </a:p>
          <a:p>
            <a:pPr>
              <a:buClr>
                <a:schemeClr val="accent2"/>
              </a:buClr>
              <a:buFont typeface="Wingdings" charset="2"/>
              <a:buChar char="v"/>
            </a:pPr>
            <a:r>
              <a:rPr lang="es-ES_tradnl" sz="2150" dirty="0" smtClean="0"/>
              <a:t>Para </a:t>
            </a:r>
            <a:r>
              <a:rPr lang="es-ES_tradnl" sz="2150" dirty="0"/>
              <a:t>aquellos que disfrutan de la precisión que brindan las declaraciones matemáticas, la primera ecuación del modelo es</a:t>
            </a:r>
            <a:r>
              <a:rPr lang="es-ES_tradnl" sz="2150" dirty="0" smtClean="0"/>
              <a:t>:</a:t>
            </a:r>
          </a:p>
          <a:p>
            <a:pPr>
              <a:buClr>
                <a:schemeClr val="accent2"/>
              </a:buClr>
              <a:buFont typeface="Wingdings" charset="2"/>
              <a:buChar char="v"/>
            </a:pPr>
            <a:endParaRPr lang="es-ES_tradnl" sz="2150" dirty="0"/>
          </a:p>
          <a:p>
            <a:pPr>
              <a:buClr>
                <a:schemeClr val="accent2"/>
              </a:buClr>
              <a:buFont typeface="Wingdings" charset="2"/>
              <a:buChar char="v"/>
            </a:pPr>
            <a:r>
              <a:rPr lang="es-ES_tradnl" sz="2150" dirty="0"/>
              <a:t>donde </a:t>
            </a:r>
            <a:r>
              <a:rPr lang="es-ES_tradnl" sz="2150" dirty="0" err="1"/>
              <a:t>P</a:t>
            </a:r>
            <a:r>
              <a:rPr lang="es-ES_tradnl" sz="2800" baseline="-25000" dirty="0" err="1"/>
              <a:t>a</a:t>
            </a:r>
            <a:r>
              <a:rPr lang="es-ES_tradnl" sz="2150" dirty="0"/>
              <a:t> es la probabilidad de un acto, W</a:t>
            </a:r>
            <a:r>
              <a:rPr lang="es-ES_tradnl" sz="2800" baseline="-25000" dirty="0"/>
              <a:t>H</a:t>
            </a:r>
            <a:r>
              <a:rPr lang="es-ES_tradnl" sz="2150" dirty="0"/>
              <a:t> y W</a:t>
            </a:r>
            <a:r>
              <a:rPr lang="es-ES_tradnl" sz="2800" baseline="-25000" dirty="0"/>
              <a:t>I</a:t>
            </a:r>
            <a:r>
              <a:rPr lang="es-ES_tradnl" sz="2800" dirty="0"/>
              <a:t> </a:t>
            </a:r>
            <a:r>
              <a:rPr lang="es-ES_tradnl" sz="2150" dirty="0"/>
              <a:t>son ponderaciones que son números positivos entre 0 y 1.00 y suman 1.00, H es una medida de hábito, I es una medida de intención y F es una medida de las condiciones </a:t>
            </a:r>
            <a:r>
              <a:rPr lang="es-ES_tradnl" sz="2150" dirty="0" smtClean="0"/>
              <a:t>facilitadoras.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31</a:t>
            </a:fld>
            <a:endParaRPr lang="en-US" sz="1600"/>
          </a:p>
        </p:txBody>
      </p:sp>
      <p:pic>
        <p:nvPicPr>
          <p:cNvPr id="4" name="Imagen 3"/>
          <p:cNvPicPr>
            <a:picLocks noChangeAspect="1"/>
          </p:cNvPicPr>
          <p:nvPr/>
        </p:nvPicPr>
        <p:blipFill>
          <a:blip r:embed="rId2"/>
          <a:stretch>
            <a:fillRect/>
          </a:stretch>
        </p:blipFill>
        <p:spPr>
          <a:xfrm>
            <a:off x="4305626" y="4581634"/>
            <a:ext cx="3740918" cy="636752"/>
          </a:xfrm>
          <a:prstGeom prst="rect">
            <a:avLst/>
          </a:prstGeom>
        </p:spPr>
      </p:pic>
    </p:spTree>
    <p:extLst>
      <p:ext uri="{BB962C8B-B14F-4D97-AF65-F5344CB8AC3E}">
        <p14:creationId xmlns:p14="http://schemas.microsoft.com/office/powerpoint/2010/main" val="6226409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1097280" y="2844858"/>
            <a:ext cx="10058400" cy="3086548"/>
          </a:xfrm>
        </p:spPr>
        <p:txBody>
          <a:bodyPr>
            <a:noAutofit/>
          </a:bodyPr>
          <a:lstStyle/>
          <a:p>
            <a:pPr>
              <a:buClr>
                <a:schemeClr val="accent2"/>
              </a:buClr>
              <a:buFont typeface="Wingdings" charset="2"/>
              <a:buChar char="v"/>
            </a:pPr>
            <a:r>
              <a:rPr lang="es-ES_tradnl" sz="2150" dirty="0"/>
              <a:t>Los pesos dependen de la novedad del acto para el individuo. Cuando el individuo se enfrenta a una nueva situación, el peso para la intención es 1.00 y el peso para el hábito es cero. </a:t>
            </a:r>
            <a:endParaRPr lang="es-ES_tradnl" sz="2150" dirty="0" smtClean="0"/>
          </a:p>
          <a:p>
            <a:pPr>
              <a:buClr>
                <a:schemeClr val="accent2"/>
              </a:buClr>
              <a:buFont typeface="Wingdings" charset="2"/>
              <a:buChar char="v"/>
            </a:pPr>
            <a:r>
              <a:rPr lang="es-ES_tradnl" sz="2150" dirty="0" smtClean="0"/>
              <a:t>Sin </a:t>
            </a:r>
            <a:r>
              <a:rPr lang="es-ES_tradnl" sz="2150" dirty="0"/>
              <a:t>embargo, a medida que la persona realiza el acto una y otra vez, el peso para el hábito sigue aumentando hasta que se convierte en 1,00 y luego el peso para la intención es cero. </a:t>
            </a:r>
            <a:endParaRPr lang="es-ES_tradnl" sz="2150" dirty="0" smtClean="0"/>
          </a:p>
          <a:p>
            <a:pPr>
              <a:buClr>
                <a:schemeClr val="accent2"/>
              </a:buClr>
              <a:buFont typeface="Wingdings" charset="2"/>
              <a:buChar char="v"/>
            </a:pPr>
            <a:r>
              <a:rPr lang="es-ES_tradnl" sz="2150" dirty="0" smtClean="0"/>
              <a:t>Por </a:t>
            </a:r>
            <a:r>
              <a:rPr lang="es-ES_tradnl" sz="2150" dirty="0"/>
              <a:t>ejemplo, cuando uno aprende una nueva habilidad (p. Ej., Andar en bicicleta) en las primeras fases, su comportamiento está bajo el control de las intenciones, pero al final está completamente bajo el control de los hábitos.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32</a:t>
            </a:fld>
            <a:endParaRPr lang="en-US" sz="1600"/>
          </a:p>
        </p:txBody>
      </p:sp>
      <p:pic>
        <p:nvPicPr>
          <p:cNvPr id="6" name="Imagen 5"/>
          <p:cNvPicPr>
            <a:picLocks noChangeAspect="1"/>
          </p:cNvPicPr>
          <p:nvPr/>
        </p:nvPicPr>
        <p:blipFill>
          <a:blip r:embed="rId2"/>
          <a:stretch>
            <a:fillRect/>
          </a:stretch>
        </p:blipFill>
        <p:spPr>
          <a:xfrm>
            <a:off x="3671887" y="1924502"/>
            <a:ext cx="4690812" cy="798436"/>
          </a:xfrm>
          <a:prstGeom prst="rect">
            <a:avLst/>
          </a:prstGeom>
        </p:spPr>
      </p:pic>
    </p:spTree>
    <p:extLst>
      <p:ext uri="{BB962C8B-B14F-4D97-AF65-F5344CB8AC3E}">
        <p14:creationId xmlns:p14="http://schemas.microsoft.com/office/powerpoint/2010/main" val="2143185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350520" y="1953319"/>
            <a:ext cx="5242560" cy="4074549"/>
          </a:xfrm>
        </p:spPr>
        <p:txBody>
          <a:bodyPr>
            <a:noAutofit/>
          </a:bodyPr>
          <a:lstStyle/>
          <a:p>
            <a:pPr>
              <a:buClr>
                <a:schemeClr val="accent2"/>
              </a:buClr>
              <a:buFont typeface="Wingdings" charset="2"/>
              <a:buChar char="v"/>
            </a:pPr>
            <a:r>
              <a:rPr lang="es-ES_tradnl" sz="2150" dirty="0"/>
              <a:t>Otra variable que cambia el comportamiento </a:t>
            </a:r>
            <a:r>
              <a:rPr lang="es-ES_tradnl" sz="2150" b="1" dirty="0"/>
              <a:t>al control del hábito en lugar del control de la intención</a:t>
            </a:r>
            <a:r>
              <a:rPr lang="es-ES_tradnl" sz="2150" dirty="0"/>
              <a:t> es el estrés. </a:t>
            </a:r>
            <a:endParaRPr lang="es-ES_tradnl" sz="2150" dirty="0" smtClean="0"/>
          </a:p>
          <a:p>
            <a:pPr>
              <a:buClr>
                <a:schemeClr val="accent2"/>
              </a:buClr>
              <a:buFont typeface="Wingdings" charset="2"/>
              <a:buChar char="v"/>
            </a:pPr>
            <a:r>
              <a:rPr lang="es-ES_tradnl" sz="2150" dirty="0" smtClean="0"/>
              <a:t>Cuando </a:t>
            </a:r>
            <a:r>
              <a:rPr lang="es-ES_tradnl" sz="2150" dirty="0"/>
              <a:t>las personas están bajo estrés, como en una emergencia o bajo presión de tiempo, su comportamiento está bajo el control del hábito. </a:t>
            </a:r>
            <a:endParaRPr lang="es-ES_tradnl" sz="2150" dirty="0" smtClean="0"/>
          </a:p>
          <a:p>
            <a:pPr>
              <a:buClr>
                <a:schemeClr val="accent2"/>
              </a:buClr>
              <a:buFont typeface="Wingdings" charset="2"/>
              <a:buChar char="v"/>
            </a:pPr>
            <a:r>
              <a:rPr lang="es-ES_tradnl" sz="2150" dirty="0" smtClean="0"/>
              <a:t>Es </a:t>
            </a:r>
            <a:r>
              <a:rPr lang="es-ES_tradnl" sz="2150" dirty="0"/>
              <a:t>por eso que hay tanta </a:t>
            </a:r>
            <a:r>
              <a:rPr lang="es-ES_tradnl" sz="2150" dirty="0" err="1" smtClean="0"/>
              <a:t>ejecuci</a:t>
            </a:r>
            <a:r>
              <a:rPr lang="es-ES" sz="2150" dirty="0" err="1" smtClean="0"/>
              <a:t>ón</a:t>
            </a:r>
            <a:r>
              <a:rPr lang="es-ES_tradnl" sz="2150" dirty="0" smtClean="0"/>
              <a:t> </a:t>
            </a:r>
            <a:r>
              <a:rPr lang="es-ES_tradnl" sz="2150" dirty="0"/>
              <a:t>de procedimientos de emergencia en el </a:t>
            </a:r>
            <a:r>
              <a:rPr lang="es-ES_tradnl" sz="2150" dirty="0" smtClean="0"/>
              <a:t>ejército. </a:t>
            </a:r>
            <a:r>
              <a:rPr lang="es-ES_tradnl" sz="2150" dirty="0"/>
              <a:t>En una emergencia no se puede depender de un análisis intelectual de la situación. Uno debe tener los hábitos correctos.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33</a:t>
            </a:fld>
            <a:endParaRPr lang="en-US" sz="1600"/>
          </a:p>
        </p:txBody>
      </p:sp>
      <p:pic>
        <p:nvPicPr>
          <p:cNvPr id="6" name="Imagen 5"/>
          <p:cNvPicPr>
            <a:picLocks noChangeAspect="1"/>
          </p:cNvPicPr>
          <p:nvPr/>
        </p:nvPicPr>
        <p:blipFill>
          <a:blip r:embed="rId2"/>
          <a:stretch>
            <a:fillRect/>
          </a:stretch>
        </p:blipFill>
        <p:spPr>
          <a:xfrm>
            <a:off x="5673004" y="5334001"/>
            <a:ext cx="6518996" cy="925066"/>
          </a:xfrm>
          <a:prstGeom prst="rect">
            <a:avLst/>
          </a:prstGeom>
        </p:spPr>
      </p:pic>
      <p:pic>
        <p:nvPicPr>
          <p:cNvPr id="7" name="Imagen 6"/>
          <p:cNvPicPr>
            <a:picLocks noChangeAspect="1"/>
          </p:cNvPicPr>
          <p:nvPr/>
        </p:nvPicPr>
        <p:blipFill>
          <a:blip r:embed="rId3"/>
          <a:stretch>
            <a:fillRect/>
          </a:stretch>
        </p:blipFill>
        <p:spPr>
          <a:xfrm>
            <a:off x="5876290" y="1953319"/>
            <a:ext cx="6035040" cy="2676409"/>
          </a:xfrm>
          <a:prstGeom prst="rect">
            <a:avLst/>
          </a:prstGeom>
        </p:spPr>
      </p:pic>
    </p:spTree>
    <p:extLst>
      <p:ext uri="{BB962C8B-B14F-4D97-AF65-F5344CB8AC3E}">
        <p14:creationId xmlns:p14="http://schemas.microsoft.com/office/powerpoint/2010/main" val="17823341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1097280" y="1965960"/>
            <a:ext cx="10058400" cy="4061908"/>
          </a:xfrm>
        </p:spPr>
        <p:txBody>
          <a:bodyPr>
            <a:noAutofit/>
          </a:bodyPr>
          <a:lstStyle/>
          <a:p>
            <a:pPr>
              <a:buClr>
                <a:schemeClr val="accent2"/>
              </a:buClr>
              <a:buFont typeface="Wingdings" charset="2"/>
              <a:buChar char="v"/>
            </a:pPr>
            <a:r>
              <a:rPr lang="es-ES_tradnl" sz="2150" dirty="0"/>
              <a:t>Para realizar un </a:t>
            </a:r>
            <a:r>
              <a:rPr lang="es-ES_tradnl" sz="2150" b="1" dirty="0"/>
              <a:t>comportamiento automático bajo el control del hábito</a:t>
            </a:r>
            <a:r>
              <a:rPr lang="es-ES_tradnl" sz="2150" dirty="0"/>
              <a:t>, se necesitan varios cientos de </a:t>
            </a:r>
            <a:r>
              <a:rPr lang="es-ES_tradnl" sz="2150" dirty="0" smtClean="0"/>
              <a:t>intentos (Schneider</a:t>
            </a:r>
            <a:r>
              <a:rPr lang="es-ES_tradnl" sz="2150" dirty="0"/>
              <a:t>, 1993). Pero </a:t>
            </a:r>
            <a:r>
              <a:rPr lang="es-ES_tradnl" sz="2150" dirty="0" smtClean="0"/>
              <a:t>en algunas tareas, </a:t>
            </a:r>
            <a:r>
              <a:rPr lang="es-ES_tradnl" sz="2150" dirty="0"/>
              <a:t>las ventajas de tener un comportamiento bajo el control del hábito son inmensas. </a:t>
            </a:r>
            <a:endParaRPr lang="es-ES_tradnl" sz="2150" dirty="0" smtClean="0"/>
          </a:p>
          <a:p>
            <a:pPr>
              <a:buClr>
                <a:schemeClr val="accent2"/>
              </a:buClr>
              <a:buFont typeface="Wingdings" charset="2"/>
              <a:buChar char="v"/>
            </a:pPr>
            <a:r>
              <a:rPr lang="es-ES_tradnl" sz="2150" dirty="0" smtClean="0"/>
              <a:t>Considere </a:t>
            </a:r>
            <a:r>
              <a:rPr lang="es-ES_tradnl" sz="2150" dirty="0"/>
              <a:t>estos ejemplos. Supongamos que </a:t>
            </a:r>
            <a:r>
              <a:rPr lang="es-ES_tradnl" sz="2150" dirty="0" smtClean="0"/>
              <a:t>la tarea requiere una </a:t>
            </a:r>
            <a:r>
              <a:rPr lang="es-ES_tradnl" sz="2150" dirty="0" err="1" smtClean="0"/>
              <a:t>evaluaci</a:t>
            </a:r>
            <a:r>
              <a:rPr lang="es-ES" sz="2150" dirty="0" err="1" smtClean="0"/>
              <a:t>ón</a:t>
            </a:r>
            <a:r>
              <a:rPr lang="es-ES_tradnl" sz="2150" dirty="0" smtClean="0"/>
              <a:t> de </a:t>
            </a:r>
            <a:r>
              <a:rPr lang="es-ES_tradnl" sz="2150" dirty="0"/>
              <a:t>dos categorías o </a:t>
            </a:r>
            <a:r>
              <a:rPr lang="es-ES_tradnl" sz="2150" dirty="0" smtClean="0"/>
              <a:t>una </a:t>
            </a:r>
            <a:r>
              <a:rPr lang="es-ES_tradnl" sz="2150" dirty="0" err="1" smtClean="0"/>
              <a:t>evaluaci</a:t>
            </a:r>
            <a:r>
              <a:rPr lang="es-ES" sz="2150" dirty="0" err="1" smtClean="0"/>
              <a:t>ón</a:t>
            </a:r>
            <a:r>
              <a:rPr lang="es-ES_tradnl" sz="2150" dirty="0" smtClean="0"/>
              <a:t> </a:t>
            </a:r>
            <a:r>
              <a:rPr lang="es-ES_tradnl" sz="2150" dirty="0"/>
              <a:t>de cuatro categorías (por ejemplo, ¿es esto un avión, un misil, un ave, una sombra?) Para hacer coincidir un nuevo estímulo con la respuesta correcta en una tarea de dos categorías, toma 0.7 segundos; en una tarea de cuatro categorías, toma aproximadamente 2 segundos si la respuesta aún no se ha vuelto automática. Si se ha vuelto automático (después de varios cientos de intentos), la tarea de dos categorías o la tarea de cuatro categorías toman el mismo tiempo: ¡0.002 segundos! </a:t>
            </a:r>
            <a:endParaRPr lang="es-ES_tradnl" sz="2150" dirty="0" smtClean="0"/>
          </a:p>
          <a:p>
            <a:pPr>
              <a:buClr>
                <a:schemeClr val="accent2"/>
              </a:buClr>
              <a:buFont typeface="Wingdings" charset="2"/>
              <a:buChar char="v"/>
            </a:pPr>
            <a:r>
              <a:rPr lang="es-ES_tradnl" sz="2150" dirty="0" smtClean="0"/>
              <a:t>Si </a:t>
            </a:r>
            <a:r>
              <a:rPr lang="es-ES_tradnl" sz="2150" dirty="0"/>
              <a:t>la carga de trabajo cambia, las respuestas que no son automáticas requieren más tiempo, pero las respuestas que son automáticas no requieren más tiempo.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34</a:t>
            </a:fld>
            <a:endParaRPr lang="en-US" sz="1600"/>
          </a:p>
        </p:txBody>
      </p:sp>
    </p:spTree>
    <p:extLst>
      <p:ext uri="{BB962C8B-B14F-4D97-AF65-F5344CB8AC3E}">
        <p14:creationId xmlns:p14="http://schemas.microsoft.com/office/powerpoint/2010/main" val="2075806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 MODEL OF HUMAN BEHAVIOR</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Por supuesto, lograr que la respuesta sea automática requiere aproximadamente 10 horas de práctica. Por lo tanto, es solo en algunos trabajos críticos, como el controlador de tráfico aéreo, que este tipo de entrenamiento está justificado económicamente. </a:t>
            </a:r>
            <a:endParaRPr lang="es-ES_tradnl" sz="2150" dirty="0" smtClean="0"/>
          </a:p>
          <a:p>
            <a:pPr>
              <a:buClr>
                <a:schemeClr val="accent2"/>
              </a:buClr>
              <a:buFont typeface="Wingdings" charset="2"/>
              <a:buChar char="v"/>
            </a:pPr>
            <a:r>
              <a:rPr lang="es-ES_tradnl" sz="2150" dirty="0" smtClean="0"/>
              <a:t>Otra </a:t>
            </a:r>
            <a:r>
              <a:rPr lang="es-ES_tradnl" sz="2150" dirty="0"/>
              <a:t>ventaja de las respuestas bajo el control del hábito es que no se olvidan. Una vez que aprendas a andar en bicicleta, puedes montar </a:t>
            </a:r>
            <a:r>
              <a:rPr lang="es-ES_tradnl" sz="2150" dirty="0" smtClean="0"/>
              <a:t>una </a:t>
            </a:r>
            <a:r>
              <a:rPr lang="es-ES_tradnl" sz="2150" dirty="0"/>
              <a:t>10 años más tarde. En resumen, las respuestas automáticas son más rápidas, no se degradan con el tiempo y permanecen en la memoria a largo plazo. </a:t>
            </a:r>
            <a:endParaRPr lang="es-ES_tradnl" sz="2150" dirty="0" smtClean="0"/>
          </a:p>
          <a:p>
            <a:pPr>
              <a:buClr>
                <a:schemeClr val="accent2"/>
              </a:buClr>
              <a:buFont typeface="Wingdings" charset="2"/>
              <a:buChar char="v"/>
            </a:pPr>
            <a:r>
              <a:rPr lang="es-ES_tradnl" sz="2150" dirty="0" smtClean="0"/>
              <a:t>Pero </a:t>
            </a:r>
            <a:r>
              <a:rPr lang="es-ES_tradnl" sz="2150" dirty="0"/>
              <a:t>solo para algunos trabajos se justifica pasar el tiempo para hacer respuestas automáticas. Si bien en la mayoría de los trabajos de investigación el desarrollo de respuestas automáticas es innecesario, hay componentes de </a:t>
            </a:r>
            <a:r>
              <a:rPr lang="es-ES_tradnl" sz="2150" dirty="0" smtClean="0"/>
              <a:t>las tareas, </a:t>
            </a:r>
            <a:r>
              <a:rPr lang="es-ES_tradnl" sz="2150" dirty="0"/>
              <a:t>como el aprendizaje del valor de la integral de una ecuación particular, que puede acelerar el trabajo de los científicos.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35</a:t>
            </a:fld>
            <a:endParaRPr lang="en-US" sz="1600"/>
          </a:p>
        </p:txBody>
      </p:sp>
    </p:spTree>
    <p:extLst>
      <p:ext uri="{BB962C8B-B14F-4D97-AF65-F5344CB8AC3E}">
        <p14:creationId xmlns:p14="http://schemas.microsoft.com/office/powerpoint/2010/main" val="4071705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smtClean="0"/>
              <a:t>Determinantes</a:t>
            </a:r>
            <a:r>
              <a:rPr lang="en-US" dirty="0" smtClean="0"/>
              <a:t> de </a:t>
            </a:r>
            <a:r>
              <a:rPr lang="en-US" dirty="0" err="1" smtClean="0"/>
              <a:t>las</a:t>
            </a:r>
            <a:r>
              <a:rPr lang="en-US" dirty="0" smtClean="0"/>
              <a:t> </a:t>
            </a:r>
            <a:r>
              <a:rPr lang="en-US" dirty="0" err="1" smtClean="0"/>
              <a:t>Intenciones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400" dirty="0" smtClean="0"/>
              <a:t>Tres </a:t>
            </a:r>
            <a:r>
              <a:rPr lang="es-ES_tradnl" sz="2400" dirty="0"/>
              <a:t>clases de variables son relevantes para la determinación de las intenciones de comportamiento: factores sociales, satisfacción de los actos y consecuencias percibidas</a:t>
            </a:r>
            <a:r>
              <a:rPr lang="es-ES_tradnl" sz="2400" dirty="0" smtClean="0"/>
              <a:t>.</a:t>
            </a:r>
          </a:p>
          <a:p>
            <a:pPr>
              <a:buClr>
                <a:schemeClr val="accent2"/>
              </a:buClr>
            </a:pPr>
            <a:endParaRPr lang="es-ES_tradnl" sz="1000" dirty="0"/>
          </a:p>
          <a:p>
            <a:pPr>
              <a:buClr>
                <a:schemeClr val="accent2"/>
              </a:buClr>
              <a:buFont typeface="Wingdings" charset="2"/>
              <a:buChar char="v"/>
            </a:pPr>
            <a:r>
              <a:rPr lang="es-ES_tradnl" sz="2400" b="1" dirty="0" smtClean="0"/>
              <a:t>Factores sociales</a:t>
            </a:r>
          </a:p>
          <a:p>
            <a:pPr marL="0" indent="0">
              <a:buClr>
                <a:schemeClr val="accent2"/>
              </a:buClr>
              <a:buNone/>
            </a:pPr>
            <a:r>
              <a:rPr lang="es-ES_tradnl" sz="2400" dirty="0" smtClean="0"/>
              <a:t>Los </a:t>
            </a:r>
            <a:r>
              <a:rPr lang="es-ES_tradnl" sz="2400" dirty="0"/>
              <a:t>factores sociales incluyen normas, roles, </a:t>
            </a:r>
            <a:r>
              <a:rPr lang="es-ES_tradnl" sz="2400" dirty="0" smtClean="0"/>
              <a:t>auto-concepto </a:t>
            </a:r>
            <a:r>
              <a:rPr lang="es-ES_tradnl" sz="2400" dirty="0"/>
              <a:t>de la persona y acuerdos </a:t>
            </a:r>
            <a:r>
              <a:rPr lang="es-ES_tradnl" sz="2400" dirty="0" smtClean="0"/>
              <a:t>interpersonales.</a:t>
            </a:r>
          </a:p>
          <a:p>
            <a:pPr>
              <a:buClr>
                <a:schemeClr val="accent2"/>
              </a:buClr>
              <a:buFont typeface="Wingdings" charset="2"/>
              <a:buChar char="v"/>
            </a:pPr>
            <a:endParaRPr lang="es-ES_tradnl" sz="900" dirty="0" smtClean="0"/>
          </a:p>
          <a:p>
            <a:pPr lvl="1">
              <a:buClr>
                <a:schemeClr val="accent2"/>
              </a:buClr>
            </a:pPr>
            <a:r>
              <a:rPr lang="es-ES_tradnl" sz="2400" dirty="0" smtClean="0"/>
              <a:t>1</a:t>
            </a:r>
            <a:r>
              <a:rPr lang="es-ES_tradnl" sz="2400" dirty="0"/>
              <a:t>. Normas. Ideas sobre el comportamiento correcto para todos los miembros de la </a:t>
            </a:r>
            <a:r>
              <a:rPr lang="es-ES_tradnl" sz="2400" dirty="0" smtClean="0"/>
              <a:t>organización. </a:t>
            </a:r>
            <a:r>
              <a:rPr lang="es-ES_tradnl" sz="2400" dirty="0"/>
              <a:t>Por ejemplo, llegar a las 8 a.m. sería una norma, ya que se aplica a todos los miembros </a:t>
            </a:r>
            <a:r>
              <a:rPr lang="es-ES_tradnl" sz="2400" dirty="0" smtClean="0"/>
              <a:t>del </a:t>
            </a:r>
            <a:r>
              <a:rPr lang="es-ES_tradnl" sz="2400" dirty="0"/>
              <a:t>grupo.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36</a:t>
            </a:fld>
            <a:endParaRPr lang="en-US" sz="1600" dirty="0"/>
          </a:p>
        </p:txBody>
      </p:sp>
    </p:spTree>
    <p:extLst>
      <p:ext uri="{BB962C8B-B14F-4D97-AF65-F5344CB8AC3E}">
        <p14:creationId xmlns:p14="http://schemas.microsoft.com/office/powerpoint/2010/main" val="11618881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lvl="1">
              <a:buClr>
                <a:schemeClr val="accent2"/>
              </a:buClr>
              <a:buFont typeface="Courier New" charset="0"/>
              <a:buChar char="o"/>
            </a:pPr>
            <a:r>
              <a:rPr lang="es-ES_tradnl" sz="2300" dirty="0" smtClean="0"/>
              <a:t>2</a:t>
            </a:r>
            <a:r>
              <a:rPr lang="es-ES_tradnl" sz="2300" dirty="0"/>
              <a:t>. Roles. Ideas sobre el comportamiento correcto para la posición específica que tiene un miembro de la organización. Estos son evidentes cuando una persona se dice a sí misma: "Se supone que debo estar haciendo esto porque es mi trabajo". </a:t>
            </a:r>
            <a:endParaRPr lang="es-ES_tradnl" sz="2300" dirty="0" smtClean="0"/>
          </a:p>
          <a:p>
            <a:pPr marL="201168" lvl="1" indent="0">
              <a:buClr>
                <a:schemeClr val="accent2"/>
              </a:buClr>
              <a:buNone/>
            </a:pPr>
            <a:r>
              <a:rPr lang="es-ES_tradnl" sz="2300" dirty="0" smtClean="0"/>
              <a:t>En </a:t>
            </a:r>
            <a:r>
              <a:rPr lang="es-ES_tradnl" sz="2300" dirty="0"/>
              <a:t>resumen, el rol se ha incorporado al pensamiento de la persona y tiene ciertas actividades asociadas. La probabilidad de estas actividades (actos) aumenta cuando la persona piensa que está haciendo el trabajo. </a:t>
            </a:r>
            <a:endParaRPr lang="es-ES_tradnl" sz="2300" dirty="0" smtClean="0"/>
          </a:p>
          <a:p>
            <a:pPr marL="201168" lvl="1" indent="0">
              <a:buClr>
                <a:schemeClr val="accent2"/>
              </a:buClr>
              <a:buNone/>
            </a:pPr>
            <a:r>
              <a:rPr lang="es-ES_tradnl" sz="2300" dirty="0" smtClean="0"/>
              <a:t>Los </a:t>
            </a:r>
            <a:r>
              <a:rPr lang="es-ES_tradnl" sz="2300" dirty="0"/>
              <a:t>investigadores que creen que es su trabajo mantener informados a los supervisores tienen más probabilidades de hacerlo. </a:t>
            </a:r>
            <a:endParaRPr lang="es-ES_tradnl" sz="2300" dirty="0" smtClean="0"/>
          </a:p>
          <a:p>
            <a:pPr marL="201168" lvl="1" indent="0">
              <a:buClr>
                <a:schemeClr val="accent2"/>
              </a:buClr>
              <a:buNone/>
            </a:pPr>
            <a:r>
              <a:rPr lang="es-ES_tradnl" sz="2300" dirty="0" smtClean="0"/>
              <a:t>Por </a:t>
            </a:r>
            <a:r>
              <a:rPr lang="es-ES_tradnl" sz="2300" dirty="0"/>
              <a:t>ejemplo, ¿qué comportamientos se esperan de un “investigador principal”? En algunos casos, estas expectativas son cuantitativas, como "producir tres artículos al año". En otros casos, son cualitativas, por ejemplo, la expectativa de una contribución científica importante o el desarrollo de un nuevo producto que beneficie a la empresa.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37</a:t>
            </a:fld>
            <a:endParaRPr lang="en-US" sz="1600"/>
          </a:p>
        </p:txBody>
      </p:sp>
    </p:spTree>
    <p:extLst>
      <p:ext uri="{BB962C8B-B14F-4D97-AF65-F5344CB8AC3E}">
        <p14:creationId xmlns:p14="http://schemas.microsoft.com/office/powerpoint/2010/main" val="13712466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lvl="1">
              <a:buClr>
                <a:schemeClr val="accent2"/>
              </a:buClr>
              <a:buFont typeface="Courier New" charset="0"/>
              <a:buChar char="o"/>
            </a:pPr>
            <a:r>
              <a:rPr lang="es-ES_tradnl" sz="2400" dirty="0"/>
              <a:t>3. </a:t>
            </a:r>
            <a:r>
              <a:rPr lang="es-ES_tradnl" sz="2400" dirty="0" err="1"/>
              <a:t>Autoconcepto</a:t>
            </a:r>
            <a:r>
              <a:rPr lang="es-ES_tradnl" sz="2400" dirty="0"/>
              <a:t> de la persona. Esto incluye las ideas que una persona tiene sobre los tipos de actividades que son apropiadas para ella. Por ejemplo, si un investigador considera que es apropiado presentar sus puntos de vista, aunque difieran de los demás, es más probable que participen activamente en las discusiones y reuniones</a:t>
            </a:r>
            <a:r>
              <a:rPr lang="es-ES_tradnl" sz="2400" dirty="0" smtClean="0"/>
              <a:t>.</a:t>
            </a:r>
          </a:p>
          <a:p>
            <a:pPr lvl="1">
              <a:buClr>
                <a:schemeClr val="accent2"/>
              </a:buClr>
              <a:buFont typeface="Courier New" charset="0"/>
              <a:buChar char="o"/>
            </a:pPr>
            <a:r>
              <a:rPr lang="es-ES_tradnl" sz="2400" dirty="0" smtClean="0"/>
              <a:t>4</a:t>
            </a:r>
            <a:r>
              <a:rPr lang="es-ES_tradnl" sz="2400" dirty="0"/>
              <a:t>. Acuerdos interpersonales. Estos son similares a la gestión por objetivos. El supervisor y el subordinado acuerdan que el subordinado intentará alcanzar un objetivo particular. Los acuerdos interpersonales aumentan la probabilidad de que la meta se alcance a través de la intención de comportamiento (</a:t>
            </a:r>
            <a:r>
              <a:rPr lang="es-ES_tradnl" sz="2400" dirty="0" err="1"/>
              <a:t>autoinstrucción</a:t>
            </a:r>
            <a:r>
              <a:rPr lang="es-ES_tradnl" sz="2400" dirty="0"/>
              <a:t>). Algunos proyectos de investigación utilizan hitos que son realmente acuerdos </a:t>
            </a:r>
            <a:r>
              <a:rPr lang="es-ES_tradnl" sz="2400" dirty="0" smtClean="0"/>
              <a:t>interpersonales.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38</a:t>
            </a:fld>
            <a:endParaRPr lang="en-US" sz="1600"/>
          </a:p>
        </p:txBody>
      </p:sp>
    </p:spTree>
    <p:extLst>
      <p:ext uri="{BB962C8B-B14F-4D97-AF65-F5344CB8AC3E}">
        <p14:creationId xmlns:p14="http://schemas.microsoft.com/office/powerpoint/2010/main" val="1911957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990600" y="1883973"/>
            <a:ext cx="10622279" cy="4189615"/>
          </a:xfrm>
        </p:spPr>
        <p:txBody>
          <a:bodyPr>
            <a:noAutofit/>
          </a:bodyPr>
          <a:lstStyle/>
          <a:p>
            <a:pPr>
              <a:buClr>
                <a:schemeClr val="accent2"/>
              </a:buClr>
              <a:buFont typeface="Wingdings" charset="2"/>
              <a:buChar char="v"/>
            </a:pPr>
            <a:r>
              <a:rPr lang="es-ES_tradnl" sz="2150" b="1" dirty="0" smtClean="0"/>
              <a:t>Ley </a:t>
            </a:r>
            <a:r>
              <a:rPr lang="es-ES_tradnl" sz="2150" b="1" dirty="0"/>
              <a:t>de </a:t>
            </a:r>
            <a:r>
              <a:rPr lang="es-ES_tradnl" sz="2150" b="1" dirty="0" smtClean="0"/>
              <a:t>Satisfacción</a:t>
            </a:r>
          </a:p>
          <a:p>
            <a:pPr marL="0" indent="0">
              <a:buClr>
                <a:schemeClr val="accent2"/>
              </a:buClr>
              <a:buNone/>
            </a:pPr>
            <a:r>
              <a:rPr lang="es-ES_tradnl" sz="2150" dirty="0" smtClean="0"/>
              <a:t>La </a:t>
            </a:r>
            <a:r>
              <a:rPr lang="es-ES_tradnl" sz="2150" dirty="0"/>
              <a:t>segunda clase de variables que determina las intenciones de comportamiento es la satisfacción asociada con el acto en sí. </a:t>
            </a:r>
            <a:endParaRPr lang="es-ES_tradnl" sz="2150" dirty="0" smtClean="0"/>
          </a:p>
          <a:p>
            <a:pPr marL="0" indent="0">
              <a:buClr>
                <a:schemeClr val="accent2"/>
              </a:buClr>
              <a:buNone/>
            </a:pPr>
            <a:r>
              <a:rPr lang="es-ES_tradnl" sz="2150" dirty="0" smtClean="0"/>
              <a:t>Muchos </a:t>
            </a:r>
            <a:r>
              <a:rPr lang="es-ES_tradnl" sz="2150" dirty="0"/>
              <a:t>actos son agradables en sí mismos, </a:t>
            </a:r>
            <a:r>
              <a:rPr lang="es-ES_tradnl" sz="2150" dirty="0" smtClean="0"/>
              <a:t>como </a:t>
            </a:r>
            <a:r>
              <a:rPr lang="es-ES_tradnl" sz="2150" dirty="0"/>
              <a:t>tocar el piano o trabajar en problemas informáticos. A menudo, tales actos asociados con </a:t>
            </a:r>
            <a:r>
              <a:rPr lang="es-ES_tradnl" sz="2150" dirty="0" smtClean="0"/>
              <a:t>emociones </a:t>
            </a:r>
            <a:r>
              <a:rPr lang="es-ES_tradnl" sz="2150" dirty="0"/>
              <a:t>se han formado a través del condicionamiento clásico. </a:t>
            </a:r>
            <a:endParaRPr lang="es-ES_tradnl" sz="2150" dirty="0" smtClean="0"/>
          </a:p>
          <a:p>
            <a:pPr marL="0" indent="0">
              <a:buClr>
                <a:schemeClr val="accent2"/>
              </a:buClr>
              <a:buNone/>
            </a:pPr>
            <a:r>
              <a:rPr lang="es-ES_tradnl" sz="2150" dirty="0" smtClean="0"/>
              <a:t>En </a:t>
            </a:r>
            <a:r>
              <a:rPr lang="es-ES_tradnl" sz="2150" dirty="0"/>
              <a:t>otras palabras, la actividad en sí se asoció con eventos agradables en el pasado y es agradable pensar en ello, por lo que este factor involucra el afecto (emoción) hacia la conducta en sí. </a:t>
            </a:r>
            <a:endParaRPr lang="es-ES_tradnl" sz="2150" dirty="0" smtClean="0"/>
          </a:p>
          <a:p>
            <a:pPr marL="0" indent="0">
              <a:buClr>
                <a:schemeClr val="accent2"/>
              </a:buClr>
              <a:buNone/>
            </a:pPr>
            <a:r>
              <a:rPr lang="es-ES_tradnl" sz="2150" dirty="0" smtClean="0"/>
              <a:t>Este </a:t>
            </a:r>
            <a:r>
              <a:rPr lang="es-ES_tradnl" sz="2150" dirty="0"/>
              <a:t>efecto motiva a la persona a </a:t>
            </a:r>
            <a:r>
              <a:rPr lang="es-ES_tradnl" sz="2150" dirty="0" smtClean="0"/>
              <a:t>auto-instruirse </a:t>
            </a:r>
            <a:r>
              <a:rPr lang="es-ES_tradnl" sz="2150" dirty="0"/>
              <a:t>para hacer el acto, y esto a su vez se convierte en la intención de comportamiento que causa el comportamiento. Trabajar en un proyecto de investigación desafiante o trabajar con un científico destacado podría caer en esta categoría.</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39</a:t>
            </a:fld>
            <a:endParaRPr lang="en-US" sz="1600"/>
          </a:p>
        </p:txBody>
      </p:sp>
    </p:spTree>
    <p:extLst>
      <p:ext uri="{BB962C8B-B14F-4D97-AF65-F5344CB8AC3E}">
        <p14:creationId xmlns:p14="http://schemas.microsoft.com/office/powerpoint/2010/main" val="1241596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Un aspecto importante del trabajo de un gerente es influir en otros. </a:t>
            </a:r>
            <a:endParaRPr lang="es-ES_tradnl" sz="2400" dirty="0" smtClean="0"/>
          </a:p>
          <a:p>
            <a:pPr>
              <a:buClr>
                <a:schemeClr val="accent2"/>
              </a:buClr>
              <a:buFont typeface="Wingdings" charset="2"/>
              <a:buChar char="v"/>
            </a:pPr>
            <a:r>
              <a:rPr lang="es-ES_tradnl" sz="2400" dirty="0" smtClean="0"/>
              <a:t>La </a:t>
            </a:r>
            <a:r>
              <a:rPr lang="es-ES_tradnl" sz="2400" dirty="0"/>
              <a:t>alta dirección a menudo necesita influir en el </a:t>
            </a:r>
            <a:r>
              <a:rPr lang="es-ES_tradnl" sz="2400" dirty="0" smtClean="0"/>
              <a:t>rango; </a:t>
            </a:r>
            <a:r>
              <a:rPr lang="es-ES_tradnl" sz="2400" dirty="0"/>
              <a:t>una gerencia inferior necesita influir en la gerencia media, y así sucesivamente. En </a:t>
            </a:r>
            <a:r>
              <a:rPr lang="es-ES_tradnl" sz="2400" dirty="0" smtClean="0"/>
              <a:t>esta </a:t>
            </a:r>
            <a:r>
              <a:rPr lang="es-ES_tradnl" sz="2400" dirty="0" err="1" smtClean="0"/>
              <a:t>secci</a:t>
            </a:r>
            <a:r>
              <a:rPr lang="es-ES" sz="2400" dirty="0" err="1" smtClean="0"/>
              <a:t>ón</a:t>
            </a:r>
            <a:r>
              <a:rPr lang="es-ES" sz="2400" dirty="0" smtClean="0"/>
              <a:t> </a:t>
            </a:r>
            <a:r>
              <a:rPr lang="es-ES_tradnl" sz="2400" dirty="0" smtClean="0"/>
              <a:t>consideraremos </a:t>
            </a:r>
            <a:r>
              <a:rPr lang="es-ES_tradnl" sz="2400" dirty="0"/>
              <a:t>cómo se forman y cambian las actitudes, y cómo una persona puede influir en los demás. </a:t>
            </a:r>
            <a:endParaRPr lang="es-ES_tradnl" sz="2400" dirty="0" smtClean="0"/>
          </a:p>
          <a:p>
            <a:pPr>
              <a:buClr>
                <a:schemeClr val="accent2"/>
              </a:buClr>
              <a:buFont typeface="Wingdings" charset="2"/>
              <a:buChar char="v"/>
            </a:pPr>
            <a:r>
              <a:rPr lang="es-ES_tradnl" sz="2400" dirty="0" smtClean="0"/>
              <a:t>La </a:t>
            </a:r>
            <a:r>
              <a:rPr lang="es-ES_tradnl" sz="2400" dirty="0"/>
              <a:t>"influencia" puede sonar como manipulación, y algunas personas pueden encontrarla objetable por razones morales. Sin embargo, según la evidencia de varios estudios, los gerentes que son influyentes con sus jefes son mejores gerentes y pueden ser más útiles para sus propios subordinados. Por ejemplo, algunos estudios muestran que los gerentes que son influyentes con sus supervisores tienen subordinados que están más satisfechos con sus trabajos. </a:t>
            </a:r>
            <a:endParaRPr lang="es-ES_tradnl" sz="2400" dirty="0" smtClean="0"/>
          </a:p>
          <a:p>
            <a:pPr>
              <a:buClr>
                <a:schemeClr val="accent2"/>
              </a:buClr>
              <a:buFont typeface="Wingdings" charset="2"/>
              <a:buChar char="v"/>
            </a:pPr>
            <a:r>
              <a:rPr lang="es-ES_tradnl" sz="2400" dirty="0" smtClean="0"/>
              <a:t>Además</a:t>
            </a:r>
            <a:r>
              <a:rPr lang="es-ES_tradnl" sz="2400" dirty="0"/>
              <a:t>, un aspecto importante de la administración baja o media es obtener recursos de la administración superior. Tales recursos en forma de aprobaciones presupuestarias, asignación de espacio y similares son vitales para la unidad que el </a:t>
            </a:r>
            <a:r>
              <a:rPr lang="es-ES_tradnl" sz="2400" dirty="0" smtClean="0"/>
              <a:t>gerente está administrando.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a:t>
            </a:fld>
            <a:endParaRPr lang="en-US" sz="1600"/>
          </a:p>
        </p:txBody>
      </p:sp>
    </p:spTree>
    <p:extLst>
      <p:ext uri="{BB962C8B-B14F-4D97-AF65-F5344CB8AC3E}">
        <p14:creationId xmlns:p14="http://schemas.microsoft.com/office/powerpoint/2010/main" val="3234240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b="1" dirty="0"/>
              <a:t>Consecuencias </a:t>
            </a:r>
            <a:r>
              <a:rPr lang="es-ES_tradnl" sz="2150" b="1" dirty="0" smtClean="0"/>
              <a:t>percibidas</a:t>
            </a:r>
          </a:p>
          <a:p>
            <a:pPr marL="0" indent="0">
              <a:buClr>
                <a:schemeClr val="accent2"/>
              </a:buClr>
              <a:buNone/>
            </a:pPr>
            <a:r>
              <a:rPr lang="es-ES_tradnl" sz="2150" dirty="0" smtClean="0"/>
              <a:t>Finalmente</a:t>
            </a:r>
            <a:r>
              <a:rPr lang="es-ES_tradnl" sz="2150" dirty="0"/>
              <a:t>, las consecuencias percibidas del acto también son importantes. </a:t>
            </a:r>
            <a:endParaRPr lang="es-ES_tradnl" sz="2150" dirty="0" smtClean="0"/>
          </a:p>
          <a:p>
            <a:pPr marL="0" indent="0">
              <a:buClr>
                <a:schemeClr val="accent2"/>
              </a:buClr>
              <a:buNone/>
            </a:pPr>
            <a:r>
              <a:rPr lang="es-ES_tradnl" sz="2150" dirty="0" smtClean="0"/>
              <a:t>Cuando </a:t>
            </a:r>
            <a:r>
              <a:rPr lang="es-ES_tradnl" sz="2150" dirty="0"/>
              <a:t>hacemos algo, como publicar un artículo, percibimos ciertas consecuencias. Por ejemplo, cuando publicamos un artículo, podemos tener la percepción de que esto podría llevar a una promoción, a un reconocimiento </a:t>
            </a:r>
            <a:r>
              <a:rPr lang="es-ES_tradnl" sz="2150" dirty="0" smtClean="0"/>
              <a:t>o a </a:t>
            </a:r>
            <a:r>
              <a:rPr lang="es-ES_tradnl" sz="2150" dirty="0"/>
              <a:t>una recompensa en particular. </a:t>
            </a:r>
            <a:endParaRPr lang="es-ES_tradnl" sz="2150" dirty="0" smtClean="0"/>
          </a:p>
          <a:p>
            <a:pPr marL="0" indent="0">
              <a:buClr>
                <a:schemeClr val="accent2"/>
              </a:buClr>
              <a:buNone/>
            </a:pPr>
            <a:r>
              <a:rPr lang="es-ES_tradnl" sz="2150" dirty="0" smtClean="0"/>
              <a:t>Es </a:t>
            </a:r>
            <a:r>
              <a:rPr lang="es-ES_tradnl" sz="2150" dirty="0"/>
              <a:t>obvio que cada una de estas consecuencias se asocia probabilísticamente con el acto, ya que no hay certeza de que el comportamiento tendrá la consecuencia particular. Por ejemplo, si el científico publica un artículo, la probabilidad de promoción puede ser de 0.60; la probabilidad de que haya algún reconocimiento asociado con el </a:t>
            </a:r>
            <a:r>
              <a:rPr lang="es-ES_tradnl" sz="2150" dirty="0" err="1" smtClean="0"/>
              <a:t>paper</a:t>
            </a:r>
            <a:r>
              <a:rPr lang="es-ES_tradnl" sz="2150" dirty="0" smtClean="0"/>
              <a:t> </a:t>
            </a:r>
            <a:r>
              <a:rPr lang="es-ES_tradnl" sz="2150" dirty="0"/>
              <a:t>puede ser de 0.90. Así, cada acto tiene asociada una probabilidad entre cero y uno. </a:t>
            </a:r>
            <a:endParaRPr lang="es-ES_tradnl" sz="2150" dirty="0" smtClean="0"/>
          </a:p>
          <a:p>
            <a:pPr marL="0" indent="0">
              <a:buClr>
                <a:schemeClr val="accent2"/>
              </a:buClr>
              <a:buNone/>
            </a:pPr>
            <a:r>
              <a:rPr lang="es-ES_tradnl" sz="2150" dirty="0" smtClean="0"/>
              <a:t>Entonces </a:t>
            </a:r>
            <a:r>
              <a:rPr lang="es-ES_tradnl" sz="2150" dirty="0"/>
              <a:t>la persona piensa: "Si hago tal y cual cosa, entonces hay una alta probabilidad (o baja probabilidad) de que x ocurra". En este caso, x es una consecuencia.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40</a:t>
            </a:fld>
            <a:endParaRPr lang="en-US" sz="1600"/>
          </a:p>
        </p:txBody>
      </p:sp>
    </p:spTree>
    <p:extLst>
      <p:ext uri="{BB962C8B-B14F-4D97-AF65-F5344CB8AC3E}">
        <p14:creationId xmlns:p14="http://schemas.microsoft.com/office/powerpoint/2010/main" val="15761042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P</a:t>
            </a:r>
            <a:r>
              <a:rPr lang="es-ES_tradnl" sz="2150" dirty="0" smtClean="0"/>
              <a:t>odemos </a:t>
            </a:r>
            <a:r>
              <a:rPr lang="es-ES_tradnl" sz="2150" dirty="0"/>
              <a:t>decir que las intenciones de comportamiento son una función de </a:t>
            </a:r>
            <a:endParaRPr lang="es-ES_tradnl" sz="2150" dirty="0" smtClean="0"/>
          </a:p>
          <a:p>
            <a:pPr>
              <a:buClr>
                <a:schemeClr val="accent2"/>
              </a:buClr>
              <a:buFont typeface="Wingdings" charset="2"/>
              <a:buChar char="v"/>
            </a:pPr>
            <a:r>
              <a:rPr lang="es-ES_tradnl" sz="2150" dirty="0" smtClean="0"/>
              <a:t>(</a:t>
            </a:r>
            <a:r>
              <a:rPr lang="es-ES_tradnl" sz="2150" dirty="0"/>
              <a:t>1) factores sociales como los roles, las normas, el </a:t>
            </a:r>
            <a:r>
              <a:rPr lang="es-ES_tradnl" sz="2150" dirty="0" err="1"/>
              <a:t>autoconcepto</a:t>
            </a:r>
            <a:r>
              <a:rPr lang="es-ES_tradnl" sz="2150" dirty="0"/>
              <a:t> y los acuerdos interpersonales, </a:t>
            </a:r>
            <a:endParaRPr lang="es-ES_tradnl" sz="2150" dirty="0" smtClean="0"/>
          </a:p>
          <a:p>
            <a:pPr>
              <a:buClr>
                <a:schemeClr val="accent2"/>
              </a:buClr>
              <a:buFont typeface="Wingdings" charset="2"/>
              <a:buChar char="v"/>
            </a:pPr>
            <a:r>
              <a:rPr lang="es-ES_tradnl" sz="2150" dirty="0" smtClean="0"/>
              <a:t>(</a:t>
            </a:r>
            <a:r>
              <a:rPr lang="es-ES_tradnl" sz="2150" dirty="0"/>
              <a:t>2) el afecto hacia el acto en sí mismo y </a:t>
            </a:r>
            <a:endParaRPr lang="es-ES_tradnl" sz="2150" dirty="0" smtClean="0"/>
          </a:p>
          <a:p>
            <a:pPr>
              <a:buClr>
                <a:schemeClr val="accent2"/>
              </a:buClr>
              <a:buFont typeface="Wingdings" charset="2"/>
              <a:buChar char="v"/>
            </a:pPr>
            <a:r>
              <a:rPr lang="es-ES_tradnl" sz="2150" dirty="0" smtClean="0"/>
              <a:t>(</a:t>
            </a:r>
            <a:r>
              <a:rPr lang="es-ES_tradnl" sz="2150" dirty="0"/>
              <a:t>3) el valor total de </a:t>
            </a:r>
            <a:r>
              <a:rPr lang="es-ES_tradnl" sz="2150" dirty="0" smtClean="0"/>
              <a:t>las </a:t>
            </a:r>
            <a:r>
              <a:rPr lang="es-ES_tradnl" sz="2150" dirty="0"/>
              <a:t>consecuencias percibidas. </a:t>
            </a:r>
            <a:endParaRPr lang="es-ES_tradnl" sz="2150" dirty="0" smtClean="0"/>
          </a:p>
          <a:p>
            <a:pPr>
              <a:buClr>
                <a:schemeClr val="accent2"/>
              </a:buClr>
              <a:buFont typeface="Wingdings" charset="2"/>
              <a:buChar char="v"/>
            </a:pPr>
            <a:r>
              <a:rPr lang="es-ES_tradnl" sz="2150" dirty="0" smtClean="0"/>
              <a:t>Debido </a:t>
            </a:r>
            <a:r>
              <a:rPr lang="es-ES_tradnl" sz="2150" dirty="0"/>
              <a:t>a que algunas personas son susceptibles a los factores sociales y otras son susceptibles a las consecuencias percibidas del acto, ahora se puede dar un peso a cada uno de los tres factores. Por ejemplo, las personas que han sido socializadas por ser muy sensibles a las opiniones de los demás y que han recibido muchas recompensas y castigos en sus interacciones con los demás, desarrollan una gran sensibilidad hacia las normas sociales. Sus intenciones de comportamiento están mucho más influenciadas por los factores sociales que por los otros dos conjuntos de factores.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41</a:t>
            </a:fld>
            <a:endParaRPr lang="en-US" sz="1600"/>
          </a:p>
        </p:txBody>
      </p:sp>
    </p:spTree>
    <p:extLst>
      <p:ext uri="{BB962C8B-B14F-4D97-AF65-F5344CB8AC3E}">
        <p14:creationId xmlns:p14="http://schemas.microsoft.com/office/powerpoint/2010/main" val="12403453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smtClean="0"/>
              <a:t>Por </a:t>
            </a:r>
            <a:r>
              <a:rPr lang="es-ES_tradnl" sz="2150" dirty="0"/>
              <a:t>otro lado, las personas que han sido socializadas para ser bastante independientes a menudo prestan atención a </a:t>
            </a:r>
            <a:r>
              <a:rPr lang="es-ES_tradnl" sz="2150" dirty="0" smtClean="0"/>
              <a:t>cuánta </a:t>
            </a:r>
            <a:r>
              <a:rPr lang="es-ES_tradnl" sz="2150" dirty="0" err="1" smtClean="0"/>
              <a:t>satisfacci</a:t>
            </a:r>
            <a:r>
              <a:rPr lang="es-ES" sz="2150" dirty="0" err="1" smtClean="0"/>
              <a:t>ón</a:t>
            </a:r>
            <a:r>
              <a:rPr lang="es-ES" sz="2150" dirty="0" smtClean="0"/>
              <a:t> </a:t>
            </a:r>
            <a:r>
              <a:rPr lang="es-ES_tradnl" sz="2150" dirty="0" smtClean="0"/>
              <a:t>pueden </a:t>
            </a:r>
            <a:r>
              <a:rPr lang="es-ES_tradnl" sz="2150" dirty="0"/>
              <a:t>obtener de una situación particular. Por lo tanto, es probable que presten mucha atención al efecto que se adjunta al acto. </a:t>
            </a:r>
            <a:endParaRPr lang="es-ES_tradnl" sz="2150" dirty="0" smtClean="0"/>
          </a:p>
          <a:p>
            <a:pPr>
              <a:buClr>
                <a:schemeClr val="accent2"/>
              </a:buClr>
              <a:buFont typeface="Wingdings" charset="2"/>
              <a:buChar char="v"/>
            </a:pPr>
            <a:r>
              <a:rPr lang="es-ES_tradnl" sz="2150" dirty="0" smtClean="0"/>
              <a:t>Otros </a:t>
            </a:r>
            <a:r>
              <a:rPr lang="es-ES_tradnl" sz="2150" dirty="0"/>
              <a:t>están muy interesados ​​en el futuro y en la forma en que el acto traerá "buenos resultados". Estas personas observan las consecuencias del acto y es probable que den peso a esas consecuencias. Las consecuencias </a:t>
            </a:r>
            <a:r>
              <a:rPr lang="es-ES_tradnl" sz="2150" dirty="0" smtClean="0"/>
              <a:t>del acto </a:t>
            </a:r>
            <a:r>
              <a:rPr lang="es-ES_tradnl" sz="2150" dirty="0"/>
              <a:t>pueden incluir autonomía laboral, vacaciones, beneficios complementarios y la oportunidad de usar el tiempo de manera flexible.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42</a:t>
            </a:fld>
            <a:endParaRPr lang="en-US" sz="1600"/>
          </a:p>
        </p:txBody>
      </p:sp>
    </p:spTree>
    <p:extLst>
      <p:ext uri="{BB962C8B-B14F-4D97-AF65-F5344CB8AC3E}">
        <p14:creationId xmlns:p14="http://schemas.microsoft.com/office/powerpoint/2010/main" val="14663372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487680" y="1838253"/>
            <a:ext cx="3032760" cy="4189615"/>
          </a:xfrm>
        </p:spPr>
        <p:txBody>
          <a:bodyPr>
            <a:noAutofit/>
          </a:bodyPr>
          <a:lstStyle/>
          <a:p>
            <a:pPr>
              <a:buClr>
                <a:schemeClr val="accent2"/>
              </a:buClr>
              <a:buFont typeface="Wingdings" charset="2"/>
              <a:buChar char="v"/>
            </a:pPr>
            <a:r>
              <a:rPr lang="es-ES_tradnl" sz="2150" dirty="0" smtClean="0"/>
              <a:t>Lo que </a:t>
            </a:r>
            <a:r>
              <a:rPr lang="es-ES_tradnl" sz="2150" dirty="0"/>
              <a:t>hemos dicho anteriormente se puede resumir mediante las siguientes ecuaciones: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43</a:t>
            </a:fld>
            <a:endParaRPr lang="en-US" sz="1600"/>
          </a:p>
        </p:txBody>
      </p:sp>
      <p:pic>
        <p:nvPicPr>
          <p:cNvPr id="6" name="Imagen 5"/>
          <p:cNvPicPr>
            <a:picLocks noChangeAspect="1"/>
          </p:cNvPicPr>
          <p:nvPr/>
        </p:nvPicPr>
        <p:blipFill>
          <a:blip r:embed="rId2"/>
          <a:stretch>
            <a:fillRect/>
          </a:stretch>
        </p:blipFill>
        <p:spPr>
          <a:xfrm>
            <a:off x="3923029" y="1904648"/>
            <a:ext cx="7406337" cy="4387850"/>
          </a:xfrm>
          <a:prstGeom prst="rect">
            <a:avLst/>
          </a:prstGeom>
        </p:spPr>
      </p:pic>
    </p:spTree>
    <p:extLst>
      <p:ext uri="{BB962C8B-B14F-4D97-AF65-F5344CB8AC3E}">
        <p14:creationId xmlns:p14="http://schemas.microsoft.com/office/powerpoint/2010/main" val="14348897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a:t>
            </a:r>
            <a:r>
              <a:rPr lang="en-US" dirty="0" err="1"/>
              <a:t>Determinantes</a:t>
            </a:r>
            <a:r>
              <a:rPr lang="en-US" dirty="0"/>
              <a:t> de </a:t>
            </a:r>
            <a:r>
              <a:rPr lang="en-US" dirty="0" err="1"/>
              <a:t>las</a:t>
            </a:r>
            <a:r>
              <a:rPr lang="en-US" dirty="0"/>
              <a:t> </a:t>
            </a:r>
            <a:r>
              <a:rPr lang="en-US" dirty="0" err="1"/>
              <a:t>Intenciones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Si un supervisor desea cambiar el comportamiento de un subordinado, cada una de estas variables puede verse influida y, por supuesto, las combinaciones de estas variables pueden ser óptimas. </a:t>
            </a:r>
            <a:endParaRPr lang="es-ES_tradnl" sz="2150" dirty="0" smtClean="0"/>
          </a:p>
          <a:p>
            <a:pPr>
              <a:buClr>
                <a:schemeClr val="accent2"/>
              </a:buClr>
              <a:buFont typeface="Wingdings" charset="2"/>
              <a:buChar char="v"/>
            </a:pPr>
            <a:r>
              <a:rPr lang="es-ES_tradnl" sz="2150" dirty="0" smtClean="0"/>
              <a:t>Por </a:t>
            </a:r>
            <a:r>
              <a:rPr lang="es-ES_tradnl" sz="2150" dirty="0"/>
              <a:t>ejemplo, el supervisor puede asociar eventos agradables con el comportamiento deseado, de modo que incluso una cantidad mínima del comportamiento deseado puede provocar el evento agradable (un asentimiento, una sonrisa, una palmadita en la espalda, etc.). </a:t>
            </a:r>
            <a:endParaRPr lang="es-ES_tradnl" sz="2150" dirty="0" smtClean="0"/>
          </a:p>
          <a:p>
            <a:pPr>
              <a:buClr>
                <a:schemeClr val="accent2"/>
              </a:buClr>
              <a:buFont typeface="Wingdings" charset="2"/>
              <a:buChar char="v"/>
            </a:pPr>
            <a:r>
              <a:rPr lang="es-ES_tradnl" sz="2150" dirty="0" smtClean="0"/>
              <a:t>Una </a:t>
            </a:r>
            <a:r>
              <a:rPr lang="es-ES_tradnl" sz="2150" dirty="0"/>
              <a:t>discusión sobre los roles, las normas y los acuerdos interpersonales resultantes puede influir en el factor S. Una discusión de las consecuencias probables de la conducta particular puede influir en </a:t>
            </a:r>
            <a:r>
              <a:rPr lang="es-ES_tradnl" sz="2150" dirty="0" smtClean="0"/>
              <a:t>la </a:t>
            </a:r>
            <a:r>
              <a:rPr lang="es-ES_tradnl" sz="2150" dirty="0"/>
              <a:t>Pc. </a:t>
            </a:r>
            <a:r>
              <a:rPr lang="es-ES_tradnl" sz="2150" dirty="0" smtClean="0"/>
              <a:t>La </a:t>
            </a:r>
            <a:r>
              <a:rPr lang="es-ES_tradnl" sz="2150" dirty="0"/>
              <a:t>asociación de valores importantes del subordinado con los comportamientos deseados puede llevar a una </a:t>
            </a:r>
            <a:r>
              <a:rPr lang="es-ES_tradnl" sz="2150" dirty="0" smtClean="0"/>
              <a:t>C </a:t>
            </a:r>
            <a:r>
              <a:rPr lang="es-ES_tradnl" sz="2150" dirty="0"/>
              <a:t>más alta. </a:t>
            </a:r>
            <a:endParaRPr lang="es-ES_tradnl" sz="2150" dirty="0" smtClean="0"/>
          </a:p>
          <a:p>
            <a:pPr>
              <a:buClr>
                <a:schemeClr val="accent2"/>
              </a:buClr>
              <a:buFont typeface="Wingdings" charset="2"/>
              <a:buChar char="v"/>
            </a:pPr>
            <a:r>
              <a:rPr lang="es-ES_tradnl" sz="2150" dirty="0" smtClean="0"/>
              <a:t>Los </a:t>
            </a:r>
            <a:r>
              <a:rPr lang="es-ES_tradnl" sz="2150" dirty="0"/>
              <a:t>objetivos son más efectivos si son específicos, difíciles y alcanzables. Tales metas pueden convertirse en acuerdos interpersonales.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44</a:t>
            </a:fld>
            <a:endParaRPr lang="en-US" sz="1600"/>
          </a:p>
        </p:txBody>
      </p:sp>
    </p:spTree>
    <p:extLst>
      <p:ext uri="{BB962C8B-B14F-4D97-AF65-F5344CB8AC3E}">
        <p14:creationId xmlns:p14="http://schemas.microsoft.com/office/powerpoint/2010/main" val="9475533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REWARDS AND MOTIVATION</a:t>
            </a:r>
          </a:p>
        </p:txBody>
      </p:sp>
      <p:sp>
        <p:nvSpPr>
          <p:cNvPr id="3" name="Marcador de contenido 2"/>
          <p:cNvSpPr>
            <a:spLocks noGrp="1"/>
          </p:cNvSpPr>
          <p:nvPr>
            <p:ph idx="1"/>
          </p:nvPr>
        </p:nvSpPr>
        <p:spPr>
          <a:xfrm>
            <a:off x="1097280" y="2255520"/>
            <a:ext cx="10058400" cy="3772348"/>
          </a:xfrm>
        </p:spPr>
        <p:txBody>
          <a:bodyPr>
            <a:noAutofit/>
          </a:bodyPr>
          <a:lstStyle/>
          <a:p>
            <a:pPr>
              <a:buClr>
                <a:schemeClr val="accent2"/>
              </a:buClr>
              <a:buFont typeface="Wingdings" charset="2"/>
              <a:buChar char="v"/>
            </a:pPr>
            <a:r>
              <a:rPr lang="es-ES_tradnl" sz="2150" dirty="0"/>
              <a:t>Se puede usar una variedad de factores para motivar a un individuo. </a:t>
            </a:r>
          </a:p>
          <a:p>
            <a:pPr>
              <a:buClr>
                <a:schemeClr val="accent2"/>
              </a:buClr>
              <a:buFont typeface="Wingdings" charset="2"/>
              <a:buChar char="v"/>
            </a:pPr>
            <a:r>
              <a:rPr lang="es-ES_tradnl" sz="2150" dirty="0" smtClean="0"/>
              <a:t>En </a:t>
            </a:r>
            <a:r>
              <a:rPr lang="es-ES_tradnl" sz="2150" dirty="0"/>
              <a:t>un estudio de caso de nueve grandes desarrolladores de software, </a:t>
            </a:r>
            <a:r>
              <a:rPr lang="es-ES_tradnl" sz="2150" dirty="0" err="1"/>
              <a:t>Baddoo</a:t>
            </a:r>
            <a:r>
              <a:rPr lang="es-ES_tradnl" sz="2150" dirty="0"/>
              <a:t>, Hall y </a:t>
            </a:r>
            <a:r>
              <a:rPr lang="es-ES_tradnl" sz="2150" dirty="0" err="1"/>
              <a:t>Jagieska</a:t>
            </a:r>
            <a:r>
              <a:rPr lang="es-ES_tradnl" sz="2150" dirty="0"/>
              <a:t> (2006) encontraron que las motivaciones de los desarrolladores para el desempeño se basaban en el pago y los beneficios, el reconocimiento y las oportunidades de logro. Llegaron a la conclusión de que las motivaciones </a:t>
            </a:r>
            <a:r>
              <a:rPr lang="es-ES_tradnl" sz="2150" dirty="0" smtClean="0"/>
              <a:t>que se tengan dependen </a:t>
            </a:r>
            <a:r>
              <a:rPr lang="es-ES_tradnl" sz="2150" dirty="0"/>
              <a:t>de los empleados y es probable que cambien dentro de diferentes industrias. </a:t>
            </a:r>
            <a:endParaRPr lang="es-ES_tradnl" sz="2150" dirty="0" smtClean="0"/>
          </a:p>
          <a:p>
            <a:pPr>
              <a:buClr>
                <a:schemeClr val="accent2"/>
              </a:buClr>
              <a:buFont typeface="Wingdings" charset="2"/>
              <a:buChar char="v"/>
            </a:pPr>
            <a:r>
              <a:rPr lang="es-ES_tradnl" sz="2150" dirty="0" smtClean="0"/>
              <a:t>Por </a:t>
            </a:r>
            <a:r>
              <a:rPr lang="es-ES_tradnl" sz="2150" dirty="0"/>
              <a:t>lo tanto, el individuo, la empresa y la industria deben tenerse en cuenta cuando se aplican motivadores.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45</a:t>
            </a:fld>
            <a:endParaRPr lang="en-US" sz="1600"/>
          </a:p>
        </p:txBody>
      </p:sp>
    </p:spTree>
    <p:extLst>
      <p:ext uri="{BB962C8B-B14F-4D97-AF65-F5344CB8AC3E}">
        <p14:creationId xmlns:p14="http://schemas.microsoft.com/office/powerpoint/2010/main" val="19685137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REWARDS AND MOTIVATION</a:t>
            </a:r>
          </a:p>
        </p:txBody>
      </p:sp>
      <p:sp>
        <p:nvSpPr>
          <p:cNvPr id="3" name="Marcador de contenido 2"/>
          <p:cNvSpPr>
            <a:spLocks noGrp="1"/>
          </p:cNvSpPr>
          <p:nvPr>
            <p:ph idx="1"/>
          </p:nvPr>
        </p:nvSpPr>
        <p:spPr>
          <a:xfrm>
            <a:off x="1097280" y="1868733"/>
            <a:ext cx="10058400" cy="4189615"/>
          </a:xfrm>
        </p:spPr>
        <p:txBody>
          <a:bodyPr>
            <a:noAutofit/>
          </a:bodyPr>
          <a:lstStyle/>
          <a:p>
            <a:pPr>
              <a:spcBef>
                <a:spcPts val="300"/>
              </a:spcBef>
              <a:spcAft>
                <a:spcPts val="300"/>
              </a:spcAft>
              <a:buClr>
                <a:schemeClr val="accent2"/>
              </a:buClr>
              <a:buFont typeface="Wingdings" charset="2"/>
              <a:buChar char="v"/>
            </a:pPr>
            <a:r>
              <a:rPr lang="es-ES_tradnl" sz="2200" dirty="0" err="1" smtClean="0"/>
              <a:t>Foa</a:t>
            </a:r>
            <a:r>
              <a:rPr lang="es-ES_tradnl" sz="2200" dirty="0" smtClean="0"/>
              <a:t> y </a:t>
            </a:r>
            <a:r>
              <a:rPr lang="es-ES_tradnl" sz="2200" dirty="0" err="1" smtClean="0"/>
              <a:t>Foa</a:t>
            </a:r>
            <a:r>
              <a:rPr lang="es-ES_tradnl" sz="2200" dirty="0" smtClean="0"/>
              <a:t> (1974) han analizado la motivación que proporcionan los diferentes recursos. Han identificado seis recursos, con dinero, por supuesto, como uno obvio. </a:t>
            </a:r>
          </a:p>
          <a:p>
            <a:pPr>
              <a:spcBef>
                <a:spcPts val="300"/>
              </a:spcBef>
              <a:spcAft>
                <a:spcPts val="300"/>
              </a:spcAft>
              <a:buClr>
                <a:schemeClr val="accent2"/>
              </a:buClr>
              <a:buFont typeface="Wingdings" charset="2"/>
              <a:buChar char="v"/>
            </a:pPr>
            <a:r>
              <a:rPr lang="es-ES_tradnl" sz="2200" dirty="0" smtClean="0"/>
              <a:t>Sin embargo, una persona puede estar motivada por los servicios que brinda la organización, como (a) un buen paquete de beneficios y (b) asistencia para encontrar vivienda o guardería. </a:t>
            </a:r>
          </a:p>
          <a:p>
            <a:pPr>
              <a:spcBef>
                <a:spcPts val="300"/>
              </a:spcBef>
              <a:spcAft>
                <a:spcPts val="300"/>
              </a:spcAft>
              <a:buClr>
                <a:schemeClr val="accent2"/>
              </a:buClr>
              <a:buFont typeface="Wingdings" charset="2"/>
              <a:buChar char="v"/>
            </a:pPr>
            <a:r>
              <a:rPr lang="es-ES_tradnl" sz="2200" dirty="0"/>
              <a:t>Otro factor más es el </a:t>
            </a:r>
            <a:r>
              <a:rPr lang="en-US" sz="2200" dirty="0" smtClean="0"/>
              <a:t>status</a:t>
            </a:r>
            <a:r>
              <a:rPr lang="es-ES_tradnl" sz="2200" dirty="0" smtClean="0"/>
              <a:t>. </a:t>
            </a:r>
            <a:r>
              <a:rPr lang="es-ES_tradnl" sz="2200" dirty="0"/>
              <a:t>La gente a menudo hace distinciones muy finas sobre el </a:t>
            </a:r>
            <a:r>
              <a:rPr lang="en-US" sz="2200" dirty="0" smtClean="0"/>
              <a:t>status</a:t>
            </a:r>
            <a:r>
              <a:rPr lang="es-ES_tradnl" sz="2200" dirty="0" smtClean="0"/>
              <a:t>. </a:t>
            </a:r>
            <a:r>
              <a:rPr lang="es-ES_tradnl" sz="2200" dirty="0"/>
              <a:t>Por ejemplo, en un estudio de un restaurante (</a:t>
            </a:r>
            <a:r>
              <a:rPr lang="es-ES_tradnl" sz="2200" dirty="0" err="1"/>
              <a:t>Whyte</a:t>
            </a:r>
            <a:r>
              <a:rPr lang="es-ES_tradnl" sz="2200" dirty="0"/>
              <a:t>, 1948), se encontró que diferentes tipos de cocineros tenían </a:t>
            </a:r>
            <a:r>
              <a:rPr lang="en-US" sz="2200" dirty="0" smtClean="0"/>
              <a:t>status </a:t>
            </a:r>
            <a:r>
              <a:rPr lang="es-ES_tradnl" sz="2200" dirty="0" smtClean="0"/>
              <a:t>radicalmente </a:t>
            </a:r>
            <a:r>
              <a:rPr lang="es-ES_tradnl" sz="2200" dirty="0"/>
              <a:t>diferentes. </a:t>
            </a:r>
            <a:endParaRPr lang="es-ES_tradnl" sz="2200" dirty="0" smtClean="0"/>
          </a:p>
          <a:p>
            <a:pPr>
              <a:spcBef>
                <a:spcPts val="300"/>
              </a:spcBef>
              <a:spcAft>
                <a:spcPts val="300"/>
              </a:spcAft>
              <a:buClr>
                <a:schemeClr val="accent2"/>
              </a:buClr>
              <a:buFont typeface="Wingdings" charset="2"/>
              <a:buChar char="v"/>
            </a:pPr>
            <a:r>
              <a:rPr lang="es-ES_tradnl" sz="2200" dirty="0" err="1" smtClean="0"/>
              <a:t>Foa</a:t>
            </a:r>
            <a:r>
              <a:rPr lang="es-ES_tradnl" sz="2200" dirty="0" smtClean="0"/>
              <a:t> </a:t>
            </a:r>
            <a:r>
              <a:rPr lang="es-ES_tradnl" sz="2200" dirty="0"/>
              <a:t>y </a:t>
            </a:r>
            <a:r>
              <a:rPr lang="es-ES_tradnl" sz="2200" dirty="0" err="1"/>
              <a:t>Foa</a:t>
            </a:r>
            <a:r>
              <a:rPr lang="es-ES_tradnl" sz="2200" dirty="0"/>
              <a:t> (1974) también mencionaron el amor como motivador. Un individuo puede estar motivado por tener una muy buena relación con un supervisor que brinda apoyo emocional y ayuda para resolver problemas personales. Este tipo de motivador se usa mucho más en Japón que en los Estados Unidos y es consistente con otros aspectos de la cultura japonesa.</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46</a:t>
            </a:fld>
            <a:endParaRPr lang="en-US" sz="1600"/>
          </a:p>
        </p:txBody>
      </p:sp>
    </p:spTree>
    <p:extLst>
      <p:ext uri="{BB962C8B-B14F-4D97-AF65-F5344CB8AC3E}">
        <p14:creationId xmlns:p14="http://schemas.microsoft.com/office/powerpoint/2010/main" val="14294562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REWARDS AND MOTIVATION</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smtClean="0"/>
              <a:t>Otra </a:t>
            </a:r>
            <a:r>
              <a:rPr lang="es-ES_tradnl" sz="2150" dirty="0"/>
              <a:t>recompensa más es la información. Por ejemplo, la capacitación o la oportunidad de crecer puede ser una recompensa muy importante. </a:t>
            </a:r>
            <a:endParaRPr lang="es-ES_tradnl" sz="2150" dirty="0" smtClean="0"/>
          </a:p>
          <a:p>
            <a:pPr>
              <a:buClr>
                <a:schemeClr val="accent2"/>
              </a:buClr>
              <a:buFont typeface="Wingdings" charset="2"/>
              <a:buChar char="v"/>
            </a:pPr>
            <a:r>
              <a:rPr lang="es-ES_tradnl" sz="2150" dirty="0" smtClean="0"/>
              <a:t>Los </a:t>
            </a:r>
            <a:r>
              <a:rPr lang="es-ES_tradnl" sz="2150" dirty="0"/>
              <a:t>bienes son motivadores importantes en algunas organizaciones. Por ejemplo, los descuentos especiales para productos particulares que son producidos por la organización o los regalos entregados en ciertas ocasiones pueden ser motivadores, al menos para algunas personas. </a:t>
            </a:r>
            <a:endParaRPr lang="es-ES_tradnl" sz="2150" dirty="0" smtClean="0"/>
          </a:p>
          <a:p>
            <a:pPr>
              <a:buClr>
                <a:schemeClr val="accent2"/>
              </a:buClr>
              <a:buFont typeface="Wingdings" charset="2"/>
              <a:buChar char="v"/>
            </a:pPr>
            <a:r>
              <a:rPr lang="es-ES_tradnl" sz="2150" dirty="0" smtClean="0"/>
              <a:t>Hay gran variedad </a:t>
            </a:r>
            <a:r>
              <a:rPr lang="es-ES_tradnl" sz="2150" dirty="0"/>
              <a:t>de </a:t>
            </a:r>
            <a:r>
              <a:rPr lang="es-ES_tradnl" sz="2150" dirty="0" smtClean="0"/>
              <a:t>recompensas. </a:t>
            </a:r>
            <a:r>
              <a:rPr lang="es-ES_tradnl" sz="2150" dirty="0"/>
              <a:t>Por ejemplo, </a:t>
            </a:r>
            <a:r>
              <a:rPr lang="es-ES_tradnl" sz="2150" dirty="0" smtClean="0"/>
              <a:t>prestar </a:t>
            </a:r>
            <a:r>
              <a:rPr lang="es-ES_tradnl" sz="2150" dirty="0" err="1" smtClean="0"/>
              <a:t>atenci</a:t>
            </a:r>
            <a:r>
              <a:rPr lang="es-ES" sz="2150" dirty="0" err="1" smtClean="0"/>
              <a:t>ón</a:t>
            </a:r>
            <a:r>
              <a:rPr lang="es-ES" sz="2150" dirty="0" smtClean="0"/>
              <a:t> </a:t>
            </a:r>
            <a:r>
              <a:rPr lang="es-ES_tradnl" sz="2150" dirty="0" smtClean="0"/>
              <a:t>a </a:t>
            </a:r>
            <a:r>
              <a:rPr lang="es-ES_tradnl" sz="2150" dirty="0"/>
              <a:t>un empleado también puede ser una recompensa. El superior puede lograr esto </a:t>
            </a:r>
            <a:r>
              <a:rPr lang="es-ES_tradnl" sz="2150" dirty="0" smtClean="0"/>
              <a:t>dando tiempo a </a:t>
            </a:r>
            <a:r>
              <a:rPr lang="es-ES_tradnl" sz="2150" dirty="0"/>
              <a:t>los problemas de un empleado o concediendo tiempo libre cuando hay una crisis familiar o cuando el empleado necesita alejarse de todo. Permitir que el empleado trabaje en casa es otra forma de recompensa.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47</a:t>
            </a:fld>
            <a:endParaRPr lang="en-US" sz="1600"/>
          </a:p>
        </p:txBody>
      </p:sp>
    </p:spTree>
    <p:extLst>
      <p:ext uri="{BB962C8B-B14F-4D97-AF65-F5344CB8AC3E}">
        <p14:creationId xmlns:p14="http://schemas.microsoft.com/office/powerpoint/2010/main" val="8697301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REWARDS AND MOTIVATION</a:t>
            </a:r>
          </a:p>
        </p:txBody>
      </p:sp>
      <p:sp>
        <p:nvSpPr>
          <p:cNvPr id="3" name="Marcador de contenido 2"/>
          <p:cNvSpPr>
            <a:spLocks noGrp="1"/>
          </p:cNvSpPr>
          <p:nvPr>
            <p:ph idx="1"/>
          </p:nvPr>
        </p:nvSpPr>
        <p:spPr>
          <a:xfrm>
            <a:off x="1097280" y="1838253"/>
            <a:ext cx="10058400" cy="4189615"/>
          </a:xfrm>
        </p:spPr>
        <p:txBody>
          <a:bodyPr>
            <a:noAutofit/>
          </a:bodyPr>
          <a:lstStyle/>
          <a:p>
            <a:pPr>
              <a:spcBef>
                <a:spcPts val="400"/>
              </a:spcBef>
              <a:buClr>
                <a:schemeClr val="accent2"/>
              </a:buClr>
              <a:buFont typeface="Wingdings" charset="2"/>
              <a:buChar char="v"/>
            </a:pPr>
            <a:r>
              <a:rPr lang="es-ES_tradnl" sz="2150" dirty="0"/>
              <a:t>Un análisis de la forma en que funcionan </a:t>
            </a:r>
            <a:r>
              <a:rPr lang="es-ES_tradnl" sz="2150" dirty="0" smtClean="0"/>
              <a:t>estos </a:t>
            </a:r>
            <a:r>
              <a:rPr lang="es-ES_tradnl" sz="2150" dirty="0"/>
              <a:t>diferentes </a:t>
            </a:r>
            <a:r>
              <a:rPr lang="es-ES_tradnl" sz="2150" dirty="0" smtClean="0"/>
              <a:t>tipos de recompensa </a:t>
            </a:r>
            <a:r>
              <a:rPr lang="es-ES_tradnl" sz="2150" dirty="0"/>
              <a:t>sugiere que existen jerarquías de tales recompensas. </a:t>
            </a:r>
            <a:r>
              <a:rPr lang="es-ES_tradnl" sz="2150" dirty="0" err="1"/>
              <a:t>Maslow</a:t>
            </a:r>
            <a:r>
              <a:rPr lang="es-ES_tradnl" sz="2150" dirty="0"/>
              <a:t> (1992</a:t>
            </a:r>
            <a:r>
              <a:rPr lang="es-ES_tradnl" sz="2150" dirty="0" smtClean="0"/>
              <a:t>), </a:t>
            </a:r>
            <a:r>
              <a:rPr lang="es-ES_tradnl" sz="2150" dirty="0"/>
              <a:t>ha argumentado que hay algunas necesidades </a:t>
            </a:r>
            <a:r>
              <a:rPr lang="es-ES_tradnl" sz="2150" dirty="0" smtClean="0"/>
              <a:t>básicas</a:t>
            </a:r>
            <a:r>
              <a:rPr lang="es-ES_tradnl" sz="2150" dirty="0"/>
              <a:t>, por ejemplo, para alimentos, agua y sueño, que deben cumplirse antes de que se puedan activar las siguientes </a:t>
            </a:r>
            <a:r>
              <a:rPr lang="es-ES_tradnl" sz="2150" dirty="0" smtClean="0"/>
              <a:t>necesidades. </a:t>
            </a:r>
          </a:p>
          <a:p>
            <a:pPr>
              <a:spcBef>
                <a:spcPts val="400"/>
              </a:spcBef>
              <a:buClr>
                <a:schemeClr val="accent2"/>
              </a:buClr>
              <a:buFont typeface="Wingdings" charset="2"/>
              <a:buChar char="v"/>
            </a:pPr>
            <a:r>
              <a:rPr lang="es-ES_tradnl" sz="2150" dirty="0"/>
              <a:t>Una vez que estas necesidades básicas se satisfacen relativamente bien, las siguientes </a:t>
            </a:r>
            <a:r>
              <a:rPr lang="es-ES_tradnl" sz="2150" dirty="0" smtClean="0"/>
              <a:t>necesidades —la </a:t>
            </a:r>
            <a:r>
              <a:rPr lang="es-ES_tradnl" sz="2150" dirty="0"/>
              <a:t>protección contra el peligro, la amenaza y la privación— se vuelven importantes</a:t>
            </a:r>
            <a:r>
              <a:rPr lang="es-ES_tradnl" sz="2150" dirty="0" smtClean="0"/>
              <a:t>.</a:t>
            </a:r>
          </a:p>
          <a:p>
            <a:pPr>
              <a:spcBef>
                <a:spcPts val="400"/>
              </a:spcBef>
              <a:buClr>
                <a:schemeClr val="accent2"/>
              </a:buClr>
              <a:buFont typeface="Wingdings" charset="2"/>
              <a:buChar char="v"/>
            </a:pPr>
            <a:r>
              <a:rPr lang="es-ES_tradnl" sz="2150" dirty="0"/>
              <a:t>A estas les siguen las necesidades sociales que incluyen la necesidad de amor y aceptación</a:t>
            </a:r>
            <a:r>
              <a:rPr lang="es-ES_tradnl" sz="2150" dirty="0" smtClean="0"/>
              <a:t>.</a:t>
            </a:r>
          </a:p>
          <a:p>
            <a:pPr>
              <a:spcBef>
                <a:spcPts val="400"/>
              </a:spcBef>
              <a:buClr>
                <a:schemeClr val="accent2"/>
              </a:buClr>
              <a:buFont typeface="Wingdings" charset="2"/>
              <a:buChar char="v"/>
            </a:pPr>
            <a:r>
              <a:rPr lang="es-ES_tradnl" sz="2150" dirty="0"/>
              <a:t>El siguiente nivel incluye las necesidades del ego, que, según </a:t>
            </a:r>
            <a:r>
              <a:rPr lang="es-ES_tradnl" sz="2150" dirty="0" err="1"/>
              <a:t>Maslow</a:t>
            </a:r>
            <a:r>
              <a:rPr lang="es-ES_tradnl" sz="2150" dirty="0"/>
              <a:t>, implican la necesidad de confianza en sí mismo, de logros, de competencia y de conocimiento. </a:t>
            </a:r>
            <a:endParaRPr lang="es-ES_tradnl" sz="2150" dirty="0" smtClean="0"/>
          </a:p>
          <a:p>
            <a:pPr>
              <a:spcBef>
                <a:spcPts val="400"/>
              </a:spcBef>
              <a:buClr>
                <a:schemeClr val="accent2"/>
              </a:buClr>
              <a:buFont typeface="Wingdings" charset="2"/>
              <a:buChar char="v"/>
            </a:pPr>
            <a:r>
              <a:rPr lang="es-ES_tradnl" sz="2150" dirty="0" smtClean="0"/>
              <a:t>Finalmente</a:t>
            </a:r>
            <a:r>
              <a:rPr lang="es-ES_tradnl" sz="2150" dirty="0"/>
              <a:t>, la necesidad más alta, la auto-actualización, puede ser activada. Esta es la necesidad de desarrollar el propio potencial y maximizar el autodesarrollo.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48</a:t>
            </a:fld>
            <a:endParaRPr lang="en-US" sz="1600"/>
          </a:p>
        </p:txBody>
      </p:sp>
    </p:spTree>
    <p:extLst>
      <p:ext uri="{BB962C8B-B14F-4D97-AF65-F5344CB8AC3E}">
        <p14:creationId xmlns:p14="http://schemas.microsoft.com/office/powerpoint/2010/main" val="9801183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REWARDS AND MOTIVATION</a:t>
            </a:r>
          </a:p>
        </p:txBody>
      </p:sp>
      <p:sp>
        <p:nvSpPr>
          <p:cNvPr id="3" name="Marcador de contenido 2"/>
          <p:cNvSpPr>
            <a:spLocks noGrp="1"/>
          </p:cNvSpPr>
          <p:nvPr>
            <p:ph idx="1"/>
          </p:nvPr>
        </p:nvSpPr>
        <p:spPr>
          <a:xfrm>
            <a:off x="1097280" y="1838253"/>
            <a:ext cx="10058400" cy="4189615"/>
          </a:xfrm>
        </p:spPr>
        <p:txBody>
          <a:bodyPr>
            <a:noAutofit/>
          </a:bodyPr>
          <a:lstStyle/>
          <a:p>
            <a:pPr>
              <a:spcBef>
                <a:spcPts val="400"/>
              </a:spcBef>
              <a:buClr>
                <a:schemeClr val="accent2"/>
              </a:buClr>
              <a:buFont typeface="Wingdings" charset="2"/>
              <a:buChar char="v"/>
            </a:pPr>
            <a:r>
              <a:rPr lang="es-ES_tradnl" sz="2150" dirty="0" smtClean="0"/>
              <a:t> </a:t>
            </a:r>
            <a:r>
              <a:rPr lang="es-ES_tradnl" sz="2150" dirty="0"/>
              <a:t>La evidencia para este punto proviene de los estudios sobre el hambre que se realizaron durante la Segunda Guerra Mundial (</a:t>
            </a:r>
            <a:r>
              <a:rPr lang="es-ES_tradnl" sz="2150" dirty="0" err="1"/>
              <a:t>Guetzkow</a:t>
            </a:r>
            <a:r>
              <a:rPr lang="es-ES_tradnl" sz="2150" dirty="0"/>
              <a:t> y </a:t>
            </a:r>
            <a:r>
              <a:rPr lang="es-ES_tradnl" sz="2150" dirty="0" err="1"/>
              <a:t>Bowman</a:t>
            </a:r>
            <a:r>
              <a:rPr lang="es-ES_tradnl" sz="2150" dirty="0"/>
              <a:t>, 1946). En estos estudios, los voluntarios acordaron vivir con 900 calorías al día. </a:t>
            </a:r>
            <a:endParaRPr lang="es-ES_tradnl" sz="2150" dirty="0" smtClean="0"/>
          </a:p>
          <a:p>
            <a:pPr>
              <a:spcBef>
                <a:spcPts val="400"/>
              </a:spcBef>
              <a:buClr>
                <a:schemeClr val="accent2"/>
              </a:buClr>
              <a:buFont typeface="Wingdings" charset="2"/>
              <a:buChar char="v"/>
            </a:pPr>
            <a:r>
              <a:rPr lang="es-ES_tradnl" sz="2150" dirty="0" smtClean="0"/>
              <a:t>Esta </a:t>
            </a:r>
            <a:r>
              <a:rPr lang="es-ES_tradnl" sz="2150" dirty="0"/>
              <a:t>dieta de hambre resultó en una experiencia extremadamente perturbadora para los participantes. Dejaron de funcionar como adultos normales; ya no tenían ningún interés en el </a:t>
            </a:r>
            <a:r>
              <a:rPr lang="es-ES_tradnl" sz="2150" dirty="0" smtClean="0"/>
              <a:t>desarrollo o </a:t>
            </a:r>
            <a:r>
              <a:rPr lang="es-ES_tradnl" sz="2150" dirty="0"/>
              <a:t>en las relaciones interpersonales. </a:t>
            </a:r>
            <a:r>
              <a:rPr lang="es-ES_tradnl" sz="2150" dirty="0" smtClean="0"/>
              <a:t>Su </a:t>
            </a:r>
            <a:r>
              <a:rPr lang="es-ES_tradnl" sz="2150" dirty="0"/>
              <a:t>única preocupación era obtener comida. </a:t>
            </a:r>
            <a:r>
              <a:rPr lang="es-ES_tradnl" sz="2150" dirty="0" smtClean="0"/>
              <a:t>La </a:t>
            </a:r>
            <a:r>
              <a:rPr lang="es-ES_tradnl" sz="2150" dirty="0"/>
              <a:t>comida dominaba sus pensamientos, sus sueños y su vida cotidiana. Este ejemplo es compatible con la tesis de </a:t>
            </a:r>
            <a:r>
              <a:rPr lang="es-ES_tradnl" sz="2150" dirty="0" err="1"/>
              <a:t>Maslow</a:t>
            </a:r>
            <a:r>
              <a:rPr lang="es-ES_tradnl" sz="2150" dirty="0"/>
              <a:t> y sugiere que al menos una jerarquía de dos niveles es </a:t>
            </a:r>
            <a:r>
              <a:rPr lang="es-ES_tradnl" sz="2150" dirty="0" smtClean="0"/>
              <a:t>válida.</a:t>
            </a:r>
          </a:p>
          <a:p>
            <a:pPr>
              <a:spcBef>
                <a:spcPts val="400"/>
              </a:spcBef>
              <a:buClr>
                <a:schemeClr val="accent2"/>
              </a:buClr>
              <a:buFont typeface="Wingdings" charset="2"/>
              <a:buChar char="v"/>
            </a:pPr>
            <a:r>
              <a:rPr lang="es-ES_tradnl" sz="2150" dirty="0" smtClean="0"/>
              <a:t>Algunos </a:t>
            </a:r>
            <a:r>
              <a:rPr lang="es-ES_tradnl" sz="2150" dirty="0"/>
              <a:t>otros teóricos, como </a:t>
            </a:r>
            <a:r>
              <a:rPr lang="es-ES_tradnl" sz="2150" dirty="0" err="1"/>
              <a:t>Alderfer</a:t>
            </a:r>
            <a:r>
              <a:rPr lang="es-ES_tradnl" sz="2150" dirty="0"/>
              <a:t> (1972), han argumentado que se puede identificar una jerarquía de tres niveles. Las llamó necesidades de existencia, </a:t>
            </a:r>
            <a:r>
              <a:rPr lang="es-ES_tradnl" sz="2150" dirty="0" err="1" smtClean="0"/>
              <a:t>relaci</a:t>
            </a:r>
            <a:r>
              <a:rPr lang="es-ES" sz="2150" dirty="0" err="1" smtClean="0"/>
              <a:t>ón</a:t>
            </a:r>
            <a:r>
              <a:rPr lang="es-ES" sz="2150" dirty="0" smtClean="0"/>
              <a:t> </a:t>
            </a:r>
            <a:r>
              <a:rPr lang="es-ES_tradnl" sz="2150" dirty="0" smtClean="0"/>
              <a:t>y </a:t>
            </a:r>
            <a:r>
              <a:rPr lang="es-ES_tradnl" sz="2150" dirty="0"/>
              <a:t>crecimiento (la teoría ERG, </a:t>
            </a:r>
            <a:r>
              <a:rPr lang="en-US" sz="2150" dirty="0" smtClean="0"/>
              <a:t>existence, relatedness</a:t>
            </a:r>
            <a:r>
              <a:rPr lang="en-US" sz="2150" dirty="0"/>
              <a:t>, and growth needs</a:t>
            </a:r>
            <a:r>
              <a:rPr lang="es-ES_tradnl" sz="2150" dirty="0"/>
              <a:t>). La existencia incluye necesidades fisiológicas y de seguridad, la relación incluye las necesidades de membresía y autoestima, y ​​el crecimiento incluye necesidades de </a:t>
            </a:r>
            <a:r>
              <a:rPr lang="es-ES_tradnl" sz="2150" dirty="0" smtClean="0"/>
              <a:t>auto-actualización</a:t>
            </a:r>
            <a:r>
              <a:rPr lang="es-ES_tradnl" sz="2150" dirty="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49</a:t>
            </a:fld>
            <a:endParaRPr lang="en-US" sz="1600"/>
          </a:p>
        </p:txBody>
      </p:sp>
    </p:spTree>
    <p:extLst>
      <p:ext uri="{BB962C8B-B14F-4D97-AF65-F5344CB8AC3E}">
        <p14:creationId xmlns:p14="http://schemas.microsoft.com/office/powerpoint/2010/main" val="994171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smtClean="0"/>
              <a:t>Dado </a:t>
            </a:r>
            <a:r>
              <a:rPr lang="es-ES_tradnl" sz="2400" dirty="0"/>
              <a:t>que los resultados de la investigación nunca se pueden predecir completamente y que existe un lapso de tiempo considerable entre los </a:t>
            </a:r>
            <a:r>
              <a:rPr lang="es-ES_tradnl" sz="2400" dirty="0" smtClean="0"/>
              <a:t>recursos que sirven como input </a:t>
            </a:r>
            <a:r>
              <a:rPr lang="es-ES_tradnl" sz="2400" dirty="0"/>
              <a:t>y los resultados de la </a:t>
            </a:r>
            <a:r>
              <a:rPr lang="es-ES_tradnl" sz="2400" dirty="0" smtClean="0"/>
              <a:t>investigación, o outputs, </a:t>
            </a:r>
            <a:r>
              <a:rPr lang="es-ES_tradnl" sz="2400" dirty="0"/>
              <a:t>la capacidad de los gerentes de I + D para influir en la alta gerencia y los </a:t>
            </a:r>
            <a:r>
              <a:rPr lang="es-ES_tradnl" sz="2400" dirty="0" smtClean="0"/>
              <a:t>sponsors podría </a:t>
            </a:r>
            <a:r>
              <a:rPr lang="es-ES_tradnl" sz="2400" dirty="0"/>
              <a:t>ser crucial para adquirir los recursos necesarios para la investigación. </a:t>
            </a:r>
            <a:endParaRPr lang="es-ES_tradnl" sz="2400" dirty="0" smtClean="0"/>
          </a:p>
          <a:p>
            <a:pPr>
              <a:buClr>
                <a:schemeClr val="accent2"/>
              </a:buClr>
              <a:buFont typeface="Wingdings" charset="2"/>
              <a:buChar char="v"/>
            </a:pPr>
            <a:r>
              <a:rPr lang="es-ES_tradnl" sz="2400" dirty="0" smtClean="0"/>
              <a:t>Esta capacidad de influir en las personas también podría ser importante para un gerente de I + D con fines internos y debe </a:t>
            </a:r>
            <a:r>
              <a:rPr lang="es-ES_tradnl" sz="2400" dirty="0"/>
              <a:t>proporcionarle las herramientas necesarias para </a:t>
            </a:r>
            <a:endParaRPr lang="es-ES_tradnl" sz="2400" dirty="0" smtClean="0"/>
          </a:p>
          <a:p>
            <a:pPr marL="0" indent="0">
              <a:buClr>
                <a:schemeClr val="accent2"/>
              </a:buClr>
              <a:buNone/>
            </a:pPr>
            <a:r>
              <a:rPr lang="es-ES_tradnl" sz="2400" dirty="0" smtClean="0"/>
              <a:t>(</a:t>
            </a:r>
            <a:r>
              <a:rPr lang="es-ES_tradnl" sz="2400" dirty="0"/>
              <a:t>a) proporcionar orden y propósito, y </a:t>
            </a:r>
            <a:endParaRPr lang="es-ES_tradnl" sz="2400" dirty="0" smtClean="0"/>
          </a:p>
          <a:p>
            <a:pPr marL="0" indent="0">
              <a:buClr>
                <a:schemeClr val="accent2"/>
              </a:buClr>
              <a:buNone/>
            </a:pPr>
            <a:r>
              <a:rPr lang="es-ES_tradnl" sz="2400" dirty="0" smtClean="0"/>
              <a:t>(</a:t>
            </a:r>
            <a:r>
              <a:rPr lang="es-ES_tradnl" sz="2400" dirty="0"/>
              <a:t>b) integrar las contribuciones de diferentes participantes al esfuerzo de investigación</a:t>
            </a:r>
            <a:r>
              <a:rPr lang="es-ES_tradnl"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a:t>
            </a:fld>
            <a:endParaRPr lang="en-US" sz="1600"/>
          </a:p>
        </p:txBody>
      </p:sp>
    </p:spTree>
    <p:extLst>
      <p:ext uri="{BB962C8B-B14F-4D97-AF65-F5344CB8AC3E}">
        <p14:creationId xmlns:p14="http://schemas.microsoft.com/office/powerpoint/2010/main" val="16157334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REWARDS AND MOTIVATION</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50</a:t>
            </a:fld>
            <a:endParaRPr lang="en-US" sz="1600"/>
          </a:p>
        </p:txBody>
      </p:sp>
      <p:pic>
        <p:nvPicPr>
          <p:cNvPr id="4" name="Imagen 3"/>
          <p:cNvPicPr>
            <a:picLocks noChangeAspect="1"/>
          </p:cNvPicPr>
          <p:nvPr/>
        </p:nvPicPr>
        <p:blipFill>
          <a:blip r:embed="rId2"/>
          <a:stretch>
            <a:fillRect/>
          </a:stretch>
        </p:blipFill>
        <p:spPr>
          <a:xfrm>
            <a:off x="2874009" y="1844040"/>
            <a:ext cx="6016585" cy="4464332"/>
          </a:xfrm>
          <a:prstGeom prst="rect">
            <a:avLst/>
          </a:prstGeom>
        </p:spPr>
      </p:pic>
    </p:spTree>
    <p:extLst>
      <p:ext uri="{BB962C8B-B14F-4D97-AF65-F5344CB8AC3E}">
        <p14:creationId xmlns:p14="http://schemas.microsoft.com/office/powerpoint/2010/main" val="9591072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51</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Administración de </a:t>
            </a:r>
            <a:r>
              <a:rPr lang="es-ES" sz="4400" dirty="0"/>
              <a:t>Organizaciones de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158021465"/>
              </p:ext>
            </p:extLst>
          </p:nvPr>
        </p:nvGraphicFramePr>
        <p:xfrm>
          <a:off x="829931" y="2337627"/>
          <a:ext cx="9348785" cy="2715636"/>
        </p:xfrm>
        <a:graphic>
          <a:graphicData uri="http://schemas.openxmlformats.org/drawingml/2006/table">
            <a:tbl>
              <a:tblPr/>
              <a:tblGrid>
                <a:gridCol w="9348785"/>
              </a:tblGrid>
              <a:tr h="678909">
                <a:tc>
                  <a:txBody>
                    <a:bodyPr/>
                    <a:lstStyle/>
                    <a:p>
                      <a:pPr algn="l" fontAlgn="b"/>
                      <a:r>
                        <a:rPr lang="es-ES_tradnl" sz="2800" b="0" i="0" u="none" strike="noStrike" dirty="0">
                          <a:solidFill>
                            <a:schemeClr val="tx1"/>
                          </a:solidFill>
                          <a:effectLst/>
                          <a:latin typeface="Arial" charset="0"/>
                        </a:rPr>
                        <a:t>Influyendo en las personas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a:effectLst/>
                          <a:latin typeface="Arial" charset="0"/>
                        </a:rPr>
                        <a:t>Motivación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solidFill>
                            <a:srgbClr val="FF0000"/>
                          </a:solidFill>
                          <a:effectLst/>
                          <a:latin typeface="Arial" charset="0"/>
                        </a:rPr>
                        <a:t>Tratar con la diversidad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a:effectLst/>
                          <a:latin typeface="Arial" charset="0"/>
                        </a:rPr>
                        <a:t>Liderazgo y conflictos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336986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latin typeface="Arial" charset="0"/>
              </a:rPr>
              <a:t>Tratar con la diversidad </a:t>
            </a:r>
            <a:r>
              <a:rPr lang="es-ES_tradnl" sz="4400" dirty="0" smtClean="0">
                <a:latin typeface="Arial" charset="0"/>
              </a:rPr>
              <a:t/>
            </a:r>
            <a:br>
              <a:rPr lang="es-ES_tradnl" sz="4400" dirty="0" smtClean="0">
                <a:latin typeface="Arial" charset="0"/>
              </a:rPr>
            </a:br>
            <a:r>
              <a:rPr lang="es-ES_tradnl" sz="4400" dirty="0" smtClean="0">
                <a:latin typeface="Arial" charset="0"/>
              </a:rPr>
              <a:t>en </a:t>
            </a:r>
            <a:r>
              <a:rPr lang="es-ES_tradnl" sz="4400" dirty="0">
                <a:latin typeface="Arial" charset="0"/>
              </a:rPr>
              <a:t>las organizaciones de I + D </a:t>
            </a:r>
          </a:p>
        </p:txBody>
      </p:sp>
    </p:spTree>
    <p:extLst>
      <p:ext uri="{BB962C8B-B14F-4D97-AF65-F5344CB8AC3E}">
        <p14:creationId xmlns:p14="http://schemas.microsoft.com/office/powerpoint/2010/main" val="3162382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INTRODUCCI</a:t>
            </a:r>
            <a:r>
              <a:rPr lang="es-ES" dirty="0" smtClean="0"/>
              <a:t>ÓN</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A medida que los mercados y el acceso a la tecnología se han extendido internacionalmente, las organizaciones de I + D se han vuelto más diversas culturalmente</a:t>
            </a:r>
            <a:r>
              <a:rPr lang="es-ES_tradnl" sz="2150" dirty="0" smtClean="0"/>
              <a:t>.</a:t>
            </a:r>
          </a:p>
          <a:p>
            <a:pPr>
              <a:buClr>
                <a:schemeClr val="accent2"/>
              </a:buClr>
              <a:buFont typeface="Wingdings" charset="2"/>
              <a:buChar char="v"/>
            </a:pPr>
            <a:r>
              <a:rPr lang="es-ES_tradnl" sz="2150" dirty="0" smtClean="0"/>
              <a:t> </a:t>
            </a:r>
            <a:r>
              <a:rPr lang="es-ES_tradnl" sz="2150" dirty="0"/>
              <a:t>Los equipos de investigación con un científico en Asia, otro en Europa y un tercero en América del Norte son ahora mucho más comunes que hace una década. </a:t>
            </a:r>
            <a:endParaRPr lang="es-ES_tradnl" sz="2150" dirty="0" smtClean="0"/>
          </a:p>
          <a:p>
            <a:pPr>
              <a:buClr>
                <a:schemeClr val="accent2"/>
              </a:buClr>
              <a:buFont typeface="Wingdings" charset="2"/>
              <a:buChar char="v"/>
            </a:pPr>
            <a:r>
              <a:rPr lang="es-ES_tradnl" sz="2150" dirty="0" smtClean="0"/>
              <a:t>El </a:t>
            </a:r>
            <a:r>
              <a:rPr lang="es-ES_tradnl" sz="2150" dirty="0"/>
              <a:t>correo electrónico y otras formas electrónicas de comunicación permiten comunicaciones internacionales extensas y económicas. </a:t>
            </a:r>
            <a:endParaRPr lang="es-ES_tradnl" sz="2150" dirty="0" smtClean="0"/>
          </a:p>
          <a:p>
            <a:pPr>
              <a:buClr>
                <a:schemeClr val="accent2"/>
              </a:buClr>
              <a:buFont typeface="Wingdings" charset="2"/>
              <a:buChar char="v"/>
            </a:pPr>
            <a:r>
              <a:rPr lang="es-ES_tradnl" sz="2150" dirty="0" smtClean="0"/>
              <a:t>El </a:t>
            </a:r>
            <a:r>
              <a:rPr lang="es-ES_tradnl" sz="2150" dirty="0"/>
              <a:t>talento se puede encontrar en muchos </a:t>
            </a:r>
            <a:r>
              <a:rPr lang="es-ES_tradnl" sz="2150" dirty="0" smtClean="0"/>
              <a:t>lugares. </a:t>
            </a:r>
            <a:r>
              <a:rPr lang="es-ES_tradnl" sz="2150" dirty="0"/>
              <a:t>Los proyectos de investigación conjuntos con científicos que son diferentes en cultura, género, edad, orientación sexual, disciplina, nivel organizativo y función son más comunes. </a:t>
            </a:r>
            <a:endParaRPr lang="es-ES_tradnl" sz="2150" dirty="0" smtClean="0"/>
          </a:p>
          <a:p>
            <a:pPr>
              <a:buClr>
                <a:schemeClr val="accent2"/>
              </a:buClr>
              <a:buFont typeface="Wingdings" charset="2"/>
              <a:buChar char="v"/>
            </a:pPr>
            <a:r>
              <a:rPr lang="es-ES_tradnl" sz="2150" dirty="0" smtClean="0"/>
              <a:t>Además</a:t>
            </a:r>
            <a:r>
              <a:rPr lang="es-ES_tradnl" sz="2150" dirty="0"/>
              <a:t>, muchos de los problemas del mundo no pueden ser resueltos por personas de una sola disciplina. El trabajo interdisciplinario es esencial para resolver estos problemas.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53</a:t>
            </a:fld>
            <a:endParaRPr lang="en-US" sz="1600"/>
          </a:p>
        </p:txBody>
      </p:sp>
    </p:spTree>
    <p:extLst>
      <p:ext uri="{BB962C8B-B14F-4D97-AF65-F5344CB8AC3E}">
        <p14:creationId xmlns:p14="http://schemas.microsoft.com/office/powerpoint/2010/main" val="6501840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INTRODUCCI</a:t>
            </a:r>
            <a:r>
              <a:rPr lang="es-ES" dirty="0" smtClean="0"/>
              <a:t>ÓN</a:t>
            </a:r>
            <a:endParaRPr lang="en-US" dirty="0"/>
          </a:p>
        </p:txBody>
      </p:sp>
      <p:sp>
        <p:nvSpPr>
          <p:cNvPr id="3" name="Marcador de contenido 2"/>
          <p:cNvSpPr>
            <a:spLocks noGrp="1"/>
          </p:cNvSpPr>
          <p:nvPr>
            <p:ph idx="1"/>
          </p:nvPr>
        </p:nvSpPr>
        <p:spPr>
          <a:xfrm>
            <a:off x="1097280" y="1896283"/>
            <a:ext cx="10058400" cy="4189615"/>
          </a:xfrm>
        </p:spPr>
        <p:txBody>
          <a:bodyPr>
            <a:noAutofit/>
          </a:bodyPr>
          <a:lstStyle/>
          <a:p>
            <a:pPr>
              <a:spcBef>
                <a:spcPts val="400"/>
              </a:spcBef>
              <a:buClr>
                <a:schemeClr val="accent2"/>
              </a:buClr>
              <a:buFont typeface="Wingdings" charset="2"/>
              <a:buChar char="v"/>
            </a:pPr>
            <a:r>
              <a:rPr lang="es-ES_tradnl" sz="2150" dirty="0" smtClean="0"/>
              <a:t>Los </a:t>
            </a:r>
            <a:r>
              <a:rPr lang="es-ES_tradnl" sz="2150" dirty="0"/>
              <a:t>departamentos de posgrado en las universidades de los Estados Unidos tienen un número considerable de estudiantes de diferentes orígenes geográficos y culturales. Muchos de estos profesionales colaborarán en el futuro en diferentes lugares. </a:t>
            </a:r>
            <a:endParaRPr lang="es-ES_tradnl" sz="2150" dirty="0" smtClean="0"/>
          </a:p>
          <a:p>
            <a:pPr>
              <a:spcBef>
                <a:spcPts val="400"/>
              </a:spcBef>
              <a:buClr>
                <a:schemeClr val="accent2"/>
              </a:buClr>
              <a:buFont typeface="Wingdings" charset="2"/>
              <a:buChar char="v"/>
            </a:pPr>
            <a:r>
              <a:rPr lang="es-ES_tradnl" sz="2150" dirty="0" smtClean="0"/>
              <a:t>La </a:t>
            </a:r>
            <a:r>
              <a:rPr lang="es-ES_tradnl" sz="2150" dirty="0"/>
              <a:t>Estación Espacial es un proyecto de investigación tan costoso que requiere financiamiento de los Estados Unidos, Rusia, Japón y la Unión Europea. Los científicos de todas estas regiones trabajan en ello. </a:t>
            </a:r>
            <a:endParaRPr lang="es-ES_tradnl" sz="2150" dirty="0" smtClean="0"/>
          </a:p>
          <a:p>
            <a:pPr>
              <a:spcBef>
                <a:spcPts val="400"/>
              </a:spcBef>
              <a:buClr>
                <a:schemeClr val="accent2"/>
              </a:buClr>
              <a:buFont typeface="Wingdings" charset="2"/>
              <a:buChar char="v"/>
            </a:pPr>
            <a:r>
              <a:rPr lang="es-ES_tradnl" sz="2150" dirty="0" smtClean="0"/>
              <a:t>Las </a:t>
            </a:r>
            <a:r>
              <a:rPr lang="es-ES_tradnl" sz="2150" dirty="0"/>
              <a:t>expediciones antárticas a menudo tienen miembros de media docena de países. </a:t>
            </a:r>
            <a:endParaRPr lang="es-ES_tradnl" sz="2150" dirty="0" smtClean="0"/>
          </a:p>
          <a:p>
            <a:pPr>
              <a:spcBef>
                <a:spcPts val="400"/>
              </a:spcBef>
              <a:buClr>
                <a:schemeClr val="accent2"/>
              </a:buClr>
              <a:buFont typeface="Wingdings" charset="2"/>
              <a:buChar char="v"/>
            </a:pPr>
            <a:r>
              <a:rPr lang="es-ES_tradnl" sz="2150" dirty="0" smtClean="0"/>
              <a:t>Las </a:t>
            </a:r>
            <a:r>
              <a:rPr lang="es-ES_tradnl" sz="2150" dirty="0"/>
              <a:t>mujeres se están convirtiendo cada vez más en </a:t>
            </a:r>
            <a:r>
              <a:rPr lang="es-ES_tradnl" sz="2150" dirty="0" smtClean="0"/>
              <a:t>ingenieras </a:t>
            </a:r>
            <a:r>
              <a:rPr lang="es-ES_tradnl" sz="2150" dirty="0"/>
              <a:t>y </a:t>
            </a:r>
            <a:r>
              <a:rPr lang="es-ES_tradnl" sz="2150" dirty="0" smtClean="0"/>
              <a:t>científicas </a:t>
            </a:r>
            <a:r>
              <a:rPr lang="es-ES_tradnl" sz="2150" dirty="0"/>
              <a:t>y trabajan junto a los hombres en muchos laboratorios de I + D. </a:t>
            </a:r>
            <a:endParaRPr lang="es-ES_tradnl" sz="2150" dirty="0" smtClean="0"/>
          </a:p>
          <a:p>
            <a:pPr>
              <a:spcBef>
                <a:spcPts val="400"/>
              </a:spcBef>
              <a:buClr>
                <a:schemeClr val="accent2"/>
              </a:buClr>
              <a:buFont typeface="Wingdings" charset="2"/>
              <a:buChar char="v"/>
            </a:pPr>
            <a:r>
              <a:rPr lang="es-ES_tradnl" sz="2150" dirty="0" smtClean="0"/>
              <a:t>Los </a:t>
            </a:r>
            <a:r>
              <a:rPr lang="es-ES_tradnl" sz="2150" dirty="0"/>
              <a:t>jóvenes científicos a menudo trabajan con mentores mayores y más experimentados. </a:t>
            </a:r>
            <a:endParaRPr lang="es-ES_tradnl" sz="2150" dirty="0" smtClean="0"/>
          </a:p>
          <a:p>
            <a:pPr>
              <a:spcBef>
                <a:spcPts val="400"/>
              </a:spcBef>
              <a:buClr>
                <a:schemeClr val="accent2"/>
              </a:buClr>
              <a:buFont typeface="Wingdings" charset="2"/>
              <a:buChar char="v"/>
            </a:pPr>
            <a:r>
              <a:rPr lang="es-ES_tradnl" sz="2150" dirty="0"/>
              <a:t>La orientación sexual y la discapacidad física no tienen nada que ver con el talento. </a:t>
            </a:r>
          </a:p>
          <a:p>
            <a:pPr>
              <a:spcBef>
                <a:spcPts val="400"/>
              </a:spcBef>
              <a:buClr>
                <a:schemeClr val="accent2"/>
              </a:buClr>
              <a:buFont typeface="Wingdings" charset="2"/>
              <a:buChar char="v"/>
            </a:pP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54</a:t>
            </a:fld>
            <a:endParaRPr lang="en-US" sz="1600"/>
          </a:p>
        </p:txBody>
      </p:sp>
    </p:spTree>
    <p:extLst>
      <p:ext uri="{BB962C8B-B14F-4D97-AF65-F5344CB8AC3E}">
        <p14:creationId xmlns:p14="http://schemas.microsoft.com/office/powerpoint/2010/main" val="19742969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smtClean="0"/>
              <a:t>Hasta </a:t>
            </a:r>
            <a:r>
              <a:rPr lang="es-ES_tradnl" sz="2150" dirty="0"/>
              <a:t>la década de 1960, el énfasis estaba en la asimilación en gran parte del mundo occidental. Se esperaba que las personas de un grupo minoritario cambiaran y se hicieran como los miembros del resto del entorno laboral. Pero el mundo está cambiando. </a:t>
            </a:r>
            <a:endParaRPr lang="es-ES_tradnl" sz="2150" dirty="0" smtClean="0"/>
          </a:p>
          <a:p>
            <a:pPr>
              <a:buClr>
                <a:schemeClr val="accent2"/>
              </a:buClr>
              <a:buFont typeface="Wingdings" charset="2"/>
              <a:buChar char="v"/>
            </a:pPr>
            <a:r>
              <a:rPr lang="es-ES_tradnl" sz="2150" dirty="0" smtClean="0"/>
              <a:t>El </a:t>
            </a:r>
            <a:r>
              <a:rPr lang="es-ES_tradnl" sz="2150" dirty="0"/>
              <a:t>multiculturalismo está emergiendo como el patrón típico en muchos lugares. En el multiculturalismo, a cada grupo se le permite conservar aquellos de sus propios atributos que considere más importantes. Las personas pueden satisfacer sus necesidades especiales y los derechos para expresar su identidad cultural. </a:t>
            </a:r>
            <a:r>
              <a:rPr lang="es-ES_tradnl" sz="2150" dirty="0" smtClean="0"/>
              <a:t>Las </a:t>
            </a:r>
            <a:r>
              <a:rPr lang="es-ES_tradnl" sz="2150" dirty="0"/>
              <a:t>personas son tratadas por igual, independientemente de su origen étnico, sexo, orientación sexual o discapacidad física. </a:t>
            </a:r>
            <a:endParaRPr lang="es-ES_tradnl" sz="2150" dirty="0" smtClean="0"/>
          </a:p>
          <a:p>
            <a:pPr>
              <a:buClr>
                <a:schemeClr val="accent2"/>
              </a:buClr>
              <a:buFont typeface="Wingdings" charset="2"/>
              <a:buChar char="v"/>
            </a:pPr>
            <a:r>
              <a:rPr lang="es-ES_tradnl" sz="2150" dirty="0" smtClean="0"/>
              <a:t>El </a:t>
            </a:r>
            <a:r>
              <a:rPr lang="es-ES_tradnl" sz="2150" dirty="0"/>
              <a:t>multiculturalismo se reconoce cada vez más como deseable, ya que las personas se dan cuenta de que el talento no está vinculado a factores demográficos específicos, y la utilización óptima de los recursos de personal requiere que se utilice todo el talento. Sin embargo, algunas de las viejas actitudes aún persisten.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55</a:t>
            </a:fld>
            <a:endParaRPr lang="en-US" sz="1600"/>
          </a:p>
        </p:txBody>
      </p:sp>
    </p:spTree>
    <p:extLst>
      <p:ext uri="{BB962C8B-B14F-4D97-AF65-F5344CB8AC3E}">
        <p14:creationId xmlns:p14="http://schemas.microsoft.com/office/powerpoint/2010/main" val="6066144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Todos los humanos son </a:t>
            </a:r>
            <a:r>
              <a:rPr lang="es-ES_tradnl" sz="2150" dirty="0" err="1"/>
              <a:t>etnocéntricos</a:t>
            </a:r>
            <a:r>
              <a:rPr lang="es-ES_tradnl" sz="2150" dirty="0"/>
              <a:t> (</a:t>
            </a:r>
            <a:r>
              <a:rPr lang="es-ES_tradnl" sz="2150" dirty="0" err="1"/>
              <a:t>Triandis</a:t>
            </a:r>
            <a:r>
              <a:rPr lang="es-ES_tradnl" sz="2150" dirty="0"/>
              <a:t>, 1994). Es decir, usan su propia cultura como el estándar para juzgar a otras culturas. Cuanto más es otra cultura como su propia cultura, </a:t>
            </a:r>
            <a:r>
              <a:rPr lang="es-ES_tradnl" sz="2150" dirty="0" smtClean="0"/>
              <a:t>"mejor</a:t>
            </a:r>
            <a:r>
              <a:rPr lang="es-ES_tradnl" sz="2150" dirty="0"/>
              <a:t>" </a:t>
            </a:r>
            <a:r>
              <a:rPr lang="es-ES_tradnl" sz="2150" dirty="0" smtClean="0"/>
              <a:t>es. </a:t>
            </a:r>
            <a:r>
              <a:rPr lang="es-ES_tradnl" sz="2150" dirty="0"/>
              <a:t>Las personas se sienten atraídas por la similitud. </a:t>
            </a:r>
            <a:endParaRPr lang="es-ES_tradnl" sz="2150" dirty="0" smtClean="0"/>
          </a:p>
          <a:p>
            <a:pPr>
              <a:buClr>
                <a:schemeClr val="accent2"/>
              </a:buClr>
              <a:buFont typeface="Wingdings" charset="2"/>
              <a:buChar char="v"/>
            </a:pPr>
            <a:r>
              <a:rPr lang="es-ES_tradnl" sz="2150" dirty="0" smtClean="0"/>
              <a:t>En </a:t>
            </a:r>
            <a:r>
              <a:rPr lang="es-ES_tradnl" sz="2150" dirty="0"/>
              <a:t>un experimento, los psicólogos midieron cuánto le gustaba a la gente un conjunto de nombres. Descubrieron que cuanto más coincidían las letras de un nombre con las del primer nombre de un encuestado, ¡más le gustaba ese nombre! En resumen, podemos estar “conectados” a </a:t>
            </a:r>
            <a:r>
              <a:rPr lang="es-ES_tradnl" sz="2150" dirty="0" smtClean="0"/>
              <a:t>nuestros </a:t>
            </a:r>
            <a:r>
              <a:rPr lang="es-ES_tradnl" sz="2150" dirty="0"/>
              <a:t>similares. Como resultado, muchos de nosotros encontramos que la "otredad" es una deficiencia. Creemos que tener una organización que es muy diversa es indeseable. Creemos que las personas que expresan incomodidad con nuestros valores son un poco extrañas (por decir lo menos). Sentimos que aquellos que trabajan con nosotros deben asimilarse a nuestras normas. Creemos que un trato justo y equitativo es tratar a las personas de la manera en que percibimos la equidad. Pensamos que si hay una falta de ajuste entre nuestra cultura u organización y un forastero, es el forastero quien debe cambiar en lugar de nuestra cultura u organización.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56</a:t>
            </a:fld>
            <a:endParaRPr lang="en-US" sz="1600"/>
          </a:p>
        </p:txBody>
      </p:sp>
    </p:spTree>
    <p:extLst>
      <p:ext uri="{BB962C8B-B14F-4D97-AF65-F5344CB8AC3E}">
        <p14:creationId xmlns:p14="http://schemas.microsoft.com/office/powerpoint/2010/main" val="1842836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p>
        </p:txBody>
      </p:sp>
      <p:sp>
        <p:nvSpPr>
          <p:cNvPr id="3" name="Marcador de contenido 2"/>
          <p:cNvSpPr>
            <a:spLocks noGrp="1"/>
          </p:cNvSpPr>
          <p:nvPr>
            <p:ph idx="1"/>
          </p:nvPr>
        </p:nvSpPr>
        <p:spPr>
          <a:xfrm>
            <a:off x="1097280" y="1941095"/>
            <a:ext cx="10058400" cy="4086773"/>
          </a:xfrm>
        </p:spPr>
        <p:txBody>
          <a:bodyPr>
            <a:noAutofit/>
          </a:bodyPr>
          <a:lstStyle/>
          <a:p>
            <a:pPr>
              <a:buClr>
                <a:schemeClr val="accent2"/>
              </a:buClr>
              <a:buFont typeface="Wingdings" charset="2"/>
              <a:buChar char="v"/>
            </a:pPr>
            <a:r>
              <a:rPr lang="es-ES_tradnl" sz="2150" dirty="0"/>
              <a:t>En suma, hay tensiones entre la asimilación y el multiculturalismo. </a:t>
            </a:r>
            <a:endParaRPr lang="es-ES_tradnl" sz="2150" dirty="0" smtClean="0"/>
          </a:p>
          <a:p>
            <a:pPr>
              <a:buClr>
                <a:schemeClr val="accent2"/>
              </a:buClr>
              <a:buFont typeface="Wingdings" charset="2"/>
              <a:buChar char="v"/>
            </a:pPr>
            <a:r>
              <a:rPr lang="es-ES_tradnl" sz="2150" dirty="0" smtClean="0"/>
              <a:t>¿</a:t>
            </a:r>
            <a:r>
              <a:rPr lang="es-ES_tradnl" sz="2150" dirty="0"/>
              <a:t>Qué dice la literatura científica sobre las ventajas y desventajas de cada uno? </a:t>
            </a:r>
            <a:endParaRPr lang="es-ES_tradnl" sz="2150" dirty="0" smtClean="0"/>
          </a:p>
          <a:p>
            <a:pPr>
              <a:buClr>
                <a:schemeClr val="accent2"/>
              </a:buClr>
              <a:buFont typeface="Wingdings" charset="2"/>
              <a:buChar char="v"/>
            </a:pPr>
            <a:r>
              <a:rPr lang="es-ES_tradnl" sz="2150" dirty="0" smtClean="0"/>
              <a:t>Una </a:t>
            </a:r>
            <a:r>
              <a:rPr lang="es-ES_tradnl" sz="2150" dirty="0"/>
              <a:t>revisión del tema de la diversidad (</a:t>
            </a:r>
            <a:r>
              <a:rPr lang="es-ES_tradnl" sz="2150" dirty="0" err="1"/>
              <a:t>Triandis</a:t>
            </a:r>
            <a:r>
              <a:rPr lang="es-ES_tradnl" sz="2150" dirty="0"/>
              <a:t>, </a:t>
            </a:r>
            <a:r>
              <a:rPr lang="es-ES_tradnl" sz="2150" dirty="0" err="1"/>
              <a:t>Kurowski</a:t>
            </a:r>
            <a:r>
              <a:rPr lang="es-ES_tradnl" sz="2150" dirty="0"/>
              <a:t> y </a:t>
            </a:r>
            <a:r>
              <a:rPr lang="es-ES_tradnl" sz="2150" dirty="0" err="1"/>
              <a:t>Gelfand</a:t>
            </a:r>
            <a:r>
              <a:rPr lang="es-ES_tradnl" sz="2150" dirty="0"/>
              <a:t>, 1994) identificó varias ventajas y algunas desventajas. Una de las ventajas de los grupos heterogéneos es que son más creativos, tienen más probabilidades de resolver problemas difíciles y tienen menos probabilidades de involucrarse en un "pensamiento de grupo", un proceso en el que el líder del grupo convence a todos los demás de que </a:t>
            </a:r>
            <a:r>
              <a:rPr lang="es-ES_tradnl" sz="2150" dirty="0" smtClean="0"/>
              <a:t>cierta solución </a:t>
            </a:r>
            <a:r>
              <a:rPr lang="es-ES_tradnl" sz="2150" dirty="0"/>
              <a:t>es la mejor. El pensamiento grupal a menudo resulta en decisiones </a:t>
            </a:r>
            <a:r>
              <a:rPr lang="es-ES_tradnl" sz="2150" dirty="0" smtClean="0"/>
              <a:t>desastrosas</a:t>
            </a:r>
            <a:r>
              <a:rPr lang="es-ES_tradnl" sz="2150" dirty="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57</a:t>
            </a:fld>
            <a:endParaRPr lang="en-US" sz="1600"/>
          </a:p>
        </p:txBody>
      </p:sp>
    </p:spTree>
    <p:extLst>
      <p:ext uri="{BB962C8B-B14F-4D97-AF65-F5344CB8AC3E}">
        <p14:creationId xmlns:p14="http://schemas.microsoft.com/office/powerpoint/2010/main" val="12381912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Sin embargo, no todo tipo de heterogeneidad es deseable. La heterogeneidad en la capacidad dentro del grupo de trabajo no es deseable; es solo la heterogeneidad en las actitudes, antecedentes, cultura, etc., lo que es deseable (</a:t>
            </a:r>
            <a:r>
              <a:rPr lang="es-ES_tradnl" sz="2150" dirty="0" err="1"/>
              <a:t>Triandis</a:t>
            </a:r>
            <a:r>
              <a:rPr lang="es-ES_tradnl" sz="2150" dirty="0"/>
              <a:t>, Hall y </a:t>
            </a:r>
            <a:r>
              <a:rPr lang="es-ES_tradnl" sz="2150" dirty="0" err="1"/>
              <a:t>Ewen</a:t>
            </a:r>
            <a:r>
              <a:rPr lang="es-ES_tradnl" sz="2150" dirty="0"/>
              <a:t>, 1965). </a:t>
            </a:r>
            <a:endParaRPr lang="es-ES_tradnl" sz="2150" dirty="0" smtClean="0"/>
          </a:p>
          <a:p>
            <a:pPr>
              <a:buClr>
                <a:schemeClr val="accent2"/>
              </a:buClr>
              <a:buFont typeface="Wingdings" charset="2"/>
              <a:buChar char="v"/>
            </a:pPr>
            <a:r>
              <a:rPr lang="es-ES_tradnl" sz="2150" dirty="0" smtClean="0"/>
              <a:t>La </a:t>
            </a:r>
            <a:r>
              <a:rPr lang="es-ES_tradnl" sz="2150" dirty="0"/>
              <a:t>heterogeneidad en la capacidad puede hacer que algunos miembros del grupo miren hacia abajo a otros miembros. Pero la heterogeneidad en perspectiva significa que se pueden colocar diferentes ideas frente al grupo, y confrontar diferentes ideas a menudo puede generar otras nuevas. </a:t>
            </a:r>
            <a:endParaRPr lang="es-ES_tradnl" sz="2150" dirty="0" smtClean="0"/>
          </a:p>
          <a:p>
            <a:pPr>
              <a:buClr>
                <a:schemeClr val="accent2"/>
              </a:buClr>
              <a:buFont typeface="Wingdings" charset="2"/>
              <a:buChar char="v"/>
            </a:pPr>
            <a:r>
              <a:rPr lang="es-ES_tradnl" sz="2150" dirty="0" smtClean="0"/>
              <a:t>En </a:t>
            </a:r>
            <a:r>
              <a:rPr lang="es-ES_tradnl" sz="2150" dirty="0"/>
              <a:t>un estudio de la administración superior de 199 bancos, se encontró que los equipos de administración heterogéneos estaban asociados con bancos más innovadores. </a:t>
            </a:r>
            <a:endParaRPr lang="es-ES_tradnl" sz="2150" dirty="0" smtClean="0"/>
          </a:p>
          <a:p>
            <a:pPr>
              <a:buClr>
                <a:schemeClr val="accent2"/>
              </a:buClr>
              <a:buFont typeface="Wingdings" charset="2"/>
              <a:buChar char="v"/>
            </a:pPr>
            <a:r>
              <a:rPr lang="es-ES_tradnl" sz="2150" dirty="0" smtClean="0"/>
              <a:t>La </a:t>
            </a:r>
            <a:r>
              <a:rPr lang="es-ES_tradnl" sz="2150" dirty="0"/>
              <a:t>diversidad también aumenta la calidad de las ideas y disminuye las posibilidades de que el grupo cometa un error importante.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58</a:t>
            </a:fld>
            <a:endParaRPr lang="en-US" sz="1600"/>
          </a:p>
        </p:txBody>
      </p:sp>
    </p:spTree>
    <p:extLst>
      <p:ext uri="{BB962C8B-B14F-4D97-AF65-F5344CB8AC3E}">
        <p14:creationId xmlns:p14="http://schemas.microsoft.com/office/powerpoint/2010/main" val="8607615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En un ejemplo famoso, General Motors introdujo un automóvil llamado Nova en el mercado latinoamericano, con resultados decepcionantes. </a:t>
            </a:r>
            <a:r>
              <a:rPr lang="es-ES_tradnl" sz="2150" dirty="0" smtClean="0"/>
              <a:t>Si </a:t>
            </a:r>
            <a:r>
              <a:rPr lang="es-ES_tradnl" sz="2150" dirty="0"/>
              <a:t>ese nombre hubiera sido determinado por un equipo que incluyera hispanohablantes, podrían haber detectado un problema: No va (no va) no es un buen nombre para un automóvil en esa parte del mundo. </a:t>
            </a:r>
            <a:endParaRPr lang="es-ES_tradnl" sz="2150" dirty="0" smtClean="0"/>
          </a:p>
          <a:p>
            <a:pPr>
              <a:buClr>
                <a:schemeClr val="accent2"/>
              </a:buClr>
              <a:buFont typeface="Wingdings" charset="2"/>
              <a:buChar char="v"/>
            </a:pPr>
            <a:r>
              <a:rPr lang="es-ES_tradnl" sz="2150" dirty="0" smtClean="0"/>
              <a:t>La </a:t>
            </a:r>
            <a:r>
              <a:rPr lang="es-ES_tradnl" sz="2150" dirty="0"/>
              <a:t>investigación ha encontrado que la salud mental de aquellos que se asimilan (renunciando a su propia cultura para volverse indistinguible de los miembros de otra cultura) y aquellos que se separan (permanecen con otros miembros de su cultura en enclaves) no es tan buena como la salud mental de aquellos que son biculturales (conservan su propia cultura, pero también usan la mayoría de los elementos de la otra cultura). </a:t>
            </a:r>
            <a:endParaRPr lang="es-ES_tradnl" sz="2150" dirty="0" smtClean="0"/>
          </a:p>
          <a:p>
            <a:pPr>
              <a:buClr>
                <a:schemeClr val="accent2"/>
              </a:buClr>
              <a:buFont typeface="Wingdings" charset="2"/>
              <a:buChar char="v"/>
            </a:pPr>
            <a:r>
              <a:rPr lang="es-ES_tradnl" sz="2150" dirty="0" smtClean="0"/>
              <a:t>Es </a:t>
            </a:r>
            <a:r>
              <a:rPr lang="es-ES_tradnl" sz="2150" dirty="0"/>
              <a:t>paralelo a la comparación de una persona que es monolingüe con una persona que es bilingüe. Si se necesitan ambos idiomas, el bilingüe se comportará más efectivamente.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59</a:t>
            </a:fld>
            <a:endParaRPr lang="en-US" sz="1600"/>
          </a:p>
        </p:txBody>
      </p:sp>
    </p:spTree>
    <p:extLst>
      <p:ext uri="{BB962C8B-B14F-4D97-AF65-F5344CB8AC3E}">
        <p14:creationId xmlns:p14="http://schemas.microsoft.com/office/powerpoint/2010/main" val="1358293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Un investigador </a:t>
            </a:r>
            <a:r>
              <a:rPr lang="es-ES_tradnl" sz="2400" dirty="0" smtClean="0"/>
              <a:t>principal, </a:t>
            </a:r>
            <a:r>
              <a:rPr lang="es-ES_tradnl" sz="2400" dirty="0"/>
              <a:t>a menudo tiene que tratar con investigadores dentro de su propio equipo y también tiene que trabajar con el supervisor inmediato, el </a:t>
            </a:r>
            <a:r>
              <a:rPr lang="es-ES_tradnl" sz="2400" dirty="0" smtClean="0"/>
              <a:t>sponsor y </a:t>
            </a:r>
            <a:r>
              <a:rPr lang="es-ES_tradnl" sz="2400" dirty="0"/>
              <a:t>muchas personas en las oficinas de apoyo de una organización de investigación y desarrollo. </a:t>
            </a:r>
            <a:endParaRPr lang="es-ES_tradnl" sz="2400" dirty="0" smtClean="0"/>
          </a:p>
          <a:p>
            <a:pPr>
              <a:buClr>
                <a:schemeClr val="accent2"/>
              </a:buClr>
              <a:buFont typeface="Wingdings" charset="2"/>
              <a:buChar char="v"/>
            </a:pPr>
            <a:r>
              <a:rPr lang="es-ES_tradnl" sz="2400" dirty="0" smtClean="0"/>
              <a:t>La </a:t>
            </a:r>
            <a:r>
              <a:rPr lang="es-ES_tradnl" sz="2400" dirty="0"/>
              <a:t>capacidad de un investigador principal para comprender las actitudes y la motivación de diferentes personas e influir en </a:t>
            </a:r>
            <a:r>
              <a:rPr lang="es-ES_tradnl" sz="2400" dirty="0" smtClean="0"/>
              <a:t>ellas podría </a:t>
            </a:r>
            <a:r>
              <a:rPr lang="es-ES_tradnl" sz="2400" dirty="0"/>
              <a:t>hacer una diferencia crucial en la realización del trabajo. Estar en una posición de influencia requiere que un gerente entienda a las personas, y a sí mismo, tanto desde el punto de vista intelectual como emocional. </a:t>
            </a:r>
            <a:endParaRPr lang="es-ES_tradnl" sz="2400" dirty="0" smtClean="0"/>
          </a:p>
          <a:p>
            <a:pPr>
              <a:buClr>
                <a:schemeClr val="accent2"/>
              </a:buClr>
              <a:buFont typeface="Wingdings" charset="2"/>
              <a:buChar char="v"/>
            </a:pPr>
            <a:r>
              <a:rPr lang="es-ES_tradnl" sz="2400" dirty="0" smtClean="0"/>
              <a:t>Aunque </a:t>
            </a:r>
            <a:r>
              <a:rPr lang="es-ES_tradnl" sz="2400" dirty="0"/>
              <a:t>las empresas gastan recursos considerables en pruebas de </a:t>
            </a:r>
            <a:r>
              <a:rPr lang="es-ES_tradnl" sz="2400" dirty="0" smtClean="0"/>
              <a:t>personalidad, </a:t>
            </a:r>
            <a:r>
              <a:rPr lang="es-ES_tradnl" sz="2400" dirty="0"/>
              <a:t>es importante tener en cuenta que las personas no pueden ser etiquetadas por tipo de personalidad. Las personas necesitan ser entendidas de una manera no crítica (</a:t>
            </a:r>
            <a:r>
              <a:rPr lang="es-ES_tradnl" sz="2400" dirty="0" err="1"/>
              <a:t>Maccoby</a:t>
            </a:r>
            <a:r>
              <a:rPr lang="es-ES_tradnl" sz="2400" dirty="0"/>
              <a:t>, 2005). Al influir en las personas, algunos aspectos importantes se relacionan con la actitud y el cambio de actitud, e</a:t>
            </a:r>
            <a:r>
              <a:rPr lang="es-ES_tradnl" sz="2400" dirty="0" smtClean="0"/>
              <a:t>stos temas principales se </a:t>
            </a:r>
            <a:r>
              <a:rPr lang="es-ES_tradnl" sz="2400" dirty="0"/>
              <a:t>discuten en </a:t>
            </a:r>
            <a:r>
              <a:rPr lang="es-ES_tradnl" sz="2400" dirty="0" smtClean="0"/>
              <a:t>esta </a:t>
            </a:r>
            <a:r>
              <a:rPr lang="es-ES_tradnl" sz="2400" dirty="0" err="1" smtClean="0"/>
              <a:t>secci</a:t>
            </a:r>
            <a:r>
              <a:rPr lang="es-ES" sz="2400" dirty="0" err="1" smtClean="0"/>
              <a:t>ón</a:t>
            </a:r>
            <a:r>
              <a:rPr lang="es-ES_tradnl"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a:t>
            </a:fld>
            <a:endParaRPr lang="en-US" sz="1600"/>
          </a:p>
        </p:txBody>
      </p:sp>
    </p:spTree>
    <p:extLst>
      <p:ext uri="{BB962C8B-B14F-4D97-AF65-F5344CB8AC3E}">
        <p14:creationId xmlns:p14="http://schemas.microsoft.com/office/powerpoint/2010/main" val="13646632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Por otro lado, la diversidad a menudo se relaciona con una menor atracción interpersonal, y eso aumenta la rotación. </a:t>
            </a:r>
            <a:endParaRPr lang="es-ES_tradnl" sz="2150" dirty="0" smtClean="0"/>
          </a:p>
          <a:p>
            <a:pPr>
              <a:buClr>
                <a:schemeClr val="accent2"/>
              </a:buClr>
              <a:buFont typeface="Wingdings" charset="2"/>
              <a:buChar char="v"/>
            </a:pPr>
            <a:r>
              <a:rPr lang="es-ES_tradnl" sz="2150" dirty="0" smtClean="0"/>
              <a:t>La </a:t>
            </a:r>
            <a:r>
              <a:rPr lang="es-ES_tradnl" sz="2150" dirty="0"/>
              <a:t>cohesión grupal es menor en grupos heterogéneos. Cuanto más diverso sea el equipo, es probable que surjan más problemas de comunicación, y una comunicación deficiente predice una atracción interpersonal baja. La insatisfacción con el trabajo es probable, y eso aumenta la rotación. </a:t>
            </a:r>
            <a:endParaRPr lang="es-ES_tradnl" sz="2150" dirty="0" smtClean="0"/>
          </a:p>
          <a:p>
            <a:pPr>
              <a:buClr>
                <a:schemeClr val="accent2"/>
              </a:buClr>
              <a:buFont typeface="Wingdings" charset="2"/>
              <a:buChar char="v"/>
            </a:pPr>
            <a:r>
              <a:rPr lang="es-ES_tradnl" sz="2150" dirty="0" smtClean="0"/>
              <a:t>Cordero</a:t>
            </a:r>
            <a:r>
              <a:rPr lang="es-ES_tradnl" sz="2150" dirty="0"/>
              <a:t>, </a:t>
            </a:r>
            <a:r>
              <a:rPr lang="es-ES_tradnl" sz="2150" dirty="0" err="1"/>
              <a:t>DiTomaso</a:t>
            </a:r>
            <a:r>
              <a:rPr lang="es-ES_tradnl" sz="2150" dirty="0"/>
              <a:t> y </a:t>
            </a:r>
            <a:r>
              <a:rPr lang="es-ES_tradnl" sz="2150" dirty="0" err="1"/>
              <a:t>Farris</a:t>
            </a:r>
            <a:r>
              <a:rPr lang="es-ES_tradnl" sz="2150" dirty="0"/>
              <a:t> (1996) estudiaron a 2,331 profesionales de investigación y desarrollo en relación con la creatividad y la moral. Descubrieron que los profesionales masculinos eran más innovadores y tenían más probabilidades de permanecer en sus trabajos cuando trabajaban en grupos de trabajo dominados por hombres, y las mujeres estaban más satisfechas cuando trabajaban en grupos de trabajo dominados por mujeres</a:t>
            </a:r>
            <a:r>
              <a:rPr lang="es-ES_tradnl" sz="2150" dirty="0" smtClean="0"/>
              <a:t>.</a:t>
            </a:r>
          </a:p>
          <a:p>
            <a:pPr>
              <a:buClr>
                <a:schemeClr val="accent2"/>
              </a:buClr>
              <a:buFont typeface="Wingdings" charset="2"/>
              <a:buChar char="v"/>
            </a:pPr>
            <a:r>
              <a:rPr lang="es-ES_tradnl" sz="2150" dirty="0"/>
              <a:t>Los grupos heterogéneos a menudo experimentan retrasos y distorsiones en la comunicación.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60</a:t>
            </a:fld>
            <a:endParaRPr lang="en-US" sz="1600"/>
          </a:p>
        </p:txBody>
      </p:sp>
    </p:spTree>
    <p:extLst>
      <p:ext uri="{BB962C8B-B14F-4D97-AF65-F5344CB8AC3E}">
        <p14:creationId xmlns:p14="http://schemas.microsoft.com/office/powerpoint/2010/main" val="409243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smtClean="0"/>
              <a:t>Las </a:t>
            </a:r>
            <a:r>
              <a:rPr lang="es-ES_tradnl" sz="2150" dirty="0"/>
              <a:t>diferencias de idioma pueden dar lugar a malentendidos. Más que eso, las personas se involucran en una comunicación paralingüística, como tocar o no tocar, mantener una distancia grande o pequeña entre sus cuerpos cuando hablan entre sí, usando diferentes orientaciones corporales, como enfrentarse directamente entre sí o en </a:t>
            </a:r>
            <a:r>
              <a:rPr lang="es-ES_tradnl" sz="2150" dirty="0" smtClean="0"/>
              <a:t>ángulo </a:t>
            </a:r>
            <a:r>
              <a:rPr lang="es-ES_tradnl" sz="2150" dirty="0"/>
              <a:t>y mirando o no mirando a los ojos. </a:t>
            </a:r>
            <a:endParaRPr lang="es-ES_tradnl" sz="2150" dirty="0" smtClean="0"/>
          </a:p>
          <a:p>
            <a:pPr>
              <a:buClr>
                <a:schemeClr val="accent2"/>
              </a:buClr>
              <a:buFont typeface="Wingdings" charset="2"/>
              <a:buChar char="v"/>
            </a:pPr>
            <a:r>
              <a:rPr lang="es-ES_tradnl" sz="2150" dirty="0" smtClean="0"/>
              <a:t>Las </a:t>
            </a:r>
            <a:r>
              <a:rPr lang="es-ES_tradnl" sz="2150" dirty="0"/>
              <a:t>principales diferencias en los comportamientos paralingüísticos resultan en una baja cohesión grupal. Además, las diferencias en la demografía y la religión pueden resultar en un mayor estrés</a:t>
            </a:r>
            <a:r>
              <a:rPr lang="es-ES_tradnl" sz="2150" dirty="0" smtClean="0"/>
              <a:t>.</a:t>
            </a:r>
          </a:p>
          <a:p>
            <a:pPr>
              <a:buClr>
                <a:schemeClr val="accent2"/>
              </a:buClr>
              <a:buFont typeface="Wingdings" charset="2"/>
              <a:buChar char="v"/>
            </a:pPr>
            <a:r>
              <a:rPr lang="es-ES_tradnl" sz="2150" dirty="0"/>
              <a:t>Cuando observamos la imagen total, notamos que algunos equipos manejan bien la diversidad y otros no lo hacen. Quienes lo manejan bien tienen miembros con ciertas personalidades, que han tenido una amplia gama de experiencias, han viajado mucho y han desarrollado habilidades interculturales.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61</a:t>
            </a:fld>
            <a:endParaRPr lang="en-US" sz="1600"/>
          </a:p>
        </p:txBody>
      </p:sp>
    </p:spTree>
    <p:extLst>
      <p:ext uri="{BB962C8B-B14F-4D97-AF65-F5344CB8AC3E}">
        <p14:creationId xmlns:p14="http://schemas.microsoft.com/office/powerpoint/2010/main" val="14379804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ASIMILACIÓN Y MULTICULTURALISMO</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smtClean="0"/>
              <a:t>Las </a:t>
            </a:r>
            <a:r>
              <a:rPr lang="es-ES_tradnl" sz="2150" dirty="0"/>
              <a:t>personas autoritarias, con poca tolerancia a la ambigüedad y que utilizan categorías limitadas no tienen un buen desempeño en situaciones interculturales. </a:t>
            </a:r>
            <a:endParaRPr lang="es-ES_tradnl" sz="2150" dirty="0" smtClean="0"/>
          </a:p>
          <a:p>
            <a:r>
              <a:rPr lang="es-ES_tradnl" sz="2150" dirty="0" smtClean="0"/>
              <a:t>Hay </a:t>
            </a:r>
            <a:r>
              <a:rPr lang="es-ES_tradnl" sz="2150" dirty="0"/>
              <a:t>pruebas que pueden medir estos atributos de personalidad. Por ejemplo, una prueba se puede usar para averiguar si una persona usa categorías estrechas o </a:t>
            </a:r>
            <a:r>
              <a:rPr lang="es-ES_tradnl" sz="2150" dirty="0" smtClean="0"/>
              <a:t>amplias (</a:t>
            </a:r>
            <a:r>
              <a:rPr lang="en-US" sz="2400" dirty="0"/>
              <a:t>narrow or </a:t>
            </a:r>
            <a:r>
              <a:rPr lang="en-US" sz="2400" dirty="0" smtClean="0"/>
              <a:t>broad categories</a:t>
            </a:r>
            <a:r>
              <a:rPr lang="en-US" sz="2400" dirty="0"/>
              <a:t>.</a:t>
            </a:r>
            <a:r>
              <a:rPr lang="es-ES_tradnl" sz="2150" dirty="0" smtClean="0"/>
              <a:t>). </a:t>
            </a:r>
            <a:r>
              <a:rPr lang="es-ES_tradnl" sz="2150" dirty="0"/>
              <a:t>La prueba consta de 10 páginas. En la parte superior de cada página hay una palabra sin sentido (por ejemplo, un </a:t>
            </a:r>
            <a:r>
              <a:rPr lang="es-ES_tradnl" sz="2150" dirty="0" err="1"/>
              <a:t>zupf</a:t>
            </a:r>
            <a:r>
              <a:rPr lang="es-ES_tradnl" sz="2150" dirty="0"/>
              <a:t>) y una forma sin sentido. Debajo de esa línea hay otras 20 formas sin sentido. </a:t>
            </a:r>
            <a:endParaRPr lang="es-ES_tradnl" sz="2150" dirty="0" smtClean="0"/>
          </a:p>
          <a:p>
            <a:pPr>
              <a:buClr>
                <a:schemeClr val="accent2"/>
              </a:buClr>
              <a:buFont typeface="Wingdings" charset="2"/>
              <a:buChar char="v"/>
            </a:pPr>
            <a:r>
              <a:rPr lang="es-ES_tradnl" sz="2150" dirty="0"/>
              <a:t>Las instrucciones le dicen al encuestado que la forma sin sentido se llama </a:t>
            </a:r>
            <a:r>
              <a:rPr lang="es-ES_tradnl" sz="2150" dirty="0" err="1"/>
              <a:t>zupf</a:t>
            </a:r>
            <a:r>
              <a:rPr lang="es-ES_tradnl" sz="2150" dirty="0"/>
              <a:t>, y pídale que circule todas las formas que parecen ser </a:t>
            </a:r>
            <a:r>
              <a:rPr lang="es-ES_tradnl" sz="2150" dirty="0" err="1"/>
              <a:t>zupf</a:t>
            </a:r>
            <a:r>
              <a:rPr lang="es-ES_tradnl" sz="2150" dirty="0"/>
              <a:t> s. Un </a:t>
            </a:r>
            <a:r>
              <a:rPr lang="es-ES_tradnl" sz="2150" dirty="0" err="1"/>
              <a:t>categorizador</a:t>
            </a:r>
            <a:r>
              <a:rPr lang="es-ES_tradnl" sz="2150" dirty="0"/>
              <a:t> amplio rodearía la mayoría de las formas. Un </a:t>
            </a:r>
            <a:r>
              <a:rPr lang="es-ES_tradnl" sz="2150" dirty="0" err="1"/>
              <a:t>categorizador</a:t>
            </a:r>
            <a:r>
              <a:rPr lang="es-ES_tradnl" sz="2150" dirty="0"/>
              <a:t> estrecho rodearía solo una o dos formas que son casi idénticas a la forma en la parte superior de la página. Hacer esto diez veces proporciona una puntuación que es confiable.</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62</a:t>
            </a:fld>
            <a:endParaRPr lang="en-US" sz="1600"/>
          </a:p>
        </p:txBody>
      </p:sp>
    </p:spTree>
    <p:extLst>
      <p:ext uri="{BB962C8B-B14F-4D97-AF65-F5344CB8AC3E}">
        <p14:creationId xmlns:p14="http://schemas.microsoft.com/office/powerpoint/2010/main" val="19878637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1895" y="286603"/>
            <a:ext cx="5308519" cy="1450757"/>
          </a:xfrm>
        </p:spPr>
        <p:txBody>
          <a:bodyPr>
            <a:normAutofit fontScale="90000"/>
          </a:bodyPr>
          <a:lstStyle/>
          <a:p>
            <a:r>
              <a:rPr lang="en-US" dirty="0"/>
              <a:t>ASIMILACIÓN Y MULTICULTURALISMO</a:t>
            </a:r>
          </a:p>
        </p:txBody>
      </p:sp>
      <p:sp>
        <p:nvSpPr>
          <p:cNvPr id="3" name="Marcador de contenido 2"/>
          <p:cNvSpPr>
            <a:spLocks noGrp="1"/>
          </p:cNvSpPr>
          <p:nvPr>
            <p:ph idx="1"/>
          </p:nvPr>
        </p:nvSpPr>
        <p:spPr>
          <a:xfrm>
            <a:off x="423512" y="2543855"/>
            <a:ext cx="4933134" cy="3183177"/>
          </a:xfrm>
        </p:spPr>
        <p:txBody>
          <a:bodyPr>
            <a:noAutofit/>
          </a:bodyPr>
          <a:lstStyle/>
          <a:p>
            <a:pPr>
              <a:buClr>
                <a:schemeClr val="accent2"/>
              </a:buClr>
              <a:buFont typeface="Wingdings" charset="2"/>
              <a:buChar char="v"/>
            </a:pPr>
            <a:r>
              <a:rPr lang="es-ES_tradnl" sz="2150" dirty="0" smtClean="0"/>
              <a:t>Los </a:t>
            </a:r>
            <a:r>
              <a:rPr lang="es-ES_tradnl" sz="2150" dirty="0" err="1" smtClean="0"/>
              <a:t>categorizadores</a:t>
            </a:r>
            <a:r>
              <a:rPr lang="es-ES_tradnl" sz="2150" dirty="0" smtClean="0"/>
              <a:t> generales se desempeñan mejor en otras culturas porque cuando ven un comportamiento extraño, se ajustan a su marco cognitivo existente. </a:t>
            </a:r>
          </a:p>
          <a:p>
            <a:pPr>
              <a:buClr>
                <a:schemeClr val="accent2"/>
              </a:buClr>
              <a:buFont typeface="Wingdings" charset="2"/>
              <a:buChar char="v"/>
            </a:pPr>
            <a:r>
              <a:rPr lang="es-ES_tradnl" sz="2150" dirty="0" smtClean="0"/>
              <a:t>Los </a:t>
            </a:r>
            <a:r>
              <a:rPr lang="es-ES_tradnl" sz="2150" dirty="0"/>
              <a:t>programas de capacitación especial que enseñan a las personas a lidiar con las diferencias en la cultura son especialmente útiles (Black y </a:t>
            </a:r>
            <a:r>
              <a:rPr lang="es-ES_tradnl" sz="2150" dirty="0" err="1"/>
              <a:t>Mendenhall</a:t>
            </a:r>
            <a:r>
              <a:rPr lang="es-ES_tradnl" sz="2150" dirty="0"/>
              <a:t>, 1990</a:t>
            </a:r>
            <a:r>
              <a:rPr lang="es-ES_tradnl" sz="2150" dirty="0" smtClean="0"/>
              <a:t>).</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63</a:t>
            </a:fld>
            <a:endParaRPr lang="en-US" sz="1600"/>
          </a:p>
        </p:txBody>
      </p:sp>
      <p:pic>
        <p:nvPicPr>
          <p:cNvPr id="6" name="Imagen 5"/>
          <p:cNvPicPr>
            <a:picLocks noChangeAspect="1"/>
          </p:cNvPicPr>
          <p:nvPr/>
        </p:nvPicPr>
        <p:blipFill>
          <a:blip r:embed="rId2"/>
          <a:stretch>
            <a:fillRect/>
          </a:stretch>
        </p:blipFill>
        <p:spPr>
          <a:xfrm>
            <a:off x="6030414" y="143711"/>
            <a:ext cx="5681660" cy="5985050"/>
          </a:xfrm>
          <a:prstGeom prst="rect">
            <a:avLst/>
          </a:prstGeom>
        </p:spPr>
      </p:pic>
    </p:spTree>
    <p:extLst>
      <p:ext uri="{BB962C8B-B14F-4D97-AF65-F5344CB8AC3E}">
        <p14:creationId xmlns:p14="http://schemas.microsoft.com/office/powerpoint/2010/main" val="1354946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UNDERSTANDING CULTURE</a:t>
            </a:r>
          </a:p>
        </p:txBody>
      </p:sp>
      <p:sp>
        <p:nvSpPr>
          <p:cNvPr id="3" name="Marcador de contenido 2"/>
          <p:cNvSpPr>
            <a:spLocks noGrp="1"/>
          </p:cNvSpPr>
          <p:nvPr>
            <p:ph idx="1"/>
          </p:nvPr>
        </p:nvSpPr>
        <p:spPr>
          <a:xfrm>
            <a:off x="1097280" y="1838253"/>
            <a:ext cx="10244488" cy="4189615"/>
          </a:xfrm>
        </p:spPr>
        <p:txBody>
          <a:bodyPr>
            <a:noAutofit/>
          </a:bodyPr>
          <a:lstStyle/>
          <a:p>
            <a:pPr>
              <a:spcBef>
                <a:spcPts val="600"/>
              </a:spcBef>
              <a:buClr>
                <a:schemeClr val="accent2"/>
              </a:buClr>
              <a:buFont typeface="Wingdings" charset="2"/>
              <a:buChar char="v"/>
            </a:pPr>
            <a:r>
              <a:rPr lang="es-ES_tradnl" sz="2300" dirty="0"/>
              <a:t>La cultura es para la sociedad lo que la memoria es para los individuos. </a:t>
            </a:r>
            <a:endParaRPr lang="es-ES_tradnl" sz="2300" dirty="0" smtClean="0"/>
          </a:p>
          <a:p>
            <a:pPr>
              <a:spcBef>
                <a:spcPts val="600"/>
              </a:spcBef>
              <a:buClr>
                <a:schemeClr val="accent2"/>
              </a:buClr>
              <a:buFont typeface="Wingdings" charset="2"/>
              <a:buChar char="v"/>
            </a:pPr>
            <a:r>
              <a:rPr lang="es-ES_tradnl" sz="2300" dirty="0" smtClean="0"/>
              <a:t>Incluye </a:t>
            </a:r>
            <a:r>
              <a:rPr lang="es-ES_tradnl" sz="2300" dirty="0"/>
              <a:t>ideas, procedimientos operativos estándar y supuestos no declarados que han "funcionado" en algún momento de la historia de un grupo cultural, convirtiéndose así en los estándares para percibir, pensar y juzgar. </a:t>
            </a:r>
            <a:endParaRPr lang="es-ES_tradnl" sz="2300" dirty="0" smtClean="0"/>
          </a:p>
          <a:p>
            <a:pPr>
              <a:spcBef>
                <a:spcPts val="600"/>
              </a:spcBef>
              <a:buClr>
                <a:schemeClr val="accent2"/>
              </a:buClr>
              <a:buFont typeface="Wingdings" charset="2"/>
              <a:buChar char="v"/>
            </a:pPr>
            <a:r>
              <a:rPr lang="es-ES_tradnl" sz="2300" dirty="0" smtClean="0"/>
              <a:t>Facilita </a:t>
            </a:r>
            <a:r>
              <a:rPr lang="es-ES_tradnl" sz="2300" dirty="0"/>
              <a:t>el comportamiento, porque las personas no tienen que decidir qué hacer; hacen lo que es costumbre. </a:t>
            </a:r>
            <a:endParaRPr lang="es-ES_tradnl" sz="2300" dirty="0" smtClean="0"/>
          </a:p>
          <a:p>
            <a:pPr>
              <a:spcBef>
                <a:spcPts val="600"/>
              </a:spcBef>
              <a:buClr>
                <a:schemeClr val="accent2"/>
              </a:buClr>
              <a:buFont typeface="Wingdings" charset="2"/>
              <a:buChar char="v"/>
            </a:pPr>
            <a:r>
              <a:rPr lang="es-ES_tradnl" sz="2300" dirty="0" smtClean="0"/>
              <a:t>Consiste </a:t>
            </a:r>
            <a:r>
              <a:rPr lang="es-ES_tradnl" sz="2300" dirty="0"/>
              <a:t>en creencias, actitudes, autopercepciones, normas, percepciones de roles y valores compartidos que se transmiten de una generación a otra entre aquellos que pueden comunicarse, porque comparten un idioma, un período histórico y un lugar. </a:t>
            </a:r>
            <a:endParaRPr lang="es-ES_tradnl" sz="2300" dirty="0" smtClean="0"/>
          </a:p>
          <a:p>
            <a:pPr>
              <a:spcBef>
                <a:spcPts val="600"/>
              </a:spcBef>
              <a:buClr>
                <a:schemeClr val="accent2"/>
              </a:buClr>
              <a:buFont typeface="Wingdings" charset="2"/>
              <a:buChar char="v"/>
            </a:pPr>
            <a:r>
              <a:rPr lang="es-ES_tradnl" sz="2300" dirty="0" smtClean="0"/>
              <a:t>Las </a:t>
            </a:r>
            <a:r>
              <a:rPr lang="es-ES_tradnl" sz="2300" dirty="0"/>
              <a:t>organizaciones también tienen una cultura. Si se presenta una idea y todos los miembros del laboratorio están de acuerdo sin siquiera pensar si es buena o mala, hay muchas posibilidades de que la idea refleje la cultura del laboratorio o del país.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64</a:t>
            </a:fld>
            <a:endParaRPr lang="en-US" sz="1600"/>
          </a:p>
        </p:txBody>
      </p:sp>
    </p:spTree>
    <p:extLst>
      <p:ext uri="{BB962C8B-B14F-4D97-AF65-F5344CB8AC3E}">
        <p14:creationId xmlns:p14="http://schemas.microsoft.com/office/powerpoint/2010/main" val="1501262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UNDERSTANDING CULTURE</a:t>
            </a:r>
          </a:p>
        </p:txBody>
      </p:sp>
      <p:sp>
        <p:nvSpPr>
          <p:cNvPr id="3" name="Marcador de contenido 2"/>
          <p:cNvSpPr>
            <a:spLocks noGrp="1"/>
          </p:cNvSpPr>
          <p:nvPr>
            <p:ph idx="1"/>
          </p:nvPr>
        </p:nvSpPr>
        <p:spPr>
          <a:xfrm>
            <a:off x="1097280" y="1838253"/>
            <a:ext cx="10244488" cy="4189615"/>
          </a:xfrm>
        </p:spPr>
        <p:txBody>
          <a:bodyPr>
            <a:noAutofit/>
          </a:bodyPr>
          <a:lstStyle/>
          <a:p>
            <a:pPr>
              <a:spcBef>
                <a:spcPts val="600"/>
              </a:spcBef>
              <a:buClr>
                <a:schemeClr val="accent2"/>
              </a:buClr>
              <a:buFont typeface="Wingdings" charset="2"/>
              <a:buChar char="v"/>
            </a:pPr>
            <a:r>
              <a:rPr lang="es-ES_tradnl" sz="2300" dirty="0"/>
              <a:t>Las culturas tienen elementos que son únicos para ellos, y generalmente se expresan con palabras que son difíciles de traducir a otros idiomas. Pero también tienen elementos que son universales. </a:t>
            </a:r>
            <a:endParaRPr lang="es-ES_tradnl" sz="2300" dirty="0" smtClean="0"/>
          </a:p>
          <a:p>
            <a:pPr>
              <a:spcBef>
                <a:spcPts val="600"/>
              </a:spcBef>
              <a:buClr>
                <a:schemeClr val="accent2"/>
              </a:buClr>
              <a:buFont typeface="Wingdings" charset="2"/>
              <a:buChar char="v"/>
            </a:pPr>
            <a:r>
              <a:rPr lang="es-ES_tradnl" sz="2300" dirty="0" smtClean="0"/>
              <a:t>Para </a:t>
            </a:r>
            <a:r>
              <a:rPr lang="es-ES_tradnl" sz="2300" dirty="0"/>
              <a:t>comprender la manera en que las personas de otras culturas ven el mundo, es importante aprender algo sobre los elementos únicos de su cultura. Por ejemplo, los japoneses tienen un concepto llamado </a:t>
            </a:r>
            <a:r>
              <a:rPr lang="es-ES_tradnl" sz="2300" dirty="0" err="1"/>
              <a:t>amae</a:t>
            </a:r>
            <a:r>
              <a:rPr lang="es-ES_tradnl" sz="2300" dirty="0"/>
              <a:t>, que refleja un deseo de tener relaciones interpersonales cercanas combinadas con la presunción de que una persona puede depender de la otra (Smith y </a:t>
            </a:r>
            <a:r>
              <a:rPr lang="es-ES_tradnl" sz="2300" dirty="0" err="1"/>
              <a:t>Nomi</a:t>
            </a:r>
            <a:r>
              <a:rPr lang="es-ES_tradnl" sz="2300" dirty="0"/>
              <a:t>, 2000). </a:t>
            </a:r>
            <a:endParaRPr lang="es-ES_tradnl" sz="2300" dirty="0" smtClean="0"/>
          </a:p>
          <a:p>
            <a:pPr>
              <a:spcBef>
                <a:spcPts val="600"/>
              </a:spcBef>
              <a:buClr>
                <a:schemeClr val="accent2"/>
              </a:buClr>
              <a:buFont typeface="Wingdings" charset="2"/>
              <a:buChar char="v"/>
            </a:pPr>
            <a:r>
              <a:rPr lang="es-ES_tradnl" sz="2300" dirty="0" smtClean="0"/>
              <a:t>Para </a:t>
            </a:r>
            <a:r>
              <a:rPr lang="es-ES_tradnl" sz="2300" dirty="0"/>
              <a:t>entender las relaciones que involucran a los japoneses es muy útil comprender el significado de este término. Nancy </a:t>
            </a:r>
            <a:r>
              <a:rPr lang="es-ES_tradnl" sz="2300" dirty="0" err="1"/>
              <a:t>Sakamoto</a:t>
            </a:r>
            <a:r>
              <a:rPr lang="es-ES_tradnl" sz="2300" dirty="0"/>
              <a:t> (1982), una estadounidense casada con un japonés, observó seis ficciones subyacentes que crean problemas en las relaciones estadounidense-japonesas.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65</a:t>
            </a:fld>
            <a:endParaRPr lang="en-US" sz="1600"/>
          </a:p>
        </p:txBody>
      </p:sp>
    </p:spTree>
    <p:extLst>
      <p:ext uri="{BB962C8B-B14F-4D97-AF65-F5344CB8AC3E}">
        <p14:creationId xmlns:p14="http://schemas.microsoft.com/office/powerpoint/2010/main" val="15720818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UNDERSTANDING CULTURE</a:t>
            </a:r>
          </a:p>
        </p:txBody>
      </p:sp>
      <p:sp>
        <p:nvSpPr>
          <p:cNvPr id="3" name="Marcador de contenido 2"/>
          <p:cNvSpPr>
            <a:spLocks noGrp="1"/>
          </p:cNvSpPr>
          <p:nvPr>
            <p:ph idx="1"/>
          </p:nvPr>
        </p:nvSpPr>
        <p:spPr>
          <a:xfrm>
            <a:off x="1097280" y="1838253"/>
            <a:ext cx="10058400" cy="4189615"/>
          </a:xfrm>
        </p:spPr>
        <p:txBody>
          <a:bodyPr>
            <a:noAutofit/>
          </a:bodyPr>
          <a:lstStyle/>
          <a:p>
            <a:pPr marL="0">
              <a:lnSpc>
                <a:spcPct val="100000"/>
              </a:lnSpc>
              <a:spcBef>
                <a:spcPts val="200"/>
              </a:spcBef>
            </a:pPr>
            <a:r>
              <a:rPr lang="en-US" dirty="0"/>
              <a:t>1. Whereas Americans assume in social interactions that “you and I are equal,”</a:t>
            </a:r>
          </a:p>
          <a:p>
            <a:pPr marL="0">
              <a:lnSpc>
                <a:spcPct val="100000"/>
              </a:lnSpc>
              <a:spcBef>
                <a:spcPts val="200"/>
              </a:spcBef>
            </a:pPr>
            <a:r>
              <a:rPr lang="en-US" dirty="0"/>
              <a:t>the polite Japanese assumes that “you are my superior.”</a:t>
            </a:r>
          </a:p>
          <a:p>
            <a:pPr marL="0">
              <a:lnSpc>
                <a:spcPct val="100000"/>
              </a:lnSpc>
              <a:spcBef>
                <a:spcPts val="200"/>
              </a:spcBef>
            </a:pPr>
            <a:r>
              <a:rPr lang="en-US" dirty="0"/>
              <a:t>2. Americans assume that “you and I are close friends.” Japanese assume that</a:t>
            </a:r>
          </a:p>
          <a:p>
            <a:pPr marL="0">
              <a:lnSpc>
                <a:spcPct val="100000"/>
              </a:lnSpc>
              <a:spcBef>
                <a:spcPts val="200"/>
              </a:spcBef>
            </a:pPr>
            <a:r>
              <a:rPr lang="en-US" dirty="0"/>
              <a:t>“I am in awe of you.”</a:t>
            </a:r>
          </a:p>
          <a:p>
            <a:pPr marL="0">
              <a:lnSpc>
                <a:spcPct val="100000"/>
              </a:lnSpc>
              <a:spcBef>
                <a:spcPts val="200"/>
              </a:spcBef>
            </a:pPr>
            <a:r>
              <a:rPr lang="en-US" dirty="0"/>
              <a:t>3. Americans assume that “you and I are relaxed.” Japanese assume that “I</a:t>
            </a:r>
          </a:p>
          <a:p>
            <a:pPr marL="0">
              <a:lnSpc>
                <a:spcPct val="100000"/>
              </a:lnSpc>
              <a:spcBef>
                <a:spcPts val="200"/>
              </a:spcBef>
            </a:pPr>
            <a:r>
              <a:rPr lang="en-US" dirty="0"/>
              <a:t>am busy on your behalf.”</a:t>
            </a:r>
          </a:p>
          <a:p>
            <a:pPr marL="0">
              <a:lnSpc>
                <a:spcPct val="100000"/>
              </a:lnSpc>
              <a:spcBef>
                <a:spcPts val="200"/>
              </a:spcBef>
            </a:pPr>
            <a:r>
              <a:rPr lang="en-US" dirty="0"/>
              <a:t>4. Americans assume that “you and I are independent.” Japanese, reflecting</a:t>
            </a:r>
          </a:p>
          <a:p>
            <a:pPr marL="0">
              <a:lnSpc>
                <a:spcPct val="100000"/>
              </a:lnSpc>
              <a:spcBef>
                <a:spcPts val="200"/>
              </a:spcBef>
            </a:pPr>
            <a:r>
              <a:rPr lang="en-US" dirty="0" err="1"/>
              <a:t>amae</a:t>
            </a:r>
            <a:r>
              <a:rPr lang="en-US" dirty="0"/>
              <a:t>, assume that “I depend on you.”</a:t>
            </a:r>
          </a:p>
          <a:p>
            <a:pPr marL="0">
              <a:lnSpc>
                <a:spcPct val="100000"/>
              </a:lnSpc>
              <a:spcBef>
                <a:spcPts val="200"/>
              </a:spcBef>
            </a:pPr>
            <a:r>
              <a:rPr lang="en-US" dirty="0"/>
              <a:t>5. Americans assume that “you and I are individuals” while Japanese assume</a:t>
            </a:r>
          </a:p>
          <a:p>
            <a:pPr marL="0">
              <a:lnSpc>
                <a:spcPct val="100000"/>
              </a:lnSpc>
              <a:spcBef>
                <a:spcPts val="200"/>
              </a:spcBef>
            </a:pPr>
            <a:r>
              <a:rPr lang="en-US" dirty="0"/>
              <a:t>that “you and I are members of groups</a:t>
            </a:r>
            <a:r>
              <a:rPr lang="en-US" dirty="0" smtClean="0"/>
              <a:t>.”</a:t>
            </a:r>
          </a:p>
          <a:p>
            <a:pPr marL="0">
              <a:lnSpc>
                <a:spcPct val="100000"/>
              </a:lnSpc>
              <a:spcBef>
                <a:spcPts val="200"/>
              </a:spcBef>
            </a:pPr>
            <a:r>
              <a:rPr lang="en-US" dirty="0"/>
              <a:t> 6. Americans assume that “you and I are unique.” Japanese assume that “you</a:t>
            </a:r>
          </a:p>
          <a:p>
            <a:pPr marL="0">
              <a:lnSpc>
                <a:spcPct val="100000"/>
              </a:lnSpc>
              <a:spcBef>
                <a:spcPts val="200"/>
              </a:spcBef>
            </a:pPr>
            <a:r>
              <a:rPr lang="en-US" dirty="0"/>
              <a:t>and I feel/think alike.”</a:t>
            </a:r>
            <a:endParaRPr lang="es-ES_tradnl"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66</a:t>
            </a:fld>
            <a:endParaRPr lang="en-US" sz="1600"/>
          </a:p>
        </p:txBody>
      </p:sp>
    </p:spTree>
    <p:extLst>
      <p:ext uri="{BB962C8B-B14F-4D97-AF65-F5344CB8AC3E}">
        <p14:creationId xmlns:p14="http://schemas.microsoft.com/office/powerpoint/2010/main" val="16851619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UNDERSTANDING CULTURE</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300" dirty="0"/>
              <a:t>El lenguaje tiene algunos efectos en la forma en que la gente piensa. </a:t>
            </a:r>
            <a:endParaRPr lang="es-ES_tradnl" sz="2300" dirty="0" smtClean="0"/>
          </a:p>
          <a:p>
            <a:pPr>
              <a:buClr>
                <a:schemeClr val="accent2"/>
              </a:buClr>
              <a:buFont typeface="Wingdings" charset="2"/>
              <a:buChar char="v"/>
            </a:pPr>
            <a:r>
              <a:rPr lang="es-ES_tradnl" sz="2300" dirty="0" smtClean="0"/>
              <a:t>Por </a:t>
            </a:r>
            <a:r>
              <a:rPr lang="es-ES_tradnl" sz="2300" dirty="0"/>
              <a:t>ejemplo, en los países donde el idioma obliga a las personas a distinguir los términos masculinos y femeninos (donde los sustantivos tienen género, como en español o alemán), los niños aprenden a distinguir a los niños de las niñas antes que en los países donde no se hace esta distinción lingüística (por ejemplo, Finlandés). </a:t>
            </a:r>
            <a:endParaRPr lang="es-ES_tradnl" sz="2300" dirty="0" smtClean="0"/>
          </a:p>
          <a:p>
            <a:pPr>
              <a:buClr>
                <a:schemeClr val="accent2"/>
              </a:buClr>
              <a:buFont typeface="Wingdings" charset="2"/>
              <a:buChar char="v"/>
            </a:pPr>
            <a:r>
              <a:rPr lang="es-ES_tradnl" sz="2300" dirty="0" smtClean="0"/>
              <a:t>En </a:t>
            </a:r>
            <a:r>
              <a:rPr lang="es-ES_tradnl" sz="2300" dirty="0"/>
              <a:t>las culturas donde el idioma requiere el uso de diferentes términos de </a:t>
            </a:r>
            <a:r>
              <a:rPr lang="es-ES_tradnl" sz="2300" dirty="0" smtClean="0"/>
              <a:t>status (por </a:t>
            </a:r>
            <a:r>
              <a:rPr lang="es-ES_tradnl" sz="2300" dirty="0"/>
              <a:t>ejemplo, "tu" y "</a:t>
            </a:r>
            <a:r>
              <a:rPr lang="es-ES_tradnl" sz="2300" dirty="0" err="1"/>
              <a:t>vous</a:t>
            </a:r>
            <a:r>
              <a:rPr lang="es-ES_tradnl" sz="2300" dirty="0"/>
              <a:t>" en francés o en japonés, varios términos relacionados con el </a:t>
            </a:r>
            <a:r>
              <a:rPr lang="es-ES_tradnl" sz="2300" dirty="0" smtClean="0"/>
              <a:t>status para </a:t>
            </a:r>
            <a:r>
              <a:rPr lang="es-ES_tradnl" sz="2300" dirty="0"/>
              <a:t>"I", "me" y "</a:t>
            </a:r>
            <a:r>
              <a:rPr lang="es-ES_tradnl" sz="2300" dirty="0" err="1"/>
              <a:t>you</a:t>
            </a:r>
            <a:r>
              <a:rPr lang="es-ES_tradnl" sz="2300" dirty="0"/>
              <a:t>") prestan más atención a las diferencias de </a:t>
            </a:r>
            <a:r>
              <a:rPr lang="es-ES_tradnl" sz="2300" dirty="0" smtClean="0"/>
              <a:t>status que </a:t>
            </a:r>
            <a:r>
              <a:rPr lang="es-ES_tradnl" sz="2300" dirty="0"/>
              <a:t>en los idiomas donde no hay tales palabras. ¡Algunos bilingües japoneses prefieren usar el inglés, porque eso elimina las complicaciones de tener que decidir quién tiene un </a:t>
            </a:r>
            <a:r>
              <a:rPr lang="es-ES_tradnl" sz="2300" dirty="0" smtClean="0"/>
              <a:t>status </a:t>
            </a:r>
            <a:r>
              <a:rPr lang="es-ES_tradnl" sz="2300" dirty="0"/>
              <a:t>más alto!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67</a:t>
            </a:fld>
            <a:endParaRPr lang="en-US" sz="1600"/>
          </a:p>
        </p:txBody>
      </p:sp>
    </p:spTree>
    <p:extLst>
      <p:ext uri="{BB962C8B-B14F-4D97-AF65-F5344CB8AC3E}">
        <p14:creationId xmlns:p14="http://schemas.microsoft.com/office/powerpoint/2010/main" val="8596256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UNDERSTANDING CULTURE</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Las personas también pueden diferir en la forma en que desarrollan un argumento. </a:t>
            </a:r>
            <a:endParaRPr lang="es-ES_tradnl" sz="2150" dirty="0" smtClean="0"/>
          </a:p>
          <a:p>
            <a:pPr>
              <a:buClr>
                <a:schemeClr val="accent2"/>
              </a:buClr>
              <a:buFont typeface="Wingdings" charset="2"/>
              <a:buChar char="v"/>
            </a:pPr>
            <a:r>
              <a:rPr lang="es-ES_tradnl" sz="2150" dirty="0" smtClean="0"/>
              <a:t>Por </a:t>
            </a:r>
            <a:r>
              <a:rPr lang="es-ES_tradnl" sz="2150" dirty="0"/>
              <a:t>ejemplo, los análisis de ensayos escritos por estudiantes de diferentes países han encontrado que en inglés existe una preferencia por el desarrollo lineal, mientras que en otras culturas se pueden encontrar otras construcciones (por ejemplo, desarrollo circular). </a:t>
            </a:r>
            <a:endParaRPr lang="es-ES_tradnl" sz="2150" dirty="0" smtClean="0"/>
          </a:p>
          <a:p>
            <a:pPr>
              <a:buClr>
                <a:schemeClr val="accent2"/>
              </a:buClr>
              <a:buFont typeface="Wingdings" charset="2"/>
              <a:buChar char="v"/>
            </a:pPr>
            <a:r>
              <a:rPr lang="es-ES_tradnl" sz="2150" dirty="0" smtClean="0"/>
              <a:t>Otra </a:t>
            </a:r>
            <a:r>
              <a:rPr lang="es-ES_tradnl" sz="2150" dirty="0"/>
              <a:t>diferencia es si uno establece primero una conclusión y luego enumera los hechos que la respaldan, o si primero enumera muchos hechos y luego extrae una conclusión. </a:t>
            </a:r>
            <a:endParaRPr lang="es-ES_tradnl" sz="2150" dirty="0" smtClean="0"/>
          </a:p>
          <a:p>
            <a:pPr>
              <a:buClr>
                <a:schemeClr val="accent2"/>
              </a:buClr>
              <a:buFont typeface="Wingdings" charset="2"/>
              <a:buChar char="v"/>
            </a:pPr>
            <a:r>
              <a:rPr lang="es-ES_tradnl" sz="2150" dirty="0" smtClean="0"/>
              <a:t>Otra </a:t>
            </a:r>
            <a:r>
              <a:rPr lang="es-ES_tradnl" sz="2150" dirty="0"/>
              <a:t>diferencia más es si uno presenta los mejores argumentos primero o último. Por ejemplo, las muestras occidentales generalmente comienzan con los argumentos más impresionantes; </a:t>
            </a:r>
            <a:r>
              <a:rPr lang="es-ES_tradnl" sz="2150" dirty="0" smtClean="0"/>
              <a:t>las </a:t>
            </a:r>
            <a:r>
              <a:rPr lang="es-ES_tradnl" sz="2150" dirty="0"/>
              <a:t>muestras japonesas mantienen sus mejores municiones para la última parte del argumento.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68</a:t>
            </a:fld>
            <a:endParaRPr lang="en-US" sz="1600"/>
          </a:p>
        </p:txBody>
      </p:sp>
    </p:spTree>
    <p:extLst>
      <p:ext uri="{BB962C8B-B14F-4D97-AF65-F5344CB8AC3E}">
        <p14:creationId xmlns:p14="http://schemas.microsoft.com/office/powerpoint/2010/main" val="9773171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UNDERSTANDING CULTURE</a:t>
            </a:r>
          </a:p>
        </p:txBody>
      </p:sp>
      <p:sp>
        <p:nvSpPr>
          <p:cNvPr id="3" name="Marcador de contenido 2"/>
          <p:cNvSpPr>
            <a:spLocks noGrp="1"/>
          </p:cNvSpPr>
          <p:nvPr>
            <p:ph idx="1"/>
          </p:nvPr>
        </p:nvSpPr>
        <p:spPr>
          <a:xfrm>
            <a:off x="1097280" y="1838253"/>
            <a:ext cx="10058400" cy="4189615"/>
          </a:xfrm>
        </p:spPr>
        <p:txBody>
          <a:bodyPr>
            <a:noAutofit/>
          </a:bodyPr>
          <a:lstStyle/>
          <a:p>
            <a:pPr>
              <a:spcBef>
                <a:spcPts val="300"/>
              </a:spcBef>
              <a:buClr>
                <a:schemeClr val="accent2"/>
              </a:buClr>
              <a:buFont typeface="Wingdings" charset="2"/>
              <a:buChar char="v"/>
            </a:pPr>
            <a:r>
              <a:rPr lang="es-ES_tradnl" sz="2300" dirty="0"/>
              <a:t>El grado en que las personas resuelven problemas usando señales visuales versus de lenguaje, analogías y metáforas también es relevante. </a:t>
            </a:r>
          </a:p>
          <a:p>
            <a:pPr>
              <a:spcBef>
                <a:spcPts val="300"/>
              </a:spcBef>
              <a:buClr>
                <a:schemeClr val="accent2"/>
              </a:buClr>
              <a:buFont typeface="Wingdings" charset="2"/>
              <a:buChar char="v"/>
            </a:pPr>
            <a:r>
              <a:rPr lang="es-ES_tradnl" sz="2300" dirty="0" smtClean="0"/>
              <a:t>Se </a:t>
            </a:r>
            <a:r>
              <a:rPr lang="es-ES_tradnl" sz="2300" dirty="0"/>
              <a:t>ha encontrado que </a:t>
            </a:r>
            <a:r>
              <a:rPr lang="es-ES_tradnl" sz="2300" dirty="0" smtClean="0"/>
              <a:t>LOS </a:t>
            </a:r>
            <a:r>
              <a:rPr lang="es-ES_tradnl" sz="2300" dirty="0"/>
              <a:t>físicos </a:t>
            </a:r>
            <a:r>
              <a:rPr lang="es-ES_tradnl" sz="2300" dirty="0" smtClean="0"/>
              <a:t>usan </a:t>
            </a:r>
            <a:r>
              <a:rPr lang="es-ES_tradnl" sz="2300" dirty="0"/>
              <a:t>señales visuales más a menudo que </a:t>
            </a:r>
            <a:r>
              <a:rPr lang="es-ES_tradnl" sz="2300" dirty="0" smtClean="0"/>
              <a:t>LAS físicas. </a:t>
            </a:r>
            <a:r>
              <a:rPr lang="es-ES_tradnl" sz="2300" dirty="0"/>
              <a:t>También dibujan diagramas y usan la geometría para desarrollar un argumento con más frecuencia que las mujeres. Se ha descubierto que </a:t>
            </a:r>
            <a:r>
              <a:rPr lang="es-ES_tradnl" sz="2300" dirty="0" smtClean="0"/>
              <a:t>LAS físicas usan </a:t>
            </a:r>
            <a:r>
              <a:rPr lang="es-ES_tradnl" sz="2300" dirty="0"/>
              <a:t>claves verbales y usan ecuaciones de geometría analítica más que diagramas. </a:t>
            </a:r>
            <a:endParaRPr lang="es-ES_tradnl" sz="2300" dirty="0" smtClean="0"/>
          </a:p>
          <a:p>
            <a:pPr>
              <a:spcBef>
                <a:spcPts val="300"/>
              </a:spcBef>
              <a:buClr>
                <a:schemeClr val="accent2"/>
              </a:buClr>
              <a:buFont typeface="Wingdings" charset="2"/>
              <a:buChar char="v"/>
            </a:pPr>
            <a:r>
              <a:rPr lang="es-ES_tradnl" sz="2300" dirty="0" smtClean="0"/>
              <a:t>Se </a:t>
            </a:r>
            <a:r>
              <a:rPr lang="es-ES_tradnl" sz="2300" dirty="0"/>
              <a:t>ha encontrado que los científicos que usan analogías y metáforas tienen más éxito que los científicos que evitan </a:t>
            </a:r>
            <a:r>
              <a:rPr lang="es-ES_tradnl" sz="2300" dirty="0" smtClean="0"/>
              <a:t>estas alternativas. </a:t>
            </a:r>
          </a:p>
          <a:p>
            <a:pPr>
              <a:spcBef>
                <a:spcPts val="300"/>
              </a:spcBef>
              <a:buClr>
                <a:schemeClr val="accent2"/>
              </a:buClr>
              <a:buFont typeface="Wingdings" charset="2"/>
              <a:buChar char="v"/>
            </a:pPr>
            <a:r>
              <a:rPr lang="es-ES_tradnl" sz="2300" dirty="0" smtClean="0"/>
              <a:t>La </a:t>
            </a:r>
            <a:r>
              <a:rPr lang="es-ES_tradnl" sz="2300" dirty="0"/>
              <a:t>medida en que se usa el contexto en la comunicación es también una diferencia cultural importante. Por ejemplo, los hablantes japoneses dependen de las señales paralingüísticas y de otro contexto para interpretar los intercambios verbales mucho más que los hablantes occidentales, que dependen del contenido y tienden a ignorar el contexto.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69</a:t>
            </a:fld>
            <a:endParaRPr lang="en-US" sz="1600"/>
          </a:p>
        </p:txBody>
      </p:sp>
    </p:spTree>
    <p:extLst>
      <p:ext uri="{BB962C8B-B14F-4D97-AF65-F5344CB8AC3E}">
        <p14:creationId xmlns:p14="http://schemas.microsoft.com/office/powerpoint/2010/main" val="371882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ACTITUD y </a:t>
            </a:r>
            <a:r>
              <a:rPr lang="es-ES" dirty="0"/>
              <a:t>CAMBIO DE ACTITUD</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smtClean="0"/>
              <a:t>Una </a:t>
            </a:r>
            <a:r>
              <a:rPr lang="es-ES_tradnl" sz="2400" dirty="0"/>
              <a:t>actitud es una idea, cargada de afecto, que predispone a la acción. </a:t>
            </a:r>
            <a:endParaRPr lang="es-ES_tradnl" sz="2400" dirty="0" smtClean="0"/>
          </a:p>
          <a:p>
            <a:pPr>
              <a:buClr>
                <a:schemeClr val="accent2"/>
              </a:buClr>
              <a:buFont typeface="Wingdings" charset="2"/>
              <a:buChar char="v"/>
            </a:pPr>
            <a:r>
              <a:rPr lang="es-ES_tradnl" sz="2400" dirty="0" smtClean="0"/>
              <a:t>Por </a:t>
            </a:r>
            <a:r>
              <a:rPr lang="es-ES_tradnl" sz="2400" dirty="0"/>
              <a:t>ejemplo, la actitud </a:t>
            </a:r>
            <a:r>
              <a:rPr lang="es-ES_tradnl" sz="2400" dirty="0" smtClean="0"/>
              <a:t>del/la Top </a:t>
            </a:r>
            <a:r>
              <a:rPr lang="es-ES_tradnl" sz="2400" dirty="0"/>
              <a:t>Manager hacia el Departamento X de obtener espacio adicional se basa en varias creencias acerca de los problemas de espacio del Departamento X, qué tan bien se está desempeñando el Departamento X, el futuro de la investigación del Departamento X, etc. Cada una de estas ideas tiene alguna emoción, positiva o negativa, que se le atribuye. </a:t>
            </a:r>
            <a:endParaRPr lang="es-ES_tradnl" sz="2400" dirty="0" smtClean="0"/>
          </a:p>
          <a:p>
            <a:pPr>
              <a:buClr>
                <a:schemeClr val="accent2"/>
              </a:buClr>
              <a:buFont typeface="Wingdings" charset="2"/>
              <a:buChar char="v"/>
            </a:pPr>
            <a:r>
              <a:rPr lang="es-ES_tradnl" sz="2400" dirty="0" smtClean="0"/>
              <a:t>Por </a:t>
            </a:r>
            <a:r>
              <a:rPr lang="es-ES_tradnl" sz="2400" dirty="0"/>
              <a:t>ejemplo, si </a:t>
            </a:r>
            <a:r>
              <a:rPr lang="es-ES_tradnl" sz="2400" dirty="0" smtClean="0"/>
              <a:t>el Top </a:t>
            </a:r>
            <a:r>
              <a:rPr lang="es-ES_tradnl" sz="2400" dirty="0"/>
              <a:t>Manager cree que al Departamento X le está yendo bien, también es probable que se sienta más </a:t>
            </a:r>
            <a:r>
              <a:rPr lang="es-ES_tradnl" sz="2400" dirty="0" smtClean="0"/>
              <a:t>positivo </a:t>
            </a:r>
            <a:r>
              <a:rPr lang="es-ES_tradnl" sz="2400" dirty="0"/>
              <a:t>con respecto a que el Departamento X obtenga espacio adicional. Tales sentimientos se convierten en intenciones (por ejemplo, </a:t>
            </a:r>
            <a:r>
              <a:rPr lang="es-ES_tradnl" sz="2400" dirty="0" err="1"/>
              <a:t>autoinstrucciones</a:t>
            </a:r>
            <a:r>
              <a:rPr lang="es-ES_tradnl" sz="2400" dirty="0"/>
              <a:t> para aprobar el espacio adicional), que a menudo llevan a la acción (aprobación del espacio).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a:t>
            </a:fld>
            <a:endParaRPr lang="en-US" sz="1600"/>
          </a:p>
        </p:txBody>
      </p:sp>
    </p:spTree>
    <p:extLst>
      <p:ext uri="{BB962C8B-B14F-4D97-AF65-F5344CB8AC3E}">
        <p14:creationId xmlns:p14="http://schemas.microsoft.com/office/powerpoint/2010/main" val="19630623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UNDERSTANDING CULTURE</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Todas estas diferencias pueden crear algunas dificultades interpersonales cuando las personas trabajan juntas. </a:t>
            </a:r>
            <a:endParaRPr lang="es-ES_tradnl" sz="2150" dirty="0" smtClean="0"/>
          </a:p>
          <a:p>
            <a:pPr>
              <a:buClr>
                <a:schemeClr val="accent2"/>
              </a:buClr>
              <a:buFont typeface="Wingdings" charset="2"/>
              <a:buChar char="v"/>
            </a:pPr>
            <a:r>
              <a:rPr lang="es-ES_tradnl" sz="2150" dirty="0" smtClean="0"/>
              <a:t>Por </a:t>
            </a:r>
            <a:r>
              <a:rPr lang="es-ES_tradnl" sz="2150" dirty="0"/>
              <a:t>ejemplo, los líderes empresariales estadounidenses tienen un estilo de decisión que refleja una gran necesidad de logros, los líderes empresariales japoneses tienden a basar sus decisiones en la preservación de las relaciones, y los líderes empresariales chinos buscan mantener el poder al tomar decisiones (</a:t>
            </a:r>
            <a:r>
              <a:rPr lang="es-ES_tradnl" sz="2150" dirty="0" err="1"/>
              <a:t>Martinson</a:t>
            </a:r>
            <a:r>
              <a:rPr lang="es-ES_tradnl" sz="2150" dirty="0"/>
              <a:t> y </a:t>
            </a:r>
            <a:r>
              <a:rPr lang="es-ES_tradnl" sz="2150" dirty="0" err="1"/>
              <a:t>Davison</a:t>
            </a:r>
            <a:r>
              <a:rPr lang="es-ES_tradnl" sz="2150" dirty="0"/>
              <a:t>, 2007). </a:t>
            </a:r>
            <a:endParaRPr lang="es-ES_tradnl" sz="2150" dirty="0" smtClean="0"/>
          </a:p>
          <a:p>
            <a:pPr>
              <a:buClr>
                <a:schemeClr val="accent2"/>
              </a:buClr>
              <a:buFont typeface="Wingdings" charset="2"/>
              <a:buChar char="v"/>
            </a:pPr>
            <a:r>
              <a:rPr lang="es-ES_tradnl" sz="2150" dirty="0" smtClean="0"/>
              <a:t>Identificar </a:t>
            </a:r>
            <a:r>
              <a:rPr lang="es-ES_tradnl" sz="2150" dirty="0"/>
              <a:t>las diferencias y capacitar a las personas para que las anticipen y ajusten su comportamiento a las necesidades de los demás puede aumentar la eficacia de grupos de trabajo heterogéneos. </a:t>
            </a:r>
            <a:endParaRPr lang="es-ES_tradnl" sz="2150" dirty="0" smtClean="0"/>
          </a:p>
          <a:p>
            <a:pPr>
              <a:buClr>
                <a:schemeClr val="accent2"/>
              </a:buClr>
              <a:buFont typeface="Wingdings" charset="2"/>
              <a:buChar char="v"/>
            </a:pPr>
            <a:r>
              <a:rPr lang="es-ES_tradnl" sz="2150" dirty="0" smtClean="0"/>
              <a:t>Veremos </a:t>
            </a:r>
            <a:r>
              <a:rPr lang="es-ES_tradnl" sz="2150" dirty="0"/>
              <a:t>a continuación que los estadounidenses son altos en el individualismo y los japoneses son altos en el colectivismo, y algunas de las diferencias mencionadas anteriormente reflejan estas diferencias en los patrones culturales.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70</a:t>
            </a:fld>
            <a:endParaRPr lang="en-US" sz="1600"/>
          </a:p>
        </p:txBody>
      </p:sp>
    </p:spTree>
    <p:extLst>
      <p:ext uri="{BB962C8B-B14F-4D97-AF65-F5344CB8AC3E}">
        <p14:creationId xmlns:p14="http://schemas.microsoft.com/office/powerpoint/2010/main" val="16280242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CULTURAL DIFFERENCES</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La gente de Occidente tiende a ser individualista, mientras que la gente de Asia, especialmente de Asia Oriental, tiende a ser </a:t>
            </a:r>
            <a:r>
              <a:rPr lang="es-ES_tradnl" sz="2150" dirty="0" smtClean="0"/>
              <a:t>colectivista. </a:t>
            </a:r>
            <a:r>
              <a:rPr lang="es-ES_tradnl" sz="2150" dirty="0"/>
              <a:t>Las diferencias entre estos dos tipos de patrones culturales se reflejan en varias tendencias. </a:t>
            </a:r>
            <a:endParaRPr lang="es-ES_tradnl" sz="2150" dirty="0" smtClean="0"/>
          </a:p>
          <a:p>
            <a:pPr>
              <a:buClr>
                <a:schemeClr val="accent2"/>
              </a:buClr>
              <a:buFont typeface="Wingdings" charset="2"/>
              <a:buChar char="v"/>
            </a:pPr>
            <a:r>
              <a:rPr lang="es-ES_tradnl" sz="2150" dirty="0" smtClean="0"/>
              <a:t>1</a:t>
            </a:r>
            <a:r>
              <a:rPr lang="es-ES_tradnl" sz="2150" dirty="0"/>
              <a:t>. Los colectivistas se definen como miembros de un colectivo (familia, compañeros de trabajo, vecinos, compatriotas, correligionarios, etc.). Si les pregunta quiénes son, por ejemplo, es probable que digan "Soy japonés" o "</a:t>
            </a:r>
            <a:r>
              <a:rPr lang="es-ES_tradnl" sz="2150" dirty="0" smtClean="0"/>
              <a:t>Soy </a:t>
            </a:r>
            <a:r>
              <a:rPr lang="es-ES_tradnl" sz="2150" dirty="0"/>
              <a:t>tío". Es más probable que los individualistas digan "Soy responsable" o "Soy amable" (es decir, utilizar un rasgo</a:t>
            </a:r>
            <a:r>
              <a:rPr lang="es-ES_tradnl" sz="2150" dirty="0" smtClean="0"/>
              <a:t>).</a:t>
            </a:r>
          </a:p>
          <a:p>
            <a:pPr>
              <a:buClr>
                <a:schemeClr val="accent2"/>
              </a:buClr>
              <a:buFont typeface="Wingdings" charset="2"/>
              <a:buChar char="v"/>
            </a:pPr>
            <a:r>
              <a:rPr lang="es-ES_tradnl" sz="2150" dirty="0" smtClean="0"/>
              <a:t>2</a:t>
            </a:r>
            <a:r>
              <a:rPr lang="es-ES_tradnl" sz="2150" dirty="0"/>
              <a:t>. El comportamiento social colectivista se predice mejor a partir de las normas que de las actitudes. A la inversa, el comportamiento social de los individualistas se puede predecir mejor a partir de las actitudes que de las normas. En resumen, los individualistas a menudo hacen lo que les gusta que lo que deben hacer; </a:t>
            </a:r>
            <a:r>
              <a:rPr lang="es-ES_tradnl" sz="2150" dirty="0" smtClean="0"/>
              <a:t>los </a:t>
            </a:r>
            <a:r>
              <a:rPr lang="es-ES_tradnl" sz="2150" dirty="0"/>
              <a:t>colectivistas a menudo hacen lo que es apropiado que lo que </a:t>
            </a:r>
            <a:r>
              <a:rPr lang="es-ES_tradnl" sz="2150" dirty="0" smtClean="0"/>
              <a:t>es </a:t>
            </a:r>
            <a:r>
              <a:rPr lang="es-ES_tradnl" sz="2150" dirty="0"/>
              <a:t>agradable.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71</a:t>
            </a:fld>
            <a:endParaRPr lang="en-US" sz="1600"/>
          </a:p>
        </p:txBody>
      </p:sp>
    </p:spTree>
    <p:extLst>
      <p:ext uri="{BB962C8B-B14F-4D97-AF65-F5344CB8AC3E}">
        <p14:creationId xmlns:p14="http://schemas.microsoft.com/office/powerpoint/2010/main" val="7815144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CULTURAL DIFFERENCES</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300" dirty="0" smtClean="0"/>
              <a:t>3</a:t>
            </a:r>
            <a:r>
              <a:rPr lang="es-ES_tradnl" sz="2300" dirty="0"/>
              <a:t>. Los colectivistas tienen objetivos personales que son compatibles con los objetivos de su colectivo, y cuando hay una discrepancia entre los dos tipos de objetivos, piensan que es "obvio" que los objetivos del colectivo deben tener prioridad. </a:t>
            </a:r>
            <a:r>
              <a:rPr lang="es-ES_tradnl" sz="2300" dirty="0" smtClean="0"/>
              <a:t>Los </a:t>
            </a:r>
            <a:r>
              <a:rPr lang="es-ES_tradnl" sz="2300" dirty="0"/>
              <a:t>individualistas a menudo tienen objetivos que no están relacionados con los objetivos de sus colectivos, y cuando hay una incompatibilidad entre los dos conjuntos de objetivos, piensan que es natural que sus objetivos personales tengan prioridad. Por ejemplo, </a:t>
            </a:r>
            <a:r>
              <a:rPr lang="es-ES_tradnl" sz="2300" dirty="0" smtClean="0"/>
              <a:t>una científica investigadora </a:t>
            </a:r>
            <a:r>
              <a:rPr lang="es-ES_tradnl" sz="2300" dirty="0"/>
              <a:t>que trabaja en un laboratorio puede dedicar tiempo a hacer lo que es bueno para el laboratorio o lo que es bueno para ella. Si ella es una colectivista, es probable que haga más cosas que ayuden al laboratorio en lugar de a sí misma; </a:t>
            </a:r>
            <a:r>
              <a:rPr lang="es-ES_tradnl" sz="2300" dirty="0" smtClean="0"/>
              <a:t>si </a:t>
            </a:r>
            <a:r>
              <a:rPr lang="es-ES_tradnl" sz="2300" dirty="0"/>
              <a:t>es </a:t>
            </a:r>
            <a:r>
              <a:rPr lang="es-ES_tradnl" sz="2300" dirty="0" smtClean="0"/>
              <a:t>individualista</a:t>
            </a:r>
            <a:r>
              <a:rPr lang="es-ES_tradnl" sz="2300" dirty="0"/>
              <a:t>, es probable que haga más cosas que </a:t>
            </a:r>
            <a:r>
              <a:rPr lang="es-ES_tradnl" sz="2300" dirty="0" smtClean="0"/>
              <a:t>la </a:t>
            </a:r>
            <a:r>
              <a:rPr lang="es-ES_tradnl" sz="2300" dirty="0"/>
              <a:t>ayuden en lugar del laboratorio. Hay una ligera tendencia a que las mujeres sean más colectivistas que </a:t>
            </a:r>
            <a:r>
              <a:rPr lang="es-ES_tradnl" sz="2300" dirty="0" smtClean="0"/>
              <a:t>los </a:t>
            </a:r>
            <a:r>
              <a:rPr lang="es-ES_tradnl" sz="2300" dirty="0"/>
              <a:t>hombres.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72</a:t>
            </a:fld>
            <a:endParaRPr lang="en-US" sz="1600"/>
          </a:p>
        </p:txBody>
      </p:sp>
    </p:spTree>
    <p:extLst>
      <p:ext uri="{BB962C8B-B14F-4D97-AF65-F5344CB8AC3E}">
        <p14:creationId xmlns:p14="http://schemas.microsoft.com/office/powerpoint/2010/main" val="52792558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CULTURAL DIFFERENCES</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300" dirty="0" smtClean="0"/>
              <a:t>4</a:t>
            </a:r>
            <a:r>
              <a:rPr lang="es-ES_tradnl" sz="2300" dirty="0"/>
              <a:t>. Los colectivistas prestan mucha atención a las necesidades de los demás y tienden a permanecer en una relación en la que la otra persona los necesita, incluso si no sienten que están obteniendo mucho de la relación. Los individualistas son más calculadores. Si obtienen suficiente de una relación, se quedan; </a:t>
            </a:r>
            <a:r>
              <a:rPr lang="es-ES_tradnl" sz="2300" dirty="0" smtClean="0"/>
              <a:t>si </a:t>
            </a:r>
            <a:r>
              <a:rPr lang="es-ES_tradnl" sz="2300" dirty="0"/>
              <a:t>los costos de la relación exceden </a:t>
            </a:r>
            <a:r>
              <a:rPr lang="es-ES_tradnl" sz="2300" dirty="0" smtClean="0"/>
              <a:t>a los </a:t>
            </a:r>
            <a:r>
              <a:rPr lang="es-ES_tradnl" sz="2300" dirty="0"/>
              <a:t>beneficios, </a:t>
            </a:r>
            <a:r>
              <a:rPr lang="es-ES_tradnl" sz="2300" dirty="0" smtClean="0"/>
              <a:t>lo dejan.</a:t>
            </a:r>
          </a:p>
          <a:p>
            <a:pPr>
              <a:buClr>
                <a:schemeClr val="accent2"/>
              </a:buClr>
              <a:buFont typeface="Wingdings" charset="2"/>
              <a:buChar char="v"/>
            </a:pPr>
            <a:r>
              <a:rPr lang="es-ES_tradnl" sz="2300" dirty="0" smtClean="0"/>
              <a:t>Dentro </a:t>
            </a:r>
            <a:r>
              <a:rPr lang="es-ES_tradnl" sz="2300" dirty="0"/>
              <a:t>de cualquier cultura hay personas cuya personalidad es como la personalidad de los colectivistas (</a:t>
            </a:r>
            <a:r>
              <a:rPr lang="es-ES_tradnl" sz="2300" dirty="0" err="1"/>
              <a:t>allocentrics</a:t>
            </a:r>
            <a:r>
              <a:rPr lang="es-ES_tradnl" sz="2300" dirty="0"/>
              <a:t>) y personas cuya personalidad es como la personalidad de los individualistas (</a:t>
            </a:r>
            <a:r>
              <a:rPr lang="es-ES_tradnl" sz="2300" dirty="0" err="1"/>
              <a:t>idiocentrics</a:t>
            </a:r>
            <a:r>
              <a:rPr lang="es-ES_tradnl" sz="2300" dirty="0"/>
              <a:t>). Es más probable que los </a:t>
            </a:r>
            <a:r>
              <a:rPr lang="es-ES_tradnl" sz="2300" dirty="0" err="1"/>
              <a:t>alocéntricos</a:t>
            </a:r>
            <a:r>
              <a:rPr lang="es-ES_tradnl" sz="2300" dirty="0"/>
              <a:t> en culturas individualistas se unan a grupos, como las </a:t>
            </a:r>
            <a:r>
              <a:rPr lang="es-ES_tradnl" sz="2300" dirty="0" smtClean="0"/>
              <a:t>comunidades</a:t>
            </a:r>
            <a:r>
              <a:rPr lang="es-ES_tradnl" sz="2300" dirty="0"/>
              <a:t>, las pandillas, los sindicatos, las grandes organizaciones que proporcionan estabilidad laboral, el gobierno o las fuerzas armadas. Es probable que los </a:t>
            </a:r>
            <a:r>
              <a:rPr lang="es-ES_tradnl" sz="2300" dirty="0" err="1"/>
              <a:t>idiocéntricos</a:t>
            </a:r>
            <a:r>
              <a:rPr lang="es-ES_tradnl" sz="2300" dirty="0"/>
              <a:t> en las culturas colectivistas intenten abandonar su cultura, de modo que sus colectivos no los presionen para que se comporten de una manera que no disfrutan.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73</a:t>
            </a:fld>
            <a:endParaRPr lang="en-US" sz="1600"/>
          </a:p>
        </p:txBody>
      </p:sp>
    </p:spTree>
    <p:extLst>
      <p:ext uri="{BB962C8B-B14F-4D97-AF65-F5344CB8AC3E}">
        <p14:creationId xmlns:p14="http://schemas.microsoft.com/office/powerpoint/2010/main" val="16564565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CULTURAL DIFFERENCES</a:t>
            </a:r>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Las diferencias entre </a:t>
            </a:r>
            <a:r>
              <a:rPr lang="es-ES_tradnl" sz="2150" dirty="0" err="1"/>
              <a:t>idiocentrics</a:t>
            </a:r>
            <a:r>
              <a:rPr lang="es-ES_tradnl" sz="2150" dirty="0"/>
              <a:t> y </a:t>
            </a:r>
            <a:r>
              <a:rPr lang="es-ES_tradnl" sz="2150" dirty="0" err="1"/>
              <a:t>allocentrics</a:t>
            </a:r>
            <a:r>
              <a:rPr lang="es-ES_tradnl" sz="2150" dirty="0"/>
              <a:t> se pueden remontar a la educación. Los padres de los </a:t>
            </a:r>
            <a:r>
              <a:rPr lang="es-ES_tradnl" sz="2150" dirty="0" err="1"/>
              <a:t>idiocéntricos</a:t>
            </a:r>
            <a:r>
              <a:rPr lang="es-ES_tradnl" sz="2150" dirty="0"/>
              <a:t> enfatizan la creatividad, la exploración y la autosuficiencia; los padres de los </a:t>
            </a:r>
            <a:r>
              <a:rPr lang="es-ES_tradnl" sz="2150" dirty="0" err="1"/>
              <a:t>allocentrics</a:t>
            </a:r>
            <a:r>
              <a:rPr lang="es-ES_tradnl" sz="2150" dirty="0"/>
              <a:t> hacen hincapié en la obediencia, la fiabilidad y el deber</a:t>
            </a:r>
            <a:r>
              <a:rPr lang="es-ES_tradnl" sz="2150" dirty="0" smtClean="0"/>
              <a:t>.</a:t>
            </a:r>
          </a:p>
          <a:p>
            <a:pPr>
              <a:buClr>
                <a:schemeClr val="accent2"/>
              </a:buClr>
              <a:buFont typeface="Wingdings" charset="2"/>
              <a:buChar char="v"/>
            </a:pPr>
            <a:r>
              <a:rPr lang="es-ES_tradnl" sz="2150" dirty="0"/>
              <a:t>La mayoría de las culturas son colectivistas, hasta que sus miembros se vuelven ricos y capaces de "hacer lo suyo". </a:t>
            </a:r>
            <a:endParaRPr lang="es-ES_tradnl" sz="2150" dirty="0" smtClean="0"/>
          </a:p>
          <a:p>
            <a:pPr>
              <a:buClr>
                <a:schemeClr val="accent2"/>
              </a:buClr>
              <a:buFont typeface="Wingdings" charset="2"/>
              <a:buChar char="v"/>
            </a:pPr>
            <a:r>
              <a:rPr lang="es-ES_tradnl" sz="2150" dirty="0" smtClean="0"/>
              <a:t>Las </a:t>
            </a:r>
            <a:r>
              <a:rPr lang="es-ES_tradnl" sz="2150" dirty="0"/>
              <a:t>clases altas, los educados y quienes han viajado mucho tienden a ser individualistas</a:t>
            </a:r>
            <a:r>
              <a:rPr lang="es-ES_tradnl" sz="2150" dirty="0" smtClean="0"/>
              <a:t>.</a:t>
            </a:r>
          </a:p>
          <a:p>
            <a:pPr>
              <a:buClr>
                <a:schemeClr val="accent2"/>
              </a:buClr>
              <a:buFont typeface="Wingdings" charset="2"/>
              <a:buChar char="v"/>
            </a:pPr>
            <a:r>
              <a:rPr lang="es-ES_tradnl" sz="2150" dirty="0" smtClean="0"/>
              <a:t>La </a:t>
            </a:r>
            <a:r>
              <a:rPr lang="es-ES_tradnl" sz="2150" dirty="0"/>
              <a:t>exposición a los medios masivos aumenta el individualismo, porque la mayoría de los programas enfatizan el placer en lugar del deber. </a:t>
            </a:r>
            <a:endParaRPr lang="es-ES_tradnl" sz="2150" dirty="0" smtClean="0"/>
          </a:p>
          <a:p>
            <a:pPr>
              <a:buClr>
                <a:schemeClr val="accent2"/>
              </a:buClr>
              <a:buFont typeface="Wingdings" charset="2"/>
              <a:buChar char="v"/>
            </a:pPr>
            <a:r>
              <a:rPr lang="es-ES_tradnl" sz="2150" dirty="0" smtClean="0"/>
              <a:t>Incluso </a:t>
            </a:r>
            <a:r>
              <a:rPr lang="es-ES_tradnl" sz="2150" dirty="0"/>
              <a:t>en las culturas individualistas habrá personas que se encuentren distribuidas entre las personas que han estado expuestas a las tradiciones de culturas particulares, que han sido criadas en familias numerosas o que son financieramente dependientes de otras.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74</a:t>
            </a:fld>
            <a:endParaRPr lang="en-US" sz="1600"/>
          </a:p>
        </p:txBody>
      </p:sp>
    </p:spTree>
    <p:extLst>
      <p:ext uri="{BB962C8B-B14F-4D97-AF65-F5344CB8AC3E}">
        <p14:creationId xmlns:p14="http://schemas.microsoft.com/office/powerpoint/2010/main" val="8787886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CULTURAL DIFFERENCES</a:t>
            </a:r>
          </a:p>
        </p:txBody>
      </p:sp>
      <p:sp>
        <p:nvSpPr>
          <p:cNvPr id="3" name="Marcador de contenido 2"/>
          <p:cNvSpPr>
            <a:spLocks noGrp="1"/>
          </p:cNvSpPr>
          <p:nvPr>
            <p:ph idx="1"/>
          </p:nvPr>
        </p:nvSpPr>
        <p:spPr>
          <a:xfrm>
            <a:off x="1097280" y="1838253"/>
            <a:ext cx="10058400" cy="4189615"/>
          </a:xfrm>
        </p:spPr>
        <p:txBody>
          <a:bodyPr>
            <a:noAutofit/>
          </a:bodyPr>
          <a:lstStyle/>
          <a:p>
            <a:pPr>
              <a:spcBef>
                <a:spcPts val="400"/>
              </a:spcBef>
              <a:buClr>
                <a:schemeClr val="accent2"/>
              </a:buClr>
              <a:buFont typeface="Wingdings" charset="2"/>
              <a:buChar char="v"/>
            </a:pPr>
            <a:r>
              <a:rPr lang="es-ES_tradnl" sz="2300" dirty="0"/>
              <a:t>La investigación ha demostrado que, en general, las culturas de Asia oriental, América Latina y África son colectivistas, mientras que las culturas occidentales son individualistas. </a:t>
            </a:r>
            <a:endParaRPr lang="es-ES_tradnl" sz="2300" dirty="0" smtClean="0"/>
          </a:p>
          <a:p>
            <a:pPr>
              <a:spcBef>
                <a:spcPts val="400"/>
              </a:spcBef>
              <a:buClr>
                <a:schemeClr val="accent2"/>
              </a:buClr>
              <a:buFont typeface="Wingdings" charset="2"/>
              <a:buChar char="v"/>
            </a:pPr>
            <a:r>
              <a:rPr lang="es-ES_tradnl" sz="2300" dirty="0" smtClean="0"/>
              <a:t>Sin </a:t>
            </a:r>
            <a:r>
              <a:rPr lang="es-ES_tradnl" sz="2300" dirty="0"/>
              <a:t>embargo, dentro de los Estados Unidos, los hispanos, asiáticos y otras minorías a menudo tienen culturas colectivistas. Los afroamericanos tienen culturas colectivistas cuando han sido criados por familias extensas, pero tienen culturas extremadamente individualistas cuando han sido criados por madres solteras. </a:t>
            </a:r>
            <a:endParaRPr lang="es-ES_tradnl" sz="2300" dirty="0" smtClean="0"/>
          </a:p>
          <a:p>
            <a:pPr>
              <a:spcBef>
                <a:spcPts val="400"/>
              </a:spcBef>
              <a:buClr>
                <a:schemeClr val="accent2"/>
              </a:buClr>
              <a:buFont typeface="Wingdings" charset="2"/>
              <a:buChar char="v"/>
            </a:pPr>
            <a:r>
              <a:rPr lang="es-ES_tradnl" sz="2300" dirty="0" smtClean="0"/>
              <a:t>Todos </a:t>
            </a:r>
            <a:r>
              <a:rPr lang="es-ES_tradnl" sz="2300" dirty="0"/>
              <a:t>los humanos tienen elementos individualistas y colectivistas en sus sistemas cognitivos, y muestran los elementos que se ajustan a las situaciones en las que se encuentran. Por lo tanto, si el colectivo está amenazado, es probable que los miembros de todas las culturas muestren los elementos colectivistas; cuando un individuo compite con miembros de su propio colectivo, la muestra de elementos individualistas es extremadamente probable.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75</a:t>
            </a:fld>
            <a:endParaRPr lang="en-US" sz="1600"/>
          </a:p>
        </p:txBody>
      </p:sp>
    </p:spTree>
    <p:extLst>
      <p:ext uri="{BB962C8B-B14F-4D97-AF65-F5344CB8AC3E}">
        <p14:creationId xmlns:p14="http://schemas.microsoft.com/office/powerpoint/2010/main" val="12314286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CULTURAL DIFFERENCES</a:t>
            </a:r>
          </a:p>
        </p:txBody>
      </p:sp>
      <p:sp>
        <p:nvSpPr>
          <p:cNvPr id="3" name="Marcador de contenido 2"/>
          <p:cNvSpPr>
            <a:spLocks noGrp="1"/>
          </p:cNvSpPr>
          <p:nvPr>
            <p:ph idx="1"/>
          </p:nvPr>
        </p:nvSpPr>
        <p:spPr>
          <a:xfrm>
            <a:off x="535806" y="1854295"/>
            <a:ext cx="11181348" cy="4189615"/>
          </a:xfrm>
        </p:spPr>
        <p:txBody>
          <a:bodyPr>
            <a:noAutofit/>
          </a:bodyPr>
          <a:lstStyle/>
          <a:p>
            <a:pPr>
              <a:spcBef>
                <a:spcPts val="500"/>
              </a:spcBef>
              <a:buClr>
                <a:schemeClr val="accent2"/>
              </a:buClr>
              <a:buFont typeface="Wingdings" charset="2"/>
              <a:buChar char="v"/>
            </a:pPr>
            <a:r>
              <a:rPr lang="es-ES_tradnl" sz="2150" dirty="0" smtClean="0"/>
              <a:t>Sin embargo, cuando la situación es ambigua, los </a:t>
            </a:r>
            <a:r>
              <a:rPr lang="es-ES_tradnl" sz="2150" dirty="0" err="1" smtClean="0"/>
              <a:t>allocentrics</a:t>
            </a:r>
            <a:r>
              <a:rPr lang="es-ES_tradnl" sz="2150" dirty="0" smtClean="0"/>
              <a:t> muestrearán los elementos colectivistas, mientras que los </a:t>
            </a:r>
            <a:r>
              <a:rPr lang="es-ES_tradnl" sz="2150" dirty="0" err="1" smtClean="0"/>
              <a:t>idiocentrics</a:t>
            </a:r>
            <a:r>
              <a:rPr lang="es-ES_tradnl" sz="2150" dirty="0" smtClean="0"/>
              <a:t> muestrearán los elementos individualistas. </a:t>
            </a:r>
          </a:p>
          <a:p>
            <a:pPr>
              <a:spcBef>
                <a:spcPts val="500"/>
              </a:spcBef>
              <a:buClr>
                <a:schemeClr val="accent2"/>
              </a:buClr>
              <a:buFont typeface="Wingdings" charset="2"/>
              <a:buChar char="v"/>
            </a:pPr>
            <a:r>
              <a:rPr lang="es-ES_tradnl" sz="2150" dirty="0" smtClean="0"/>
              <a:t>La mayoría de las situaciones son ambiguas. Por ejemplo, en una negociación, ¿se percibirá a la otra persona como "uno de nosotros" o como "uno de ellos"? En las culturas colectivistas es más probable que ocurra la percepción de "uno de nosotros", y hay costumbres que favorecen el desarrollo de esa percepción. Por ejemplo, antes de la negociación, las personas en las culturas colectivistas esperan que se "conozcan" e intercambien mucha información privada e incluso íntima. En las culturas individualistas, el intercambio de tal información íntima es tabú. </a:t>
            </a:r>
          </a:p>
          <a:p>
            <a:pPr>
              <a:spcBef>
                <a:spcPts val="500"/>
              </a:spcBef>
              <a:buClr>
                <a:schemeClr val="accent2"/>
              </a:buClr>
              <a:buFont typeface="Wingdings" charset="2"/>
              <a:buChar char="v"/>
            </a:pPr>
            <a:r>
              <a:rPr lang="es-ES_tradnl" sz="2150" dirty="0" smtClean="0"/>
              <a:t>Las diferencias culturales sobre el individualismo y el colectivismo a menudo resultan en malentendidos, y cuando una persona de una cultura colectivista trabaja en una cultura individualista, o viceversa, a menudo hay un choque cultural (por ejemplo, las personas se sienten deprimidas, ansiosas, no pueden dormir bien, pierden el apetito). La capacitación intercultural se puede utilizar para exponer a las personas a diferentes culturas, y las investigaciones demuestran que esto reduce el impacto cultural.</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76</a:t>
            </a:fld>
            <a:endParaRPr lang="en-US" sz="1600"/>
          </a:p>
        </p:txBody>
      </p:sp>
    </p:spTree>
    <p:extLst>
      <p:ext uri="{BB962C8B-B14F-4D97-AF65-F5344CB8AC3E}">
        <p14:creationId xmlns:p14="http://schemas.microsoft.com/office/powerpoint/2010/main" val="5690193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C8A0B6C-2F0D-9146-B965-5B2E4517E27B}" type="slidenum">
              <a:rPr lang="en-US" smtClean="0"/>
              <a:t>77</a:t>
            </a:fld>
            <a:endParaRPr lang="en-US"/>
          </a:p>
        </p:txBody>
      </p:sp>
      <p:pic>
        <p:nvPicPr>
          <p:cNvPr id="3" name="Imagen 2"/>
          <p:cNvPicPr>
            <a:picLocks noChangeAspect="1"/>
          </p:cNvPicPr>
          <p:nvPr/>
        </p:nvPicPr>
        <p:blipFill>
          <a:blip r:embed="rId2"/>
          <a:stretch>
            <a:fillRect/>
          </a:stretch>
        </p:blipFill>
        <p:spPr>
          <a:xfrm>
            <a:off x="240631" y="458314"/>
            <a:ext cx="5480251" cy="5461222"/>
          </a:xfrm>
          <a:prstGeom prst="rect">
            <a:avLst/>
          </a:prstGeom>
        </p:spPr>
      </p:pic>
      <p:sp>
        <p:nvSpPr>
          <p:cNvPr id="4" name="Elipse 3"/>
          <p:cNvSpPr/>
          <p:nvPr/>
        </p:nvSpPr>
        <p:spPr>
          <a:xfrm rot="21048103">
            <a:off x="1954640" y="4821564"/>
            <a:ext cx="1665349" cy="5997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p:cNvPicPr>
            <a:picLocks noChangeAspect="1"/>
          </p:cNvPicPr>
          <p:nvPr/>
        </p:nvPicPr>
        <p:blipFill>
          <a:blip r:embed="rId3"/>
          <a:stretch>
            <a:fillRect/>
          </a:stretch>
        </p:blipFill>
        <p:spPr>
          <a:xfrm>
            <a:off x="5965510" y="208547"/>
            <a:ext cx="6054706" cy="5710989"/>
          </a:xfrm>
          <a:prstGeom prst="rect">
            <a:avLst/>
          </a:prstGeom>
        </p:spPr>
      </p:pic>
    </p:spTree>
    <p:extLst>
      <p:ext uri="{BB962C8B-B14F-4D97-AF65-F5344CB8AC3E}">
        <p14:creationId xmlns:p14="http://schemas.microsoft.com/office/powerpoint/2010/main" val="1597247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 CULTURAL DISTANCE</a:t>
            </a:r>
          </a:p>
        </p:txBody>
      </p:sp>
      <p:sp>
        <p:nvSpPr>
          <p:cNvPr id="3" name="Marcador de contenido 2"/>
          <p:cNvSpPr>
            <a:spLocks noGrp="1"/>
          </p:cNvSpPr>
          <p:nvPr>
            <p:ph idx="1"/>
          </p:nvPr>
        </p:nvSpPr>
        <p:spPr>
          <a:xfrm>
            <a:off x="1097279" y="1838253"/>
            <a:ext cx="10292615" cy="4189615"/>
          </a:xfrm>
        </p:spPr>
        <p:txBody>
          <a:bodyPr>
            <a:noAutofit/>
          </a:bodyPr>
          <a:lstStyle/>
          <a:p>
            <a:pPr>
              <a:spcBef>
                <a:spcPts val="600"/>
              </a:spcBef>
              <a:buClr>
                <a:schemeClr val="accent2"/>
              </a:buClr>
              <a:buFont typeface="Wingdings" charset="2"/>
              <a:buChar char="v"/>
            </a:pPr>
            <a:r>
              <a:rPr lang="es-ES_tradnl" sz="2200" dirty="0"/>
              <a:t>Cuanto mayor sea la distancia cultural entre las culturas de dos personas, es más probable que se traten entre sí en términos intergrupales en lugar de interpersonales. Cuando los elementos de dos culturas son muy similares, hay una pequeña distancia cultural. </a:t>
            </a:r>
            <a:endParaRPr lang="es-ES_tradnl" sz="2200" dirty="0" smtClean="0"/>
          </a:p>
          <a:p>
            <a:pPr>
              <a:spcBef>
                <a:spcPts val="600"/>
              </a:spcBef>
              <a:buClr>
                <a:schemeClr val="accent2"/>
              </a:buClr>
              <a:buFont typeface="Wingdings" charset="2"/>
              <a:buChar char="v"/>
            </a:pPr>
            <a:r>
              <a:rPr lang="es-ES_tradnl" sz="2200" dirty="0" smtClean="0"/>
              <a:t>Las </a:t>
            </a:r>
            <a:r>
              <a:rPr lang="es-ES_tradnl" sz="2200" dirty="0"/>
              <a:t>grandes distancias culturales ocurren cuando las personas hablan idiomas que pertenecen a </a:t>
            </a:r>
            <a:r>
              <a:rPr lang="es-ES_tradnl" sz="2200" dirty="0" smtClean="0"/>
              <a:t>familias </a:t>
            </a:r>
            <a:r>
              <a:rPr lang="es-ES_tradnl" sz="2200" dirty="0"/>
              <a:t>diferentes </a:t>
            </a:r>
            <a:r>
              <a:rPr lang="es-ES_tradnl" sz="2200" dirty="0" smtClean="0"/>
              <a:t>(</a:t>
            </a:r>
            <a:r>
              <a:rPr lang="es-ES_tradnl" sz="2200" dirty="0"/>
              <a:t>por ejemplo, el chino es un idioma tonal, mientras que los idiomas indoeuropeos no lo son), tienen diferentes religiones o estructuras sociales diferentes (por ejemplo, las familias monógamas versus las polígamas), tienen diferentes </a:t>
            </a:r>
            <a:r>
              <a:rPr lang="es-ES_tradnl" sz="2200" dirty="0" smtClean="0"/>
              <a:t>niveles </a:t>
            </a:r>
            <a:r>
              <a:rPr lang="es-ES_tradnl" sz="2200" dirty="0"/>
              <a:t>de vida, tienen diferentes sistemas </a:t>
            </a:r>
            <a:r>
              <a:rPr lang="es-ES_tradnl" sz="2200" dirty="0" smtClean="0"/>
              <a:t>políticos, etc. </a:t>
            </a:r>
          </a:p>
          <a:p>
            <a:pPr>
              <a:spcBef>
                <a:spcPts val="600"/>
              </a:spcBef>
              <a:buClr>
                <a:schemeClr val="accent2"/>
              </a:buClr>
              <a:buFont typeface="Wingdings" charset="2"/>
              <a:buChar char="v"/>
            </a:pPr>
            <a:r>
              <a:rPr lang="es-ES_tradnl" sz="2200" dirty="0" smtClean="0"/>
              <a:t>La </a:t>
            </a:r>
            <a:r>
              <a:rPr lang="es-ES_tradnl" sz="2200" dirty="0"/>
              <a:t>distancia cultural también se refiere al grado de satisfacción económica y social dentro de una sociedad (Gales, 2008). Cuanto mayor sea la distancia cultural, más difícil será para las personas de las dos culturas comunicarse y formar equipos efectivos. Por lo tanto, hay una limitación en el grado de heterogeneidad que es ideal. Mientras que una cierta cantidad es deseable, la heterogeneidad extrema no lo 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78</a:t>
            </a:fld>
            <a:endParaRPr lang="en-US" sz="1600"/>
          </a:p>
        </p:txBody>
      </p:sp>
    </p:spTree>
    <p:extLst>
      <p:ext uri="{BB962C8B-B14F-4D97-AF65-F5344CB8AC3E}">
        <p14:creationId xmlns:p14="http://schemas.microsoft.com/office/powerpoint/2010/main" val="3428890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79</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Administración de </a:t>
            </a:r>
            <a:r>
              <a:rPr lang="es-ES" sz="4400" dirty="0"/>
              <a:t>Organizaciones de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1592707305"/>
              </p:ext>
            </p:extLst>
          </p:nvPr>
        </p:nvGraphicFramePr>
        <p:xfrm>
          <a:off x="829931" y="2337627"/>
          <a:ext cx="9348785" cy="2715636"/>
        </p:xfrm>
        <a:graphic>
          <a:graphicData uri="http://schemas.openxmlformats.org/drawingml/2006/table">
            <a:tbl>
              <a:tblPr/>
              <a:tblGrid>
                <a:gridCol w="9348785"/>
              </a:tblGrid>
              <a:tr h="678909">
                <a:tc>
                  <a:txBody>
                    <a:bodyPr/>
                    <a:lstStyle/>
                    <a:p>
                      <a:pPr algn="l" fontAlgn="b"/>
                      <a:r>
                        <a:rPr lang="es-ES_tradnl" sz="2800" b="0" i="0" u="none" strike="noStrike" dirty="0">
                          <a:solidFill>
                            <a:schemeClr val="tx1"/>
                          </a:solidFill>
                          <a:effectLst/>
                          <a:latin typeface="Arial" charset="0"/>
                        </a:rPr>
                        <a:t>Influyendo en las personas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a:effectLst/>
                          <a:latin typeface="Arial" charset="0"/>
                        </a:rPr>
                        <a:t>Motivación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a:effectLst/>
                          <a:latin typeface="Arial" charset="0"/>
                        </a:rPr>
                        <a:t>Tratar con la diversidad en las organizaciones de I + D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solidFill>
                            <a:srgbClr val="FF0000"/>
                          </a:solidFill>
                          <a:effectLst/>
                          <a:latin typeface="Arial" charset="0"/>
                        </a:rPr>
                        <a:t>Liderazgo y conflictos en las organizaciones de I + D </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07915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ACTITUD y CAMBIO DE ACTITUD</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Para cambiar una actitud, uno necesita considerar las fases del proceso de cambio de actitud. </a:t>
            </a:r>
            <a:endParaRPr lang="es-ES_tradnl" sz="2400" dirty="0" smtClean="0"/>
          </a:p>
          <a:p>
            <a:pPr>
              <a:buClr>
                <a:schemeClr val="accent2"/>
              </a:buClr>
              <a:buFont typeface="Wingdings" charset="2"/>
              <a:buChar char="v"/>
            </a:pPr>
            <a:r>
              <a:rPr lang="es-ES_tradnl" sz="2400" dirty="0" smtClean="0"/>
              <a:t>Estos </a:t>
            </a:r>
            <a:r>
              <a:rPr lang="es-ES_tradnl" sz="2400" dirty="0"/>
              <a:t>son </a:t>
            </a:r>
            <a:r>
              <a:rPr lang="es-ES_tradnl" sz="2400" b="1" dirty="0"/>
              <a:t>atención, comprensión, </a:t>
            </a:r>
            <a:r>
              <a:rPr lang="es-ES_tradnl" sz="2400" b="1" dirty="0" err="1" smtClean="0"/>
              <a:t>aceptaci</a:t>
            </a:r>
            <a:r>
              <a:rPr lang="es-ES" sz="2400" b="1" dirty="0" err="1" smtClean="0"/>
              <a:t>ón</a:t>
            </a:r>
            <a:r>
              <a:rPr lang="es-ES" sz="2400" b="1" dirty="0" smtClean="0"/>
              <a:t> </a:t>
            </a:r>
            <a:r>
              <a:rPr lang="es-ES_tradnl" sz="2400" b="1" dirty="0" smtClean="0"/>
              <a:t>y </a:t>
            </a:r>
            <a:r>
              <a:rPr lang="es-ES_tradnl" sz="2400" b="1" dirty="0"/>
              <a:t>recuerdo</a:t>
            </a:r>
            <a:r>
              <a:rPr lang="es-ES_tradnl" sz="2400" dirty="0"/>
              <a:t>, seguidos de </a:t>
            </a:r>
            <a:r>
              <a:rPr lang="es-ES_tradnl" sz="2400" b="1" dirty="0"/>
              <a:t>acción</a:t>
            </a:r>
            <a:r>
              <a:rPr lang="es-ES_tradnl" sz="2400" dirty="0"/>
              <a:t>. Por ejemplo, si la alta gerencia quiere cambiar la actitud </a:t>
            </a:r>
            <a:r>
              <a:rPr lang="es-ES_tradnl" sz="2400" dirty="0" smtClean="0"/>
              <a:t>hacia </a:t>
            </a:r>
            <a:r>
              <a:rPr lang="es-ES_tradnl" sz="2400" dirty="0"/>
              <a:t>una nueva política, debe producir una </a:t>
            </a:r>
            <a:r>
              <a:rPr lang="es-ES_tradnl" sz="2400" dirty="0" smtClean="0"/>
              <a:t>comunicación. </a:t>
            </a:r>
            <a:r>
              <a:rPr lang="es-ES_tradnl" sz="2400" dirty="0"/>
              <a:t>Si los empleados colocan </a:t>
            </a:r>
            <a:r>
              <a:rPr lang="es-ES_tradnl" sz="2400" dirty="0" smtClean="0"/>
              <a:t>el memo que </a:t>
            </a:r>
            <a:r>
              <a:rPr lang="es-ES_tradnl" sz="2400" dirty="0"/>
              <a:t>describe la nueva política en la papelera, sin leer, obviamente no tendrá ningún efecto. Pero incluso si se lee, hay que entenderlo. La comprensión es la fase en la que se comprende el mensaje de cambio de actitud</a:t>
            </a:r>
            <a:r>
              <a:rPr lang="es-ES_tradnl" sz="2400" dirty="0" smtClean="0"/>
              <a:t>.</a:t>
            </a:r>
          </a:p>
          <a:p>
            <a:pPr>
              <a:buClr>
                <a:schemeClr val="accent2"/>
              </a:buClr>
              <a:buFont typeface="Wingdings" charset="2"/>
              <a:buChar char="v"/>
            </a:pPr>
            <a:r>
              <a:rPr lang="es-ES_tradnl" sz="2400" dirty="0"/>
              <a:t>Sin embargo, entender no significa necesariamente aceptación. El lector puede entenderlo y rechazarlo. Por lo tanto, </a:t>
            </a:r>
            <a:r>
              <a:rPr lang="es-ES_tradnl" sz="2400" dirty="0" smtClean="0"/>
              <a:t>aceptar se </a:t>
            </a:r>
            <a:r>
              <a:rPr lang="es-ES_tradnl" sz="2400" dirty="0"/>
              <a:t>refiere a la fase en la que el lector no solo entiende, sino que también está de acuerdo con la sugerencia o el mensaje.</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a:t>
            </a:fld>
            <a:endParaRPr lang="en-US" sz="1600"/>
          </a:p>
        </p:txBody>
      </p:sp>
    </p:spTree>
    <p:extLst>
      <p:ext uri="{BB962C8B-B14F-4D97-AF65-F5344CB8AC3E}">
        <p14:creationId xmlns:p14="http://schemas.microsoft.com/office/powerpoint/2010/main" val="191122237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latin typeface="Arial" charset="0"/>
              </a:rPr>
              <a:t>Liderazgo y conflictos </a:t>
            </a:r>
            <a:r>
              <a:rPr lang="es-ES_tradnl" sz="4400" dirty="0" smtClean="0">
                <a:latin typeface="Arial" charset="0"/>
              </a:rPr>
              <a:t/>
            </a:r>
            <a:br>
              <a:rPr lang="es-ES_tradnl" sz="4400" dirty="0" smtClean="0">
                <a:latin typeface="Arial" charset="0"/>
              </a:rPr>
            </a:br>
            <a:r>
              <a:rPr lang="es-ES_tradnl" sz="4400" dirty="0" smtClean="0">
                <a:latin typeface="Arial" charset="0"/>
              </a:rPr>
              <a:t>en </a:t>
            </a:r>
            <a:r>
              <a:rPr lang="es-ES_tradnl" sz="4400" dirty="0">
                <a:latin typeface="Arial" charset="0"/>
              </a:rPr>
              <a:t>las organizaciones de I + D </a:t>
            </a:r>
          </a:p>
        </p:txBody>
      </p:sp>
    </p:spTree>
    <p:extLst>
      <p:ext uri="{BB962C8B-B14F-4D97-AF65-F5344CB8AC3E}">
        <p14:creationId xmlns:p14="http://schemas.microsoft.com/office/powerpoint/2010/main" val="48902743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LEADERSHIP IN </a:t>
            </a:r>
            <a:r>
              <a:rPr lang="en-US" dirty="0" smtClean="0"/>
              <a:t>R&amp;D ORGANIZATIONS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250" dirty="0"/>
              <a:t>¿Qué estilos de liderazgo producen el mejor desempeño en una organización, departamento, equipo o proyecto de I + D? Encontrar la manera perfecta de administrar </a:t>
            </a:r>
            <a:r>
              <a:rPr lang="es-ES_tradnl" sz="2250" i="1" dirty="0" err="1" smtClean="0"/>
              <a:t>knowledge</a:t>
            </a:r>
            <a:r>
              <a:rPr lang="es-ES_tradnl" sz="2250" i="1" dirty="0" smtClean="0"/>
              <a:t> </a:t>
            </a:r>
            <a:r>
              <a:rPr lang="es-ES_tradnl" sz="2250" i="1" dirty="0" err="1" smtClean="0"/>
              <a:t>workers</a:t>
            </a:r>
            <a:r>
              <a:rPr lang="es-ES_tradnl" sz="2250" i="1" dirty="0" smtClean="0"/>
              <a:t> </a:t>
            </a:r>
            <a:r>
              <a:rPr lang="es-ES_tradnl" sz="2250" dirty="0" smtClean="0"/>
              <a:t>sigue </a:t>
            </a:r>
            <a:r>
              <a:rPr lang="es-ES_tradnl" sz="2250" dirty="0"/>
              <a:t>siendo difícil de alcanzar (</a:t>
            </a:r>
            <a:r>
              <a:rPr lang="es-ES_tradnl" sz="2250" dirty="0" err="1"/>
              <a:t>Maccoby</a:t>
            </a:r>
            <a:r>
              <a:rPr lang="es-ES_tradnl" sz="2250" dirty="0"/>
              <a:t>, 2006). </a:t>
            </a:r>
            <a:endParaRPr lang="es-ES_tradnl" sz="2250" dirty="0" smtClean="0"/>
          </a:p>
          <a:p>
            <a:pPr>
              <a:buClr>
                <a:schemeClr val="accent2"/>
              </a:buClr>
              <a:buFont typeface="Wingdings" charset="2"/>
              <a:buChar char="v"/>
            </a:pPr>
            <a:r>
              <a:rPr lang="es-ES_tradnl" sz="2250" dirty="0" smtClean="0"/>
              <a:t>El </a:t>
            </a:r>
            <a:r>
              <a:rPr lang="es-ES_tradnl" sz="2250" dirty="0"/>
              <a:t>estudio del liderazgo, sin embargo, ha propuesto una variedad de enfoques. Algunos investigadores han pasado mucho tiempo observando el comportamiento de los grupos y </a:t>
            </a:r>
            <a:r>
              <a:rPr lang="es-ES_tradnl" sz="2250" dirty="0" smtClean="0"/>
              <a:t>el nacimiento </a:t>
            </a:r>
            <a:r>
              <a:rPr lang="es-ES_tradnl" sz="2250" dirty="0"/>
              <a:t>de líderes. Como resultado, han visto que las actividades de los líderes se dividen en dos categorías generales. </a:t>
            </a:r>
            <a:endParaRPr lang="es-ES_tradnl" sz="2250" dirty="0" smtClean="0"/>
          </a:p>
          <a:p>
            <a:pPr>
              <a:buClr>
                <a:schemeClr val="accent2"/>
              </a:buClr>
              <a:buFont typeface="Wingdings" charset="2"/>
              <a:buChar char="v"/>
            </a:pPr>
            <a:r>
              <a:rPr lang="es-ES_tradnl" sz="2250" dirty="0" smtClean="0"/>
              <a:t>El </a:t>
            </a:r>
            <a:r>
              <a:rPr lang="es-ES_tradnl" sz="2250" dirty="0"/>
              <a:t>primero implica mantener (</a:t>
            </a:r>
            <a:r>
              <a:rPr lang="es-ES_tradnl" sz="2250" dirty="0" smtClean="0"/>
              <a:t>M, </a:t>
            </a:r>
            <a:r>
              <a:rPr lang="es-ES_tradnl" sz="2250" dirty="0" err="1" smtClean="0"/>
              <a:t>maintain</a:t>
            </a:r>
            <a:r>
              <a:rPr lang="es-ES_tradnl" sz="2250" dirty="0" smtClean="0"/>
              <a:t>) </a:t>
            </a:r>
            <a:r>
              <a:rPr lang="es-ES_tradnl" sz="2250" dirty="0"/>
              <a:t>al grupo prestando atención a las necesidades de los miembros y asegurándose de que los conflictos no se vuelvan graves. </a:t>
            </a:r>
            <a:endParaRPr lang="es-ES_tradnl" sz="2250" dirty="0" smtClean="0"/>
          </a:p>
          <a:p>
            <a:pPr>
              <a:buClr>
                <a:schemeClr val="accent2"/>
              </a:buClr>
              <a:buFont typeface="Wingdings" charset="2"/>
              <a:buChar char="v"/>
            </a:pPr>
            <a:r>
              <a:rPr lang="es-ES_tradnl" sz="2250" dirty="0" smtClean="0"/>
              <a:t>El </a:t>
            </a:r>
            <a:r>
              <a:rPr lang="es-ES_tradnl" sz="2250" dirty="0"/>
              <a:t>segundo involucra la tarea real que el grupo debe realizar (</a:t>
            </a:r>
            <a:r>
              <a:rPr lang="es-ES_tradnl" sz="2250" dirty="0" smtClean="0"/>
              <a:t>P, </a:t>
            </a:r>
            <a:r>
              <a:rPr lang="es-ES_tradnl" sz="2250" dirty="0" err="1" smtClean="0"/>
              <a:t>production</a:t>
            </a:r>
            <a:r>
              <a:rPr lang="es-ES_tradnl" sz="2250" dirty="0" smtClean="0"/>
              <a:t>), </a:t>
            </a:r>
            <a:r>
              <a:rPr lang="es-ES_tradnl" sz="2250" dirty="0"/>
              <a:t>la definición de la tarea, cómo y cuándo debe realizarse, y así sucesivamente. </a:t>
            </a:r>
            <a:endParaRPr lang="es-ES_tradnl" sz="22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81</a:t>
            </a:fld>
            <a:endParaRPr lang="en-US" sz="1600"/>
          </a:p>
        </p:txBody>
      </p:sp>
    </p:spTree>
    <p:extLst>
      <p:ext uri="{BB962C8B-B14F-4D97-AF65-F5344CB8AC3E}">
        <p14:creationId xmlns:p14="http://schemas.microsoft.com/office/powerpoint/2010/main" val="15864387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LEADERSHIP IN </a:t>
            </a:r>
            <a:r>
              <a:rPr lang="en-US" dirty="0" smtClean="0"/>
              <a:t>R&amp;D ORGANIZATIONS</a:t>
            </a:r>
            <a:endParaRPr lang="en-US" dirty="0"/>
          </a:p>
        </p:txBody>
      </p:sp>
      <p:sp>
        <p:nvSpPr>
          <p:cNvPr id="3" name="Marcador de contenido 2"/>
          <p:cNvSpPr>
            <a:spLocks noGrp="1"/>
          </p:cNvSpPr>
          <p:nvPr>
            <p:ph idx="1"/>
          </p:nvPr>
        </p:nvSpPr>
        <p:spPr>
          <a:xfrm>
            <a:off x="1097280" y="1978429"/>
            <a:ext cx="10058400" cy="4049439"/>
          </a:xfrm>
        </p:spPr>
        <p:txBody>
          <a:bodyPr>
            <a:noAutofit/>
          </a:bodyPr>
          <a:lstStyle/>
          <a:p>
            <a:pPr>
              <a:buClr>
                <a:schemeClr val="accent2"/>
              </a:buClr>
              <a:buFont typeface="Wingdings" charset="2"/>
              <a:buChar char="v"/>
            </a:pPr>
            <a:r>
              <a:rPr lang="es-ES_tradnl" sz="2300" dirty="0"/>
              <a:t>Podemos etiquetar estos dos tipos de </a:t>
            </a:r>
            <a:r>
              <a:rPr lang="es-ES_tradnl" sz="2300" dirty="0" smtClean="0"/>
              <a:t>actividades: </a:t>
            </a:r>
            <a:r>
              <a:rPr lang="es-ES_tradnl" sz="2300" b="1" dirty="0"/>
              <a:t>consideración</a:t>
            </a:r>
            <a:r>
              <a:rPr lang="es-ES_tradnl" sz="2300" dirty="0"/>
              <a:t> y </a:t>
            </a:r>
            <a:r>
              <a:rPr lang="es-ES_tradnl" sz="2300" b="1" dirty="0"/>
              <a:t>estructura</a:t>
            </a:r>
            <a:r>
              <a:rPr lang="es-ES_tradnl" sz="2300" dirty="0"/>
              <a:t>. </a:t>
            </a:r>
            <a:endParaRPr lang="es-ES_tradnl" sz="2300" dirty="0" smtClean="0"/>
          </a:p>
          <a:p>
            <a:pPr>
              <a:buClr>
                <a:schemeClr val="accent2"/>
              </a:buClr>
              <a:buFont typeface="Wingdings" charset="2"/>
              <a:buChar char="v"/>
            </a:pPr>
            <a:r>
              <a:rPr lang="es-ES_tradnl" sz="2300" dirty="0" smtClean="0"/>
              <a:t>La </a:t>
            </a:r>
            <a:r>
              <a:rPr lang="es-ES_tradnl" sz="2300" dirty="0"/>
              <a:t>"consideración" implica prestar atención a las personas, ser considerado con sus necesidades y objetivos, orientarse a los empleados y prestar atención al factor humano</a:t>
            </a:r>
            <a:r>
              <a:rPr lang="es-ES_tradnl" sz="2300" dirty="0" smtClean="0"/>
              <a:t>.</a:t>
            </a:r>
          </a:p>
          <a:p>
            <a:pPr>
              <a:buClr>
                <a:schemeClr val="accent2"/>
              </a:buClr>
              <a:buFont typeface="Wingdings" charset="2"/>
              <a:buChar char="v"/>
            </a:pPr>
            <a:r>
              <a:rPr lang="es-ES_tradnl" sz="2300" dirty="0" smtClean="0"/>
              <a:t>"</a:t>
            </a:r>
            <a:r>
              <a:rPr lang="es-ES_tradnl" sz="2300" dirty="0"/>
              <a:t>Estructura" se refiere a lo que se debe hacer y hacia dónde va el grupo. ¿Qué se va a lograr? ¿Cómo se va a lograr? ¿Cómo se pueden controlar las actividades de los miembros? </a:t>
            </a:r>
            <a:endParaRPr lang="es-ES_tradnl" sz="23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82</a:t>
            </a:fld>
            <a:endParaRPr lang="en-US" sz="1600"/>
          </a:p>
        </p:txBody>
      </p:sp>
    </p:spTree>
    <p:extLst>
      <p:ext uri="{BB962C8B-B14F-4D97-AF65-F5344CB8AC3E}">
        <p14:creationId xmlns:p14="http://schemas.microsoft.com/office/powerpoint/2010/main" val="198713441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LEADERSHIP IN </a:t>
            </a:r>
            <a:r>
              <a:rPr lang="en-US" dirty="0" smtClean="0"/>
              <a:t>R&amp;D ORGANIZATIONS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300" dirty="0"/>
              <a:t>Paralelamente a estos hay otro conjunto de conceptos desarrollados por el psicólogo japonés </a:t>
            </a:r>
            <a:r>
              <a:rPr lang="es-ES_tradnl" sz="2300" dirty="0" err="1"/>
              <a:t>Misumi</a:t>
            </a:r>
            <a:r>
              <a:rPr lang="es-ES_tradnl" sz="2300" dirty="0"/>
              <a:t> (1985). </a:t>
            </a:r>
            <a:endParaRPr lang="es-ES_tradnl" sz="2300" dirty="0" smtClean="0"/>
          </a:p>
          <a:p>
            <a:pPr>
              <a:buClr>
                <a:schemeClr val="accent2"/>
              </a:buClr>
              <a:buFont typeface="Wingdings" charset="2"/>
              <a:buChar char="v"/>
            </a:pPr>
            <a:r>
              <a:rPr lang="es-ES_tradnl" sz="2300" dirty="0" smtClean="0"/>
              <a:t>Ha </a:t>
            </a:r>
            <a:r>
              <a:rPr lang="es-ES_tradnl" sz="2300" dirty="0"/>
              <a:t>demostrado que un supervisor puede emitir muchos comportamientos que son M (prestar atención a las personas, ser considerado con sus necesidades y objetivos, hacer que las personas se sientan significativas, ayudar a las personas a valorar el aprendizaje y la competencia, ayudar a las personas a sentirse parte del laboratorio, e inspirándolos a encontrar el trabajo estimulante) o muchos comportamientos que son P (programar el trabajo, definir metas, decirle a las personas cómo alcanzar las metas y asegurarse de que las personas hagan lo que se espera de ellas). </a:t>
            </a:r>
            <a:endParaRPr lang="es-ES_tradnl" sz="2300" dirty="0" smtClean="0"/>
          </a:p>
          <a:p>
            <a:pPr>
              <a:buClr>
                <a:schemeClr val="accent2"/>
              </a:buClr>
              <a:buFont typeface="Wingdings" charset="2"/>
              <a:buChar char="v"/>
            </a:pPr>
            <a:r>
              <a:rPr lang="es-ES_tradnl" sz="2300" dirty="0" smtClean="0"/>
              <a:t>Sin </a:t>
            </a:r>
            <a:r>
              <a:rPr lang="es-ES_tradnl" sz="2300" dirty="0"/>
              <a:t>embargo, </a:t>
            </a:r>
            <a:r>
              <a:rPr lang="es-ES_tradnl" sz="2300" dirty="0" err="1"/>
              <a:t>Misumi</a:t>
            </a:r>
            <a:r>
              <a:rPr lang="es-ES_tradnl" sz="2300" dirty="0"/>
              <a:t> descubrió que los grandes líderes emiten </a:t>
            </a:r>
            <a:r>
              <a:rPr lang="es-ES_tradnl" sz="2300" dirty="0" smtClean="0"/>
              <a:t>ambos, una </a:t>
            </a:r>
            <a:r>
              <a:rPr lang="es-ES_tradnl" sz="2300" dirty="0"/>
              <a:t>gran cantidad de M, así como muchos comportamientos de P.</a:t>
            </a:r>
            <a:endParaRPr lang="es-ES_tradnl" sz="23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83</a:t>
            </a:fld>
            <a:endParaRPr lang="en-US" sz="1600"/>
          </a:p>
        </p:txBody>
      </p:sp>
    </p:spTree>
    <p:extLst>
      <p:ext uri="{BB962C8B-B14F-4D97-AF65-F5344CB8AC3E}">
        <p14:creationId xmlns:p14="http://schemas.microsoft.com/office/powerpoint/2010/main" val="108581093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LEADERSHIP IN </a:t>
            </a:r>
            <a:r>
              <a:rPr lang="en-US" dirty="0" smtClean="0"/>
              <a:t>R&amp;D ORGANIZATIONS</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spcBef>
                <a:spcPts val="400"/>
              </a:spcBef>
              <a:buClr>
                <a:schemeClr val="accent2"/>
              </a:buClr>
              <a:buFont typeface="Wingdings" charset="2"/>
              <a:buChar char="v"/>
            </a:pPr>
            <a:r>
              <a:rPr lang="es-ES_tradnl" sz="2250" dirty="0"/>
              <a:t>Para cada configuración de trabajo, </a:t>
            </a:r>
            <a:r>
              <a:rPr lang="es-ES_tradnl" sz="2250" dirty="0" err="1"/>
              <a:t>Misumi</a:t>
            </a:r>
            <a:r>
              <a:rPr lang="es-ES_tradnl" sz="2250" dirty="0"/>
              <a:t> identifica aquellos comportamientos que son P o M para ese trabajo en particular. Lo que cabe en un laboratorio no se ajusta necesariamente en otro. </a:t>
            </a:r>
            <a:endParaRPr lang="es-ES_tradnl" sz="2250" dirty="0" smtClean="0"/>
          </a:p>
          <a:p>
            <a:pPr>
              <a:spcBef>
                <a:spcPts val="400"/>
              </a:spcBef>
              <a:buClr>
                <a:schemeClr val="accent2"/>
              </a:buClr>
              <a:buFont typeface="Wingdings" charset="2"/>
              <a:buChar char="v"/>
            </a:pPr>
            <a:r>
              <a:rPr lang="es-ES_tradnl" sz="2250" dirty="0" err="1" smtClean="0"/>
              <a:t>Misumi</a:t>
            </a:r>
            <a:r>
              <a:rPr lang="es-ES_tradnl" sz="2250" dirty="0" smtClean="0"/>
              <a:t> </a:t>
            </a:r>
            <a:r>
              <a:rPr lang="es-ES_tradnl" sz="2250" dirty="0"/>
              <a:t>habla con las personas en el entorno laboral y le pide a cada subordinado que describa el comportamiento del líder y lo califique según sus comportamientos M o </a:t>
            </a:r>
            <a:r>
              <a:rPr lang="es-ES_tradnl" sz="2250" dirty="0" smtClean="0"/>
              <a:t>P. </a:t>
            </a:r>
            <a:r>
              <a:rPr lang="es-ES_tradnl" sz="2250" dirty="0" err="1" smtClean="0"/>
              <a:t>Misumi</a:t>
            </a:r>
            <a:r>
              <a:rPr lang="es-ES_tradnl" sz="2250" dirty="0" smtClean="0"/>
              <a:t> </a:t>
            </a:r>
            <a:r>
              <a:rPr lang="es-ES_tradnl" sz="2250" dirty="0"/>
              <a:t>usa los símbolos </a:t>
            </a:r>
            <a:r>
              <a:rPr lang="es-ES_tradnl" sz="2250" i="1" dirty="0"/>
              <a:t>M</a:t>
            </a:r>
            <a:r>
              <a:rPr lang="es-ES_tradnl" sz="2250" dirty="0"/>
              <a:t> y </a:t>
            </a:r>
            <a:r>
              <a:rPr lang="es-ES_tradnl" sz="2250" i="1" dirty="0"/>
              <a:t>P</a:t>
            </a:r>
            <a:r>
              <a:rPr lang="es-ES_tradnl" sz="2250" dirty="0"/>
              <a:t> para aquellos que usan </a:t>
            </a:r>
            <a:r>
              <a:rPr lang="es-ES_tradnl" sz="2250" dirty="0" smtClean="0"/>
              <a:t>muchos de los respectivos </a:t>
            </a:r>
            <a:r>
              <a:rPr lang="es-ES_tradnl" sz="2250" dirty="0"/>
              <a:t>comportamientos, y él usa </a:t>
            </a:r>
            <a:r>
              <a:rPr lang="es-ES_tradnl" sz="2250" i="1" dirty="0" smtClean="0"/>
              <a:t>m</a:t>
            </a:r>
            <a:r>
              <a:rPr lang="es-ES_tradnl" sz="2250" dirty="0" smtClean="0"/>
              <a:t> y </a:t>
            </a:r>
            <a:r>
              <a:rPr lang="es-ES_tradnl" sz="2250" i="1" dirty="0" smtClean="0"/>
              <a:t>p</a:t>
            </a:r>
            <a:r>
              <a:rPr lang="es-ES_tradnl" sz="2250" dirty="0" smtClean="0"/>
              <a:t> </a:t>
            </a:r>
            <a:r>
              <a:rPr lang="es-ES_tradnl" sz="2250" dirty="0"/>
              <a:t>para indicar que el líder hace pocos comportamientos de mantenimiento o producción</a:t>
            </a:r>
            <a:r>
              <a:rPr lang="es-ES_tradnl" sz="2250" dirty="0" smtClean="0"/>
              <a:t>. De </a:t>
            </a:r>
            <a:r>
              <a:rPr lang="es-ES_tradnl" sz="2250" dirty="0"/>
              <a:t>esta manera, en cada contexto, </a:t>
            </a:r>
            <a:r>
              <a:rPr lang="es-ES_tradnl" sz="2250" dirty="0" err="1"/>
              <a:t>Misumi</a:t>
            </a:r>
            <a:r>
              <a:rPr lang="es-ES_tradnl" sz="2250" dirty="0"/>
              <a:t> identificó cuatro tipos de líderes</a:t>
            </a:r>
            <a:r>
              <a:rPr lang="es-ES_tradnl" sz="2250" dirty="0" smtClean="0"/>
              <a:t>: </a:t>
            </a:r>
          </a:p>
          <a:p>
            <a:pPr>
              <a:spcBef>
                <a:spcPts val="400"/>
              </a:spcBef>
              <a:buClr>
                <a:schemeClr val="accent2"/>
              </a:buClr>
              <a:buFont typeface="Wingdings" charset="2"/>
              <a:buChar char="v"/>
            </a:pPr>
            <a:r>
              <a:rPr lang="es-ES_tradnl" sz="2250" dirty="0" err="1" smtClean="0"/>
              <a:t>mp</a:t>
            </a:r>
            <a:r>
              <a:rPr lang="es-ES_tradnl" sz="2250" dirty="0" smtClean="0"/>
              <a:t> </a:t>
            </a:r>
            <a:r>
              <a:rPr lang="es-ES_tradnl" sz="2250" dirty="0"/>
              <a:t>= poco mantenimiento, poca </a:t>
            </a:r>
            <a:r>
              <a:rPr lang="es-ES_tradnl" sz="2250" dirty="0" smtClean="0"/>
              <a:t>producción</a:t>
            </a:r>
          </a:p>
          <a:p>
            <a:pPr>
              <a:spcBef>
                <a:spcPts val="400"/>
              </a:spcBef>
              <a:buClr>
                <a:schemeClr val="accent2"/>
              </a:buClr>
              <a:buFont typeface="Wingdings" charset="2"/>
              <a:buChar char="v"/>
            </a:pPr>
            <a:r>
              <a:rPr lang="es-ES_tradnl" sz="2250" dirty="0" err="1" smtClean="0"/>
              <a:t>mP</a:t>
            </a:r>
            <a:r>
              <a:rPr lang="es-ES_tradnl" sz="2250" dirty="0" smtClean="0"/>
              <a:t> </a:t>
            </a:r>
            <a:r>
              <a:rPr lang="es-ES_tradnl" sz="2250" dirty="0"/>
              <a:t>= poco mantenimiento, mucha </a:t>
            </a:r>
            <a:r>
              <a:rPr lang="es-ES_tradnl" sz="2250" dirty="0" smtClean="0"/>
              <a:t>producción</a:t>
            </a:r>
          </a:p>
          <a:p>
            <a:pPr>
              <a:spcBef>
                <a:spcPts val="400"/>
              </a:spcBef>
              <a:buClr>
                <a:schemeClr val="accent2"/>
              </a:buClr>
              <a:buFont typeface="Wingdings" charset="2"/>
              <a:buChar char="v"/>
            </a:pPr>
            <a:r>
              <a:rPr lang="es-ES_tradnl" sz="2250" dirty="0" err="1" smtClean="0"/>
              <a:t>Mp</a:t>
            </a:r>
            <a:r>
              <a:rPr lang="es-ES_tradnl" sz="2250" dirty="0" smtClean="0"/>
              <a:t> </a:t>
            </a:r>
            <a:r>
              <a:rPr lang="es-ES_tradnl" sz="2250" dirty="0"/>
              <a:t>= mucho mantenimiento, poca producción</a:t>
            </a:r>
            <a:r>
              <a:rPr lang="es-ES_tradnl" sz="2250" dirty="0" smtClean="0"/>
              <a:t>.</a:t>
            </a:r>
          </a:p>
          <a:p>
            <a:pPr>
              <a:spcBef>
                <a:spcPts val="400"/>
              </a:spcBef>
              <a:buClr>
                <a:schemeClr val="accent2"/>
              </a:buClr>
              <a:buFont typeface="Wingdings" charset="2"/>
              <a:buChar char="v"/>
            </a:pPr>
            <a:r>
              <a:rPr lang="es-ES_tradnl" sz="2250" dirty="0" smtClean="0"/>
              <a:t>MP </a:t>
            </a:r>
            <a:r>
              <a:rPr lang="es-ES_tradnl" sz="2250" dirty="0"/>
              <a:t>= una combinación de alto mantenimiento y alta producción</a:t>
            </a:r>
            <a:r>
              <a:rPr lang="es-ES_tradnl" sz="2250" dirty="0" smtClean="0"/>
              <a:t>. </a:t>
            </a:r>
            <a:endParaRPr lang="es-ES_tradnl" sz="22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84</a:t>
            </a:fld>
            <a:endParaRPr lang="en-US" sz="1600"/>
          </a:p>
        </p:txBody>
      </p:sp>
    </p:spTree>
    <p:extLst>
      <p:ext uri="{BB962C8B-B14F-4D97-AF65-F5344CB8AC3E}">
        <p14:creationId xmlns:p14="http://schemas.microsoft.com/office/powerpoint/2010/main" val="11039682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LEADERSHIP IN </a:t>
            </a:r>
            <a:r>
              <a:rPr lang="en-US" dirty="0" smtClean="0"/>
              <a:t>R&amp;D ORGANIZATIONS</a:t>
            </a:r>
            <a:endParaRPr lang="en-US" dirty="0"/>
          </a:p>
        </p:txBody>
      </p:sp>
      <p:sp>
        <p:nvSpPr>
          <p:cNvPr id="3" name="Marcador de contenido 2"/>
          <p:cNvSpPr>
            <a:spLocks noGrp="1"/>
          </p:cNvSpPr>
          <p:nvPr>
            <p:ph idx="1"/>
          </p:nvPr>
        </p:nvSpPr>
        <p:spPr>
          <a:xfrm>
            <a:off x="1097280" y="2078182"/>
            <a:ext cx="10058400" cy="3949686"/>
          </a:xfrm>
        </p:spPr>
        <p:txBody>
          <a:bodyPr>
            <a:noAutofit/>
          </a:bodyPr>
          <a:lstStyle/>
          <a:p>
            <a:pPr>
              <a:buClr>
                <a:schemeClr val="accent2"/>
              </a:buClr>
              <a:buFont typeface="Wingdings" charset="2"/>
              <a:buChar char="v"/>
            </a:pPr>
            <a:r>
              <a:rPr lang="es-ES_tradnl" sz="2300" dirty="0"/>
              <a:t>Un hallazgo interesante es que un líder que tiene un alto nivel de comportamiento en la producción y que también tiene muchos comportamientos de mantenimiento se considera que proporciona "planificación" o "experiencia"; pero el líder que hace muchos comportamientos de producción y pocos comportamientos de mantenimiento se percibe como "presionando </a:t>
            </a:r>
            <a:r>
              <a:rPr lang="es-ES_tradnl" sz="2300" dirty="0" smtClean="0"/>
              <a:t>para </a:t>
            </a:r>
            <a:r>
              <a:rPr lang="es-ES_tradnl" sz="2300" dirty="0"/>
              <a:t>la </a:t>
            </a:r>
            <a:r>
              <a:rPr lang="es-ES_tradnl" sz="2300" dirty="0" smtClean="0"/>
              <a:t>producción”. </a:t>
            </a:r>
          </a:p>
          <a:p>
            <a:pPr>
              <a:buClr>
                <a:schemeClr val="accent2"/>
              </a:buClr>
              <a:buFont typeface="Wingdings" charset="2"/>
              <a:buChar char="v"/>
            </a:pPr>
            <a:r>
              <a:rPr lang="es-ES_tradnl" sz="2300" dirty="0" smtClean="0"/>
              <a:t>En </a:t>
            </a:r>
            <a:r>
              <a:rPr lang="es-ES_tradnl" sz="2300" dirty="0"/>
              <a:t>diferentes culturas los comportamientos que expresan M pueden ser bastante diferentes. La investigación ha demostrado, por ejemplo, que "criticar a un subordinado directamente, en privado en su oficina" se considera una M alta en el </a:t>
            </a:r>
            <a:r>
              <a:rPr lang="es-ES_tradnl" sz="2300" dirty="0" smtClean="0"/>
              <a:t>Occidente </a:t>
            </a:r>
            <a:r>
              <a:rPr lang="es-ES_tradnl" sz="2300" dirty="0"/>
              <a:t>y una M baja en Japón. En Japón, se supone que hay que criticar indirectamente, por ejemplo, pidiéndole a un colega del subordinado que le transmita las críticas del gerente, para que el subordinado no se pierda. </a:t>
            </a:r>
            <a:endParaRPr lang="es-ES_tradnl" sz="23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85</a:t>
            </a:fld>
            <a:endParaRPr lang="en-US" sz="1600"/>
          </a:p>
        </p:txBody>
      </p:sp>
    </p:spTree>
    <p:extLst>
      <p:ext uri="{BB962C8B-B14F-4D97-AF65-F5344CB8AC3E}">
        <p14:creationId xmlns:p14="http://schemas.microsoft.com/office/powerpoint/2010/main" val="21280664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IDENTIFYING YOUR LEADERSHIP STYLE</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a:t>Al caracterizar el comportamiento de sus supervisores, los subordinados utilizaron ideas similares, por ejemplo, mandonas o estructuradas versus orientadas a las personas o consideradas. </a:t>
            </a:r>
            <a:endParaRPr lang="es-ES_tradnl" sz="2150" dirty="0" smtClean="0"/>
          </a:p>
          <a:p>
            <a:pPr>
              <a:buClr>
                <a:schemeClr val="accent2"/>
              </a:buClr>
              <a:buFont typeface="Wingdings" charset="2"/>
              <a:buChar char="v"/>
            </a:pPr>
            <a:r>
              <a:rPr lang="es-ES_tradnl" sz="2150" dirty="0" smtClean="0"/>
              <a:t>De </a:t>
            </a:r>
            <a:r>
              <a:rPr lang="es-ES_tradnl" sz="2150" dirty="0"/>
              <a:t>manera similar, cuando se pregunta a los líderes, algunos afirman que prestan atención a las personas y otros dicen que se centran en la tarea. </a:t>
            </a:r>
            <a:endParaRPr lang="es-ES_tradnl" sz="2150" dirty="0" smtClean="0"/>
          </a:p>
          <a:p>
            <a:pPr>
              <a:buClr>
                <a:schemeClr val="accent2"/>
              </a:buClr>
              <a:buFont typeface="Wingdings" charset="2"/>
              <a:buChar char="v"/>
            </a:pPr>
            <a:r>
              <a:rPr lang="es-ES_tradnl" sz="2150" dirty="0" smtClean="0"/>
              <a:t>Como </a:t>
            </a:r>
            <a:r>
              <a:rPr lang="es-ES_tradnl" sz="2150" dirty="0"/>
              <a:t>resultado, sin embargo, las distinciones no están tan claramente definidas. Una investigación exhaustiva realizada por </a:t>
            </a:r>
            <a:r>
              <a:rPr lang="es-ES_tradnl" sz="2150" dirty="0" err="1"/>
              <a:t>Fiedler</a:t>
            </a:r>
            <a:r>
              <a:rPr lang="es-ES_tradnl" sz="2150" dirty="0"/>
              <a:t> (1967, 1986a) encontró que </a:t>
            </a:r>
            <a:r>
              <a:rPr lang="es-ES_tradnl" sz="2150" dirty="0" smtClean="0"/>
              <a:t>algunos l</a:t>
            </a:r>
            <a:r>
              <a:rPr lang="es-ES" sz="2150" dirty="0" err="1" smtClean="0"/>
              <a:t>íderes</a:t>
            </a:r>
            <a:r>
              <a:rPr lang="es-ES" sz="2150" dirty="0" smtClean="0"/>
              <a:t> </a:t>
            </a:r>
            <a:r>
              <a:rPr lang="es-ES_tradnl" sz="2150" dirty="0" smtClean="0"/>
              <a:t>están guiados por </a:t>
            </a:r>
            <a:r>
              <a:rPr lang="es-ES_tradnl" sz="2150" dirty="0"/>
              <a:t>la tarea cuando están </a:t>
            </a:r>
            <a:r>
              <a:rPr lang="es-ES_tradnl" sz="2150" dirty="0" smtClean="0"/>
              <a:t>relajados</a:t>
            </a:r>
            <a:r>
              <a:rPr lang="es-ES_tradnl" sz="2150" dirty="0"/>
              <a:t>, pero </a:t>
            </a:r>
            <a:r>
              <a:rPr lang="es-ES_tradnl" sz="2150" dirty="0" smtClean="0"/>
              <a:t>guiados por </a:t>
            </a:r>
            <a:r>
              <a:rPr lang="es-ES_tradnl" sz="2150" dirty="0"/>
              <a:t>la persona cuando están bajo estrés, mientras que </a:t>
            </a:r>
            <a:r>
              <a:rPr lang="es-ES_tradnl" sz="2150" dirty="0" smtClean="0"/>
              <a:t>otros </a:t>
            </a:r>
            <a:r>
              <a:rPr lang="es-ES_tradnl" sz="2150" dirty="0"/>
              <a:t>muestran el patrón opuesto, es decir, están </a:t>
            </a:r>
            <a:r>
              <a:rPr lang="es-ES_tradnl" sz="2150" dirty="0" smtClean="0"/>
              <a:t>guiados por </a:t>
            </a:r>
            <a:r>
              <a:rPr lang="es-ES_tradnl" sz="2150" dirty="0"/>
              <a:t>la persona cuando están </a:t>
            </a:r>
            <a:r>
              <a:rPr lang="es-ES_tradnl" sz="2150" dirty="0" smtClean="0"/>
              <a:t>relajados </a:t>
            </a:r>
            <a:r>
              <a:rPr lang="es-ES_tradnl" sz="2150" dirty="0"/>
              <a:t>y </a:t>
            </a:r>
            <a:r>
              <a:rPr lang="es-ES_tradnl" sz="2150" dirty="0" smtClean="0"/>
              <a:t>guiados en </a:t>
            </a:r>
            <a:r>
              <a:rPr lang="es-ES_tradnl" sz="2150" dirty="0"/>
              <a:t>la tarea </a:t>
            </a:r>
            <a:r>
              <a:rPr lang="es-ES_tradnl" sz="2150" dirty="0" smtClean="0"/>
              <a:t>cuando están </a:t>
            </a:r>
            <a:r>
              <a:rPr lang="es-ES_tradnl" sz="2150" dirty="0"/>
              <a:t>bajo estrés. Podría ser útil descubrir por ti mismo qué tipo de líder eres.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86</a:t>
            </a:fld>
            <a:endParaRPr lang="en-US" sz="1600"/>
          </a:p>
        </p:txBody>
      </p:sp>
    </p:spTree>
    <p:extLst>
      <p:ext uri="{BB962C8B-B14F-4D97-AF65-F5344CB8AC3E}">
        <p14:creationId xmlns:p14="http://schemas.microsoft.com/office/powerpoint/2010/main" val="188043086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IDENTIFYING YOUR LEADERSHIP STYLE</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300" dirty="0"/>
              <a:t>Para hacerlo, </a:t>
            </a:r>
            <a:r>
              <a:rPr lang="es-ES_tradnl" sz="2300" dirty="0" smtClean="0"/>
              <a:t>las </a:t>
            </a:r>
            <a:r>
              <a:rPr lang="es-ES_tradnl" sz="2300" dirty="0"/>
              <a:t>instrucciones de </a:t>
            </a:r>
            <a:r>
              <a:rPr lang="es-ES_tradnl" sz="2300" dirty="0" err="1"/>
              <a:t>Fiedler</a:t>
            </a:r>
            <a:r>
              <a:rPr lang="es-ES_tradnl" sz="2300" dirty="0"/>
              <a:t> en "Identificar su estilo de liderazgo" (</a:t>
            </a:r>
            <a:r>
              <a:rPr lang="es-ES_tradnl" sz="2300" dirty="0" err="1"/>
              <a:t>Fiedler</a:t>
            </a:r>
            <a:r>
              <a:rPr lang="es-ES_tradnl" sz="2300" dirty="0"/>
              <a:t> et al., 1977</a:t>
            </a:r>
            <a:r>
              <a:rPr lang="es-ES_tradnl" sz="2300" dirty="0" smtClean="0"/>
              <a:t>), se incluyen a </a:t>
            </a:r>
            <a:r>
              <a:rPr lang="es-ES_tradnl" sz="2300" dirty="0" err="1" smtClean="0"/>
              <a:t>continuaci</a:t>
            </a:r>
            <a:r>
              <a:rPr lang="es-ES" sz="2300" dirty="0" err="1" smtClean="0"/>
              <a:t>ón</a:t>
            </a:r>
            <a:r>
              <a:rPr lang="es-ES" sz="2300" dirty="0" smtClean="0"/>
              <a:t> en el </a:t>
            </a:r>
            <a:r>
              <a:rPr lang="en-US" sz="2300" dirty="0"/>
              <a:t> Least Preferred </a:t>
            </a:r>
            <a:r>
              <a:rPr lang="en-US" sz="2300" dirty="0" smtClean="0"/>
              <a:t>Co-Worker test (LPC)</a:t>
            </a:r>
            <a:r>
              <a:rPr lang="es-ES_tradnl" sz="2300" dirty="0" smtClean="0"/>
              <a:t>. </a:t>
            </a:r>
          </a:p>
          <a:p>
            <a:pPr>
              <a:buClr>
                <a:schemeClr val="accent2"/>
              </a:buClr>
              <a:buFont typeface="Wingdings" charset="2"/>
              <a:buChar char="v"/>
            </a:pPr>
            <a:r>
              <a:rPr lang="es-ES_tradnl" sz="2300" dirty="0" smtClean="0"/>
              <a:t>Puedes </a:t>
            </a:r>
            <a:r>
              <a:rPr lang="es-ES_tradnl" sz="2300" dirty="0"/>
              <a:t>puntuar tu propia </a:t>
            </a:r>
            <a:r>
              <a:rPr lang="es-ES_tradnl" sz="2300" dirty="0" smtClean="0"/>
              <a:t>prueba. </a:t>
            </a:r>
            <a:r>
              <a:rPr lang="es-ES_tradnl" sz="2300" dirty="0"/>
              <a:t>Si </a:t>
            </a:r>
            <a:r>
              <a:rPr lang="es-ES_tradnl" sz="2300" dirty="0" smtClean="0"/>
              <a:t>tu </a:t>
            </a:r>
            <a:r>
              <a:rPr lang="es-ES_tradnl" sz="2300" dirty="0"/>
              <a:t>puntaje fue de 64 o más en esa prueba, la evidencia de </a:t>
            </a:r>
            <a:r>
              <a:rPr lang="es-ES_tradnl" sz="2300" dirty="0" err="1"/>
              <a:t>Fiedler</a:t>
            </a:r>
            <a:r>
              <a:rPr lang="es-ES_tradnl" sz="2300" dirty="0"/>
              <a:t> es que </a:t>
            </a:r>
            <a:r>
              <a:rPr lang="es-ES_tradnl" sz="2300" dirty="0" smtClean="0"/>
              <a:t>estás </a:t>
            </a:r>
            <a:r>
              <a:rPr lang="es-ES_tradnl" sz="2300" dirty="0"/>
              <a:t>orientado a la persona bajo estrés y orientado a la tarea cuando está relajado. </a:t>
            </a:r>
            <a:endParaRPr lang="es-ES_tradnl" sz="2300" dirty="0" smtClean="0"/>
          </a:p>
          <a:p>
            <a:pPr>
              <a:buClr>
                <a:schemeClr val="accent2"/>
              </a:buClr>
              <a:buFont typeface="Wingdings" charset="2"/>
              <a:buChar char="v"/>
            </a:pPr>
            <a:r>
              <a:rPr lang="es-ES_tradnl" sz="2300" dirty="0" smtClean="0"/>
              <a:t>Una </a:t>
            </a:r>
            <a:r>
              <a:rPr lang="es-ES_tradnl" sz="2300" dirty="0"/>
              <a:t>puntuación de 53 o menos es evidencia de que estás orientado a la tarea bajo estrés y orientado a la persona cuando estás relajado. </a:t>
            </a:r>
            <a:endParaRPr lang="es-ES_tradnl" sz="2300" dirty="0" smtClean="0"/>
          </a:p>
          <a:p>
            <a:pPr>
              <a:buClr>
                <a:schemeClr val="accent2"/>
              </a:buClr>
              <a:buFont typeface="Wingdings" charset="2"/>
              <a:buChar char="v"/>
            </a:pPr>
            <a:r>
              <a:rPr lang="es-ES_tradnl" sz="2300" dirty="0" smtClean="0"/>
              <a:t>Si </a:t>
            </a:r>
            <a:r>
              <a:rPr lang="es-ES_tradnl" sz="2300" dirty="0"/>
              <a:t>tienes más de 64, eres un LPC alto (compañero de trabajo menos preferido); y si tienes menos de 53, eres un LPC bajo. Si </a:t>
            </a:r>
            <a:r>
              <a:rPr lang="es-ES_tradnl" sz="2300" dirty="0" smtClean="0"/>
              <a:t>su puntaje </a:t>
            </a:r>
            <a:r>
              <a:rPr lang="es-ES_tradnl" sz="2300" dirty="0" err="1" smtClean="0"/>
              <a:t>est</a:t>
            </a:r>
            <a:r>
              <a:rPr lang="es-ES" sz="2300" dirty="0" smtClean="0"/>
              <a:t>á </a:t>
            </a:r>
            <a:r>
              <a:rPr lang="es-ES_tradnl" sz="2300" dirty="0" smtClean="0"/>
              <a:t>entre </a:t>
            </a:r>
            <a:r>
              <a:rPr lang="es-ES_tradnl" sz="2300" dirty="0"/>
              <a:t>esos dos </a:t>
            </a:r>
            <a:r>
              <a:rPr lang="es-ES_tradnl" sz="2300" dirty="0" smtClean="0"/>
              <a:t>números (53-64), </a:t>
            </a:r>
            <a:r>
              <a:rPr lang="es-ES_tradnl" sz="2300" dirty="0"/>
              <a:t>los datos de </a:t>
            </a:r>
            <a:r>
              <a:rPr lang="es-ES_tradnl" sz="2300" dirty="0" err="1"/>
              <a:t>Fiedler</a:t>
            </a:r>
            <a:r>
              <a:rPr lang="es-ES_tradnl" sz="2300" dirty="0"/>
              <a:t> no tienen nada que decirle sobre su estilo de </a:t>
            </a:r>
            <a:r>
              <a:rPr lang="es-ES_tradnl" sz="2300" dirty="0" smtClean="0"/>
              <a:t>liderazgo</a:t>
            </a:r>
            <a:r>
              <a:rPr lang="mr-IN" sz="2300" dirty="0" smtClean="0"/>
              <a:t>…</a:t>
            </a:r>
            <a:endParaRPr lang="es-ES_tradnl" sz="23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87</a:t>
            </a:fld>
            <a:endParaRPr lang="en-US" sz="1600"/>
          </a:p>
        </p:txBody>
      </p:sp>
    </p:spTree>
    <p:extLst>
      <p:ext uri="{BB962C8B-B14F-4D97-AF65-F5344CB8AC3E}">
        <p14:creationId xmlns:p14="http://schemas.microsoft.com/office/powerpoint/2010/main" val="145958242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IDENTIFYING YOUR LEADERSHIP STYLE</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err="1"/>
              <a:t>Fiedler</a:t>
            </a:r>
            <a:r>
              <a:rPr lang="es-ES_tradnl" sz="2150" dirty="0"/>
              <a:t> sostiene que las personas son difíciles de cambiar y que es más fácil cambiar la situación en que se encuentran las personas que cambiar a las personas. Al menos para las conductas rutinarias y cotidianas que normalmente están bajo el control del hábito, las personas actúan de manera que no tienen mucho control. Entonces, en lugar de cambiar ellos mismos, deberían tratar de cambiar su situación de liderazgo. </a:t>
            </a:r>
            <a:endParaRPr lang="es-ES_tradnl" sz="2150" dirty="0" smtClean="0"/>
          </a:p>
          <a:p>
            <a:r>
              <a:rPr lang="es-ES_tradnl" sz="2150" dirty="0" err="1" smtClean="0"/>
              <a:t>Fiedler</a:t>
            </a:r>
            <a:r>
              <a:rPr lang="es-ES_tradnl" sz="2150" dirty="0" smtClean="0"/>
              <a:t> </a:t>
            </a:r>
            <a:r>
              <a:rPr lang="es-ES_tradnl" sz="2150" dirty="0"/>
              <a:t>nos ha proporcionado formas de medir la situación. En esta sección, encontrará </a:t>
            </a:r>
            <a:r>
              <a:rPr lang="es-ES_tradnl" sz="2150" dirty="0" smtClean="0"/>
              <a:t>las escalas </a:t>
            </a:r>
            <a:r>
              <a:rPr lang="en-US" sz="2400" dirty="0" smtClean="0"/>
              <a:t>Leader–Member</a:t>
            </a:r>
            <a:r>
              <a:rPr lang="en-US" sz="2400" dirty="0"/>
              <a:t> </a:t>
            </a:r>
            <a:r>
              <a:rPr lang="en-US" sz="2400" dirty="0" smtClean="0"/>
              <a:t>Relations </a:t>
            </a:r>
            <a:r>
              <a:rPr lang="en-US" sz="2400" dirty="0"/>
              <a:t>Scale, the Task Structure Rating Scale, and the Position Power </a:t>
            </a:r>
            <a:r>
              <a:rPr lang="en-US" sz="2400" dirty="0" smtClean="0"/>
              <a:t>Rating Scale</a:t>
            </a:r>
            <a:r>
              <a:rPr lang="en-US" sz="2400" dirty="0"/>
              <a:t>.</a:t>
            </a:r>
            <a:r>
              <a:rPr lang="es-ES_tradnl" sz="2150" dirty="0" smtClean="0"/>
              <a:t>. </a:t>
            </a:r>
            <a:r>
              <a:rPr lang="es-ES_tradnl" sz="2150" dirty="0"/>
              <a:t>Puede responder a estas escalas y calificarlas siguiendo las instrucciones de los formularios. </a:t>
            </a:r>
            <a:endParaRPr lang="es-ES_tradnl" sz="2150" dirty="0" smtClean="0"/>
          </a:p>
          <a:p>
            <a:pPr>
              <a:buClr>
                <a:schemeClr val="accent2"/>
              </a:buClr>
              <a:buFont typeface="Wingdings" charset="2"/>
              <a:buChar char="v"/>
            </a:pPr>
            <a:r>
              <a:rPr lang="es-ES_tradnl" sz="2150" dirty="0" smtClean="0"/>
              <a:t>Luego </a:t>
            </a:r>
            <a:r>
              <a:rPr lang="es-ES_tradnl" sz="2150" dirty="0"/>
              <a:t>viene la Escala de Control de la </a:t>
            </a:r>
            <a:r>
              <a:rPr lang="es-ES_tradnl" sz="2150" dirty="0" smtClean="0"/>
              <a:t>Situación (</a:t>
            </a:r>
            <a:r>
              <a:rPr lang="en-US" sz="2400" dirty="0"/>
              <a:t>Situation Control Scale</a:t>
            </a:r>
            <a:r>
              <a:rPr lang="es-ES_tradnl" sz="2150" dirty="0" smtClean="0"/>
              <a:t>). Siga </a:t>
            </a:r>
            <a:r>
              <a:rPr lang="es-ES_tradnl" sz="2150" dirty="0"/>
              <a:t>las instrucciones y </a:t>
            </a:r>
            <a:r>
              <a:rPr lang="es-ES_tradnl" sz="2150" dirty="0" smtClean="0"/>
              <a:t>encuentre su </a:t>
            </a:r>
            <a:r>
              <a:rPr lang="es-ES_tradnl" sz="2150" dirty="0"/>
              <a:t>puntuación. Si su puntaje es de 51 a 70, usted tiene un alto control; si es 10-30 </a:t>
            </a:r>
            <a:r>
              <a:rPr lang="es-ES_tradnl" sz="2150" dirty="0" smtClean="0"/>
              <a:t>tiene </a:t>
            </a:r>
            <a:r>
              <a:rPr lang="es-ES_tradnl" sz="2150" dirty="0"/>
              <a:t>bajo control.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88</a:t>
            </a:fld>
            <a:endParaRPr lang="en-US" sz="1600"/>
          </a:p>
        </p:txBody>
      </p:sp>
    </p:spTree>
    <p:extLst>
      <p:ext uri="{BB962C8B-B14F-4D97-AF65-F5344CB8AC3E}">
        <p14:creationId xmlns:p14="http://schemas.microsoft.com/office/powerpoint/2010/main" val="114689210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IDENTIFYING YOUR LEADERSHIP STYLE</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150" dirty="0" err="1" smtClean="0"/>
              <a:t>Fiedler</a:t>
            </a:r>
            <a:r>
              <a:rPr lang="es-ES_tradnl" sz="2150" dirty="0" smtClean="0"/>
              <a:t> </a:t>
            </a:r>
            <a:r>
              <a:rPr lang="es-ES_tradnl" sz="2150" dirty="0"/>
              <a:t>y otros han realizado literalmente cientos de estudios que vinculan a LPC y la Escala de control de la situación por un lado, y la efectividad del grupo (beneficios, alta productividad, velocidad para realizar el trabajo, precisión) por otro lado. </a:t>
            </a:r>
            <a:endParaRPr lang="es-ES_tradnl" sz="2150" dirty="0" smtClean="0"/>
          </a:p>
          <a:p>
            <a:pPr>
              <a:buClr>
                <a:schemeClr val="accent2"/>
              </a:buClr>
              <a:buFont typeface="Wingdings" charset="2"/>
              <a:buChar char="v"/>
            </a:pPr>
            <a:r>
              <a:rPr lang="es-ES_tradnl" sz="2150" dirty="0" smtClean="0"/>
              <a:t>Los </a:t>
            </a:r>
            <a:r>
              <a:rPr lang="es-ES_tradnl" sz="2150" dirty="0"/>
              <a:t>hallazgos de estos estudios caen en un patrón. Resulta que los LPC bajos funcionan bien en situaciones en las que tienen un control alto o bajo, pero no lo hacen bien en situaciones donde tienen un control intermedio. </a:t>
            </a:r>
            <a:endParaRPr lang="es-ES_tradnl" sz="2150" dirty="0" smtClean="0"/>
          </a:p>
          <a:p>
            <a:pPr>
              <a:buClr>
                <a:schemeClr val="accent2"/>
              </a:buClr>
              <a:buFont typeface="Wingdings" charset="2"/>
              <a:buChar char="v"/>
            </a:pPr>
            <a:r>
              <a:rPr lang="es-ES_tradnl" sz="2150" dirty="0" smtClean="0"/>
              <a:t>Por </a:t>
            </a:r>
            <a:r>
              <a:rPr lang="es-ES_tradnl" sz="2150" dirty="0"/>
              <a:t>otro lado, los LPC altos funcionan bien en situaciones en las que tienen control intermedio. Entonces, primero descubra cuánto control tiene en su situación laboral particular.</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89</a:t>
            </a:fld>
            <a:endParaRPr lang="en-US" sz="1600"/>
          </a:p>
        </p:txBody>
      </p:sp>
    </p:spTree>
    <p:extLst>
      <p:ext uri="{BB962C8B-B14F-4D97-AF65-F5344CB8AC3E}">
        <p14:creationId xmlns:p14="http://schemas.microsoft.com/office/powerpoint/2010/main" val="132208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ACTITUD y CAMBIO DE ACTITUD</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smtClean="0"/>
              <a:t>Si </a:t>
            </a:r>
            <a:r>
              <a:rPr lang="es-ES_tradnl" sz="2400" dirty="0"/>
              <a:t>bien </a:t>
            </a:r>
            <a:r>
              <a:rPr lang="es-ES_tradnl" sz="2400" dirty="0" smtClean="0"/>
              <a:t>la </a:t>
            </a:r>
            <a:r>
              <a:rPr lang="es-ES_tradnl" sz="2400" dirty="0" err="1" smtClean="0"/>
              <a:t>aceptaci</a:t>
            </a:r>
            <a:r>
              <a:rPr lang="es-ES" sz="2400" dirty="0" err="1" smtClean="0"/>
              <a:t>ón</a:t>
            </a:r>
            <a:r>
              <a:rPr lang="es-ES_tradnl" sz="2400" dirty="0" smtClean="0"/>
              <a:t> </a:t>
            </a:r>
            <a:r>
              <a:rPr lang="es-ES_tradnl" sz="2400" dirty="0"/>
              <a:t>es muy importante en el cambio de actitud, si uno está interesado en la acción, necesita dos fases más: </a:t>
            </a:r>
            <a:endParaRPr lang="es-ES_tradnl" sz="2400" dirty="0" smtClean="0"/>
          </a:p>
          <a:p>
            <a:pPr>
              <a:buClr>
                <a:schemeClr val="accent2"/>
              </a:buClr>
              <a:buFont typeface="Wingdings" charset="2"/>
              <a:buChar char="v"/>
            </a:pPr>
            <a:r>
              <a:rPr lang="es-ES_tradnl" sz="2400" dirty="0" smtClean="0"/>
              <a:t>Primero</a:t>
            </a:r>
            <a:r>
              <a:rPr lang="es-ES_tradnl" sz="2400" dirty="0"/>
              <a:t>, la persona debe recordar </a:t>
            </a:r>
            <a:r>
              <a:rPr lang="es-ES_tradnl" sz="2400" dirty="0" smtClean="0"/>
              <a:t>la </a:t>
            </a:r>
            <a:r>
              <a:rPr lang="es-ES_tradnl" sz="2400" dirty="0" err="1" smtClean="0"/>
              <a:t>aceptaci</a:t>
            </a:r>
            <a:r>
              <a:rPr lang="es-ES" sz="2400" dirty="0" err="1" smtClean="0"/>
              <a:t>ón</a:t>
            </a:r>
            <a:r>
              <a:rPr lang="es-ES_tradnl" sz="2400" dirty="0" smtClean="0"/>
              <a:t>, </a:t>
            </a:r>
            <a:r>
              <a:rPr lang="es-ES_tradnl" sz="2400" dirty="0"/>
              <a:t>y luego los factores involucrados en la acción (normas, roles, hábitos previos, afecto hacia el comportamiento, las consecuencias percibidas, y así </a:t>
            </a:r>
            <a:r>
              <a:rPr lang="es-ES_tradnl" sz="2400" dirty="0" smtClean="0"/>
              <a:t>sucesivamente) </a:t>
            </a:r>
            <a:r>
              <a:rPr lang="es-ES_tradnl" sz="2400" dirty="0"/>
              <a:t>no deben cancelar la intención de actuar. </a:t>
            </a:r>
            <a:endParaRPr lang="es-ES_tradnl" sz="2400" dirty="0" smtClean="0"/>
          </a:p>
          <a:p>
            <a:pPr>
              <a:buClr>
                <a:schemeClr val="accent2"/>
              </a:buClr>
              <a:buFont typeface="Wingdings" charset="2"/>
              <a:buChar char="v"/>
            </a:pPr>
            <a:r>
              <a:rPr lang="es-ES_tradnl" sz="2400" dirty="0" smtClean="0"/>
              <a:t>En </a:t>
            </a:r>
            <a:r>
              <a:rPr lang="es-ES_tradnl" sz="2400" dirty="0"/>
              <a:t>otras palabras, el análisis del cambio de actitud muestra que es un proceso complejo en el que el intento de cambiar las actitudes y el comportamiento puede ser "descarrilado" por muchos factores. Al pensar en los mejores medios para cambiar la actitud de alguien, es útil ser analítico, considerar y anticipar todos esos factores y, si es posible, hacerlos favorables al cambio.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a:t>
            </a:fld>
            <a:endParaRPr lang="en-US" sz="1600"/>
          </a:p>
        </p:txBody>
      </p:sp>
    </p:spTree>
    <p:extLst>
      <p:ext uri="{BB962C8B-B14F-4D97-AF65-F5344CB8AC3E}">
        <p14:creationId xmlns:p14="http://schemas.microsoft.com/office/powerpoint/2010/main" val="146914079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Identifying Your </a:t>
            </a:r>
            <a:r>
              <a:rPr lang="en-US" dirty="0" smtClean="0"/>
              <a:t>Leadership Style</a:t>
            </a:r>
            <a:r>
              <a:rPr lang="en-US" dirty="0"/>
              <a:t>*</a:t>
            </a:r>
            <a:endParaRPr lang="en-US" dirty="0"/>
          </a:p>
        </p:txBody>
      </p:sp>
      <p:sp>
        <p:nvSpPr>
          <p:cNvPr id="3" name="Marcador de contenido 2"/>
          <p:cNvSpPr>
            <a:spLocks noGrp="1"/>
          </p:cNvSpPr>
          <p:nvPr>
            <p:ph idx="1"/>
          </p:nvPr>
        </p:nvSpPr>
        <p:spPr>
          <a:xfrm>
            <a:off x="1097280" y="2626822"/>
            <a:ext cx="10058400" cy="3401046"/>
          </a:xfrm>
        </p:spPr>
        <p:txBody>
          <a:bodyPr>
            <a:noAutofit/>
          </a:bodyPr>
          <a:lstStyle/>
          <a:p>
            <a:r>
              <a:rPr lang="en-US" sz="2400" smtClean="0"/>
              <a:t>Your performance as a leader depends primarily on the proper match between your leadership style and the control you have over your work situation. This section will help you identify your leadership style and the conditions in which you will be most effective. Carefully read the following instructions and complete the Least Preferred Co-worker (LPC) Scale.</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90</a:t>
            </a:fld>
            <a:endParaRPr lang="en-US" sz="1600"/>
          </a:p>
        </p:txBody>
      </p:sp>
      <p:sp>
        <p:nvSpPr>
          <p:cNvPr id="6" name="CuadroTexto 5"/>
          <p:cNvSpPr txBox="1"/>
          <p:nvPr/>
        </p:nvSpPr>
        <p:spPr>
          <a:xfrm>
            <a:off x="1453790" y="5320497"/>
            <a:ext cx="9345379" cy="923330"/>
          </a:xfrm>
          <a:prstGeom prst="rect">
            <a:avLst/>
          </a:prstGeom>
          <a:noFill/>
        </p:spPr>
        <p:txBody>
          <a:bodyPr wrap="none" rtlCol="0">
            <a:spAutoFit/>
          </a:bodyPr>
          <a:lstStyle/>
          <a:p>
            <a:r>
              <a:rPr lang="en-US" dirty="0"/>
              <a:t>*This material is from F. E. Fiedler, M. </a:t>
            </a:r>
            <a:r>
              <a:rPr lang="en-US" dirty="0" err="1"/>
              <a:t>Chemers</a:t>
            </a:r>
            <a:r>
              <a:rPr lang="en-US" dirty="0"/>
              <a:t>, and L. </a:t>
            </a:r>
            <a:r>
              <a:rPr lang="en-US" dirty="0" err="1"/>
              <a:t>Mahar</a:t>
            </a:r>
            <a:r>
              <a:rPr lang="en-US" dirty="0"/>
              <a:t>, Improving Leadership Effectiveness:</a:t>
            </a:r>
          </a:p>
          <a:p>
            <a:r>
              <a:rPr lang="en-US" dirty="0"/>
              <a:t>The Leader-Match Concept. Copyright 1977 John Wiley &amp; Sons. Reprinted by permission of the</a:t>
            </a:r>
          </a:p>
          <a:p>
            <a:r>
              <a:rPr lang="en-US" dirty="0"/>
              <a:t>author and publisher.</a:t>
            </a:r>
            <a:endParaRPr lang="en-US" dirty="0"/>
          </a:p>
        </p:txBody>
      </p:sp>
    </p:spTree>
    <p:extLst>
      <p:ext uri="{BB962C8B-B14F-4D97-AF65-F5344CB8AC3E}">
        <p14:creationId xmlns:p14="http://schemas.microsoft.com/office/powerpoint/2010/main" val="32461522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011981"/>
            <a:ext cx="10058400" cy="725379"/>
          </a:xfrm>
        </p:spPr>
        <p:txBody>
          <a:bodyPr>
            <a:normAutofit/>
          </a:bodyPr>
          <a:lstStyle/>
          <a:p>
            <a:r>
              <a:rPr lang="es-ES_tradnl" sz="3800" dirty="0"/>
              <a:t>INSTRUCCIONES</a:t>
            </a:r>
            <a:endParaRPr lang="en-US" sz="3800"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300" dirty="0" smtClean="0"/>
              <a:t>A </a:t>
            </a:r>
            <a:r>
              <a:rPr lang="es-ES_tradnl" sz="2300" dirty="0"/>
              <a:t>lo largo de su vida, ha trabajado en muchos grupos con una gran variedad de personas diferentes: en su trabajo, en grupos sociales, en organizaciones eclesiásticas, en grupos de voluntarios, en equipos atléticos y en muchas otras situaciones. </a:t>
            </a:r>
            <a:endParaRPr lang="es-ES_tradnl" sz="2300" dirty="0" smtClean="0"/>
          </a:p>
          <a:p>
            <a:pPr>
              <a:buClr>
                <a:schemeClr val="accent2"/>
              </a:buClr>
              <a:buFont typeface="Wingdings" charset="2"/>
              <a:buChar char="v"/>
            </a:pPr>
            <a:r>
              <a:rPr lang="es-ES_tradnl" sz="2300" dirty="0" smtClean="0"/>
              <a:t>Algunos </a:t>
            </a:r>
            <a:r>
              <a:rPr lang="es-ES_tradnl" sz="2300" dirty="0"/>
              <a:t>de sus compañeros de trabajo pudieron haber sido muy fáciles </a:t>
            </a:r>
            <a:r>
              <a:rPr lang="es-ES_tradnl" sz="2300" dirty="0" smtClean="0"/>
              <a:t>para trabajar</a:t>
            </a:r>
            <a:r>
              <a:rPr lang="es-ES_tradnl" sz="2300" dirty="0"/>
              <a:t>. Trabajar con otros puede haber sido casi imposible. De todas las personas con las que ha trabajado, piense en la única persona ahora o en cualquier momento en el pasado con la que podría trabajar menos. </a:t>
            </a:r>
            <a:endParaRPr lang="es-ES_tradnl" sz="2300" dirty="0" smtClean="0"/>
          </a:p>
          <a:p>
            <a:pPr>
              <a:buClr>
                <a:schemeClr val="accent2"/>
              </a:buClr>
              <a:buFont typeface="Wingdings" charset="2"/>
              <a:buChar char="v"/>
            </a:pPr>
            <a:r>
              <a:rPr lang="es-ES_tradnl" sz="2300" dirty="0" smtClean="0"/>
              <a:t>Este </a:t>
            </a:r>
            <a:r>
              <a:rPr lang="es-ES_tradnl" sz="2300" dirty="0"/>
              <a:t>individuo no es necesariamente la persona que menos te ha gustado. Más bien, piense en la persona con la que tuvo más dificultades para realizar un trabajo, la persona con la que podría trabajar menos. Esta persona se llama su compañero de trabajo menos preferido (LPC, </a:t>
            </a:r>
            <a:r>
              <a:rPr lang="es-ES_tradnl" sz="2300" dirty="0" err="1"/>
              <a:t>Least</a:t>
            </a:r>
            <a:r>
              <a:rPr lang="es-ES_tradnl" sz="2300" dirty="0"/>
              <a:t> </a:t>
            </a:r>
            <a:r>
              <a:rPr lang="es-ES_tradnl" sz="2300" dirty="0" err="1"/>
              <a:t>Preferred</a:t>
            </a:r>
            <a:r>
              <a:rPr lang="es-ES_tradnl" sz="2300" dirty="0"/>
              <a:t> Co-</a:t>
            </a:r>
            <a:r>
              <a:rPr lang="es-ES_tradnl" sz="2300" dirty="0" err="1"/>
              <a:t>worker</a:t>
            </a:r>
            <a:r>
              <a:rPr lang="es-ES_tradnl" sz="2300" dirty="0"/>
              <a:t>). </a:t>
            </a:r>
            <a:endParaRPr lang="es-ES_tradnl" sz="23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91</a:t>
            </a:fld>
            <a:endParaRPr lang="en-US" sz="1600"/>
          </a:p>
        </p:txBody>
      </p:sp>
      <p:sp>
        <p:nvSpPr>
          <p:cNvPr id="6" name="Título 1"/>
          <p:cNvSpPr txBox="1">
            <a:spLocks/>
          </p:cNvSpPr>
          <p:nvPr/>
        </p:nvSpPr>
        <p:spPr>
          <a:xfrm>
            <a:off x="1097280" y="370329"/>
            <a:ext cx="10058400" cy="641652"/>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mtClean="0"/>
              <a:t>Identifying Your Leadership Style*</a:t>
            </a:r>
            <a:endParaRPr lang="en-US" dirty="0"/>
          </a:p>
        </p:txBody>
      </p:sp>
    </p:spTree>
    <p:extLst>
      <p:ext uri="{BB962C8B-B14F-4D97-AF65-F5344CB8AC3E}">
        <p14:creationId xmlns:p14="http://schemas.microsoft.com/office/powerpoint/2010/main" val="177303557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479665"/>
            <a:ext cx="10058400" cy="454820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150" dirty="0" smtClean="0"/>
              <a:t>En la escala a continuación, describa a esta persona colocando una ‘X’ en el espacio apropiado. La escala consiste en pares de palabras que tienen un significado opuesto, como Muy limpio (</a:t>
            </a:r>
            <a:r>
              <a:rPr lang="es-ES_tradnl" sz="2150" dirty="0" err="1" smtClean="0"/>
              <a:t>Very</a:t>
            </a:r>
            <a:r>
              <a:rPr lang="es-ES_tradnl" sz="2150" dirty="0" smtClean="0"/>
              <a:t> </a:t>
            </a:r>
            <a:r>
              <a:rPr lang="es-ES_tradnl" sz="2150" dirty="0" err="1" smtClean="0"/>
              <a:t>Neat</a:t>
            </a:r>
            <a:r>
              <a:rPr lang="es-ES_tradnl" sz="2150" dirty="0" smtClean="0"/>
              <a:t>) y Muy desordenado (</a:t>
            </a:r>
            <a:r>
              <a:rPr lang="es-ES_tradnl" sz="2150" dirty="0" err="1" smtClean="0"/>
              <a:t>Very</a:t>
            </a:r>
            <a:r>
              <a:rPr lang="es-ES_tradnl" sz="2150" dirty="0" smtClean="0"/>
              <a:t> </a:t>
            </a:r>
            <a:r>
              <a:rPr lang="es-ES_tradnl" sz="2150" dirty="0" err="1" smtClean="0"/>
              <a:t>Untidy</a:t>
            </a:r>
            <a:r>
              <a:rPr lang="es-ES_tradnl" sz="2150" dirty="0" smtClean="0"/>
              <a:t>). Entre cada par de palabras hay ocho espacios que forman la siguiente escala:</a:t>
            </a:r>
          </a:p>
          <a:p>
            <a:pPr>
              <a:buClr>
                <a:schemeClr val="accent2"/>
              </a:buClr>
              <a:buFont typeface="Wingdings" charset="2"/>
              <a:buChar char="v"/>
            </a:pPr>
            <a:endParaRPr lang="es-ES_tradnl" sz="2150" dirty="0" smtClean="0"/>
          </a:p>
          <a:p>
            <a:pPr>
              <a:buClr>
                <a:schemeClr val="accent2"/>
              </a:buClr>
              <a:buFont typeface="Wingdings" charset="2"/>
              <a:buChar char="v"/>
            </a:pPr>
            <a:endParaRPr lang="es-ES_tradnl" sz="2150" dirty="0" smtClean="0"/>
          </a:p>
          <a:p>
            <a:pPr>
              <a:buClr>
                <a:schemeClr val="accent2"/>
              </a:buClr>
              <a:buFont typeface="Wingdings" charset="2"/>
              <a:buChar char="v"/>
            </a:pPr>
            <a:r>
              <a:rPr lang="es-ES_tradnl" sz="2150" dirty="0" smtClean="0"/>
              <a:t>Piense en esos ocho espacios como pasos que van de un extremo al otro. Por lo tanto, si normalmente piensa que este compañero de trabajo menos preferido es ‘Quite </a:t>
            </a:r>
            <a:r>
              <a:rPr lang="es-ES_tradnl" sz="2150" dirty="0" err="1" smtClean="0"/>
              <a:t>Neat</a:t>
            </a:r>
            <a:r>
              <a:rPr lang="es-ES_tradnl" sz="2150" dirty="0" smtClean="0"/>
              <a:t>’, escriba una ‘X’ en el espacio marcado con 7, como esto:</a:t>
            </a:r>
            <a:endParaRPr lang="es-ES_tradnl" sz="215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93</a:t>
            </a:fld>
            <a:endParaRPr lang="en-US" sz="1600"/>
          </a:p>
        </p:txBody>
      </p:sp>
      <p:sp>
        <p:nvSpPr>
          <p:cNvPr id="5" name="Título 1"/>
          <p:cNvSpPr txBox="1">
            <a:spLocks/>
          </p:cNvSpPr>
          <p:nvPr/>
        </p:nvSpPr>
        <p:spPr>
          <a:xfrm>
            <a:off x="1097280" y="928856"/>
            <a:ext cx="10058400" cy="72537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sz="2800" smtClean="0"/>
              <a:t>INSTRUCCIONES</a:t>
            </a:r>
            <a:endParaRPr lang="en-US" sz="2800" dirty="0"/>
          </a:p>
        </p:txBody>
      </p:sp>
      <p:sp>
        <p:nvSpPr>
          <p:cNvPr id="6" name="Título 1"/>
          <p:cNvSpPr txBox="1">
            <a:spLocks/>
          </p:cNvSpPr>
          <p:nvPr/>
        </p:nvSpPr>
        <p:spPr>
          <a:xfrm>
            <a:off x="1097280" y="283345"/>
            <a:ext cx="10058400" cy="64165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smtClean="0"/>
              <a:t>Identifying Your Leadership Style*</a:t>
            </a:r>
            <a:endParaRPr lang="en-US" sz="4000" dirty="0"/>
          </a:p>
        </p:txBody>
      </p:sp>
      <p:pic>
        <p:nvPicPr>
          <p:cNvPr id="7" name="Imagen 6"/>
          <p:cNvPicPr>
            <a:picLocks noChangeAspect="1"/>
          </p:cNvPicPr>
          <p:nvPr/>
        </p:nvPicPr>
        <p:blipFill>
          <a:blip r:embed="rId2"/>
          <a:stretch>
            <a:fillRect/>
          </a:stretch>
        </p:blipFill>
        <p:spPr>
          <a:xfrm>
            <a:off x="1975611" y="3011473"/>
            <a:ext cx="8301738" cy="724410"/>
          </a:xfrm>
          <a:prstGeom prst="rect">
            <a:avLst/>
          </a:prstGeom>
        </p:spPr>
      </p:pic>
      <p:pic>
        <p:nvPicPr>
          <p:cNvPr id="8" name="Imagen 7"/>
          <p:cNvPicPr>
            <a:picLocks noChangeAspect="1"/>
          </p:cNvPicPr>
          <p:nvPr/>
        </p:nvPicPr>
        <p:blipFill>
          <a:blip r:embed="rId3"/>
          <a:stretch>
            <a:fillRect/>
          </a:stretch>
        </p:blipFill>
        <p:spPr>
          <a:xfrm>
            <a:off x="2593572" y="4790435"/>
            <a:ext cx="7506970" cy="1453392"/>
          </a:xfrm>
          <a:prstGeom prst="rect">
            <a:avLst/>
          </a:prstGeom>
        </p:spPr>
      </p:pic>
    </p:spTree>
    <p:extLst>
      <p:ext uri="{BB962C8B-B14F-4D97-AF65-F5344CB8AC3E}">
        <p14:creationId xmlns:p14="http://schemas.microsoft.com/office/powerpoint/2010/main" val="17066471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579416"/>
            <a:ext cx="10058400" cy="446784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Sin embargo, si normalmente </a:t>
            </a:r>
            <a:r>
              <a:rPr lang="es-ES_tradnl" sz="2200" dirty="0" smtClean="0"/>
              <a:t>piense </a:t>
            </a:r>
            <a:r>
              <a:rPr lang="es-ES_tradnl" sz="2200" dirty="0"/>
              <a:t>que esta persona es solo un poco ordenada, pondría su '' X '' en el espacio 5. Si piensa que esta persona es muy desordenada (no está limpia), pondría su '' X '' en el espacio 1. </a:t>
            </a:r>
            <a:endParaRPr lang="es-ES_tradnl" sz="2200" dirty="0" smtClean="0"/>
          </a:p>
          <a:p>
            <a:pPr>
              <a:buClr>
                <a:schemeClr val="accent2"/>
              </a:buClr>
              <a:buFont typeface="Wingdings" charset="2"/>
              <a:buChar char="v"/>
            </a:pPr>
            <a:r>
              <a:rPr lang="es-ES_tradnl" sz="2200" dirty="0" smtClean="0"/>
              <a:t>A </a:t>
            </a:r>
            <a:r>
              <a:rPr lang="es-ES_tradnl" sz="2200" dirty="0"/>
              <a:t>veces, la escala se </a:t>
            </a:r>
            <a:r>
              <a:rPr lang="es-ES_tradnl" sz="2200" dirty="0" smtClean="0"/>
              <a:t>presentar</a:t>
            </a:r>
            <a:r>
              <a:rPr lang="es-ES" sz="2200" dirty="0" smtClean="0"/>
              <a:t>á </a:t>
            </a:r>
            <a:r>
              <a:rPr lang="es-ES_tradnl" sz="2200" dirty="0" smtClean="0"/>
              <a:t>en </a:t>
            </a:r>
            <a:r>
              <a:rPr lang="es-ES_tradnl" sz="2200" dirty="0"/>
              <a:t>la otra dirección, como se muestra a continuación</a:t>
            </a:r>
            <a:r>
              <a:rPr lang="es-ES_tradnl" sz="2200" dirty="0" smtClean="0"/>
              <a:t>:</a:t>
            </a:r>
          </a:p>
          <a:p>
            <a:pPr>
              <a:buClr>
                <a:schemeClr val="accent2"/>
              </a:buClr>
              <a:buFont typeface="Wingdings" charset="2"/>
              <a:buChar char="v"/>
            </a:pPr>
            <a:endParaRPr lang="es-ES_tradnl" sz="2200" dirty="0"/>
          </a:p>
          <a:p>
            <a:pPr>
              <a:buClr>
                <a:schemeClr val="accent2"/>
              </a:buClr>
              <a:buFont typeface="Wingdings" charset="2"/>
              <a:buChar char="v"/>
            </a:pPr>
            <a:endParaRPr lang="es-ES_tradnl" sz="2200" dirty="0"/>
          </a:p>
          <a:p>
            <a:pPr>
              <a:buClr>
                <a:schemeClr val="accent2"/>
              </a:buClr>
              <a:buFont typeface="Wingdings" charset="2"/>
              <a:buChar char="v"/>
            </a:pPr>
            <a:r>
              <a:rPr lang="es-ES_tradnl" sz="2200" dirty="0"/>
              <a:t>Antes de marcar su ‘X '’, mire las palabras en ambos extremos de la línea. No hay respuestas correctas o incorrectas. </a:t>
            </a:r>
            <a:r>
              <a:rPr lang="es-ES_tradnl" sz="2200" dirty="0" smtClean="0"/>
              <a:t>Trabaje r</a:t>
            </a:r>
            <a:r>
              <a:rPr lang="es-ES" sz="2200" dirty="0" smtClean="0"/>
              <a:t>á</a:t>
            </a:r>
            <a:r>
              <a:rPr lang="es-ES_tradnl" sz="2200" dirty="0" err="1" smtClean="0"/>
              <a:t>pidamente</a:t>
            </a:r>
            <a:r>
              <a:rPr lang="es-ES_tradnl" sz="2200" dirty="0" smtClean="0"/>
              <a:t>, </a:t>
            </a:r>
            <a:r>
              <a:rPr lang="es-ES_tradnl" sz="2200" dirty="0"/>
              <a:t>su primera respuesta es probable que sea la </a:t>
            </a:r>
            <a:r>
              <a:rPr lang="es-ES_tradnl" sz="2200" dirty="0" smtClean="0"/>
              <a:t>mejor. </a:t>
            </a:r>
            <a:r>
              <a:rPr lang="es-ES_tradnl" sz="2200" dirty="0"/>
              <a:t>No omita ningún elemento, y marque cada elemento solo una </a:t>
            </a:r>
            <a:r>
              <a:rPr lang="es-ES_tradnl" sz="2200" dirty="0" smtClean="0"/>
              <a:t>vez. Ignore la columna ‘</a:t>
            </a:r>
            <a:r>
              <a:rPr lang="es-ES_tradnl" sz="2200" dirty="0" err="1" smtClean="0"/>
              <a:t>Scoring</a:t>
            </a:r>
            <a:r>
              <a:rPr lang="es-ES_tradnl" sz="2200" dirty="0" smtClean="0"/>
              <a:t>’ de momento. Ahora </a:t>
            </a:r>
            <a:r>
              <a:rPr lang="es-ES_tradnl" sz="2200" dirty="0"/>
              <a:t>vaya a la página siguiente y describa a la persona con la que puede trabajar menos. Luego </a:t>
            </a:r>
            <a:r>
              <a:rPr lang="es-ES_tradnl" sz="2200" dirty="0" smtClean="0"/>
              <a:t>pase </a:t>
            </a:r>
            <a:r>
              <a:rPr lang="es-ES_tradnl" sz="2200" dirty="0"/>
              <a:t>a las siguientes páginas.</a:t>
            </a:r>
            <a:endParaRPr lang="es-ES_tradnl" sz="2200" dirty="0" smtClean="0"/>
          </a:p>
          <a:p>
            <a:pPr>
              <a:buClr>
                <a:schemeClr val="accent2"/>
              </a:buClr>
              <a:buFont typeface="Wingdings" charset="2"/>
              <a:buChar char="v"/>
            </a:pPr>
            <a:endParaRPr lang="es-ES_tradnl" sz="2200" dirty="0" smtClean="0"/>
          </a:p>
          <a:p>
            <a:pPr>
              <a:buClr>
                <a:schemeClr val="accent2"/>
              </a:buClr>
              <a:buFont typeface="Wingdings" charset="2"/>
              <a:buChar char="v"/>
            </a:pPr>
            <a:endParaRPr lang="es-ES_tradnl" sz="22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93</a:t>
            </a:fld>
            <a:endParaRPr lang="en-US" sz="1600"/>
          </a:p>
        </p:txBody>
      </p:sp>
      <p:sp>
        <p:nvSpPr>
          <p:cNvPr id="5" name="Título 1"/>
          <p:cNvSpPr txBox="1">
            <a:spLocks/>
          </p:cNvSpPr>
          <p:nvPr/>
        </p:nvSpPr>
        <p:spPr>
          <a:xfrm>
            <a:off x="1097280" y="928856"/>
            <a:ext cx="10058400" cy="72537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sz="2800" smtClean="0"/>
              <a:t>INSTRUCCIONES</a:t>
            </a:r>
            <a:endParaRPr lang="en-US" sz="2800" dirty="0"/>
          </a:p>
        </p:txBody>
      </p:sp>
      <p:sp>
        <p:nvSpPr>
          <p:cNvPr id="6" name="Título 1"/>
          <p:cNvSpPr txBox="1">
            <a:spLocks/>
          </p:cNvSpPr>
          <p:nvPr/>
        </p:nvSpPr>
        <p:spPr>
          <a:xfrm>
            <a:off x="1097280" y="283345"/>
            <a:ext cx="10058400" cy="64165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smtClean="0"/>
              <a:t>Identifying Your Leadership Style*</a:t>
            </a:r>
            <a:endParaRPr lang="en-US" sz="4000" dirty="0"/>
          </a:p>
        </p:txBody>
      </p:sp>
      <p:pic>
        <p:nvPicPr>
          <p:cNvPr id="2" name="Imagen 1"/>
          <p:cNvPicPr>
            <a:picLocks noChangeAspect="1"/>
          </p:cNvPicPr>
          <p:nvPr/>
        </p:nvPicPr>
        <p:blipFill>
          <a:blip r:embed="rId2"/>
          <a:stretch>
            <a:fillRect/>
          </a:stretch>
        </p:blipFill>
        <p:spPr>
          <a:xfrm>
            <a:off x="1907577" y="3426624"/>
            <a:ext cx="8437806" cy="848245"/>
          </a:xfrm>
          <a:prstGeom prst="rect">
            <a:avLst/>
          </a:prstGeom>
        </p:spPr>
      </p:pic>
    </p:spTree>
    <p:extLst>
      <p:ext uri="{BB962C8B-B14F-4D97-AF65-F5344CB8AC3E}">
        <p14:creationId xmlns:p14="http://schemas.microsoft.com/office/powerpoint/2010/main" val="10386844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IDENTIFYING YOUR LEADERSHIP STYLE</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250" dirty="0"/>
              <a:t>Ahora conoce su puntaje de LPC y su puntaje de control de la situación (basado en su situación de liderazgo particular, su equipo, grupo, departamento o división). ¿Se complementan? Es decir, si tiene un nivel de LPC alto, ¿están sus puntuaciones de control situacional en el rango de 31 a 50? o si </a:t>
            </a:r>
            <a:r>
              <a:rPr lang="es-ES_tradnl" sz="2250" dirty="0" smtClean="0"/>
              <a:t>es </a:t>
            </a:r>
            <a:r>
              <a:rPr lang="es-ES_tradnl" sz="2250" dirty="0"/>
              <a:t>un LPC bajo, ¿están en el rango 51–70 o 10–30? </a:t>
            </a:r>
            <a:endParaRPr lang="es-ES_tradnl" sz="2250" dirty="0" smtClean="0"/>
          </a:p>
          <a:p>
            <a:pPr>
              <a:buClr>
                <a:schemeClr val="accent2"/>
              </a:buClr>
              <a:buFont typeface="Wingdings" charset="2"/>
              <a:buChar char="v"/>
            </a:pPr>
            <a:r>
              <a:rPr lang="es-ES_tradnl" sz="2250" dirty="0" smtClean="0"/>
              <a:t>Si </a:t>
            </a:r>
            <a:r>
              <a:rPr lang="es-ES_tradnl" sz="2250" dirty="0"/>
              <a:t>coinciden, no tienes que hacer nada. Pero si no coinciden, </a:t>
            </a:r>
            <a:r>
              <a:rPr lang="es-ES_tradnl" sz="2250" dirty="0" err="1"/>
              <a:t>Fiedler</a:t>
            </a:r>
            <a:r>
              <a:rPr lang="es-ES_tradnl" sz="2250" dirty="0"/>
              <a:t> sugiere hacer algunos cambios. Por ejemplo, si desea aumentar sus relaciones entre Líderes y Miembros, puede hacer un esfuerzo especial para comunicarse con sus subordinados para disminuir el nivel de conflicto entre ellos y ser accesible para ellos. </a:t>
            </a:r>
            <a:endParaRPr lang="es-ES_tradnl" sz="2250" dirty="0" smtClean="0"/>
          </a:p>
          <a:p>
            <a:pPr>
              <a:buClr>
                <a:schemeClr val="accent2"/>
              </a:buClr>
              <a:buFont typeface="Wingdings" charset="2"/>
              <a:buChar char="v"/>
            </a:pPr>
            <a:r>
              <a:rPr lang="es-ES_tradnl" sz="2250" dirty="0" smtClean="0"/>
              <a:t>Si </a:t>
            </a:r>
            <a:r>
              <a:rPr lang="es-ES_tradnl" sz="2250" dirty="0"/>
              <a:t>desea aumentar su estructura de tareas, puede hacer un esfuerzo especial para desarrollar procedimientos para hacer el trabajo. Si desea aumentar </a:t>
            </a:r>
            <a:r>
              <a:rPr lang="es-ES_tradnl" sz="2250" dirty="0" smtClean="0"/>
              <a:t>el poder, </a:t>
            </a:r>
            <a:r>
              <a:rPr lang="es-ES_tradnl" sz="2250" dirty="0"/>
              <a:t>puede pedirle más poder a su supervisor. </a:t>
            </a:r>
            <a:endParaRPr lang="es-ES_tradnl" sz="22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94</a:t>
            </a:fld>
            <a:endParaRPr lang="en-US" sz="1600"/>
          </a:p>
        </p:txBody>
      </p:sp>
    </p:spTree>
    <p:extLst>
      <p:ext uri="{BB962C8B-B14F-4D97-AF65-F5344CB8AC3E}">
        <p14:creationId xmlns:p14="http://schemas.microsoft.com/office/powerpoint/2010/main" val="162063967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IDENTIFYING YOUR LEADERSHIP STYLE</a:t>
            </a:r>
            <a:endParaRPr lang="en-US" dirty="0"/>
          </a:p>
        </p:txBody>
      </p:sp>
      <p:sp>
        <p:nvSpPr>
          <p:cNvPr id="3" name="Marcador de contenido 2"/>
          <p:cNvSpPr>
            <a:spLocks noGrp="1"/>
          </p:cNvSpPr>
          <p:nvPr>
            <p:ph idx="1"/>
          </p:nvPr>
        </p:nvSpPr>
        <p:spPr>
          <a:xfrm>
            <a:off x="1097280" y="2044931"/>
            <a:ext cx="10058400" cy="3982937"/>
          </a:xfrm>
        </p:spPr>
        <p:txBody>
          <a:bodyPr>
            <a:noAutofit/>
          </a:bodyPr>
          <a:lstStyle/>
          <a:p>
            <a:pPr>
              <a:buClr>
                <a:schemeClr val="accent2"/>
              </a:buClr>
              <a:buFont typeface="Wingdings" charset="2"/>
              <a:buChar char="v"/>
            </a:pPr>
            <a:r>
              <a:rPr lang="es-ES_tradnl" sz="2300" dirty="0" smtClean="0"/>
              <a:t>De manera similar, hay cosas que hacer para disminuir la estructura (diseñar la tarea para que los subordinados puedan decidir cómo realizar el trabajo) y el poder (dejar que los subordinados tomen más decisiones importantes). </a:t>
            </a:r>
          </a:p>
          <a:p>
            <a:pPr>
              <a:buClr>
                <a:schemeClr val="accent2"/>
              </a:buClr>
              <a:buFont typeface="Wingdings" charset="2"/>
              <a:buChar char="v"/>
            </a:pPr>
            <a:r>
              <a:rPr lang="es-ES_tradnl" sz="2300" dirty="0" smtClean="0"/>
              <a:t>Puede capacitar a los subordinados, rotarlos en otros trabajos, y así sucesivamente. El punto es hacer cosas para cambiar su entorno para que coincida con su estilo de liderazgo.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95</a:t>
            </a:fld>
            <a:endParaRPr lang="en-US" sz="1600"/>
          </a:p>
        </p:txBody>
      </p:sp>
    </p:spTree>
    <p:extLst>
      <p:ext uri="{BB962C8B-B14F-4D97-AF65-F5344CB8AC3E}">
        <p14:creationId xmlns:p14="http://schemas.microsoft.com/office/powerpoint/2010/main" val="25548413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IDENTIFYING YOUR LEADERSHIP STYLE</a:t>
            </a:r>
            <a:endParaRPr lang="en-US" dirty="0"/>
          </a:p>
        </p:txBody>
      </p:sp>
      <p:sp>
        <p:nvSpPr>
          <p:cNvPr id="3" name="Marcador de contenido 2"/>
          <p:cNvSpPr>
            <a:spLocks noGrp="1"/>
          </p:cNvSpPr>
          <p:nvPr>
            <p:ph idx="1"/>
          </p:nvPr>
        </p:nvSpPr>
        <p:spPr>
          <a:xfrm>
            <a:off x="1097280" y="1838253"/>
            <a:ext cx="10058400" cy="4189615"/>
          </a:xfrm>
        </p:spPr>
        <p:txBody>
          <a:bodyPr>
            <a:noAutofit/>
          </a:bodyPr>
          <a:lstStyle/>
          <a:p>
            <a:pPr>
              <a:buClr>
                <a:schemeClr val="accent2"/>
              </a:buClr>
              <a:buFont typeface="Wingdings" charset="2"/>
              <a:buChar char="v"/>
            </a:pPr>
            <a:r>
              <a:rPr lang="es-ES_tradnl" sz="2250" dirty="0"/>
              <a:t>El énfasis en la teoría del liderazgo de </a:t>
            </a:r>
            <a:r>
              <a:rPr lang="es-ES_tradnl" sz="2250" dirty="0" err="1"/>
              <a:t>Fiedler</a:t>
            </a:r>
            <a:r>
              <a:rPr lang="es-ES_tradnl" sz="2250" dirty="0"/>
              <a:t> se basa en el hecho de que </a:t>
            </a:r>
            <a:r>
              <a:rPr lang="es-ES_tradnl" sz="2250" dirty="0" err="1"/>
              <a:t>Fiedler</a:t>
            </a:r>
            <a:r>
              <a:rPr lang="es-ES_tradnl" sz="2250" dirty="0"/>
              <a:t>, más que cualquier otro investigador, ha probado su teoría con una variedad de métodos, en una variedad de entornos realistas. </a:t>
            </a:r>
            <a:endParaRPr lang="es-ES_tradnl" sz="2250" dirty="0" smtClean="0"/>
          </a:p>
          <a:p>
            <a:pPr>
              <a:buClr>
                <a:schemeClr val="accent2"/>
              </a:buClr>
              <a:buFont typeface="Wingdings" charset="2"/>
              <a:buChar char="v"/>
            </a:pPr>
            <a:r>
              <a:rPr lang="es-ES_tradnl" sz="2250" dirty="0" smtClean="0"/>
              <a:t>Por </a:t>
            </a:r>
            <a:r>
              <a:rPr lang="es-ES_tradnl" sz="2250" dirty="0"/>
              <a:t>ejemplo, </a:t>
            </a:r>
            <a:r>
              <a:rPr lang="es-ES_tradnl" sz="2250" dirty="0" err="1"/>
              <a:t>Fiedler</a:t>
            </a:r>
            <a:r>
              <a:rPr lang="es-ES_tradnl" sz="2250" dirty="0"/>
              <a:t> y sus colegas (1984, 1987) informaron sobre un estudio de varias minas, donde se comparó un programa de capacitación en administración basado en su teoría (</a:t>
            </a:r>
            <a:r>
              <a:rPr lang="es-ES_tradnl" sz="2250" dirty="0" err="1"/>
              <a:t>Fiedler</a:t>
            </a:r>
            <a:r>
              <a:rPr lang="es-ES_tradnl" sz="2250" dirty="0"/>
              <a:t> et al., 1977) con un programa ampliamente utilizado para desarrollar habilidades de supervisión que utilizaron enfoques de desarrollo organizacional que requieren gastos de consultoría de $ 80,000 a $ 150,000. </a:t>
            </a:r>
            <a:endParaRPr lang="es-ES_tradnl" sz="2250" dirty="0" smtClean="0"/>
          </a:p>
          <a:p>
            <a:pPr>
              <a:buClr>
                <a:schemeClr val="accent2"/>
              </a:buClr>
              <a:buFont typeface="Wingdings" charset="2"/>
              <a:buChar char="v"/>
            </a:pPr>
            <a:r>
              <a:rPr lang="es-ES_tradnl" sz="2250" dirty="0" smtClean="0"/>
              <a:t>El </a:t>
            </a:r>
            <a:r>
              <a:rPr lang="es-ES_tradnl" sz="2250" dirty="0"/>
              <a:t>programa de capacitación en gestión, que se estimó que costaba entre $ 4,000 y $ 10,000 en la mayoría de los sitios, fue más efectivo que los otros métodos para mejorar tanto la productividad como el registro de seguridad de la mina. Si bien </a:t>
            </a:r>
            <a:r>
              <a:rPr lang="es-ES_tradnl" sz="2250" dirty="0" err="1"/>
              <a:t>Fiedler</a:t>
            </a:r>
            <a:r>
              <a:rPr lang="es-ES_tradnl" sz="2250" dirty="0"/>
              <a:t> es, con mucho, la teoría del liderazgo mejor investigada, hay una serie de otras teorías que deben tenerse en cuenta.</a:t>
            </a:r>
            <a:endParaRPr lang="es-ES_tradnl" sz="22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96</a:t>
            </a:fld>
            <a:endParaRPr lang="en-US" sz="1600"/>
          </a:p>
        </p:txBody>
      </p:sp>
    </p:spTree>
    <p:extLst>
      <p:ext uri="{BB962C8B-B14F-4D97-AF65-F5344CB8AC3E}">
        <p14:creationId xmlns:p14="http://schemas.microsoft.com/office/powerpoint/2010/main" val="34354803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79" y="286603"/>
            <a:ext cx="10115203" cy="1450757"/>
          </a:xfrm>
        </p:spPr>
        <p:txBody>
          <a:bodyPr>
            <a:normAutofit/>
          </a:bodyPr>
          <a:lstStyle/>
          <a:p>
            <a:r>
              <a:rPr lang="en-US" sz="4400" dirty="0"/>
              <a:t> </a:t>
            </a:r>
            <a:r>
              <a:rPr lang="en-US" sz="4400" dirty="0"/>
              <a:t>INTERCULTURAL CONFLICT</a:t>
            </a:r>
            <a:endParaRPr lang="en-US" sz="4200" dirty="0"/>
          </a:p>
        </p:txBody>
      </p:sp>
      <p:sp>
        <p:nvSpPr>
          <p:cNvPr id="3" name="Marcador de contenido 2"/>
          <p:cNvSpPr>
            <a:spLocks noGrp="1"/>
          </p:cNvSpPr>
          <p:nvPr>
            <p:ph idx="1"/>
          </p:nvPr>
        </p:nvSpPr>
        <p:spPr>
          <a:xfrm>
            <a:off x="1097280" y="2028305"/>
            <a:ext cx="10058400" cy="3999564"/>
          </a:xfrm>
        </p:spPr>
        <p:txBody>
          <a:bodyPr>
            <a:noAutofit/>
          </a:bodyPr>
          <a:lstStyle/>
          <a:p>
            <a:pPr>
              <a:buClr>
                <a:schemeClr val="accent2"/>
              </a:buClr>
              <a:buFont typeface="Wingdings" charset="2"/>
              <a:buChar char="v"/>
            </a:pPr>
            <a:r>
              <a:rPr lang="es-ES_tradnl" sz="2400" dirty="0"/>
              <a:t>El conflicto intercultural es un caso especial de </a:t>
            </a:r>
            <a:r>
              <a:rPr lang="es-ES_tradnl" sz="2400" dirty="0" smtClean="0"/>
              <a:t>conflictos entre grupos. </a:t>
            </a:r>
            <a:r>
              <a:rPr lang="es-ES_tradnl" sz="2400" dirty="0"/>
              <a:t>"Cultura" aquí se define como suposiciones, creencias, normas, roles y valores no declarados que se encuentran en un grupo que habla un idioma particular y vive en un período y lugar específicos. </a:t>
            </a:r>
            <a:endParaRPr lang="es-ES_tradnl" sz="2400" dirty="0" smtClean="0"/>
          </a:p>
          <a:p>
            <a:pPr>
              <a:buClr>
                <a:schemeClr val="accent2"/>
              </a:buClr>
              <a:buFont typeface="Wingdings" charset="2"/>
              <a:buChar char="v"/>
            </a:pPr>
            <a:r>
              <a:rPr lang="es-ES_tradnl" sz="2400" dirty="0" smtClean="0"/>
              <a:t>Potencialmente</a:t>
            </a:r>
            <a:r>
              <a:rPr lang="es-ES_tradnl" sz="2400" dirty="0"/>
              <a:t>, puede haber conflicto cultural cada vez que las personas hablan un idioma diferente, incluidos los dialectos, viven en un lugar diferente (por ejemplo, Australia frente a Canadá), o se han socializado en diferentes períodos de </a:t>
            </a:r>
            <a:r>
              <a:rPr lang="es-ES_tradnl" sz="2400" dirty="0" smtClean="0"/>
              <a:t>tiempo. </a:t>
            </a:r>
          </a:p>
          <a:p>
            <a:pPr>
              <a:buClr>
                <a:schemeClr val="accent2"/>
              </a:buClr>
              <a:buFont typeface="Wingdings" charset="2"/>
              <a:buChar char="v"/>
            </a:pPr>
            <a:r>
              <a:rPr lang="es-ES_tradnl" sz="2400" dirty="0" smtClean="0"/>
              <a:t>Otros </a:t>
            </a:r>
            <a:r>
              <a:rPr lang="es-ES_tradnl" sz="2400" dirty="0"/>
              <a:t>contrastes, como las diferencias de religión, clase social y raza, también pueden crear conflictos interculturales.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97</a:t>
            </a:fld>
            <a:endParaRPr lang="en-US" sz="1600"/>
          </a:p>
        </p:txBody>
      </p:sp>
    </p:spTree>
    <p:extLst>
      <p:ext uri="{BB962C8B-B14F-4D97-AF65-F5344CB8AC3E}">
        <p14:creationId xmlns:p14="http://schemas.microsoft.com/office/powerpoint/2010/main" val="118604491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79" y="286603"/>
            <a:ext cx="10115203" cy="1450757"/>
          </a:xfrm>
        </p:spPr>
        <p:txBody>
          <a:bodyPr>
            <a:normAutofit/>
          </a:bodyPr>
          <a:lstStyle/>
          <a:p>
            <a:r>
              <a:rPr lang="en-US" sz="4400" dirty="0"/>
              <a:t> </a:t>
            </a:r>
            <a:r>
              <a:rPr lang="en-US" sz="4400" dirty="0"/>
              <a:t>INTERCULTURAL CONFLICT</a:t>
            </a:r>
            <a:endParaRPr lang="en-US" sz="4200" dirty="0"/>
          </a:p>
        </p:txBody>
      </p:sp>
      <p:sp>
        <p:nvSpPr>
          <p:cNvPr id="3" name="Marcador de contenido 2"/>
          <p:cNvSpPr>
            <a:spLocks noGrp="1"/>
          </p:cNvSpPr>
          <p:nvPr>
            <p:ph idx="1"/>
          </p:nvPr>
        </p:nvSpPr>
        <p:spPr>
          <a:xfrm>
            <a:off x="1097280" y="2028305"/>
            <a:ext cx="10058400" cy="3999564"/>
          </a:xfrm>
        </p:spPr>
        <p:txBody>
          <a:bodyPr>
            <a:noAutofit/>
          </a:bodyPr>
          <a:lstStyle/>
          <a:p>
            <a:pPr>
              <a:buClr>
                <a:schemeClr val="accent2"/>
              </a:buClr>
              <a:buFont typeface="Wingdings" charset="2"/>
              <a:buChar char="v"/>
            </a:pPr>
            <a:r>
              <a:rPr lang="es-ES_tradnl" sz="2400" dirty="0"/>
              <a:t>La socialización en una cultura particular da como resultado una “visión del mundo” específica. Supuestos no </a:t>
            </a:r>
            <a:r>
              <a:rPr lang="es-ES_tradnl" sz="2400" dirty="0" smtClean="0"/>
              <a:t>declarados, </a:t>
            </a:r>
            <a:r>
              <a:rPr lang="es-ES_tradnl" sz="2400" dirty="0"/>
              <a:t>costumbres y formas de pensar </a:t>
            </a:r>
            <a:r>
              <a:rPr lang="es-ES_tradnl" sz="2400" dirty="0" smtClean="0"/>
              <a:t>pueden crear </a:t>
            </a:r>
            <a:r>
              <a:rPr lang="es-ES_tradnl" sz="2400" dirty="0"/>
              <a:t>problemas en las relaciones </a:t>
            </a:r>
            <a:r>
              <a:rPr lang="es-ES_tradnl" sz="2400" dirty="0" smtClean="0"/>
              <a:t>personales </a:t>
            </a:r>
            <a:r>
              <a:rPr lang="es-ES_tradnl" sz="2400" dirty="0"/>
              <a:t>o </a:t>
            </a:r>
            <a:r>
              <a:rPr lang="es-ES_tradnl" sz="2400" dirty="0" smtClean="0"/>
              <a:t>entre grupos. </a:t>
            </a:r>
          </a:p>
          <a:p>
            <a:pPr>
              <a:buClr>
                <a:schemeClr val="accent2"/>
              </a:buClr>
              <a:buFont typeface="Wingdings" charset="2"/>
              <a:buChar char="v"/>
            </a:pPr>
            <a:r>
              <a:rPr lang="es-ES_tradnl" sz="2400" dirty="0" smtClean="0"/>
              <a:t>Esto </a:t>
            </a:r>
            <a:r>
              <a:rPr lang="es-ES_tradnl" sz="2400" dirty="0"/>
              <a:t>se debe a que los supuestos no declarados parecen tan naturales para el pensador. </a:t>
            </a:r>
            <a:endParaRPr lang="es-ES_tradnl" sz="2400" dirty="0" smtClean="0"/>
          </a:p>
          <a:p>
            <a:pPr>
              <a:buClr>
                <a:schemeClr val="accent2"/>
              </a:buClr>
              <a:buFont typeface="Wingdings" charset="2"/>
              <a:buChar char="v"/>
            </a:pPr>
            <a:r>
              <a:rPr lang="es-ES_tradnl" sz="2400" dirty="0" smtClean="0"/>
              <a:t>El </a:t>
            </a:r>
            <a:r>
              <a:rPr lang="es-ES_tradnl" sz="2400" dirty="0"/>
              <a:t>desacuerdo intercultural puede ser más perjudicial para las relaciones interpersonales que el desacuerdo dentro de </a:t>
            </a:r>
            <a:r>
              <a:rPr lang="es-ES_tradnl" sz="2400" dirty="0" smtClean="0"/>
              <a:t>la misma cultura porque </a:t>
            </a:r>
            <a:r>
              <a:rPr lang="es-ES_tradnl" sz="2400" dirty="0"/>
              <a:t>los argumentos racionales no son particularmente útiles.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98</a:t>
            </a:fld>
            <a:endParaRPr lang="en-US" sz="1600"/>
          </a:p>
        </p:txBody>
      </p:sp>
    </p:spTree>
    <p:extLst>
      <p:ext uri="{BB962C8B-B14F-4D97-AF65-F5344CB8AC3E}">
        <p14:creationId xmlns:p14="http://schemas.microsoft.com/office/powerpoint/2010/main" val="24741608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79" y="286603"/>
            <a:ext cx="10115203" cy="1450757"/>
          </a:xfrm>
        </p:spPr>
        <p:txBody>
          <a:bodyPr>
            <a:normAutofit/>
          </a:bodyPr>
          <a:lstStyle/>
          <a:p>
            <a:r>
              <a:rPr lang="en-US" sz="4400" dirty="0"/>
              <a:t> </a:t>
            </a:r>
            <a:r>
              <a:rPr lang="en-US" sz="4400" dirty="0"/>
              <a:t>INTERCULTURAL CONFLICT</a:t>
            </a:r>
            <a:endParaRPr lang="en-US" sz="4200" dirty="0"/>
          </a:p>
        </p:txBody>
      </p:sp>
      <p:sp>
        <p:nvSpPr>
          <p:cNvPr id="3" name="Marcador de contenido 2"/>
          <p:cNvSpPr>
            <a:spLocks noGrp="1"/>
          </p:cNvSpPr>
          <p:nvPr>
            <p:ph idx="1"/>
          </p:nvPr>
        </p:nvSpPr>
        <p:spPr>
          <a:xfrm>
            <a:off x="1097280" y="2028305"/>
            <a:ext cx="10058400" cy="3999564"/>
          </a:xfrm>
        </p:spPr>
        <p:txBody>
          <a:bodyPr>
            <a:noAutofit/>
          </a:bodyPr>
          <a:lstStyle/>
          <a:p>
            <a:pPr>
              <a:buClr>
                <a:schemeClr val="accent2"/>
              </a:buClr>
              <a:buFont typeface="Wingdings" charset="2"/>
              <a:buChar char="v"/>
            </a:pPr>
            <a:r>
              <a:rPr lang="es-ES_tradnl" sz="2400" dirty="0"/>
              <a:t>A menudo se encuentra una mezcla cultural de personas que trabajan juntas en los laboratorios de I + D, ya que la selección suele basarse en la competencia. </a:t>
            </a:r>
            <a:endParaRPr lang="es-ES_tradnl" sz="2400" dirty="0" smtClean="0"/>
          </a:p>
          <a:p>
            <a:pPr>
              <a:buClr>
                <a:schemeClr val="accent2"/>
              </a:buClr>
              <a:buFont typeface="Wingdings" charset="2"/>
              <a:buChar char="v"/>
            </a:pPr>
            <a:r>
              <a:rPr lang="es-ES_tradnl" sz="2400" dirty="0" smtClean="0"/>
              <a:t>Por </a:t>
            </a:r>
            <a:r>
              <a:rPr lang="es-ES_tradnl" sz="2400" dirty="0"/>
              <a:t>ejemplo, en el observatorio estadounidense en Chile, el personal es en gran parte chileno, pero muchos de los científicos son de América del Norte. Por lo tanto, es importante considerar qué hacer para mejorar las relaciones </a:t>
            </a:r>
            <a:r>
              <a:rPr lang="es-ES_tradnl" sz="2400" dirty="0" smtClean="0"/>
              <a:t>en </a:t>
            </a:r>
            <a:r>
              <a:rPr lang="es-ES_tradnl" sz="2400" dirty="0"/>
              <a:t>situaciones de conflicto intercultural</a:t>
            </a:r>
            <a:r>
              <a:rPr lang="es-ES_tradnl" sz="2400" dirty="0" smtClean="0"/>
              <a:t>.</a:t>
            </a:r>
          </a:p>
          <a:p>
            <a:pPr>
              <a:buClr>
                <a:schemeClr val="accent2"/>
              </a:buClr>
              <a:buFont typeface="Wingdings" charset="2"/>
              <a:buChar char="v"/>
            </a:pPr>
            <a:r>
              <a:rPr lang="es-ES_tradnl" sz="2400" dirty="0" smtClean="0"/>
              <a:t>Existen </a:t>
            </a:r>
            <a:r>
              <a:rPr lang="es-ES_tradnl" sz="2400" dirty="0"/>
              <a:t>numerosas técnicas, la mayoría de las cuales involucran entrenamiento, que están diseñadas para mejorar las relaciones interculturales. </a:t>
            </a:r>
            <a:r>
              <a:rPr lang="es-ES_tradnl" sz="2400" dirty="0" err="1"/>
              <a:t>Triandis</a:t>
            </a:r>
            <a:r>
              <a:rPr lang="es-ES_tradnl" sz="2400" dirty="0"/>
              <a:t> (l977) los describe con cierto detalle, y </a:t>
            </a:r>
            <a:r>
              <a:rPr lang="es-ES_tradnl" sz="2400" dirty="0" err="1"/>
              <a:t>Landis</a:t>
            </a:r>
            <a:r>
              <a:rPr lang="es-ES_tradnl" sz="2400" dirty="0"/>
              <a:t> y </a:t>
            </a:r>
            <a:r>
              <a:rPr lang="es-ES_tradnl" sz="2400" dirty="0" err="1"/>
              <a:t>Brislin</a:t>
            </a:r>
            <a:r>
              <a:rPr lang="es-ES_tradnl" sz="2400" dirty="0"/>
              <a:t> (1983) y </a:t>
            </a:r>
            <a:r>
              <a:rPr lang="es-ES_tradnl" sz="2400" dirty="0" err="1"/>
              <a:t>Landis</a:t>
            </a:r>
            <a:r>
              <a:rPr lang="es-ES_tradnl" sz="2400" dirty="0"/>
              <a:t> y </a:t>
            </a:r>
            <a:r>
              <a:rPr lang="es-ES_tradnl" sz="2400" dirty="0" err="1"/>
              <a:t>Bhagat</a:t>
            </a:r>
            <a:r>
              <a:rPr lang="es-ES_tradnl" sz="2400" dirty="0"/>
              <a:t> (1996) lo hacen con mayor detalle.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99</a:t>
            </a:fld>
            <a:endParaRPr lang="en-US" sz="1600"/>
          </a:p>
        </p:txBody>
      </p:sp>
    </p:spTree>
    <p:extLst>
      <p:ext uri="{BB962C8B-B14F-4D97-AF65-F5344CB8AC3E}">
        <p14:creationId xmlns:p14="http://schemas.microsoft.com/office/powerpoint/2010/main" val="1301886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36721</TotalTime>
  <Words>14574</Words>
  <Application>Microsoft Macintosh PowerPoint</Application>
  <PresentationFormat>Panorámica</PresentationFormat>
  <Paragraphs>633</Paragraphs>
  <Slides>105</Slides>
  <Notes>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105</vt:i4>
      </vt:variant>
    </vt:vector>
  </HeadingPairs>
  <TitlesOfParts>
    <vt:vector size="112" baseType="lpstr">
      <vt:lpstr>Calibri</vt:lpstr>
      <vt:lpstr>Calibri Light</vt:lpstr>
      <vt:lpstr>Courier New</vt:lpstr>
      <vt:lpstr>Mangal</vt:lpstr>
      <vt:lpstr>Wingdings</vt:lpstr>
      <vt:lpstr>Arial</vt:lpstr>
      <vt:lpstr>Retrospección</vt:lpstr>
      <vt:lpstr>Presentación de PowerPoint</vt:lpstr>
      <vt:lpstr>Presentación de PowerPoint</vt:lpstr>
      <vt:lpstr>Influyendo en las personas</vt:lpstr>
      <vt:lpstr>Introducción</vt:lpstr>
      <vt:lpstr>Introducción</vt:lpstr>
      <vt:lpstr>Introducción</vt:lpstr>
      <vt:lpstr>ACTITUD y CAMBIO DE ACTITUD</vt:lpstr>
      <vt:lpstr>ACTITUD y CAMBIO DE ACTITUD</vt:lpstr>
      <vt:lpstr>ACTITUD y CAMBIO DE ACTITUD</vt:lpstr>
      <vt:lpstr>ACTITUD y CAMBIO DE ACTITUD</vt:lpstr>
      <vt:lpstr>ACTITUD y CAMBIO DE ACTITUD</vt:lpstr>
      <vt:lpstr>RESULTADOS  DE LA INVESTIGACIÓN DE LA ACTITUD</vt:lpstr>
      <vt:lpstr>RESULTADOS  DE LA INVESTIGACIÓN DE LA ACTITUD</vt:lpstr>
      <vt:lpstr> TALLER: BEHAVIORAL SCIENCE DIVISION CASE</vt:lpstr>
      <vt:lpstr>TALLER:  BEHAVIORAL SCIENCE DIVISION CASE</vt:lpstr>
      <vt:lpstr>TALLER:  BEHAVIORAL SCIENCE DIVISION CASE</vt:lpstr>
      <vt:lpstr>TALLER:  BEHAVIORAL SCIENCE DIVISION CASE</vt:lpstr>
      <vt:lpstr>TALLER:  BEHAVIORAL SCIENCE DIVISION CASE</vt:lpstr>
      <vt:lpstr>TALLER:  BEHAVIORAL SCIENCE DIVISION CASE</vt:lpstr>
      <vt:lpstr>TALLER:  BEHAVIORAL SCIENCE DIVISION CASE</vt:lpstr>
      <vt:lpstr>CASE ANALYSIS</vt:lpstr>
      <vt:lpstr>CASE ANALYSIS</vt:lpstr>
      <vt:lpstr>CASE ANALYSIS</vt:lpstr>
      <vt:lpstr>Presentación de PowerPoint</vt:lpstr>
      <vt:lpstr>Motivación en las organizaciones de I + D </vt:lpstr>
      <vt:lpstr>INTRODUCCIÓN</vt:lpstr>
      <vt:lpstr>INTRODUCCIÓN</vt:lpstr>
      <vt:lpstr>A MODEL OF HUMAN BEHAVIOR</vt:lpstr>
      <vt:lpstr>A MODEL OF HUMAN BEHAVIOR</vt:lpstr>
      <vt:lpstr>A MODEL OF HUMAN BEHAVIOR</vt:lpstr>
      <vt:lpstr>A MODEL OF HUMAN BEHAVIOR</vt:lpstr>
      <vt:lpstr>A MODEL OF HUMAN BEHAVIOR</vt:lpstr>
      <vt:lpstr>A MODEL OF HUMAN BEHAVIOR</vt:lpstr>
      <vt:lpstr>A MODEL OF HUMAN BEHAVIOR</vt:lpstr>
      <vt:lpstr>A MODEL OF HUMAN BEHAVIOR</vt:lpstr>
      <vt:lpstr> Determinantes de las Intenciones</vt:lpstr>
      <vt:lpstr> Determinantes de las Intenciones</vt:lpstr>
      <vt:lpstr> Determinantes de las Intenciones</vt:lpstr>
      <vt:lpstr> Determinantes de las Intenciones</vt:lpstr>
      <vt:lpstr> Determinantes de las Intenciones</vt:lpstr>
      <vt:lpstr> Determinantes de las Intenciones</vt:lpstr>
      <vt:lpstr> Determinantes de las Intenciones</vt:lpstr>
      <vt:lpstr> Determinantes de las Intenciones</vt:lpstr>
      <vt:lpstr> Determinantes de las Intenciones</vt:lpstr>
      <vt:lpstr>  REWARDS AND MOTIVATION</vt:lpstr>
      <vt:lpstr>  REWARDS AND MOTIVATION</vt:lpstr>
      <vt:lpstr>  REWARDS AND MOTIVATION</vt:lpstr>
      <vt:lpstr>  REWARDS AND MOTIVATION</vt:lpstr>
      <vt:lpstr>  REWARDS AND MOTIVATION</vt:lpstr>
      <vt:lpstr>  REWARDS AND MOTIVATION</vt:lpstr>
      <vt:lpstr>Presentación de PowerPoint</vt:lpstr>
      <vt:lpstr>Tratar con la diversidad  en las organizaciones de I + D </vt:lpstr>
      <vt:lpstr>INTRODUCCIÓN</vt:lpstr>
      <vt:lpstr>INTRODUCCIÓN</vt:lpstr>
      <vt:lpstr>ASIMILACIÓN Y MULTICULTURALISMO</vt:lpstr>
      <vt:lpstr>ASIMILACIÓN Y MULTICULTURALISMO</vt:lpstr>
      <vt:lpstr>ASIMILACIÓN Y MULTICULTURALISMO</vt:lpstr>
      <vt:lpstr>ASIMILACIÓN Y MULTICULTURALISMO</vt:lpstr>
      <vt:lpstr>ASIMILACIÓN Y MULTICULTURALISMO</vt:lpstr>
      <vt:lpstr>ASIMILACIÓN Y MULTICULTURALISMO</vt:lpstr>
      <vt:lpstr>ASIMILACIÓN Y MULTICULTURALISMO</vt:lpstr>
      <vt:lpstr>ASIMILACIÓN Y MULTICULTURALISMO</vt:lpstr>
      <vt:lpstr>ASIMILACIÓN Y MULTICULTURALISMO</vt:lpstr>
      <vt:lpstr>UNDERSTANDING CULTURE</vt:lpstr>
      <vt:lpstr>UNDERSTANDING CULTURE</vt:lpstr>
      <vt:lpstr>UNDERSTANDING CULTURE</vt:lpstr>
      <vt:lpstr>UNDERSTANDING CULTURE</vt:lpstr>
      <vt:lpstr>UNDERSTANDING CULTURE</vt:lpstr>
      <vt:lpstr>UNDERSTANDING CULTURE</vt:lpstr>
      <vt:lpstr>UNDERSTANDING CULTURE</vt:lpstr>
      <vt:lpstr> CULTURAL DIFFERENCES</vt:lpstr>
      <vt:lpstr> CULTURAL DIFFERENCES</vt:lpstr>
      <vt:lpstr> CULTURAL DIFFERENCES</vt:lpstr>
      <vt:lpstr> CULTURAL DIFFERENCES</vt:lpstr>
      <vt:lpstr> CULTURAL DIFFERENCES</vt:lpstr>
      <vt:lpstr> CULTURAL DIFFERENCES</vt:lpstr>
      <vt:lpstr>Presentación de PowerPoint</vt:lpstr>
      <vt:lpstr> CULTURAL DISTANCE</vt:lpstr>
      <vt:lpstr>Presentación de PowerPoint</vt:lpstr>
      <vt:lpstr>Liderazgo y conflictos  en las organizaciones de I + D </vt:lpstr>
      <vt:lpstr>LEADERSHIP IN R&amp;D ORGANIZATIONS</vt:lpstr>
      <vt:lpstr>LEADERSHIP IN R&amp;D ORGANIZATIONS</vt:lpstr>
      <vt:lpstr>LEADERSHIP IN R&amp;D ORGANIZATIONS</vt:lpstr>
      <vt:lpstr>LEADERSHIP IN R&amp;D ORGANIZATIONS</vt:lpstr>
      <vt:lpstr>LEADERSHIP IN R&amp;D ORGANIZATIONS</vt:lpstr>
      <vt:lpstr>IDENTIFYING YOUR LEADERSHIP STYLE</vt:lpstr>
      <vt:lpstr>IDENTIFYING YOUR LEADERSHIP STYLE</vt:lpstr>
      <vt:lpstr>IDENTIFYING YOUR LEADERSHIP STYLE</vt:lpstr>
      <vt:lpstr>IDENTIFYING YOUR LEADERSHIP STYLE</vt:lpstr>
      <vt:lpstr>Identifying Your Leadership Style*</vt:lpstr>
      <vt:lpstr>INSTRUCCIONES</vt:lpstr>
      <vt:lpstr>Presentación de PowerPoint</vt:lpstr>
      <vt:lpstr>Presentación de PowerPoint</vt:lpstr>
      <vt:lpstr>IDENTIFYING YOUR LEADERSHIP STYLE</vt:lpstr>
      <vt:lpstr>IDENTIFYING YOUR LEADERSHIP STYLE</vt:lpstr>
      <vt:lpstr>IDENTIFYING YOUR LEADERSHIP STYLE</vt:lpstr>
      <vt:lpstr> INTERCULTURAL CONFLICT</vt:lpstr>
      <vt:lpstr> INTERCULTURAL CONFLICT</vt:lpstr>
      <vt:lpstr> INTERCULTURAL CONFLICT</vt:lpstr>
      <vt:lpstr> INTERCULTURAL CONFLICT</vt:lpstr>
      <vt:lpstr> INTERCULTURAL CONFLICT</vt:lpstr>
      <vt:lpstr> INTERCULTURAL CONFLICT</vt:lpstr>
      <vt:lpstr> INTERCULTURAL CONFLICT</vt:lpstr>
      <vt:lpstr> INTERCULTURAL CONFLICT</vt:lpstr>
      <vt:lpstr> INTERCULTURAL CONFLICT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404</cp:revision>
  <dcterms:created xsi:type="dcterms:W3CDTF">2018-09-05T16:34:01Z</dcterms:created>
  <dcterms:modified xsi:type="dcterms:W3CDTF">2019-05-09T22:45:27Z</dcterms:modified>
</cp:coreProperties>
</file>