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9"/>
  </p:notesMasterIdLst>
  <p:sldIdLst>
    <p:sldId id="472" r:id="rId2"/>
    <p:sldId id="479" r:id="rId3"/>
    <p:sldId id="728" r:id="rId4"/>
    <p:sldId id="620" r:id="rId5"/>
    <p:sldId id="732" r:id="rId6"/>
    <p:sldId id="815" r:id="rId7"/>
    <p:sldId id="733" r:id="rId8"/>
    <p:sldId id="734" r:id="rId9"/>
    <p:sldId id="735" r:id="rId10"/>
    <p:sldId id="736" r:id="rId11"/>
    <p:sldId id="737" r:id="rId12"/>
    <p:sldId id="738" r:id="rId13"/>
    <p:sldId id="739" r:id="rId14"/>
    <p:sldId id="740" r:id="rId15"/>
    <p:sldId id="741" r:id="rId16"/>
    <p:sldId id="742" r:id="rId17"/>
    <p:sldId id="744" r:id="rId18"/>
    <p:sldId id="745" r:id="rId19"/>
    <p:sldId id="746" r:id="rId20"/>
    <p:sldId id="747" r:id="rId21"/>
    <p:sldId id="748" r:id="rId22"/>
    <p:sldId id="750" r:id="rId23"/>
    <p:sldId id="751" r:id="rId24"/>
    <p:sldId id="816" r:id="rId25"/>
    <p:sldId id="817" r:id="rId26"/>
    <p:sldId id="818" r:id="rId27"/>
    <p:sldId id="819" r:id="rId28"/>
    <p:sldId id="729" r:id="rId29"/>
    <p:sldId id="727" r:id="rId30"/>
    <p:sldId id="752" r:id="rId31"/>
    <p:sldId id="754" r:id="rId32"/>
    <p:sldId id="755" r:id="rId33"/>
    <p:sldId id="756" r:id="rId34"/>
    <p:sldId id="757" r:id="rId35"/>
    <p:sldId id="758" r:id="rId36"/>
    <p:sldId id="759" r:id="rId37"/>
    <p:sldId id="760" r:id="rId38"/>
    <p:sldId id="761" r:id="rId39"/>
    <p:sldId id="762" r:id="rId40"/>
    <p:sldId id="764" r:id="rId41"/>
    <p:sldId id="763" r:id="rId42"/>
    <p:sldId id="765" r:id="rId43"/>
    <p:sldId id="820" r:id="rId44"/>
    <p:sldId id="766" r:id="rId45"/>
    <p:sldId id="767" r:id="rId46"/>
    <p:sldId id="768" r:id="rId47"/>
    <p:sldId id="769" r:id="rId48"/>
    <p:sldId id="770" r:id="rId49"/>
    <p:sldId id="771" r:id="rId50"/>
    <p:sldId id="730" r:id="rId51"/>
    <p:sldId id="475" r:id="rId52"/>
    <p:sldId id="772" r:id="rId53"/>
    <p:sldId id="773" r:id="rId54"/>
    <p:sldId id="775" r:id="rId55"/>
    <p:sldId id="774" r:id="rId56"/>
    <p:sldId id="777" r:id="rId57"/>
    <p:sldId id="778" r:id="rId58"/>
    <p:sldId id="779" r:id="rId59"/>
    <p:sldId id="780" r:id="rId60"/>
    <p:sldId id="781" r:id="rId61"/>
    <p:sldId id="783" r:id="rId62"/>
    <p:sldId id="784" r:id="rId63"/>
    <p:sldId id="821" r:id="rId64"/>
    <p:sldId id="785" r:id="rId65"/>
    <p:sldId id="786" r:id="rId66"/>
    <p:sldId id="787" r:id="rId67"/>
    <p:sldId id="788" r:id="rId68"/>
    <p:sldId id="789" r:id="rId69"/>
    <p:sldId id="791" r:id="rId70"/>
    <p:sldId id="792" r:id="rId71"/>
    <p:sldId id="793" r:id="rId72"/>
    <p:sldId id="822" r:id="rId73"/>
    <p:sldId id="823" r:id="rId74"/>
    <p:sldId id="731" r:id="rId75"/>
    <p:sldId id="726" r:id="rId76"/>
    <p:sldId id="621" r:id="rId77"/>
    <p:sldId id="794" r:id="rId78"/>
    <p:sldId id="795" r:id="rId79"/>
    <p:sldId id="796" r:id="rId80"/>
    <p:sldId id="797" r:id="rId81"/>
    <p:sldId id="798" r:id="rId82"/>
    <p:sldId id="799" r:id="rId83"/>
    <p:sldId id="800" r:id="rId84"/>
    <p:sldId id="801" r:id="rId85"/>
    <p:sldId id="803" r:id="rId86"/>
    <p:sldId id="804" r:id="rId87"/>
    <p:sldId id="802" r:id="rId88"/>
    <p:sldId id="805" r:id="rId89"/>
    <p:sldId id="806" r:id="rId90"/>
    <p:sldId id="807" r:id="rId91"/>
    <p:sldId id="808" r:id="rId92"/>
    <p:sldId id="809" r:id="rId93"/>
    <p:sldId id="810" r:id="rId94"/>
    <p:sldId id="811" r:id="rId95"/>
    <p:sldId id="812" r:id="rId96"/>
    <p:sldId id="814" r:id="rId97"/>
    <p:sldId id="813" r:id="rId9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4"/>
    <p:restoredTop sz="85162"/>
  </p:normalViewPr>
  <p:slideViewPr>
    <p:cSldViewPr snapToGrid="0" snapToObjects="1">
      <p:cViewPr>
        <p:scale>
          <a:sx n="80" d="100"/>
          <a:sy n="80" d="100"/>
        </p:scale>
        <p:origin x="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5/14/19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95665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20875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147336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14/5/19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14/5/19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14/5/19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14/5/19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14/5/19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uentek.com/techtransfer-process-infographic.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rgbClr val="FF0000"/>
                          </a:solidFill>
                          <a:effectLst/>
                          <a:latin typeface="Arial" charset="0"/>
                        </a:rPr>
                        <a:t>PRUEBA</a:t>
                      </a:r>
                      <a:endParaRPr lang="es-ES_tradnl" sz="1500" b="0" i="0" u="none" strike="noStrike" dirty="0">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Los empleados que son adversos al riesgo y los de bajo desempeño probablemente obtengan mejores evaluaciones que los investigadores innovadores que toman la iniciativa y cometen errores. </a:t>
            </a:r>
            <a:endParaRPr lang="es-ES_tradnl" sz="2400" dirty="0" smtClean="0"/>
          </a:p>
          <a:p>
            <a:pPr>
              <a:buClr>
                <a:schemeClr val="accent2"/>
              </a:buClr>
              <a:buFont typeface="Wingdings" charset="2"/>
              <a:buChar char="v"/>
            </a:pPr>
            <a:r>
              <a:rPr lang="es-ES_tradnl" sz="2400" dirty="0" smtClean="0"/>
              <a:t>Al </a:t>
            </a:r>
            <a:r>
              <a:rPr lang="es-ES_tradnl" sz="2400" dirty="0"/>
              <a:t>reconocer que algunos de estos problemas son cruciales para mejorar la contribución de los empleados a la </a:t>
            </a:r>
            <a:r>
              <a:rPr lang="es-ES_tradnl" sz="2400" dirty="0" smtClean="0"/>
              <a:t>organización, la discusión se centra en las dificultades con la evaluación de los empleados. </a:t>
            </a:r>
          </a:p>
          <a:p>
            <a:pPr>
              <a:buClr>
                <a:schemeClr val="accent2"/>
              </a:buClr>
              <a:buFont typeface="Wingdings" charset="2"/>
              <a:buChar char="v"/>
            </a:pPr>
            <a:r>
              <a:rPr lang="es-ES_tradnl" sz="2400" dirty="0"/>
              <a:t>La mayoría de las organizaciones de investigación y desarrollo basadas en tecnología están integradas por ingenieros y científicos. </a:t>
            </a:r>
            <a:endParaRPr lang="es-ES_tradnl" sz="2400" dirty="0" smtClean="0"/>
          </a:p>
          <a:p>
            <a:pPr>
              <a:buClr>
                <a:schemeClr val="accent2"/>
              </a:buClr>
              <a:buFont typeface="Wingdings" charset="2"/>
              <a:buChar char="v"/>
            </a:pPr>
            <a:r>
              <a:rPr lang="es-ES_tradnl" sz="2400" dirty="0" smtClean="0"/>
              <a:t>Como hay diferencias en los objetivos y aspiraciones de los ingenieros y científicos, el concepto de contribución de los empleados debe </a:t>
            </a:r>
            <a:r>
              <a:rPr lang="es-ES_tradnl" sz="2400" u="sng" dirty="0" smtClean="0"/>
              <a:t>diferenciarse</a:t>
            </a:r>
            <a:r>
              <a:rPr lang="es-ES_tradnl" sz="2400" dirty="0" smtClean="0"/>
              <a:t> de los ingenieros y los científicos.</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06716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9890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En </a:t>
            </a:r>
            <a:r>
              <a:rPr lang="es-ES_tradnl" sz="2400" dirty="0"/>
              <a:t>una sociedad moderna y orientada al consumo, las recompensas monetarias podrían considerarse como las pruebas de fuego para el nivel de contribución que un empleado hace a la organización. </a:t>
            </a:r>
            <a:endParaRPr lang="es-ES_tradnl" sz="2400" dirty="0" smtClean="0"/>
          </a:p>
          <a:p>
            <a:pPr>
              <a:buClr>
                <a:schemeClr val="accent2"/>
              </a:buClr>
              <a:buFont typeface="Wingdings" charset="2"/>
              <a:buChar char="v"/>
            </a:pPr>
            <a:r>
              <a:rPr lang="es-ES_tradnl" sz="2400" dirty="0"/>
              <a:t>L</a:t>
            </a:r>
            <a:r>
              <a:rPr lang="es-ES_tradnl" sz="2400" dirty="0" smtClean="0"/>
              <a:t>as </a:t>
            </a:r>
            <a:r>
              <a:rPr lang="es-ES_tradnl" sz="2400" dirty="0"/>
              <a:t>recompensas monetarias no funcionan tan bien como se supondría inicialmente. Por ejemplo, </a:t>
            </a:r>
            <a:r>
              <a:rPr lang="es-ES_tradnl" sz="2400" dirty="0" err="1"/>
              <a:t>Parboteeah</a:t>
            </a:r>
            <a:r>
              <a:rPr lang="es-ES_tradnl" sz="2400" dirty="0"/>
              <a:t>, </a:t>
            </a:r>
            <a:r>
              <a:rPr lang="es-ES_tradnl" sz="2400" dirty="0" err="1"/>
              <a:t>Hoegl</a:t>
            </a:r>
            <a:r>
              <a:rPr lang="es-ES_tradnl" sz="2400" dirty="0"/>
              <a:t> y </a:t>
            </a:r>
            <a:r>
              <a:rPr lang="es-ES_tradnl" sz="2400" dirty="0" err="1"/>
              <a:t>Styborski</a:t>
            </a:r>
            <a:r>
              <a:rPr lang="es-ES_tradnl" sz="2400" dirty="0"/>
              <a:t> (2005) encontraron que las actividades de desarrollo profesional, las conferencias y los contactos con los clientes fueron efectivos para aumentar las contribuciones de los empleados en una compañía de tecnología de la información de I + D. </a:t>
            </a:r>
            <a:endParaRPr lang="es-ES_tradnl" sz="2400" dirty="0" smtClean="0"/>
          </a:p>
          <a:p>
            <a:pPr>
              <a:buClr>
                <a:schemeClr val="accent2"/>
              </a:buClr>
              <a:buFont typeface="Wingdings" charset="2"/>
              <a:buChar char="v"/>
            </a:pPr>
            <a:r>
              <a:rPr lang="es-ES_tradnl" sz="2400" dirty="0" smtClean="0"/>
              <a:t>Entonces</a:t>
            </a:r>
            <a:r>
              <a:rPr lang="es-ES_tradnl" sz="2400" dirty="0"/>
              <a:t>, después de analizar la evaluación del desempeño en la </a:t>
            </a:r>
            <a:r>
              <a:rPr lang="es-ES_tradnl" sz="2400" dirty="0" smtClean="0"/>
              <a:t>práctica, se propone la </a:t>
            </a:r>
            <a:r>
              <a:rPr lang="es-ES_tradnl" sz="2400" dirty="0"/>
              <a:t>evaluación del desempeño que se centra en las contribuciones de los empleados a la organización.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ALGUNAS CONNOTACIONES NEGATIVAS DE </a:t>
            </a:r>
          </a:p>
          <a:p>
            <a:r>
              <a:rPr lang="en-US" sz="4000" dirty="0" smtClean="0"/>
              <a:t>LA EVALUACIÓN DEL DESEMPEÑO</a:t>
            </a:r>
            <a:endParaRPr lang="en-US" sz="4000" dirty="0"/>
          </a:p>
        </p:txBody>
      </p:sp>
    </p:spTree>
    <p:extLst>
      <p:ext uri="{BB962C8B-B14F-4D97-AF65-F5344CB8AC3E}">
        <p14:creationId xmlns:p14="http://schemas.microsoft.com/office/powerpoint/2010/main" val="13071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3794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Cuando un supervisor evalúa a un subordinado, el proceso de evaluación se puede analizar de la siguiente manera. </a:t>
            </a:r>
            <a:endParaRPr lang="es-ES_tradnl" sz="2200" dirty="0" smtClean="0"/>
          </a:p>
          <a:p>
            <a:pPr>
              <a:buClr>
                <a:schemeClr val="accent2"/>
              </a:buClr>
              <a:buFont typeface="Wingdings" charset="2"/>
              <a:buChar char="v"/>
            </a:pPr>
            <a:r>
              <a:rPr lang="es-ES_tradnl" sz="2200" dirty="0" smtClean="0"/>
              <a:t>Primero</a:t>
            </a:r>
            <a:r>
              <a:rPr lang="es-ES_tradnl" sz="2200" dirty="0"/>
              <a:t>, el supervisor debe haber observado algunas actuaciones. Sin embargo, es poco probable que tales observaciones en el caso del personal de I + D sean lo suficientemente coherentes para ser válidas. </a:t>
            </a:r>
            <a:endParaRPr lang="es-ES_tradnl" sz="2200" dirty="0" smtClean="0"/>
          </a:p>
          <a:p>
            <a:pPr>
              <a:buClr>
                <a:schemeClr val="accent2"/>
              </a:buClr>
              <a:buFont typeface="Wingdings" charset="2"/>
              <a:buChar char="v"/>
            </a:pPr>
            <a:r>
              <a:rPr lang="es-ES_tradnl" sz="2200" dirty="0" smtClean="0"/>
              <a:t>Si </a:t>
            </a:r>
            <a:r>
              <a:rPr lang="es-ES_tradnl" sz="2200" dirty="0"/>
              <a:t>el supervisor observara una operación simple, podría ser capaz de juzgarla. Pero el trabajo de I + D es complejo, y hacer algo bien es poco probable que proporcione una pista del rendimiento total. </a:t>
            </a:r>
            <a:endParaRPr lang="es-ES_tradnl" sz="2200" dirty="0" smtClean="0"/>
          </a:p>
          <a:p>
            <a:pPr>
              <a:buClr>
                <a:schemeClr val="accent2"/>
              </a:buClr>
              <a:buFont typeface="Wingdings" charset="2"/>
              <a:buChar char="v"/>
            </a:pPr>
            <a:r>
              <a:rPr lang="es-ES_tradnl" sz="2200" dirty="0" smtClean="0"/>
              <a:t>Por </a:t>
            </a:r>
            <a:r>
              <a:rPr lang="es-ES_tradnl" sz="2200" dirty="0"/>
              <a:t>lo tanto, en lugar de observar el desempeño específico de un individuo, es mucho más probable que el supervisor observe porciones grandes de desempeño, como la presentación de un plan de investigación o la finalización de un proyecto. Por lo general, estos son </a:t>
            </a:r>
            <a:r>
              <a:rPr lang="es-ES_tradnl" sz="2200" dirty="0" smtClean="0"/>
              <a:t>producto </a:t>
            </a:r>
            <a:r>
              <a:rPr lang="es-ES_tradnl" sz="2200" dirty="0"/>
              <a:t>de grupos en lugar de individuos. Entonces resulta difícil saber cuánto ha contribuido el científico en particular al producto del grupo.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81874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22704"/>
            <a:ext cx="1039368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50" dirty="0" smtClean="0"/>
              <a:t>En </a:t>
            </a:r>
            <a:r>
              <a:rPr lang="es-ES_tradnl" sz="2250" dirty="0"/>
              <a:t>segundo lugar, las observaciones deben integrarse en algún tipo de "esquema". </a:t>
            </a:r>
            <a:endParaRPr lang="es-ES_tradnl" sz="2250" dirty="0" smtClean="0"/>
          </a:p>
          <a:p>
            <a:pPr>
              <a:spcBef>
                <a:spcPts val="400"/>
              </a:spcBef>
              <a:buClr>
                <a:schemeClr val="accent2"/>
              </a:buClr>
              <a:buFont typeface="Wingdings" charset="2"/>
              <a:buChar char="v"/>
            </a:pPr>
            <a:r>
              <a:rPr lang="es-ES_tradnl" sz="2250" dirty="0" smtClean="0"/>
              <a:t>Desafortunadamente</a:t>
            </a:r>
            <a:r>
              <a:rPr lang="es-ES_tradnl" sz="2250" dirty="0"/>
              <a:t>, hay varios sesgos en la formación de tales esquemas. Por ejemplo, la investigación ha demostrado que las primeras impresiones son extremadamente importantes. Si el científico tiene una buena reputación, muchos actos ambiguos serán evaluados positivamente. </a:t>
            </a:r>
            <a:endParaRPr lang="es-ES_tradnl" sz="2250" dirty="0" smtClean="0"/>
          </a:p>
          <a:p>
            <a:pPr>
              <a:spcBef>
                <a:spcPts val="400"/>
              </a:spcBef>
              <a:buClr>
                <a:schemeClr val="accent2"/>
              </a:buClr>
              <a:buFont typeface="Wingdings" charset="2"/>
              <a:buChar char="v"/>
            </a:pPr>
            <a:r>
              <a:rPr lang="es-ES_tradnl" sz="2250" dirty="0" smtClean="0"/>
              <a:t>Además</a:t>
            </a:r>
            <a:r>
              <a:rPr lang="es-ES_tradnl" sz="2250" dirty="0"/>
              <a:t>, los eventos recientes tienden a tener más peso en la formación de dichos esquemas que los eventos que ocurrieron durante la mitad del período de observación. </a:t>
            </a:r>
            <a:endParaRPr lang="es-ES_tradnl" sz="2250" dirty="0" smtClean="0"/>
          </a:p>
          <a:p>
            <a:pPr>
              <a:spcBef>
                <a:spcPts val="400"/>
              </a:spcBef>
              <a:buClr>
                <a:schemeClr val="accent2"/>
              </a:buClr>
              <a:buFont typeface="Wingdings" charset="2"/>
              <a:buChar char="v"/>
            </a:pPr>
            <a:r>
              <a:rPr lang="es-ES_tradnl" sz="2250" dirty="0" smtClean="0"/>
              <a:t>El </a:t>
            </a:r>
            <a:r>
              <a:rPr lang="es-ES_tradnl" sz="2250" dirty="0"/>
              <a:t>hecho de que a los eventos negativos se les otorga más peso en tales juicios que a los eventos positivos crea un sesgo adicional. </a:t>
            </a:r>
            <a:endParaRPr lang="es-ES_tradnl" sz="2250" dirty="0" smtClean="0"/>
          </a:p>
          <a:p>
            <a:pPr>
              <a:spcBef>
                <a:spcPts val="400"/>
              </a:spcBef>
              <a:buClr>
                <a:schemeClr val="accent2"/>
              </a:buClr>
              <a:buFont typeface="Wingdings" charset="2"/>
              <a:buChar char="v"/>
            </a:pPr>
            <a:r>
              <a:rPr lang="es-ES_tradnl" sz="2250" dirty="0" smtClean="0"/>
              <a:t>Si </a:t>
            </a:r>
            <a:r>
              <a:rPr lang="es-ES_tradnl" sz="2250" dirty="0"/>
              <a:t>el supervisor ha observado diez eventos, y ocho son positivos y dos son negativos, a los negativos se les dará más peso porque "se destacan" como "figuras" en comparación con el "fondo" de los ocho eventos positivos.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3484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Esto se debe a que en nuestras propias vidas generalmente encontramos pocos eventos negativos, pero cuando lo hacemos son importantes </a:t>
            </a:r>
            <a:r>
              <a:rPr lang="es-ES_tradnl" sz="2200" dirty="0" smtClean="0"/>
              <a:t>(</a:t>
            </a:r>
            <a:r>
              <a:rPr lang="es-ES_tradnl" sz="2200" dirty="0"/>
              <a:t>por ejemplo, pérdida de seres queridos). </a:t>
            </a:r>
            <a:endParaRPr lang="es-ES_tradnl" sz="2200" dirty="0" smtClean="0"/>
          </a:p>
          <a:p>
            <a:pPr>
              <a:buClr>
                <a:schemeClr val="accent2"/>
              </a:buClr>
              <a:buFont typeface="Wingdings" charset="2"/>
              <a:buChar char="v"/>
            </a:pPr>
            <a:r>
              <a:rPr lang="es-ES_tradnl" sz="2200" dirty="0" smtClean="0"/>
              <a:t>Por </a:t>
            </a:r>
            <a:r>
              <a:rPr lang="es-ES_tradnl" sz="2200" dirty="0"/>
              <a:t>otro lado, aunque encontramos eventos en su mayoría positivos, rara vez son eventos positivos importantes (por ejemplo, casarnos, ganar un millón de dólares), por lo que nos ponemos especialmente atentos a los aspectos negativos. </a:t>
            </a:r>
            <a:endParaRPr lang="es-ES_tradnl" sz="2200" dirty="0" smtClean="0"/>
          </a:p>
          <a:p>
            <a:pPr>
              <a:buClr>
                <a:schemeClr val="accent2"/>
              </a:buClr>
              <a:buFont typeface="Wingdings" charset="2"/>
              <a:buChar char="v"/>
            </a:pPr>
            <a:r>
              <a:rPr lang="es-ES_tradnl" sz="2200" dirty="0" smtClean="0"/>
              <a:t>Además</a:t>
            </a:r>
            <a:r>
              <a:rPr lang="es-ES_tradnl" sz="2200" dirty="0"/>
              <a:t>, un gerente que pasa por alto lo negativo puede </a:t>
            </a:r>
            <a:r>
              <a:rPr lang="es-ES_tradnl" sz="2200" dirty="0" smtClean="0"/>
              <a:t>lamentarlo m</a:t>
            </a:r>
            <a:r>
              <a:rPr lang="es-ES" sz="2200" dirty="0" err="1" smtClean="0"/>
              <a:t>ás</a:t>
            </a:r>
            <a:r>
              <a:rPr lang="es-ES" sz="2200" dirty="0" smtClean="0"/>
              <a:t> </a:t>
            </a:r>
            <a:r>
              <a:rPr lang="es-ES_tradnl" sz="2200" dirty="0" smtClean="0"/>
              <a:t>que </a:t>
            </a:r>
            <a:r>
              <a:rPr lang="es-ES_tradnl" sz="2200" dirty="0"/>
              <a:t>un gerente que pasa por alto lo positivo. Después de todo, si el gerente no hace nada por un error importante, la alta dirección culpará al gerente; pero no es probable que se culpe al gerente por no haber elogiado el buen desempeño.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78091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Aquí tenemos sesgos adicionales que influyen en lo que sucede. </a:t>
            </a:r>
            <a:r>
              <a:rPr lang="es-ES_tradnl" sz="2200" dirty="0" smtClean="0"/>
              <a:t>Recibimos </a:t>
            </a:r>
            <a:r>
              <a:rPr lang="es-ES_tradnl" sz="2200" dirty="0"/>
              <a:t>ayuda en nuestros recuerdos mediante esquemas anteriores, como los estereotipos. Eso significa que tendemos a distorsionar lo que recordamos para hacerlo coherente con nuestros estereotipos. </a:t>
            </a:r>
            <a:endParaRPr lang="es-ES_tradnl" sz="2200" dirty="0" smtClean="0"/>
          </a:p>
          <a:p>
            <a:pPr>
              <a:spcBef>
                <a:spcPts val="500"/>
              </a:spcBef>
              <a:buClr>
                <a:schemeClr val="accent2"/>
              </a:buClr>
              <a:buFont typeface="Wingdings" charset="2"/>
              <a:buChar char="v"/>
            </a:pPr>
            <a:r>
              <a:rPr lang="es-ES_tradnl" sz="2200" dirty="0" smtClean="0"/>
              <a:t>Cuando </a:t>
            </a:r>
            <a:r>
              <a:rPr lang="es-ES_tradnl" sz="2200" dirty="0"/>
              <a:t>hacemos tales juicios a menudo cometemos grandes errores. </a:t>
            </a:r>
            <a:r>
              <a:rPr lang="es-ES_tradnl" sz="2200" dirty="0" smtClean="0"/>
              <a:t>Supongamos </a:t>
            </a:r>
            <a:r>
              <a:rPr lang="es-ES_tradnl" sz="2200" dirty="0"/>
              <a:t>que un departamento tiene una tasa de fracaso del 15 por ciento para los proyectos que se llevan a cabo. Cuando juzgamos una falla particular, por lo general no tomamos esto en cuenta.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valoración de los empleados utilizada en la administración de salarios se ve afectada por muchos otros problemas, como el "efecto halo" </a:t>
            </a:r>
            <a:r>
              <a:rPr lang="es-ES_tradnl" sz="2200" dirty="0" smtClean="0"/>
              <a:t>(si un </a:t>
            </a:r>
            <a:r>
              <a:rPr lang="es-ES_tradnl" sz="2200" dirty="0"/>
              <a:t>empleado es bueno en una cosa, se le ve </a:t>
            </a:r>
            <a:r>
              <a:rPr lang="es-ES_tradnl" sz="2200" dirty="0" smtClean="0"/>
              <a:t>como </a:t>
            </a:r>
            <a:r>
              <a:rPr lang="es-ES_tradnl" sz="2200" i="1" dirty="0" smtClean="0"/>
              <a:t>bueno</a:t>
            </a:r>
            <a:r>
              <a:rPr lang="es-ES_tradnl" sz="2200" dirty="0" smtClean="0"/>
              <a:t> </a:t>
            </a:r>
            <a:r>
              <a:rPr lang="es-ES_tradnl" sz="2200" dirty="0"/>
              <a:t>en muchas otras cosas) y el "efecto de clemencia" ( todo el mundo es de primera clase). </a:t>
            </a:r>
            <a:r>
              <a:rPr lang="es-ES_tradnl" sz="2200" dirty="0" smtClean="0"/>
              <a:t>La </a:t>
            </a:r>
            <a:r>
              <a:rPr lang="es-ES_tradnl" sz="2200" dirty="0" err="1" smtClean="0"/>
              <a:t>valoraci</a:t>
            </a:r>
            <a:r>
              <a:rPr lang="es-ES" sz="2200" dirty="0" err="1" smtClean="0"/>
              <a:t>ón</a:t>
            </a:r>
            <a:r>
              <a:rPr lang="es-ES" sz="2200" dirty="0" smtClean="0"/>
              <a:t> </a:t>
            </a:r>
            <a:r>
              <a:rPr lang="es-ES_tradnl" sz="2200" dirty="0" smtClean="0"/>
              <a:t>tiende </a:t>
            </a:r>
            <a:r>
              <a:rPr lang="es-ES_tradnl" sz="2200" dirty="0"/>
              <a:t>a correlacionarse con </a:t>
            </a:r>
            <a:r>
              <a:rPr lang="es-ES_tradnl" sz="2200" dirty="0" smtClean="0"/>
              <a:t>la </a:t>
            </a:r>
            <a:r>
              <a:rPr lang="es-ES_tradnl" sz="2200" dirty="0"/>
              <a:t>edad, el salario y la antigüedad, y tienden a aumentar cada año. Tales correlaciones sugieren que están contaminadas por otros factores.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34032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Para superar estas dificultades, los psicólogos han desarrollado una serie de estrategias. </a:t>
            </a:r>
            <a:endParaRPr lang="es-ES_tradnl" sz="2200" dirty="0" smtClean="0"/>
          </a:p>
          <a:p>
            <a:pPr>
              <a:buClr>
                <a:schemeClr val="accent2"/>
              </a:buClr>
              <a:buFont typeface="Wingdings" charset="2"/>
              <a:buChar char="v"/>
            </a:pPr>
            <a:r>
              <a:rPr lang="es-ES_tradnl" sz="2200" dirty="0" smtClean="0"/>
              <a:t>Estos </a:t>
            </a:r>
            <a:r>
              <a:rPr lang="es-ES_tradnl" sz="2200" dirty="0"/>
              <a:t>incluyen forzar comparaciones entre subordinados (en un formato de comparación pareada de N empleados, el supervisor hace N (N -1) / 2 comparaciones). </a:t>
            </a:r>
            <a:endParaRPr lang="es-ES_tradnl" sz="2200" dirty="0" smtClean="0"/>
          </a:p>
          <a:p>
            <a:pPr>
              <a:buClr>
                <a:schemeClr val="accent2"/>
              </a:buClr>
              <a:buFont typeface="Wingdings" charset="2"/>
              <a:buChar char="v"/>
            </a:pPr>
            <a:r>
              <a:rPr lang="es-ES_tradnl" sz="2200" dirty="0"/>
              <a:t>Hay una gran cantidad de investigaciones que muestran que los observadores atribuyen el comportamiento del otro a factores internos (capacidad, actitud, personalidad, esfuerzo), mientras que los actores atribuyen su comportamiento a factores externos (la situación, la presión de los demás, las consecuencias percibidas en el entorno particular</a:t>
            </a:r>
            <a:r>
              <a:rPr lang="es-ES_tradnl" sz="2200" dirty="0" smtClean="0"/>
              <a:t>). </a:t>
            </a:r>
          </a:p>
          <a:p>
            <a:pPr>
              <a:buClr>
                <a:schemeClr val="accent2"/>
              </a:buClr>
              <a:buFont typeface="Wingdings" charset="2"/>
              <a:buChar char="v"/>
            </a:pPr>
            <a:r>
              <a:rPr lang="es-ES_tradnl" sz="2200" dirty="0" smtClean="0"/>
              <a:t>Dichos sesgos se deben, en parte, a lo que los observadores y actores están mirando. </a:t>
            </a:r>
          </a:p>
          <a:p>
            <a:pPr>
              <a:buClr>
                <a:schemeClr val="accent2"/>
              </a:buClr>
              <a:buFont typeface="Wingdings" charset="2"/>
              <a:buChar char="v"/>
            </a:pP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10700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observador mira al actor y, naturalmente, </a:t>
            </a:r>
            <a:r>
              <a:rPr lang="es-ES_tradnl" sz="2200" b="1" dirty="0"/>
              <a:t>atribuye</a:t>
            </a:r>
            <a:r>
              <a:rPr lang="es-ES_tradnl" sz="2200" dirty="0"/>
              <a:t> el comportamiento del actor a causas internas. </a:t>
            </a:r>
          </a:p>
          <a:p>
            <a:pPr>
              <a:buClr>
                <a:schemeClr val="accent2"/>
              </a:buClr>
              <a:buFont typeface="Wingdings" charset="2"/>
              <a:buChar char="v"/>
            </a:pPr>
            <a:r>
              <a:rPr lang="es-ES_tradnl" sz="2200" dirty="0" smtClean="0"/>
              <a:t>El </a:t>
            </a:r>
            <a:r>
              <a:rPr lang="es-ES_tradnl" sz="2200" dirty="0"/>
              <a:t>actor mira el entorno y también sabe que en otras ocasiones ha actuado de manera diferente. Por lo tanto, es el entorno particular en esta ocasión lo que se considera como determinante de la acción. </a:t>
            </a:r>
            <a:endParaRPr lang="es-ES_tradnl" sz="2200" dirty="0" smtClean="0"/>
          </a:p>
          <a:p>
            <a:pPr>
              <a:buClr>
                <a:schemeClr val="accent2"/>
              </a:buClr>
              <a:buFont typeface="Wingdings" charset="2"/>
              <a:buChar char="v"/>
            </a:pPr>
            <a:r>
              <a:rPr lang="es-ES_tradnl" sz="2200" dirty="0" smtClean="0"/>
              <a:t>Las </a:t>
            </a:r>
            <a:r>
              <a:rPr lang="es-ES_tradnl" sz="2200" b="1" dirty="0"/>
              <a:t>atribuciones</a:t>
            </a:r>
            <a:r>
              <a:rPr lang="es-ES_tradnl" sz="2200" dirty="0"/>
              <a:t> que hacemos le dan sentido a la conducta. Si una falla se debe a la dificultad de la tarea, se puede </a:t>
            </a:r>
            <a:r>
              <a:rPr lang="es-ES_tradnl" sz="2200" dirty="0" smtClean="0"/>
              <a:t>excusar. Si </a:t>
            </a:r>
            <a:r>
              <a:rPr lang="es-ES_tradnl" sz="2200" dirty="0"/>
              <a:t>se debe a la pereza, no puede. </a:t>
            </a:r>
            <a:endParaRPr lang="es-ES_tradnl" sz="2200" dirty="0" smtClean="0"/>
          </a:p>
          <a:p>
            <a:pPr>
              <a:buClr>
                <a:schemeClr val="accent2"/>
              </a:buClr>
              <a:buFont typeface="Wingdings" charset="2"/>
              <a:buChar char="v"/>
            </a:pPr>
            <a:r>
              <a:rPr lang="es-ES_tradnl" sz="2200" dirty="0" smtClean="0"/>
              <a:t>Además</a:t>
            </a:r>
            <a:r>
              <a:rPr lang="es-ES_tradnl" sz="2200" dirty="0"/>
              <a:t>, si les gusta el actor, </a:t>
            </a:r>
            <a:r>
              <a:rPr lang="es-ES_tradnl" sz="2200" b="1" dirty="0"/>
              <a:t>atribuirán</a:t>
            </a:r>
            <a:r>
              <a:rPr lang="es-ES_tradnl" sz="2200" dirty="0"/>
              <a:t> buenas acciones a la persona y malas acciones al entorno; pero si no les gusta el actor, las buenas acciones se atribuyen al </a:t>
            </a:r>
            <a:r>
              <a:rPr lang="es-ES_tradnl" sz="2200" dirty="0" smtClean="0"/>
              <a:t>entorno y </a:t>
            </a:r>
            <a:r>
              <a:rPr lang="es-ES_tradnl" sz="2200" dirty="0"/>
              <a:t>las malas acciones a la persona. </a:t>
            </a:r>
            <a:endParaRPr lang="es-ES_tradnl" sz="2200" dirty="0" smtClean="0"/>
          </a:p>
          <a:p>
            <a:pPr>
              <a:buClr>
                <a:schemeClr val="accent2"/>
              </a:buClr>
              <a:buFont typeface="Wingdings" charset="2"/>
              <a:buChar char="v"/>
            </a:pPr>
            <a:r>
              <a:rPr lang="es-ES_tradnl" sz="2200" dirty="0" smtClean="0"/>
              <a:t>Si </a:t>
            </a:r>
            <a:r>
              <a:rPr lang="es-ES_tradnl" sz="2200" dirty="0"/>
              <a:t>mantienes estos sesgos </a:t>
            </a:r>
            <a:r>
              <a:rPr lang="es-ES_tradnl" sz="2200" dirty="0" smtClean="0"/>
              <a:t>en </a:t>
            </a:r>
            <a:r>
              <a:rPr lang="es-ES_tradnl" sz="2200" dirty="0"/>
              <a:t>mente, podrías mejorar tus juicios.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9627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3440" y="1792224"/>
            <a:ext cx="107899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Pero, en cualquier caso, una discusión con sus subordinados sobre la forma en que ve sus acciones puede aumentar la convergencia entre sus </a:t>
            </a:r>
            <a:r>
              <a:rPr lang="es-ES_tradnl" sz="2200" dirty="0" smtClean="0"/>
              <a:t>juicios </a:t>
            </a:r>
            <a:r>
              <a:rPr lang="es-ES_tradnl" sz="2200" dirty="0"/>
              <a:t>y </a:t>
            </a:r>
            <a:r>
              <a:rPr lang="es-ES_tradnl" sz="2200" dirty="0" smtClean="0"/>
              <a:t>los juicios hechos </a:t>
            </a:r>
            <a:r>
              <a:rPr lang="es-ES_tradnl" sz="2200" dirty="0"/>
              <a:t>por sus subordinados. </a:t>
            </a:r>
            <a:endParaRPr lang="es-ES_tradnl" sz="2200" dirty="0" smtClean="0"/>
          </a:p>
          <a:p>
            <a:pPr>
              <a:spcBef>
                <a:spcPts val="500"/>
              </a:spcBef>
              <a:buClr>
                <a:schemeClr val="accent2"/>
              </a:buClr>
              <a:buFont typeface="Wingdings" charset="2"/>
              <a:buChar char="v"/>
            </a:pPr>
            <a:r>
              <a:rPr lang="es-ES_tradnl" sz="2200" dirty="0" smtClean="0"/>
              <a:t>Si </a:t>
            </a:r>
            <a:r>
              <a:rPr lang="es-ES_tradnl" sz="2200" dirty="0"/>
              <a:t>los dos están de acuerdo con las atribuciones, los subordinados sentirán que la evaluación ha sido justa.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evaluación del desempeño, como suele ser realizada por la gerencia de una organización, es a menudo incompatible con las necesidades del personal de investigación. Para la mayoría del personal de investigación y desarrollo, estas evaluaciones de desempeño hacen más daño que beneficio. </a:t>
            </a:r>
            <a:endParaRPr lang="es-ES_tradnl" sz="2200" dirty="0" smtClean="0"/>
          </a:p>
          <a:p>
            <a:pPr>
              <a:spcBef>
                <a:spcPts val="500"/>
              </a:spcBef>
              <a:buClr>
                <a:schemeClr val="accent2"/>
              </a:buClr>
              <a:buFont typeface="Wingdings" charset="2"/>
              <a:buChar char="v"/>
            </a:pPr>
            <a:r>
              <a:rPr lang="es-ES_tradnl" sz="2200" dirty="0" smtClean="0"/>
              <a:t>Wilson </a:t>
            </a:r>
            <a:r>
              <a:rPr lang="es-ES_tradnl" sz="2200" dirty="0"/>
              <a:t>(1994) propone un enfoque de dos niveles. La </a:t>
            </a:r>
            <a:r>
              <a:rPr lang="es-ES_tradnl" sz="2200" b="1" dirty="0"/>
              <a:t>evaluación del desempeño </a:t>
            </a:r>
            <a:r>
              <a:rPr lang="es-ES_tradnl" sz="2200" dirty="0"/>
              <a:t>de la gestión normalmente se realiza en la mayoría de las organizaciones, </a:t>
            </a:r>
            <a:r>
              <a:rPr lang="es-ES_tradnl" sz="2200" dirty="0" smtClean="0"/>
              <a:t>m</a:t>
            </a:r>
            <a:r>
              <a:rPr lang="es-ES" sz="2200" dirty="0" err="1" smtClean="0"/>
              <a:t>ás</a:t>
            </a:r>
            <a:r>
              <a:rPr lang="es-ES" sz="2200" dirty="0" smtClean="0"/>
              <a:t> </a:t>
            </a:r>
            <a:r>
              <a:rPr lang="es-ES_tradnl" sz="2200" dirty="0" smtClean="0"/>
              <a:t>una </a:t>
            </a:r>
            <a:r>
              <a:rPr lang="es-ES_tradnl" sz="2200" b="1" dirty="0"/>
              <a:t>evaluación del desarrollo profesional </a:t>
            </a:r>
            <a:r>
              <a:rPr lang="es-ES_tradnl" sz="2200" dirty="0"/>
              <a:t>realizada por un mentor altamente </a:t>
            </a:r>
            <a:r>
              <a:rPr lang="es-ES_tradnl" sz="2200" dirty="0" smtClean="0"/>
              <a:t>que </a:t>
            </a:r>
            <a:r>
              <a:rPr lang="es-ES_tradnl" sz="2200" dirty="0"/>
              <a:t>no participa directamente en la estructura de gestión. La evaluación del desempeño realizada por el mentor se centrará en el crecimiento profesional y la contribución al campo de la persona.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44705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Dar recompensas monetarias a aquellos que se desempeñan bien parece lo suficientemente lógico. </a:t>
            </a:r>
            <a:endParaRPr lang="es-ES_tradnl" sz="2400" dirty="0" smtClean="0"/>
          </a:p>
          <a:p>
            <a:pPr>
              <a:buClr>
                <a:schemeClr val="accent2"/>
              </a:buClr>
              <a:buFont typeface="Wingdings" charset="2"/>
              <a:buChar char="v"/>
            </a:pPr>
            <a:r>
              <a:rPr lang="es-ES_tradnl" sz="2400" dirty="0" smtClean="0"/>
              <a:t>En </a:t>
            </a:r>
            <a:r>
              <a:rPr lang="es-ES_tradnl" sz="2400" dirty="0"/>
              <a:t>una sociedad moderna adquisitiva y orientada al consumo, un salario más alto satisface las necesidades humanas básicas y más. Para un individuo, recibir una remuneración monetaria por encima de lo que se requiere para las necesidades humanas básicas también puede proporcionar seguridad, autonomía, reconocimiento y estima. </a:t>
            </a:r>
            <a:endParaRPr lang="es-ES_tradnl" sz="2400" dirty="0" smtClean="0"/>
          </a:p>
          <a:p>
            <a:pPr>
              <a:buClr>
                <a:schemeClr val="accent2"/>
              </a:buClr>
              <a:buFont typeface="Wingdings" charset="2"/>
              <a:buChar char="v"/>
            </a:pPr>
            <a:r>
              <a:rPr lang="es-ES_tradnl" sz="2400" dirty="0" smtClean="0"/>
              <a:t>El </a:t>
            </a:r>
            <a:r>
              <a:rPr lang="es-ES_tradnl" sz="2400" dirty="0"/>
              <a:t>modelo de motivación, generalmente denominado </a:t>
            </a:r>
            <a:r>
              <a:rPr lang="es-ES_tradnl" sz="2400" i="1" dirty="0"/>
              <a:t>modelo de </a:t>
            </a:r>
            <a:r>
              <a:rPr lang="es-ES_tradnl" sz="2400" i="1" dirty="0" smtClean="0"/>
              <a:t>expectativas</a:t>
            </a:r>
            <a:r>
              <a:rPr lang="es-ES_tradnl" sz="2400" dirty="0" smtClean="0"/>
              <a:t>, </a:t>
            </a:r>
            <a:r>
              <a:rPr lang="es-ES_tradnl" sz="2400" dirty="0"/>
              <a:t>sugiere que es probable que se produzca un alto rendimiento si el individuo se siente capaz de lograrlo, si el pago está estrechamente vinculado al nivel de rendimiento, y si el individuo considera que el pago es importante (esto por supuesto </a:t>
            </a:r>
            <a:r>
              <a:rPr lang="es-ES_tradnl" sz="2400" dirty="0" smtClean="0"/>
              <a:t>varía </a:t>
            </a:r>
            <a:r>
              <a:rPr lang="es-ES_tradnl" sz="2400" dirty="0"/>
              <a:t>entre individuos</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7189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3, Ch3 </a:t>
            </a:r>
          </a:p>
          <a:p>
            <a:r>
              <a:rPr lang="es-ES" sz="4400" dirty="0" smtClean="0"/>
              <a:t>Temas avanzados en </a:t>
            </a:r>
            <a:r>
              <a:rPr lang="es-ES" sz="4400" dirty="0"/>
              <a:t>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135053026"/>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rgbClr val="FF0000"/>
                          </a:solidFill>
                          <a:effectLst/>
                          <a:latin typeface="Arial" charset="0"/>
                        </a:rPr>
                        <a:t>Evaluación del desempeño</a:t>
                      </a:r>
                      <a:r>
                        <a:rPr lang="es-ES_tradnl" sz="2800" b="0" i="0" u="none" strike="noStrike" baseline="0" dirty="0" smtClean="0">
                          <a:solidFill>
                            <a:srgbClr val="FF0000"/>
                          </a:solidFill>
                          <a:effectLst/>
                          <a:latin typeface="Arial" charset="0"/>
                        </a:rPr>
                        <a:t> y</a:t>
                      </a:r>
                      <a:r>
                        <a:rPr lang="es-ES_tradnl" sz="2800" b="0" i="0" u="none" strike="noStrike" dirty="0" smtClean="0">
                          <a:solidFill>
                            <a:srgbClr val="FF0000"/>
                          </a:solidFill>
                          <a:effectLst/>
                          <a:latin typeface="Arial" charset="0"/>
                        </a:rPr>
                        <a:t> Contribución de los empleados</a:t>
                      </a:r>
                      <a:r>
                        <a:rPr lang="es-ES_tradnl" sz="2800" b="0" i="0" u="none" strike="noStrike" baseline="0" dirty="0" smtClean="0">
                          <a:solidFill>
                            <a:srgbClr val="FF0000"/>
                          </a:solidFill>
                          <a:effectLst/>
                          <a:latin typeface="Arial" charset="0"/>
                        </a:rPr>
                        <a:t> e</a:t>
                      </a:r>
                      <a:r>
                        <a:rPr lang="es-ES_tradnl" sz="2800" b="0" i="0" u="none" strike="noStrike" dirty="0" smtClean="0">
                          <a:solidFill>
                            <a:srgbClr val="FF0000"/>
                          </a:solidFill>
                          <a:effectLst/>
                          <a:latin typeface="Arial" charset="0"/>
                        </a:rPr>
                        <a:t>n I + D</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buClr>
                <a:schemeClr val="accent2"/>
              </a:buClr>
              <a:buFont typeface="Wingdings" charset="2"/>
              <a:buChar char="v"/>
            </a:pPr>
            <a:r>
              <a:rPr lang="es-ES_tradnl" sz="2200" dirty="0"/>
              <a:t>En una organización de investigación y desarrollo, </a:t>
            </a:r>
            <a:r>
              <a:rPr lang="es-ES_tradnl" sz="2200" dirty="0" smtClean="0"/>
              <a:t>y de </a:t>
            </a:r>
            <a:r>
              <a:rPr lang="es-ES_tradnl" sz="2200" dirty="0"/>
              <a:t>hecho en la mayoría de las organizaciones </a:t>
            </a:r>
            <a:r>
              <a:rPr lang="es-ES_tradnl" sz="2200" dirty="0" smtClean="0"/>
              <a:t>complejas</a:t>
            </a:r>
            <a:r>
              <a:rPr lang="es-ES_tradnl" sz="2200" dirty="0"/>
              <a:t>, una serie de razones hacen que la vinculación </a:t>
            </a:r>
            <a:r>
              <a:rPr lang="es-ES_tradnl" sz="2200" dirty="0" smtClean="0"/>
              <a:t>entre el pago y la </a:t>
            </a:r>
            <a:r>
              <a:rPr lang="es-ES_tradnl" sz="2200" dirty="0"/>
              <a:t>evaluación del desempeño </a:t>
            </a:r>
            <a:r>
              <a:rPr lang="es-ES_tradnl" sz="2200" dirty="0" smtClean="0"/>
              <a:t>sea un </a:t>
            </a:r>
            <a:r>
              <a:rPr lang="es-ES_tradnl" sz="2200" dirty="0"/>
              <a:t>enfoque imprudente</a:t>
            </a:r>
            <a:r>
              <a:rPr lang="es-ES_tradnl" sz="2200" dirty="0" smtClean="0"/>
              <a:t>:</a:t>
            </a:r>
          </a:p>
          <a:p>
            <a:pPr lvl="1">
              <a:spcBef>
                <a:spcPts val="300"/>
              </a:spcBef>
              <a:spcAft>
                <a:spcPts val="300"/>
              </a:spcAft>
              <a:buClr>
                <a:schemeClr val="accent2"/>
              </a:buClr>
              <a:buFont typeface="Wingdings" charset="2"/>
              <a:buChar char="v"/>
            </a:pPr>
            <a:r>
              <a:rPr lang="es-ES_tradnl" sz="2100" dirty="0" smtClean="0"/>
              <a:t>Los </a:t>
            </a:r>
            <a:r>
              <a:rPr lang="es-ES_tradnl" sz="2100" dirty="0"/>
              <a:t>logros significativos </a:t>
            </a:r>
            <a:r>
              <a:rPr lang="es-ES_tradnl" sz="2100" dirty="0" smtClean="0"/>
              <a:t>en una organización de investigación y </a:t>
            </a:r>
            <a:r>
              <a:rPr lang="es-ES_tradnl" sz="2100" dirty="0"/>
              <a:t>desarrollo a menudo requieren la participación de muchas personas. Elegir a una persona para obtener una recompensa monetaria crea el problema de la inequidad para los demás</a:t>
            </a:r>
            <a:r>
              <a:rPr lang="es-ES_tradnl" sz="2100" dirty="0" smtClean="0"/>
              <a:t>.</a:t>
            </a:r>
          </a:p>
          <a:p>
            <a:pPr lvl="1">
              <a:spcBef>
                <a:spcPts val="300"/>
              </a:spcBef>
              <a:spcAft>
                <a:spcPts val="300"/>
              </a:spcAft>
              <a:buClr>
                <a:schemeClr val="accent2"/>
              </a:buClr>
              <a:buFont typeface="Wingdings" charset="2"/>
              <a:buChar char="v"/>
            </a:pPr>
            <a:r>
              <a:rPr lang="es-ES_tradnl" sz="2100" dirty="0" smtClean="0"/>
              <a:t>El </a:t>
            </a:r>
            <a:r>
              <a:rPr lang="es-ES_tradnl" sz="2100" dirty="0"/>
              <a:t>propósito de la evaluación de desempeño cambia, por parte del supervisor, </a:t>
            </a:r>
            <a:r>
              <a:rPr lang="es-ES_tradnl" sz="2100" dirty="0" smtClean="0"/>
              <a:t>para </a:t>
            </a:r>
            <a:r>
              <a:rPr lang="es-ES_tradnl" sz="2100" dirty="0"/>
              <a:t>justificar la decisión de </a:t>
            </a:r>
            <a:r>
              <a:rPr lang="es-ES_tradnl" sz="2100" dirty="0" smtClean="0"/>
              <a:t>pago y, </a:t>
            </a:r>
            <a:r>
              <a:rPr lang="es-ES_tradnl" sz="2100" dirty="0"/>
              <a:t>por parte del empleado, </a:t>
            </a:r>
            <a:r>
              <a:rPr lang="es-ES_tradnl" sz="2100" dirty="0" smtClean="0"/>
              <a:t>le hace </a:t>
            </a:r>
            <a:r>
              <a:rPr lang="es-ES_tradnl" sz="2100" dirty="0"/>
              <a:t>compararse a sí mismo con otros y a configurar sus datos de desempeño para superar a </a:t>
            </a:r>
            <a:r>
              <a:rPr lang="es-ES_tradnl" sz="2100" dirty="0" smtClean="0"/>
              <a:t>otros.</a:t>
            </a:r>
          </a:p>
          <a:p>
            <a:pPr lvl="1">
              <a:spcBef>
                <a:spcPts val="300"/>
              </a:spcBef>
              <a:spcAft>
                <a:spcPts val="300"/>
              </a:spcAft>
              <a:buClr>
                <a:schemeClr val="accent2"/>
              </a:buClr>
              <a:buFont typeface="Wingdings" charset="2"/>
              <a:buChar char="v"/>
            </a:pPr>
            <a:r>
              <a:rPr lang="es-ES_tradnl" sz="2100" dirty="0"/>
              <a:t>La cooperación entre pares se reduce debido a la competencia por el pago por </a:t>
            </a:r>
            <a:r>
              <a:rPr lang="es-ES_tradnl" sz="2100" dirty="0" smtClean="0"/>
              <a:t>desempeño.</a:t>
            </a:r>
          </a:p>
          <a:p>
            <a:pPr lvl="1">
              <a:spcBef>
                <a:spcPts val="300"/>
              </a:spcBef>
              <a:spcAft>
                <a:spcPts val="300"/>
              </a:spcAft>
              <a:buClr>
                <a:schemeClr val="accent2"/>
              </a:buClr>
              <a:buFont typeface="Wingdings" charset="2"/>
              <a:buChar char="v"/>
            </a:pPr>
            <a:r>
              <a:rPr lang="es-ES_tradnl" sz="2100" dirty="0"/>
              <a:t>Durante la evaluación del desempeño, es probable que el empleado exagere </a:t>
            </a:r>
            <a:r>
              <a:rPr lang="es-ES_tradnl" sz="2100" dirty="0" smtClean="0"/>
              <a:t>(o incluso falsifique</a:t>
            </a:r>
            <a:r>
              <a:rPr lang="es-ES_tradnl" sz="2100" dirty="0"/>
              <a:t>) su desempeño para obtener mayores recompensas monetarias. Esto no crearía el entorno adecuado para </a:t>
            </a:r>
            <a:r>
              <a:rPr lang="es-ES_tradnl" sz="2100" dirty="0" smtClean="0"/>
              <a:t>la retroalimentación.</a:t>
            </a:r>
            <a:endParaRPr lang="es-ES_tradnl" sz="21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1107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2565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Por </a:t>
            </a:r>
            <a:r>
              <a:rPr lang="es-ES_tradnl" sz="2200" dirty="0"/>
              <a:t>lo tanto, es deseable mantener discusiones de evaluación del desempeño </a:t>
            </a:r>
            <a:r>
              <a:rPr lang="es-ES_tradnl" sz="2200" dirty="0" smtClean="0"/>
              <a:t>en un tiempo dado </a:t>
            </a:r>
            <a:r>
              <a:rPr lang="es-ES_tradnl" sz="2200" dirty="0"/>
              <a:t>y luego, más adelante, en un momento diferente, discutir los aumentos salariales o las recompensas monetarias, si las hubiera. </a:t>
            </a:r>
            <a:endParaRPr lang="es-ES_tradnl" sz="2200" dirty="0" smtClean="0"/>
          </a:p>
          <a:p>
            <a:pPr>
              <a:buClr>
                <a:schemeClr val="accent2"/>
              </a:buClr>
              <a:buFont typeface="Wingdings" charset="2"/>
              <a:buChar char="v"/>
            </a:pPr>
            <a:r>
              <a:rPr lang="es-ES_tradnl" sz="2200" dirty="0" smtClean="0"/>
              <a:t>La </a:t>
            </a:r>
            <a:r>
              <a:rPr lang="es-ES_tradnl" sz="2200" dirty="0"/>
              <a:t>frecuencia de las discusiones puede depender de factores como la duración de los proyectos, la permanencia del empleado y las políticas de la organización. </a:t>
            </a:r>
            <a:endParaRPr lang="es-ES_tradnl" sz="2200" dirty="0" smtClean="0"/>
          </a:p>
          <a:p>
            <a:pPr>
              <a:buClr>
                <a:schemeClr val="accent2"/>
              </a:buClr>
              <a:buFont typeface="Wingdings" charset="2"/>
              <a:buChar char="v"/>
            </a:pPr>
            <a:r>
              <a:rPr lang="es-ES_tradnl" sz="2200" dirty="0"/>
              <a:t>Si los proyectos son de larga duración, estas discusiones podrían estar separadas por seis meses o un año; para proyectos de menor duración, las discusiones podrían estar vinculadas a la finalización de proyectos. </a:t>
            </a:r>
            <a:endParaRPr lang="es-ES_tradnl" sz="2200" dirty="0" smtClean="0"/>
          </a:p>
          <a:p>
            <a:pPr>
              <a:buClr>
                <a:schemeClr val="accent2"/>
              </a:buClr>
              <a:buFont typeface="Wingdings" charset="2"/>
              <a:buChar char="v"/>
            </a:pPr>
            <a:r>
              <a:rPr lang="es-ES_tradnl" sz="2200" dirty="0" smtClean="0"/>
              <a:t>Los </a:t>
            </a:r>
            <a:r>
              <a:rPr lang="es-ES_tradnl" sz="2200" dirty="0"/>
              <a:t>empleados nuevos están más ansiosos por saber qué tan bien están haciendo. La retroalimentación después de los primeros 30 días, aunque sea breve, es muy tranquilizadora para un nuevo empleado. Los empleados titulares están bastante satisfechos de que estas discusiones se realicen aproximadamente en un momento en que se tomarán algunas decisiones de pago.</a:t>
            </a:r>
          </a:p>
          <a:p>
            <a:pPr>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69743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de las decisiones de pago son bastante subjetivas. Si bien ningún sistema puede proporcionar una equidad completa en el pago, debe reconocerse que la "privación relativa" en términos de pago, o cualquier otra recompensa, actúa como un desmotivador fuerte y, por lo tanto, afecta negativamente al rendimiento. </a:t>
            </a:r>
            <a:endParaRPr lang="es-ES_tradnl" sz="2300" dirty="0" smtClean="0"/>
          </a:p>
          <a:p>
            <a:pPr>
              <a:buClr>
                <a:schemeClr val="accent2"/>
              </a:buClr>
              <a:buFont typeface="Wingdings" charset="2"/>
              <a:buChar char="v"/>
            </a:pPr>
            <a:r>
              <a:rPr lang="es-ES_tradnl" sz="2300" dirty="0" smtClean="0"/>
              <a:t>La </a:t>
            </a:r>
            <a:r>
              <a:rPr lang="es-ES_tradnl" sz="2300" dirty="0"/>
              <a:t>equidad externa (al revisar los datos de una sociedad profesional y otras encuestas de salarios) y la equidad interna (al revisar la contribución de la persona frente a otros en la organización) son esenciales. </a:t>
            </a:r>
            <a:endParaRPr lang="es-ES_tradnl" sz="2300" dirty="0" smtClean="0"/>
          </a:p>
          <a:p>
            <a:pPr>
              <a:buClr>
                <a:schemeClr val="accent2"/>
              </a:buClr>
              <a:buFont typeface="Wingdings" charset="2"/>
              <a:buChar char="v"/>
            </a:pPr>
            <a:r>
              <a:rPr lang="es-ES_tradnl" sz="2300" dirty="0" smtClean="0"/>
              <a:t>Cualquier </a:t>
            </a:r>
            <a:r>
              <a:rPr lang="es-ES_tradnl" sz="2300" dirty="0"/>
              <a:t>mecanismo que uno pueda usar para minimizar las desigualdades en el pago vale la pena.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21750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instituciones académicas a menudo usan comités para revisar el desempeño de los miembros de la facultad. Esto tiende a minimizar los sesgos individuales. </a:t>
            </a:r>
          </a:p>
          <a:p>
            <a:pPr>
              <a:buClr>
                <a:schemeClr val="accent2"/>
              </a:buClr>
              <a:buFont typeface="Wingdings" charset="2"/>
              <a:buChar char="v"/>
            </a:pPr>
            <a:r>
              <a:rPr lang="es-ES_tradnl" sz="2400" dirty="0" smtClean="0"/>
              <a:t>Esta </a:t>
            </a:r>
            <a:r>
              <a:rPr lang="es-ES_tradnl" sz="2400" dirty="0"/>
              <a:t>práctica no es tan común en la industria y el gobierno. La mayoría de los gerentes encuentran que este comité </a:t>
            </a:r>
            <a:r>
              <a:rPr lang="es-ES_tradnl" sz="2400" dirty="0" smtClean="0"/>
              <a:t>puede ser una </a:t>
            </a:r>
            <a:r>
              <a:rPr lang="es-ES_tradnl" sz="2400" dirty="0"/>
              <a:t>intrusión en su dominio</a:t>
            </a:r>
            <a:r>
              <a:rPr lang="es-ES_tradnl" sz="2400" dirty="0" smtClean="0"/>
              <a:t>.</a:t>
            </a:r>
          </a:p>
          <a:p>
            <a:pPr>
              <a:buClr>
                <a:schemeClr val="accent2"/>
              </a:buClr>
              <a:buFont typeface="Wingdings" charset="2"/>
              <a:buChar char="v"/>
            </a:pPr>
            <a:r>
              <a:rPr lang="es-ES_tradnl" sz="2400" dirty="0" smtClean="0"/>
              <a:t> </a:t>
            </a:r>
            <a:r>
              <a:rPr lang="es-ES_tradnl" sz="2400" dirty="0"/>
              <a:t>Periódicamente puede valer la pena obtener aportes de una junta o comité independiente sobre el desempeño de los investigadores. </a:t>
            </a:r>
            <a:endParaRPr lang="es-ES_tradnl" sz="2400" dirty="0" smtClean="0"/>
          </a:p>
          <a:p>
            <a:pPr>
              <a:buClr>
                <a:schemeClr val="accent2"/>
              </a:buClr>
              <a:buFont typeface="Wingdings" charset="2"/>
              <a:buChar char="v"/>
            </a:pPr>
            <a:r>
              <a:rPr lang="es-ES_tradnl" sz="2400" dirty="0" smtClean="0"/>
              <a:t>Un </a:t>
            </a:r>
            <a:r>
              <a:rPr lang="es-ES_tradnl" sz="2400" dirty="0"/>
              <a:t>gerente siempre puede optar por utilizar la revisión externa para justificar una decisión de salario.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95866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400" dirty="0" smtClean="0"/>
              <a:t>Al </a:t>
            </a:r>
            <a:r>
              <a:rPr lang="es-ES_tradnl" sz="2400" dirty="0"/>
              <a:t>comentar sobre la evaluación del desempeño, Dalton (1971, p. 1) afirma que “pocas cosas han sido más desconcertantes para los gerentes que los resultados de sus intentos por desarrollar medidas y controles de desempeño factibles, canalizando así las energías de sus empleados hacia los objetivos de la empresa</a:t>
            </a:r>
            <a:r>
              <a:rPr lang="es-ES_tradnl" sz="2400" dirty="0" smtClean="0"/>
              <a:t>.” </a:t>
            </a:r>
          </a:p>
          <a:p>
            <a:pPr>
              <a:spcBef>
                <a:spcPts val="600"/>
              </a:spcBef>
              <a:buClr>
                <a:schemeClr val="accent2"/>
              </a:buClr>
              <a:buFont typeface="Wingdings" charset="2"/>
              <a:buChar char="v"/>
            </a:pPr>
            <a:r>
              <a:rPr lang="es-ES_tradnl" sz="2400" dirty="0" smtClean="0"/>
              <a:t>Reconociendo </a:t>
            </a:r>
            <a:r>
              <a:rPr lang="es-ES_tradnl" sz="2400" dirty="0"/>
              <a:t>que hay muchos problemas complejos involucrados en la implementación de un sistema de evaluación de </a:t>
            </a:r>
            <a:r>
              <a:rPr lang="es-ES_tradnl" sz="2400" dirty="0" smtClean="0"/>
              <a:t>desempeño, </a:t>
            </a:r>
            <a:r>
              <a:rPr lang="es-ES_tradnl" sz="2400" dirty="0"/>
              <a:t>es útil centrarse en </a:t>
            </a:r>
            <a:r>
              <a:rPr lang="es-ES_tradnl" sz="2400" dirty="0" smtClean="0"/>
              <a:t>dos elementos:</a:t>
            </a:r>
          </a:p>
          <a:p>
            <a:pPr marL="0" indent="0">
              <a:spcBef>
                <a:spcPts val="600"/>
              </a:spcBef>
              <a:buClr>
                <a:schemeClr val="accent2"/>
              </a:buClr>
              <a:buNone/>
            </a:pPr>
            <a:r>
              <a:rPr lang="es-ES_tradnl" sz="2400" dirty="0" smtClean="0"/>
              <a:t>• </a:t>
            </a:r>
            <a:r>
              <a:rPr lang="es-ES_tradnl" sz="2400" dirty="0"/>
              <a:t>De qué depende el desempeño de un </a:t>
            </a:r>
            <a:r>
              <a:rPr lang="es-ES_tradnl" sz="2400" dirty="0" smtClean="0"/>
              <a:t>individuo</a:t>
            </a:r>
          </a:p>
          <a:p>
            <a:pPr marL="0" indent="0">
              <a:spcBef>
                <a:spcPts val="600"/>
              </a:spcBef>
              <a:buClr>
                <a:schemeClr val="accent2"/>
              </a:buClr>
              <a:buNone/>
            </a:pPr>
            <a:r>
              <a:rPr lang="es-ES_tradnl" sz="2400" dirty="0" smtClean="0"/>
              <a:t>• </a:t>
            </a:r>
            <a:r>
              <a:rPr lang="es-ES_tradnl" sz="2400" dirty="0"/>
              <a:t>¿Por qué es necesaria la evaluación del desempeño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22125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659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300" b="1" dirty="0" smtClean="0"/>
              <a:t>¿</a:t>
            </a:r>
            <a:r>
              <a:rPr lang="es-ES_tradnl" sz="2300" b="1" dirty="0"/>
              <a:t>De qué depende </a:t>
            </a:r>
            <a:r>
              <a:rPr lang="es-ES_tradnl" sz="2300" b="1" dirty="0" smtClean="0"/>
              <a:t>el </a:t>
            </a:r>
            <a:r>
              <a:rPr lang="es-ES_tradnl" sz="2300" b="1" dirty="0"/>
              <a:t>desempeño de una persona? </a:t>
            </a:r>
            <a:r>
              <a:rPr lang="es-ES_tradnl" sz="2300" dirty="0"/>
              <a:t>Para una organización de investigación y </a:t>
            </a:r>
            <a:r>
              <a:rPr lang="es-ES_tradnl" sz="2300" dirty="0" smtClean="0"/>
              <a:t>desarrollo, </a:t>
            </a:r>
            <a:r>
              <a:rPr lang="es-ES_tradnl" sz="2300" dirty="0"/>
              <a:t>Roberts (1978, p. 7) señala lo siguiente</a:t>
            </a:r>
            <a:r>
              <a:rPr lang="es-ES_tradnl" sz="2300" dirty="0" smtClean="0"/>
              <a:t>: </a:t>
            </a:r>
          </a:p>
          <a:p>
            <a:pPr>
              <a:spcBef>
                <a:spcPts val="600"/>
              </a:spcBef>
              <a:buClr>
                <a:schemeClr val="accent2"/>
              </a:buClr>
              <a:buFont typeface="Wingdings" charset="2"/>
              <a:buChar char="v"/>
            </a:pPr>
            <a:r>
              <a:rPr lang="es-ES_tradnl" sz="2300" dirty="0" smtClean="0"/>
              <a:t>El supervisor no debe </a:t>
            </a:r>
            <a:r>
              <a:rPr lang="es-ES_tradnl" sz="2300" dirty="0"/>
              <a:t>ser insensible a las personas y </a:t>
            </a:r>
            <a:r>
              <a:rPr lang="es-ES_tradnl" sz="2300" dirty="0" smtClean="0"/>
              <a:t>debe tener </a:t>
            </a:r>
            <a:r>
              <a:rPr lang="es-ES_tradnl" sz="2300" dirty="0"/>
              <a:t>la capacidad de motivar y estimular al investigador; </a:t>
            </a:r>
            <a:r>
              <a:rPr lang="es-ES_tradnl" sz="2300" dirty="0" smtClean="0"/>
              <a:t>pero más </a:t>
            </a:r>
            <a:r>
              <a:rPr lang="es-ES_tradnl" sz="2300" dirty="0"/>
              <a:t>bien </a:t>
            </a:r>
            <a:r>
              <a:rPr lang="es-ES_tradnl" sz="2300" dirty="0" smtClean="0"/>
              <a:t>su </a:t>
            </a:r>
            <a:r>
              <a:rPr lang="es-ES_tradnl" sz="2300" u="sng" dirty="0"/>
              <a:t>competencia técnica </a:t>
            </a:r>
            <a:r>
              <a:rPr lang="es-ES_tradnl" sz="2300" dirty="0" smtClean="0"/>
              <a:t>(del supervisor) </a:t>
            </a:r>
            <a:r>
              <a:rPr lang="es-ES_tradnl" sz="2300" dirty="0"/>
              <a:t>en la productividad y la </a:t>
            </a:r>
            <a:r>
              <a:rPr lang="es-ES_tradnl" sz="2300" dirty="0" smtClean="0"/>
              <a:t>excelencia tiene el </a:t>
            </a:r>
            <a:r>
              <a:rPr lang="es-ES_tradnl" sz="2300" dirty="0"/>
              <a:t>papel crucial </a:t>
            </a:r>
            <a:r>
              <a:rPr lang="es-ES_tradnl" sz="2300" dirty="0" smtClean="0"/>
              <a:t>en el desempeño del </a:t>
            </a:r>
            <a:r>
              <a:rPr lang="es-ES_tradnl" sz="2300" dirty="0" err="1" smtClean="0"/>
              <a:t>cient</a:t>
            </a:r>
            <a:r>
              <a:rPr lang="es-ES" sz="2300" dirty="0" err="1" smtClean="0"/>
              <a:t>ífico</a:t>
            </a:r>
            <a:r>
              <a:rPr lang="es-ES" sz="2300" dirty="0" smtClean="0"/>
              <a:t>/ingeniero</a:t>
            </a:r>
            <a:r>
              <a:rPr lang="es-ES_tradnl" sz="2300" dirty="0" smtClean="0"/>
              <a:t>.</a:t>
            </a:r>
          </a:p>
          <a:p>
            <a:pPr>
              <a:spcBef>
                <a:spcPts val="600"/>
              </a:spcBef>
              <a:buClr>
                <a:schemeClr val="accent2"/>
              </a:buClr>
              <a:buFont typeface="Wingdings" charset="2"/>
              <a:buChar char="v"/>
            </a:pPr>
            <a:r>
              <a:rPr lang="es-ES_tradnl" sz="2300" dirty="0" smtClean="0"/>
              <a:t>Los </a:t>
            </a:r>
            <a:r>
              <a:rPr lang="es-ES_tradnl" sz="2300" dirty="0"/>
              <a:t>estudios indican que en una organización de investigación y desarrollo, la </a:t>
            </a:r>
            <a:r>
              <a:rPr lang="es-ES_tradnl" sz="2300" i="1" dirty="0"/>
              <a:t>diversidad</a:t>
            </a:r>
            <a:r>
              <a:rPr lang="es-ES_tradnl" sz="2300" dirty="0"/>
              <a:t> </a:t>
            </a:r>
            <a:r>
              <a:rPr lang="es-ES_tradnl" sz="2300" i="1" dirty="0"/>
              <a:t>en las actividades </a:t>
            </a:r>
            <a:r>
              <a:rPr lang="es-ES_tradnl" sz="2300" dirty="0"/>
              <a:t>profesionales y la </a:t>
            </a:r>
            <a:r>
              <a:rPr lang="es-ES_tradnl" sz="2300" i="1" dirty="0"/>
              <a:t>diversidad en las habilidades </a:t>
            </a:r>
            <a:r>
              <a:rPr lang="es-ES_tradnl" sz="2300" dirty="0"/>
              <a:t>de los científicos </a:t>
            </a:r>
            <a:r>
              <a:rPr lang="es-ES_tradnl" sz="2300" dirty="0" smtClean="0"/>
              <a:t>se </a:t>
            </a:r>
            <a:r>
              <a:rPr lang="es-ES_tradnl" sz="2300" dirty="0"/>
              <a:t>relacionan con </a:t>
            </a:r>
            <a:r>
              <a:rPr lang="es-ES_tradnl" sz="2300" dirty="0" smtClean="0"/>
              <a:t>mejores niveles de </a:t>
            </a:r>
            <a:r>
              <a:rPr lang="es-ES_tradnl" sz="2300" dirty="0"/>
              <a:t>desempeño. Los científicos que trabajan en diversas funciones de I + D (como investigación básica, investigación aplicada y consulta) realizan mayores contribuciones científicas y son más útiles para sus organizaciones que aquellos que no trabajan en diversas áreas.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41925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00" dirty="0"/>
              <a:t>L</a:t>
            </a:r>
            <a:r>
              <a:rPr lang="es-ES_tradnl" sz="2200" dirty="0" smtClean="0"/>
              <a:t>os </a:t>
            </a:r>
            <a:r>
              <a:rPr lang="es-ES_tradnl" sz="2200" dirty="0"/>
              <a:t>científicos que pasan parte de su tiempo en la enseñanza o el trabajo administrativo superan a aquellos cuya única actividad es la investigación. La diversidad en términos de conocimiento de varias áreas de especialización (en lugar de solo una) y la participación en más de un solo proyecto de investigación también se relacionan con niveles más altos de rendimiento (Andrews, 1979, p. 269</a:t>
            </a:r>
            <a:r>
              <a:rPr lang="es-ES_tradnl" sz="2200" dirty="0" smtClean="0"/>
              <a:t>).</a:t>
            </a:r>
          </a:p>
          <a:p>
            <a:pPr>
              <a:spcBef>
                <a:spcPts val="400"/>
              </a:spcBef>
              <a:buClr>
                <a:schemeClr val="accent2"/>
              </a:buClr>
              <a:buFont typeface="Wingdings" charset="2"/>
              <a:buChar char="v"/>
            </a:pPr>
            <a:r>
              <a:rPr lang="es-ES_tradnl" sz="2200" dirty="0"/>
              <a:t>El desempeño de un investigador </a:t>
            </a:r>
            <a:r>
              <a:rPr lang="es-ES_tradnl" sz="2200" dirty="0" smtClean="0"/>
              <a:t>depende de </a:t>
            </a:r>
            <a:r>
              <a:rPr lang="es-ES_tradnl" sz="2200" dirty="0"/>
              <a:t>factores como aptitud, capacitación (formación académica y práctica), experiencia </a:t>
            </a:r>
            <a:r>
              <a:rPr lang="es-ES_tradnl" sz="2200" dirty="0" smtClean="0"/>
              <a:t>(Ej</a:t>
            </a:r>
            <a:r>
              <a:rPr lang="es-ES_tradnl" sz="2200" dirty="0"/>
              <a:t>., </a:t>
            </a:r>
            <a:r>
              <a:rPr lang="es-ES_tradnl" sz="2200" dirty="0" smtClean="0"/>
              <a:t>trabajar </a:t>
            </a:r>
            <a:r>
              <a:rPr lang="es-ES_tradnl" sz="2200" dirty="0"/>
              <a:t>con colegas que imparten conocimiento a través de discusiones y ejemplos), recompensas extrínsecas </a:t>
            </a:r>
            <a:r>
              <a:rPr lang="es-ES_tradnl" sz="2200" dirty="0" smtClean="0"/>
              <a:t>(otorgadas </a:t>
            </a:r>
            <a:r>
              <a:rPr lang="es-ES_tradnl" sz="2200" dirty="0"/>
              <a:t>por las </a:t>
            </a:r>
            <a:r>
              <a:rPr lang="es-ES_tradnl" sz="2200" dirty="0" smtClean="0"/>
              <a:t>organizaciones, por </a:t>
            </a:r>
            <a:r>
              <a:rPr lang="es-ES_tradnl" sz="2200" dirty="0"/>
              <a:t>ejemplo, pago, ascenso, asignaciones de trabajo, beneficios </a:t>
            </a:r>
            <a:r>
              <a:rPr lang="es-ES_tradnl" sz="2200" dirty="0" smtClean="0"/>
              <a:t>y viajes) </a:t>
            </a:r>
            <a:r>
              <a:rPr lang="es-ES_tradnl" sz="2200" dirty="0"/>
              <a:t>y recompensas intrínsecas (recompensas que dan satisfacción interna, que pertenecen a la naturaleza esencial </a:t>
            </a:r>
            <a:r>
              <a:rPr lang="es-ES_tradnl" sz="2200" dirty="0" smtClean="0"/>
              <a:t>de </a:t>
            </a:r>
            <a:r>
              <a:rPr lang="es-ES_tradnl" sz="2200" dirty="0"/>
              <a:t>un individuo). Para las recompensas intrínsecas, todo lo que la organización puede hacer es crear condiciones (por ejemplo, un entorno de trabajo adecuado) que hagan posible que el individuo experimente estas recompensas internamente.</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8919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35480"/>
            <a:ext cx="10058400" cy="411177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300" b="1" dirty="0"/>
              <a:t>Fines de evaluación de </a:t>
            </a:r>
            <a:r>
              <a:rPr lang="es-ES_tradnl" sz="2300" b="1" dirty="0" smtClean="0"/>
              <a:t>desempeño</a:t>
            </a:r>
          </a:p>
          <a:p>
            <a:pPr>
              <a:spcBef>
                <a:spcPts val="400"/>
              </a:spcBef>
              <a:buClr>
                <a:schemeClr val="accent2"/>
              </a:buClr>
              <a:buFont typeface="Wingdings" charset="2"/>
              <a:buChar char="v"/>
            </a:pPr>
            <a:r>
              <a:rPr lang="es-ES_tradnl" sz="2300" dirty="0" smtClean="0"/>
              <a:t>Según </a:t>
            </a:r>
            <a:r>
              <a:rPr lang="es-ES_tradnl" sz="2300" dirty="0"/>
              <a:t>lo sugerido por </a:t>
            </a:r>
            <a:r>
              <a:rPr lang="es-ES_tradnl" sz="2300" dirty="0" err="1"/>
              <a:t>McGregor</a:t>
            </a:r>
            <a:r>
              <a:rPr lang="es-ES_tradnl" sz="2300" dirty="0"/>
              <a:t> (1972, p. 133), la evaluación del desempeño podría tener los siguientes propósitos</a:t>
            </a:r>
            <a:r>
              <a:rPr lang="es-ES_tradnl" sz="2300" dirty="0" smtClean="0"/>
              <a:t>:</a:t>
            </a:r>
          </a:p>
          <a:p>
            <a:pPr lvl="1">
              <a:spcBef>
                <a:spcPts val="400"/>
              </a:spcBef>
              <a:buClr>
                <a:schemeClr val="accent2"/>
              </a:buClr>
              <a:buFont typeface="Arial" charset="0"/>
              <a:buChar char="•"/>
            </a:pPr>
            <a:r>
              <a:rPr lang="es-ES_tradnl" sz="2300" dirty="0" smtClean="0"/>
              <a:t>Evaluación. Para </a:t>
            </a:r>
            <a:r>
              <a:rPr lang="es-ES_tradnl" sz="2300" dirty="0"/>
              <a:t>proporcionar un medio sistemático de evaluar el desempeño de un empleado para respaldar los aumentos de salarios, promociones, transferencias y, a veces, degradaciones u otras acciones adversas del </a:t>
            </a:r>
            <a:r>
              <a:rPr lang="es-ES_tradnl" sz="2300" dirty="0" smtClean="0"/>
              <a:t>personal.</a:t>
            </a:r>
          </a:p>
          <a:p>
            <a:pPr lvl="1">
              <a:spcBef>
                <a:spcPts val="400"/>
              </a:spcBef>
              <a:buClr>
                <a:schemeClr val="accent2"/>
              </a:buClr>
              <a:buFont typeface="Arial" charset="0"/>
              <a:buChar char="•"/>
            </a:pPr>
            <a:r>
              <a:rPr lang="es-ES_tradnl" sz="2300" dirty="0" smtClean="0"/>
              <a:t>Realimentación. La </a:t>
            </a:r>
            <a:r>
              <a:rPr lang="es-ES_tradnl" sz="2300" dirty="0"/>
              <a:t>evaluación puede servir como un medio para decirle al empleado cómo se está desempeñando y sugerir los cambios necesarios en el comportamiento y la actitud de los </a:t>
            </a:r>
            <a:r>
              <a:rPr lang="es-ES_tradnl" sz="2300" dirty="0" smtClean="0"/>
              <a:t>empleados.</a:t>
            </a:r>
          </a:p>
          <a:p>
            <a:pPr lvl="1">
              <a:spcBef>
                <a:spcPts val="400"/>
              </a:spcBef>
              <a:buClr>
                <a:schemeClr val="accent2"/>
              </a:buClr>
              <a:buFont typeface="Arial" charset="0"/>
              <a:buChar char="•"/>
            </a:pPr>
            <a:r>
              <a:rPr lang="es-ES_tradnl" sz="2300" dirty="0" smtClean="0"/>
              <a:t>Asesoramiento</a:t>
            </a:r>
            <a:r>
              <a:rPr lang="es-ES_tradnl" sz="2300" dirty="0"/>
              <a:t>. El sistema de evaluación del desempeño también se puede utilizar como una base para asesorar al empleado e identificar la capacitación y otras necesidades de desarrollo</a:t>
            </a:r>
            <a:r>
              <a:rPr lang="es-ES_tradnl" sz="2300" dirty="0" smtClean="0"/>
              <a:t>. </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45033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46122222"/>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Transferencia de Tecnología</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9298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Transferencia de Tecnología</a:t>
            </a:r>
          </a:p>
        </p:txBody>
      </p:sp>
      <p:pic>
        <p:nvPicPr>
          <p:cNvPr id="3" name="Imagen 2"/>
          <p:cNvPicPr>
            <a:picLocks noChangeAspect="1"/>
          </p:cNvPicPr>
          <p:nvPr/>
        </p:nvPicPr>
        <p:blipFill>
          <a:blip r:embed="rId2"/>
          <a:stretch>
            <a:fillRect/>
          </a:stretch>
        </p:blipFill>
        <p:spPr>
          <a:xfrm>
            <a:off x="4496846" y="758951"/>
            <a:ext cx="6658834" cy="2481553"/>
          </a:xfrm>
          <a:prstGeom prst="rect">
            <a:avLst/>
          </a:prstGeom>
        </p:spPr>
      </p:pic>
    </p:spTree>
    <p:extLst>
      <p:ext uri="{BB962C8B-B14F-4D97-AF65-F5344CB8AC3E}">
        <p14:creationId xmlns:p14="http://schemas.microsoft.com/office/powerpoint/2010/main" val="197632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a:solidFill>
                  <a:schemeClr val="tx1"/>
                </a:solidFill>
                <a:latin typeface="Arial" charset="0"/>
              </a:rPr>
              <a:t>Evaluación del desempeño y Contribución de los empleados en I + D</a:t>
            </a:r>
            <a:endParaRPr lang="es-ES_tradnl" sz="4400" dirty="0">
              <a:solidFill>
                <a:schemeClr val="tx1"/>
              </a:solidFill>
              <a:latin typeface="Arial" charset="0"/>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 Una </a:t>
            </a:r>
            <a:r>
              <a:rPr lang="es-ES_tradnl" sz="2400" dirty="0"/>
              <a:t>organización de investigación </a:t>
            </a:r>
            <a:r>
              <a:rPr lang="es-ES_tradnl" sz="2400" u="sng" dirty="0"/>
              <a:t>orientada a la misión </a:t>
            </a:r>
            <a:r>
              <a:rPr lang="es-ES_tradnl" sz="2400" dirty="0"/>
              <a:t>tiene sus objetivos definidos </a:t>
            </a:r>
            <a:r>
              <a:rPr lang="es-ES_tradnl" sz="2400" dirty="0" smtClean="0"/>
              <a:t>como </a:t>
            </a:r>
            <a:r>
              <a:rPr lang="es-ES_tradnl" sz="2400" i="1" dirty="0" smtClean="0"/>
              <a:t>objetivos </a:t>
            </a:r>
            <a:r>
              <a:rPr lang="es-ES_tradnl" sz="2400" i="1" dirty="0"/>
              <a:t>organizacionales específicos </a:t>
            </a:r>
            <a:r>
              <a:rPr lang="es-ES_tradnl" sz="2400" dirty="0" smtClean="0"/>
              <a:t>y no </a:t>
            </a:r>
            <a:r>
              <a:rPr lang="es-ES" sz="2400" dirty="0" smtClean="0"/>
              <a:t>únicamente</a:t>
            </a:r>
            <a:r>
              <a:rPr lang="es-ES_tradnl" sz="2400" dirty="0" smtClean="0"/>
              <a:t> </a:t>
            </a:r>
            <a:r>
              <a:rPr lang="es-ES_tradnl" sz="2400" dirty="0"/>
              <a:t>en términos </a:t>
            </a:r>
            <a:r>
              <a:rPr lang="es-ES_tradnl" sz="2400" dirty="0" smtClean="0"/>
              <a:t>técnicos. </a:t>
            </a:r>
          </a:p>
          <a:p>
            <a:pPr>
              <a:buClr>
                <a:schemeClr val="accent2"/>
              </a:buClr>
              <a:buFont typeface="Wingdings" charset="2"/>
              <a:buChar char="v"/>
            </a:pPr>
            <a:r>
              <a:rPr lang="es-ES_tradnl" sz="2400" dirty="0" smtClean="0"/>
              <a:t>En </a:t>
            </a:r>
            <a:r>
              <a:rPr lang="es-ES_tradnl" sz="2400" dirty="0"/>
              <a:t>otras palabras, estas organizaciones abarcan actividades que cubren investigación básica, investigación aplicada, desarrollo e incluso soporte técnico para actividades operativas. </a:t>
            </a:r>
            <a:endParaRPr lang="es-ES_tradnl" sz="2400" dirty="0" smtClean="0"/>
          </a:p>
          <a:p>
            <a:pPr>
              <a:buClr>
                <a:schemeClr val="accent2"/>
              </a:buClr>
              <a:buFont typeface="Wingdings" charset="2"/>
              <a:buChar char="v"/>
            </a:pPr>
            <a:r>
              <a:rPr lang="es-ES_tradnl" sz="2400" dirty="0" smtClean="0"/>
              <a:t>Las </a:t>
            </a:r>
            <a:r>
              <a:rPr lang="es-ES_tradnl" sz="2400" dirty="0"/>
              <a:t>organizaciones de investigación </a:t>
            </a:r>
            <a:r>
              <a:rPr lang="es-ES_tradnl" sz="2400" u="sng" dirty="0"/>
              <a:t>no orientadas a la misión </a:t>
            </a:r>
            <a:r>
              <a:rPr lang="es-ES_tradnl" sz="2400" dirty="0"/>
              <a:t>tienen sus objetivos definidos principalmente en términos científicos, por ejemplo, el estudio de física de alta energía, energía nuclear, sustancias tóxicas, física atmosférica y </a:t>
            </a:r>
            <a:r>
              <a:rPr lang="es-ES_tradnl" sz="2400" dirty="0" err="1"/>
              <a:t>bioacústica</a:t>
            </a:r>
            <a:r>
              <a:rPr lang="es-ES_tradnl" sz="2400" dirty="0"/>
              <a:t>. La investigación académica generalmente no está orientada a la misión y suele ser una investigación a pequeña escala llevada a cabo en los departamentos académicos de las universidades.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222461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Es probable que gran parte de la </a:t>
            </a:r>
            <a:r>
              <a:rPr lang="es-ES_tradnl" sz="2400" i="1" dirty="0"/>
              <a:t>transferencia de tecnología </a:t>
            </a:r>
            <a:r>
              <a:rPr lang="es-ES_tradnl" sz="2400" dirty="0" smtClean="0"/>
              <a:t>desde </a:t>
            </a:r>
            <a:r>
              <a:rPr lang="es-ES_tradnl" sz="2400" dirty="0"/>
              <a:t>las organizaciones de investigación no orientadas a la misión </a:t>
            </a:r>
            <a:r>
              <a:rPr lang="es-ES_tradnl" sz="2400" dirty="0" smtClean="0"/>
              <a:t>hacia </a:t>
            </a:r>
            <a:r>
              <a:rPr lang="es-ES_tradnl" sz="2400" dirty="0"/>
              <a:t>la aplicación en situaciones de la vida real ocurra a través de una organización </a:t>
            </a:r>
            <a:r>
              <a:rPr lang="es-ES_tradnl" sz="2400" dirty="0" smtClean="0"/>
              <a:t>reguladora similar </a:t>
            </a:r>
            <a:r>
              <a:rPr lang="es-ES_tradnl" sz="2400" dirty="0"/>
              <a:t>a una organización de investigación y desarrollo orientada a la </a:t>
            </a:r>
            <a:r>
              <a:rPr lang="es-ES_tradnl" sz="2400" dirty="0" smtClean="0"/>
              <a:t>misión. </a:t>
            </a:r>
          </a:p>
          <a:p>
            <a:pPr>
              <a:buClr>
                <a:schemeClr val="accent2"/>
              </a:buClr>
              <a:buFont typeface="Wingdings" charset="2"/>
              <a:buChar char="v"/>
            </a:pPr>
            <a:r>
              <a:rPr lang="es-ES_tradnl" sz="2400" dirty="0" smtClean="0"/>
              <a:t>Para </a:t>
            </a:r>
            <a:r>
              <a:rPr lang="es-ES_tradnl" sz="2400" dirty="0"/>
              <a:t>las organizaciones de investigación y desarrollo, la transferencia de tecnología </a:t>
            </a:r>
            <a:r>
              <a:rPr lang="es-ES_tradnl" sz="2400" dirty="0" smtClean="0"/>
              <a:t>puede </a:t>
            </a:r>
            <a:r>
              <a:rPr lang="es-ES_tradnl" sz="2400" dirty="0"/>
              <a:t>definirse como el </a:t>
            </a:r>
            <a:r>
              <a:rPr lang="es-ES_tradnl" sz="2400" i="1" dirty="0"/>
              <a:t>proceso mediante el cual la ciencia y la tecnología se transfieren de un individuo o grupo a otro</a:t>
            </a:r>
            <a:r>
              <a:rPr lang="es-ES_tradnl" sz="2400" dirty="0"/>
              <a:t> que incorpora este nuevo conocimiento en su forma de hacer las cosas. </a:t>
            </a:r>
            <a:endParaRPr lang="es-ES_tradnl" sz="2400" dirty="0" smtClean="0"/>
          </a:p>
          <a:p>
            <a:pPr>
              <a:buClr>
                <a:schemeClr val="accent2"/>
              </a:buClr>
              <a:buFont typeface="Wingdings" charset="2"/>
              <a:buChar char="v"/>
            </a:pPr>
            <a:r>
              <a:rPr lang="es-ES_tradnl" sz="2400" dirty="0" smtClean="0"/>
              <a:t>Una </a:t>
            </a:r>
            <a:r>
              <a:rPr lang="es-ES_tradnl" sz="2400" dirty="0"/>
              <a:t>nueva tecnología debe tener una </a:t>
            </a:r>
            <a:r>
              <a:rPr lang="es-ES_tradnl" sz="2400" i="1" dirty="0"/>
              <a:t>ventaja relativa </a:t>
            </a:r>
            <a:r>
              <a:rPr lang="es-ES_tradnl" sz="2400" dirty="0"/>
              <a:t>considerable y debe proporcionar un valor significativo al cliente antes de que sea aceptada por la comunidad de usuarios en general</a:t>
            </a:r>
            <a:r>
              <a:rPr lang="es-ES_tradnl" sz="2400" dirty="0" smtClean="0"/>
              <a:t>.</a:t>
            </a:r>
          </a:p>
          <a:p>
            <a:pPr>
              <a:buClr>
                <a:schemeClr val="accent2"/>
              </a:buClr>
              <a:buFont typeface="Wingdings" charset="2"/>
              <a:buChar char="v"/>
            </a:pPr>
            <a:r>
              <a:rPr lang="es-ES_tradnl" sz="2400" dirty="0" smtClean="0"/>
              <a:t> </a:t>
            </a:r>
            <a:r>
              <a:rPr lang="es-ES_tradnl" sz="2400" dirty="0"/>
              <a:t>La nueva tecnología puede ser más costosa que la tecnología anterior, pero el valor en términos de calidad, flexibilidad y capacidad de respuesta que proporciona motiva al usuario a tomar las medidas necesarias para adoptar esta tecnología.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548767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lnSpc>
                <a:spcPct val="100000"/>
              </a:lnSpc>
              <a:buClr>
                <a:schemeClr val="accent2"/>
              </a:buClr>
              <a:buFont typeface="Wingdings" charset="2"/>
              <a:buChar char="v"/>
            </a:pPr>
            <a:r>
              <a:rPr lang="es-ES_tradnl" sz="2400" dirty="0"/>
              <a:t>Al utilizar nuevas tecnologías, existen numerosos desafíos de gestión. La </a:t>
            </a:r>
            <a:r>
              <a:rPr lang="es-ES_tradnl" sz="2400" i="1" dirty="0"/>
              <a:t>mejora continua </a:t>
            </a:r>
            <a:r>
              <a:rPr lang="es-ES_tradnl" sz="2400" dirty="0"/>
              <a:t>es la base de la ventaja competitiva futura para una empresa.</a:t>
            </a:r>
          </a:p>
          <a:p>
            <a:pPr>
              <a:lnSpc>
                <a:spcPct val="100000"/>
              </a:lnSpc>
              <a:buClr>
                <a:schemeClr val="accent2"/>
              </a:buClr>
              <a:buFont typeface="Wingdings" charset="2"/>
              <a:buChar char="v"/>
            </a:pPr>
            <a:r>
              <a:rPr lang="es-ES_tradnl" sz="2400" dirty="0" smtClean="0"/>
              <a:t>Howard </a:t>
            </a:r>
            <a:r>
              <a:rPr lang="es-ES_tradnl" sz="2400" dirty="0"/>
              <a:t>y </a:t>
            </a:r>
            <a:r>
              <a:rPr lang="es-ES_tradnl" sz="2400" dirty="0" err="1"/>
              <a:t>Guile</a:t>
            </a:r>
            <a:r>
              <a:rPr lang="es-ES_tradnl" sz="2400" dirty="0"/>
              <a:t> (1992) sugieren algunas reglas generales para un gerente responsable </a:t>
            </a:r>
            <a:r>
              <a:rPr lang="es-ES_tradnl" sz="2400" dirty="0" smtClean="0"/>
              <a:t>al adoptar </a:t>
            </a:r>
            <a:r>
              <a:rPr lang="es-ES_tradnl" sz="2400" dirty="0"/>
              <a:t>nuevas </a:t>
            </a:r>
            <a:r>
              <a:rPr lang="es-ES_tradnl" sz="2400" dirty="0" smtClean="0"/>
              <a:t>tecnologías:</a:t>
            </a:r>
          </a:p>
          <a:p>
            <a:pPr lvl="1">
              <a:lnSpc>
                <a:spcPct val="100000"/>
              </a:lnSpc>
              <a:buClr>
                <a:schemeClr val="accent2"/>
              </a:buClr>
              <a:buFont typeface="Wingdings" charset="2"/>
              <a:buChar char="ü"/>
            </a:pPr>
            <a:r>
              <a:rPr lang="es-ES_tradnl" sz="2400" dirty="0" smtClean="0"/>
              <a:t>No </a:t>
            </a:r>
            <a:r>
              <a:rPr lang="es-ES_tradnl" sz="2400" dirty="0"/>
              <a:t>aceptes el rendimiento tal como es y enfócate en la mejora </a:t>
            </a:r>
            <a:r>
              <a:rPr lang="es-ES_tradnl" sz="2400" dirty="0" smtClean="0"/>
              <a:t>continua.</a:t>
            </a:r>
          </a:p>
          <a:p>
            <a:pPr lvl="1">
              <a:lnSpc>
                <a:spcPct val="100000"/>
              </a:lnSpc>
              <a:buClr>
                <a:schemeClr val="accent2"/>
              </a:buClr>
              <a:buFont typeface="Wingdings" charset="2"/>
              <a:buChar char="ü"/>
            </a:pPr>
            <a:r>
              <a:rPr lang="es-ES_tradnl" sz="2400" dirty="0" smtClean="0"/>
              <a:t>No </a:t>
            </a:r>
            <a:r>
              <a:rPr lang="es-ES_tradnl" sz="2400" dirty="0"/>
              <a:t>solo hagas lo mismo un poco </a:t>
            </a:r>
            <a:r>
              <a:rPr lang="es-ES_tradnl" sz="2400" dirty="0" smtClean="0"/>
              <a:t>m</a:t>
            </a:r>
            <a:r>
              <a:rPr lang="es-ES" sz="2400" dirty="0" smtClean="0"/>
              <a:t>á</a:t>
            </a:r>
            <a:r>
              <a:rPr lang="es-ES_tradnl" sz="2400" dirty="0" smtClean="0"/>
              <a:t>s r</a:t>
            </a:r>
            <a:r>
              <a:rPr lang="es-ES" sz="2400" dirty="0" smtClean="0"/>
              <a:t>á</a:t>
            </a:r>
            <a:r>
              <a:rPr lang="es-ES_tradnl" sz="2400" dirty="0" smtClean="0"/>
              <a:t>pido </a:t>
            </a:r>
            <a:r>
              <a:rPr lang="es-ES_tradnl" sz="2400" dirty="0"/>
              <a:t>(o </a:t>
            </a:r>
            <a:r>
              <a:rPr lang="es-ES_tradnl" sz="2400" dirty="0" smtClean="0"/>
              <a:t>m</a:t>
            </a:r>
            <a:r>
              <a:rPr lang="es-ES" sz="2400" dirty="0" smtClean="0"/>
              <a:t>á</a:t>
            </a:r>
            <a:r>
              <a:rPr lang="es-ES_tradnl" sz="2400" dirty="0" smtClean="0"/>
              <a:t>s </a:t>
            </a:r>
            <a:r>
              <a:rPr lang="es-ES_tradnl" sz="2400" dirty="0"/>
              <a:t>barato, o </a:t>
            </a:r>
            <a:r>
              <a:rPr lang="es-ES_tradnl" sz="2400" dirty="0" err="1" smtClean="0"/>
              <a:t>autom</a:t>
            </a:r>
            <a:r>
              <a:rPr lang="es-ES" sz="2400" dirty="0" smtClean="0"/>
              <a:t>á</a:t>
            </a:r>
            <a:r>
              <a:rPr lang="es-ES_tradnl" sz="2400" dirty="0" smtClean="0"/>
              <a:t>ticamente</a:t>
            </a:r>
            <a:r>
              <a:rPr lang="es-ES_tradnl" sz="2400" dirty="0"/>
              <a:t>). La reexaminación cuidadosa de los diseños de productos y procesos es esencial para realizar mejoras </a:t>
            </a:r>
            <a:r>
              <a:rPr lang="es-ES_tradnl" sz="2400" dirty="0" smtClean="0"/>
              <a:t>significativas</a:t>
            </a:r>
            <a:r>
              <a:rPr lang="es-ES_tradnl" sz="2400" dirty="0" smtClean="0"/>
              <a:t>.</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78814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20239"/>
            <a:ext cx="10058400" cy="4267201"/>
          </a:xfrm>
        </p:spPr>
        <p:txBody>
          <a:bodyPr>
            <a:noAutofit/>
          </a:bodyPr>
          <a:lstStyle/>
          <a:p>
            <a:pPr marL="342900" lvl="1" indent="-342900">
              <a:spcBef>
                <a:spcPts val="1200"/>
              </a:spcBef>
              <a:spcAft>
                <a:spcPts val="200"/>
              </a:spcAft>
              <a:buClr>
                <a:schemeClr val="accent2"/>
              </a:buClr>
              <a:buSzPct val="100000"/>
              <a:buFont typeface="Wingdings" charset="2"/>
              <a:buChar char="ü"/>
            </a:pPr>
            <a:r>
              <a:rPr lang="es-ES_tradnl" sz="2250" dirty="0"/>
              <a:t>Reconozca y aprenda a lidiar con la renuencia natural de las personas a aceptar el cambio que es necesario para incorporar la </a:t>
            </a:r>
            <a:r>
              <a:rPr lang="es-ES_tradnl" sz="2250" dirty="0" err="1"/>
              <a:t>innovaci</a:t>
            </a:r>
            <a:r>
              <a:rPr lang="es-ES" sz="2250" dirty="0" err="1"/>
              <a:t>ó</a:t>
            </a:r>
            <a:r>
              <a:rPr lang="es-ES_tradnl" sz="2250" dirty="0"/>
              <a:t>n en la empresa. Algunos ejemplos dados son: </a:t>
            </a:r>
            <a:r>
              <a:rPr lang="es-ES_tradnl" sz="2250" dirty="0"/>
              <a:t> </a:t>
            </a:r>
            <a:endParaRPr lang="es-ES_tradnl" sz="2250" dirty="0" smtClean="0"/>
          </a:p>
          <a:p>
            <a:pPr lvl="1">
              <a:buClr>
                <a:schemeClr val="accent2"/>
              </a:buClr>
              <a:buFont typeface="Arial" charset="0"/>
              <a:buChar char="•"/>
            </a:pPr>
            <a:r>
              <a:rPr lang="es-ES_tradnl" sz="2250" dirty="0" smtClean="0"/>
              <a:t>"</a:t>
            </a:r>
            <a:r>
              <a:rPr lang="es-ES_tradnl" sz="2250" dirty="0"/>
              <a:t>No hay nada malo con nuestros procesos de fabricación; </a:t>
            </a:r>
            <a:r>
              <a:rPr lang="es-ES_tradnl" sz="2250" dirty="0" smtClean="0"/>
              <a:t>el </a:t>
            </a:r>
            <a:r>
              <a:rPr lang="es-ES_tradnl" sz="2250" dirty="0"/>
              <a:t>problema son los diseñadores de productos.  </a:t>
            </a:r>
            <a:endParaRPr lang="es-ES_tradnl" sz="2250" dirty="0" smtClean="0"/>
          </a:p>
          <a:p>
            <a:pPr lvl="1">
              <a:buClr>
                <a:schemeClr val="accent2"/>
              </a:buClr>
              <a:buFont typeface="Arial" charset="0"/>
              <a:buChar char="•"/>
            </a:pPr>
            <a:r>
              <a:rPr lang="es-ES_tradnl" sz="2250" dirty="0" smtClean="0"/>
              <a:t>"</a:t>
            </a:r>
            <a:r>
              <a:rPr lang="es-ES_tradnl" sz="2250" dirty="0"/>
              <a:t>No podemos permitirnos gastar tiempo y dinero en incorporar cambios, y esto solo nos ralentizará".  </a:t>
            </a:r>
            <a:endParaRPr lang="es-ES_tradnl" sz="2250" dirty="0" smtClean="0"/>
          </a:p>
          <a:p>
            <a:pPr lvl="1">
              <a:buClr>
                <a:schemeClr val="accent2"/>
              </a:buClr>
              <a:buFont typeface="Arial" charset="0"/>
              <a:buChar char="•"/>
            </a:pPr>
            <a:r>
              <a:rPr lang="es-ES_tradnl" sz="2250" dirty="0" smtClean="0"/>
              <a:t>"</a:t>
            </a:r>
            <a:r>
              <a:rPr lang="es-ES_tradnl" sz="2250" dirty="0"/>
              <a:t>Simplemente necesitamos bajar </a:t>
            </a:r>
            <a:r>
              <a:rPr lang="es-ES_tradnl" sz="2250" dirty="0" smtClean="0"/>
              <a:t>los costos de </a:t>
            </a:r>
            <a:r>
              <a:rPr lang="es-ES_tradnl" sz="2250" dirty="0"/>
              <a:t>mano de obra".  </a:t>
            </a:r>
            <a:endParaRPr lang="es-ES_tradnl" sz="2250" dirty="0" smtClean="0"/>
          </a:p>
          <a:p>
            <a:pPr lvl="1">
              <a:buClr>
                <a:schemeClr val="accent2"/>
              </a:buClr>
              <a:buFont typeface="Arial" charset="0"/>
              <a:buChar char="•"/>
            </a:pPr>
            <a:r>
              <a:rPr lang="es-ES_tradnl" sz="2250" dirty="0" smtClean="0"/>
              <a:t>"</a:t>
            </a:r>
            <a:r>
              <a:rPr lang="es-ES_tradnl" sz="2250" dirty="0"/>
              <a:t>Si </a:t>
            </a:r>
            <a:r>
              <a:rPr lang="es-ES_tradnl" sz="2250" dirty="0" smtClean="0"/>
              <a:t>a </a:t>
            </a:r>
            <a:r>
              <a:rPr lang="es-ES_tradnl" sz="2250" dirty="0" smtClean="0"/>
              <a:t>nuestros </a:t>
            </a:r>
            <a:r>
              <a:rPr lang="es-ES_tradnl" sz="2250" dirty="0"/>
              <a:t>competidores extranjeros no se les permitiera deshacerse de sus productos de baja calidad en nuestro mercado, entonces no </a:t>
            </a:r>
            <a:r>
              <a:rPr lang="es-ES_tradnl" sz="2250" dirty="0" err="1" smtClean="0"/>
              <a:t>habr</a:t>
            </a:r>
            <a:r>
              <a:rPr lang="es-ES" sz="2250" dirty="0" err="1" smtClean="0"/>
              <a:t>ía</a:t>
            </a:r>
            <a:r>
              <a:rPr lang="es-ES_tradnl" sz="2250" dirty="0" smtClean="0"/>
              <a:t> </a:t>
            </a:r>
            <a:r>
              <a:rPr lang="es-ES_tradnl" sz="2250" dirty="0"/>
              <a:t>nada que no podamos manejar internamente".  </a:t>
            </a:r>
            <a:endParaRPr lang="es-ES_tradnl" sz="2250" dirty="0" smtClean="0"/>
          </a:p>
          <a:p>
            <a:pPr lvl="1">
              <a:buClr>
                <a:schemeClr val="accent2"/>
              </a:buClr>
              <a:buFont typeface="Arial" charset="0"/>
              <a:buChar char="•"/>
            </a:pPr>
            <a:r>
              <a:rPr lang="es-ES_tradnl" sz="2250" dirty="0" smtClean="0"/>
              <a:t>”A nivel de gobierno </a:t>
            </a:r>
            <a:r>
              <a:rPr lang="es-ES_tradnl" sz="2250" dirty="0"/>
              <a:t>t</a:t>
            </a:r>
            <a:r>
              <a:rPr lang="es-ES_tradnl" sz="2250" dirty="0" smtClean="0"/>
              <a:t>enemos </a:t>
            </a:r>
            <a:r>
              <a:rPr lang="es-ES_tradnl" sz="2250" dirty="0"/>
              <a:t>demasiadas regulaciones que afectan la productividad </a:t>
            </a:r>
            <a:r>
              <a:rPr lang="es-ES_tradnl" sz="2250" dirty="0" smtClean="0"/>
              <a:t>e implementación </a:t>
            </a:r>
            <a:r>
              <a:rPr lang="es-ES_tradnl" sz="2250" dirty="0"/>
              <a:t>de la tecnología</a:t>
            </a:r>
            <a:r>
              <a:rPr lang="es-ES_tradnl" sz="2250" dirty="0" smtClean="0"/>
              <a:t>.</a:t>
            </a:r>
            <a:endParaRPr lang="es-ES_tradnl" sz="225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776660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856392"/>
            <a:ext cx="1068404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buClr>
                <a:schemeClr val="accent2"/>
              </a:buClr>
              <a:buFont typeface="Wingdings" charset="2"/>
              <a:buChar char="v"/>
            </a:pPr>
            <a:r>
              <a:rPr lang="es-ES_tradnl" sz="2250" dirty="0"/>
              <a:t>Las siguientes hipótesis generales están relacionadas con la transferencia de tecnología</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a:t>
            </a:r>
            <a:r>
              <a:rPr lang="es-ES_tradnl" sz="2250" dirty="0" smtClean="0"/>
              <a:t>a partir de </a:t>
            </a:r>
            <a:r>
              <a:rPr lang="es-ES_tradnl" sz="2250" dirty="0"/>
              <a:t>los resultados de la investigación es esencial para que una organización de investigación orientada a la misión sea eficaz en el cumplimiento de su tarea</a:t>
            </a:r>
            <a:r>
              <a:rPr lang="es-ES_tradnl" sz="2250" dirty="0" smtClean="0"/>
              <a:t>.</a:t>
            </a:r>
          </a:p>
          <a:p>
            <a:pPr marL="0" indent="0">
              <a:spcBef>
                <a:spcPts val="300"/>
              </a:spcBef>
              <a:buClr>
                <a:schemeClr val="accent2"/>
              </a:buClr>
              <a:buNone/>
            </a:pPr>
            <a:r>
              <a:rPr lang="es-ES_tradnl" sz="2250" dirty="0" smtClean="0"/>
              <a:t>• </a:t>
            </a:r>
            <a:r>
              <a:rPr lang="es-ES_tradnl" sz="2250" dirty="0"/>
              <a:t>La efectividad de la transferencia de tecnología proporciona la medida esencial de la productividad de una organización de investigación y desarrollo orientada a la misión</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efectiva aumenta la participación del usuario en el proceso de innovación, que, a su vez, afecta positivamente la productividad de la I + D y tiene beneficios a largo plazo en términos de apoyo financiero de los grupos </a:t>
            </a:r>
            <a:r>
              <a:rPr lang="es-ES_tradnl" sz="2250" dirty="0" smtClean="0"/>
              <a:t>de sponsors.</a:t>
            </a:r>
          </a:p>
          <a:p>
            <a:pPr marL="0" indent="0">
              <a:spcBef>
                <a:spcPts val="300"/>
              </a:spcBef>
              <a:buClr>
                <a:schemeClr val="accent2"/>
              </a:buClr>
              <a:buNone/>
            </a:pPr>
            <a:r>
              <a:rPr lang="es-ES_tradnl" sz="2250" dirty="0" smtClean="0"/>
              <a:t>• </a:t>
            </a:r>
            <a:r>
              <a:rPr lang="es-ES_tradnl" sz="2250" dirty="0"/>
              <a:t>Las limitaciones institucionales y organizativas, así como la planificación inadecuada para la transferencia de tecnología, impiden el proceso.</a:t>
            </a:r>
          </a:p>
          <a:p>
            <a:pPr marL="0" indent="0">
              <a:spcBef>
                <a:spcPts val="300"/>
              </a:spcBef>
              <a:buClr>
                <a:schemeClr val="accent2"/>
              </a:buClr>
              <a:buNone/>
            </a:pPr>
            <a:r>
              <a:rPr lang="es-ES_tradnl" sz="2250" dirty="0"/>
              <a:t>• Se pueden desarrollar técnicas y enfoques de transferencia de tecnología para facilitar el proceso.</a:t>
            </a:r>
          </a:p>
          <a:p>
            <a:pPr marL="0" indent="0">
              <a:spcBef>
                <a:spcPts val="300"/>
              </a:spcBef>
              <a:buClr>
                <a:schemeClr val="accent2"/>
              </a:buClr>
              <a:buNone/>
            </a:pP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HIPOTESIS </a:t>
            </a:r>
            <a:r>
              <a:rPr lang="en-US" sz="4000" dirty="0"/>
              <a:t>DE TRANSFERENCIA DE TECNOLOGÍA</a:t>
            </a:r>
          </a:p>
        </p:txBody>
      </p:sp>
    </p:spTree>
    <p:extLst>
      <p:ext uri="{BB962C8B-B14F-4D97-AF65-F5344CB8AC3E}">
        <p14:creationId xmlns:p14="http://schemas.microsoft.com/office/powerpoint/2010/main" val="159157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82316" y="1792224"/>
            <a:ext cx="102733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350" dirty="0"/>
              <a:t>La transferencia de tecnología de un laboratorio de I + D a la fabricación, comercialización y el usuario final es una función importante. Diferentes elementos organizativos pueden desempeñar roles útiles para alcanzar con éxito esta meta. </a:t>
            </a:r>
            <a:endParaRPr lang="es-ES_tradnl" sz="2350" dirty="0" smtClean="0"/>
          </a:p>
          <a:p>
            <a:pPr>
              <a:spcBef>
                <a:spcPts val="500"/>
              </a:spcBef>
              <a:buClr>
                <a:schemeClr val="accent2"/>
              </a:buClr>
              <a:buFont typeface="Wingdings" charset="2"/>
              <a:buChar char="v"/>
            </a:pPr>
            <a:r>
              <a:rPr lang="es-ES_tradnl" sz="2350" dirty="0" smtClean="0"/>
              <a:t>Para </a:t>
            </a:r>
            <a:r>
              <a:rPr lang="es-ES_tradnl" sz="2350" dirty="0"/>
              <a:t>ver cómo se pueden organizar mejor los diferentes roles y funciones, sería útil examinar las etapas </a:t>
            </a:r>
            <a:r>
              <a:rPr lang="es-ES_tradnl" sz="2350" dirty="0" smtClean="0"/>
              <a:t>de </a:t>
            </a:r>
            <a:r>
              <a:rPr lang="es-ES_tradnl" sz="2350" dirty="0"/>
              <a:t>la transferencia de tecnología. Rogers (1983, 1995) sugiere cinco pasos principales que conducen a la adopción de tecnología</a:t>
            </a:r>
            <a:r>
              <a:rPr lang="es-ES_tradnl" sz="2350" dirty="0" smtClean="0"/>
              <a:t>:</a:t>
            </a:r>
          </a:p>
          <a:p>
            <a:pPr marL="0" indent="0">
              <a:spcBef>
                <a:spcPts val="500"/>
              </a:spcBef>
              <a:buClr>
                <a:schemeClr val="accent2"/>
              </a:buClr>
              <a:buNone/>
            </a:pPr>
            <a:r>
              <a:rPr lang="es-ES_tradnl" sz="2350" dirty="0" smtClean="0"/>
              <a:t>• Conocimiento</a:t>
            </a:r>
          </a:p>
          <a:p>
            <a:pPr marL="0" indent="0">
              <a:spcBef>
                <a:spcPts val="500"/>
              </a:spcBef>
              <a:buClr>
                <a:schemeClr val="accent2"/>
              </a:buClr>
              <a:buNone/>
            </a:pPr>
            <a:r>
              <a:rPr lang="es-ES_tradnl" sz="2350" dirty="0" smtClean="0"/>
              <a:t>• Persuasión</a:t>
            </a:r>
          </a:p>
          <a:p>
            <a:pPr marL="0" indent="0">
              <a:spcBef>
                <a:spcPts val="500"/>
              </a:spcBef>
              <a:buClr>
                <a:schemeClr val="accent2"/>
              </a:buClr>
              <a:buNone/>
            </a:pPr>
            <a:r>
              <a:rPr lang="es-ES_tradnl" sz="2350" dirty="0" smtClean="0"/>
              <a:t>• Decisión</a:t>
            </a:r>
          </a:p>
          <a:p>
            <a:pPr marL="0" indent="0">
              <a:spcBef>
                <a:spcPts val="500"/>
              </a:spcBef>
              <a:buClr>
                <a:schemeClr val="accent2"/>
              </a:buClr>
              <a:buNone/>
            </a:pPr>
            <a:r>
              <a:rPr lang="es-ES_tradnl" sz="2350" dirty="0" smtClean="0"/>
              <a:t>• Implementación</a:t>
            </a:r>
          </a:p>
          <a:p>
            <a:pPr marL="0" indent="0">
              <a:spcBef>
                <a:spcPts val="500"/>
              </a:spcBef>
              <a:buClr>
                <a:schemeClr val="accent2"/>
              </a:buClr>
              <a:buNone/>
            </a:pPr>
            <a:r>
              <a:rPr lang="es-ES_tradnl" sz="2350" dirty="0" smtClean="0"/>
              <a:t>• Confirmación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35</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30926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41684" y="1620253"/>
            <a:ext cx="10732169" cy="463616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El </a:t>
            </a:r>
            <a:r>
              <a:rPr lang="es-ES_tradnl" sz="2300" b="1" dirty="0"/>
              <a:t>conocimiento</a:t>
            </a:r>
            <a:r>
              <a:rPr lang="es-ES_tradnl" sz="2300" dirty="0"/>
              <a:t> se produce cuando un usuario potencial aprende sobre la nueva tecnología y obtiene cierta comprensión de sus capacidades y utilidad. En esta etapa, el usuario quiere saber qué es la innovación, cuáles son sus capacidades y cómo funciona</a:t>
            </a:r>
            <a:r>
              <a:rPr lang="es-ES_tradnl" sz="2300" dirty="0" smtClean="0"/>
              <a:t>.</a:t>
            </a:r>
          </a:p>
          <a:p>
            <a:pPr>
              <a:buClr>
                <a:schemeClr val="accent2"/>
              </a:buClr>
              <a:buFont typeface="Wingdings" charset="2"/>
              <a:buChar char="v"/>
            </a:pPr>
            <a:r>
              <a:rPr lang="es-ES_tradnl" sz="2300" dirty="0" smtClean="0"/>
              <a:t>La </a:t>
            </a:r>
            <a:r>
              <a:rPr lang="es-ES_tradnl" sz="2300" b="1" dirty="0"/>
              <a:t>persuasión</a:t>
            </a:r>
            <a:r>
              <a:rPr lang="es-ES_tradnl" sz="2300" dirty="0"/>
              <a:t> ocurre cuando el usuario forma una actitud favorable o desfavorable hacia la innovación. Aquí el usuario está buscando ventajas y desventajas comparativas de la innovación. </a:t>
            </a:r>
            <a:endParaRPr lang="es-ES_tradnl" sz="2300" dirty="0" smtClean="0"/>
          </a:p>
          <a:p>
            <a:pPr>
              <a:buClr>
                <a:schemeClr val="accent2"/>
              </a:buClr>
              <a:buFont typeface="Wingdings" charset="2"/>
              <a:buChar char="v"/>
            </a:pPr>
            <a:r>
              <a:rPr lang="es-ES_tradnl" sz="2300" dirty="0" smtClean="0"/>
              <a:t>La </a:t>
            </a:r>
            <a:r>
              <a:rPr lang="es-ES_tradnl" sz="2300" b="1" dirty="0"/>
              <a:t>decisión</a:t>
            </a:r>
            <a:r>
              <a:rPr lang="es-ES_tradnl" sz="2300" dirty="0"/>
              <a:t> se produce cuando el usuario participa en actividades que llevan a la adopción o rechazo de la innovación</a:t>
            </a:r>
            <a:r>
              <a:rPr lang="es-ES_tradnl" sz="2300" dirty="0" smtClean="0"/>
              <a:t>.</a:t>
            </a:r>
          </a:p>
          <a:p>
            <a:pPr>
              <a:buClr>
                <a:schemeClr val="accent2"/>
              </a:buClr>
              <a:buFont typeface="Wingdings" charset="2"/>
              <a:buChar char="v"/>
            </a:pPr>
            <a:r>
              <a:rPr lang="es-ES_tradnl" sz="2300" dirty="0" smtClean="0"/>
              <a:t>La </a:t>
            </a:r>
            <a:r>
              <a:rPr lang="es-ES_tradnl" sz="2300" b="1" dirty="0"/>
              <a:t>implementación</a:t>
            </a:r>
            <a:r>
              <a:rPr lang="es-ES_tradnl" sz="2300" dirty="0"/>
              <a:t> ocurre cuando el usuario incorpora la innovación en la forma de hacer las cosas</a:t>
            </a:r>
            <a:r>
              <a:rPr lang="es-ES_tradnl" sz="2300" dirty="0" smtClean="0"/>
              <a:t>.</a:t>
            </a:r>
          </a:p>
          <a:p>
            <a:pPr>
              <a:buClr>
                <a:schemeClr val="accent2"/>
              </a:buClr>
              <a:buFont typeface="Wingdings" charset="2"/>
              <a:buChar char="v"/>
            </a:pPr>
            <a:r>
              <a:rPr lang="es-ES_tradnl" sz="2300" dirty="0" smtClean="0"/>
              <a:t>La </a:t>
            </a:r>
            <a:r>
              <a:rPr lang="es-ES_tradnl" sz="2300" b="1" dirty="0"/>
              <a:t>confirmación</a:t>
            </a:r>
            <a:r>
              <a:rPr lang="es-ES_tradnl" sz="2300" dirty="0"/>
              <a:t> se produce cuando el usuario busca confirmar la decisión de implementación y continúa utilizando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36</a:t>
            </a:fld>
            <a:endParaRPr lang="en-US" sz="1600"/>
          </a:p>
        </p:txBody>
      </p:sp>
      <p:sp>
        <p:nvSpPr>
          <p:cNvPr id="6" name="Título 1"/>
          <p:cNvSpPr txBox="1">
            <a:spLocks/>
          </p:cNvSpPr>
          <p:nvPr/>
        </p:nvSpPr>
        <p:spPr>
          <a:xfrm>
            <a:off x="1097280" y="283344"/>
            <a:ext cx="10058400" cy="98398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98506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05263"/>
            <a:ext cx="10058400" cy="404199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600" dirty="0" smtClean="0"/>
              <a:t>La </a:t>
            </a:r>
            <a:r>
              <a:rPr lang="es-ES_tradnl" sz="2600" dirty="0"/>
              <a:t>adopción de la innovación implica una considerable incertidumbre y, por lo tanto, cierto riesgo, ya que no siempre está claro qué beneficios seguirán. </a:t>
            </a:r>
            <a:endParaRPr lang="es-ES_tradnl" sz="2600" dirty="0" smtClean="0"/>
          </a:p>
          <a:p>
            <a:pPr>
              <a:buClr>
                <a:schemeClr val="accent2"/>
              </a:buClr>
              <a:buFont typeface="Wingdings" charset="2"/>
              <a:buChar char="v"/>
            </a:pPr>
            <a:r>
              <a:rPr lang="es-ES_tradnl" sz="2600" dirty="0" smtClean="0"/>
              <a:t>Los </a:t>
            </a:r>
            <a:r>
              <a:rPr lang="es-ES_tradnl" sz="2600" dirty="0"/>
              <a:t>problemas operativos a menudo pueden ocurrir durante la etapa de implementación, lo que aumenta los costos y reduce los beneficios. </a:t>
            </a:r>
            <a:endParaRPr lang="es-ES_tradnl" sz="2600" dirty="0" smtClean="0"/>
          </a:p>
          <a:p>
            <a:pPr>
              <a:buClr>
                <a:schemeClr val="accent2"/>
              </a:buClr>
              <a:buFont typeface="Wingdings" charset="2"/>
              <a:buChar char="v"/>
            </a:pPr>
            <a:r>
              <a:rPr lang="es-ES_tradnl" sz="2600" dirty="0" smtClean="0"/>
              <a:t>Parte </a:t>
            </a:r>
            <a:r>
              <a:rPr lang="es-ES_tradnl" sz="2600" dirty="0"/>
              <a:t>de esta incertidumbre puede reducirse mediante proyectos de demostración y mediante la implementación parcial de la innovación. </a:t>
            </a:r>
            <a:endParaRPr lang="es-ES_tradnl" sz="2600" dirty="0" smtClean="0"/>
          </a:p>
          <a:p>
            <a:pPr>
              <a:buClr>
                <a:schemeClr val="accent2"/>
              </a:buClr>
              <a:buFont typeface="Wingdings" charset="2"/>
              <a:buChar char="v"/>
            </a:pPr>
            <a:r>
              <a:rPr lang="es-ES_tradnl" sz="2600" dirty="0" smtClean="0"/>
              <a:t>Las </a:t>
            </a:r>
            <a:r>
              <a:rPr lang="es-ES_tradnl" sz="2600" dirty="0"/>
              <a:t>organizaciones que no recompensan la toma prudente de riesgos tienen menos probabilidades de adoptar innovaciones.</a:t>
            </a:r>
          </a:p>
          <a:p>
            <a:pPr>
              <a:buClr>
                <a:schemeClr val="accent2"/>
              </a:buClr>
              <a:buFont typeface="Wingdings" charset="2"/>
              <a:buChar char="v"/>
            </a:pPr>
            <a:endParaRPr lang="es-ES_tradnl" sz="26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3703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7243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Rogers </a:t>
            </a:r>
            <a:r>
              <a:rPr lang="es-ES_tradnl" sz="2400" dirty="0"/>
              <a:t>(1983, p. 247) describe cinco categorías de </a:t>
            </a:r>
            <a:r>
              <a:rPr lang="es-ES_tradnl" sz="2400" dirty="0" smtClean="0"/>
              <a:t>adoptadores. </a:t>
            </a:r>
          </a:p>
          <a:p>
            <a:pPr>
              <a:buClr>
                <a:schemeClr val="accent2"/>
              </a:buClr>
              <a:buFont typeface="Wingdings" charset="2"/>
              <a:buChar char="v"/>
            </a:pPr>
            <a:r>
              <a:rPr lang="es-ES_tradnl" sz="2400" dirty="0" smtClean="0"/>
              <a:t>En </a:t>
            </a:r>
            <a:r>
              <a:rPr lang="es-ES_tradnl" sz="2400" dirty="0"/>
              <a:t>general, los adoptadores tempranos son tomadores de riesgos </a:t>
            </a:r>
            <a:r>
              <a:rPr lang="es-ES_tradnl" sz="2400" dirty="0" smtClean="0"/>
              <a:t>prudentes (</a:t>
            </a:r>
            <a:r>
              <a:rPr lang="en-US" sz="2400" dirty="0"/>
              <a:t>early adopters</a:t>
            </a:r>
            <a:r>
              <a:rPr lang="es-ES_tradnl" sz="2400" dirty="0" smtClean="0"/>
              <a:t>), </a:t>
            </a:r>
            <a:r>
              <a:rPr lang="es-ES_tradnl" sz="2400" dirty="0"/>
              <a:t>están mejor informados y educados, y actúan como líderes de opinión para la organización. </a:t>
            </a:r>
            <a:endParaRPr lang="es-ES_tradnl" sz="2400" dirty="0" smtClean="0"/>
          </a:p>
          <a:p>
            <a:pPr>
              <a:buClr>
                <a:schemeClr val="accent2"/>
              </a:buClr>
              <a:buFont typeface="Wingdings" charset="2"/>
              <a:buChar char="v"/>
            </a:pPr>
            <a:r>
              <a:rPr lang="es-ES_tradnl" sz="2400" dirty="0" smtClean="0"/>
              <a:t>El </a:t>
            </a:r>
            <a:r>
              <a:rPr lang="es-ES_tradnl" sz="2400" dirty="0"/>
              <a:t>rol de los </a:t>
            </a:r>
            <a:r>
              <a:rPr lang="en-US" sz="2400" dirty="0"/>
              <a:t>early adopters </a:t>
            </a:r>
            <a:r>
              <a:rPr lang="es-ES_tradnl" sz="2400" dirty="0" smtClean="0"/>
              <a:t>es </a:t>
            </a:r>
            <a:r>
              <a:rPr lang="es-ES_tradnl" sz="2400" dirty="0"/>
              <a:t>disminuir la incertidumbre acerca de una innovación adoptándola y ajustándola para que </a:t>
            </a:r>
            <a:r>
              <a:rPr lang="es-ES_tradnl" sz="2400" dirty="0" err="1" smtClean="0"/>
              <a:t>est</a:t>
            </a:r>
            <a:r>
              <a:rPr lang="es-ES" sz="2400" dirty="0" smtClean="0"/>
              <a:t>é alineada</a:t>
            </a:r>
            <a:r>
              <a:rPr lang="es-ES_tradnl" sz="2400" dirty="0" smtClean="0"/>
              <a:t> a </a:t>
            </a:r>
            <a:r>
              <a:rPr lang="es-ES_tradnl" sz="2400" dirty="0"/>
              <a:t>las necesidades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adoptadores tempranos luego comunican esta información a otros usuarios potenciales dentro de la organización y a compañeros fuera de la organización.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35214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88476"/>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adopción exitosa normalmente requiere recursos (personas, fondos y tiempo), algo de capacitación en el uso de la innovación y, a veces, algunos cambios en la forma en que operan las organizaciones. </a:t>
            </a:r>
            <a:endParaRPr lang="es-ES_tradnl" sz="2400" dirty="0" smtClean="0"/>
          </a:p>
          <a:p>
            <a:pPr>
              <a:buClr>
                <a:schemeClr val="accent2"/>
              </a:buClr>
              <a:buFont typeface="Wingdings" charset="2"/>
              <a:buChar char="v"/>
            </a:pPr>
            <a:r>
              <a:rPr lang="es-ES_tradnl" sz="2400" dirty="0" smtClean="0"/>
              <a:t>Esto </a:t>
            </a:r>
            <a:r>
              <a:rPr lang="es-ES_tradnl" sz="2400" dirty="0"/>
              <a:t>implica el compromiso y la aceptación de la innovación tanto a nivel individual como organizativo. </a:t>
            </a:r>
            <a:endParaRPr lang="es-ES_tradnl" sz="2400" dirty="0" smtClean="0"/>
          </a:p>
          <a:p>
            <a:pPr>
              <a:buClr>
                <a:schemeClr val="accent2"/>
              </a:buClr>
              <a:buFont typeface="Wingdings" charset="2"/>
              <a:buChar char="v"/>
            </a:pPr>
            <a:r>
              <a:rPr lang="es-ES_tradnl" sz="2400" dirty="0" smtClean="0"/>
              <a:t>La </a:t>
            </a:r>
            <a:r>
              <a:rPr lang="es-ES_tradnl" sz="2400" dirty="0"/>
              <a:t>estructura organizativa y su funcionamiento rutinario proporcionan estabilidad y continuidad a una </a:t>
            </a:r>
            <a:r>
              <a:rPr lang="es-ES_tradnl" sz="2400" dirty="0" smtClean="0"/>
              <a:t>organización. La </a:t>
            </a:r>
            <a:r>
              <a:rPr lang="es-ES_tradnl" sz="2400" dirty="0"/>
              <a:t>adopción de la innovación puede parecer una amenaza para esta estabilidad y continuidad, por lo que es comprensible que a menudo haya cierta resistencia a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48764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smtClean="0"/>
              <a:t>La </a:t>
            </a:r>
            <a:r>
              <a:rPr lang="es-ES_tradnl" sz="2150" dirty="0"/>
              <a:t>sabiduría aceptada sugeriría que para que una organización funcione de manera eficiente y efectiva, los empleados deben trabajar bien para cumplir con las metas y los objetivos de la organización. </a:t>
            </a:r>
            <a:endParaRPr lang="es-ES_tradnl" sz="2150" dirty="0" smtClean="0"/>
          </a:p>
          <a:p>
            <a:pPr>
              <a:spcBef>
                <a:spcPts val="400"/>
              </a:spcBef>
              <a:buClr>
                <a:schemeClr val="accent2"/>
              </a:buClr>
              <a:buFont typeface="Wingdings" charset="2"/>
              <a:buChar char="v"/>
            </a:pPr>
            <a:r>
              <a:rPr lang="es-ES_tradnl" sz="2150" dirty="0" smtClean="0"/>
              <a:t>Desde </a:t>
            </a:r>
            <a:r>
              <a:rPr lang="es-ES_tradnl" sz="2150" dirty="0"/>
              <a:t>el punto de vista de un gerente, parece prudente recompensar a aquellos empleados cuyo desempeño contribuye al éxito de la organización. </a:t>
            </a:r>
            <a:endParaRPr lang="es-ES_tradnl" sz="2150" dirty="0" smtClean="0"/>
          </a:p>
          <a:p>
            <a:pPr>
              <a:spcBef>
                <a:spcPts val="400"/>
              </a:spcBef>
              <a:buClr>
                <a:schemeClr val="accent2"/>
              </a:buClr>
              <a:buFont typeface="Wingdings" charset="2"/>
              <a:buChar char="v"/>
            </a:pPr>
            <a:r>
              <a:rPr lang="es-ES_tradnl" sz="2150" dirty="0" smtClean="0"/>
              <a:t>Lógicamente</a:t>
            </a:r>
            <a:r>
              <a:rPr lang="es-ES_tradnl" sz="2150" dirty="0"/>
              <a:t>, los sistemas de evaluación de desempeño deben diseñarse para motivar a los empleados a mejorar el desempeño y así contribuir a la productividad, efectividad y excelencia de la organización.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la práctica, hay muchos problemas. </a:t>
            </a:r>
            <a:r>
              <a:rPr lang="es-ES_tradnl" sz="2150" dirty="0" smtClean="0"/>
              <a:t>Para </a:t>
            </a:r>
            <a:r>
              <a:rPr lang="es-ES_tradnl" sz="2150" dirty="0"/>
              <a:t>algunos, la evaluación sugiere que los supervisores juzgan como “emperadores romanos”. Para otros, la evaluación del desempeño se considera un método para manipular a los empleados y entrometerse en sus vidas</a:t>
            </a:r>
            <a:r>
              <a:rPr lang="es-ES_tradnl" sz="2150" dirty="0" smtClean="0"/>
              <a:t>. </a:t>
            </a:r>
          </a:p>
          <a:p>
            <a:pPr>
              <a:spcBef>
                <a:spcPts val="400"/>
              </a:spcBef>
              <a:buClr>
                <a:schemeClr val="accent2"/>
              </a:buClr>
              <a:buFont typeface="Wingdings" charset="2"/>
              <a:buChar char="v"/>
            </a:pPr>
            <a:r>
              <a:rPr lang="es-ES_tradnl" sz="2150" dirty="0"/>
              <a:t>El problema puede residir en las connotaciones negativas de las palabras "evaluación del desempeño".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342147"/>
            <a:ext cx="9907604" cy="370511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Durante los primeros pasos, </a:t>
            </a:r>
            <a:r>
              <a:rPr lang="es-ES_tradnl" sz="2400" dirty="0" smtClean="0"/>
              <a:t>de</a:t>
            </a:r>
            <a:r>
              <a:rPr lang="es-ES_tradnl" sz="2400" dirty="0" smtClean="0"/>
              <a:t> </a:t>
            </a:r>
            <a:r>
              <a:rPr lang="es-ES_tradnl" sz="2400" dirty="0"/>
              <a:t>conocimiento y </a:t>
            </a:r>
            <a:r>
              <a:rPr lang="es-ES_tradnl" sz="2400" dirty="0" smtClean="0"/>
              <a:t>de </a:t>
            </a:r>
            <a:r>
              <a:rPr lang="es-ES_tradnl" sz="2400" dirty="0" err="1" smtClean="0"/>
              <a:t>persuasi</a:t>
            </a:r>
            <a:r>
              <a:rPr lang="es-ES" sz="2400" dirty="0" err="1" smtClean="0"/>
              <a:t>ón</a:t>
            </a:r>
            <a:r>
              <a:rPr lang="es-ES_tradnl" sz="2400" dirty="0" smtClean="0"/>
              <a:t>, </a:t>
            </a:r>
            <a:r>
              <a:rPr lang="es-ES_tradnl" sz="2400" dirty="0"/>
              <a:t>el personal de marketing puede desempeñar un papel importante. </a:t>
            </a:r>
            <a:endParaRPr lang="es-ES_tradnl" sz="2400" dirty="0" smtClean="0"/>
          </a:p>
          <a:p>
            <a:pPr>
              <a:buClr>
                <a:schemeClr val="accent2"/>
              </a:buClr>
              <a:buFont typeface="Wingdings" charset="2"/>
              <a:buChar char="v"/>
            </a:pPr>
            <a:r>
              <a:rPr lang="es-ES_tradnl" sz="2400" dirty="0" smtClean="0"/>
              <a:t>Las </a:t>
            </a:r>
            <a:r>
              <a:rPr lang="es-ES_tradnl" sz="2400" dirty="0"/>
              <a:t>personas de marketing pueden, por ejemplo, desarrollar folletos de información o demostraciones que capturen la imaginación de los usuarios, motivándolos a buscar más información.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76748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560"/>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innovaciones pueden requerir </a:t>
            </a:r>
            <a:r>
              <a:rPr lang="es-ES_tradnl" sz="2300" i="1" dirty="0" smtClean="0"/>
              <a:t>fabricación</a:t>
            </a:r>
            <a:r>
              <a:rPr lang="es-ES_tradnl" sz="2300" dirty="0" smtClean="0"/>
              <a:t> </a:t>
            </a:r>
            <a:r>
              <a:rPr lang="es-ES_tradnl" sz="2300" dirty="0"/>
              <a:t>antes de que puedan ser utilizadas por el usuario final. </a:t>
            </a:r>
            <a:endParaRPr lang="es-ES_tradnl" sz="2300" dirty="0" smtClean="0"/>
          </a:p>
          <a:p>
            <a:pPr>
              <a:buClr>
                <a:schemeClr val="accent2"/>
              </a:buClr>
              <a:buFont typeface="Wingdings" charset="2"/>
              <a:buChar char="v"/>
            </a:pPr>
            <a:r>
              <a:rPr lang="es-ES_tradnl" sz="2300" dirty="0" smtClean="0"/>
              <a:t>Por </a:t>
            </a:r>
            <a:r>
              <a:rPr lang="es-ES_tradnl" sz="2300" dirty="0"/>
              <a:t>ejemplo, si la innovación implica una bombilla de mayor duración o un instrumento complejo para controlar los desechos tóxicos, primero se debe fabricar el dispositivo. </a:t>
            </a:r>
            <a:endParaRPr lang="es-ES_tradnl" sz="2300" dirty="0" smtClean="0"/>
          </a:p>
          <a:p>
            <a:pPr>
              <a:buClr>
                <a:schemeClr val="accent2"/>
              </a:buClr>
              <a:buFont typeface="Wingdings" charset="2"/>
              <a:buChar char="v"/>
            </a:pPr>
            <a:r>
              <a:rPr lang="es-ES_tradnl" sz="2300" dirty="0" smtClean="0"/>
              <a:t>Algunas </a:t>
            </a:r>
            <a:r>
              <a:rPr lang="es-ES_tradnl" sz="2300" dirty="0"/>
              <a:t>innovaciones, como sistemas informáticos, procedimientos de análisis mejorados o criterios de diseño mejorados, pueden transferirse al usuario sin pasos intermedios importantes. </a:t>
            </a:r>
            <a:endParaRPr lang="es-ES_tradnl" sz="2300" dirty="0" smtClean="0"/>
          </a:p>
          <a:p>
            <a:pPr>
              <a:buClr>
                <a:schemeClr val="accent2"/>
              </a:buClr>
              <a:buFont typeface="Wingdings" charset="2"/>
              <a:buChar char="v"/>
            </a:pPr>
            <a:r>
              <a:rPr lang="es-ES_tradnl" sz="2300" dirty="0" smtClean="0"/>
              <a:t>En </a:t>
            </a:r>
            <a:r>
              <a:rPr lang="es-ES_tradnl" sz="2300" dirty="0"/>
              <a:t>ambos casos, antes de que se implemente la innovación, el departamento de manufactura o el usuario deben tomar conciencia de la innovación y ser persuadidos para continuar con los siguientes pasos: la decisión y la implementación.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036416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3192379"/>
            <a:ext cx="10401701" cy="28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Roberts y </a:t>
            </a:r>
            <a:r>
              <a:rPr lang="es-ES_tradnl" sz="2400" dirty="0" err="1"/>
              <a:t>Frohman</a:t>
            </a:r>
            <a:r>
              <a:rPr lang="es-ES_tradnl" sz="2400" dirty="0"/>
              <a:t> (1978, p. 36) describen tres enfoques generales utilizados por las organizaciones de investigación industrial para facilitar la utilización de la </a:t>
            </a:r>
            <a:r>
              <a:rPr lang="es-ES_tradnl" sz="2400" dirty="0" smtClean="0"/>
              <a:t>investigación. Estos son: </a:t>
            </a:r>
            <a:r>
              <a:rPr lang="es-ES_tradnl" sz="2400" dirty="0"/>
              <a:t>el enfoque del personal, el enfoque de los </a:t>
            </a:r>
            <a:r>
              <a:rPr lang="es-ES_tradnl" sz="2400" dirty="0" smtClean="0"/>
              <a:t>link-</a:t>
            </a:r>
            <a:r>
              <a:rPr lang="es-ES_tradnl" sz="2400" dirty="0" err="1" smtClean="0"/>
              <a:t>pins</a:t>
            </a:r>
            <a:r>
              <a:rPr lang="es-ES_tradnl" sz="2400" dirty="0" smtClean="0"/>
              <a:t> y </a:t>
            </a:r>
            <a:r>
              <a:rPr lang="es-ES_tradnl" sz="2400" dirty="0"/>
              <a:t>el enfoque de procedimiento</a:t>
            </a:r>
            <a:r>
              <a:rPr lang="es-ES_tradnl" sz="2400" dirty="0" smtClean="0"/>
              <a:t>.</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42</a:t>
            </a:fld>
            <a:endParaRPr lang="en-US" sz="1600"/>
          </a:p>
        </p:txBody>
      </p:sp>
      <p:sp>
        <p:nvSpPr>
          <p:cNvPr id="6" name="Título 1"/>
          <p:cNvSpPr txBox="1">
            <a:spLocks/>
          </p:cNvSpPr>
          <p:nvPr/>
        </p:nvSpPr>
        <p:spPr>
          <a:xfrm>
            <a:off x="925629" y="620228"/>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063507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61473" y="1920560"/>
            <a:ext cx="109728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400" b="1" dirty="0" smtClean="0"/>
              <a:t>El </a:t>
            </a:r>
            <a:r>
              <a:rPr lang="es-ES_tradnl" sz="2400" b="1" dirty="0"/>
              <a:t>enfoque del </a:t>
            </a:r>
            <a:r>
              <a:rPr lang="es-ES_tradnl" sz="2400" b="1" dirty="0" smtClean="0"/>
              <a:t>personal</a:t>
            </a:r>
          </a:p>
          <a:p>
            <a:pPr>
              <a:spcBef>
                <a:spcPts val="400"/>
              </a:spcBef>
              <a:buClr>
                <a:schemeClr val="accent2"/>
              </a:buClr>
              <a:buFont typeface="Wingdings" charset="2"/>
              <a:buChar char="v"/>
            </a:pPr>
            <a:r>
              <a:rPr lang="es-ES_tradnl" sz="2400" dirty="0" smtClean="0"/>
              <a:t>El </a:t>
            </a:r>
            <a:r>
              <a:rPr lang="es-ES_tradnl" sz="2400" dirty="0"/>
              <a:t>enfoque del personal implica el movimiento de personas, equipos conjuntos y un contacto intensivo de persona a persona entre el generador y el usuario de la </a:t>
            </a:r>
            <a:r>
              <a:rPr lang="es-ES_tradnl" sz="2400" dirty="0" smtClean="0"/>
              <a:t>investigación.</a:t>
            </a:r>
          </a:p>
          <a:p>
            <a:pPr>
              <a:spcBef>
                <a:spcPts val="400"/>
              </a:spcBef>
              <a:buClr>
                <a:schemeClr val="accent2"/>
              </a:buClr>
              <a:buFont typeface="Wingdings" charset="2"/>
              <a:buChar char="v"/>
            </a:pPr>
            <a:r>
              <a:rPr lang="es-ES_tradnl" sz="2400" dirty="0" smtClean="0"/>
              <a:t>Supongamos </a:t>
            </a:r>
            <a:r>
              <a:rPr lang="es-ES_tradnl" sz="2400" dirty="0"/>
              <a:t>que un grupo de I + D desarrolla un dispositivo inteligente y </a:t>
            </a:r>
            <a:r>
              <a:rPr lang="es-ES_tradnl" sz="2400" dirty="0" smtClean="0"/>
              <a:t>de </a:t>
            </a:r>
            <a:r>
              <a:rPr lang="es-ES_tradnl" sz="2400" dirty="0"/>
              <a:t>monitoreo de la contaminación del aire que tiene un microprocesador incorporado capaz de análisis en tiempo real. La innovación es compleja, requiriendo algunas modificaciones o depuración durante la fabricación. </a:t>
            </a:r>
            <a:endParaRPr lang="es-ES_tradnl" sz="2400" dirty="0" smtClean="0"/>
          </a:p>
          <a:p>
            <a:pPr>
              <a:spcBef>
                <a:spcPts val="400"/>
              </a:spcBef>
              <a:buClr>
                <a:schemeClr val="accent2"/>
              </a:buClr>
              <a:buFont typeface="Wingdings" charset="2"/>
              <a:buChar char="v"/>
            </a:pPr>
            <a:r>
              <a:rPr lang="es-ES_tradnl" sz="2400" dirty="0" smtClean="0"/>
              <a:t>Algunos </a:t>
            </a:r>
            <a:r>
              <a:rPr lang="es-ES_tradnl" sz="2400" dirty="0"/>
              <a:t>miembros clave del grupo de I + D pueden ser transferidos a la fabricación para facilitar el proceso. </a:t>
            </a:r>
            <a:endParaRPr lang="es-ES_tradnl" sz="2400" dirty="0" smtClean="0"/>
          </a:p>
          <a:p>
            <a:pPr>
              <a:spcBef>
                <a:spcPts val="400"/>
              </a:spcBef>
              <a:buClr>
                <a:schemeClr val="accent2"/>
              </a:buClr>
              <a:buFont typeface="Wingdings" charset="2"/>
              <a:buChar char="v"/>
            </a:pPr>
            <a:r>
              <a:rPr lang="es-ES_tradnl" sz="2400" dirty="0" smtClean="0"/>
              <a:t>El </a:t>
            </a:r>
            <a:r>
              <a:rPr lang="es-ES_tradnl" sz="2400" dirty="0"/>
              <a:t>entusiasmo y la perspicacia del grupo de I + D se pueden transferir a la fabricación, lo que aumenta la probabilidad de una transferencia de tecnología efectiva.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540210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0232" y="2149641"/>
            <a:ext cx="10305448"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El enfoque de los </a:t>
            </a:r>
            <a:r>
              <a:rPr lang="es-ES_tradnl" sz="2400" b="1" dirty="0" smtClean="0"/>
              <a:t>link-</a:t>
            </a:r>
            <a:r>
              <a:rPr lang="es-ES_tradnl" sz="2400" b="1" dirty="0" err="1" smtClean="0"/>
              <a:t>pins</a:t>
            </a:r>
            <a:r>
              <a:rPr lang="es-ES_tradnl" sz="2400" b="1" dirty="0" smtClean="0"/>
              <a:t> de la </a:t>
            </a:r>
            <a:r>
              <a:rPr lang="es-ES_tradnl" sz="2400" b="1" dirty="0" err="1" smtClean="0"/>
              <a:t>organizaci</a:t>
            </a:r>
            <a:r>
              <a:rPr lang="es-ES" sz="2400" b="1" dirty="0" err="1" smtClean="0"/>
              <a:t>ón</a:t>
            </a:r>
            <a:endParaRPr lang="es-ES_tradnl" sz="2400" b="1" dirty="0" smtClean="0"/>
          </a:p>
          <a:p>
            <a:pPr>
              <a:buClr>
                <a:schemeClr val="accent2"/>
              </a:buClr>
              <a:buFont typeface="Wingdings" charset="2"/>
              <a:buChar char="v"/>
            </a:pPr>
            <a:r>
              <a:rPr lang="es-ES_tradnl" sz="2400" dirty="0" smtClean="0"/>
              <a:t>Esto </a:t>
            </a:r>
            <a:r>
              <a:rPr lang="es-ES_tradnl" sz="2400" dirty="0"/>
              <a:t>incluye grupos de transferencia especializados que contienen habilidades de ingeniería, mercadeo y </a:t>
            </a:r>
            <a:r>
              <a:rPr lang="es-ES_tradnl" sz="2400" dirty="0" smtClean="0"/>
              <a:t>finanzas.</a:t>
            </a:r>
          </a:p>
          <a:p>
            <a:pPr>
              <a:buClr>
                <a:schemeClr val="accent2"/>
              </a:buClr>
              <a:buFont typeface="Wingdings" charset="2"/>
              <a:buChar char="v"/>
            </a:pPr>
            <a:r>
              <a:rPr lang="es-ES_tradnl" sz="2400" dirty="0"/>
              <a:t>U</a:t>
            </a:r>
            <a:r>
              <a:rPr lang="es-ES_tradnl" sz="2400" dirty="0" smtClean="0"/>
              <a:t>so </a:t>
            </a:r>
            <a:r>
              <a:rPr lang="es-ES_tradnl" sz="2400" dirty="0"/>
              <a:t>de integradores que actúan como </a:t>
            </a:r>
            <a:r>
              <a:rPr lang="en-US" sz="2400" dirty="0"/>
              <a:t> third-party transfer </a:t>
            </a:r>
            <a:r>
              <a:rPr lang="en-US" sz="2400" dirty="0" smtClean="0"/>
              <a:t>coordinators</a:t>
            </a:r>
            <a:r>
              <a:rPr lang="es-ES_tradnl" sz="2400" dirty="0" smtClean="0"/>
              <a:t>. </a:t>
            </a:r>
          </a:p>
          <a:p>
            <a:pPr>
              <a:buClr>
                <a:schemeClr val="accent2"/>
              </a:buClr>
              <a:buFont typeface="Wingdings" charset="2"/>
              <a:buChar char="v"/>
            </a:pPr>
            <a:r>
              <a:rPr lang="es-ES_tradnl" sz="2400" dirty="0" smtClean="0"/>
              <a:t>Algunas </a:t>
            </a:r>
            <a:r>
              <a:rPr lang="es-ES_tradnl" sz="2400" dirty="0"/>
              <a:t>organizaciones pueden encontrar que el movimiento de personas crea otros problemas de personal </a:t>
            </a:r>
            <a:r>
              <a:rPr lang="es-ES_tradnl" sz="2400" dirty="0" smtClean="0"/>
              <a:t>o </a:t>
            </a:r>
            <a:r>
              <a:rPr lang="es-ES_tradnl" sz="2400" dirty="0"/>
              <a:t>no es económico. </a:t>
            </a:r>
            <a:r>
              <a:rPr lang="es-ES_tradnl" sz="2400" dirty="0" smtClean="0"/>
              <a:t>Entonces se </a:t>
            </a:r>
            <a:r>
              <a:rPr lang="es-ES_tradnl" sz="2400" dirty="0"/>
              <a:t>forma un "grupo de transferencia de tecnología" especial </a:t>
            </a:r>
            <a:r>
              <a:rPr lang="es-ES_tradnl" sz="2400" dirty="0" smtClean="0"/>
              <a:t>que es exclusivo para</a:t>
            </a:r>
            <a:r>
              <a:rPr lang="es-ES_tradnl" sz="2400" dirty="0" smtClean="0"/>
              <a:t> </a:t>
            </a:r>
            <a:r>
              <a:rPr lang="es-ES_tradnl" sz="2400" dirty="0"/>
              <a:t>el traslado de innovaciones de I + D a demostración, a fabricación y al usuario final.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613122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792224"/>
            <a:ext cx="1060383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sz="2300" dirty="0"/>
              <a:t>Es importante reconocer que un grupo de transferencia de tecnología no puede consistir solo en una oficina de ventas o asuntos públicos (</a:t>
            </a:r>
            <a:r>
              <a:rPr lang="es-ES_tradnl" sz="2300" dirty="0" smtClean="0"/>
              <a:t>PAO. P</a:t>
            </a:r>
            <a:r>
              <a:rPr lang="en-US" sz="2300" dirty="0" err="1" smtClean="0"/>
              <a:t>ublic</a:t>
            </a:r>
            <a:r>
              <a:rPr lang="en-US" sz="2300" dirty="0" smtClean="0"/>
              <a:t> affairs </a:t>
            </a:r>
            <a:r>
              <a:rPr lang="en-US" sz="2300" dirty="0"/>
              <a:t>office</a:t>
            </a:r>
            <a:r>
              <a:rPr lang="es-ES_tradnl" sz="2300" dirty="0" smtClean="0"/>
              <a:t>). </a:t>
            </a:r>
            <a:endParaRPr lang="es-ES_tradnl" sz="2300" dirty="0"/>
          </a:p>
          <a:p>
            <a:pPr>
              <a:buClr>
                <a:schemeClr val="accent2"/>
              </a:buClr>
              <a:buFont typeface="Wingdings" charset="2"/>
              <a:buChar char="v"/>
            </a:pPr>
            <a:r>
              <a:rPr lang="es-ES_tradnl" sz="2300" dirty="0" smtClean="0"/>
              <a:t>En </a:t>
            </a:r>
            <a:r>
              <a:rPr lang="es-ES_tradnl" sz="2300" dirty="0"/>
              <a:t>un </a:t>
            </a:r>
            <a:r>
              <a:rPr lang="es-ES_tradnl" sz="2300" dirty="0" smtClean="0"/>
              <a:t>caso, </a:t>
            </a:r>
            <a:r>
              <a:rPr lang="es-ES_tradnl" sz="2300" dirty="0"/>
              <a:t>la PAO </a:t>
            </a:r>
            <a:r>
              <a:rPr lang="es-ES_tradnl" sz="2300" dirty="0" smtClean="0"/>
              <a:t>se encargaba de la transferencia de </a:t>
            </a:r>
            <a:r>
              <a:rPr lang="es-ES_tradnl" sz="2300" dirty="0" err="1" smtClean="0"/>
              <a:t>tecnolog</a:t>
            </a:r>
            <a:r>
              <a:rPr lang="es-ES" sz="2300" dirty="0" err="1" smtClean="0"/>
              <a:t>ía</a:t>
            </a:r>
            <a:r>
              <a:rPr lang="es-ES_tradnl" sz="2300" dirty="0" smtClean="0"/>
              <a:t>. </a:t>
            </a:r>
            <a:r>
              <a:rPr lang="es-ES_tradnl" sz="2300" dirty="0"/>
              <a:t>Después de las etapas iniciales de conocimiento y </a:t>
            </a:r>
            <a:r>
              <a:rPr lang="es-ES_tradnl" sz="2300" dirty="0" err="1" smtClean="0"/>
              <a:t>persuasi</a:t>
            </a:r>
            <a:r>
              <a:rPr lang="es-ES" sz="2300" dirty="0" err="1" smtClean="0"/>
              <a:t>ón</a:t>
            </a:r>
            <a:r>
              <a:rPr lang="es-ES_tradnl" sz="2300" dirty="0" smtClean="0"/>
              <a:t>, ciertas </a:t>
            </a:r>
            <a:r>
              <a:rPr lang="es-ES_tradnl" sz="2300" dirty="0"/>
              <a:t>actividades se desvanecieron rápidamente. El grupo PAO no tenía la comprensión técnica para llevar a cabo con éxito otras actividades de transferencia de tecnología. Incluso en </a:t>
            </a:r>
            <a:r>
              <a:rPr lang="es-ES_tradnl" sz="2300" dirty="0" smtClean="0"/>
              <a:t>estas etapas </a:t>
            </a:r>
            <a:r>
              <a:rPr lang="es-ES_tradnl" sz="2300" dirty="0"/>
              <a:t>de conocimiento y persuasión, se proporcionó información engañosa y, en ocasiones, errónea a los grupos de usuarios. Esto redujo aún más la probabilidad de éxito para las etapas de seguimiento. </a:t>
            </a:r>
            <a:endParaRPr lang="es-ES_tradnl" sz="2300" dirty="0" smtClean="0"/>
          </a:p>
          <a:p>
            <a:pPr>
              <a:buClr>
                <a:schemeClr val="accent2"/>
              </a:buClr>
              <a:buFont typeface="Wingdings" charset="2"/>
              <a:buChar char="v"/>
            </a:pPr>
            <a:r>
              <a:rPr lang="es-ES_tradnl" sz="2300" dirty="0" smtClean="0"/>
              <a:t>Para </a:t>
            </a:r>
            <a:r>
              <a:rPr lang="es-ES_tradnl" sz="2300" dirty="0"/>
              <a:t>una innovación basada en la tecnología, es esencial que los ingenieros y científicos capacitados desempeñen un papel de liderazgo en el grupo de transferencia de tecnología en todas las etapas. A medida que la tecnología avanza a la etapa de decisión y más allá, el rol del grupo PAO es mínimo.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57504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18147" y="1792224"/>
            <a:ext cx="105396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El enfoque </a:t>
            </a:r>
            <a:r>
              <a:rPr lang="es-ES_tradnl" sz="2300" b="1" dirty="0" smtClean="0"/>
              <a:t>del procedimiento</a:t>
            </a:r>
            <a:endParaRPr lang="es-ES_tradnl" sz="2300" b="1" dirty="0" smtClean="0"/>
          </a:p>
          <a:p>
            <a:pPr>
              <a:buClr>
                <a:schemeClr val="accent2"/>
              </a:buClr>
              <a:buFont typeface="Wingdings" charset="2"/>
              <a:buChar char="v"/>
            </a:pPr>
            <a:r>
              <a:rPr lang="es-ES_tradnl" sz="2300" dirty="0" smtClean="0"/>
              <a:t>Esto </a:t>
            </a:r>
            <a:r>
              <a:rPr lang="es-ES_tradnl" sz="2300" dirty="0"/>
              <a:t>incluye la planificación conjunta, la financiación conjunta y la evaluación conjunta de proyectos de investigación utilizando grupos de investigación y usuarios de manufactura y comercialización. </a:t>
            </a:r>
            <a:endParaRPr lang="es-ES_tradnl" sz="2300" dirty="0" smtClean="0"/>
          </a:p>
          <a:p>
            <a:pPr>
              <a:buClr>
                <a:schemeClr val="accent2"/>
              </a:buClr>
              <a:buFont typeface="Wingdings" charset="2"/>
              <a:buChar char="v"/>
            </a:pPr>
            <a:r>
              <a:rPr lang="es-ES_tradnl" sz="2300" dirty="0" smtClean="0"/>
              <a:t>Este </a:t>
            </a:r>
            <a:r>
              <a:rPr lang="es-ES_tradnl" sz="2300" dirty="0"/>
              <a:t>enfoque de procedimiento, que implica la planificación conjunta y la participación en el proceso de innovación por parte de la comunidad de usuarios, se puede utilizar con bastante eficacia. </a:t>
            </a:r>
            <a:endParaRPr lang="es-ES_tradnl" sz="2300" dirty="0" smtClean="0"/>
          </a:p>
          <a:p>
            <a:pPr>
              <a:buClr>
                <a:schemeClr val="accent2"/>
              </a:buClr>
              <a:buFont typeface="Wingdings" charset="2"/>
              <a:buChar char="v"/>
            </a:pPr>
            <a:r>
              <a:rPr lang="es-ES_tradnl" sz="2300" dirty="0" smtClean="0"/>
              <a:t>Los </a:t>
            </a:r>
            <a:r>
              <a:rPr lang="es-ES_tradnl" sz="2300" dirty="0"/>
              <a:t>grupos de usuarios que incluyen personal de manufactura, marketing, usuarios de campo, patrocinadores de fondos corporativos y la comunidad de investigación pueden organizarse para los principales productos de I + D. </a:t>
            </a:r>
            <a:endParaRPr lang="es-ES_tradnl" sz="2300" dirty="0" smtClean="0"/>
          </a:p>
          <a:p>
            <a:pPr>
              <a:buClr>
                <a:schemeClr val="accent2"/>
              </a:buClr>
              <a:buFont typeface="Wingdings" charset="2"/>
              <a:buChar char="v"/>
            </a:pPr>
            <a:r>
              <a:rPr lang="es-ES_tradnl" sz="2300" dirty="0"/>
              <a:t>Los investigadores a menudo comentan cuántas ideas nuevas se generan como resultado de su interacción con este grupo de usuarios.</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336851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65684"/>
            <a:ext cx="10058400" cy="3913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Tales </a:t>
            </a:r>
            <a:r>
              <a:rPr lang="es-ES_tradnl" sz="2400" dirty="0"/>
              <a:t>enfoques requieren un considerable apoyo organizativo, pero el esfuerzo vale la pena. </a:t>
            </a:r>
            <a:endParaRPr lang="es-ES_tradnl" sz="2400" dirty="0" smtClean="0"/>
          </a:p>
          <a:p>
            <a:pPr>
              <a:buClr>
                <a:schemeClr val="accent2"/>
              </a:buClr>
              <a:buFont typeface="Wingdings" charset="2"/>
              <a:buChar char="v"/>
            </a:pPr>
            <a:r>
              <a:rPr lang="es-ES_tradnl" sz="2400" dirty="0" smtClean="0"/>
              <a:t>En </a:t>
            </a:r>
            <a:r>
              <a:rPr lang="es-ES_tradnl" sz="2400" dirty="0"/>
              <a:t>muchos casos, el movimiento de personas o la formación de grupos especializados de transferencia de tecnología simplemente no es factible debido a consideraciones organizativas o de costos. </a:t>
            </a:r>
            <a:endParaRPr lang="es-ES_tradnl" sz="2400" dirty="0" smtClean="0"/>
          </a:p>
          <a:p>
            <a:pPr>
              <a:buClr>
                <a:schemeClr val="accent2"/>
              </a:buClr>
              <a:buFont typeface="Wingdings" charset="2"/>
              <a:buChar char="v"/>
            </a:pPr>
            <a:r>
              <a:rPr lang="es-ES_tradnl" sz="2400" dirty="0" smtClean="0"/>
              <a:t>Los </a:t>
            </a:r>
            <a:r>
              <a:rPr lang="es-ES_tradnl" sz="2400" dirty="0"/>
              <a:t>enfoques de procedimiento, como la formación de grupos de usuarios, pueden servir como una herramienta para la transferencia de tecnología </a:t>
            </a:r>
            <a:r>
              <a:rPr lang="es-ES_tradnl" sz="2400" dirty="0" smtClean="0"/>
              <a:t>efectiva. Los </a:t>
            </a:r>
            <a:r>
              <a:rPr lang="es-ES_tradnl" sz="2400" dirty="0"/>
              <a:t>enfoques de procedimiento también se pueden utilizar para complementar los otros dos enfoques.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764067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37937" y="1792224"/>
            <a:ext cx="1074821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Factores que afectan la transferencia de </a:t>
            </a:r>
            <a:r>
              <a:rPr lang="es-ES_tradnl" sz="2200" b="1" dirty="0" smtClean="0"/>
              <a:t>tecnología</a:t>
            </a:r>
          </a:p>
          <a:p>
            <a:pPr>
              <a:spcBef>
                <a:spcPts val="400"/>
              </a:spcBef>
              <a:buClr>
                <a:schemeClr val="accent2"/>
              </a:buClr>
              <a:buFont typeface="Wingdings" charset="2"/>
              <a:buChar char="v"/>
            </a:pPr>
            <a:r>
              <a:rPr lang="es-ES_tradnl" sz="2200" dirty="0" smtClean="0"/>
              <a:t>En </a:t>
            </a:r>
            <a:r>
              <a:rPr lang="es-ES_tradnl" sz="2200" dirty="0"/>
              <a:t>un estudio que involucró a 26 compañías, </a:t>
            </a:r>
            <a:r>
              <a:rPr lang="es-ES_tradnl" sz="2200" dirty="0" err="1"/>
              <a:t>Bosomworth</a:t>
            </a:r>
            <a:r>
              <a:rPr lang="es-ES_tradnl" sz="2200" dirty="0"/>
              <a:t> (1995) encontró que los esfuerzos de investigación centrales de las grandes corporaciones varían ampliamente en su organización, objetivo y enfoque estratégico para la inversión en investigación y la transferencia de tecnología. </a:t>
            </a:r>
            <a:endParaRPr lang="es-ES_tradnl" sz="2200" dirty="0" smtClean="0"/>
          </a:p>
          <a:p>
            <a:pPr>
              <a:spcBef>
                <a:spcPts val="400"/>
              </a:spcBef>
              <a:buClr>
                <a:schemeClr val="accent2"/>
              </a:buClr>
              <a:buFont typeface="Wingdings" charset="2"/>
              <a:buChar char="v"/>
            </a:pPr>
            <a:r>
              <a:rPr lang="es-ES_tradnl" sz="2200" dirty="0" smtClean="0"/>
              <a:t>Uno </a:t>
            </a:r>
            <a:r>
              <a:rPr lang="es-ES_tradnl" sz="2200" dirty="0"/>
              <a:t>de los hallazgos más importantes fue que un proceso formal de transferencia de tecnología tiende a acortar el tiempo requerido para mover la tecnología de la investigación a la comercialización. </a:t>
            </a:r>
            <a:endParaRPr lang="es-ES_tradnl" sz="2200" dirty="0" smtClean="0"/>
          </a:p>
          <a:p>
            <a:pPr>
              <a:spcBef>
                <a:spcPts val="400"/>
              </a:spcBef>
              <a:buClr>
                <a:schemeClr val="accent2"/>
              </a:buClr>
              <a:buFont typeface="Wingdings" charset="2"/>
              <a:buChar char="v"/>
            </a:pPr>
            <a:r>
              <a:rPr lang="es-ES_tradnl" sz="2200" dirty="0" smtClean="0"/>
              <a:t>Un </a:t>
            </a:r>
            <a:r>
              <a:rPr lang="es-ES_tradnl" sz="2200" dirty="0"/>
              <a:t>estudio de empresas y proyectos de desarrollo informático </a:t>
            </a:r>
            <a:r>
              <a:rPr lang="es-ES_tradnl" sz="2200" dirty="0" err="1" smtClean="0"/>
              <a:t>high</a:t>
            </a:r>
            <a:r>
              <a:rPr lang="es-ES_tradnl" sz="2200" dirty="0" smtClean="0"/>
              <a:t>-performance encontró </a:t>
            </a:r>
            <a:r>
              <a:rPr lang="es-ES_tradnl" sz="2200" dirty="0"/>
              <a:t>que las diferencias en el rendimiento se correlacionan con las habilidades y rutinas dirigidas a la integración de la tecnología (</a:t>
            </a:r>
            <a:r>
              <a:rPr lang="es-ES_tradnl" sz="2200" dirty="0" err="1"/>
              <a:t>Iansiti</a:t>
            </a:r>
            <a:r>
              <a:rPr lang="es-ES_tradnl" sz="2200" dirty="0"/>
              <a:t>, 1995). </a:t>
            </a:r>
            <a:r>
              <a:rPr lang="es-ES_tradnl" sz="2200" dirty="0"/>
              <a:t>Además, el alto rendimiento del proyecto está vinculado a un enfoque amplio para resolver problemas críticos, combinando un conocimiento técnico profundo con una comprensión detallada del entorno específico en el que se aplicarían las nuevas tecnologías. </a:t>
            </a:r>
          </a:p>
          <a:p>
            <a:pPr>
              <a:spcBef>
                <a:spcPts val="400"/>
              </a:spcBef>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40525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97304" y="1925053"/>
            <a:ext cx="10802754" cy="412220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err="1" smtClean="0"/>
              <a:t>Cetron</a:t>
            </a:r>
            <a:r>
              <a:rPr lang="es-ES_tradnl" sz="2400" dirty="0" smtClean="0"/>
              <a:t> </a:t>
            </a:r>
            <a:r>
              <a:rPr lang="es-ES_tradnl" sz="2400" dirty="0"/>
              <a:t>(1973, p. 11) describe una serie de factores que afectan la transferencia de tecnología</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leyes y regulaciones nacionales (por ejemplo, impuestos y créditos fiscales, aranceles y regulaciones de salud y seguridad</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a:t>
            </a:r>
            <a:r>
              <a:rPr lang="es-ES_tradnl" sz="2400" dirty="0" smtClean="0"/>
              <a:t>corporativas</a:t>
            </a:r>
          </a:p>
          <a:p>
            <a:pPr marL="292608" lvl="1" indent="0">
              <a:spcBef>
                <a:spcPts val="500"/>
              </a:spcBef>
              <a:buClr>
                <a:schemeClr val="accent2"/>
              </a:buClr>
              <a:buNone/>
            </a:pPr>
            <a:r>
              <a:rPr lang="es-ES_tradnl" sz="2400" dirty="0" smtClean="0"/>
              <a:t>• </a:t>
            </a:r>
            <a:r>
              <a:rPr lang="es-ES_tradnl" sz="2400" dirty="0"/>
              <a:t>Demanda de </a:t>
            </a:r>
            <a:r>
              <a:rPr lang="es-ES_tradnl" sz="2400" dirty="0" smtClean="0"/>
              <a:t>mercado</a:t>
            </a:r>
          </a:p>
          <a:p>
            <a:pPr marL="292608" lvl="1" indent="0">
              <a:spcBef>
                <a:spcPts val="500"/>
              </a:spcBef>
              <a:buClr>
                <a:schemeClr val="accent2"/>
              </a:buClr>
              <a:buNone/>
            </a:pPr>
            <a:r>
              <a:rPr lang="es-ES_tradnl" sz="2400" dirty="0" smtClean="0"/>
              <a:t>• </a:t>
            </a:r>
            <a:r>
              <a:rPr lang="es-ES_tradnl" sz="2400" dirty="0"/>
              <a:t>Base científica de la nación y la </a:t>
            </a:r>
            <a:r>
              <a:rPr lang="es-ES_tradnl" sz="2400" dirty="0" smtClean="0"/>
              <a:t>industria</a:t>
            </a:r>
            <a:endParaRPr lang="es-ES_tradnl" sz="2400" dirty="0" smtClean="0"/>
          </a:p>
          <a:p>
            <a:pPr marL="292608" lvl="1" indent="0">
              <a:spcBef>
                <a:spcPts val="500"/>
              </a:spcBef>
              <a:buClr>
                <a:schemeClr val="accent2"/>
              </a:buClr>
              <a:buNone/>
            </a:pPr>
            <a:r>
              <a:rPr lang="es-ES_tradnl" sz="2400" dirty="0" smtClean="0"/>
              <a:t>• </a:t>
            </a:r>
            <a:r>
              <a:rPr lang="es-ES_tradnl" sz="2400" dirty="0"/>
              <a:t>Nivel de esfuerzo de I + </a:t>
            </a:r>
            <a:r>
              <a:rPr lang="es-ES_tradnl" sz="2400" dirty="0" smtClean="0"/>
              <a:t>D</a:t>
            </a:r>
          </a:p>
          <a:p>
            <a:pPr marL="292608" lvl="1" indent="0">
              <a:spcBef>
                <a:spcPts val="500"/>
              </a:spcBef>
              <a:buClr>
                <a:schemeClr val="accent2"/>
              </a:buClr>
              <a:buNone/>
            </a:pPr>
            <a:r>
              <a:rPr lang="es-ES_tradnl" sz="2400" dirty="0" smtClean="0"/>
              <a:t>• </a:t>
            </a:r>
            <a:r>
              <a:rPr lang="es-ES_tradnl" sz="2400" dirty="0"/>
              <a:t>Nivel de </a:t>
            </a:r>
            <a:r>
              <a:rPr lang="es-ES_tradnl" sz="2400" dirty="0" smtClean="0"/>
              <a:t>Educación</a:t>
            </a:r>
          </a:p>
          <a:p>
            <a:pPr marL="292608" lvl="1" indent="0">
              <a:spcBef>
                <a:spcPts val="500"/>
              </a:spcBef>
              <a:buClr>
                <a:schemeClr val="accent2"/>
              </a:buClr>
              <a:buNone/>
            </a:pPr>
            <a:r>
              <a:rPr lang="es-ES_tradnl" sz="2400" dirty="0" smtClean="0"/>
              <a:t>• </a:t>
            </a:r>
            <a:r>
              <a:rPr lang="es-ES_tradnl" sz="2400" dirty="0"/>
              <a:t>Disponibilidad de </a:t>
            </a:r>
            <a:r>
              <a:rPr lang="es-ES_tradnl" sz="2400" dirty="0" smtClean="0"/>
              <a:t>capital</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
        <p:nvSpPr>
          <p:cNvPr id="2" name="CuadroTexto 1"/>
          <p:cNvSpPr txBox="1"/>
          <p:nvPr/>
        </p:nvSpPr>
        <p:spPr>
          <a:xfrm>
            <a:off x="8873764" y="5462484"/>
            <a:ext cx="3033203" cy="584775"/>
          </a:xfrm>
          <a:prstGeom prst="rect">
            <a:avLst/>
          </a:prstGeom>
          <a:noFill/>
        </p:spPr>
        <p:txBody>
          <a:bodyPr wrap="none" rtlCol="0">
            <a:spAutoFit/>
          </a:bodyPr>
          <a:lstStyle/>
          <a:p>
            <a:r>
              <a:rPr lang="en-US" sz="3200" dirty="0" smtClean="0">
                <a:solidFill>
                  <a:schemeClr val="accent2">
                    <a:lumMod val="75000"/>
                  </a:schemeClr>
                </a:solidFill>
                <a:hlinkClick r:id="rId2"/>
              </a:rPr>
              <a:t>Análisis adicional</a:t>
            </a:r>
            <a:endParaRPr lang="en-US" sz="3200" dirty="0">
              <a:solidFill>
                <a:schemeClr val="accent2">
                  <a:lumMod val="75000"/>
                </a:schemeClr>
              </a:solidFill>
            </a:endParaRPr>
          </a:p>
        </p:txBody>
      </p:sp>
    </p:spTree>
    <p:extLst>
      <p:ext uri="{BB962C8B-B14F-4D97-AF65-F5344CB8AC3E}">
        <p14:creationId xmlns:p14="http://schemas.microsoft.com/office/powerpoint/2010/main" val="15959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smtClean="0"/>
              <a:t>La </a:t>
            </a:r>
            <a:r>
              <a:rPr lang="es-ES_tradnl" sz="2300" b="1" dirty="0"/>
              <a:t>evaluación</a:t>
            </a:r>
            <a:r>
              <a:rPr lang="es-ES_tradnl" sz="2300" dirty="0"/>
              <a:t> implica la </a:t>
            </a:r>
            <a:r>
              <a:rPr lang="es-ES_tradnl" sz="2300" dirty="0" smtClean="0"/>
              <a:t>estimación</a:t>
            </a:r>
            <a:r>
              <a:rPr lang="es-ES" sz="2300" dirty="0" smtClean="0"/>
              <a:t> </a:t>
            </a:r>
            <a:r>
              <a:rPr lang="es-ES_tradnl" sz="2300" dirty="0" smtClean="0"/>
              <a:t>y </a:t>
            </a:r>
            <a:r>
              <a:rPr lang="es-ES_tradnl" sz="2300" dirty="0"/>
              <a:t>la toma de decisiones sobre la calidad y la cantidad de la productividad de un individuo. </a:t>
            </a:r>
            <a:endParaRPr lang="es-ES_tradnl" sz="2300" dirty="0" smtClean="0"/>
          </a:p>
          <a:p>
            <a:pPr>
              <a:buClr>
                <a:schemeClr val="accent2"/>
              </a:buClr>
              <a:buFont typeface="Wingdings" charset="2"/>
              <a:buChar char="v"/>
            </a:pPr>
            <a:r>
              <a:rPr lang="es-ES_tradnl" sz="2300" dirty="0" smtClean="0"/>
              <a:t>Para </a:t>
            </a:r>
            <a:r>
              <a:rPr lang="es-ES_tradnl" sz="2300" dirty="0"/>
              <a:t>realizar una evaluación o un juicio de este tipo, debe estar disponible un determinado criterio para determinar si la persona ha </a:t>
            </a:r>
            <a:r>
              <a:rPr lang="es-ES_tradnl" sz="2300" dirty="0" smtClean="0"/>
              <a:t>llegado </a:t>
            </a:r>
            <a:r>
              <a:rPr lang="es-ES_tradnl" sz="2300" dirty="0"/>
              <a:t>hasta el nivel de rendimiento previsto por el evaluador</a:t>
            </a:r>
            <a:r>
              <a:rPr lang="es-ES_tradnl" sz="2300" dirty="0" smtClean="0"/>
              <a:t>.</a:t>
            </a:r>
          </a:p>
          <a:p>
            <a:pPr>
              <a:buClr>
                <a:schemeClr val="accent2"/>
              </a:buClr>
              <a:buFont typeface="Wingdings" charset="2"/>
              <a:buChar char="v"/>
            </a:pPr>
            <a:r>
              <a:rPr lang="es-ES_tradnl" sz="2300" dirty="0" smtClean="0"/>
              <a:t>¿</a:t>
            </a:r>
            <a:r>
              <a:rPr lang="es-ES_tradnl" sz="2300" dirty="0"/>
              <a:t>Cómo se puede comparar el desempeño de un individuo que ha superado claramente los </a:t>
            </a:r>
            <a:r>
              <a:rPr lang="es-ES_tradnl" sz="2300" i="1" dirty="0"/>
              <a:t>bajos estándares</a:t>
            </a:r>
            <a:r>
              <a:rPr lang="es-ES_tradnl" sz="2300" dirty="0"/>
              <a:t> que estableció para sí mismo en comparación con otro individuo que no cumplió con los </a:t>
            </a:r>
            <a:r>
              <a:rPr lang="es-ES_tradnl" sz="2300" i="1" dirty="0" smtClean="0"/>
              <a:t>altos estándares </a:t>
            </a:r>
            <a:r>
              <a:rPr lang="es-ES_tradnl" sz="2300" dirty="0" smtClean="0"/>
              <a:t>que </a:t>
            </a:r>
            <a:r>
              <a:rPr lang="es-ES" sz="2300" dirty="0" smtClean="0"/>
              <a:t>él</a:t>
            </a:r>
            <a:r>
              <a:rPr lang="es-ES_tradnl" sz="2300" dirty="0" smtClean="0"/>
              <a:t> </a:t>
            </a:r>
            <a:r>
              <a:rPr lang="es-ES_tradnl" sz="2300" dirty="0"/>
              <a:t>estableció para sí </a:t>
            </a:r>
            <a:r>
              <a:rPr lang="es-ES_tradnl" sz="2300" dirty="0" smtClean="0"/>
              <a:t>mismo? </a:t>
            </a:r>
          </a:p>
          <a:p>
            <a:pPr>
              <a:buClr>
                <a:schemeClr val="accent2"/>
              </a:buClr>
              <a:buFont typeface="Wingdings" charset="2"/>
              <a:buChar char="v"/>
            </a:pPr>
            <a:r>
              <a:rPr lang="es-ES_tradnl" sz="2300" dirty="0" smtClean="0"/>
              <a:t>Las </a:t>
            </a:r>
            <a:r>
              <a:rPr lang="es-ES_tradnl" sz="2300" dirty="0"/>
              <a:t>dimensiones asociadas con el criterio son variables, y los procedimientos disponibles para evaluar muchas de estas dimensiones son subjetivos y, a menudo, no son bien comprendidos por el empleado o el supervisor.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8409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07064035"/>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Modelos para Implementar </a:t>
                      </a:r>
                      <a:r>
                        <a:rPr lang="es-ES_tradnl" sz="2800" dirty="0" err="1" smtClean="0">
                          <a:solidFill>
                            <a:srgbClr val="FF0000"/>
                          </a:solidFill>
                          <a:latin typeface="Arial" charset="0"/>
                        </a:rPr>
                        <a:t>Innovaci</a:t>
                      </a:r>
                      <a:r>
                        <a:rPr lang="es-ES" sz="2800" dirty="0" err="1" smtClean="0">
                          <a:solidFill>
                            <a:srgbClr val="FF0000"/>
                          </a:solidFill>
                          <a:latin typeface="Arial" charset="0"/>
                        </a:rPr>
                        <a:t>ón</a:t>
                      </a:r>
                      <a:r>
                        <a:rPr lang="es-ES" sz="2800" dirty="0" smtClean="0">
                          <a:solidFill>
                            <a:srgbClr val="FF0000"/>
                          </a:solidFill>
                          <a:latin typeface="Arial" charset="0"/>
                        </a:rPr>
                        <a:t> </a:t>
                      </a:r>
                      <a:r>
                        <a:rPr lang="es-ES_tradnl" sz="2800" b="0" i="0" u="none" strike="noStrike" dirty="0" smtClean="0">
                          <a:solidFill>
                            <a:srgbClr val="FF0000"/>
                          </a:solidFill>
                          <a:effectLst/>
                          <a:latin typeface="Arial" charset="0"/>
                        </a:rPr>
                        <a:t>Incremental y Radical</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231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Modelos para Implementar </a:t>
            </a:r>
            <a:r>
              <a:rPr lang="es-ES_tradnl" sz="4400" dirty="0" smtClean="0">
                <a:latin typeface="Arial" charset="0"/>
              </a:rPr>
              <a:t/>
            </a:r>
            <a:br>
              <a:rPr lang="es-ES_tradnl" sz="4400" dirty="0" smtClean="0">
                <a:latin typeface="Arial" charset="0"/>
              </a:rPr>
            </a:br>
            <a:r>
              <a:rPr lang="es-ES_tradnl" sz="4400" dirty="0" err="1" smtClean="0">
                <a:latin typeface="Arial" charset="0"/>
              </a:rPr>
              <a:t>Innovaci</a:t>
            </a:r>
            <a:r>
              <a:rPr lang="es-ES" sz="4400" dirty="0" err="1" smtClean="0">
                <a:latin typeface="Arial" charset="0"/>
              </a:rPr>
              <a:t>ón</a:t>
            </a:r>
            <a:r>
              <a:rPr lang="es-ES" sz="4400" dirty="0" smtClean="0">
                <a:latin typeface="Arial" charset="0"/>
              </a:rPr>
              <a:t> </a:t>
            </a:r>
            <a:r>
              <a:rPr lang="es-ES_tradnl" sz="4400" dirty="0" smtClean="0">
                <a:latin typeface="Arial" charset="0"/>
              </a:rPr>
              <a:t>Incremental </a:t>
            </a:r>
            <a:r>
              <a:rPr lang="es-ES_tradnl" sz="4400" dirty="0">
                <a:latin typeface="Arial" charset="0"/>
              </a:rPr>
              <a:t>y Radical</a:t>
            </a:r>
            <a:endParaRPr lang="es-ES_tradnl" sz="4400" dirty="0">
              <a:solidFill>
                <a:schemeClr val="tx1"/>
              </a:solidFill>
              <a:latin typeface="Arial" charset="0"/>
            </a:endParaRP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El término innovación se ha utilizado con tanta frecuencia en tantos contextos que corre el riesgo de perder sentido. </a:t>
            </a:r>
            <a:endParaRPr lang="es-ES_tradnl" sz="2400" dirty="0" smtClean="0"/>
          </a:p>
          <a:p>
            <a:pPr>
              <a:buClr>
                <a:schemeClr val="accent2"/>
              </a:buClr>
              <a:buFont typeface="Wingdings" charset="2"/>
              <a:buChar char="v"/>
            </a:pPr>
            <a:r>
              <a:rPr lang="es-ES_tradnl" sz="2400" dirty="0" smtClean="0"/>
              <a:t>No </a:t>
            </a:r>
            <a:r>
              <a:rPr lang="es-ES_tradnl" sz="2400" dirty="0"/>
              <a:t>obstante, el éxito en la creación de valor a partir de ideas novedosas es, sin duda, uno de los desafíos más grandes que enfrentan las organizaciones y las naciones hoy en día. </a:t>
            </a:r>
            <a:endParaRPr lang="es-ES_tradnl" sz="2400" dirty="0" smtClean="0"/>
          </a:p>
          <a:p>
            <a:pPr>
              <a:buClr>
                <a:schemeClr val="accent2"/>
              </a:buClr>
              <a:buFont typeface="Wingdings" charset="2"/>
              <a:buChar char="v"/>
            </a:pPr>
            <a:r>
              <a:rPr lang="es-ES_tradnl" sz="2400" dirty="0" smtClean="0"/>
              <a:t>La </a:t>
            </a:r>
            <a:r>
              <a:rPr lang="es-ES_tradnl" sz="2400" dirty="0"/>
              <a:t>innovación tecnológica, que canaliza la investigación y el desarrollo (I + D) al mercado, se ha convertido cada vez más en el sustento del desarrollo económico, así como la esperanza de soluciones a los problemas sociales más apremiantes del mundo relacionados con la energía, la alimentación, la salud, el agua y el medio ambiente ( </a:t>
            </a:r>
            <a:r>
              <a:rPr lang="es-ES_tradnl" sz="2400" dirty="0" err="1"/>
              <a:t>Silberglitt</a:t>
            </a:r>
            <a:r>
              <a:rPr lang="es-ES_tradnl" sz="2400" dirty="0"/>
              <a:t>, 2006).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270623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Desde que Edison creó el moderno laboratorio comercial de investigación y desarrollo a principios del siglo XX, los líderes de muchas industrias han considerado la ciencia y la tecnología como una entrada clave para el éxito. </a:t>
            </a:r>
            <a:endParaRPr lang="es-ES_tradnl" sz="2400" dirty="0" smtClean="0"/>
          </a:p>
          <a:p>
            <a:pPr>
              <a:buClr>
                <a:schemeClr val="accent2"/>
              </a:buClr>
              <a:buFont typeface="Wingdings" charset="2"/>
              <a:buChar char="v"/>
            </a:pPr>
            <a:r>
              <a:rPr lang="es-ES_tradnl" sz="2400" dirty="0" smtClean="0"/>
              <a:t>Sin </a:t>
            </a:r>
            <a:r>
              <a:rPr lang="es-ES_tradnl" sz="2400" dirty="0"/>
              <a:t>embargo, más recientemente, la ciencia y la tecnología han alcanzado una importancia estratégica para los altos directivos de las empresas, y no solo para aquellos que tradicionalmente </a:t>
            </a:r>
            <a:r>
              <a:rPr lang="es-ES_tradnl" sz="2400" dirty="0" smtClean="0"/>
              <a:t>de dedican a I </a:t>
            </a:r>
            <a:r>
              <a:rPr lang="es-ES_tradnl" sz="2400" dirty="0"/>
              <a:t>+ D, sino en todas las industrias (</a:t>
            </a:r>
            <a:r>
              <a:rPr lang="es-ES_tradnl" sz="2400" dirty="0" err="1"/>
              <a:t>Burgleman</a:t>
            </a:r>
            <a:r>
              <a:rPr lang="es-ES_tradnl" sz="2400" dirty="0"/>
              <a:t>, </a:t>
            </a:r>
            <a:r>
              <a:rPr lang="es-ES_tradnl" sz="2400" dirty="0" err="1"/>
              <a:t>Christensen</a:t>
            </a:r>
            <a:r>
              <a:rPr lang="es-ES_tradnl" sz="2400" dirty="0"/>
              <a:t> y </a:t>
            </a:r>
            <a:r>
              <a:rPr lang="es-ES_tradnl" sz="2400" dirty="0" err="1"/>
              <a:t>Wheelwright</a:t>
            </a:r>
            <a:r>
              <a:rPr lang="es-ES_tradnl" sz="2400" dirty="0"/>
              <a:t>, 2009). </a:t>
            </a:r>
            <a:endParaRPr lang="es-ES_tradnl" sz="2400" dirty="0" smtClean="0"/>
          </a:p>
          <a:p>
            <a:pPr>
              <a:buClr>
                <a:schemeClr val="accent2"/>
              </a:buClr>
              <a:buFont typeface="Wingdings" charset="2"/>
              <a:buChar char="v"/>
            </a:pPr>
            <a:r>
              <a:rPr lang="es-ES_tradnl" sz="2400" dirty="0" smtClean="0"/>
              <a:t>Simultáneamente</a:t>
            </a:r>
            <a:r>
              <a:rPr lang="es-ES_tradnl" sz="2400" dirty="0"/>
              <a:t>, el gobierno, los laboratorios privados sin fines de lucro y los laboratorios universitarios de todo el mundo que en el pasado se dedicaron principalmente a la investigación, se centran más en aplicar la ciencia y la tecnología a fines útiles, y en ocasiones incluso comerciales.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2138401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innovación basada en la I + D exige un entorno en el que la creatividad pueda florecer, pero se canalice de manera que satisfaga las necesidades sociales y económicas. </a:t>
            </a:r>
            <a:endParaRPr lang="es-ES_tradnl" sz="2400" dirty="0" smtClean="0"/>
          </a:p>
          <a:p>
            <a:pPr>
              <a:buClr>
                <a:schemeClr val="accent2"/>
              </a:buClr>
              <a:buFont typeface="Wingdings" charset="2"/>
              <a:buChar char="v"/>
            </a:pPr>
            <a:r>
              <a:rPr lang="es-ES_tradnl" sz="2400" dirty="0" smtClean="0"/>
              <a:t>¿</a:t>
            </a:r>
            <a:r>
              <a:rPr lang="es-ES_tradnl" sz="2400" dirty="0"/>
              <a:t>Qué elecciones estratégicas, procesos, estructuras y habilidades son fundamentales para lograr este acto de equilibrio constante? </a:t>
            </a:r>
            <a:endParaRPr lang="es-ES_tradnl" sz="2400" dirty="0" smtClean="0"/>
          </a:p>
          <a:p>
            <a:pPr>
              <a:buClr>
                <a:schemeClr val="accent2"/>
              </a:buClr>
              <a:buFont typeface="Wingdings" charset="2"/>
              <a:buChar char="v"/>
            </a:pPr>
            <a:r>
              <a:rPr lang="es-ES_tradnl" sz="2400" dirty="0" smtClean="0"/>
              <a:t>No </a:t>
            </a:r>
            <a:r>
              <a:rPr lang="es-ES_tradnl" sz="2400" dirty="0"/>
              <a:t>hay una receta que seguir, pero la innovación es demasiado importante para dejarla en la casualidad; debe convertirse, como lo sugieren </a:t>
            </a:r>
            <a:r>
              <a:rPr lang="es-ES_tradnl" sz="2400" dirty="0" err="1"/>
              <a:t>Carlson</a:t>
            </a:r>
            <a:r>
              <a:rPr lang="es-ES_tradnl" sz="2400" dirty="0"/>
              <a:t> y </a:t>
            </a:r>
            <a:r>
              <a:rPr lang="es-ES_tradnl" sz="2400" dirty="0" err="1"/>
              <a:t>Wilmot</a:t>
            </a:r>
            <a:r>
              <a:rPr lang="es-ES_tradnl" sz="2400" dirty="0"/>
              <a:t> (2006, pág. 13), en "parte del ADN de toda la empresa". </a:t>
            </a:r>
            <a:endParaRPr lang="es-ES_tradnl" sz="2400" dirty="0" smtClean="0"/>
          </a:p>
          <a:p>
            <a:pPr>
              <a:buClr>
                <a:schemeClr val="accent2"/>
              </a:buClr>
              <a:buFont typeface="Wingdings" charset="2"/>
              <a:buChar char="v"/>
            </a:pPr>
            <a:r>
              <a:rPr lang="es-ES_tradnl" sz="2400" dirty="0"/>
              <a:t>Esta </a:t>
            </a:r>
            <a:r>
              <a:rPr lang="es-ES_tradnl" sz="2400" dirty="0" err="1"/>
              <a:t>secci</a:t>
            </a:r>
            <a:r>
              <a:rPr lang="es-ES" sz="2400" dirty="0" err="1"/>
              <a:t>ón</a:t>
            </a:r>
            <a:r>
              <a:rPr lang="es-ES" sz="2400" dirty="0"/>
              <a:t> </a:t>
            </a:r>
            <a:r>
              <a:rPr lang="es-ES_tradnl" sz="2400" dirty="0"/>
              <a:t>se centra en los modos en que la innovación, incremental y radical, puede gestionarse cuidadosamente dentro de las organizaciones.</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20533189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45432" y="3402346"/>
            <a:ext cx="11282946" cy="30455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El término innovación se deriva del término latino </a:t>
            </a:r>
            <a:r>
              <a:rPr lang="es-ES_tradnl" sz="2400" dirty="0" err="1"/>
              <a:t>innovatus</a:t>
            </a:r>
            <a:r>
              <a:rPr lang="es-ES_tradnl" sz="2400" dirty="0"/>
              <a:t>, que significa renovar o alterar. </a:t>
            </a:r>
            <a:endParaRPr lang="es-ES_tradnl" sz="2400" dirty="0" smtClean="0"/>
          </a:p>
          <a:p>
            <a:pPr>
              <a:buClr>
                <a:schemeClr val="accent2"/>
              </a:buClr>
              <a:buFont typeface="Wingdings" charset="2"/>
              <a:buChar char="v"/>
            </a:pPr>
            <a:r>
              <a:rPr lang="es-ES_tradnl" sz="2400" dirty="0" smtClean="0"/>
              <a:t>Si </a:t>
            </a:r>
            <a:r>
              <a:rPr lang="es-ES_tradnl" sz="2400" dirty="0"/>
              <a:t>bien la novedad y el cambio son clave, las definiciones contemporáneas enfatizan la aplicación de nuevas ideas a menudo, pero no siempre, en un sentido comercial. </a:t>
            </a:r>
            <a:endParaRPr lang="es-ES_tradnl" sz="2400" dirty="0" smtClean="0"/>
          </a:p>
          <a:p>
            <a:pPr>
              <a:buClr>
                <a:schemeClr val="accent2"/>
              </a:buClr>
              <a:buFont typeface="Wingdings" charset="2"/>
              <a:buChar char="v"/>
            </a:pPr>
            <a:r>
              <a:rPr lang="es-ES_tradnl" sz="2400" dirty="0" smtClean="0"/>
              <a:t>Peter </a:t>
            </a:r>
            <a:r>
              <a:rPr lang="es-ES_tradnl" sz="2400" dirty="0"/>
              <a:t>Drucker (2002, p. 96) define la innovación como "el esfuerzo por crear un cambio centrado en el potencial económico o social de una empresa", y subraya el </a:t>
            </a:r>
            <a:r>
              <a:rPr lang="es-ES_tradnl" sz="2400" dirty="0" smtClean="0"/>
              <a:t>valor de los clientes, </a:t>
            </a:r>
            <a:r>
              <a:rPr lang="es-ES_tradnl" sz="2400" dirty="0"/>
              <a:t>la oportunidad y el </a:t>
            </a:r>
            <a:r>
              <a:rPr lang="es-ES_tradnl" sz="2400" dirty="0" smtClean="0"/>
              <a:t>impacto.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55</a:t>
            </a:fld>
            <a:endParaRPr lang="en-US" sz="1600"/>
          </a:p>
        </p:txBody>
      </p:sp>
      <p:sp>
        <p:nvSpPr>
          <p:cNvPr id="6" name="Título 1"/>
          <p:cNvSpPr txBox="1">
            <a:spLocks/>
          </p:cNvSpPr>
          <p:nvPr/>
        </p:nvSpPr>
        <p:spPr>
          <a:xfrm>
            <a:off x="1097280" y="459807"/>
            <a:ext cx="10058400" cy="11764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2" name="Imagen 1"/>
          <p:cNvPicPr>
            <a:picLocks noChangeAspect="1"/>
          </p:cNvPicPr>
          <p:nvPr/>
        </p:nvPicPr>
        <p:blipFill>
          <a:blip r:embed="rId2"/>
          <a:stretch>
            <a:fillRect/>
          </a:stretch>
        </p:blipFill>
        <p:spPr>
          <a:xfrm>
            <a:off x="6288505" y="320842"/>
            <a:ext cx="5819694" cy="2890185"/>
          </a:xfrm>
          <a:prstGeom prst="rect">
            <a:avLst/>
          </a:prstGeom>
        </p:spPr>
      </p:pic>
    </p:spTree>
    <p:extLst>
      <p:ext uri="{BB962C8B-B14F-4D97-AF65-F5344CB8AC3E}">
        <p14:creationId xmlns:p14="http://schemas.microsoft.com/office/powerpoint/2010/main" val="197211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2" y="1615762"/>
            <a:ext cx="1052267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a:t>
            </a:r>
            <a:r>
              <a:rPr lang="es-ES_tradnl" sz="2400" dirty="0" err="1"/>
              <a:t>The</a:t>
            </a:r>
            <a:r>
              <a:rPr lang="es-ES_tradnl" sz="2400" dirty="0"/>
              <a:t> </a:t>
            </a:r>
            <a:r>
              <a:rPr lang="es-ES_tradnl" sz="2400" dirty="0" err="1"/>
              <a:t>Theory</a:t>
            </a:r>
            <a:r>
              <a:rPr lang="es-ES_tradnl" sz="2400" dirty="0"/>
              <a:t> of </a:t>
            </a:r>
            <a:r>
              <a:rPr lang="es-ES_tradnl" sz="2400" dirty="0" err="1"/>
              <a:t>Economic</a:t>
            </a:r>
            <a:r>
              <a:rPr lang="es-ES_tradnl" sz="2400" dirty="0"/>
              <a:t> </a:t>
            </a:r>
            <a:r>
              <a:rPr lang="es-ES_tradnl" sz="2400" dirty="0" err="1"/>
              <a:t>Development</a:t>
            </a:r>
            <a:r>
              <a:rPr lang="es-ES_tradnl" sz="2400" dirty="0"/>
              <a:t> (1934), el economista del siglo </a:t>
            </a:r>
            <a:r>
              <a:rPr lang="es-ES_tradnl" sz="2400" dirty="0" smtClean="0"/>
              <a:t>XX, </a:t>
            </a:r>
            <a:r>
              <a:rPr lang="es-ES_tradnl" sz="2400" dirty="0" err="1" smtClean="0"/>
              <a:t>Schumpeter</a:t>
            </a:r>
            <a:r>
              <a:rPr lang="es-ES_tradnl" sz="2400" dirty="0" smtClean="0"/>
              <a:t>, delineó </a:t>
            </a:r>
            <a:r>
              <a:rPr lang="es-ES_tradnl" sz="2400" dirty="0"/>
              <a:t>varias vías relacionadas con la creación de valor económico, entre ellas:</a:t>
            </a:r>
          </a:p>
          <a:p>
            <a:pPr marL="0" indent="0">
              <a:buClr>
                <a:schemeClr val="accent2"/>
              </a:buClr>
              <a:buNone/>
            </a:pPr>
            <a:r>
              <a:rPr lang="es-ES_tradnl" sz="2400" dirty="0" smtClean="0"/>
              <a:t>• </a:t>
            </a:r>
            <a:r>
              <a:rPr lang="es-ES_tradnl" sz="2400" dirty="0"/>
              <a:t>La introducción de un nuevo bien, es decir, uno con el que los consumidores aún no están familiarizados, o de una nueva calidad de un bien</a:t>
            </a:r>
            <a:r>
              <a:rPr lang="es-ES_tradnl" sz="2400" dirty="0" smtClean="0"/>
              <a:t>.</a:t>
            </a:r>
          </a:p>
          <a:p>
            <a:pPr marL="0" indent="0">
              <a:buClr>
                <a:schemeClr val="accent2"/>
              </a:buClr>
              <a:buNone/>
            </a:pPr>
            <a:r>
              <a:rPr lang="es-ES_tradnl" sz="2400" dirty="0" smtClean="0"/>
              <a:t>• </a:t>
            </a:r>
            <a:r>
              <a:rPr lang="es-ES_tradnl" sz="2400" dirty="0"/>
              <a:t>La introducción de un nuevo método de producción, que de ninguna manera debe basarse en un descubrimiento científicamente nuevo, y también puede existir en una nueva forma de manejar un producto </a:t>
            </a:r>
            <a:r>
              <a:rPr lang="es-ES_tradnl" sz="2400" dirty="0" smtClean="0"/>
              <a:t>comercialmente</a:t>
            </a:r>
          </a:p>
          <a:p>
            <a:pPr marL="0" indent="0">
              <a:buClr>
                <a:schemeClr val="accent2"/>
              </a:buClr>
              <a:buNone/>
            </a:pPr>
            <a:r>
              <a:rPr lang="es-ES_tradnl" sz="2400" dirty="0" smtClean="0"/>
              <a:t>• </a:t>
            </a:r>
            <a:r>
              <a:rPr lang="es-ES_tradnl" sz="2400" dirty="0"/>
              <a:t>La apertura de un nuevo mercado, es decir, un mercado en el que la rama de fabricación en particular del país en cuestión no haya ingresado previamente, haya existido o no este mercado </a:t>
            </a:r>
            <a:r>
              <a:rPr lang="es-ES_tradnl" sz="2400" dirty="0" smtClean="0"/>
              <a:t>antes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56</a:t>
            </a:fld>
            <a:endParaRPr lang="en-US" sz="1600"/>
          </a:p>
        </p:txBody>
      </p:sp>
      <p:sp>
        <p:nvSpPr>
          <p:cNvPr id="6" name="Título 1"/>
          <p:cNvSpPr txBox="1">
            <a:spLocks/>
          </p:cNvSpPr>
          <p:nvPr/>
        </p:nvSpPr>
        <p:spPr>
          <a:xfrm>
            <a:off x="1097280" y="283344"/>
            <a:ext cx="10058400" cy="9198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251366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dirty="0" smtClean="0"/>
              <a:t>• </a:t>
            </a:r>
            <a:r>
              <a:rPr lang="es-ES_tradnl" sz="2400" dirty="0"/>
              <a:t>La conquista de una nueva fuente de suministro de materias primas o productos </a:t>
            </a:r>
            <a:r>
              <a:rPr lang="es-ES_tradnl" sz="2400" dirty="0" err="1"/>
              <a:t>semimanufacturados</a:t>
            </a:r>
            <a:r>
              <a:rPr lang="es-ES_tradnl" sz="2400" dirty="0"/>
              <a:t>, una vez más, independientemente de si esta fuente ya existe o si primero tiene que crearse</a:t>
            </a:r>
          </a:p>
          <a:p>
            <a:pPr marL="0" indent="0">
              <a:buClr>
                <a:schemeClr val="accent2"/>
              </a:buClr>
              <a:buNone/>
            </a:pPr>
            <a:r>
              <a:rPr lang="es-ES_tradnl" sz="2400" dirty="0" smtClean="0"/>
              <a:t>• </a:t>
            </a:r>
            <a:r>
              <a:rPr lang="es-ES_tradnl" sz="2400" dirty="0"/>
              <a:t>La realización de la nueva organización de cualquier industria, como la creación de una posición de monopolio (por ejemplo, a través de la formación de confianza) o la ruptura de una posición de monopolio</a:t>
            </a:r>
            <a:r>
              <a:rPr lang="es-ES_tradnl" sz="2400" dirty="0" smtClean="0"/>
              <a:t>.</a:t>
            </a:r>
          </a:p>
          <a:p>
            <a:pPr>
              <a:buClr>
                <a:schemeClr val="accent2"/>
              </a:buClr>
              <a:buFont typeface="Wingdings" charset="2"/>
              <a:buChar char="v"/>
            </a:pPr>
            <a:endParaRPr lang="es-ES_tradnl" sz="2400" dirty="0"/>
          </a:p>
          <a:p>
            <a:pPr>
              <a:buClr>
                <a:schemeClr val="accent2"/>
              </a:buClr>
              <a:buFont typeface="Wingdings" charset="2"/>
              <a:buChar char="v"/>
            </a:pPr>
            <a:r>
              <a:rPr lang="es-ES_tradnl" sz="2400" dirty="0" err="1" smtClean="0"/>
              <a:t>Sawhney</a:t>
            </a:r>
            <a:r>
              <a:rPr lang="es-ES_tradnl" sz="2400" dirty="0" smtClean="0"/>
              <a:t> </a:t>
            </a:r>
            <a:r>
              <a:rPr lang="es-ES_tradnl" sz="2400" dirty="0"/>
              <a:t>y sus colegas (2006) se han basado en las categorías de innovación de </a:t>
            </a:r>
            <a:r>
              <a:rPr lang="es-ES_tradnl" sz="2400" dirty="0" err="1"/>
              <a:t>Schumpeter</a:t>
            </a:r>
            <a:r>
              <a:rPr lang="es-ES_tradnl" sz="2400" dirty="0"/>
              <a:t> al incluir innovaciones de mercado, el uso de tecnología de la información; y nuevas formas de apoyar y monetizar las ofertas existentes (Tabla 12.1).</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57</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81890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58</a:t>
            </a:fld>
            <a:endParaRPr lang="en-US" sz="1600"/>
          </a:p>
        </p:txBody>
      </p:sp>
      <p:pic>
        <p:nvPicPr>
          <p:cNvPr id="2" name="Imagen 1"/>
          <p:cNvPicPr>
            <a:picLocks noChangeAspect="1"/>
          </p:cNvPicPr>
          <p:nvPr/>
        </p:nvPicPr>
        <p:blipFill>
          <a:blip r:embed="rId2"/>
          <a:stretch>
            <a:fillRect/>
          </a:stretch>
        </p:blipFill>
        <p:spPr>
          <a:xfrm>
            <a:off x="2260600" y="254000"/>
            <a:ext cx="7670800" cy="6350000"/>
          </a:xfrm>
          <a:prstGeom prst="rect">
            <a:avLst/>
          </a:prstGeom>
        </p:spPr>
      </p:pic>
    </p:spTree>
    <p:extLst>
      <p:ext uri="{BB962C8B-B14F-4D97-AF65-F5344CB8AC3E}">
        <p14:creationId xmlns:p14="http://schemas.microsoft.com/office/powerpoint/2010/main" val="552643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1872434"/>
            <a:ext cx="104017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400" dirty="0"/>
              <a:t>Si bien las doce fuentes de innovación enumeradas en la Tabla 12.1 son importantes, las categorías más pertinentes a la innovación tecnológica incluyen las ofertas de nuevos productos, la innovación de procesos relacionados y los productos </a:t>
            </a:r>
            <a:r>
              <a:rPr lang="es-ES_tradnl" sz="2400" dirty="0" smtClean="0"/>
              <a:t>derivados. </a:t>
            </a:r>
          </a:p>
          <a:p>
            <a:pPr>
              <a:spcBef>
                <a:spcPts val="500"/>
              </a:spcBef>
              <a:buClr>
                <a:schemeClr val="accent2"/>
              </a:buClr>
              <a:buFont typeface="Wingdings" charset="2"/>
              <a:buChar char="v"/>
            </a:pPr>
            <a:r>
              <a:rPr lang="es-ES_tradnl" sz="2400" dirty="0" smtClean="0"/>
              <a:t>Estas </a:t>
            </a:r>
            <a:r>
              <a:rPr lang="es-ES_tradnl" sz="2400" dirty="0"/>
              <a:t>categorías se basan en la I + D intensiva y, por lo tanto, plantean desafíos de gestión únicos que las diferencian de las demás. </a:t>
            </a:r>
            <a:endParaRPr lang="es-ES_tradnl" sz="2400" dirty="0" smtClean="0"/>
          </a:p>
          <a:p>
            <a:pPr>
              <a:spcBef>
                <a:spcPts val="500"/>
              </a:spcBef>
              <a:buClr>
                <a:schemeClr val="accent2"/>
              </a:buClr>
              <a:buFont typeface="Wingdings" charset="2"/>
              <a:buChar char="v"/>
            </a:pPr>
            <a:r>
              <a:rPr lang="es-ES_tradnl" sz="2400" dirty="0" smtClean="0"/>
              <a:t>"</a:t>
            </a:r>
            <a:r>
              <a:rPr lang="es-ES_tradnl" sz="2400" dirty="0"/>
              <a:t>Las innovaciones basadas en el conocimiento", escribe Drucker (2002, p. 100), "difieren de todos los demás en el tiempo que toman, sus índices de siniestros y en la previsibilidad, así como los desafíos que plantean a los empresarios. . . </a:t>
            </a:r>
            <a:r>
              <a:rPr lang="es-ES_tradnl" sz="2400" dirty="0" smtClean="0"/>
              <a:t>(pueden </a:t>
            </a:r>
            <a:r>
              <a:rPr lang="es-ES_tradnl" sz="2400" dirty="0"/>
              <a:t>ser temperamentales, caprichosos y difíciles de </a:t>
            </a:r>
            <a:r>
              <a:rPr lang="es-ES_tradnl" sz="2400" dirty="0" smtClean="0"/>
              <a:t>dirigir)”. </a:t>
            </a:r>
          </a:p>
          <a:p>
            <a:pPr>
              <a:spcBef>
                <a:spcPts val="500"/>
              </a:spcBef>
              <a:buClr>
                <a:schemeClr val="accent2"/>
              </a:buClr>
              <a:buFont typeface="Wingdings" charset="2"/>
              <a:buChar char="v"/>
            </a:pPr>
            <a:r>
              <a:rPr lang="es-ES_tradnl" sz="2400" dirty="0"/>
              <a:t>Drucker señala que también tienden a tener el plazo más largo (hasta 50 años) y exigen que se generen e integren muchos tipos de conocimiento.</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552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pic>
        <p:nvPicPr>
          <p:cNvPr id="2" name="Imagen 1"/>
          <p:cNvPicPr>
            <a:picLocks noChangeAspect="1"/>
          </p:cNvPicPr>
          <p:nvPr/>
        </p:nvPicPr>
        <p:blipFill>
          <a:blip r:embed="rId2"/>
          <a:stretch>
            <a:fillRect/>
          </a:stretch>
        </p:blipFill>
        <p:spPr>
          <a:xfrm>
            <a:off x="3312160" y="1874520"/>
            <a:ext cx="6080410" cy="4279900"/>
          </a:xfrm>
          <a:prstGeom prst="rect">
            <a:avLst/>
          </a:prstGeom>
        </p:spPr>
      </p:pic>
    </p:spTree>
    <p:extLst>
      <p:ext uri="{BB962C8B-B14F-4D97-AF65-F5344CB8AC3E}">
        <p14:creationId xmlns:p14="http://schemas.microsoft.com/office/powerpoint/2010/main" val="929009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innovación tecnológica, especialmente la que emana de la investigación básica, a menudo solo puede entenderse retrospectivamente; la eventual aplicación de la investigación puede terminar muy lejos de la intención original. </a:t>
            </a:r>
            <a:endParaRPr lang="es-ES_tradnl" sz="2400" dirty="0" smtClean="0"/>
          </a:p>
          <a:p>
            <a:pPr>
              <a:buClr>
                <a:schemeClr val="accent2"/>
              </a:buClr>
              <a:buFont typeface="Wingdings" charset="2"/>
              <a:buChar char="v"/>
            </a:pPr>
            <a:r>
              <a:rPr lang="es-ES_tradnl" sz="2400" dirty="0" smtClean="0"/>
              <a:t>La </a:t>
            </a:r>
            <a:r>
              <a:rPr lang="es-ES_tradnl" sz="2400" dirty="0"/>
              <a:t>innovación basada en la ciencia y la tecnología requiere la aceptación de la incertidumbre que va más allá de la incertidumbre empresarial relacionada con las variables políticas y económicas. </a:t>
            </a:r>
            <a:endParaRPr lang="es-ES_tradnl" sz="2400" dirty="0" smtClean="0"/>
          </a:p>
          <a:p>
            <a:pPr>
              <a:buClr>
                <a:schemeClr val="accent2"/>
              </a:buClr>
              <a:buFont typeface="Wingdings" charset="2"/>
              <a:buChar char="v"/>
            </a:pPr>
            <a:r>
              <a:rPr lang="es-ES_tradnl" sz="2400" dirty="0" smtClean="0"/>
              <a:t>La </a:t>
            </a:r>
            <a:r>
              <a:rPr lang="es-ES_tradnl" sz="2400" dirty="0"/>
              <a:t>incertidumbre empresarial, como señalan </a:t>
            </a:r>
            <a:r>
              <a:rPr lang="es-ES_tradnl" sz="2400" dirty="0" err="1"/>
              <a:t>Freeman</a:t>
            </a:r>
            <a:r>
              <a:rPr lang="es-ES_tradnl" sz="2400" dirty="0"/>
              <a:t> y </a:t>
            </a:r>
            <a:r>
              <a:rPr lang="es-ES_tradnl" sz="2400" dirty="0" err="1"/>
              <a:t>Soete</a:t>
            </a:r>
            <a:r>
              <a:rPr lang="es-ES_tradnl" sz="2400" dirty="0"/>
              <a:t> (1997, pp. 243–45), se maneja generalmente aplicando una tasa de descuento a las ganancias y gastos futuros asociados con una iniciativa.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1366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P</a:t>
            </a:r>
            <a:r>
              <a:rPr lang="es-ES_tradnl" sz="2400" dirty="0" smtClean="0"/>
              <a:t>or definición, la innovación tecnológica es experimental y está sujeta a la incertidumbre adicional asociada con el desarrollo técnico y la aceptación del mercado. Ninguno de estos puede ser "descontado, eliminado o evaluado como un tipo de riesgo asegurable", y no están sujetos a una estimación racional y probabilidades medibles. </a:t>
            </a:r>
          </a:p>
          <a:p>
            <a:pPr>
              <a:buClr>
                <a:schemeClr val="accent2"/>
              </a:buClr>
              <a:buFont typeface="Wingdings" charset="2"/>
              <a:buChar char="v"/>
            </a:pPr>
            <a:r>
              <a:rPr lang="es-ES_tradnl" sz="2400" dirty="0" smtClean="0"/>
              <a:t>Más </a:t>
            </a:r>
            <a:r>
              <a:rPr lang="es-ES_tradnl" sz="2400" dirty="0"/>
              <a:t>allá de las incertidumbres técnicas y de mercado, entran en juego otros elementos humanos. Además, el entusiasmo de los innovadores, denominados "espíritus animales" por el economista John Maynard Keynes, desempeña un papel clave en el impulso de la innovación y, sin embargo, </a:t>
            </a:r>
            <a:r>
              <a:rPr lang="es-ES_tradnl" sz="2400" dirty="0" smtClean="0"/>
              <a:t>no hay cálculos </a:t>
            </a:r>
            <a:r>
              <a:rPr lang="es-ES_tradnl" sz="2400" dirty="0"/>
              <a:t>precisos. </a:t>
            </a:r>
            <a:endParaRPr lang="es-ES_tradnl" sz="2400" dirty="0" smtClean="0"/>
          </a:p>
          <a:p>
            <a:pPr>
              <a:buClr>
                <a:schemeClr val="accent2"/>
              </a:buClr>
              <a:buFont typeface="Wingdings" charset="2"/>
              <a:buChar char="v"/>
            </a:pPr>
            <a:r>
              <a:rPr lang="es-ES_tradnl" sz="2400" dirty="0" smtClean="0"/>
              <a:t>En </a:t>
            </a:r>
            <a:r>
              <a:rPr lang="es-ES_tradnl" sz="2400" dirty="0"/>
              <a:t>resumen, la financiación y el enfoque de la I + D pueden orientarse; pero este proceso es inherentemente impredecible.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414215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49180" y="1792224"/>
            <a:ext cx="460408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Si bien la incertidumbre se puede reducir con el tiempo, la ambigüedad y la iteración son simplemente parte del proceso de innovación. </a:t>
            </a:r>
            <a:endParaRPr lang="es-ES_tradnl" sz="2400" dirty="0" smtClean="0"/>
          </a:p>
          <a:p>
            <a:pPr>
              <a:buClr>
                <a:schemeClr val="accent2"/>
              </a:buClr>
              <a:buFont typeface="Wingdings" charset="2"/>
              <a:buChar char="v"/>
            </a:pPr>
            <a:r>
              <a:rPr lang="es-ES_tradnl" sz="2400" dirty="0" err="1" smtClean="0"/>
              <a:t>Freeman</a:t>
            </a:r>
            <a:r>
              <a:rPr lang="es-ES_tradnl" sz="2400" dirty="0" smtClean="0"/>
              <a:t> </a:t>
            </a:r>
            <a:r>
              <a:rPr lang="es-ES_tradnl" sz="2400" dirty="0"/>
              <a:t>y </a:t>
            </a:r>
            <a:r>
              <a:rPr lang="es-ES_tradnl" sz="2400" dirty="0" err="1"/>
              <a:t>Soete</a:t>
            </a:r>
            <a:r>
              <a:rPr lang="es-ES_tradnl" sz="2400" dirty="0"/>
              <a:t> (1997, p. 244) brindan un </a:t>
            </a:r>
            <a:r>
              <a:rPr lang="es-ES_tradnl" sz="2400" dirty="0" smtClean="0"/>
              <a:t>enfoque continuo</a:t>
            </a:r>
            <a:r>
              <a:rPr lang="es-ES" sz="2400" dirty="0" smtClean="0"/>
              <a:t> </a:t>
            </a:r>
            <a:r>
              <a:rPr lang="es-ES_tradnl" sz="2400" dirty="0" smtClean="0"/>
              <a:t>de </a:t>
            </a:r>
            <a:r>
              <a:rPr lang="es-ES_tradnl" sz="2400" dirty="0"/>
              <a:t>innovación basado aproximadamente en el grado de incertidumbre que los rodea y el riesgo implícito (Tabla 12.2).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62</a:t>
            </a:fld>
            <a:endParaRPr lang="en-US" sz="1600"/>
          </a:p>
        </p:txBody>
      </p:sp>
      <p:sp>
        <p:nvSpPr>
          <p:cNvPr id="6" name="Título 1"/>
          <p:cNvSpPr txBox="1">
            <a:spLocks/>
          </p:cNvSpPr>
          <p:nvPr/>
        </p:nvSpPr>
        <p:spPr>
          <a:xfrm>
            <a:off x="262079" y="-54200"/>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5" name="Imagen 4"/>
          <p:cNvPicPr>
            <a:picLocks noChangeAspect="1"/>
          </p:cNvPicPr>
          <p:nvPr/>
        </p:nvPicPr>
        <p:blipFill>
          <a:blip r:embed="rId2"/>
          <a:stretch>
            <a:fillRect/>
          </a:stretch>
        </p:blipFill>
        <p:spPr>
          <a:xfrm>
            <a:off x="5422232" y="202474"/>
            <a:ext cx="6769768" cy="6543354"/>
          </a:xfrm>
          <a:prstGeom prst="rect">
            <a:avLst/>
          </a:prstGeom>
        </p:spPr>
      </p:pic>
    </p:spTree>
    <p:extLst>
      <p:ext uri="{BB962C8B-B14F-4D97-AF65-F5344CB8AC3E}">
        <p14:creationId xmlns:p14="http://schemas.microsoft.com/office/powerpoint/2010/main" val="318067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97768"/>
            <a:ext cx="10058400" cy="38494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innovación radical, que se basa en la investigación y la invención fundamentales o básicas, es particularmente arriesgada. </a:t>
            </a:r>
            <a:endParaRPr lang="es-ES_tradnl" sz="2400" dirty="0" smtClean="0"/>
          </a:p>
          <a:p>
            <a:pPr>
              <a:buClr>
                <a:schemeClr val="accent2"/>
              </a:buClr>
              <a:buFont typeface="Wingdings" charset="2"/>
              <a:buChar char="v"/>
            </a:pPr>
            <a:r>
              <a:rPr lang="es-ES_tradnl" sz="2400" dirty="0" smtClean="0"/>
              <a:t>En </a:t>
            </a:r>
            <a:r>
              <a:rPr lang="es-ES_tradnl" sz="2400" dirty="0"/>
              <a:t>términos relativos, la incertidumbre y, por lo tanto, el riesgo se </a:t>
            </a:r>
            <a:r>
              <a:rPr lang="es-ES_tradnl" sz="2400" dirty="0" smtClean="0"/>
              <a:t>reduce </a:t>
            </a:r>
            <a:r>
              <a:rPr lang="es-ES_tradnl" sz="2400" dirty="0"/>
              <a:t>en la innovación que implica mejoras incrementales en los productos existentes. </a:t>
            </a:r>
            <a:endParaRPr lang="es-ES_tradnl" sz="2400" dirty="0" smtClean="0"/>
          </a:p>
          <a:p>
            <a:pPr>
              <a:buClr>
                <a:schemeClr val="accent2"/>
              </a:buClr>
              <a:buFont typeface="Wingdings" charset="2"/>
              <a:buChar char="v"/>
            </a:pPr>
            <a:r>
              <a:rPr lang="es-ES_tradnl" sz="2400" dirty="0" smtClean="0"/>
              <a:t>Este </a:t>
            </a:r>
            <a:r>
              <a:rPr lang="es-ES_tradnl" sz="2400" dirty="0"/>
              <a:t>enfoque continuo</a:t>
            </a:r>
            <a:r>
              <a:rPr lang="es-ES" sz="2400" dirty="0"/>
              <a:t> </a:t>
            </a:r>
            <a:r>
              <a:rPr lang="es-ES_tradnl" sz="2400" dirty="0" smtClean="0"/>
              <a:t>es </a:t>
            </a:r>
            <a:r>
              <a:rPr lang="es-ES_tradnl" sz="2400" dirty="0"/>
              <a:t>útil para tomar decisiones estratégicas en la dirección de la innovación en una organización, y tiene implicaciones para hacer que la innovación sea operativa, como se explica a continuación.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73414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el nivel más amplio, existen varias opciones estratégicas que sirven como pautas generales para la innovación, brindando orientación para que los esfuerzos en última instancia apoyen los objetivos generales de la organización. Estas elecciones estratégicas son</a:t>
            </a:r>
            <a:r>
              <a:rPr lang="es-ES_tradnl" sz="2400" dirty="0" smtClean="0"/>
              <a:t>:</a:t>
            </a:r>
          </a:p>
          <a:p>
            <a:pPr marL="292608" lvl="1" indent="0">
              <a:buClr>
                <a:schemeClr val="accent2"/>
              </a:buClr>
              <a:buNone/>
            </a:pPr>
            <a:r>
              <a:rPr lang="es-ES_tradnl" sz="2400" dirty="0" smtClean="0"/>
              <a:t>• </a:t>
            </a:r>
            <a:r>
              <a:rPr lang="es-ES_tradnl" sz="2400" dirty="0"/>
              <a:t>Grado de </a:t>
            </a:r>
            <a:r>
              <a:rPr lang="es-ES_tradnl" sz="2400" dirty="0" smtClean="0"/>
              <a:t>innovación</a:t>
            </a:r>
          </a:p>
          <a:p>
            <a:pPr marL="292608" lvl="1" indent="0">
              <a:buClr>
                <a:schemeClr val="accent2"/>
              </a:buClr>
              <a:buNone/>
            </a:pPr>
            <a:r>
              <a:rPr lang="es-ES_tradnl" sz="2400" dirty="0" smtClean="0"/>
              <a:t>• </a:t>
            </a:r>
            <a:r>
              <a:rPr lang="es-ES_tradnl" sz="2400" dirty="0"/>
              <a:t>Tipos de innovación que hay que destacar</a:t>
            </a:r>
            <a:r>
              <a:rPr lang="es-ES_tradnl" sz="2400" dirty="0" smtClean="0"/>
              <a:t>.</a:t>
            </a:r>
          </a:p>
          <a:p>
            <a:pPr marL="292608" lvl="1" indent="0">
              <a:buClr>
                <a:schemeClr val="accent2"/>
              </a:buClr>
              <a:buNone/>
            </a:pPr>
            <a:r>
              <a:rPr lang="es-ES_tradnl" sz="2400" dirty="0" smtClean="0"/>
              <a:t>• </a:t>
            </a:r>
            <a:r>
              <a:rPr lang="es-ES_tradnl" sz="2400" dirty="0"/>
              <a:t>El enfoque global del mercado</a:t>
            </a:r>
            <a:r>
              <a:rPr lang="es-ES_tradnl" sz="2400" dirty="0" smtClean="0"/>
              <a:t>.</a:t>
            </a:r>
          </a:p>
          <a:p>
            <a:pPr marL="292608" lvl="1" indent="0">
              <a:buClr>
                <a:schemeClr val="accent2"/>
              </a:buClr>
              <a:buNone/>
            </a:pPr>
            <a:r>
              <a:rPr lang="es-ES_tradnl" sz="2400" dirty="0" smtClean="0"/>
              <a:t>• </a:t>
            </a:r>
            <a:r>
              <a:rPr lang="es-ES_tradnl" sz="2400" dirty="0"/>
              <a:t>Compromiso de recursos</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a:t>
            </a:r>
            <a:endParaRPr lang="en-US" sz="4000" dirty="0" smtClean="0"/>
          </a:p>
          <a:p>
            <a:r>
              <a:rPr lang="en-US" sz="4000" dirty="0" smtClean="0"/>
              <a:t>EN </a:t>
            </a:r>
            <a:r>
              <a:rPr lang="en-US" sz="4000" dirty="0"/>
              <a:t>LA INNOVACIÓN TECNOLÓGICA</a:t>
            </a:r>
          </a:p>
        </p:txBody>
      </p:sp>
    </p:spTree>
    <p:extLst>
      <p:ext uri="{BB962C8B-B14F-4D97-AF65-F5344CB8AC3E}">
        <p14:creationId xmlns:p14="http://schemas.microsoft.com/office/powerpoint/2010/main" val="113544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8" y="1824308"/>
            <a:ext cx="10530038" cy="438398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Grado de Innovación </a:t>
            </a:r>
            <a:r>
              <a:rPr lang="es-ES_tradnl" sz="2300" b="1" dirty="0" smtClean="0"/>
              <a:t>Tecnológica</a:t>
            </a:r>
          </a:p>
          <a:p>
            <a:pPr>
              <a:buClr>
                <a:schemeClr val="accent2"/>
              </a:buClr>
              <a:buFont typeface="Wingdings" charset="2"/>
              <a:buChar char="v"/>
            </a:pPr>
            <a:r>
              <a:rPr lang="es-ES_tradnl" sz="2300" dirty="0" smtClean="0"/>
              <a:t>¿</a:t>
            </a:r>
            <a:r>
              <a:rPr lang="es-ES_tradnl" sz="2300" dirty="0"/>
              <a:t>Cuánta innovación se espera que contribuya a la organización en comparación con las actividades comerciales centrales actuales? </a:t>
            </a:r>
            <a:endParaRPr lang="es-ES_tradnl" sz="2300" dirty="0" smtClean="0"/>
          </a:p>
          <a:p>
            <a:pPr>
              <a:buClr>
                <a:schemeClr val="accent2"/>
              </a:buClr>
              <a:buFont typeface="Wingdings" charset="2"/>
              <a:buChar char="v"/>
            </a:pPr>
            <a:r>
              <a:rPr lang="es-ES_tradnl" sz="2300" dirty="0" smtClean="0"/>
              <a:t>Andrew </a:t>
            </a:r>
            <a:r>
              <a:rPr lang="es-ES_tradnl" sz="2300" dirty="0"/>
              <a:t>y sus colegas (2007) ofrecen una serie de medidas comunes relacionadas con la innovación tecnológica. Estos incluyen insumos tales como recursos financieros y personas; procesos tales como la eficiencia de los recursos, el tiempo de comercialización real versus el planificado y el cumplimiento de los hitos; y medidas de producción, como el número de nuevos productos y servicios lanzados, el crecimiento de la participación en el mercado, las tasas de éxito de nuevos productos, el número de patentes registradas y las publicaciones escritas. </a:t>
            </a:r>
            <a:endParaRPr lang="es-ES_tradnl" sz="2300" dirty="0" smtClean="0"/>
          </a:p>
          <a:p>
            <a:pPr>
              <a:buClr>
                <a:schemeClr val="accent2"/>
              </a:buClr>
              <a:buFont typeface="Wingdings" charset="2"/>
              <a:buChar char="v"/>
            </a:pPr>
            <a:r>
              <a:rPr lang="es-ES_tradnl" sz="2300" dirty="0" smtClean="0"/>
              <a:t>La </a:t>
            </a:r>
            <a:r>
              <a:rPr lang="es-ES_tradnl" sz="2300" dirty="0"/>
              <a:t>elección de las medidas más apropiadas variará dependiendo de las circunstancias y los objetivos de la organización (por ejemplo, estado de lucro o sin fines de lucro).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84317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 aconsejable utilizar un conjunto de métricas en lugar de </a:t>
            </a:r>
            <a:r>
              <a:rPr lang="es-ES_tradnl" sz="2200" dirty="0" smtClean="0"/>
              <a:t>una sola. </a:t>
            </a:r>
          </a:p>
          <a:p>
            <a:pPr>
              <a:buClr>
                <a:schemeClr val="accent2"/>
              </a:buClr>
              <a:buFont typeface="Wingdings" charset="2"/>
              <a:buChar char="v"/>
            </a:pPr>
            <a:r>
              <a:rPr lang="es-ES_tradnl" sz="2200" dirty="0" smtClean="0"/>
              <a:t>En </a:t>
            </a:r>
            <a:r>
              <a:rPr lang="es-ES_tradnl" sz="2200" dirty="0"/>
              <a:t>conjunto, estas métricas deben reflejar no solo los aportes de la investigación, sino su aplicación, es decir, la innovación. </a:t>
            </a:r>
            <a:endParaRPr lang="es-ES_tradnl" sz="2200" dirty="0" smtClean="0"/>
          </a:p>
          <a:p>
            <a:pPr>
              <a:buClr>
                <a:schemeClr val="accent2"/>
              </a:buClr>
              <a:buFont typeface="Wingdings" charset="2"/>
              <a:buChar char="v"/>
            </a:pPr>
            <a:r>
              <a:rPr lang="es-ES_tradnl" sz="2200" dirty="0" smtClean="0"/>
              <a:t>Por </a:t>
            </a:r>
            <a:r>
              <a:rPr lang="es-ES_tradnl" sz="2200" dirty="0"/>
              <a:t>ejemplo, en una empresa, la I + D como porcentaje de las ventas por sí solo no es una medida de </a:t>
            </a:r>
            <a:r>
              <a:rPr lang="es-ES_tradnl" sz="2200" dirty="0" smtClean="0"/>
              <a:t>innovación. </a:t>
            </a:r>
          </a:p>
          <a:p>
            <a:pPr>
              <a:buClr>
                <a:schemeClr val="accent2"/>
              </a:buClr>
              <a:buFont typeface="Wingdings" charset="2"/>
              <a:buChar char="v"/>
            </a:pPr>
            <a:r>
              <a:rPr lang="es-ES_tradnl" sz="2200" dirty="0"/>
              <a:t>De manera similar, en un entorno gubernamental, sin fines de lucro o universitario que enfatiza la innovación, las métricas deben abordar no solo la inversión en investigación, sino también el éxito en la concesión de licencias y la actividad derivada, o alguna otra medida apropiada de cómo se utilizan los resultados de la investigación </a:t>
            </a:r>
            <a:r>
              <a:rPr lang="es-ES_tradnl" sz="2200" dirty="0" smtClean="0"/>
              <a:t>para </a:t>
            </a:r>
            <a:r>
              <a:rPr lang="es-ES_tradnl" sz="2200" dirty="0"/>
              <a:t>fines comerciales o no comerciales.</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53024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Para </a:t>
            </a:r>
            <a:r>
              <a:rPr lang="es-ES_tradnl" sz="2400" dirty="0"/>
              <a:t>las organizaciones que enfatizan la innovación de procesos, las medidas apropiadas incluyen mayor eficiencia, reducción de costos y mejoras en el tiempo del ciclo o el uso de recursos. </a:t>
            </a:r>
            <a:endParaRPr lang="es-ES_tradnl" sz="2400" dirty="0" smtClean="0"/>
          </a:p>
          <a:p>
            <a:pPr>
              <a:buClr>
                <a:schemeClr val="accent2"/>
              </a:buClr>
              <a:buFont typeface="Wingdings" charset="2"/>
              <a:buChar char="v"/>
            </a:pPr>
            <a:r>
              <a:rPr lang="es-ES_tradnl" sz="2400" dirty="0" smtClean="0"/>
              <a:t>Para </a:t>
            </a:r>
            <a:r>
              <a:rPr lang="es-ES_tradnl" sz="2400" dirty="0"/>
              <a:t>el grado de innovación tecnológica, las preguntas amplias pueden incluir lo siguiente</a:t>
            </a:r>
            <a:r>
              <a:rPr lang="es-ES_tradnl" sz="2400" dirty="0" smtClean="0"/>
              <a:t>:</a:t>
            </a:r>
          </a:p>
          <a:p>
            <a:pPr>
              <a:buClr>
                <a:schemeClr val="accent2"/>
              </a:buClr>
              <a:buFont typeface="Wingdings" charset="2"/>
              <a:buChar char="v"/>
            </a:pPr>
            <a:r>
              <a:rPr lang="es-ES_tradnl" sz="2400" dirty="0"/>
              <a:t>¿Qué porcentaje de los ingresos (o ganancias) debe ser del negocio principal existente?¿Qué nivel de inversión debe dirigirse hacia el negocio principal?¿Qué porcentaje de los ingresos (o ganancias) debe derivarse de la innovación?¿Qué nivel de inversión debe dirigirse hacia la innovación</a:t>
            </a:r>
            <a:r>
              <a:rPr lang="es-ES_tradnl" sz="2400" dirty="0" smtClean="0"/>
              <a:t>? </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73016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336884" y="1651003"/>
            <a:ext cx="11438021" cy="44129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Tipos de </a:t>
            </a:r>
            <a:r>
              <a:rPr lang="es-ES_tradnl" sz="2200" b="1" dirty="0" err="1" smtClean="0"/>
              <a:t>innovaci</a:t>
            </a:r>
            <a:r>
              <a:rPr lang="es-ES" sz="2200" b="1" dirty="0" err="1" smtClean="0"/>
              <a:t>ó</a:t>
            </a:r>
            <a:r>
              <a:rPr lang="es-ES_tradnl" sz="2200" b="1" dirty="0" smtClean="0"/>
              <a:t>n</a:t>
            </a:r>
            <a:endParaRPr lang="es-ES_tradnl" sz="2200" b="1" dirty="0" smtClean="0"/>
          </a:p>
          <a:p>
            <a:pPr>
              <a:spcBef>
                <a:spcPts val="400"/>
              </a:spcBef>
              <a:buClr>
                <a:schemeClr val="accent2"/>
              </a:buClr>
              <a:buFont typeface="Wingdings" charset="2"/>
              <a:buChar char="v"/>
            </a:pPr>
            <a:r>
              <a:rPr lang="es-ES_tradnl" sz="2200" dirty="0" smtClean="0"/>
              <a:t>Además </a:t>
            </a:r>
            <a:r>
              <a:rPr lang="es-ES_tradnl" sz="2200" dirty="0"/>
              <a:t>del énfasis puesto en el negocio central y la innovación, otra opción estratégica importante se refiere a los tipos de innovación que se buscarán. </a:t>
            </a:r>
            <a:endParaRPr lang="es-ES_tradnl" sz="2200" dirty="0" smtClean="0"/>
          </a:p>
          <a:p>
            <a:pPr>
              <a:spcBef>
                <a:spcPts val="400"/>
              </a:spcBef>
              <a:buClr>
                <a:schemeClr val="accent2"/>
              </a:buClr>
              <a:buFont typeface="Wingdings" charset="2"/>
              <a:buChar char="v"/>
            </a:pPr>
            <a:r>
              <a:rPr lang="es-ES_tradnl" sz="2200" dirty="0"/>
              <a:t>L</a:t>
            </a:r>
            <a:r>
              <a:rPr lang="es-ES_tradnl" sz="2200" dirty="0" smtClean="0"/>
              <a:t>a </a:t>
            </a:r>
            <a:r>
              <a:rPr lang="es-ES_tradnl" sz="2200" dirty="0"/>
              <a:t>innovación basada en I&amp;D puede ser categorizada </a:t>
            </a:r>
            <a:r>
              <a:rPr lang="es-ES_tradnl" sz="2200" dirty="0" smtClean="0"/>
              <a:t>en </a:t>
            </a:r>
            <a:r>
              <a:rPr lang="es-ES_tradnl" sz="2200" dirty="0"/>
              <a:t>incremental y radical, </a:t>
            </a:r>
            <a:r>
              <a:rPr lang="es-ES_tradnl" sz="2200" dirty="0" smtClean="0"/>
              <a:t>y </a:t>
            </a:r>
            <a:r>
              <a:rPr lang="es-ES_tradnl" sz="2200" dirty="0"/>
              <a:t>varía en riesgo y recompensa esperada. </a:t>
            </a:r>
            <a:endParaRPr lang="es-ES_tradnl" sz="2200" dirty="0" smtClean="0"/>
          </a:p>
          <a:p>
            <a:pPr>
              <a:spcBef>
                <a:spcPts val="400"/>
              </a:spcBef>
              <a:buClr>
                <a:schemeClr val="accent2"/>
              </a:buClr>
              <a:buFont typeface="Wingdings" charset="2"/>
              <a:buChar char="v"/>
            </a:pPr>
            <a:r>
              <a:rPr lang="es-ES_tradnl" sz="2200" dirty="0" smtClean="0"/>
              <a:t>Las </a:t>
            </a:r>
            <a:r>
              <a:rPr lang="es-ES_tradnl" sz="2200" dirty="0"/>
              <a:t>preguntas clave aquí </a:t>
            </a:r>
            <a:r>
              <a:rPr lang="es-ES_tradnl" sz="2200" dirty="0" smtClean="0"/>
              <a:t>son: De </a:t>
            </a:r>
            <a:r>
              <a:rPr lang="es-ES_tradnl" sz="2200" dirty="0"/>
              <a:t>los ingresos (o ganancias) de la innovación, qué porcentaje debe provenir de</a:t>
            </a:r>
            <a:r>
              <a:rPr lang="es-ES_tradnl" sz="2200" dirty="0" smtClean="0"/>
              <a:t>:</a:t>
            </a:r>
          </a:p>
          <a:p>
            <a:pPr marL="457200" indent="-457200">
              <a:spcBef>
                <a:spcPts val="400"/>
              </a:spcBef>
              <a:buClr>
                <a:schemeClr val="accent2"/>
              </a:buClr>
              <a:buFont typeface="+mj-lt"/>
              <a:buAutoNum type="arabicPeriod"/>
            </a:pPr>
            <a:r>
              <a:rPr lang="es-ES_tradnl" sz="2200" dirty="0" smtClean="0"/>
              <a:t>¿</a:t>
            </a:r>
            <a:r>
              <a:rPr lang="es-ES_tradnl" sz="2200" dirty="0"/>
              <a:t>Mejoras incrementales en las ofertas actuales de la organización en el mercado</a:t>
            </a:r>
            <a:r>
              <a:rPr lang="es-ES_tradnl" sz="2200" dirty="0" smtClean="0"/>
              <a:t>?</a:t>
            </a:r>
          </a:p>
          <a:p>
            <a:pPr marL="292608" lvl="1" indent="0">
              <a:spcBef>
                <a:spcPts val="400"/>
              </a:spcBef>
              <a:buClr>
                <a:schemeClr val="accent2"/>
              </a:buClr>
              <a:buNone/>
            </a:pPr>
            <a:r>
              <a:rPr lang="es-ES_tradnl" sz="2200" dirty="0" smtClean="0"/>
              <a:t>• </a:t>
            </a:r>
            <a:r>
              <a:rPr lang="es-ES_tradnl" sz="2200" dirty="0"/>
              <a:t>Mejoras en las ofertas de productos o servicios existentes</a:t>
            </a:r>
            <a:r>
              <a:rPr lang="es-ES_tradnl" sz="2200" dirty="0" smtClean="0"/>
              <a:t>.</a:t>
            </a:r>
          </a:p>
          <a:p>
            <a:pPr marL="292608" lvl="1" indent="0">
              <a:spcBef>
                <a:spcPts val="400"/>
              </a:spcBef>
              <a:buClr>
                <a:schemeClr val="accent2"/>
              </a:buClr>
              <a:buNone/>
            </a:pPr>
            <a:r>
              <a:rPr lang="es-ES_tradnl" sz="2200" dirty="0" smtClean="0"/>
              <a:t>• </a:t>
            </a:r>
            <a:r>
              <a:rPr lang="es-ES_tradnl" sz="2200" dirty="0"/>
              <a:t>Derivados de ofertas de productos o servicios existentes</a:t>
            </a:r>
          </a:p>
          <a:p>
            <a:pPr marL="292608" lvl="1" indent="0">
              <a:spcBef>
                <a:spcPts val="400"/>
              </a:spcBef>
              <a:buClr>
                <a:schemeClr val="accent2"/>
              </a:buClr>
              <a:buNone/>
            </a:pPr>
            <a:r>
              <a:rPr lang="es-ES_tradnl" sz="2200" dirty="0"/>
              <a:t>• Tecnologías de proceso que hacen que la producción de productos y servicios existentes sea más eficiente.</a:t>
            </a:r>
          </a:p>
          <a:p>
            <a:pPr marL="457200" indent="-457200">
              <a:spcBef>
                <a:spcPts val="400"/>
              </a:spcBef>
              <a:buClr>
                <a:schemeClr val="accent2"/>
              </a:buClr>
              <a:buFont typeface="+mj-lt"/>
              <a:buAutoNum type="arabicPeriod"/>
            </a:pPr>
            <a:r>
              <a:rPr lang="es-ES_tradnl" sz="2200" dirty="0"/>
              <a:t>Innovación radical que implica la creación y el desarrollo de productos o procesos innovadores</a:t>
            </a:r>
            <a:r>
              <a:rPr lang="es-ES_tradnl" sz="2200" dirty="0" smtClean="0"/>
              <a:t>.</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68</a:t>
            </a:fld>
            <a:endParaRPr lang="en-US" sz="1600"/>
          </a:p>
        </p:txBody>
      </p:sp>
      <p:sp>
        <p:nvSpPr>
          <p:cNvPr id="6" name="Título 1"/>
          <p:cNvSpPr txBox="1">
            <a:spLocks/>
          </p:cNvSpPr>
          <p:nvPr/>
        </p:nvSpPr>
        <p:spPr>
          <a:xfrm>
            <a:off x="1097280" y="187092"/>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84958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1" y="1792224"/>
            <a:ext cx="10796336"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Enfoque </a:t>
            </a:r>
            <a:r>
              <a:rPr lang="es-ES_tradnl" sz="2400" b="1" dirty="0" smtClean="0"/>
              <a:t>global del </a:t>
            </a:r>
            <a:r>
              <a:rPr lang="es-ES_tradnl" sz="2400" b="1" dirty="0"/>
              <a:t>mercado: tiempo y </a:t>
            </a:r>
            <a:r>
              <a:rPr lang="es-ES_tradnl" sz="2400" b="1" dirty="0" smtClean="0"/>
              <a:t>presencia</a:t>
            </a:r>
          </a:p>
          <a:p>
            <a:pPr>
              <a:buClr>
                <a:schemeClr val="accent2"/>
              </a:buClr>
              <a:buFont typeface="Wingdings" charset="2"/>
              <a:buChar char="v"/>
            </a:pPr>
            <a:r>
              <a:rPr lang="es-ES_tradnl" sz="2400" dirty="0" smtClean="0"/>
              <a:t>Dos </a:t>
            </a:r>
            <a:r>
              <a:rPr lang="es-ES_tradnl" sz="2400" dirty="0"/>
              <a:t>principales preocupaciones estratégicas se relacionan con la entrada al mercado</a:t>
            </a:r>
            <a:r>
              <a:rPr lang="es-ES_tradnl" sz="2400" dirty="0" smtClean="0"/>
              <a:t>:</a:t>
            </a:r>
          </a:p>
          <a:p>
            <a:pPr marL="0" indent="0">
              <a:buClr>
                <a:schemeClr val="accent2"/>
              </a:buClr>
              <a:buNone/>
            </a:pPr>
            <a:r>
              <a:rPr lang="es-ES_tradnl" sz="2400" dirty="0" smtClean="0"/>
              <a:t>1</a:t>
            </a:r>
            <a:r>
              <a:rPr lang="es-ES_tradnl" sz="2400" dirty="0"/>
              <a:t>. Cronograma del mercado: ¿Quiere la organización ser el primero en comercializar con innovaciones o </a:t>
            </a:r>
            <a:r>
              <a:rPr lang="es-ES_tradnl" sz="2400" dirty="0" smtClean="0"/>
              <a:t>ser seguidor en el mercado</a:t>
            </a:r>
            <a:r>
              <a:rPr lang="es-ES_tradnl" sz="2400" dirty="0" smtClean="0"/>
              <a:t>?</a:t>
            </a:r>
            <a:endParaRPr lang="es-ES_tradnl" sz="2400" dirty="0" smtClean="0"/>
          </a:p>
          <a:p>
            <a:pPr marL="0" indent="0">
              <a:buClr>
                <a:schemeClr val="accent2"/>
              </a:buClr>
              <a:buNone/>
            </a:pPr>
            <a:r>
              <a:rPr lang="es-ES_tradnl" sz="2400" dirty="0" smtClean="0"/>
              <a:t>2</a:t>
            </a:r>
            <a:r>
              <a:rPr lang="es-ES_tradnl" sz="2400" dirty="0"/>
              <a:t>. Presencia en el mercado: ¿la organización pretende dominar el mercado en participación de mercado o prefiere un </a:t>
            </a:r>
            <a:r>
              <a:rPr lang="es-ES_tradnl" sz="2400" dirty="0" smtClean="0"/>
              <a:t>nicho de mercado?</a:t>
            </a:r>
            <a:endParaRPr lang="es-ES_tradnl" sz="2400" dirty="0" smtClean="0"/>
          </a:p>
          <a:p>
            <a:pPr marL="0" indent="0">
              <a:buClr>
                <a:schemeClr val="accent2"/>
              </a:buClr>
              <a:buNone/>
            </a:pPr>
            <a:endParaRPr lang="es-ES_tradnl" sz="800" dirty="0"/>
          </a:p>
          <a:p>
            <a:pPr>
              <a:buClr>
                <a:schemeClr val="accent2"/>
              </a:buClr>
              <a:buFont typeface="Wingdings" charset="2"/>
              <a:buChar char="v"/>
            </a:pPr>
            <a:r>
              <a:rPr lang="es-ES_tradnl" sz="2400" dirty="0" smtClean="0"/>
              <a:t>Tenga </a:t>
            </a:r>
            <a:r>
              <a:rPr lang="es-ES_tradnl" sz="2400" dirty="0"/>
              <a:t>en cuenta que la decisión de </a:t>
            </a:r>
            <a:r>
              <a:rPr lang="es-ES_tradnl" sz="2400" dirty="0"/>
              <a:t>ser seguidor en </a:t>
            </a:r>
            <a:r>
              <a:rPr lang="es-ES_tradnl" sz="2400" dirty="0"/>
              <a:t>el mercado no impide convertirse en un jugador dominante, ya que el seguidor puede obtener el beneficio de los errores cometidos por el primer impulsor y / o al tomar un camino diferente.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93188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929640" y="2286000"/>
            <a:ext cx="10469880" cy="37612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smtClean="0"/>
              <a:t>¿Hay</a:t>
            </a:r>
            <a:r>
              <a:rPr lang="es-ES" sz="2350" dirty="0" smtClean="0"/>
              <a:t> diferencias para la organización al </a:t>
            </a:r>
            <a:r>
              <a:rPr lang="es-ES_tradnl" sz="2350" dirty="0"/>
              <a:t>c</a:t>
            </a:r>
            <a:r>
              <a:rPr lang="es-ES_tradnl" sz="2350" dirty="0" smtClean="0"/>
              <a:t>ambiar el </a:t>
            </a:r>
            <a:r>
              <a:rPr lang="es-ES_tradnl" sz="2350" dirty="0"/>
              <a:t>enfoque de "evaluación del desempeño" a la "</a:t>
            </a:r>
            <a:r>
              <a:rPr lang="es-ES_tradnl" sz="2350" dirty="0" smtClean="0"/>
              <a:t>contribución </a:t>
            </a:r>
            <a:r>
              <a:rPr lang="es-ES_tradnl" sz="2350" dirty="0"/>
              <a:t>de los </a:t>
            </a:r>
            <a:r>
              <a:rPr lang="es-ES_tradnl" sz="2350" dirty="0" smtClean="0"/>
              <a:t>empleados”? </a:t>
            </a:r>
          </a:p>
          <a:p>
            <a:pPr>
              <a:buClr>
                <a:schemeClr val="accent2"/>
              </a:buClr>
              <a:buFont typeface="Wingdings" charset="2"/>
              <a:buChar char="v"/>
            </a:pPr>
            <a:r>
              <a:rPr lang="es-ES_tradnl" sz="2350" dirty="0" smtClean="0"/>
              <a:t>¿</a:t>
            </a:r>
            <a:r>
              <a:rPr lang="es-ES_tradnl" sz="2350" dirty="0"/>
              <a:t>Permitiría esto al supervisor alejarse de la evaluación en un sentido negativo y pasar al </a:t>
            </a:r>
            <a:r>
              <a:rPr lang="es-ES_tradnl" sz="2350" u="sng" dirty="0"/>
              <a:t>concepto de contribución </a:t>
            </a:r>
            <a:r>
              <a:rPr lang="es-ES_tradnl" sz="2350" dirty="0"/>
              <a:t>de los empleados a la organización? </a:t>
            </a:r>
            <a:endParaRPr lang="es-ES_tradnl" sz="2350" dirty="0" smtClean="0"/>
          </a:p>
          <a:p>
            <a:pPr>
              <a:buClr>
                <a:schemeClr val="accent2"/>
              </a:buClr>
              <a:buFont typeface="Wingdings" charset="2"/>
              <a:buChar char="v"/>
            </a:pPr>
            <a:r>
              <a:rPr lang="es-ES_tradnl" sz="2350" dirty="0" smtClean="0"/>
              <a:t>¿</a:t>
            </a:r>
            <a:r>
              <a:rPr lang="es-ES_tradnl" sz="2350" dirty="0"/>
              <a:t>Le permitiría al supervisor decir: “Su contribución a la organización ha </a:t>
            </a:r>
            <a:r>
              <a:rPr lang="es-ES_tradnl" sz="2350" dirty="0" smtClean="0"/>
              <a:t>sido. </a:t>
            </a:r>
            <a:r>
              <a:rPr lang="es-ES_tradnl" sz="2350" dirty="0"/>
              <a:t>. . ”? </a:t>
            </a:r>
            <a:endParaRPr lang="es-ES_tradnl" sz="2350" dirty="0" smtClean="0"/>
          </a:p>
          <a:p>
            <a:pPr>
              <a:buClr>
                <a:schemeClr val="accent2"/>
              </a:buClr>
              <a:buFont typeface="Wingdings" charset="2"/>
              <a:buChar char="v"/>
            </a:pPr>
            <a:r>
              <a:rPr lang="es-ES_tradnl" sz="2350" dirty="0" smtClean="0"/>
              <a:t>C</a:t>
            </a:r>
            <a:r>
              <a:rPr lang="es-ES" sz="2350" dirty="0" err="1" smtClean="0"/>
              <a:t>ómo</a:t>
            </a:r>
            <a:r>
              <a:rPr lang="es-ES" sz="2350" dirty="0" smtClean="0"/>
              <a:t> </a:t>
            </a:r>
            <a:r>
              <a:rPr lang="es-ES_tradnl" sz="2350" dirty="0" smtClean="0"/>
              <a:t>la </a:t>
            </a:r>
            <a:r>
              <a:rPr lang="es-ES_tradnl" sz="2350" dirty="0"/>
              <a:t>organización podría proporcionar el entorno, el apoyo y los recursos adecuados para aumentar esta contribución, y tal vez permitir el logro de la congruencia entre los objetivos del empleado y la organización. </a:t>
            </a:r>
            <a:endParaRPr lang="es-ES_tradnl" sz="2350" dirty="0" smtClean="0"/>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31121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computadoras personales compatibles con IBM quedaron rezagadas con respecto a las de Apple, pero finalmente lograron el liderazgo en el mercado. </a:t>
            </a:r>
            <a:endParaRPr lang="es-ES_tradnl" sz="2400" dirty="0" smtClean="0"/>
          </a:p>
          <a:p>
            <a:pPr>
              <a:buClr>
                <a:schemeClr val="accent2"/>
              </a:buClr>
              <a:buFont typeface="Wingdings" charset="2"/>
              <a:buChar char="v"/>
            </a:pPr>
            <a:r>
              <a:rPr lang="es-ES_tradnl" sz="2400" dirty="0" smtClean="0"/>
              <a:t>De </a:t>
            </a:r>
            <a:r>
              <a:rPr lang="es-ES_tradnl" sz="2400" dirty="0"/>
              <a:t>manera similar, elegir enfocarse en un nicho de mercado no necesariamente relega a una organización a un estado secundario. </a:t>
            </a:r>
            <a:endParaRPr lang="es-ES_tradnl" sz="2400" dirty="0" smtClean="0"/>
          </a:p>
          <a:p>
            <a:pPr>
              <a:buClr>
                <a:schemeClr val="accent2"/>
              </a:buClr>
              <a:buFont typeface="Wingdings" charset="2"/>
              <a:buChar char="v"/>
            </a:pPr>
            <a:r>
              <a:rPr lang="es-ES_tradnl" sz="2400" dirty="0" smtClean="0"/>
              <a:t>Si </a:t>
            </a:r>
            <a:r>
              <a:rPr lang="es-ES_tradnl" sz="2400" dirty="0"/>
              <a:t>se proporcionan continuamente productos múltiples al nicho de mercado, los ingresos pueden crecer a niveles sustanciales. </a:t>
            </a:r>
            <a:endParaRPr lang="es-ES_tradnl" sz="2400" dirty="0" smtClean="0"/>
          </a:p>
          <a:p>
            <a:pPr>
              <a:buClr>
                <a:schemeClr val="accent2"/>
              </a:buClr>
              <a:buFont typeface="Wingdings" charset="2"/>
              <a:buChar char="v"/>
            </a:pPr>
            <a:r>
              <a:rPr lang="es-ES_tradnl" sz="2400" dirty="0" smtClean="0"/>
              <a:t>Considere </a:t>
            </a:r>
            <a:r>
              <a:rPr lang="es-ES_tradnl" sz="2400" dirty="0"/>
              <a:t>la posibilidad de Intel, y su dominio de los microprocesadores basados ​​en PC. Otro ejemplo es </a:t>
            </a:r>
            <a:r>
              <a:rPr lang="es-ES_tradnl" sz="2400" dirty="0" err="1"/>
              <a:t>Bang</a:t>
            </a:r>
            <a:r>
              <a:rPr lang="es-ES_tradnl" sz="2400" dirty="0"/>
              <a:t> y </a:t>
            </a:r>
            <a:r>
              <a:rPr lang="es-ES_tradnl" sz="2400" dirty="0" err="1"/>
              <a:t>Olufsen</a:t>
            </a:r>
            <a:r>
              <a:rPr lang="es-ES_tradnl" sz="2400" dirty="0"/>
              <a:t>, que ha elegido conscientemente buscar un </a:t>
            </a:r>
            <a:r>
              <a:rPr lang="es-ES_tradnl" sz="2400" dirty="0"/>
              <a:t>nicho de consumo </a:t>
            </a:r>
            <a:r>
              <a:rPr lang="es-ES_tradnl" sz="2400" dirty="0"/>
              <a:t>de gama alta en electrónica </a:t>
            </a:r>
            <a:r>
              <a:rPr lang="es-ES_tradnl" sz="2400" dirty="0" smtClean="0"/>
              <a:t>en </a:t>
            </a:r>
            <a:r>
              <a:rPr lang="es-ES_tradnl" sz="2400" dirty="0"/>
              <a:t>el que su reputación en cuanto a rendimiento y diseño sigue siendo inigualable</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856822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77516" y="1792224"/>
            <a:ext cx="105781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pPr>
            <a:r>
              <a:rPr lang="es-ES_tradnl" sz="2200" b="1" dirty="0" smtClean="0"/>
              <a:t>R</a:t>
            </a:r>
            <a:r>
              <a:rPr lang="es-ES_tradnl" sz="2200" b="1" dirty="0" smtClean="0"/>
              <a:t>ecursos </a:t>
            </a:r>
            <a:r>
              <a:rPr lang="es-ES_tradnl" sz="2200" b="1" dirty="0"/>
              <a:t>Comprometidos: </a:t>
            </a:r>
            <a:r>
              <a:rPr lang="en-US" sz="2200" b="1" dirty="0"/>
              <a:t>How Will the Innovation </a:t>
            </a:r>
            <a:r>
              <a:rPr lang="en-US" sz="2200" b="1" dirty="0"/>
              <a:t>Strategy be </a:t>
            </a:r>
            <a:r>
              <a:rPr lang="en-US" sz="2200" b="1" dirty="0"/>
              <a:t>Supported in Funding and Time?</a:t>
            </a:r>
            <a:endParaRPr lang="es-ES_tradnl" sz="2200" b="1" dirty="0"/>
          </a:p>
          <a:p>
            <a:pPr>
              <a:spcBef>
                <a:spcPts val="300"/>
              </a:spcBef>
              <a:buClr>
                <a:schemeClr val="accent2"/>
              </a:buClr>
              <a:buFont typeface="Wingdings" charset="2"/>
              <a:buChar char="v"/>
            </a:pPr>
            <a:r>
              <a:rPr lang="es-ES_tradnl" sz="2200" dirty="0" smtClean="0"/>
              <a:t>Las </a:t>
            </a:r>
            <a:r>
              <a:rPr lang="es-ES_tradnl" sz="2200" dirty="0"/>
              <a:t>opciones entre enfatizar negocios centrales e </a:t>
            </a:r>
            <a:r>
              <a:rPr lang="es-ES_tradnl" sz="2200" dirty="0" smtClean="0"/>
              <a:t>innovación, distribuir inversión </a:t>
            </a:r>
            <a:r>
              <a:rPr lang="es-ES_tradnl" sz="2200" dirty="0"/>
              <a:t>entre innovaciones incrementales y </a:t>
            </a:r>
            <a:r>
              <a:rPr lang="es-ES_tradnl" sz="2200" dirty="0" smtClean="0"/>
              <a:t>radicales, perseguir el </a:t>
            </a:r>
            <a:r>
              <a:rPr lang="es-ES_tradnl" sz="2200" dirty="0"/>
              <a:t>liderazgo del mercado o </a:t>
            </a:r>
            <a:r>
              <a:rPr lang="es-ES_tradnl" sz="2200" dirty="0" smtClean="0"/>
              <a:t>ser seguidores</a:t>
            </a:r>
            <a:r>
              <a:rPr lang="es-ES_tradnl" sz="2200" dirty="0"/>
              <a:t>; y la presencia dominante versus nicho son una función de la actitud y de los recursos. </a:t>
            </a:r>
            <a:endParaRPr lang="es-ES_tradnl" sz="2200" dirty="0"/>
          </a:p>
          <a:p>
            <a:pPr>
              <a:spcBef>
                <a:spcPts val="300"/>
              </a:spcBef>
              <a:buClr>
                <a:schemeClr val="accent2"/>
              </a:buClr>
              <a:buFont typeface="Wingdings" charset="2"/>
              <a:buChar char="v"/>
            </a:pPr>
            <a:r>
              <a:rPr lang="es-ES_tradnl" sz="2200" dirty="0" smtClean="0"/>
              <a:t>Un </a:t>
            </a:r>
            <a:r>
              <a:rPr lang="es-ES_tradnl" sz="2200" dirty="0"/>
              <a:t>enfoque que enfatiza la innovación radical en la cual la organización es la primera en llegar al mercado que pretende dominar, requiere un compromiso sustancial con </a:t>
            </a:r>
            <a:r>
              <a:rPr lang="es-ES_tradnl" sz="2200" dirty="0" smtClean="0"/>
              <a:t>la </a:t>
            </a:r>
            <a:r>
              <a:rPr lang="es-ES_tradnl" sz="2200" dirty="0"/>
              <a:t>I + D interna, así como con la ingeniería, el diseño y el marketing. </a:t>
            </a:r>
            <a:endParaRPr lang="es-ES_tradnl" sz="2200" dirty="0" smtClean="0"/>
          </a:p>
          <a:p>
            <a:pPr>
              <a:spcBef>
                <a:spcPts val="300"/>
              </a:spcBef>
              <a:buClr>
                <a:schemeClr val="accent2"/>
              </a:buClr>
              <a:buFont typeface="Wingdings" charset="2"/>
              <a:buChar char="v"/>
            </a:pPr>
            <a:r>
              <a:rPr lang="es-ES_tradnl" sz="2200" dirty="0" smtClean="0"/>
              <a:t>Este </a:t>
            </a:r>
            <a:r>
              <a:rPr lang="es-ES_tradnl" sz="2200" dirty="0"/>
              <a:t>enfoque ofensivo exige una alta tolerancia al riesgo, un horizonte </a:t>
            </a:r>
            <a:r>
              <a:rPr lang="es-ES_tradnl" sz="2200" dirty="0" smtClean="0"/>
              <a:t>a </a:t>
            </a:r>
            <a:r>
              <a:rPr lang="es-ES_tradnl" sz="2200" dirty="0"/>
              <a:t>largo plazo y la capacidad de hacer apuestas inteligentes y fortuitas a la innovación que, en última instancia, da buenos resultados. Para que estas opciones estratégicas tengan un significado, los recursos (en personas y en dólares) deben </a:t>
            </a:r>
            <a:r>
              <a:rPr lang="es-ES_tradnl" sz="2200" b="1" dirty="0"/>
              <a:t>reservarse</a:t>
            </a:r>
            <a:r>
              <a:rPr lang="es-ES_tradnl" sz="2200" dirty="0"/>
              <a:t> para diferentes tipos de iniciativas de innovación coherentes con los objetivos estratégicos.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61462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72</a:t>
            </a:fld>
            <a:endParaRPr lang="en-US" sz="1600"/>
          </a:p>
        </p:txBody>
      </p:sp>
      <p:sp>
        <p:nvSpPr>
          <p:cNvPr id="6" name="Título 1"/>
          <p:cNvSpPr txBox="1">
            <a:spLocks/>
          </p:cNvSpPr>
          <p:nvPr/>
        </p:nvSpPr>
        <p:spPr>
          <a:xfrm>
            <a:off x="497305" y="283344"/>
            <a:ext cx="10658375" cy="72447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a:t>ELECCIONES ESTRATÉGICAS EN LA INNOVACIÓN TECNOLÓGICA</a:t>
            </a:r>
          </a:p>
        </p:txBody>
      </p:sp>
      <p:pic>
        <p:nvPicPr>
          <p:cNvPr id="2" name="Imagen 1"/>
          <p:cNvPicPr>
            <a:picLocks noChangeAspect="1"/>
          </p:cNvPicPr>
          <p:nvPr/>
        </p:nvPicPr>
        <p:blipFill>
          <a:blip r:embed="rId2"/>
          <a:stretch>
            <a:fillRect/>
          </a:stretch>
        </p:blipFill>
        <p:spPr>
          <a:xfrm>
            <a:off x="1763391" y="1228892"/>
            <a:ext cx="8648700" cy="5041900"/>
          </a:xfrm>
          <a:prstGeom prst="rect">
            <a:avLst/>
          </a:prstGeom>
        </p:spPr>
      </p:pic>
    </p:spTree>
    <p:extLst>
      <p:ext uri="{BB962C8B-B14F-4D97-AF65-F5344CB8AC3E}">
        <p14:creationId xmlns:p14="http://schemas.microsoft.com/office/powerpoint/2010/main" val="531446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73</a:t>
            </a:fld>
            <a:endParaRPr lang="en-US" sz="1600"/>
          </a:p>
        </p:txBody>
      </p:sp>
      <p:sp>
        <p:nvSpPr>
          <p:cNvPr id="6" name="Título 1"/>
          <p:cNvSpPr txBox="1">
            <a:spLocks/>
          </p:cNvSpPr>
          <p:nvPr/>
        </p:nvSpPr>
        <p:spPr>
          <a:xfrm>
            <a:off x="272716" y="1122947"/>
            <a:ext cx="2759242" cy="391427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Table 12.6 provides a list </a:t>
            </a:r>
            <a:r>
              <a:rPr lang="en-US" sz="2400"/>
              <a:t>of </a:t>
            </a:r>
            <a:r>
              <a:rPr lang="en-US" sz="2400" smtClean="0"/>
              <a:t>ten dimensions </a:t>
            </a:r>
            <a:r>
              <a:rPr lang="en-US" sz="2400" dirty="0"/>
              <a:t>that can be used to </a:t>
            </a:r>
            <a:r>
              <a:rPr lang="en-US" sz="2400"/>
              <a:t>diagnose </a:t>
            </a:r>
            <a:r>
              <a:rPr lang="en-US" sz="2400" smtClean="0"/>
              <a:t>the strengths </a:t>
            </a:r>
            <a:r>
              <a:rPr lang="en-US" sz="2400" dirty="0"/>
              <a:t>and weaknesses </a:t>
            </a:r>
            <a:r>
              <a:rPr lang="en-US" sz="2400"/>
              <a:t>of </a:t>
            </a:r>
            <a:r>
              <a:rPr lang="en-US" sz="2400" smtClean="0"/>
              <a:t>an organization’s environment for innovation</a:t>
            </a:r>
            <a:endParaRPr lang="en-US" sz="2400" dirty="0"/>
          </a:p>
        </p:txBody>
      </p:sp>
      <p:pic>
        <p:nvPicPr>
          <p:cNvPr id="3" name="Imagen 2"/>
          <p:cNvPicPr>
            <a:picLocks noChangeAspect="1"/>
          </p:cNvPicPr>
          <p:nvPr/>
        </p:nvPicPr>
        <p:blipFill>
          <a:blip r:embed="rId2"/>
          <a:stretch>
            <a:fillRect/>
          </a:stretch>
        </p:blipFill>
        <p:spPr>
          <a:xfrm>
            <a:off x="3406274" y="182810"/>
            <a:ext cx="8331200" cy="6642100"/>
          </a:xfrm>
          <a:prstGeom prst="rect">
            <a:avLst/>
          </a:prstGeom>
        </p:spPr>
      </p:pic>
    </p:spTree>
    <p:extLst>
      <p:ext uri="{BB962C8B-B14F-4D97-AF65-F5344CB8AC3E}">
        <p14:creationId xmlns:p14="http://schemas.microsoft.com/office/powerpoint/2010/main" val="522525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362233404"/>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Cambio organizacional en la configuración de I + D, Las Universidades e investigación</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4271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Cambio organizacional en </a:t>
            </a:r>
            <a:r>
              <a:rPr lang="es-ES_tradnl" sz="4400" dirty="0" smtClean="0">
                <a:latin typeface="Arial" charset="0"/>
              </a:rPr>
              <a:t>la configuración </a:t>
            </a:r>
            <a:r>
              <a:rPr lang="es-ES_tradnl" sz="4400" dirty="0">
                <a:latin typeface="Arial" charset="0"/>
              </a:rPr>
              <a:t>de I + </a:t>
            </a:r>
            <a:r>
              <a:rPr lang="es-ES_tradnl" sz="4400" dirty="0" smtClean="0">
                <a:latin typeface="Arial" charset="0"/>
              </a:rPr>
              <a:t>D</a:t>
            </a:r>
            <a:endParaRPr lang="es-ES_tradnl" sz="4400" dirty="0">
              <a:latin typeface="Arial" charset="0"/>
            </a:endParaRPr>
          </a:p>
        </p:txBody>
      </p:sp>
    </p:spTree>
    <p:extLst>
      <p:ext uri="{BB962C8B-B14F-4D97-AF65-F5344CB8AC3E}">
        <p14:creationId xmlns:p14="http://schemas.microsoft.com/office/powerpoint/2010/main" val="577943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Este capítulo es para aquellos que están pensando en introducir un cambio en su organización y está diseñado para darle al gerente una idea general de lo que sucede en el cambio organizacional y cómo evaluarlo. Cuando el cambio es sustancial, el gerente debe obtener ayuda de consultores dentro o fuera de la organización. El cambio organizacional se puede enfocar en individuos, díadas (por ejemplo, supervisor, subordinado), equipos o toda la organización. Uno puede enfocarse en las habilidades cognitivas (por ejemplo, cómo analizar un problema), los cambios afectivos (por ejemplo, cómo sentirse acerca de los competidores) o los comportamientos (por ejemplo, cómo comportarse correctamente en situaciones particulares). Así, potencialmente, hay 4 × 3 = 12 tipos de cambios organizacionales. Sin embargo, para simplificar este capítulo, analizaremos solo algunos de estos: cambio de individuos (cognitivos, afectivos, de comportamiento), equipos o toda la organización. Antes de decidir qué aspecto de la organización se debe mejorar, es importante analizar los puntos fuertes y débiles de la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Una evaluación de necesidades es altamente deseable. Esto se puede hacer entrevistando a todos los niveles de la organización, enfocándose en lo que se hace bien y lo que se hace mal y necesita mejorar las opiniones de los participantes. De hecho, dicha evaluación de necesidades debe realizarse de forma rutinaria cada pocos años, si no con mayor frecuencia, porque hoy en día pocas organizaciones de I + D están haciendo lo que hicieron hace cinco años. Los proyectos de investigación, la tecnología y las necesidades de los clientes siguen cambiando. Para responder a tales cambios, la organización necesita cambiar. El primer paso es determinar específicamente qué debe cambiar. Algunos comportamientos se pueden cambiar directamente; En algunos casos, las actitudes y los valores vinculados a demasiados comportamientos deben cambiar. La planificación estratégica de la organización debe coordinarse con las actividades de cada parte de la organización. Luego, se puede desarrollar una evaluación de necesidades y un plan para el cambio que indique si las personas, los equipos o la organización deben cambiar, y si el cambio es principalmente cognitivo, afectivo o de comportamiento.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77</a:t>
            </a:fld>
            <a:endParaRPr lang="en-US" sz="1600"/>
          </a:p>
        </p:txBody>
      </p:sp>
    </p:spTree>
    <p:extLst>
      <p:ext uri="{BB962C8B-B14F-4D97-AF65-F5344CB8AC3E}">
        <p14:creationId xmlns:p14="http://schemas.microsoft.com/office/powerpoint/2010/main" val="224454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 posible que sea necesario desarrollar procedimientos operativos estándar que respondan al entorno modificado del laboratorio. El cambio organizacional es particularmente difícil de implementar en una institución académica. Cole y sus colegas (1994, p. 9) han sugerido que en las universidades "no tenemos ni las reglas que permitan una gobernanza ordenada ni los marcos conceptuales para guiar esas elecciones". En las organizaciones de investigación no académicas, ya sean industriales o gubernamentales, el cambio se puede lograr por dos medios: la capacidad de reemplazar a las personas y la capacidad de hacer que el personal sea responsable ante la administración por su desempeño y por lograr los objetivos acordados mutuamente. En las universidades, ninguna de estas herramientas está disponible (Kennedy, 1994). Cada unidad académica dentro de una universidad tiene su propia historia y tradición. Por lo tanto, cada unidad debe desarrollar medios para implementar el cambio, especialmente la capacidad de redistribuir recursos (profesorado, espacio de laboratorio, apoyo a los estudiantes, etc.), para apoyar nuevas áreas de conocimiento y para no enfatizar áreas que ya no son relevantes.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2574161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globalización y el panorama económico dinámico requieren una reevaluación continua de la estructura organizativa. Las corporaciones se han acostumbrado al cambio, pero en la sociedad actual no es tanto lo que cambia, sino el ritmo al que se produce (</a:t>
            </a:r>
            <a:r>
              <a:rPr lang="es-ES_tradnl" sz="2400" dirty="0" err="1"/>
              <a:t>Prastacos</a:t>
            </a:r>
            <a:r>
              <a:rPr lang="es-ES_tradnl" sz="2400" dirty="0"/>
              <a:t> et al., 2002). La necesidad de este cambio puede deberse a una variedad de factores. Los siguientes son algunos de los más comunes</a:t>
            </a:r>
            <a:r>
              <a:rPr lang="es-ES_tradnl" sz="2400" dirty="0" smtClean="0"/>
              <a:t>:</a:t>
            </a:r>
          </a:p>
          <a:p>
            <a:pPr>
              <a:buClr>
                <a:schemeClr val="accent2"/>
              </a:buClr>
              <a:buFont typeface="Wingdings" charset="2"/>
              <a:buChar char="v"/>
            </a:pPr>
            <a:r>
              <a:rPr lang="es-ES_tradnl" sz="2400" dirty="0" smtClean="0"/>
              <a:t>Cambio </a:t>
            </a:r>
            <a:r>
              <a:rPr lang="es-ES_tradnl" sz="2400" dirty="0"/>
              <a:t>en la Etapa del Desarrollo de la Organización</a:t>
            </a:r>
            <a:r>
              <a:rPr lang="es-ES_tradnl" sz="2400" dirty="0" smtClean="0"/>
              <a:t>.</a:t>
            </a:r>
          </a:p>
          <a:p>
            <a:pPr>
              <a:buClr>
                <a:schemeClr val="accent2"/>
              </a:buClr>
              <a:buFont typeface="Wingdings" charset="2"/>
              <a:buChar char="v"/>
            </a:pPr>
            <a:r>
              <a:rPr lang="es-ES_tradnl" sz="2400" dirty="0" smtClean="0"/>
              <a:t>Es </a:t>
            </a:r>
            <a:r>
              <a:rPr lang="es-ES_tradnl" sz="2400" dirty="0"/>
              <a:t>posible que la organización haya madurado, que se haya vuelto demasiado grande o que se haya vuelto demasiado estática. Dichos cambios pueden requerir nuevos equipos, grupos de trabajo, diferentes perspectivas o nuevas estructuras de gestión</a:t>
            </a:r>
            <a:r>
              <a:rPr lang="es-ES_tradnl" sz="2400" dirty="0" smtClean="0"/>
              <a:t>.</a:t>
            </a:r>
          </a:p>
          <a:p>
            <a:pPr>
              <a:buClr>
                <a:schemeClr val="accent2"/>
              </a:buClr>
              <a:buFont typeface="Wingdings" charset="2"/>
              <a:buChar char="v"/>
            </a:pPr>
            <a:r>
              <a:rPr lang="es-ES_tradnl" sz="2400" dirty="0" smtClean="0"/>
              <a:t>Programa </a:t>
            </a:r>
            <a:r>
              <a:rPr lang="es-ES_tradnl" sz="2400" dirty="0"/>
              <a:t>de fluctuación</a:t>
            </a:r>
            <a:r>
              <a:rPr lang="es-ES_tradnl" sz="2400" dirty="0" smtClean="0"/>
              <a:t>.</a:t>
            </a:r>
          </a:p>
          <a:p>
            <a:pPr>
              <a:buClr>
                <a:schemeClr val="accent2"/>
              </a:buClr>
              <a:buFont typeface="Wingdings" charset="2"/>
              <a:buChar char="v"/>
            </a:pPr>
            <a:r>
              <a:rPr lang="es-ES_tradnl" sz="2400" dirty="0" smtClean="0"/>
              <a:t>En </a:t>
            </a:r>
            <a:r>
              <a:rPr lang="es-ES_tradnl" sz="2400" dirty="0"/>
              <a:t>una organización dinámica de I + D, no es raro que el programa cambie. Un aumento o disminución considerable en un programa puede requerir un cambio importante</a:t>
            </a:r>
            <a:r>
              <a:rPr lang="es-ES_tradnl" sz="2400" dirty="0" smtClean="0"/>
              <a:t>.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79</a:t>
            </a:fld>
            <a:endParaRPr lang="en-US" sz="1600"/>
          </a:p>
        </p:txBody>
      </p:sp>
    </p:spTree>
    <p:extLst>
      <p:ext uri="{BB962C8B-B14F-4D97-AF65-F5344CB8AC3E}">
        <p14:creationId xmlns:p14="http://schemas.microsoft.com/office/powerpoint/2010/main" val="1365046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240"/>
            <a:ext cx="10058400" cy="41270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a:t>A menudo hablamos sobre el “éxito” de un individuo y, a su vez, el éxito de la organización en la que trabaja el individuo. </a:t>
            </a:r>
            <a:r>
              <a:rPr lang="es-ES_tradnl" sz="2350" dirty="0" smtClean="0"/>
              <a:t>Encontramos </a:t>
            </a:r>
            <a:r>
              <a:rPr lang="es-ES_tradnl" sz="2350" dirty="0"/>
              <a:t>que definimos el éxito en términos de rentabilidad, productividad o efectividad de la organización. </a:t>
            </a:r>
            <a:endParaRPr lang="es-ES_tradnl" sz="2350" dirty="0" smtClean="0"/>
          </a:p>
          <a:p>
            <a:pPr>
              <a:buClr>
                <a:schemeClr val="accent2"/>
              </a:buClr>
              <a:buFont typeface="Wingdings" charset="2"/>
              <a:buChar char="v"/>
            </a:pPr>
            <a:r>
              <a:rPr lang="es-ES_tradnl" sz="2350" dirty="0" smtClean="0"/>
              <a:t>¿</a:t>
            </a:r>
            <a:r>
              <a:rPr lang="es-ES_tradnl" sz="2350" dirty="0"/>
              <a:t>Es realmente posible definir el "éxito" sin definir el "fracaso"? </a:t>
            </a:r>
            <a:r>
              <a:rPr lang="es-ES_tradnl" sz="2350" dirty="0" smtClean="0"/>
              <a:t>¿</a:t>
            </a:r>
            <a:r>
              <a:rPr lang="es-ES_tradnl" sz="2350" dirty="0"/>
              <a:t>Ha fallado una organización si no es rentable por un año? </a:t>
            </a:r>
            <a:r>
              <a:rPr lang="es-ES_tradnl" sz="2350" dirty="0" smtClean="0"/>
              <a:t>¿</a:t>
            </a:r>
            <a:r>
              <a:rPr lang="es-ES_tradnl" sz="2350" dirty="0"/>
              <a:t>Ha fallado el empleado si la organización no sigue siendo rentable cada trimestre, cada año? </a:t>
            </a:r>
            <a:endParaRPr lang="es-ES_tradnl" sz="2350" dirty="0" smtClean="0"/>
          </a:p>
          <a:p>
            <a:pPr>
              <a:buClr>
                <a:schemeClr val="accent2"/>
              </a:buClr>
              <a:buFont typeface="Wingdings" charset="2"/>
              <a:buChar char="v"/>
            </a:pPr>
            <a:r>
              <a:rPr lang="es-ES_tradnl" sz="2350" dirty="0" smtClean="0"/>
              <a:t>Los </a:t>
            </a:r>
            <a:r>
              <a:rPr lang="es-ES_tradnl" sz="2350" dirty="0"/>
              <a:t>aspectos temporales del éxito y el fracaso son a menudo demasiado enfatizados en las organizaciones. </a:t>
            </a:r>
            <a:endParaRPr lang="es-ES_tradnl" sz="2350" dirty="0" smtClean="0"/>
          </a:p>
          <a:p>
            <a:pPr>
              <a:buClr>
                <a:schemeClr val="accent2"/>
              </a:buClr>
              <a:buFont typeface="Wingdings" charset="2"/>
              <a:buChar char="v"/>
            </a:pPr>
            <a:r>
              <a:rPr lang="es-ES_tradnl" sz="2350" dirty="0" smtClean="0"/>
              <a:t>El </a:t>
            </a:r>
            <a:r>
              <a:rPr lang="es-ES_tradnl" sz="2350" dirty="0"/>
              <a:t>proceso de revisión del rendimiento está estrechamente relacionado con los períodos de tiempo, con un enfoque en los logros durante seis meses o un año, mientras que las organizaciones de investigación y desarrollo necesitan ver los logros a largo plazo, por ejemplo, de tres a cinco años.</a:t>
            </a:r>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60826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a:bodyPr>
          <a:lstStyle/>
          <a:p>
            <a:pPr>
              <a:buClr>
                <a:schemeClr val="accent2"/>
              </a:buClr>
              <a:buFont typeface="Wingdings" charset="2"/>
              <a:buChar char="v"/>
            </a:pPr>
            <a:r>
              <a:rPr lang="es-ES_tradnl" sz="2400" dirty="0"/>
              <a:t>Nuevo énfasis en el programa</a:t>
            </a:r>
            <a:r>
              <a:rPr lang="es-ES_tradnl" sz="2400" dirty="0" smtClean="0"/>
              <a:t>.</a:t>
            </a:r>
          </a:p>
          <a:p>
            <a:pPr>
              <a:buClr>
                <a:schemeClr val="accent2"/>
              </a:buClr>
              <a:buFont typeface="Wingdings" charset="2"/>
              <a:buChar char="v"/>
            </a:pPr>
            <a:r>
              <a:rPr lang="es-ES_tradnl" sz="2400" dirty="0" smtClean="0"/>
              <a:t>Nuevamente</a:t>
            </a:r>
            <a:r>
              <a:rPr lang="es-ES_tradnl" sz="2400" dirty="0"/>
              <a:t>, ninguna organización de investigación que trabaje en diferentes programas en el presente puede anticipar el énfasis de los programas futuros. Como en cualquier organización dinámica, la administración debe responder a las necesidades cambiantes; y a medida que cambia el énfasis del programa, se hace necesario cambiar la estructura de la organización en respuesta. Además, puede ser necesario realizar cambios estructurales y trasladar a las personas a la organización para proporcionar visibilidad para los nuevos programas y un punto focal para los requisitos emergentes</a:t>
            </a:r>
            <a:r>
              <a:rPr lang="es-ES_tradnl" sz="2400" dirty="0" smtClean="0"/>
              <a:t>.</a:t>
            </a:r>
          </a:p>
          <a:p>
            <a:pPr>
              <a:buClr>
                <a:schemeClr val="accent2"/>
              </a:buClr>
              <a:buFont typeface="Wingdings" charset="2"/>
              <a:buChar char="v"/>
            </a:pPr>
            <a:r>
              <a:rPr lang="es-ES_tradnl" sz="2400" dirty="0" smtClean="0"/>
              <a:t>Interfaz </a:t>
            </a:r>
            <a:r>
              <a:rPr lang="es-ES_tradnl" sz="2400" dirty="0"/>
              <a:t>de cliente</a:t>
            </a:r>
            <a:r>
              <a:rPr lang="es-ES_tradnl" sz="2400" dirty="0" smtClean="0"/>
              <a:t>.</a:t>
            </a:r>
          </a:p>
          <a:p>
            <a:pPr>
              <a:buClr>
                <a:schemeClr val="accent2"/>
              </a:buClr>
              <a:buFont typeface="Wingdings" charset="2"/>
              <a:buChar char="v"/>
            </a:pPr>
            <a:r>
              <a:rPr lang="es-ES_tradnl" sz="2400" dirty="0" smtClean="0"/>
              <a:t>Cuando </a:t>
            </a:r>
            <a:r>
              <a:rPr lang="es-ES_tradnl" sz="2400" dirty="0"/>
              <a:t>existen problemas y problemas con la interfaz del patrocinador, no es raro que una organización de I + D reestructure la organización para eliminar estos problemas.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80</a:t>
            </a:fld>
            <a:endParaRPr lang="en-US" sz="1600"/>
          </a:p>
        </p:txBody>
      </p:sp>
    </p:spTree>
    <p:extLst>
      <p:ext uri="{BB962C8B-B14F-4D97-AF65-F5344CB8AC3E}">
        <p14:creationId xmlns:p14="http://schemas.microsoft.com/office/powerpoint/2010/main" val="19349343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Cambios personales</a:t>
            </a:r>
            <a:r>
              <a:rPr lang="es-ES_tradnl" sz="2400" dirty="0" smtClean="0"/>
              <a:t>.</a:t>
            </a:r>
          </a:p>
          <a:p>
            <a:pPr>
              <a:buClr>
                <a:schemeClr val="accent2"/>
              </a:buClr>
              <a:buFont typeface="Wingdings" charset="2"/>
              <a:buChar char="v"/>
            </a:pPr>
            <a:r>
              <a:rPr lang="es-ES_tradnl" sz="2400" dirty="0" smtClean="0"/>
              <a:t>Incluso </a:t>
            </a:r>
            <a:r>
              <a:rPr lang="es-ES_tradnl" sz="2400" dirty="0"/>
              <a:t>si el programa total y el enfoque de la </a:t>
            </a:r>
            <a:r>
              <a:rPr lang="es-ES_tradnl" sz="2400" dirty="0" err="1"/>
              <a:t>investigaciónla</a:t>
            </a:r>
            <a:r>
              <a:rPr lang="es-ES_tradnl" sz="2400" dirty="0"/>
              <a:t> organización sigue siendo la misma, algunos cambios de personal (por ejemplo, la pérdida de personal clave) podrían requerir la reestructuración de la organización</a:t>
            </a:r>
            <a:r>
              <a:rPr lang="es-ES_tradnl" sz="2400" dirty="0" smtClean="0"/>
              <a:t>.</a:t>
            </a:r>
          </a:p>
          <a:p>
            <a:pPr>
              <a:buClr>
                <a:schemeClr val="accent2"/>
              </a:buClr>
              <a:buFont typeface="Wingdings" charset="2"/>
              <a:buChar char="v"/>
            </a:pPr>
            <a:r>
              <a:rPr lang="es-ES_tradnl" sz="2400" dirty="0" smtClean="0"/>
              <a:t>Problemas </a:t>
            </a:r>
            <a:r>
              <a:rPr lang="es-ES_tradnl" sz="2400" dirty="0"/>
              <a:t>de rendimiento</a:t>
            </a:r>
            <a:r>
              <a:rPr lang="es-ES_tradnl" sz="2400" dirty="0" smtClean="0"/>
              <a:t>.</a:t>
            </a:r>
          </a:p>
          <a:p>
            <a:pPr>
              <a:buClr>
                <a:schemeClr val="accent2"/>
              </a:buClr>
              <a:buFont typeface="Wingdings" charset="2"/>
              <a:buChar char="v"/>
            </a:pPr>
            <a:r>
              <a:rPr lang="es-ES_tradnl" sz="2400" dirty="0" smtClean="0"/>
              <a:t>Si </a:t>
            </a:r>
            <a:r>
              <a:rPr lang="es-ES_tradnl" sz="2400" dirty="0"/>
              <a:t>algunos individuos o unidades no están funcionando bien, algunos cambios estructurales en la organización pueden ser necesarios</a:t>
            </a:r>
            <a:r>
              <a:rPr lang="es-ES_tradnl" sz="2400" dirty="0" smtClean="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81</a:t>
            </a:fld>
            <a:endParaRPr lang="en-US" sz="1600"/>
          </a:p>
        </p:txBody>
      </p:sp>
    </p:spTree>
    <p:extLst>
      <p:ext uri="{BB962C8B-B14F-4D97-AF65-F5344CB8AC3E}">
        <p14:creationId xmlns:p14="http://schemas.microsoft.com/office/powerpoint/2010/main" val="21275257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relación de un grupo de trabajo con la organización.</a:t>
            </a:r>
          </a:p>
          <a:p>
            <a:pPr>
              <a:buClr>
                <a:schemeClr val="accent2"/>
              </a:buClr>
              <a:buFont typeface="Wingdings" charset="2"/>
              <a:buChar char="v"/>
            </a:pPr>
            <a:r>
              <a:rPr lang="es-ES_tradnl" sz="2400" dirty="0"/>
              <a:t>Si un grupo de I + D dentro de un laboratorio de investigación necesita relacionarse de manera diferente con la organización principal, pueden ser necesarios cambios importantes dentro del grupo de investigación. </a:t>
            </a:r>
          </a:p>
          <a:p>
            <a:pPr>
              <a:buClr>
                <a:schemeClr val="accent2"/>
              </a:buClr>
              <a:buFont typeface="Wingdings" charset="2"/>
              <a:buChar char="v"/>
            </a:pPr>
            <a:r>
              <a:rPr lang="es-ES_tradnl" sz="2400" dirty="0"/>
              <a:t>La I + D y el cambio van de la mano, lo que defiende el establecimiento de una estructura organizativa flexible que fomente continuamente la creatividad y la innovación entre los científicos (</a:t>
            </a:r>
            <a:r>
              <a:rPr lang="es-ES_tradnl" sz="2400" dirty="0" err="1"/>
              <a:t>Dabbah</a:t>
            </a:r>
            <a:r>
              <a:rPr lang="es-ES_tradnl" sz="2400" dirty="0"/>
              <a:t>, 1999).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82</a:t>
            </a:fld>
            <a:endParaRPr lang="en-US" sz="1600"/>
          </a:p>
        </p:txBody>
      </p:sp>
    </p:spTree>
    <p:extLst>
      <p:ext uri="{BB962C8B-B14F-4D97-AF65-F5344CB8AC3E}">
        <p14:creationId xmlns:p14="http://schemas.microsoft.com/office/powerpoint/2010/main" val="72727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STEPS IN ORGANIZATIONAL </a:t>
            </a:r>
            <a:r>
              <a:rPr lang="en-US" dirty="0" smtClean="0"/>
              <a:t>CHANGE</a:t>
            </a:r>
            <a:endParaRPr lang="en-US" dirty="0"/>
          </a:p>
        </p:txBody>
      </p:sp>
      <p:sp>
        <p:nvSpPr>
          <p:cNvPr id="3" name="Marcador de contenido 2"/>
          <p:cNvSpPr>
            <a:spLocks noGrp="1"/>
          </p:cNvSpPr>
          <p:nvPr>
            <p:ph idx="1"/>
          </p:nvPr>
        </p:nvSpPr>
        <p:spPr>
          <a:xfrm>
            <a:off x="1097280" y="2011679"/>
            <a:ext cx="10058400" cy="4189615"/>
          </a:xfrm>
        </p:spPr>
        <p:txBody>
          <a:bodyPr>
            <a:normAutofit fontScale="77500" lnSpcReduction="20000"/>
          </a:bodyPr>
          <a:lstStyle/>
          <a:p>
            <a:pPr>
              <a:buClr>
                <a:schemeClr val="accent2"/>
              </a:buClr>
              <a:buFont typeface="Wingdings" charset="2"/>
              <a:buChar char="v"/>
            </a:pPr>
            <a:r>
              <a:rPr lang="es-ES_tradnl" sz="2400" dirty="0"/>
              <a:t>En su artículo "Modelo de cambio: tres etapas para el éxito", </a:t>
            </a:r>
            <a:r>
              <a:rPr lang="es-ES_tradnl" sz="2400" dirty="0" err="1"/>
              <a:t>Hritz</a:t>
            </a:r>
            <a:r>
              <a:rPr lang="es-ES_tradnl" sz="2400" dirty="0"/>
              <a:t> (2008) señala que la mejor manera de implementar el cambio organizacional es a través de la adaptación de individuos, equipos y organizaciones.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puede implicar la implementación y la comprensión de los siguientes pasos</a:t>
            </a:r>
            <a:r>
              <a:rPr lang="es-ES_tradnl" sz="2400" dirty="0" smtClean="0"/>
              <a:t>:</a:t>
            </a:r>
          </a:p>
          <a:p>
            <a:pPr>
              <a:buClr>
                <a:schemeClr val="accent2"/>
              </a:buClr>
              <a:buFont typeface="Wingdings" charset="2"/>
              <a:buChar char="v"/>
            </a:pPr>
            <a:r>
              <a:rPr lang="es-ES_tradnl" sz="2400" dirty="0" smtClean="0"/>
              <a:t>Diagnóstico</a:t>
            </a:r>
            <a:r>
              <a:rPr lang="es-ES_tradnl" sz="2400" dirty="0"/>
              <a:t>. ¿Cuál es el problema? ¿Se puede resolver</a:t>
            </a:r>
            <a:r>
              <a:rPr lang="es-ES_tradnl" sz="2400" dirty="0" smtClean="0"/>
              <a:t>?</a:t>
            </a:r>
          </a:p>
          <a:p>
            <a:pPr>
              <a:buClr>
                <a:schemeClr val="accent2"/>
              </a:buClr>
              <a:buFont typeface="Wingdings" charset="2"/>
              <a:buChar char="v"/>
            </a:pPr>
            <a:r>
              <a:rPr lang="es-ES_tradnl" sz="2400" dirty="0" smtClean="0"/>
              <a:t>Resistencia</a:t>
            </a:r>
            <a:r>
              <a:rPr lang="es-ES_tradnl" sz="2400" dirty="0"/>
              <a:t>. ¿Quién tiene un interés personal en el status quo? Si cambiamos las cosas, ¿qué vamos a cambiar y quién se opondrá</a:t>
            </a:r>
            <a:r>
              <a:rPr lang="es-ES_tradnl" sz="2400" dirty="0" smtClean="0"/>
              <a:t>?</a:t>
            </a:r>
          </a:p>
          <a:p>
            <a:pPr>
              <a:buClr>
                <a:schemeClr val="accent2"/>
              </a:buClr>
              <a:buFont typeface="Wingdings" charset="2"/>
              <a:buChar char="v"/>
            </a:pPr>
            <a:r>
              <a:rPr lang="es-ES_tradnl" sz="2400" dirty="0" smtClean="0"/>
              <a:t>Transferir</a:t>
            </a:r>
            <a:r>
              <a:rPr lang="es-ES_tradnl" sz="2400" dirty="0"/>
              <a:t>. Introducción a la formación, cambio de actitud u otros procedimientos nuevos</a:t>
            </a:r>
            <a:r>
              <a:rPr lang="es-ES_tradnl" sz="2400" dirty="0" smtClean="0"/>
              <a:t>.</a:t>
            </a:r>
          </a:p>
          <a:p>
            <a:pPr>
              <a:buClr>
                <a:schemeClr val="accent2"/>
              </a:buClr>
              <a:buFont typeface="Wingdings" charset="2"/>
              <a:buChar char="v"/>
            </a:pPr>
            <a:r>
              <a:rPr lang="es-ES_tradnl" sz="2400" dirty="0" smtClean="0"/>
              <a:t>Evaluación</a:t>
            </a:r>
            <a:r>
              <a:rPr lang="es-ES_tradnl" sz="2400" dirty="0"/>
              <a:t>. Determinación empírica de si el cambio ha sido exitoso</a:t>
            </a:r>
            <a:r>
              <a:rPr lang="es-ES_tradnl" sz="2400" dirty="0" smtClean="0"/>
              <a:t>.</a:t>
            </a:r>
          </a:p>
          <a:p>
            <a:pPr>
              <a:buClr>
                <a:schemeClr val="accent2"/>
              </a:buClr>
              <a:buFont typeface="Wingdings" charset="2"/>
              <a:buChar char="v"/>
            </a:pPr>
            <a:r>
              <a:rPr lang="es-ES_tradnl" sz="2400" dirty="0" smtClean="0"/>
              <a:t>Institucionalización</a:t>
            </a:r>
            <a:r>
              <a:rPr lang="es-ES_tradnl" sz="2400" dirty="0"/>
              <a:t>. Establecer nuevas normas y procedimientos, reestructurar el trabajo y cambiar los horarios para que se ajusten a las nuevas normas</a:t>
            </a:r>
            <a:r>
              <a:rPr lang="es-ES_tradnl" sz="2400" dirty="0" smtClean="0"/>
              <a:t>.</a:t>
            </a:r>
          </a:p>
          <a:p>
            <a:pPr>
              <a:buClr>
                <a:schemeClr val="accent2"/>
              </a:buClr>
              <a:buFont typeface="Wingdings" charset="2"/>
              <a:buChar char="v"/>
            </a:pPr>
            <a:r>
              <a:rPr lang="es-ES_tradnl" sz="2400" dirty="0" smtClean="0"/>
              <a:t>Difusión</a:t>
            </a:r>
            <a:r>
              <a:rPr lang="es-ES_tradnl" sz="2400" dirty="0"/>
              <a:t>. Diciendo a otros que el cambio fue exitoso. Desarrollando líderes de opinión para aumentar el uso de los métodos 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83</a:t>
            </a:fld>
            <a:endParaRPr lang="en-US" sz="1600"/>
          </a:p>
        </p:txBody>
      </p:sp>
    </p:spTree>
    <p:extLst>
      <p:ext uri="{BB962C8B-B14F-4D97-AF65-F5344CB8AC3E}">
        <p14:creationId xmlns:p14="http://schemas.microsoft.com/office/powerpoint/2010/main" val="6131435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Hay una serie de problemas asociados con la implementación de grandes cambios organizativos. Los gerentes que no son sensibles a estos problemas e intentan implementar cambios organizativos de manera autocrática se encontrarán imponiendo un costo enorme a la organización, así como a las personas involucradas y, de hecho, a los objetivos que esperaban lograr. </a:t>
            </a:r>
          </a:p>
          <a:p>
            <a:pPr>
              <a:buClr>
                <a:schemeClr val="accent2"/>
              </a:buClr>
              <a:buFont typeface="Wingdings" charset="2"/>
              <a:buChar char="v"/>
            </a:pPr>
            <a:r>
              <a:rPr lang="es-ES_tradnl" sz="2400" dirty="0" err="1" smtClean="0"/>
              <a:t>Oxtoby</a:t>
            </a:r>
            <a:r>
              <a:rPr lang="es-ES_tradnl" sz="2400" dirty="0"/>
              <a:t>, </a:t>
            </a:r>
            <a:r>
              <a:rPr lang="es-ES_tradnl" sz="2400" dirty="0" err="1"/>
              <a:t>McGuiness</a:t>
            </a:r>
            <a:r>
              <a:rPr lang="es-ES_tradnl" sz="2400" dirty="0"/>
              <a:t> y Morgan (2002) señalan que las personas en general no destruyen lo que ellos mismos han creado. Esto explica por qué es importante implementar el cambio desde dentro en lugar de importar un modelo para el cambio organizativo desde otro lugar.</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84</a:t>
            </a:fld>
            <a:endParaRPr lang="en-US" sz="1600"/>
          </a:p>
        </p:txBody>
      </p:sp>
    </p:spTree>
    <p:extLst>
      <p:ext uri="{BB962C8B-B14F-4D97-AF65-F5344CB8AC3E}">
        <p14:creationId xmlns:p14="http://schemas.microsoft.com/office/powerpoint/2010/main" val="594088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gerencia debe proporcionar un análisis que indique la necesidad de un cambio organizativo y articular los objetivos y metas que se deben alcanzar como resultado de este cambio. La implementación de cambios importantes en una organización puede presentar problemas importantes y debe tratarse de tal manera que minimice su impacto adverso en la efectividad de la organización. </a:t>
            </a:r>
            <a:r>
              <a:rPr lang="es-ES_tradnl" sz="2400" dirty="0" err="1"/>
              <a:t>Nadler</a:t>
            </a:r>
            <a:r>
              <a:rPr lang="es-ES_tradnl" sz="2400" dirty="0"/>
              <a:t> (1982, p. 449) identificó tres problemas principales que ocurren cuando se implementan cambios organizacionales importantes</a:t>
            </a:r>
            <a:r>
              <a:rPr lang="es-ES_tradnl" sz="2400" dirty="0" smtClean="0"/>
              <a:t>:</a:t>
            </a:r>
          </a:p>
          <a:p>
            <a:pPr>
              <a:buClr>
                <a:schemeClr val="accent2"/>
              </a:buClr>
              <a:buFont typeface="Wingdings" charset="2"/>
              <a:buChar char="v"/>
            </a:pPr>
            <a:r>
              <a:rPr lang="es-ES_tradnl" sz="2400" dirty="0" smtClean="0"/>
              <a:t>Resistencia </a:t>
            </a:r>
            <a:r>
              <a:rPr lang="es-ES_tradnl" sz="2400" dirty="0"/>
              <a:t>al cambio. </a:t>
            </a:r>
            <a:endParaRPr lang="es-ES_tradnl" sz="2400" dirty="0" smtClean="0"/>
          </a:p>
          <a:p>
            <a:pPr>
              <a:buClr>
                <a:schemeClr val="accent2"/>
              </a:buClr>
              <a:buFont typeface="Wingdings" charset="2"/>
              <a:buChar char="v"/>
            </a:pPr>
            <a:r>
              <a:rPr lang="es-ES_tradnl" sz="2400" dirty="0" smtClean="0"/>
              <a:t>Dado </a:t>
            </a:r>
            <a:r>
              <a:rPr lang="es-ES_tradnl" sz="2400" dirty="0"/>
              <a:t>que el cambio representa cierta incertidumbre, tiene un impacto en la estabilidad y la seguridad de las personas afectadas. Para el individuo, esto podría significar encontrar nuevas formas de enfrentar situaciones y entornos nuevos.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85</a:t>
            </a:fld>
            <a:endParaRPr lang="en-US" sz="1600"/>
          </a:p>
        </p:txBody>
      </p:sp>
    </p:spTree>
    <p:extLst>
      <p:ext uri="{BB962C8B-B14F-4D97-AF65-F5344CB8AC3E}">
        <p14:creationId xmlns:p14="http://schemas.microsoft.com/office/powerpoint/2010/main" val="15011508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fontScale="77500" lnSpcReduction="20000"/>
          </a:bodyPr>
          <a:lstStyle/>
          <a:p>
            <a:pPr>
              <a:buClr>
                <a:schemeClr val="accent2"/>
              </a:buClr>
              <a:buFont typeface="Wingdings" charset="2"/>
              <a:buChar char="v"/>
            </a:pPr>
            <a:r>
              <a:rPr lang="es-ES_tradnl" sz="2400" dirty="0"/>
              <a:t>El cambio puede hacer que las personas caigan en seis estados de preparación (</a:t>
            </a:r>
            <a:r>
              <a:rPr lang="es-ES_tradnl" sz="2400" dirty="0" err="1"/>
              <a:t>Hritz</a:t>
            </a:r>
            <a:r>
              <a:rPr lang="es-ES_tradnl" sz="2400" dirty="0"/>
              <a:t>, 2008). Los seis estados son</a:t>
            </a:r>
            <a:r>
              <a:rPr lang="es-ES_tradnl" sz="2400" dirty="0" smtClean="0"/>
              <a:t>:</a:t>
            </a:r>
          </a:p>
          <a:p>
            <a:pPr>
              <a:buClr>
                <a:schemeClr val="accent2"/>
              </a:buClr>
              <a:buFont typeface="Wingdings" charset="2"/>
              <a:buChar char="v"/>
            </a:pPr>
            <a:r>
              <a:rPr lang="es-ES_tradnl" sz="2400" dirty="0" smtClean="0"/>
              <a:t>Indiferencia</a:t>
            </a:r>
            <a:r>
              <a:rPr lang="es-ES_tradnl" sz="2400" dirty="0"/>
              <a:t>. Al no ver la necesidad de cambiar. Esto puede dar lugar a comportamientos tales como apatía, desprecio y falta de voluntad para producir un cambio</a:t>
            </a:r>
            <a:r>
              <a:rPr lang="es-ES_tradnl" sz="2400" dirty="0" smtClean="0"/>
              <a:t>.</a:t>
            </a:r>
          </a:p>
          <a:p>
            <a:pPr>
              <a:buClr>
                <a:schemeClr val="accent2"/>
              </a:buClr>
              <a:buFont typeface="Wingdings" charset="2"/>
              <a:buChar char="v"/>
            </a:pPr>
            <a:r>
              <a:rPr lang="es-ES_tradnl" sz="2400" dirty="0" smtClean="0"/>
              <a:t>Rechazo</a:t>
            </a:r>
            <a:r>
              <a:rPr lang="es-ES_tradnl" sz="2400" dirty="0"/>
              <a:t>. No dispuesto a cambiar. Esto podría dar lugar a comportamientos como el miedo al cambio, la negativa a cambiar, el desafío al caso de cambio empresarial y el desaliento de los demás</a:t>
            </a:r>
            <a:r>
              <a:rPr lang="es-ES_tradnl" sz="2400" dirty="0" smtClean="0"/>
              <a:t>.</a:t>
            </a:r>
          </a:p>
          <a:p>
            <a:pPr>
              <a:buClr>
                <a:schemeClr val="accent2"/>
              </a:buClr>
              <a:buFont typeface="Wingdings" charset="2"/>
              <a:buChar char="v"/>
            </a:pPr>
            <a:r>
              <a:rPr lang="es-ES_tradnl" sz="2400" dirty="0" smtClean="0"/>
              <a:t>Duda</a:t>
            </a:r>
            <a:r>
              <a:rPr lang="es-ES_tradnl" sz="2400" dirty="0"/>
              <a:t>. Mirando el inconveniente. Los comportamientos pueden incluir escepticismo, sospecha, vacilación o incluso cuestionamiento</a:t>
            </a:r>
            <a:r>
              <a:rPr lang="es-ES_tradnl" sz="2400" dirty="0" smtClean="0"/>
              <a:t>.</a:t>
            </a:r>
          </a:p>
          <a:p>
            <a:pPr>
              <a:buClr>
                <a:schemeClr val="accent2"/>
              </a:buClr>
              <a:buFont typeface="Wingdings" charset="2"/>
              <a:buChar char="v"/>
            </a:pPr>
            <a:r>
              <a:rPr lang="es-ES_tradnl" sz="2400" dirty="0" smtClean="0"/>
              <a:t>Neutralidad</a:t>
            </a:r>
            <a:r>
              <a:rPr lang="es-ES_tradnl" sz="2400" dirty="0"/>
              <a:t>. Disposición a participar, pero es poco probable que inicie un cambio. Puede ser visto como indeciso y no comprometido</a:t>
            </a:r>
            <a:r>
              <a:rPr lang="es-ES_tradnl" sz="2400" dirty="0" smtClean="0"/>
              <a:t>.</a:t>
            </a:r>
          </a:p>
          <a:p>
            <a:pPr>
              <a:buClr>
                <a:schemeClr val="accent2"/>
              </a:buClr>
              <a:buFont typeface="Wingdings" charset="2"/>
              <a:buChar char="v"/>
            </a:pPr>
            <a:r>
              <a:rPr lang="es-ES_tradnl" sz="2400" dirty="0" smtClean="0"/>
              <a:t>Experimentación</a:t>
            </a:r>
            <a:r>
              <a:rPr lang="es-ES_tradnl" sz="2400" dirty="0"/>
              <a:t>. Proporcionar impulso para el cambio, pero sin saberlo, hacerlo. Puede verse como dispuesto a participar y hacer avanzar el cambio</a:t>
            </a:r>
            <a:r>
              <a:rPr lang="es-ES_tradnl" sz="2400" dirty="0" smtClean="0"/>
              <a:t>.</a:t>
            </a:r>
          </a:p>
          <a:p>
            <a:pPr>
              <a:buClr>
                <a:schemeClr val="accent2"/>
              </a:buClr>
              <a:buFont typeface="Wingdings" charset="2"/>
              <a:buChar char="v"/>
            </a:pPr>
            <a:r>
              <a:rPr lang="es-ES_tradnl" sz="2400" dirty="0" smtClean="0"/>
              <a:t>Compromiso</a:t>
            </a:r>
            <a:r>
              <a:rPr lang="es-ES_tradnl" sz="2400" dirty="0"/>
              <a:t>. Abrazando el cambio. Con respecto al comportamiento, estarán ansiosos por aprender y realizar cambios.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86</a:t>
            </a:fld>
            <a:endParaRPr lang="en-US" sz="1600"/>
          </a:p>
        </p:txBody>
      </p:sp>
    </p:spTree>
    <p:extLst>
      <p:ext uri="{BB962C8B-B14F-4D97-AF65-F5344CB8AC3E}">
        <p14:creationId xmlns:p14="http://schemas.microsoft.com/office/powerpoint/2010/main" val="1254994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Control organizacional.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puede alterar el sistema existente de control de gestión y puede cambiar parte de la distribución de energía existente. El cambio organizacional también puede hacer que sea difícil monitorear el desempeño y hacer correcciones durante las transiciones</a:t>
            </a:r>
            <a:r>
              <a:rPr lang="es-ES_tradnl" sz="2400" dirty="0" smtClean="0"/>
              <a:t>.</a:t>
            </a:r>
          </a:p>
          <a:p>
            <a:pPr>
              <a:buClr>
                <a:schemeClr val="accent2"/>
              </a:buClr>
              <a:buFont typeface="Wingdings" charset="2"/>
              <a:buChar char="v"/>
            </a:pPr>
            <a:r>
              <a:rPr lang="es-ES_tradnl" sz="2400" dirty="0" smtClean="0"/>
              <a:t>Poder</a:t>
            </a:r>
            <a:r>
              <a:rPr lang="es-ES_tradnl" sz="2400" dirty="0"/>
              <a:t>. </a:t>
            </a:r>
            <a:endParaRPr lang="es-ES_tradnl" sz="2400" dirty="0" smtClean="0"/>
          </a:p>
          <a:p>
            <a:pPr>
              <a:buClr>
                <a:schemeClr val="accent2"/>
              </a:buClr>
              <a:buFont typeface="Wingdings" charset="2"/>
              <a:buChar char="v"/>
            </a:pPr>
            <a:r>
              <a:rPr lang="es-ES_tradnl" sz="2400" dirty="0" smtClean="0"/>
              <a:t>Dado </a:t>
            </a:r>
            <a:r>
              <a:rPr lang="es-ES_tradnl" sz="2400" dirty="0"/>
              <a:t>que una organización es, en cierto modo, un sistema político que consiste en diferentes individuos, grupos y coaliciones que sostienen y compiten por el poder, un cambio organizativo que altera la distribución del poder probablemente cause alguna actividad política. </a:t>
            </a:r>
            <a:endParaRPr lang="es-ES_tradnl" sz="2400" dirty="0" smtClean="0"/>
          </a:p>
          <a:p>
            <a:pPr>
              <a:buClr>
                <a:schemeClr val="accent2"/>
              </a:buClr>
              <a:buFont typeface="Wingdings" charset="2"/>
              <a:buChar char="v"/>
            </a:pPr>
            <a:r>
              <a:rPr lang="es-ES_tradnl" sz="2400" dirty="0" smtClean="0"/>
              <a:t>Las </a:t>
            </a:r>
            <a:r>
              <a:rPr lang="es-ES_tradnl" sz="2400" dirty="0"/>
              <a:t>implicaciones y los pasos de acción específicos para superar los problemas se identifican en la Tabla 13.1. Cada situación es diferente y cada organización es única </a:t>
            </a:r>
            <a:r>
              <a:rPr lang="es-ES_tradnl" sz="2400" dirty="0" smtClean="0"/>
              <a:t>con respecto </a:t>
            </a:r>
            <a:r>
              <a:rPr lang="es-ES_tradnl" sz="2400" dirty="0"/>
              <a:t>a su historia, los individuos involucrados y los problemas específicos abordados por el cambio organizacional. En consecuencia, los pasos de acción generales sugeridos pueden servir solo como una guía para desarrollar un plan y una estrategia de cambio organizacional.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87</a:t>
            </a:fld>
            <a:endParaRPr lang="en-US" sz="1600"/>
          </a:p>
        </p:txBody>
      </p:sp>
    </p:spTree>
    <p:extLst>
      <p:ext uri="{BB962C8B-B14F-4D97-AF65-F5344CB8AC3E}">
        <p14:creationId xmlns:p14="http://schemas.microsoft.com/office/powerpoint/2010/main" val="16258811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88</a:t>
            </a:fld>
            <a:endParaRPr lang="en-US" sz="1600"/>
          </a:p>
        </p:txBody>
      </p:sp>
      <p:pic>
        <p:nvPicPr>
          <p:cNvPr id="3" name="Imagen 2"/>
          <p:cNvPicPr>
            <a:picLocks noChangeAspect="1"/>
          </p:cNvPicPr>
          <p:nvPr/>
        </p:nvPicPr>
        <p:blipFill>
          <a:blip r:embed="rId2"/>
          <a:stretch>
            <a:fillRect/>
          </a:stretch>
        </p:blipFill>
        <p:spPr>
          <a:xfrm>
            <a:off x="3760304" y="0"/>
            <a:ext cx="4671391" cy="6858000"/>
          </a:xfrm>
          <a:prstGeom prst="rect">
            <a:avLst/>
          </a:prstGeom>
        </p:spPr>
      </p:pic>
    </p:spTree>
    <p:extLst>
      <p:ext uri="{BB962C8B-B14F-4D97-AF65-F5344CB8AC3E}">
        <p14:creationId xmlns:p14="http://schemas.microsoft.com/office/powerpoint/2010/main" val="3371642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Las </a:t>
            </a:r>
            <a:r>
              <a:rPr lang="es-ES_tradnl" sz="4400" dirty="0">
                <a:latin typeface="Arial" charset="0"/>
              </a:rPr>
              <a:t>Universidades e investigación</a:t>
            </a:r>
          </a:p>
        </p:txBody>
      </p:sp>
    </p:spTree>
    <p:extLst>
      <p:ext uri="{BB962C8B-B14F-4D97-AF65-F5344CB8AC3E}">
        <p14:creationId xmlns:p14="http://schemas.microsoft.com/office/powerpoint/2010/main" val="712623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79" y="176174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50" dirty="0"/>
              <a:t>Tomemos el caso del empleado A, que intenta diez actividades, tiene éxito en ocho, pero falla dos, en comparación con el empleado B, que intenta cinco actividades y tiene éxito en total. </a:t>
            </a:r>
            <a:endParaRPr lang="es-ES_tradnl" sz="2250" dirty="0" smtClean="0"/>
          </a:p>
          <a:p>
            <a:pPr>
              <a:buClr>
                <a:schemeClr val="accent2"/>
              </a:buClr>
              <a:buFont typeface="Wingdings" charset="2"/>
              <a:buChar char="v"/>
            </a:pPr>
            <a:r>
              <a:rPr lang="es-ES_tradnl" sz="2250" dirty="0" smtClean="0"/>
              <a:t>La </a:t>
            </a:r>
            <a:r>
              <a:rPr lang="es-ES_tradnl" sz="2250" dirty="0"/>
              <a:t>experiencia muestra claramente que el peso otorgado al fracaso es mayor que el peso otorgado al éxito. En consecuencia, la probabilidad es muy alta de que el empleado B sea calificado más alto que el empleado </a:t>
            </a:r>
            <a:r>
              <a:rPr lang="es-ES_tradnl" sz="2250" dirty="0" smtClean="0"/>
              <a:t>A. </a:t>
            </a:r>
          </a:p>
          <a:p>
            <a:pPr>
              <a:buClr>
                <a:schemeClr val="accent2"/>
              </a:buClr>
              <a:buFont typeface="Wingdings" charset="2"/>
              <a:buChar char="v"/>
            </a:pPr>
            <a:r>
              <a:rPr lang="es-ES_tradnl" sz="2250" dirty="0" smtClean="0"/>
              <a:t>Esto </a:t>
            </a:r>
            <a:r>
              <a:rPr lang="es-ES_tradnl" sz="2250" dirty="0"/>
              <a:t>podría deberse, en parte, al énfasis en hacer juicios y evaluaciones en lugar de centrarse en la contribución de los empleados a la organización. De hecho, el empleado A puede haber hecho una contribución considerablemente mayor a la organización que el empleado B. </a:t>
            </a:r>
            <a:endParaRPr lang="es-ES_tradnl" sz="2250" dirty="0" smtClean="0"/>
          </a:p>
          <a:p>
            <a:pPr>
              <a:buClr>
                <a:schemeClr val="accent2"/>
              </a:buClr>
              <a:buFont typeface="Wingdings" charset="2"/>
              <a:buChar char="v"/>
            </a:pPr>
            <a:r>
              <a:rPr lang="es-ES_tradnl" sz="2250" dirty="0" smtClean="0"/>
              <a:t>En </a:t>
            </a:r>
            <a:r>
              <a:rPr lang="es-ES_tradnl" sz="2250" dirty="0"/>
              <a:t>una organización de I + D, </a:t>
            </a:r>
            <a:r>
              <a:rPr lang="es-ES_tradnl" sz="2250" dirty="0" smtClean="0"/>
              <a:t>la </a:t>
            </a:r>
            <a:r>
              <a:rPr lang="es-ES_tradnl" sz="2250" dirty="0"/>
              <a:t>naturaleza del trabajo </a:t>
            </a:r>
            <a:r>
              <a:rPr lang="es-ES_tradnl" sz="2250" dirty="0" smtClean="0"/>
              <a:t>incluir</a:t>
            </a:r>
            <a:r>
              <a:rPr lang="es-ES" sz="2250" dirty="0" smtClean="0"/>
              <a:t>á </a:t>
            </a:r>
            <a:r>
              <a:rPr lang="es-ES_tradnl" sz="2250" dirty="0" smtClean="0"/>
              <a:t>algunas </a:t>
            </a:r>
            <a:r>
              <a:rPr lang="es-ES_tradnl" sz="2250" dirty="0"/>
              <a:t>fallas, este caso de ejemplo apuntaría a un problema fundamental en el sistema de evaluación de empleados. </a:t>
            </a: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a:t>
            </a:fld>
            <a:endParaRPr lang="en-US" sz="1600"/>
          </a:p>
        </p:txBody>
      </p:sp>
      <p:sp>
        <p:nvSpPr>
          <p:cNvPr id="6" name="Título 1"/>
          <p:cNvSpPr txBox="1">
            <a:spLocks/>
          </p:cNvSpPr>
          <p:nvPr/>
        </p:nvSpPr>
        <p:spPr>
          <a:xfrm>
            <a:off x="1097280" y="25286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DE </a:t>
            </a:r>
            <a:endParaRPr lang="en-US" sz="4000" dirty="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351313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err="1"/>
              <a:t>Vannevar</a:t>
            </a:r>
            <a:r>
              <a:rPr lang="es-ES_tradnl" sz="2400" dirty="0"/>
              <a:t> Bush (</a:t>
            </a:r>
            <a:r>
              <a:rPr lang="es-ES_tradnl" sz="2400" dirty="0" err="1"/>
              <a:t>Science</a:t>
            </a:r>
            <a:r>
              <a:rPr lang="es-ES_tradnl" sz="2400" dirty="0"/>
              <a:t> </a:t>
            </a:r>
            <a:r>
              <a:rPr lang="es-ES_tradnl" sz="2400" dirty="0" err="1"/>
              <a:t>the</a:t>
            </a:r>
            <a:r>
              <a:rPr lang="es-ES_tradnl" sz="2400" dirty="0"/>
              <a:t> </a:t>
            </a:r>
            <a:r>
              <a:rPr lang="es-ES_tradnl" sz="2400" dirty="0" err="1"/>
              <a:t>Endless</a:t>
            </a:r>
            <a:r>
              <a:rPr lang="es-ES_tradnl" sz="2400" dirty="0"/>
              <a:t> </a:t>
            </a:r>
            <a:r>
              <a:rPr lang="es-ES_tradnl" sz="2400" dirty="0" err="1"/>
              <a:t>Frontier</a:t>
            </a:r>
            <a:r>
              <a:rPr lang="es-ES_tradnl" sz="2400" dirty="0"/>
              <a:t>, 1945) articuló la política científica nacional después de la Segunda Guerra Mundial. Describió la relación entre la investigación básica y la aplicación y cómo la investigación básica conduce a nuevos conocimientos. Sugirió que la investigación básica es capital científico, un fondo común del cual se pueden derivar aplicaciones prácticas y que proporciona una justificación para el apoyo público a la investigación básica. La empresa de investigación académica se ha beneficiado y ha florecido como resultado del apoyo público a la política de investigación básica de </a:t>
            </a:r>
            <a:r>
              <a:rPr lang="es-ES_tradnl" sz="2400" dirty="0" err="1"/>
              <a:t>Vannevar</a:t>
            </a:r>
            <a:r>
              <a:rPr lang="es-ES_tradnl" sz="2400" dirty="0"/>
              <a:t> Bush. Si bien la empresa de investigación básica en los Estados Unidos está compuesta por laboratorios de investigación gubernamentales, de la industria y de instituciones académicas, el segmento más grande y probablemente el más creativo en los Estados Unidos reside principalmente en las instituciones académicas (Academia Nacional de Ingeniería, 1993, pág. 63).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90</a:t>
            </a:fld>
            <a:endParaRPr lang="en-US" sz="1600"/>
          </a:p>
        </p:txBody>
      </p:sp>
    </p:spTree>
    <p:extLst>
      <p:ext uri="{BB962C8B-B14F-4D97-AF65-F5344CB8AC3E}">
        <p14:creationId xmlns:p14="http://schemas.microsoft.com/office/powerpoint/2010/main" val="15246776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Algunas de las características únicas de la empresa de investigación académica de EE. UU. Se relacionan con el flujo libre de ideas y talento de todo el mundo, una larga historia de apoyo público a esta empresa, las oportunidades que brinda para la iniciativa de científicos individuales en etapas relativamente tempranas de su carrera, y la historia de preeminencia de las instituciones académicas en los logros científicos (Academia Nacional de Ingeniería, 1993). Gran parte de la financiación de la investigación en instituciones académicas proviene de organizaciones gubernamentales y sin fines de lucro. El apoyo de la industria ha aumentado durante la última década, pero aún representa menos del 10 por ciento de la financiación total. Sin embargo, el vínculo entre la universidad y la industria es importante por razones distintas a las cifras absolutas en términos de financiamiento de la investigación.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91</a:t>
            </a:fld>
            <a:endParaRPr lang="en-US" sz="1600"/>
          </a:p>
        </p:txBody>
      </p:sp>
    </p:spTree>
    <p:extLst>
      <p:ext uri="{BB962C8B-B14F-4D97-AF65-F5344CB8AC3E}">
        <p14:creationId xmlns:p14="http://schemas.microsoft.com/office/powerpoint/2010/main" val="1481614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Para comprender los motivos de esto y para comprender otros temas relacionados con la empresa de investigación universitaria, analizamos los siguientes temas en este capítulo</a:t>
            </a:r>
            <a:r>
              <a:rPr lang="es-ES_tradnl" sz="2400" dirty="0" smtClean="0"/>
              <a:t>:</a:t>
            </a:r>
          </a:p>
          <a:p>
            <a:pPr>
              <a:buClr>
                <a:schemeClr val="accent2"/>
              </a:buClr>
              <a:buFont typeface="Wingdings" charset="2"/>
              <a:buChar char="v"/>
            </a:pPr>
            <a:r>
              <a:rPr lang="es-ES_tradnl" sz="2400" dirty="0" smtClean="0"/>
              <a:t>• </a:t>
            </a:r>
            <a:r>
              <a:rPr lang="es-ES_tradnl" sz="2400" dirty="0"/>
              <a:t>Bases para actividades de investigación universitaria</a:t>
            </a:r>
            <a:r>
              <a:rPr lang="es-ES_tradnl" sz="2400" dirty="0" smtClean="0"/>
              <a:t>.</a:t>
            </a:r>
          </a:p>
          <a:p>
            <a:pPr>
              <a:buClr>
                <a:schemeClr val="accent2"/>
              </a:buClr>
              <a:buFont typeface="Wingdings" charset="2"/>
              <a:buChar char="v"/>
            </a:pPr>
            <a:r>
              <a:rPr lang="es-ES_tradnl" sz="2400" dirty="0" smtClean="0"/>
              <a:t>• </a:t>
            </a:r>
            <a:r>
              <a:rPr lang="es-ES_tradnl" sz="2400" dirty="0"/>
              <a:t>¿Apoyo federal a la investigación universitaria? ¿Un derecho o un medio para alcanzar objetivos nacionales</a:t>
            </a:r>
            <a:r>
              <a:rPr lang="es-ES_tradnl" sz="2400" dirty="0" smtClean="0"/>
              <a:t>?</a:t>
            </a:r>
          </a:p>
          <a:p>
            <a:pPr>
              <a:buClr>
                <a:schemeClr val="accent2"/>
              </a:buClr>
              <a:buFont typeface="Wingdings" charset="2"/>
              <a:buChar char="v"/>
            </a:pPr>
            <a:r>
              <a:rPr lang="es-ES_tradnl" sz="2400" dirty="0" smtClean="0"/>
              <a:t>• </a:t>
            </a:r>
            <a:r>
              <a:rPr lang="es-ES_tradnl" sz="2400" dirty="0"/>
              <a:t>Investigación básica: ¿quién la necesita</a:t>
            </a:r>
            <a:r>
              <a:rPr lang="es-ES_tradnl" sz="2400" dirty="0" smtClean="0"/>
              <a:t>?</a:t>
            </a:r>
          </a:p>
          <a:p>
            <a:pPr>
              <a:buClr>
                <a:schemeClr val="accent2"/>
              </a:buClr>
              <a:buFont typeface="Wingdings" charset="2"/>
              <a:buChar char="v"/>
            </a:pPr>
            <a:r>
              <a:rPr lang="es-ES_tradnl" sz="2400" dirty="0" smtClean="0"/>
              <a:t>• </a:t>
            </a:r>
            <a:r>
              <a:rPr lang="es-ES_tradnl" sz="2400" dirty="0"/>
              <a:t>Vinculación universidad-industria</a:t>
            </a:r>
            <a:r>
              <a:rPr lang="es-ES_tradnl" sz="2400" dirty="0" smtClean="0"/>
              <a:t>.</a:t>
            </a:r>
          </a:p>
          <a:p>
            <a:pPr>
              <a:buClr>
                <a:schemeClr val="accent2"/>
              </a:buClr>
              <a:buFont typeface="Wingdings" charset="2"/>
              <a:buChar char="v"/>
            </a:pPr>
            <a:r>
              <a:rPr lang="es-ES_tradnl" sz="2400" dirty="0" smtClean="0"/>
              <a:t>• </a:t>
            </a:r>
            <a:r>
              <a:rPr lang="es-ES_tradnl" sz="2400" dirty="0"/>
              <a:t>Repensar la inversión en investigación básica.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92</a:t>
            </a:fld>
            <a:endParaRPr lang="en-US" sz="1600"/>
          </a:p>
        </p:txBody>
      </p:sp>
    </p:spTree>
    <p:extLst>
      <p:ext uri="{BB962C8B-B14F-4D97-AF65-F5344CB8AC3E}">
        <p14:creationId xmlns:p14="http://schemas.microsoft.com/office/powerpoint/2010/main" val="1380706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Existe un debate considerable sobre el papel y el propósito de la investigación y las actividades académicas en las universidades con investigación intensiva. Se sugiere que la beca de investigación en una universidad se ha convertido en la verdadera insignia de honor y que el miembro de la facultad que dedica su energía y creatividad primarias a la enseñanza es, de hecho, penalizado y a menudo menospreciado por sus compañeros (</a:t>
            </a:r>
            <a:r>
              <a:rPr lang="es-ES_tradnl" sz="2400" dirty="0" err="1"/>
              <a:t>Griffiths</a:t>
            </a:r>
            <a:r>
              <a:rPr lang="es-ES_tradnl" sz="2400" dirty="0"/>
              <a:t>, 1993). Es bien sabido que las decisiones de promoción y permanencia en las universidades se ven muy afectadas por los logros de los profesores en materia de investigación, y estos logros se ven muy afectados por las becas de investigación. Por lo tanto, las becas de investigación se convierten en la fuerza motriz para el reconocimiento y la promoción de la facultad. Por ejemplo, un decano se negó a promocionar a un biólogo que no tenía apoyo externo por el hecho de que la tenencia dedica $ 1 millón a la carrera de un profesor, y asumir ese compromiso es demasiado arriesgado si el gobierno federal no participa financieramente.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93</a:t>
            </a:fld>
            <a:endParaRPr lang="en-US" sz="1600"/>
          </a:p>
        </p:txBody>
      </p:sp>
    </p:spTree>
    <p:extLst>
      <p:ext uri="{BB962C8B-B14F-4D97-AF65-F5344CB8AC3E}">
        <p14:creationId xmlns:p14="http://schemas.microsoft.com/office/powerpoint/2010/main" val="10418243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Una universidad integral es más que una universidad de enseñanza. Una universidad es un repositorio de nuevos conocimientos. Los académicos de una universidad generan nuevos conocimientos y participan en la difusión de estos conocimientos a través de publicaciones de enseñanza e investigación. La comunidad universitaria también participa en muchas actividades de divulgación y servicios. La educación de posgrado de calidad, sin duda, está vinculada a la investigación y la beca. El sistema de educación superior estadounidense es único en el sentido de que la educación de científicos e ingenieros se lleva a cabo en instituciones académicas donde se realizan investigaciones básicas y, por lo tanto, se generan nuevos conocimientos. La investigación en el mundo académico, por lo tanto, tiene el propósito más crucial de educar a la próxima generación de científicos e ingenieros. Es difícil establecer una conexión clara entre la investigación académica y el uso comercial de la tecnología y la innovación.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94</a:t>
            </a:fld>
            <a:endParaRPr lang="en-US" sz="1600"/>
          </a:p>
        </p:txBody>
      </p:sp>
    </p:spTree>
    <p:extLst>
      <p:ext uri="{BB962C8B-B14F-4D97-AF65-F5344CB8AC3E}">
        <p14:creationId xmlns:p14="http://schemas.microsoft.com/office/powerpoint/2010/main" val="2802311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En un estudio reciente, Mansfield (1995, p. 64) concluyó, “una proporción sustancial de la innovación industrial en las industrias de alta tecnología como las drogas, los instrumentos y el procesamiento de la información se han basado directamente en investigaciones académicas recientes”. Para entender claramente la importancia de la investigación para una universidad, imagine las implicaciones de una disminución precipitada en la financiación de la investigación externa en una universidad. Al principio, habría un impacto inmediato en todos los presupuestos. ¿Por qué? Simplemente porque, en la mayoría de las universidades de investigación intensiva, la financiación de la investigación externa representa más del 50 por ciento de los presupuestos de los departamentos y escuelas de ciencia y tecnología dentro de la universidad. Gran parte de la infraestructura de investigación en una universidad está respaldada por fondos de investigación externos. El efecto sobre dicha infraestructura de investigación sería considerable. Esto, a su vez, afectaría la calidad del programa de posgrado. Dado que muchos de los estudiantes graduados en ciencias e ingeniería reciben apoyo de fondos de investigación externos, la cantidad de estudiantes graduados disminuiría.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95</a:t>
            </a:fld>
            <a:endParaRPr lang="en-US" sz="1600"/>
          </a:p>
        </p:txBody>
      </p:sp>
    </p:spTree>
    <p:extLst>
      <p:ext uri="{BB962C8B-B14F-4D97-AF65-F5344CB8AC3E}">
        <p14:creationId xmlns:p14="http://schemas.microsoft.com/office/powerpoint/2010/main" val="4176087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Muchos miembros de la facultad obtienen una compensación suplementaria para las actividades de investigación de verano de las becas de investigación. Este es un tema importante. Los miembros de la facultad de primer nivel se sienten atraídos naturalmente por las universidades con un alto nivel de investigación, donde pueden trabajar en importantes programas de investigación y, por lo general, pueden aumentar sus salarios académicos normales con fondos provenientes de becas de investigación. Por lo tanto, una disminución en la financiación externa inevitablemente afectaría la calidad de la facultad en una universidad determinada y, a su vez, afectaría la calidad y reputación del programa, especialmente a nivel de posgrado. Se podría argumentar que los programas de pregrado se benefician de la facultad de alta calidad y que una disminución en la financiación de la investigación también afectaría la calidad y la reputación del programa de pregrado.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96</a:t>
            </a:fld>
            <a:endParaRPr lang="en-US" sz="1600"/>
          </a:p>
        </p:txBody>
      </p:sp>
    </p:spTree>
    <p:extLst>
      <p:ext uri="{BB962C8B-B14F-4D97-AF65-F5344CB8AC3E}">
        <p14:creationId xmlns:p14="http://schemas.microsoft.com/office/powerpoint/2010/main" val="7047146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20000"/>
          </a:bodyPr>
          <a:lstStyle/>
          <a:p>
            <a:pPr>
              <a:buClr>
                <a:schemeClr val="accent2"/>
              </a:buClr>
              <a:buFont typeface="Wingdings" charset="2"/>
              <a:buChar char="v"/>
            </a:pPr>
            <a:r>
              <a:rPr lang="es-ES_tradnl" sz="2400" dirty="0"/>
              <a:t>Finalmente, muchos programas y servicios de divulgación a través de la innovación se verían afectados negativamente si la financiación de la investigación disminuyera</a:t>
            </a:r>
            <a:r>
              <a:rPr lang="es-ES_tradnl" sz="2400" dirty="0" smtClean="0"/>
              <a:t>.</a:t>
            </a:r>
          </a:p>
          <a:p>
            <a:pPr>
              <a:buClr>
                <a:schemeClr val="accent2"/>
              </a:buClr>
              <a:buFont typeface="Wingdings" charset="2"/>
              <a:buChar char="v"/>
            </a:pPr>
            <a:r>
              <a:rPr lang="es-ES_tradnl" sz="2400" dirty="0" smtClean="0"/>
              <a:t>Muchas </a:t>
            </a:r>
            <a:r>
              <a:rPr lang="es-ES_tradnl" sz="2400" dirty="0"/>
              <a:t>decisiones cruciales que afectan la promoción y la permanencia del profesorado, la calidad del programa y la reputación de una universidad están inextricablemente vinculadas a la financiación de investigación externa. Para las universidades que no son intensivas en investigación, los argumentos presentados aquí pueden no ser tan relevantes</a:t>
            </a:r>
            <a:r>
              <a:rPr lang="es-ES_tradnl" sz="2400" dirty="0" smtClean="0"/>
              <a:t>.</a:t>
            </a:r>
          </a:p>
          <a:p>
            <a:pPr>
              <a:buClr>
                <a:schemeClr val="accent2"/>
              </a:buClr>
              <a:buFont typeface="Wingdings" charset="2"/>
              <a:buChar char="v"/>
            </a:pPr>
            <a:r>
              <a:rPr lang="es-ES_tradnl" sz="2400" dirty="0" smtClean="0"/>
              <a:t>A </a:t>
            </a:r>
            <a:r>
              <a:rPr lang="es-ES_tradnl" sz="2400" dirty="0"/>
              <a:t>pesar de todos estos puntos, podría decirse que la investigación en el mundo académico está mejor justificada para respaldar la misión principal de educación de las instituciones, generando nuevos conocimientos y servicios</a:t>
            </a:r>
            <a:r>
              <a:rPr lang="es-ES_tradnl" sz="2400" dirty="0" smtClean="0"/>
              <a:t>.</a:t>
            </a:r>
          </a:p>
          <a:p>
            <a:pPr>
              <a:buClr>
                <a:schemeClr val="accent2"/>
              </a:buClr>
              <a:buFont typeface="Wingdings" charset="2"/>
              <a:buChar char="v"/>
            </a:pPr>
            <a:r>
              <a:rPr lang="es-ES_tradnl" sz="2400" dirty="0" smtClean="0"/>
              <a:t>Walter </a:t>
            </a:r>
            <a:r>
              <a:rPr lang="es-ES_tradnl" sz="2400" dirty="0" err="1"/>
              <a:t>Massey</a:t>
            </a:r>
            <a:r>
              <a:rPr lang="es-ES_tradnl" sz="2400" dirty="0"/>
              <a:t>, ex director de la </a:t>
            </a:r>
            <a:r>
              <a:rPr lang="es-ES_tradnl" sz="2400" dirty="0" err="1"/>
              <a:t>National</a:t>
            </a:r>
            <a:r>
              <a:rPr lang="es-ES_tradnl" sz="2400" dirty="0"/>
              <a:t> </a:t>
            </a:r>
            <a:r>
              <a:rPr lang="es-ES_tradnl" sz="2400" dirty="0" err="1"/>
              <a:t>Science</a:t>
            </a:r>
            <a:r>
              <a:rPr lang="es-ES_tradnl" sz="2400" dirty="0"/>
              <a:t> </a:t>
            </a:r>
            <a:r>
              <a:rPr lang="es-ES_tradnl" sz="2400" dirty="0" err="1"/>
              <a:t>Foundation</a:t>
            </a:r>
            <a:r>
              <a:rPr lang="es-ES_tradnl" sz="2400" dirty="0"/>
              <a:t> (1994, pág. 201), declaró: "El compromiso con la investigación y los estudios es lo que distingue a la universidad de investigación de otros tipos de instituciones, pero no las define". Además, sugiere que la misión principal de una universidad de investigación aún es educar y es esta la misión en la que una institución académica necesita enfocarse. La investigación y la beca en una institución académica deben realizarse para apoyar la excelencia en la enseñanza y el servicio.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97</a:t>
            </a:fld>
            <a:endParaRPr lang="en-US" sz="1600"/>
          </a:p>
        </p:txBody>
      </p:sp>
    </p:spTree>
    <p:extLst>
      <p:ext uri="{BB962C8B-B14F-4D97-AF65-F5344CB8AC3E}">
        <p14:creationId xmlns:p14="http://schemas.microsoft.com/office/powerpoint/2010/main" val="950698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37312</TotalTime>
  <Words>11798</Words>
  <Application>Microsoft Macintosh PowerPoint</Application>
  <PresentationFormat>Panorámica</PresentationFormat>
  <Paragraphs>609</Paragraphs>
  <Slides>97</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97</vt:i4>
      </vt:variant>
    </vt:vector>
  </HeadingPairs>
  <TitlesOfParts>
    <vt:vector size="102" baseType="lpstr">
      <vt:lpstr>Calibri</vt:lpstr>
      <vt:lpstr>Calibri Light</vt:lpstr>
      <vt:lpstr>Wingdings</vt:lpstr>
      <vt:lpstr>Arial</vt:lpstr>
      <vt:lpstr>Retrospección</vt:lpstr>
      <vt:lpstr>Presentación de PowerPoint</vt:lpstr>
      <vt:lpstr>Presentación de PowerPoint</vt:lpstr>
      <vt:lpstr>Evaluación del desempeño y Contribución de los empleados en I + D</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Transferencia de Tecnología</vt:lpstr>
      <vt:lpstr>Introducción</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Modelos para Implementar  Innovación Incremental y Radical</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Cambio organizacional en la configuración de I + D</vt:lpstr>
      <vt:lpstr>Introducción</vt:lpstr>
      <vt:lpstr>Introducción</vt:lpstr>
      <vt:lpstr>Introducción</vt:lpstr>
      <vt:lpstr>¿POR QUÉ CAMBIO ORGANIZACIONAL?</vt:lpstr>
      <vt:lpstr>¿POR QUÉ CAMBIO ORGANIZACIONAL?</vt:lpstr>
      <vt:lpstr>¿POR QUÉ CAMBIO ORGANIZACIONAL?</vt:lpstr>
      <vt:lpstr>¿POR QUÉ CAMBIO ORGANIZACIONAL?</vt:lpstr>
      <vt:lpstr>STEPS IN ORGANIZATIONAL CHANGE</vt:lpstr>
      <vt:lpstr>PROBLEMS AND ACTION STEPS</vt:lpstr>
      <vt:lpstr>PROBLEMS AND ACTION STEPS</vt:lpstr>
      <vt:lpstr>PROBLEMS AND ACTION STEPS</vt:lpstr>
      <vt:lpstr>PROBLEMS AND ACTION STEPS</vt:lpstr>
      <vt:lpstr>Presentación de PowerPoint</vt:lpstr>
      <vt:lpstr>Las Universidades e investigación</vt:lpstr>
      <vt:lpstr>Introducción</vt:lpstr>
      <vt:lpstr>Introducción</vt:lpstr>
      <vt:lpstr>Introducción</vt:lpstr>
      <vt:lpstr>BASIS FOR UNIVERSITY RESEARCH ACTIVITIES</vt:lpstr>
      <vt:lpstr>BASIS FOR UNIVERSITY RESEARCH ACTIVITIES</vt:lpstr>
      <vt:lpstr>BASIS FOR UNIVERSITY RESEARCH ACTIVITIES</vt:lpstr>
      <vt:lpstr>BASIS FOR UNIVERSITY RESEARCH ACTIVITIES</vt:lpstr>
      <vt:lpstr>BASIS FOR UNIVERSITY RESEARCH ACTIVITIES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467</cp:revision>
  <dcterms:created xsi:type="dcterms:W3CDTF">2018-09-05T16:34:01Z</dcterms:created>
  <dcterms:modified xsi:type="dcterms:W3CDTF">2019-05-14T18:29:55Z</dcterms:modified>
</cp:coreProperties>
</file>