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62"/>
  </p:notesMasterIdLst>
  <p:sldIdLst>
    <p:sldId id="358" r:id="rId2"/>
    <p:sldId id="539" r:id="rId3"/>
    <p:sldId id="540" r:id="rId4"/>
    <p:sldId id="541" r:id="rId5"/>
    <p:sldId id="542" r:id="rId6"/>
    <p:sldId id="543" r:id="rId7"/>
    <p:sldId id="544" r:id="rId8"/>
    <p:sldId id="545" r:id="rId9"/>
    <p:sldId id="546" r:id="rId10"/>
    <p:sldId id="547" r:id="rId11"/>
    <p:sldId id="548" r:id="rId12"/>
    <p:sldId id="549" r:id="rId13"/>
    <p:sldId id="550" r:id="rId14"/>
    <p:sldId id="551" r:id="rId15"/>
    <p:sldId id="552" r:id="rId16"/>
    <p:sldId id="559" r:id="rId17"/>
    <p:sldId id="553" r:id="rId18"/>
    <p:sldId id="554" r:id="rId19"/>
    <p:sldId id="555" r:id="rId20"/>
    <p:sldId id="556" r:id="rId21"/>
    <p:sldId id="560" r:id="rId22"/>
    <p:sldId id="561" r:id="rId23"/>
    <p:sldId id="570" r:id="rId24"/>
    <p:sldId id="571" r:id="rId25"/>
    <p:sldId id="572" r:id="rId26"/>
    <p:sldId id="573" r:id="rId27"/>
    <p:sldId id="574" r:id="rId28"/>
    <p:sldId id="575" r:id="rId29"/>
    <p:sldId id="568" r:id="rId30"/>
    <p:sldId id="569" r:id="rId31"/>
    <p:sldId id="576" r:id="rId32"/>
    <p:sldId id="577" r:id="rId33"/>
    <p:sldId id="579" r:id="rId34"/>
    <p:sldId id="578" r:id="rId35"/>
    <p:sldId id="580" r:id="rId36"/>
    <p:sldId id="581" r:id="rId37"/>
    <p:sldId id="582" r:id="rId38"/>
    <p:sldId id="583" r:id="rId39"/>
    <p:sldId id="584" r:id="rId40"/>
    <p:sldId id="585" r:id="rId41"/>
    <p:sldId id="586" r:id="rId42"/>
    <p:sldId id="587" r:id="rId43"/>
    <p:sldId id="588" r:id="rId44"/>
    <p:sldId id="589" r:id="rId45"/>
    <p:sldId id="590" r:id="rId46"/>
    <p:sldId id="591" r:id="rId47"/>
    <p:sldId id="592" r:id="rId48"/>
    <p:sldId id="593" r:id="rId49"/>
    <p:sldId id="594" r:id="rId50"/>
    <p:sldId id="595" r:id="rId51"/>
    <p:sldId id="596" r:id="rId52"/>
    <p:sldId id="597" r:id="rId53"/>
    <p:sldId id="598" r:id="rId54"/>
    <p:sldId id="599" r:id="rId55"/>
    <p:sldId id="600" r:id="rId56"/>
    <p:sldId id="601" r:id="rId57"/>
    <p:sldId id="602" r:id="rId58"/>
    <p:sldId id="603" r:id="rId59"/>
    <p:sldId id="604" r:id="rId60"/>
    <p:sldId id="605" r:id="rId6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8"/>
    <p:restoredTop sz="90219"/>
  </p:normalViewPr>
  <p:slideViewPr>
    <p:cSldViewPr snapToGrid="0" snapToObjects="1">
      <p:cViewPr varScale="1">
        <p:scale>
          <a:sx n="83" d="100"/>
          <a:sy n="83"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5/7/19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91473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1159737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163927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769635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2008948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310524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2113192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1852807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2614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49601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1712957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22130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370210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119339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2033074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1054097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1943688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683737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1392547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66502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93802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860422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1755094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1580039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39</a:t>
            </a:fld>
            <a:endParaRPr lang="en-US"/>
          </a:p>
        </p:txBody>
      </p:sp>
    </p:spTree>
    <p:extLst>
      <p:ext uri="{BB962C8B-B14F-4D97-AF65-F5344CB8AC3E}">
        <p14:creationId xmlns:p14="http://schemas.microsoft.com/office/powerpoint/2010/main" val="203353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40</a:t>
            </a:fld>
            <a:endParaRPr lang="en-US"/>
          </a:p>
        </p:txBody>
      </p:sp>
    </p:spTree>
    <p:extLst>
      <p:ext uri="{BB962C8B-B14F-4D97-AF65-F5344CB8AC3E}">
        <p14:creationId xmlns:p14="http://schemas.microsoft.com/office/powerpoint/2010/main" val="843456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41</a:t>
            </a:fld>
            <a:endParaRPr lang="en-US"/>
          </a:p>
        </p:txBody>
      </p:sp>
    </p:spTree>
    <p:extLst>
      <p:ext uri="{BB962C8B-B14F-4D97-AF65-F5344CB8AC3E}">
        <p14:creationId xmlns:p14="http://schemas.microsoft.com/office/powerpoint/2010/main" val="1978585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42</a:t>
            </a:fld>
            <a:endParaRPr lang="en-US"/>
          </a:p>
        </p:txBody>
      </p:sp>
    </p:spTree>
    <p:extLst>
      <p:ext uri="{BB962C8B-B14F-4D97-AF65-F5344CB8AC3E}">
        <p14:creationId xmlns:p14="http://schemas.microsoft.com/office/powerpoint/2010/main" val="1455015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43</a:t>
            </a:fld>
            <a:endParaRPr lang="en-US"/>
          </a:p>
        </p:txBody>
      </p:sp>
    </p:spTree>
    <p:extLst>
      <p:ext uri="{BB962C8B-B14F-4D97-AF65-F5344CB8AC3E}">
        <p14:creationId xmlns:p14="http://schemas.microsoft.com/office/powerpoint/2010/main" val="14135884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44</a:t>
            </a:fld>
            <a:endParaRPr lang="en-US"/>
          </a:p>
        </p:txBody>
      </p:sp>
    </p:spTree>
    <p:extLst>
      <p:ext uri="{BB962C8B-B14F-4D97-AF65-F5344CB8AC3E}">
        <p14:creationId xmlns:p14="http://schemas.microsoft.com/office/powerpoint/2010/main" val="745456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45</a:t>
            </a:fld>
            <a:endParaRPr lang="en-US"/>
          </a:p>
        </p:txBody>
      </p:sp>
    </p:spTree>
    <p:extLst>
      <p:ext uri="{BB962C8B-B14F-4D97-AF65-F5344CB8AC3E}">
        <p14:creationId xmlns:p14="http://schemas.microsoft.com/office/powerpoint/2010/main" val="645537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47</a:t>
            </a:fld>
            <a:endParaRPr lang="en-US"/>
          </a:p>
        </p:txBody>
      </p:sp>
    </p:spTree>
    <p:extLst>
      <p:ext uri="{BB962C8B-B14F-4D97-AF65-F5344CB8AC3E}">
        <p14:creationId xmlns:p14="http://schemas.microsoft.com/office/powerpoint/2010/main" val="206707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1038342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48</a:t>
            </a:fld>
            <a:endParaRPr lang="en-US"/>
          </a:p>
        </p:txBody>
      </p:sp>
    </p:spTree>
    <p:extLst>
      <p:ext uri="{BB962C8B-B14F-4D97-AF65-F5344CB8AC3E}">
        <p14:creationId xmlns:p14="http://schemas.microsoft.com/office/powerpoint/2010/main" val="9339143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49</a:t>
            </a:fld>
            <a:endParaRPr lang="en-US"/>
          </a:p>
        </p:txBody>
      </p:sp>
    </p:spTree>
    <p:extLst>
      <p:ext uri="{BB962C8B-B14F-4D97-AF65-F5344CB8AC3E}">
        <p14:creationId xmlns:p14="http://schemas.microsoft.com/office/powerpoint/2010/main" val="1382408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1880619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621606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53</a:t>
            </a:fld>
            <a:endParaRPr lang="en-US"/>
          </a:p>
        </p:txBody>
      </p:sp>
    </p:spTree>
    <p:extLst>
      <p:ext uri="{BB962C8B-B14F-4D97-AF65-F5344CB8AC3E}">
        <p14:creationId xmlns:p14="http://schemas.microsoft.com/office/powerpoint/2010/main" val="18083515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54</a:t>
            </a:fld>
            <a:endParaRPr lang="en-US"/>
          </a:p>
        </p:txBody>
      </p:sp>
    </p:spTree>
    <p:extLst>
      <p:ext uri="{BB962C8B-B14F-4D97-AF65-F5344CB8AC3E}">
        <p14:creationId xmlns:p14="http://schemas.microsoft.com/office/powerpoint/2010/main" val="9052709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55</a:t>
            </a:fld>
            <a:endParaRPr lang="en-US"/>
          </a:p>
        </p:txBody>
      </p:sp>
    </p:spTree>
    <p:extLst>
      <p:ext uri="{BB962C8B-B14F-4D97-AF65-F5344CB8AC3E}">
        <p14:creationId xmlns:p14="http://schemas.microsoft.com/office/powerpoint/2010/main" val="9565005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56</a:t>
            </a:fld>
            <a:endParaRPr lang="en-US"/>
          </a:p>
        </p:txBody>
      </p:sp>
    </p:spTree>
    <p:extLst>
      <p:ext uri="{BB962C8B-B14F-4D97-AF65-F5344CB8AC3E}">
        <p14:creationId xmlns:p14="http://schemas.microsoft.com/office/powerpoint/2010/main" val="1406349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57</a:t>
            </a:fld>
            <a:endParaRPr lang="en-US"/>
          </a:p>
        </p:txBody>
      </p:sp>
    </p:spTree>
    <p:extLst>
      <p:ext uri="{BB962C8B-B14F-4D97-AF65-F5344CB8AC3E}">
        <p14:creationId xmlns:p14="http://schemas.microsoft.com/office/powerpoint/2010/main" val="7948434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58</a:t>
            </a:fld>
            <a:endParaRPr lang="en-US"/>
          </a:p>
        </p:txBody>
      </p:sp>
    </p:spTree>
    <p:extLst>
      <p:ext uri="{BB962C8B-B14F-4D97-AF65-F5344CB8AC3E}">
        <p14:creationId xmlns:p14="http://schemas.microsoft.com/office/powerpoint/2010/main" val="60691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16105007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59</a:t>
            </a:fld>
            <a:endParaRPr lang="en-US"/>
          </a:p>
        </p:txBody>
      </p:sp>
    </p:spTree>
    <p:extLst>
      <p:ext uri="{BB962C8B-B14F-4D97-AF65-F5344CB8AC3E}">
        <p14:creationId xmlns:p14="http://schemas.microsoft.com/office/powerpoint/2010/main" val="19017201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60</a:t>
            </a:fld>
            <a:endParaRPr lang="en-US"/>
          </a:p>
        </p:txBody>
      </p:sp>
    </p:spTree>
    <p:extLst>
      <p:ext uri="{BB962C8B-B14F-4D97-AF65-F5344CB8AC3E}">
        <p14:creationId xmlns:p14="http://schemas.microsoft.com/office/powerpoint/2010/main" val="24064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47624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140286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168519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266857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8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2097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67291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3060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23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7/5/19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29267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7/5/19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00094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7/5/19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2401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7/5/19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44491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7/5/19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20327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7/5/19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8837908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7/5/19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4365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100051" y="2021305"/>
            <a:ext cx="10058400" cy="1060018"/>
          </a:xfrm>
          <a:prstGeom prst="rect">
            <a:avLst/>
          </a:prstGeom>
        </p:spPr>
        <p:txBody>
          <a:bodyP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err="1" smtClean="0"/>
              <a:t>Writing</a:t>
            </a:r>
            <a:r>
              <a:rPr lang="es-ES" sz="5800" dirty="0" smtClean="0"/>
              <a:t> a </a:t>
            </a:r>
            <a:r>
              <a:rPr lang="es-ES" sz="5800" dirty="0" err="1" smtClean="0"/>
              <a:t>Scientific</a:t>
            </a:r>
            <a:r>
              <a:rPr lang="es-ES" sz="5800" dirty="0" smtClean="0"/>
              <a:t> </a:t>
            </a:r>
            <a:r>
              <a:rPr lang="es-ES" sz="5800" dirty="0" err="1" smtClean="0"/>
              <a:t>Paper</a:t>
            </a:r>
            <a:endParaRPr lang="es-ES" sz="5800" dirty="0" smtClean="0"/>
          </a:p>
          <a:p>
            <a:pPr algn="ctr"/>
            <a:r>
              <a:rPr lang="es-ES" sz="5800" dirty="0" smtClean="0"/>
              <a:t>Semana 2</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2019-A</a:t>
            </a:r>
            <a:endParaRPr lang="en-US" dirty="0">
              <a:solidFill>
                <a:schemeClr val="tx1"/>
              </a:solidFill>
            </a:endParaRPr>
          </a:p>
        </p:txBody>
      </p:sp>
      <p:sp>
        <p:nvSpPr>
          <p:cNvPr id="2" name="CuadroTexto 1"/>
          <p:cNvSpPr txBox="1"/>
          <p:nvPr/>
        </p:nvSpPr>
        <p:spPr>
          <a:xfrm>
            <a:off x="6039854" y="5511645"/>
            <a:ext cx="5921680" cy="707886"/>
          </a:xfrm>
          <a:prstGeom prst="rect">
            <a:avLst/>
          </a:prstGeom>
          <a:noFill/>
        </p:spPr>
        <p:txBody>
          <a:bodyPr wrap="square" rtlCol="0">
            <a:spAutoFit/>
          </a:bodyPr>
          <a:lstStyle/>
          <a:p>
            <a:pPr algn="just"/>
            <a:r>
              <a:rPr lang="en-US" sz="2000" dirty="0" err="1" smtClean="0"/>
              <a:t>Contenido</a:t>
            </a:r>
            <a:r>
              <a:rPr lang="en-US" sz="2000" dirty="0" smtClean="0"/>
              <a:t> de Barbara </a:t>
            </a:r>
            <a:r>
              <a:rPr lang="en-US" sz="2000" dirty="0" err="1"/>
              <a:t>Gastel</a:t>
            </a:r>
            <a:r>
              <a:rPr lang="en-US" sz="2000" dirty="0"/>
              <a:t>, Robert A. Day - How to Write and Publish a Scientific Paper-</a:t>
            </a:r>
            <a:r>
              <a:rPr lang="en-US" sz="2000" dirty="0" err="1"/>
              <a:t>GreenWood</a:t>
            </a:r>
            <a:r>
              <a:rPr lang="en-US" sz="2000" dirty="0"/>
              <a:t> (2016)</a:t>
            </a: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10</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IMPORTANCE OF SYNTAX</a:t>
            </a:r>
            <a:endParaRPr lang="es-ES_tradnl" b="1" dirty="0"/>
          </a:p>
        </p:txBody>
      </p:sp>
      <p:sp>
        <p:nvSpPr>
          <p:cNvPr id="8" name="CuadroTexto 7"/>
          <p:cNvSpPr txBox="1"/>
          <p:nvPr/>
        </p:nvSpPr>
        <p:spPr>
          <a:xfrm>
            <a:off x="631452" y="1486729"/>
            <a:ext cx="11097486" cy="4601260"/>
          </a:xfrm>
          <a:prstGeom prst="rect">
            <a:avLst/>
          </a:prstGeom>
          <a:noFill/>
        </p:spPr>
        <p:txBody>
          <a:bodyPr wrap="square" rtlCol="0">
            <a:spAutoFit/>
          </a:bodyPr>
          <a:lstStyle/>
          <a:p>
            <a:r>
              <a:rPr lang="es-ES_tradnl" sz="2500" dirty="0" smtClean="0"/>
              <a:t>En los títulos, tenga especial cuidado con la sintaxis. La mayoría de los errores gramaticales en los títulos se deben al orden incorrecto de las palabras</a:t>
            </a:r>
            <a:r>
              <a:rPr lang="es-ES_tradnl" sz="2500" dirty="0" smtClean="0"/>
              <a:t>. Se </a:t>
            </a:r>
            <a:r>
              <a:rPr lang="es-ES_tradnl" sz="2500" dirty="0" smtClean="0"/>
              <a:t>envió un artículo al </a:t>
            </a:r>
            <a:r>
              <a:rPr lang="es-ES_tradnl" sz="2500" dirty="0" err="1" smtClean="0"/>
              <a:t>Journal</a:t>
            </a:r>
            <a:r>
              <a:rPr lang="es-ES_tradnl" sz="2500" dirty="0" smtClean="0"/>
              <a:t> of </a:t>
            </a:r>
            <a:r>
              <a:rPr lang="es-ES_tradnl" sz="2500" dirty="0" err="1" smtClean="0"/>
              <a:t>Bacteriology</a:t>
            </a:r>
            <a:r>
              <a:rPr lang="es-ES_tradnl" sz="2500" dirty="0" smtClean="0"/>
              <a:t> con el título </a:t>
            </a:r>
            <a:r>
              <a:rPr lang="es-ES_tradnl" sz="2800" dirty="0" smtClean="0"/>
              <a:t>“</a:t>
            </a:r>
            <a:r>
              <a:rPr lang="es-ES_tradnl" sz="2800" dirty="0" err="1" smtClean="0"/>
              <a:t>Mechanism</a:t>
            </a:r>
            <a:endParaRPr lang="es-ES_tradnl" sz="2800" dirty="0" smtClean="0"/>
          </a:p>
          <a:p>
            <a:r>
              <a:rPr lang="es-ES_tradnl" sz="2800" dirty="0" smtClean="0"/>
              <a:t>of </a:t>
            </a:r>
            <a:r>
              <a:rPr lang="es-ES_tradnl" sz="2800" dirty="0" err="1" smtClean="0"/>
              <a:t>Suppression</a:t>
            </a:r>
            <a:r>
              <a:rPr lang="es-ES_tradnl" sz="2800" dirty="0" smtClean="0"/>
              <a:t> of </a:t>
            </a:r>
            <a:r>
              <a:rPr lang="es-ES_tradnl" sz="2800" dirty="0" err="1" smtClean="0"/>
              <a:t>Nontransmissible</a:t>
            </a:r>
            <a:r>
              <a:rPr lang="es-ES_tradnl" sz="2800" dirty="0" smtClean="0"/>
              <a:t> </a:t>
            </a:r>
            <a:r>
              <a:rPr lang="es-ES_tradnl" sz="2800" dirty="0" err="1" smtClean="0"/>
              <a:t>Pneumonia</a:t>
            </a:r>
            <a:r>
              <a:rPr lang="es-ES_tradnl" sz="2800" dirty="0" smtClean="0"/>
              <a:t> in </a:t>
            </a:r>
            <a:r>
              <a:rPr lang="es-ES_tradnl" sz="2800" dirty="0" err="1" smtClean="0"/>
              <a:t>Mice</a:t>
            </a:r>
            <a:r>
              <a:rPr lang="es-ES_tradnl" sz="2800" dirty="0" smtClean="0"/>
              <a:t> </a:t>
            </a:r>
            <a:r>
              <a:rPr lang="es-ES_tradnl" sz="2800" dirty="0" err="1" smtClean="0"/>
              <a:t>Induced</a:t>
            </a:r>
            <a:r>
              <a:rPr lang="es-ES_tradnl" sz="2800" dirty="0" smtClean="0"/>
              <a:t> </a:t>
            </a:r>
            <a:r>
              <a:rPr lang="es-ES_tradnl" sz="2800" dirty="0" err="1" smtClean="0"/>
              <a:t>by</a:t>
            </a:r>
            <a:endParaRPr lang="es-ES_tradnl" sz="2800" dirty="0" smtClean="0"/>
          </a:p>
          <a:p>
            <a:r>
              <a:rPr lang="es-ES_tradnl" sz="2800" dirty="0" smtClean="0"/>
              <a:t>Newcastle </a:t>
            </a:r>
            <a:r>
              <a:rPr lang="es-ES_tradnl" sz="2800" dirty="0" err="1" smtClean="0"/>
              <a:t>Disease</a:t>
            </a:r>
            <a:r>
              <a:rPr lang="es-ES_tradnl" sz="2800" dirty="0" smtClean="0"/>
              <a:t> </a:t>
            </a:r>
            <a:r>
              <a:rPr lang="es-ES_tradnl" sz="2800" dirty="0" smtClean="0"/>
              <a:t>Virus”</a:t>
            </a:r>
            <a:r>
              <a:rPr lang="es-ES_tradnl" sz="2500" dirty="0" smtClean="0"/>
              <a:t>. </a:t>
            </a:r>
          </a:p>
          <a:p>
            <a:endParaRPr lang="es-ES_tradnl" sz="2500" dirty="0" smtClean="0"/>
          </a:p>
          <a:p>
            <a:r>
              <a:rPr lang="es-ES_tradnl" sz="2500" dirty="0" smtClean="0"/>
              <a:t>A </a:t>
            </a:r>
            <a:r>
              <a:rPr lang="es-ES_tradnl" sz="2500" dirty="0" smtClean="0"/>
              <a:t>menos que este autor haya logrado demostrar de alguna manera la generación espontánea, debe haber sido la neumonía inducida y no los ratones. (El título debería haber </a:t>
            </a:r>
            <a:r>
              <a:rPr lang="es-ES_tradnl" sz="2500" dirty="0" smtClean="0"/>
              <a:t>sido: </a:t>
            </a:r>
            <a:r>
              <a:rPr lang="es-ES_tradnl" sz="2800" dirty="0" smtClean="0"/>
              <a:t>“</a:t>
            </a:r>
            <a:r>
              <a:rPr lang="es-ES_tradnl" sz="2800" dirty="0" err="1" smtClean="0"/>
              <a:t>Mechanism</a:t>
            </a:r>
            <a:r>
              <a:rPr lang="es-ES_tradnl" sz="2800" dirty="0" smtClean="0"/>
              <a:t> of </a:t>
            </a:r>
            <a:r>
              <a:rPr lang="es-ES_tradnl" sz="2800" dirty="0" err="1" smtClean="0"/>
              <a:t>Suppression</a:t>
            </a:r>
            <a:endParaRPr lang="es-ES_tradnl" sz="2800" dirty="0" smtClean="0"/>
          </a:p>
          <a:p>
            <a:r>
              <a:rPr lang="es-ES_tradnl" sz="2800" dirty="0" smtClean="0"/>
              <a:t>of </a:t>
            </a:r>
            <a:r>
              <a:rPr lang="es-ES_tradnl" sz="2800" dirty="0" err="1" smtClean="0"/>
              <a:t>Nontransmissible</a:t>
            </a:r>
            <a:r>
              <a:rPr lang="es-ES_tradnl" sz="2800" dirty="0" smtClean="0"/>
              <a:t> </a:t>
            </a:r>
            <a:r>
              <a:rPr lang="es-ES_tradnl" sz="2800" dirty="0" err="1" smtClean="0"/>
              <a:t>Pneumonia</a:t>
            </a:r>
            <a:r>
              <a:rPr lang="es-ES_tradnl" sz="2800" dirty="0" smtClean="0"/>
              <a:t> </a:t>
            </a:r>
            <a:r>
              <a:rPr lang="es-ES_tradnl" sz="2800" dirty="0" err="1" smtClean="0"/>
              <a:t>Induced</a:t>
            </a:r>
            <a:r>
              <a:rPr lang="es-ES_tradnl" sz="2800" dirty="0" smtClean="0"/>
              <a:t> in </a:t>
            </a:r>
            <a:r>
              <a:rPr lang="es-ES_tradnl" sz="2800" dirty="0" err="1" smtClean="0"/>
              <a:t>Mice</a:t>
            </a:r>
            <a:r>
              <a:rPr lang="es-ES_tradnl" sz="2800" dirty="0" smtClean="0"/>
              <a:t> </a:t>
            </a:r>
            <a:r>
              <a:rPr lang="es-ES_tradnl" sz="2800" dirty="0" err="1" smtClean="0"/>
              <a:t>by</a:t>
            </a:r>
            <a:r>
              <a:rPr lang="es-ES_tradnl" sz="2800" dirty="0" smtClean="0"/>
              <a:t> Newcastle </a:t>
            </a:r>
            <a:r>
              <a:rPr lang="es-ES_tradnl" sz="2800" dirty="0" err="1" smtClean="0"/>
              <a:t>Disease</a:t>
            </a:r>
            <a:endParaRPr lang="es-ES_tradnl" sz="2800" dirty="0" smtClean="0"/>
          </a:p>
          <a:p>
            <a:r>
              <a:rPr lang="es-ES_tradnl" sz="2800" dirty="0" smtClean="0"/>
              <a:t>Virus.”</a:t>
            </a:r>
            <a:r>
              <a:rPr lang="es-ES_tradnl" sz="2500" dirty="0" smtClean="0"/>
              <a:t>)</a:t>
            </a:r>
            <a:endParaRPr lang="es-ES_tradnl" sz="2500" dirty="0"/>
          </a:p>
        </p:txBody>
      </p:sp>
    </p:spTree>
    <p:extLst>
      <p:ext uri="{BB962C8B-B14F-4D97-AF65-F5344CB8AC3E}">
        <p14:creationId xmlns:p14="http://schemas.microsoft.com/office/powerpoint/2010/main" val="1926579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11</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ABBREVIATIONS AND JARGON</a:t>
            </a:r>
            <a:endParaRPr lang="es-ES_tradnl" b="1" dirty="0"/>
          </a:p>
        </p:txBody>
      </p:sp>
      <p:sp>
        <p:nvSpPr>
          <p:cNvPr id="8" name="CuadroTexto 7"/>
          <p:cNvSpPr txBox="1"/>
          <p:nvPr/>
        </p:nvSpPr>
        <p:spPr>
          <a:xfrm>
            <a:off x="631452" y="1486729"/>
            <a:ext cx="11097486" cy="4324261"/>
          </a:xfrm>
          <a:prstGeom prst="rect">
            <a:avLst/>
          </a:prstGeom>
          <a:noFill/>
        </p:spPr>
        <p:txBody>
          <a:bodyPr wrap="square" rtlCol="0">
            <a:spAutoFit/>
          </a:bodyPr>
          <a:lstStyle/>
          <a:p>
            <a:pPr marL="457200" indent="-457200">
              <a:buFont typeface="Arial" charset="0"/>
              <a:buChar char="•"/>
            </a:pPr>
            <a:r>
              <a:rPr lang="es-ES_tradnl" sz="2500" dirty="0" smtClean="0"/>
              <a:t>Los títulos casi nunca deben contener abreviaturas, fórmulas químicas, nombres patentados (en lugar de genéricos), jerga y similares. </a:t>
            </a:r>
          </a:p>
          <a:p>
            <a:pPr marL="457200" indent="-457200">
              <a:buFont typeface="Arial" charset="0"/>
              <a:buChar char="•"/>
            </a:pPr>
            <a:r>
              <a:rPr lang="es-ES_tradnl" sz="2500" dirty="0" smtClean="0"/>
              <a:t>Al diseñar el título, el autor debe preguntar: "¿Cómo buscaría este tipo de información en un índice?" Si el artículo se refiere a un efecto del ácido clorhídrico, el título deber</a:t>
            </a:r>
            <a:r>
              <a:rPr lang="es-ES" sz="2500" dirty="0" err="1" smtClean="0"/>
              <a:t>ía</a:t>
            </a:r>
            <a:r>
              <a:rPr lang="es-ES" sz="2500" dirty="0" smtClean="0"/>
              <a:t> incluir </a:t>
            </a:r>
            <a:r>
              <a:rPr lang="es-ES_tradnl" sz="2500" dirty="0" smtClean="0"/>
              <a:t>las palabras "ácido clorhídrico”? o </a:t>
            </a:r>
            <a:r>
              <a:rPr lang="es-ES_tradnl" sz="2500" dirty="0" err="1" smtClean="0"/>
              <a:t>HCl</a:t>
            </a:r>
            <a:r>
              <a:rPr lang="es-ES_tradnl" sz="2500" dirty="0" smtClean="0"/>
              <a:t>?</a:t>
            </a:r>
          </a:p>
          <a:p>
            <a:pPr marL="457200" indent="-457200">
              <a:buFont typeface="Arial" charset="0"/>
              <a:buChar char="•"/>
            </a:pPr>
            <a:r>
              <a:rPr lang="es-ES_tradnl" sz="2500" dirty="0" smtClean="0"/>
              <a:t>En realidad, los servicios de búsqueda más grandes tienen programas informáticos que pueden reunir entradas como el ácido desoxirribonucleico, el DNA e incluso el ADN. Sin embargo, por mucho, la mejor regla para los autores (y editores) es evitar las abreviaturas en los títulos. </a:t>
            </a:r>
          </a:p>
          <a:p>
            <a:pPr marL="457200" indent="-457200">
              <a:buFont typeface="Arial" charset="0"/>
              <a:buChar char="•"/>
            </a:pPr>
            <a:r>
              <a:rPr lang="es-ES_tradnl" sz="2500" dirty="0" smtClean="0"/>
              <a:t>Y la misma regla debe aplicarse a los nombres propios, la jerga y la terminología inusual u obsoleta.</a:t>
            </a:r>
            <a:endParaRPr lang="es-ES_tradnl" sz="2500" dirty="0"/>
          </a:p>
        </p:txBody>
      </p:sp>
    </p:spTree>
    <p:extLst>
      <p:ext uri="{BB962C8B-B14F-4D97-AF65-F5344CB8AC3E}">
        <p14:creationId xmlns:p14="http://schemas.microsoft.com/office/powerpoint/2010/main" val="1125559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4359"/>
            <a:ext cx="3200400" cy="3376062"/>
          </a:xfrm>
        </p:spPr>
        <p:txBody>
          <a:bodyPr>
            <a:normAutofit/>
          </a:bodyPr>
          <a:lstStyle/>
          <a:p>
            <a:r>
              <a:rPr lang="en-US" sz="4400" dirty="0" smtClean="0"/>
              <a:t>AUTHORS</a:t>
            </a:r>
            <a:endParaRPr lang="en-US" sz="4400" b="1" dirty="0"/>
          </a:p>
        </p:txBody>
      </p:sp>
      <p:sp>
        <p:nvSpPr>
          <p:cNvPr id="3" name="Marcador de contenido 2"/>
          <p:cNvSpPr>
            <a:spLocks noGrp="1"/>
          </p:cNvSpPr>
          <p:nvPr>
            <p:ph idx="1"/>
          </p:nvPr>
        </p:nvSpPr>
        <p:spPr>
          <a:xfrm>
            <a:off x="4800600" y="1547446"/>
            <a:ext cx="6492240" cy="4441874"/>
          </a:xfrm>
        </p:spPr>
        <p:txBody>
          <a:bodyPr>
            <a:normAutofit/>
          </a:bodyPr>
          <a:lstStyle/>
          <a:p>
            <a:pPr algn="r"/>
            <a:r>
              <a:rPr lang="en-US" sz="3200" dirty="0"/>
              <a:t>“If you have </a:t>
            </a:r>
            <a:r>
              <a:rPr lang="en-US" sz="3200" dirty="0" smtClean="0"/>
              <a:t>co-authors, problems</a:t>
            </a:r>
            <a:r>
              <a:rPr lang="en-US" sz="3200" dirty="0"/>
              <a:t> </a:t>
            </a:r>
            <a:r>
              <a:rPr lang="en-US" sz="3200" dirty="0" smtClean="0"/>
              <a:t>about </a:t>
            </a:r>
            <a:r>
              <a:rPr lang="en-US" sz="3200" dirty="0"/>
              <a:t>authorship can range from the </a:t>
            </a:r>
            <a:r>
              <a:rPr lang="en-US" sz="3200" dirty="0" smtClean="0"/>
              <a:t>trivial to </a:t>
            </a:r>
            <a:r>
              <a:rPr lang="en-US" sz="3200" dirty="0"/>
              <a:t>the catastrophic</a:t>
            </a:r>
            <a:r>
              <a:rPr lang="en-US" sz="3200" dirty="0" smtClean="0"/>
              <a:t>”.</a:t>
            </a:r>
          </a:p>
          <a:p>
            <a:pPr algn="r"/>
            <a:r>
              <a:rPr lang="en-US" sz="3200" dirty="0" smtClean="0"/>
              <a:t>—</a:t>
            </a:r>
            <a:r>
              <a:rPr lang="en-US" sz="3200" dirty="0"/>
              <a:t>O’Connor 1991, p. 10</a:t>
            </a:r>
          </a:p>
        </p:txBody>
      </p:sp>
      <p:sp>
        <p:nvSpPr>
          <p:cNvPr id="5" name="Marcador de número de diapositiva 4"/>
          <p:cNvSpPr>
            <a:spLocks noGrp="1"/>
          </p:cNvSpPr>
          <p:nvPr>
            <p:ph type="sldNum" sz="quarter" idx="12"/>
          </p:nvPr>
        </p:nvSpPr>
        <p:spPr/>
        <p:txBody>
          <a:bodyPr/>
          <a:lstStyle/>
          <a:p>
            <a:fld id="{5C8A0B6C-2F0D-9146-B965-5B2E4517E27B}" type="slidenum">
              <a:rPr lang="en-US" sz="1600" smtClean="0"/>
              <a:t>12</a:t>
            </a:fld>
            <a:endParaRPr lang="en-US" sz="1600" dirty="0"/>
          </a:p>
        </p:txBody>
      </p:sp>
    </p:spTree>
    <p:extLst>
      <p:ext uri="{BB962C8B-B14F-4D97-AF65-F5344CB8AC3E}">
        <p14:creationId xmlns:p14="http://schemas.microsoft.com/office/powerpoint/2010/main" val="77957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13</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THE ORDER OF THE NAMES</a:t>
            </a:r>
            <a:endParaRPr lang="es-ES_tradnl" b="1" dirty="0"/>
          </a:p>
        </p:txBody>
      </p:sp>
      <p:sp>
        <p:nvSpPr>
          <p:cNvPr id="8" name="CuadroTexto 7"/>
          <p:cNvSpPr txBox="1"/>
          <p:nvPr/>
        </p:nvSpPr>
        <p:spPr>
          <a:xfrm>
            <a:off x="631452" y="1625280"/>
            <a:ext cx="11097486" cy="4324261"/>
          </a:xfrm>
          <a:prstGeom prst="rect">
            <a:avLst/>
          </a:prstGeom>
          <a:noFill/>
        </p:spPr>
        <p:txBody>
          <a:bodyPr wrap="square" rtlCol="0">
            <a:spAutoFit/>
          </a:bodyPr>
          <a:lstStyle/>
          <a:p>
            <a:pPr marL="457200" indent="-457200">
              <a:buFont typeface="Arial" charset="0"/>
              <a:buChar char="•"/>
            </a:pPr>
            <a:r>
              <a:rPr lang="es-ES_tradnl" sz="2500" dirty="0" smtClean="0"/>
              <a:t>Ha habido casos en los que los colegas se han convertido en enemigos solo porque no pudieron ponerse de acuerdo sobre los nombres de quiénes deberían aparecer o en qué orden. </a:t>
            </a:r>
          </a:p>
          <a:p>
            <a:pPr marL="457200" indent="-457200">
              <a:buFont typeface="Arial" charset="0"/>
              <a:buChar char="•"/>
            </a:pPr>
            <a:r>
              <a:rPr lang="es-ES_tradnl" sz="2500" dirty="0" smtClean="0"/>
              <a:t>¿Cuál es el orden correcto? Desafortunadamente, no hay reglas acordadas o convenciones generalmente aceptadas. Algunos autores, quizás para evitar discusiones entre ellos, aceptan enumerar sus nombres alfabéticamente. En el campo de las matemáticas, esta práctica parece ser estándar. </a:t>
            </a:r>
          </a:p>
          <a:p>
            <a:pPr marL="457200" indent="-457200">
              <a:buFont typeface="Arial" charset="0"/>
              <a:buChar char="•"/>
            </a:pPr>
            <a:r>
              <a:rPr lang="es-ES_tradnl" sz="2500" dirty="0" smtClean="0"/>
              <a:t>Algunos investigadores que colaboran repetidamente se turnan para ser listados primero. </a:t>
            </a:r>
          </a:p>
          <a:p>
            <a:pPr marL="457200" indent="-457200">
              <a:buFont typeface="Arial" charset="0"/>
              <a:buChar char="•"/>
            </a:pPr>
            <a:r>
              <a:rPr lang="es-ES_tradnl" sz="2500" dirty="0" smtClean="0"/>
              <a:t>Si la revista lo permite, a veces los artículos incluyen una nota que indica que los dos primeros autores contribuyeron igualmente a la investigación.</a:t>
            </a:r>
            <a:endParaRPr lang="es-ES_tradnl" sz="2500" dirty="0"/>
          </a:p>
        </p:txBody>
      </p:sp>
    </p:spTree>
    <p:extLst>
      <p:ext uri="{BB962C8B-B14F-4D97-AF65-F5344CB8AC3E}">
        <p14:creationId xmlns:p14="http://schemas.microsoft.com/office/powerpoint/2010/main" val="848738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THE ORDER OF THE NAMES</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s-ES_tradnl" sz="2500" dirty="0" smtClean="0"/>
              <a:t>En el pasado, había una tendencia a enumerar al jefe del laboratorio (o, más generalmente, al jefe del grupo de investigación) como autor, independientemente de que él o ella participara activamente en la investigación.</a:t>
            </a:r>
          </a:p>
          <a:p>
            <a:pPr marL="457200" indent="-457200">
              <a:buFont typeface="Arial" charset="0"/>
              <a:buChar char="•"/>
            </a:pPr>
            <a:r>
              <a:rPr lang="es-ES_tradnl" sz="2500" dirty="0" smtClean="0"/>
              <a:t>A menudo, iba en último lugar. Como resultado, parecía adquirir prestigio. Por lo tanto, dos autores, ninguno de los cuales era jefe de un laboratorio ni siquiera necesariamente un profesor principal, competían por el segundo puesto. Si hubiera tres o más autores, el autor que busca el prestigio querría la primera o la última posición, pero no la intermedia. </a:t>
            </a:r>
          </a:p>
          <a:p>
            <a:pPr marL="457200" indent="-457200">
              <a:buFont typeface="Arial" charset="0"/>
              <a:buChar char="•"/>
            </a:pPr>
            <a:r>
              <a:rPr lang="es-ES_tradnl" sz="2500" dirty="0" smtClean="0"/>
              <a:t>Comúnmente, el primer autor es la persona que desempeñó el papel principal en la investigación. Para ser listado primero no se toma en cuenta un </a:t>
            </a:r>
            <a:r>
              <a:rPr lang="es-ES_tradnl" sz="2500" dirty="0" err="1" smtClean="0"/>
              <a:t>rank</a:t>
            </a:r>
            <a:r>
              <a:rPr lang="es-ES_tradnl" sz="2500" dirty="0" smtClean="0"/>
              <a:t>. Un estudiante graduado, o incluso un estudiante universitario, puede aparecer primero si él o ella dirigió el proyecto de investigación. </a:t>
            </a:r>
            <a:endParaRPr lang="es-ES_tradnl" sz="2500" dirty="0"/>
          </a:p>
        </p:txBody>
      </p:sp>
    </p:spTree>
    <p:extLst>
      <p:ext uri="{BB962C8B-B14F-4D97-AF65-F5344CB8AC3E}">
        <p14:creationId xmlns:p14="http://schemas.microsoft.com/office/powerpoint/2010/main" val="1364175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THE ORDER OF THE NAMES</a:t>
            </a:r>
            <a:endParaRPr lang="es-ES_tradnl" b="1" dirty="0"/>
          </a:p>
        </p:txBody>
      </p:sp>
      <p:sp>
        <p:nvSpPr>
          <p:cNvPr id="8" name="CuadroTexto 7"/>
          <p:cNvSpPr txBox="1"/>
          <p:nvPr/>
        </p:nvSpPr>
        <p:spPr>
          <a:xfrm>
            <a:off x="631452" y="1765025"/>
            <a:ext cx="11097486" cy="4324261"/>
          </a:xfrm>
          <a:prstGeom prst="rect">
            <a:avLst/>
          </a:prstGeom>
          <a:noFill/>
        </p:spPr>
        <p:txBody>
          <a:bodyPr wrap="square" rtlCol="0">
            <a:spAutoFit/>
          </a:bodyPr>
          <a:lstStyle/>
          <a:p>
            <a:pPr marL="457200" indent="-457200">
              <a:buFont typeface="Arial" charset="0"/>
              <a:buChar char="•"/>
            </a:pPr>
            <a:r>
              <a:rPr lang="es-ES_tradnl" sz="2500" dirty="0" smtClean="0"/>
              <a:t>Luego, se pueden enumerar varios autores aproximadamente en orden de disminución de la contribución al trabajo. </a:t>
            </a:r>
          </a:p>
          <a:p>
            <a:pPr marL="457200" indent="-457200">
              <a:buFont typeface="Arial" charset="0"/>
              <a:buChar char="•"/>
            </a:pPr>
            <a:r>
              <a:rPr lang="es-ES_tradnl" sz="2500" dirty="0" smtClean="0"/>
              <a:t>En algunos campos, el jefe del laboratorio todavía aparece a menudo en último lugar, en cuyo caso esta posición puede seguir exigiendo un respeto particular. Sin embargo, el jefe debe incluirse solo si él o ella efectivamente brindó orientación.</a:t>
            </a:r>
          </a:p>
          <a:p>
            <a:pPr marL="457200" indent="-457200">
              <a:buFont typeface="Arial" charset="0"/>
              <a:buChar char="•"/>
            </a:pPr>
            <a:r>
              <a:rPr lang="es-ES_tradnl" sz="2500" dirty="0" smtClean="0"/>
              <a:t>En general, todos los que figuran como autores deberían haber participado lo suficiente como para defender el documento o un aspecto sustancial del mismo.</a:t>
            </a:r>
          </a:p>
          <a:p>
            <a:pPr marL="457200" indent="-457200">
              <a:buFont typeface="Arial" charset="0"/>
              <a:buChar char="•"/>
            </a:pPr>
            <a:r>
              <a:rPr lang="es-ES_tradnl" sz="2500" dirty="0" smtClean="0"/>
              <a:t>Algunos autores que no participaron sustancialmente en la investigación pueden lamentar su inclusión cuando si la investigación es deficiente o incluso fraudulenta.</a:t>
            </a:r>
            <a:endParaRPr lang="es-ES_tradnl" sz="2500" dirty="0"/>
          </a:p>
        </p:txBody>
      </p:sp>
    </p:spTree>
    <p:extLst>
      <p:ext uri="{BB962C8B-B14F-4D97-AF65-F5344CB8AC3E}">
        <p14:creationId xmlns:p14="http://schemas.microsoft.com/office/powerpoint/2010/main" val="600894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16</a:t>
            </a:fld>
            <a:endParaRPr lang="es-ES_tradnl" sz="1600" dirty="0"/>
          </a:p>
        </p:txBody>
      </p:sp>
      <p:sp>
        <p:nvSpPr>
          <p:cNvPr id="6" name="Título 1"/>
          <p:cNvSpPr txBox="1">
            <a:spLocks/>
          </p:cNvSpPr>
          <p:nvPr/>
        </p:nvSpPr>
        <p:spPr>
          <a:xfrm>
            <a:off x="631452" y="457201"/>
            <a:ext cx="9521754" cy="116808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DEFINITION OF AUTHORSHIP</a:t>
            </a:r>
            <a:endParaRPr lang="es-ES_tradnl" b="1" dirty="0"/>
          </a:p>
        </p:txBody>
      </p:sp>
      <p:pic>
        <p:nvPicPr>
          <p:cNvPr id="3" name="Imagen 2"/>
          <p:cNvPicPr>
            <a:picLocks noChangeAspect="1"/>
          </p:cNvPicPr>
          <p:nvPr/>
        </p:nvPicPr>
        <p:blipFill>
          <a:blip r:embed="rId3"/>
          <a:stretch>
            <a:fillRect/>
          </a:stretch>
        </p:blipFill>
        <p:spPr>
          <a:xfrm>
            <a:off x="1715453" y="1365250"/>
            <a:ext cx="9358439" cy="4953571"/>
          </a:xfrm>
          <a:prstGeom prst="rect">
            <a:avLst/>
          </a:prstGeom>
        </p:spPr>
      </p:pic>
    </p:spTree>
    <p:extLst>
      <p:ext uri="{BB962C8B-B14F-4D97-AF65-F5344CB8AC3E}">
        <p14:creationId xmlns:p14="http://schemas.microsoft.com/office/powerpoint/2010/main" val="1831492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17</a:t>
            </a:fld>
            <a:endParaRPr lang="es-ES_tradnl" sz="1600" dirty="0"/>
          </a:p>
        </p:txBody>
      </p:sp>
      <p:sp>
        <p:nvSpPr>
          <p:cNvPr id="6" name="Título 1"/>
          <p:cNvSpPr txBox="1">
            <a:spLocks/>
          </p:cNvSpPr>
          <p:nvPr/>
        </p:nvSpPr>
        <p:spPr>
          <a:xfrm>
            <a:off x="631452" y="337931"/>
            <a:ext cx="9521754" cy="128735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DEFINITION OF AUTHORSHIP</a:t>
            </a:r>
            <a:endParaRPr lang="es-ES_tradnl" b="1" dirty="0"/>
          </a:p>
        </p:txBody>
      </p:sp>
      <p:sp>
        <p:nvSpPr>
          <p:cNvPr id="8" name="CuadroTexto 7"/>
          <p:cNvSpPr txBox="1"/>
          <p:nvPr/>
        </p:nvSpPr>
        <p:spPr>
          <a:xfrm>
            <a:off x="631452" y="1347583"/>
            <a:ext cx="11097486" cy="5093702"/>
          </a:xfrm>
          <a:prstGeom prst="rect">
            <a:avLst/>
          </a:prstGeom>
          <a:noFill/>
        </p:spPr>
        <p:txBody>
          <a:bodyPr wrap="square" rtlCol="0">
            <a:spAutoFit/>
          </a:bodyPr>
          <a:lstStyle/>
          <a:p>
            <a:pPr marL="457200" indent="-457200">
              <a:buFont typeface="Arial" charset="0"/>
              <a:buChar char="•"/>
            </a:pPr>
            <a:r>
              <a:rPr lang="es-ES_tradnl" sz="2500" dirty="0" smtClean="0"/>
              <a:t>La lista de autores debe incluir aquellos, y solo aquellos, que contribuyeron activamente a la conceptualización, diseño y ejecución generales de la investigación. Además, los autores normalmente deberían estar listados en orden de importancia para la investigación. </a:t>
            </a:r>
          </a:p>
          <a:p>
            <a:pPr marL="457200" indent="-457200">
              <a:buFont typeface="Arial" charset="0"/>
              <a:buChar char="•"/>
            </a:pPr>
            <a:r>
              <a:rPr lang="es-ES_tradnl" sz="2500" dirty="0" smtClean="0"/>
              <a:t>Los colegas o supervisores no deben pedir que sus nombres figuren en los manuscritos ni permitir que se los coloque en manuscritos que informen sobre investigaciones en las que ellos mismos no hayan participado de manera íntima.</a:t>
            </a:r>
          </a:p>
          <a:p>
            <a:pPr marL="457200" indent="-457200">
              <a:buFont typeface="Arial" charset="0"/>
              <a:buChar char="•"/>
            </a:pPr>
            <a:r>
              <a:rPr lang="es-ES_tradnl" sz="2500" dirty="0" smtClean="0"/>
              <a:t>Un autor de un artículo debe definirse como uno que asume la responsabilidad intelectual de los resultados de la investigación que se informa. Sin embargo, la ciencia moderna en muchos campos es colaborativa y multidisciplinaria. Puede ser poco realista suponer que todos los autores pueden defender todos los aspectos de un artículo escrito por colaboradores de varias disciplinas. Aun así, cada autor debe ser totalmente responsable de la elección de sus colegas. </a:t>
            </a:r>
            <a:endParaRPr lang="es-ES_tradnl" sz="2500" dirty="0"/>
          </a:p>
        </p:txBody>
      </p:sp>
    </p:spTree>
    <p:extLst>
      <p:ext uri="{BB962C8B-B14F-4D97-AF65-F5344CB8AC3E}">
        <p14:creationId xmlns:p14="http://schemas.microsoft.com/office/powerpoint/2010/main" val="1473626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18</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DEFINITION OF AUTHORSHIP</a:t>
            </a:r>
            <a:endParaRPr lang="es-ES_tradnl" b="1" dirty="0"/>
          </a:p>
        </p:txBody>
      </p:sp>
      <p:sp>
        <p:nvSpPr>
          <p:cNvPr id="8" name="CuadroTexto 7"/>
          <p:cNvSpPr txBox="1"/>
          <p:nvPr/>
        </p:nvSpPr>
        <p:spPr>
          <a:xfrm>
            <a:off x="631452" y="1486729"/>
            <a:ext cx="11097486" cy="4832092"/>
          </a:xfrm>
          <a:prstGeom prst="rect">
            <a:avLst/>
          </a:prstGeom>
          <a:noFill/>
        </p:spPr>
        <p:txBody>
          <a:bodyPr wrap="square" rtlCol="0">
            <a:spAutoFit/>
          </a:bodyPr>
          <a:lstStyle/>
          <a:p>
            <a:pPr marL="457200" indent="-457200">
              <a:buFont typeface="Arial" charset="0"/>
              <a:buChar char="•"/>
            </a:pPr>
            <a:r>
              <a:rPr lang="es-ES_tradnl" sz="2800" dirty="0" smtClean="0"/>
              <a:t>Es cierto que decidir sobre la autoría no siempre es fácil. </a:t>
            </a:r>
          </a:p>
          <a:p>
            <a:pPr marL="457200" indent="-457200">
              <a:buFont typeface="Arial" charset="0"/>
              <a:buChar char="•"/>
            </a:pPr>
            <a:r>
              <a:rPr lang="es-ES_tradnl" sz="2800" dirty="0" smtClean="0"/>
              <a:t>A menudo es increíblemente difícil analizar el aporte intelectual de un artículo. Ciertamente, aquellos que han trabajado juntos intensamente durante meses o años en un problema de investigación podrían tener dificultades para recordar quién tenía el concepto original de investigación o cuya brillante idea fue la clave del éxito de los experimentos. </a:t>
            </a:r>
          </a:p>
          <a:p>
            <a:pPr marL="457200" indent="-457200">
              <a:buFont typeface="Arial" charset="0"/>
              <a:buChar char="•"/>
            </a:pPr>
            <a:r>
              <a:rPr lang="es-ES_tradnl" sz="2800" dirty="0" smtClean="0"/>
              <a:t>Cada autor listado debería haber hecho una importante contribución al estudio, y con la palabra </a:t>
            </a:r>
            <a:r>
              <a:rPr lang="es-ES_tradnl" sz="2800" b="1" dirty="0" smtClean="0"/>
              <a:t>importante</a:t>
            </a:r>
            <a:r>
              <a:rPr lang="es-ES_tradnl" sz="2800" dirty="0" smtClean="0"/>
              <a:t> se refiere a aquellos aspectos del estudio que produjeron </a:t>
            </a:r>
            <a:r>
              <a:rPr lang="es-ES_tradnl" sz="2800" i="1" dirty="0" smtClean="0"/>
              <a:t>nueva información</a:t>
            </a:r>
            <a:r>
              <a:rPr lang="es-ES_tradnl" sz="2800" dirty="0" smtClean="0"/>
              <a:t>, el concepto que define un artículo científico original. </a:t>
            </a:r>
          </a:p>
        </p:txBody>
      </p:sp>
    </p:spTree>
    <p:extLst>
      <p:ext uri="{BB962C8B-B14F-4D97-AF65-F5344CB8AC3E}">
        <p14:creationId xmlns:p14="http://schemas.microsoft.com/office/powerpoint/2010/main" val="409894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19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DEFINITION OF AUTHORSHIP</a:t>
            </a:r>
            <a:endParaRPr lang="es-ES_tradnl" b="1" dirty="0"/>
          </a:p>
        </p:txBody>
      </p:sp>
      <p:sp>
        <p:nvSpPr>
          <p:cNvPr id="8" name="CuadroTexto 7"/>
          <p:cNvSpPr txBox="1"/>
          <p:nvPr/>
        </p:nvSpPr>
        <p:spPr>
          <a:xfrm>
            <a:off x="631452" y="1625280"/>
            <a:ext cx="11097486" cy="3108543"/>
          </a:xfrm>
          <a:prstGeom prst="rect">
            <a:avLst/>
          </a:prstGeom>
          <a:noFill/>
        </p:spPr>
        <p:txBody>
          <a:bodyPr wrap="square" rtlCol="0">
            <a:spAutoFit/>
          </a:bodyPr>
          <a:lstStyle/>
          <a:p>
            <a:pPr marL="457200" indent="-457200">
              <a:buFont typeface="Arial" charset="0"/>
              <a:buChar char="•"/>
            </a:pPr>
            <a:r>
              <a:rPr lang="es-ES_tradnl" sz="2800" dirty="0" smtClean="0"/>
              <a:t>La secuencia de autores en un artículo publicado debe decidirse, por unanimidad, antes de comenzar la investigación. </a:t>
            </a:r>
          </a:p>
          <a:p>
            <a:pPr marL="457200" indent="-457200">
              <a:buFont typeface="Arial" charset="0"/>
              <a:buChar char="•"/>
            </a:pPr>
            <a:r>
              <a:rPr lang="es-ES_tradnl" sz="2800" dirty="0" smtClean="0"/>
              <a:t>Es posible que se requiera un cambio más adelante, según el giro que tome la investigación, pero es una tontería dejar esta importante cuestión de autoría hasta el final del proceso de investigación.</a:t>
            </a:r>
          </a:p>
          <a:p>
            <a:pPr marL="457200" indent="-457200">
              <a:buFont typeface="Arial" charset="0"/>
              <a:buChar char="•"/>
            </a:pPr>
            <a:r>
              <a:rPr lang="es-ES_tradnl" sz="2800" dirty="0"/>
              <a:t>La lista injustificada de múltiples autores afecta negativamente a los investigadores </a:t>
            </a:r>
            <a:r>
              <a:rPr lang="es-ES_tradnl" sz="2800" dirty="0" smtClean="0"/>
              <a:t>reales.</a:t>
            </a:r>
          </a:p>
        </p:txBody>
      </p:sp>
    </p:spTree>
    <p:extLst>
      <p:ext uri="{BB962C8B-B14F-4D97-AF65-F5344CB8AC3E}">
        <p14:creationId xmlns:p14="http://schemas.microsoft.com/office/powerpoint/2010/main" val="562567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4359"/>
            <a:ext cx="3200400" cy="3098410"/>
          </a:xfrm>
        </p:spPr>
        <p:txBody>
          <a:bodyPr>
            <a:normAutofit/>
          </a:bodyPr>
          <a:lstStyle/>
          <a:p>
            <a:r>
              <a:rPr lang="en-US" sz="4400" b="1" dirty="0" smtClean="0"/>
              <a:t>El T</a:t>
            </a:r>
            <a:r>
              <a:rPr lang="es-ES" sz="4400" b="1" dirty="0" smtClean="0"/>
              <a:t>ÍTULO</a:t>
            </a:r>
            <a:endParaRPr lang="en-US" sz="4400" b="1" dirty="0"/>
          </a:p>
        </p:txBody>
      </p:sp>
      <p:sp>
        <p:nvSpPr>
          <p:cNvPr id="3" name="Marcador de contenido 2"/>
          <p:cNvSpPr>
            <a:spLocks noGrp="1"/>
          </p:cNvSpPr>
          <p:nvPr>
            <p:ph idx="1"/>
          </p:nvPr>
        </p:nvSpPr>
        <p:spPr>
          <a:xfrm>
            <a:off x="4800600" y="1547446"/>
            <a:ext cx="6492240" cy="4441874"/>
          </a:xfrm>
        </p:spPr>
        <p:txBody>
          <a:bodyPr>
            <a:normAutofit/>
          </a:bodyPr>
          <a:lstStyle/>
          <a:p>
            <a:pPr algn="r"/>
            <a:r>
              <a:rPr lang="en-US" sz="3200" dirty="0"/>
              <a:t>First impressions are strong impressions; a title </a:t>
            </a:r>
            <a:r>
              <a:rPr lang="en-US" sz="3200" dirty="0" smtClean="0"/>
              <a:t>ought therefore </a:t>
            </a:r>
            <a:r>
              <a:rPr lang="en-US" sz="3200" dirty="0"/>
              <a:t>to be well </a:t>
            </a:r>
            <a:r>
              <a:rPr lang="en-US" sz="3200" dirty="0" smtClean="0"/>
              <a:t>studied, and </a:t>
            </a:r>
            <a:r>
              <a:rPr lang="en-US" sz="3200" dirty="0"/>
              <a:t>to give, so far as its limits permit, a definite and concise indication </a:t>
            </a:r>
            <a:r>
              <a:rPr lang="en-US" sz="3200" dirty="0" smtClean="0"/>
              <a:t>of what </a:t>
            </a:r>
            <a:r>
              <a:rPr lang="en-US" sz="3200" dirty="0"/>
              <a:t>is to come</a:t>
            </a:r>
            <a:r>
              <a:rPr lang="en-US" sz="3200" dirty="0" smtClean="0"/>
              <a:t>.</a:t>
            </a:r>
          </a:p>
          <a:p>
            <a:pPr algn="r"/>
            <a:endParaRPr lang="en-US" sz="3200" dirty="0"/>
          </a:p>
          <a:p>
            <a:pPr algn="r"/>
            <a:r>
              <a:rPr lang="en-US" sz="3200" dirty="0"/>
              <a:t>—</a:t>
            </a:r>
            <a:r>
              <a:rPr lang="en-US" sz="3200" dirty="0" smtClean="0"/>
              <a:t>T. Clifford </a:t>
            </a:r>
            <a:r>
              <a:rPr lang="en-US" sz="3200" dirty="0" err="1"/>
              <a:t>Allbutt</a:t>
            </a:r>
            <a:endParaRPr lang="en-US" sz="3200" dirty="0"/>
          </a:p>
        </p:txBody>
      </p:sp>
      <p:sp>
        <p:nvSpPr>
          <p:cNvPr id="5" name="Marcador de número de diapositiva 4"/>
          <p:cNvSpPr>
            <a:spLocks noGrp="1"/>
          </p:cNvSpPr>
          <p:nvPr>
            <p:ph type="sldNum" sz="quarter" idx="12"/>
          </p:nvPr>
        </p:nvSpPr>
        <p:spPr/>
        <p:txBody>
          <a:bodyPr/>
          <a:lstStyle/>
          <a:p>
            <a:fld id="{5C8A0B6C-2F0D-9146-B965-5B2E4517E27B}" type="slidenum">
              <a:rPr lang="en-US" smtClean="0"/>
              <a:t>2</a:t>
            </a:fld>
            <a:endParaRPr lang="en-US"/>
          </a:p>
        </p:txBody>
      </p:sp>
    </p:spTree>
    <p:extLst>
      <p:ext uri="{BB962C8B-B14F-4D97-AF65-F5344CB8AC3E}">
        <p14:creationId xmlns:p14="http://schemas.microsoft.com/office/powerpoint/2010/main" val="1297762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20</a:t>
            </a:fld>
            <a:endParaRPr lang="es-ES_tradnl" sz="1600" dirty="0"/>
          </a:p>
        </p:txBody>
      </p:sp>
      <p:sp>
        <p:nvSpPr>
          <p:cNvPr id="6" name="Título 1"/>
          <p:cNvSpPr txBox="1">
            <a:spLocks/>
          </p:cNvSpPr>
          <p:nvPr/>
        </p:nvSpPr>
        <p:spPr>
          <a:xfrm>
            <a:off x="146304" y="2132939"/>
            <a:ext cx="3538212" cy="203672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DEFINITION OF AUTHORSHIP</a:t>
            </a:r>
            <a:endParaRPr lang="es-ES_tradnl" b="1" dirty="0"/>
          </a:p>
        </p:txBody>
      </p:sp>
      <p:sp>
        <p:nvSpPr>
          <p:cNvPr id="8" name="CuadroTexto 7"/>
          <p:cNvSpPr txBox="1"/>
          <p:nvPr/>
        </p:nvSpPr>
        <p:spPr>
          <a:xfrm>
            <a:off x="471668" y="6403399"/>
            <a:ext cx="11097486" cy="477054"/>
          </a:xfrm>
          <a:prstGeom prst="rect">
            <a:avLst/>
          </a:prstGeom>
          <a:noFill/>
        </p:spPr>
        <p:txBody>
          <a:bodyPr wrap="square" rtlCol="0">
            <a:spAutoFit/>
          </a:bodyPr>
          <a:lstStyle/>
          <a:p>
            <a:pPr marL="457200" indent="-457200">
              <a:buFont typeface="Arial" charset="0"/>
              <a:buChar char="•"/>
            </a:pPr>
            <a:r>
              <a:rPr lang="es-ES_tradnl" sz="2500" dirty="0">
                <a:solidFill>
                  <a:schemeClr val="bg1"/>
                </a:solidFill>
              </a:rPr>
              <a:t>https://</a:t>
            </a:r>
            <a:r>
              <a:rPr lang="es-ES_tradnl" sz="2500" dirty="0" err="1">
                <a:solidFill>
                  <a:schemeClr val="bg1"/>
                </a:solidFill>
              </a:rPr>
              <a:t>www.nature.com</a:t>
            </a:r>
            <a:r>
              <a:rPr lang="es-ES_tradnl" sz="2500" dirty="0">
                <a:solidFill>
                  <a:schemeClr val="bg1"/>
                </a:solidFill>
              </a:rPr>
              <a:t>/</a:t>
            </a:r>
            <a:r>
              <a:rPr lang="es-ES_tradnl" sz="2500" dirty="0" err="1">
                <a:solidFill>
                  <a:schemeClr val="bg1"/>
                </a:solidFill>
              </a:rPr>
              <a:t>articles</a:t>
            </a:r>
            <a:r>
              <a:rPr lang="es-ES_tradnl" sz="2500" dirty="0">
                <a:solidFill>
                  <a:schemeClr val="bg1"/>
                </a:solidFill>
              </a:rPr>
              <a:t>/d41586-018-05280-0</a:t>
            </a:r>
            <a:endParaRPr lang="es-ES_tradnl" sz="2500" dirty="0" smtClean="0">
              <a:solidFill>
                <a:schemeClr val="bg1"/>
              </a:solidFill>
            </a:endParaRPr>
          </a:p>
        </p:txBody>
      </p:sp>
      <p:pic>
        <p:nvPicPr>
          <p:cNvPr id="3" name="Imagen 2"/>
          <p:cNvPicPr>
            <a:picLocks noChangeAspect="1"/>
          </p:cNvPicPr>
          <p:nvPr/>
        </p:nvPicPr>
        <p:blipFill>
          <a:blip r:embed="rId3"/>
          <a:stretch>
            <a:fillRect/>
          </a:stretch>
        </p:blipFill>
        <p:spPr>
          <a:xfrm>
            <a:off x="4604238" y="219456"/>
            <a:ext cx="7124700" cy="6032500"/>
          </a:xfrm>
          <a:prstGeom prst="rect">
            <a:avLst/>
          </a:prstGeom>
        </p:spPr>
      </p:pic>
    </p:spTree>
    <p:extLst>
      <p:ext uri="{BB962C8B-B14F-4D97-AF65-F5344CB8AC3E}">
        <p14:creationId xmlns:p14="http://schemas.microsoft.com/office/powerpoint/2010/main" val="273961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21</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SPECIFYING CONTRIBUTIONS</a:t>
            </a:r>
            <a:endParaRPr lang="es-ES_tradnl" b="1" dirty="0"/>
          </a:p>
        </p:txBody>
      </p:sp>
      <p:sp>
        <p:nvSpPr>
          <p:cNvPr id="8" name="CuadroTexto 7"/>
          <p:cNvSpPr txBox="1"/>
          <p:nvPr/>
        </p:nvSpPr>
        <p:spPr>
          <a:xfrm>
            <a:off x="631452" y="1625280"/>
            <a:ext cx="11097486" cy="3970318"/>
          </a:xfrm>
          <a:prstGeom prst="rect">
            <a:avLst/>
          </a:prstGeom>
          <a:noFill/>
        </p:spPr>
        <p:txBody>
          <a:bodyPr wrap="square" rtlCol="0">
            <a:spAutoFit/>
          </a:bodyPr>
          <a:lstStyle/>
          <a:p>
            <a:pPr marL="457200" indent="-457200">
              <a:buFont typeface="Arial" charset="0"/>
              <a:buChar char="•"/>
            </a:pPr>
            <a:r>
              <a:rPr lang="es-ES_tradnl" sz="2800" dirty="0"/>
              <a:t>Algunas revistas requieren una lista de qué autor o autores hicieron qué: por ejemplo, quién diseñó la investigación, quién recopiló los datos, quién analizó los datos y quién escribió el artículo. </a:t>
            </a:r>
            <a:endParaRPr lang="es-ES_tradnl" sz="2800" dirty="0" smtClean="0"/>
          </a:p>
          <a:p>
            <a:pPr marL="457200" indent="-457200">
              <a:buFont typeface="Arial" charset="0"/>
              <a:buChar char="•"/>
            </a:pPr>
            <a:r>
              <a:rPr lang="es-ES_tradnl" sz="2800" dirty="0" smtClean="0"/>
              <a:t>Algunas </a:t>
            </a:r>
            <a:r>
              <a:rPr lang="es-ES_tradnl" sz="2800" dirty="0"/>
              <a:t>revistas publican esta lista de colaboradores con el artículo. Otros simplemente lo guardan para su propia información. </a:t>
            </a:r>
            <a:endParaRPr lang="es-ES_tradnl" sz="2800" dirty="0" smtClean="0"/>
          </a:p>
          <a:p>
            <a:pPr marL="457200" indent="-457200">
              <a:buFont typeface="Arial" charset="0"/>
              <a:buChar char="•"/>
            </a:pPr>
            <a:r>
              <a:rPr lang="es-ES_tradnl" sz="2800" dirty="0" smtClean="0"/>
              <a:t>A </a:t>
            </a:r>
            <a:r>
              <a:rPr lang="es-ES_tradnl" sz="2800" dirty="0"/>
              <a:t>veces, hay colaboradores que no son autores, por ejemplo, personas que obtuvieron algunos de los datos pero que no participaron más ampliamente en la investigación o que brindaron orientación técnica o de otro tipo.</a:t>
            </a:r>
            <a:endParaRPr lang="es-ES_tradnl" sz="2800" dirty="0" smtClean="0"/>
          </a:p>
        </p:txBody>
      </p:sp>
    </p:spTree>
    <p:extLst>
      <p:ext uri="{BB962C8B-B14F-4D97-AF65-F5344CB8AC3E}">
        <p14:creationId xmlns:p14="http://schemas.microsoft.com/office/powerpoint/2010/main" val="359966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Toy Example: </a:t>
            </a:r>
            <a:br>
              <a:rPr lang="en-US" dirty="0" smtClean="0"/>
            </a:br>
            <a:r>
              <a:rPr lang="en-US" dirty="0" smtClean="0"/>
              <a:t>Literature Review Article</a:t>
            </a:r>
            <a:endParaRPr lang="en-US" dirty="0"/>
          </a:p>
        </p:txBody>
      </p:sp>
      <p:sp>
        <p:nvSpPr>
          <p:cNvPr id="5" name="Marcador de número de diapositiva 1"/>
          <p:cNvSpPr>
            <a:spLocks noGrp="1"/>
          </p:cNvSpPr>
          <p:nvPr>
            <p:ph type="sldNum" sz="quarter" idx="12"/>
          </p:nvPr>
        </p:nvSpPr>
        <p:spPr>
          <a:xfrm>
            <a:off x="828338" y="6318821"/>
            <a:ext cx="10384146" cy="537621"/>
          </a:xfrm>
        </p:spPr>
        <p:txBody>
          <a:bodyPr/>
          <a:lstStyle/>
          <a:p>
            <a:r>
              <a:rPr lang="es-ES_tradnl" sz="1600" dirty="0" smtClean="0"/>
              <a:t>22</a:t>
            </a:r>
            <a:endParaRPr lang="es-ES_tradnl" sz="1600" dirty="0"/>
          </a:p>
        </p:txBody>
      </p:sp>
    </p:spTree>
    <p:extLst>
      <p:ext uri="{BB962C8B-B14F-4D97-AF65-F5344CB8AC3E}">
        <p14:creationId xmlns:p14="http://schemas.microsoft.com/office/powerpoint/2010/main" val="91980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23</a:t>
            </a:fld>
            <a:endParaRPr lang="es-ES_tradnl" sz="1600" dirty="0"/>
          </a:p>
        </p:txBody>
      </p:sp>
      <p:sp>
        <p:nvSpPr>
          <p:cNvPr id="6" name="Título 1"/>
          <p:cNvSpPr txBox="1">
            <a:spLocks/>
          </p:cNvSpPr>
          <p:nvPr/>
        </p:nvSpPr>
        <p:spPr>
          <a:xfrm>
            <a:off x="357132" y="1473489"/>
            <a:ext cx="5220708"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a:t>Writing a Review Article: How has big data been used in Cognitive Urban Planning?</a:t>
            </a:r>
            <a:endParaRPr lang="es-ES_tradnl" sz="4000" b="1" dirty="0"/>
          </a:p>
        </p:txBody>
      </p:sp>
      <p:sp>
        <p:nvSpPr>
          <p:cNvPr id="5" name="Marcador de contenido 2"/>
          <p:cNvSpPr txBox="1">
            <a:spLocks/>
          </p:cNvSpPr>
          <p:nvPr/>
        </p:nvSpPr>
        <p:spPr>
          <a:xfrm>
            <a:off x="6272784" y="447217"/>
            <a:ext cx="5650992" cy="603068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spcAft>
                <a:spcPts val="300"/>
              </a:spcAft>
            </a:pPr>
            <a:r>
              <a:rPr lang="en-US" dirty="0" smtClean="0"/>
              <a:t>Abstract</a:t>
            </a:r>
          </a:p>
          <a:p>
            <a:pPr>
              <a:spcBef>
                <a:spcPts val="300"/>
              </a:spcBef>
              <a:spcAft>
                <a:spcPts val="300"/>
              </a:spcAft>
            </a:pPr>
            <a:r>
              <a:rPr lang="en-US" dirty="0" smtClean="0"/>
              <a:t>1. Introduction</a:t>
            </a:r>
          </a:p>
          <a:p>
            <a:pPr>
              <a:spcBef>
                <a:spcPts val="300"/>
              </a:spcBef>
              <a:spcAft>
                <a:spcPts val="300"/>
              </a:spcAft>
            </a:pPr>
            <a:r>
              <a:rPr lang="en-US" dirty="0" smtClean="0"/>
              <a:t>2. Systematic Literature Review</a:t>
            </a:r>
          </a:p>
          <a:p>
            <a:pPr lvl="1">
              <a:spcBef>
                <a:spcPts val="300"/>
              </a:spcBef>
              <a:spcAft>
                <a:spcPts val="300"/>
              </a:spcAft>
            </a:pPr>
            <a:r>
              <a:rPr lang="en-US" sz="2000" dirty="0" smtClean="0"/>
              <a:t>Article Selection Process</a:t>
            </a:r>
          </a:p>
          <a:p>
            <a:pPr lvl="1">
              <a:spcBef>
                <a:spcPts val="300"/>
              </a:spcBef>
              <a:spcAft>
                <a:spcPts val="300"/>
              </a:spcAft>
            </a:pPr>
            <a:r>
              <a:rPr lang="en-US" sz="2000" dirty="0" smtClean="0"/>
              <a:t>Articles Classification</a:t>
            </a:r>
          </a:p>
          <a:p>
            <a:pPr>
              <a:spcBef>
                <a:spcPts val="300"/>
              </a:spcBef>
              <a:spcAft>
                <a:spcPts val="300"/>
              </a:spcAft>
            </a:pPr>
            <a:r>
              <a:rPr lang="en-US" dirty="0" smtClean="0"/>
              <a:t>3. Data Analysis and Applied Strategies in Urban Planning</a:t>
            </a:r>
          </a:p>
          <a:p>
            <a:pPr lvl="1">
              <a:spcBef>
                <a:spcPts val="300"/>
              </a:spcBef>
              <a:spcAft>
                <a:spcPts val="300"/>
              </a:spcAft>
            </a:pPr>
            <a:r>
              <a:rPr lang="en-US" sz="2000" dirty="0" smtClean="0"/>
              <a:t>Overview of Data Mining Techniques</a:t>
            </a:r>
          </a:p>
          <a:p>
            <a:pPr lvl="2">
              <a:spcBef>
                <a:spcPts val="300"/>
              </a:spcBef>
              <a:spcAft>
                <a:spcPts val="300"/>
              </a:spcAft>
            </a:pPr>
            <a:r>
              <a:rPr lang="en-US" sz="1500" dirty="0" smtClean="0"/>
              <a:t>Machine Learning Algorithms</a:t>
            </a:r>
          </a:p>
          <a:p>
            <a:pPr lvl="2">
              <a:spcBef>
                <a:spcPts val="300"/>
              </a:spcBef>
              <a:spcAft>
                <a:spcPts val="300"/>
              </a:spcAft>
            </a:pPr>
            <a:r>
              <a:rPr lang="en-US" sz="1500" dirty="0" smtClean="0"/>
              <a:t>Unsupervised Strategies</a:t>
            </a:r>
          </a:p>
          <a:p>
            <a:pPr lvl="2">
              <a:spcBef>
                <a:spcPts val="300"/>
              </a:spcBef>
              <a:spcAft>
                <a:spcPts val="300"/>
              </a:spcAft>
            </a:pPr>
            <a:r>
              <a:rPr lang="en-US" sz="1500" dirty="0" smtClean="0"/>
              <a:t>Summary of Data Analysis Strategies</a:t>
            </a:r>
          </a:p>
          <a:p>
            <a:pPr lvl="1">
              <a:spcBef>
                <a:spcPts val="300"/>
              </a:spcBef>
              <a:spcAft>
                <a:spcPts val="300"/>
              </a:spcAft>
            </a:pPr>
            <a:r>
              <a:rPr lang="en-US" sz="2000" dirty="0" smtClean="0"/>
              <a:t>Overview of Other Techniques</a:t>
            </a:r>
          </a:p>
          <a:p>
            <a:pPr lvl="2">
              <a:spcBef>
                <a:spcPts val="300"/>
              </a:spcBef>
              <a:spcAft>
                <a:spcPts val="300"/>
              </a:spcAft>
            </a:pPr>
            <a:r>
              <a:rPr lang="en-US" sz="1500" dirty="0" smtClean="0"/>
              <a:t>Other techniques employed</a:t>
            </a:r>
          </a:p>
          <a:p>
            <a:pPr lvl="2">
              <a:spcBef>
                <a:spcPts val="300"/>
              </a:spcBef>
              <a:spcAft>
                <a:spcPts val="300"/>
              </a:spcAft>
            </a:pPr>
            <a:r>
              <a:rPr lang="en-US" sz="1500" dirty="0" smtClean="0"/>
              <a:t>Techniques of Evaluation and Assessment </a:t>
            </a:r>
          </a:p>
          <a:p>
            <a:pPr lvl="2">
              <a:spcBef>
                <a:spcPts val="300"/>
              </a:spcBef>
              <a:spcAft>
                <a:spcPts val="300"/>
              </a:spcAft>
            </a:pPr>
            <a:r>
              <a:rPr lang="en-US" sz="1500" dirty="0" smtClean="0"/>
              <a:t>Summary of Other Strategies</a:t>
            </a:r>
          </a:p>
          <a:p>
            <a:pPr>
              <a:spcBef>
                <a:spcPts val="300"/>
              </a:spcBef>
              <a:spcAft>
                <a:spcPts val="300"/>
              </a:spcAft>
            </a:pPr>
            <a:r>
              <a:rPr lang="en-US" dirty="0" smtClean="0"/>
              <a:t>4. Result and Comparisons</a:t>
            </a:r>
          </a:p>
          <a:p>
            <a:pPr>
              <a:spcBef>
                <a:spcPts val="300"/>
              </a:spcBef>
              <a:spcAft>
                <a:spcPts val="300"/>
              </a:spcAft>
            </a:pPr>
            <a:r>
              <a:rPr lang="en-US" dirty="0" smtClean="0"/>
              <a:t>5. Conclusions</a:t>
            </a:r>
          </a:p>
          <a:p>
            <a:pPr>
              <a:spcBef>
                <a:spcPts val="300"/>
              </a:spcBef>
              <a:spcAft>
                <a:spcPts val="300"/>
              </a:spcAft>
            </a:pPr>
            <a:r>
              <a:rPr lang="en-US" dirty="0" smtClean="0"/>
              <a:t>6. References</a:t>
            </a:r>
          </a:p>
        </p:txBody>
      </p:sp>
    </p:spTree>
    <p:extLst>
      <p:ext uri="{BB962C8B-B14F-4D97-AF65-F5344CB8AC3E}">
        <p14:creationId xmlns:p14="http://schemas.microsoft.com/office/powerpoint/2010/main" val="2005668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24</a:t>
            </a:fld>
            <a:endParaRPr lang="es-ES_tradnl" sz="1600" dirty="0"/>
          </a:p>
        </p:txBody>
      </p:sp>
      <p:sp>
        <p:nvSpPr>
          <p:cNvPr id="6" name="Título 1"/>
          <p:cNvSpPr txBox="1">
            <a:spLocks/>
          </p:cNvSpPr>
          <p:nvPr/>
        </p:nvSpPr>
        <p:spPr>
          <a:xfrm>
            <a:off x="668028" y="467649"/>
            <a:ext cx="8677140"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Section: Systematic Literature Review</a:t>
            </a:r>
            <a:endParaRPr lang="es-ES_tradnl" sz="4000" b="1" dirty="0"/>
          </a:p>
        </p:txBody>
      </p:sp>
      <p:sp>
        <p:nvSpPr>
          <p:cNvPr id="5" name="Marcador de contenido 2"/>
          <p:cNvSpPr txBox="1">
            <a:spLocks/>
          </p:cNvSpPr>
          <p:nvPr/>
        </p:nvSpPr>
        <p:spPr>
          <a:xfrm>
            <a:off x="668028" y="1280161"/>
            <a:ext cx="11095438" cy="40273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300" dirty="0"/>
              <a:t>In order to have a clear picture of big data data (i.e. social media data among others) employed in cognitive urban planning, this section provides a systematic literature review (SLR) of the data-oriented processes (sources, collection, cleaning, analysis, treatment and usage) with a specific focus on researches related to cognitive cities. “According to Cook, et al. (1997), a systematic review was distinguished from a traditional one in the case of the replicable, scientific, and transparent process. </a:t>
            </a:r>
            <a:endParaRPr lang="en-US" sz="2300" dirty="0" smtClean="0"/>
          </a:p>
          <a:p>
            <a:pPr marL="0" indent="0">
              <a:buNone/>
            </a:pPr>
            <a:r>
              <a:rPr lang="en-US" sz="2300" dirty="0" smtClean="0"/>
              <a:t>As </a:t>
            </a:r>
            <a:r>
              <a:rPr lang="en-US" sz="2300" dirty="0"/>
              <a:t>a research method, SLR is inspired from the field of medicine (</a:t>
            </a:r>
            <a:r>
              <a:rPr lang="en-US" sz="2300" dirty="0" err="1"/>
              <a:t>Kitchenham</a:t>
            </a:r>
            <a:r>
              <a:rPr lang="en-US" sz="2300" dirty="0"/>
              <a:t>, 2004) which provides a repeated research method and should supply sufficient details to be replicated by other researchers (</a:t>
            </a:r>
            <a:r>
              <a:rPr lang="en-US" sz="2300" dirty="0" err="1"/>
              <a:t>Charband</a:t>
            </a:r>
            <a:r>
              <a:rPr lang="en-US" sz="2300" dirty="0"/>
              <a:t> &amp; </a:t>
            </a:r>
            <a:r>
              <a:rPr lang="en-US" sz="2300" dirty="0" err="1"/>
              <a:t>Navimipour</a:t>
            </a:r>
            <a:r>
              <a:rPr lang="en-US" sz="2300" dirty="0"/>
              <a:t>, 2016; </a:t>
            </a:r>
            <a:r>
              <a:rPr lang="en-US" sz="2300" dirty="0" err="1"/>
              <a:t>Kupiainen</a:t>
            </a:r>
            <a:r>
              <a:rPr lang="en-US" sz="2300" dirty="0"/>
              <a:t>, </a:t>
            </a:r>
            <a:r>
              <a:rPr lang="en-US" sz="2300" dirty="0" err="1"/>
              <a:t>Mäntylä</a:t>
            </a:r>
            <a:r>
              <a:rPr lang="en-US" sz="2300" dirty="0"/>
              <a:t>, &amp; </a:t>
            </a:r>
            <a:r>
              <a:rPr lang="en-US" sz="2300" dirty="0" err="1"/>
              <a:t>Itkonen</a:t>
            </a:r>
            <a:r>
              <a:rPr lang="en-US" sz="2300" dirty="0"/>
              <a:t>, 2015; </a:t>
            </a:r>
            <a:r>
              <a:rPr lang="en-US" sz="2300" dirty="0" err="1"/>
              <a:t>Navimipour</a:t>
            </a:r>
            <a:r>
              <a:rPr lang="en-US" sz="2300" dirty="0"/>
              <a:t> &amp; </a:t>
            </a:r>
            <a:r>
              <a:rPr lang="en-US" sz="2300" dirty="0" err="1"/>
              <a:t>Charband</a:t>
            </a:r>
            <a:r>
              <a:rPr lang="en-US" sz="2300" dirty="0"/>
              <a:t>, 2016)”. Particularly, the number of studies on big data analysis and employment has been increasing dramatically, therefore in this section, in order to conduct a comprehensive study of the important mechanisms of big data in cognitive urban planning, the required background was culled from the existing SLR from 2010 to 201</a:t>
            </a:r>
            <a:r>
              <a:rPr lang="en-US" sz="2300" u="sng" dirty="0"/>
              <a:t>8</a:t>
            </a:r>
            <a:r>
              <a:rPr lang="en-US" sz="2300" dirty="0"/>
              <a:t>. In order to have valid data, the SLR selection procedure was evaluated and outlined in the following section.</a:t>
            </a:r>
          </a:p>
        </p:txBody>
      </p:sp>
    </p:spTree>
    <p:extLst>
      <p:ext uri="{BB962C8B-B14F-4D97-AF65-F5344CB8AC3E}">
        <p14:creationId xmlns:p14="http://schemas.microsoft.com/office/powerpoint/2010/main" val="152898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25</a:t>
            </a:fld>
            <a:endParaRPr lang="es-ES_tradnl" sz="1600" dirty="0"/>
          </a:p>
        </p:txBody>
      </p:sp>
      <p:sp>
        <p:nvSpPr>
          <p:cNvPr id="6" name="Título 1"/>
          <p:cNvSpPr txBox="1">
            <a:spLocks/>
          </p:cNvSpPr>
          <p:nvPr/>
        </p:nvSpPr>
        <p:spPr>
          <a:xfrm>
            <a:off x="668028" y="467649"/>
            <a:ext cx="8677140"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Subsection: Article Selection Process</a:t>
            </a:r>
          </a:p>
        </p:txBody>
      </p:sp>
      <p:sp>
        <p:nvSpPr>
          <p:cNvPr id="5" name="Marcador de contenido 2"/>
          <p:cNvSpPr txBox="1">
            <a:spLocks/>
          </p:cNvSpPr>
          <p:nvPr/>
        </p:nvSpPr>
        <p:spPr>
          <a:xfrm>
            <a:off x="668028" y="1280161"/>
            <a:ext cx="11095438" cy="40273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2300" dirty="0"/>
          </a:p>
        </p:txBody>
      </p:sp>
      <p:sp>
        <p:nvSpPr>
          <p:cNvPr id="8" name="Marcador de contenido 2"/>
          <p:cNvSpPr txBox="1">
            <a:spLocks/>
          </p:cNvSpPr>
          <p:nvPr/>
        </p:nvSpPr>
        <p:spPr>
          <a:xfrm>
            <a:off x="828338" y="1570416"/>
            <a:ext cx="10058400"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400" dirty="0" smtClean="0"/>
              <a:t>The article selection strategy consists of three main stages:</a:t>
            </a:r>
          </a:p>
          <a:p>
            <a:r>
              <a:rPr lang="en-US" sz="2400" dirty="0" smtClean="0"/>
              <a:t>Stage 1: Automated search based on the keywords;</a:t>
            </a:r>
          </a:p>
          <a:p>
            <a:r>
              <a:rPr lang="en-US" sz="2400" dirty="0" smtClean="0"/>
              <a:t>Stage 2: Selection based on the title of the papers, the publication year and papers language;</a:t>
            </a:r>
          </a:p>
          <a:p>
            <a:r>
              <a:rPr lang="en-US" sz="2400" dirty="0" smtClean="0"/>
              <a:t>Stage 3: Selection based on the reputation and validity of the journals</a:t>
            </a:r>
          </a:p>
          <a:p>
            <a:endParaRPr lang="en-US" sz="2400" dirty="0" smtClean="0"/>
          </a:p>
          <a:p>
            <a:pPr marL="0" indent="0">
              <a:buFont typeface="Calibri" panose="020F0502020204030204" pitchFamily="34" charset="0"/>
              <a:buNone/>
            </a:pPr>
            <a:r>
              <a:rPr lang="en-US" sz="2400" dirty="0" smtClean="0"/>
              <a:t>In stage 1, keywords (</a:t>
            </a:r>
            <a:r>
              <a:rPr lang="en-US" sz="2400" b="1" dirty="0" smtClean="0"/>
              <a:t>machine learning algorithms, urban planning, cognitive cities, social media, recommender systems</a:t>
            </a:r>
            <a:r>
              <a:rPr lang="en-US" sz="2400" dirty="0" smtClean="0"/>
              <a:t>) have been searched to find relevant articles. The result of the search was </a:t>
            </a:r>
            <a:r>
              <a:rPr lang="en-US" sz="2400" dirty="0" smtClean="0">
                <a:solidFill>
                  <a:srgbClr val="FF0000"/>
                </a:solidFill>
              </a:rPr>
              <a:t>340</a:t>
            </a:r>
            <a:r>
              <a:rPr lang="en-US" sz="2400" dirty="0" smtClean="0"/>
              <a:t> articles from journals, conference papers, books, chapters, notes and any articles in which a part of these keyword were mentioned.</a:t>
            </a:r>
            <a:endParaRPr lang="en-US" sz="2400" dirty="0"/>
          </a:p>
        </p:txBody>
      </p:sp>
    </p:spTree>
    <p:extLst>
      <p:ext uri="{BB962C8B-B14F-4D97-AF65-F5344CB8AC3E}">
        <p14:creationId xmlns:p14="http://schemas.microsoft.com/office/powerpoint/2010/main" val="3653105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26</a:t>
            </a:fld>
            <a:endParaRPr lang="es-ES_tradnl" sz="1600" dirty="0"/>
          </a:p>
        </p:txBody>
      </p:sp>
      <p:sp>
        <p:nvSpPr>
          <p:cNvPr id="6" name="Título 1"/>
          <p:cNvSpPr txBox="1">
            <a:spLocks/>
          </p:cNvSpPr>
          <p:nvPr/>
        </p:nvSpPr>
        <p:spPr>
          <a:xfrm>
            <a:off x="668028" y="467649"/>
            <a:ext cx="8677140"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Subsection: Article Selection Process</a:t>
            </a:r>
          </a:p>
        </p:txBody>
      </p:sp>
      <p:sp>
        <p:nvSpPr>
          <p:cNvPr id="5" name="Marcador de contenido 2"/>
          <p:cNvSpPr txBox="1">
            <a:spLocks/>
          </p:cNvSpPr>
          <p:nvPr/>
        </p:nvSpPr>
        <p:spPr>
          <a:xfrm>
            <a:off x="668028" y="1280161"/>
            <a:ext cx="11095438" cy="40273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2300" dirty="0"/>
          </a:p>
        </p:txBody>
      </p:sp>
      <p:sp>
        <p:nvSpPr>
          <p:cNvPr id="8" name="Marcador de contenido 2"/>
          <p:cNvSpPr txBox="1">
            <a:spLocks/>
          </p:cNvSpPr>
          <p:nvPr/>
        </p:nvSpPr>
        <p:spPr>
          <a:xfrm>
            <a:off x="828338" y="1570416"/>
            <a:ext cx="10058400"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50000"/>
              </a:lnSpc>
              <a:buNone/>
            </a:pPr>
            <a:r>
              <a:rPr lang="en-US" sz="2400" dirty="0"/>
              <a:t>Stage 2 was conducted by considering some criteria to ensure that only high-quality publications were included in the study. Therefore we focused on the articles retrieved from journal publications and IEEE conferences published by Elsevier, Springer, IEEE, DOAJ, and ACM. In this regard, the invalid conference articles, reports, working papers, editorial notes, erratum, commentaries, and book review articles were excluded. The articles were selected based on their titles related to </a:t>
            </a:r>
            <a:r>
              <a:rPr lang="en-US" sz="2400" b="1" dirty="0"/>
              <a:t>cognitive urban planning, big data usage </a:t>
            </a:r>
            <a:r>
              <a:rPr lang="en-US" sz="2400" dirty="0"/>
              <a:t>and related concepts.</a:t>
            </a:r>
          </a:p>
          <a:p>
            <a:pPr marL="0" indent="0">
              <a:lnSpc>
                <a:spcPct val="150000"/>
              </a:lnSpc>
              <a:buFont typeface="Calibri" panose="020F0502020204030204" pitchFamily="34" charset="0"/>
              <a:buNone/>
            </a:pPr>
            <a:endParaRPr lang="en-US" sz="2400" dirty="0"/>
          </a:p>
        </p:txBody>
      </p:sp>
    </p:spTree>
    <p:extLst>
      <p:ext uri="{BB962C8B-B14F-4D97-AF65-F5344CB8AC3E}">
        <p14:creationId xmlns:p14="http://schemas.microsoft.com/office/powerpoint/2010/main" val="1020900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27</a:t>
            </a:fld>
            <a:endParaRPr lang="es-ES_tradnl" sz="1600" dirty="0"/>
          </a:p>
        </p:txBody>
      </p:sp>
      <p:sp>
        <p:nvSpPr>
          <p:cNvPr id="6" name="Título 1"/>
          <p:cNvSpPr txBox="1">
            <a:spLocks/>
          </p:cNvSpPr>
          <p:nvPr/>
        </p:nvSpPr>
        <p:spPr>
          <a:xfrm>
            <a:off x="668028" y="467649"/>
            <a:ext cx="8677140"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Subsection: Article Selection Process</a:t>
            </a:r>
          </a:p>
        </p:txBody>
      </p:sp>
      <p:sp>
        <p:nvSpPr>
          <p:cNvPr id="5" name="Marcador de contenido 2"/>
          <p:cNvSpPr txBox="1">
            <a:spLocks/>
          </p:cNvSpPr>
          <p:nvPr/>
        </p:nvSpPr>
        <p:spPr>
          <a:xfrm>
            <a:off x="668028" y="1280161"/>
            <a:ext cx="11095438" cy="40273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2300" dirty="0"/>
          </a:p>
        </p:txBody>
      </p:sp>
      <p:sp>
        <p:nvSpPr>
          <p:cNvPr id="8" name="Marcador de contenido 2"/>
          <p:cNvSpPr txBox="1">
            <a:spLocks/>
          </p:cNvSpPr>
          <p:nvPr/>
        </p:nvSpPr>
        <p:spPr>
          <a:xfrm>
            <a:off x="828338" y="1570416"/>
            <a:ext cx="10058400"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sz="2400" dirty="0"/>
              <a:t>In stage 3, full texts and abstracts of the selected articles were reviewed by authors to verify the relevance of these articles. Based on this relevance to the subject matter, publication year, and journal rank, each article was either included or excluded. The cited information, abstracts, and keywords of all articles were exported to an Excel spreadsheet for further analysis. The selected articles were refined through three steps. After applying filters, we chose 5 famous publishers and studies that were related to </a:t>
            </a:r>
            <a:r>
              <a:rPr lang="en-US" sz="2400" b="1" dirty="0"/>
              <a:t>cognitive urban planning</a:t>
            </a:r>
            <a:r>
              <a:rPr lang="en-US" sz="2400" dirty="0"/>
              <a:t>, therefore, </a:t>
            </a:r>
            <a:r>
              <a:rPr lang="en-US" sz="2400" dirty="0">
                <a:solidFill>
                  <a:srgbClr val="FF0000"/>
                </a:solidFill>
              </a:rPr>
              <a:t>300</a:t>
            </a:r>
            <a:r>
              <a:rPr lang="en-US" sz="2400" dirty="0"/>
              <a:t> articles were excluded. Those articles written in the English language were included, moreover, opinion-driven reports (editorials, commentaries, and letters) and books were excluded. Finally, </a:t>
            </a:r>
            <a:r>
              <a:rPr lang="en-US" sz="2400" dirty="0">
                <a:solidFill>
                  <a:srgbClr val="FF0000"/>
                </a:solidFill>
              </a:rPr>
              <a:t>40</a:t>
            </a:r>
            <a:r>
              <a:rPr lang="en-US" sz="2400" dirty="0"/>
              <a:t> articles were obtained and analyzed.</a:t>
            </a:r>
          </a:p>
        </p:txBody>
      </p:sp>
    </p:spTree>
    <p:extLst>
      <p:ext uri="{BB962C8B-B14F-4D97-AF65-F5344CB8AC3E}">
        <p14:creationId xmlns:p14="http://schemas.microsoft.com/office/powerpoint/2010/main" val="1996262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28</a:t>
            </a:fld>
            <a:endParaRPr lang="es-ES_tradnl" sz="1600" dirty="0"/>
          </a:p>
        </p:txBody>
      </p:sp>
      <p:sp>
        <p:nvSpPr>
          <p:cNvPr id="6" name="Título 1"/>
          <p:cNvSpPr txBox="1">
            <a:spLocks/>
          </p:cNvSpPr>
          <p:nvPr/>
        </p:nvSpPr>
        <p:spPr>
          <a:xfrm>
            <a:off x="668028" y="467649"/>
            <a:ext cx="8677140"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Subsection: Articles Classification</a:t>
            </a:r>
          </a:p>
        </p:txBody>
      </p:sp>
      <p:sp>
        <p:nvSpPr>
          <p:cNvPr id="5" name="Marcador de contenido 2"/>
          <p:cNvSpPr txBox="1">
            <a:spLocks/>
          </p:cNvSpPr>
          <p:nvPr/>
        </p:nvSpPr>
        <p:spPr>
          <a:xfrm>
            <a:off x="668028" y="1280161"/>
            <a:ext cx="11095438" cy="40273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2300" dirty="0"/>
          </a:p>
        </p:txBody>
      </p:sp>
      <p:sp>
        <p:nvSpPr>
          <p:cNvPr id="8" name="Marcador de contenido 2"/>
          <p:cNvSpPr txBox="1">
            <a:spLocks/>
          </p:cNvSpPr>
          <p:nvPr/>
        </p:nvSpPr>
        <p:spPr>
          <a:xfrm>
            <a:off x="828338" y="1388336"/>
            <a:ext cx="10058400"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2400" dirty="0"/>
              <a:t>In this section, the classification of the papers based on their relevance to </a:t>
            </a:r>
            <a:r>
              <a:rPr lang="en-US" sz="2400" b="1" dirty="0"/>
              <a:t>big data in cognitive urban planning, CUP, </a:t>
            </a:r>
            <a:r>
              <a:rPr lang="en-US" sz="2400" dirty="0"/>
              <a:t>is described. Among the four kinds of big data sources employed in CUP, 14 articles out of 40 (35%) were related to social media data (Table 1); 9 articles out of 40 (22.5%) referred to e-government platforms information (Table 2); 8 articles of the 40</a:t>
            </a:r>
            <a:r>
              <a:rPr lang="is-IS" sz="2400" dirty="0"/>
              <a:t>…...</a:t>
            </a:r>
            <a:r>
              <a:rPr lang="en-US" sz="2400" dirty="0"/>
              <a:t>. Also, the classification of the papers based on the year of publication that opted from 2010-2018 is shown in Fig.1. In 2014, the number of published articles was maximum. Also, Fig 2 shows the classification of the papers over time in each category including Elsevier, Springer, IEEE, DOAJ, and ACM. Fig. 3 shows the classification of the articles among 5 publishers, where 46 % of the total article of journals belong to Springer, 34% of the articles are related to the IEEE, 11% of the articles are related to Elsevier, 7% of the articles are related to the ACM, and, the remaining 2% of the articles are related to the DOAJ.</a:t>
            </a:r>
          </a:p>
        </p:txBody>
      </p:sp>
    </p:spTree>
    <p:extLst>
      <p:ext uri="{BB962C8B-B14F-4D97-AF65-F5344CB8AC3E}">
        <p14:creationId xmlns:p14="http://schemas.microsoft.com/office/powerpoint/2010/main" val="1056033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437467" y="218821"/>
            <a:ext cx="8398933" cy="6115426"/>
          </a:xfrm>
          <a:prstGeom prst="rect">
            <a:avLst/>
          </a:prstGeom>
        </p:spPr>
      </p:pic>
      <p:sp>
        <p:nvSpPr>
          <p:cNvPr id="5" name="Título 1"/>
          <p:cNvSpPr>
            <a:spLocks noGrp="1"/>
          </p:cNvSpPr>
          <p:nvPr>
            <p:ph type="title"/>
          </p:nvPr>
        </p:nvSpPr>
        <p:spPr>
          <a:xfrm>
            <a:off x="929640" y="218821"/>
            <a:ext cx="2159000" cy="1325563"/>
          </a:xfrm>
        </p:spPr>
        <p:txBody>
          <a:bodyPr>
            <a:normAutofit fontScale="90000"/>
          </a:bodyPr>
          <a:lstStyle/>
          <a:p>
            <a:r>
              <a:rPr lang="en-US" smtClean="0"/>
              <a:t>Example</a:t>
            </a:r>
            <a:endParaRPr lang="en-US" dirty="0"/>
          </a:p>
        </p:txBody>
      </p:sp>
      <p:sp>
        <p:nvSpPr>
          <p:cNvPr id="6" name="Marcador de número de diapositiva 1"/>
          <p:cNvSpPr>
            <a:spLocks noGrp="1"/>
          </p:cNvSpPr>
          <p:nvPr>
            <p:ph type="sldNum" sz="quarter" idx="12"/>
          </p:nvPr>
        </p:nvSpPr>
        <p:spPr>
          <a:xfrm>
            <a:off x="828338" y="6318821"/>
            <a:ext cx="10384146" cy="537621"/>
          </a:xfrm>
        </p:spPr>
        <p:txBody>
          <a:bodyPr/>
          <a:lstStyle/>
          <a:p>
            <a:r>
              <a:rPr lang="es-ES_tradnl" sz="1600" dirty="0" smtClean="0"/>
              <a:t>29</a:t>
            </a:r>
            <a:endParaRPr lang="es-ES_tradnl" sz="1600" dirty="0"/>
          </a:p>
        </p:txBody>
      </p:sp>
    </p:spTree>
    <p:extLst>
      <p:ext uri="{BB962C8B-B14F-4D97-AF65-F5344CB8AC3E}">
        <p14:creationId xmlns:p14="http://schemas.microsoft.com/office/powerpoint/2010/main" val="143015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LA </a:t>
            </a:r>
            <a:r>
              <a:rPr lang="es-ES" dirty="0" smtClean="0"/>
              <a:t>IMPORTANCIA DEL TÍTULO</a:t>
            </a:r>
            <a:endParaRPr lang="es-ES_tradnl" b="1" dirty="0"/>
          </a:p>
        </p:txBody>
      </p:sp>
      <p:sp>
        <p:nvSpPr>
          <p:cNvPr id="8" name="CuadroTexto 7"/>
          <p:cNvSpPr txBox="1"/>
          <p:nvPr/>
        </p:nvSpPr>
        <p:spPr>
          <a:xfrm>
            <a:off x="631452" y="1625280"/>
            <a:ext cx="11097486" cy="4324261"/>
          </a:xfrm>
          <a:prstGeom prst="rect">
            <a:avLst/>
          </a:prstGeom>
          <a:noFill/>
        </p:spPr>
        <p:txBody>
          <a:bodyPr wrap="square" rtlCol="0">
            <a:spAutoFit/>
          </a:bodyPr>
          <a:lstStyle/>
          <a:p>
            <a:pPr marL="457200" indent="-457200">
              <a:buFont typeface="Arial" charset="0"/>
              <a:buChar char="•"/>
            </a:pPr>
            <a:r>
              <a:rPr lang="es-ES_tradnl" sz="2500" dirty="0" smtClean="0"/>
              <a:t>Al preparar el título para un artículo, haría bien en recordar un hecho sobresaliente: este título será leído por miles de personas.</a:t>
            </a:r>
          </a:p>
          <a:p>
            <a:pPr marL="457200" indent="-457200">
              <a:buFont typeface="Arial" charset="0"/>
              <a:buChar char="•"/>
            </a:pPr>
            <a:r>
              <a:rPr lang="es-ES_tradnl" sz="2500" dirty="0" smtClean="0"/>
              <a:t>Quizás pocas personas, si las hay, leerán el artículo completo, pero muchas personas leerán el título, ya sea en la revista original, en una de las bases de datos secundarias (resumen e indexación), en la salida de un motor de búsqueda, o de otra manera. </a:t>
            </a:r>
          </a:p>
          <a:p>
            <a:pPr marL="457200" indent="-457200">
              <a:buFont typeface="Arial" charset="0"/>
              <a:buChar char="•"/>
            </a:pPr>
            <a:r>
              <a:rPr lang="es-ES_tradnl" sz="2500" dirty="0" smtClean="0"/>
              <a:t>Por lo tanto, todas las palabras en el título deben ser elegidas con gran cuidado, y su asociación entre sí debe ser manejada cuidadosamente.</a:t>
            </a:r>
          </a:p>
          <a:p>
            <a:pPr marL="457200" indent="-457200">
              <a:buFont typeface="Arial" charset="0"/>
              <a:buChar char="•"/>
            </a:pPr>
            <a:r>
              <a:rPr lang="es-ES_tradnl" sz="2500" dirty="0" smtClean="0"/>
              <a:t>Quizás el error más común en los títulos defectuosos, y ciertamente el más perjudicial en términos de comprensión, sea la sintaxis defectuosa (orden de las palabras). </a:t>
            </a:r>
            <a:endParaRPr lang="es-ES_tradnl" sz="2500" dirty="0"/>
          </a:p>
        </p:txBody>
      </p:sp>
    </p:spTree>
    <p:extLst>
      <p:ext uri="{BB962C8B-B14F-4D97-AF65-F5344CB8AC3E}">
        <p14:creationId xmlns:p14="http://schemas.microsoft.com/office/powerpoint/2010/main" val="1645309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05913" y="1809219"/>
            <a:ext cx="4780487" cy="3799417"/>
          </a:xfrm>
          <a:prstGeom prst="rect">
            <a:avLst/>
          </a:prstGeom>
        </p:spPr>
      </p:pic>
      <p:sp>
        <p:nvSpPr>
          <p:cNvPr id="5" name="Título 1"/>
          <p:cNvSpPr>
            <a:spLocks noGrp="1"/>
          </p:cNvSpPr>
          <p:nvPr>
            <p:ph type="title"/>
          </p:nvPr>
        </p:nvSpPr>
        <p:spPr/>
        <p:txBody>
          <a:bodyPr/>
          <a:lstStyle/>
          <a:p>
            <a:r>
              <a:rPr lang="en-US" smtClean="0"/>
              <a:t>Example</a:t>
            </a:r>
            <a:endParaRPr lang="en-US" dirty="0"/>
          </a:p>
        </p:txBody>
      </p:sp>
      <p:pic>
        <p:nvPicPr>
          <p:cNvPr id="6" name="Imagen 5"/>
          <p:cNvPicPr>
            <a:picLocks noChangeAspect="1"/>
          </p:cNvPicPr>
          <p:nvPr/>
        </p:nvPicPr>
        <p:blipFill>
          <a:blip r:embed="rId3"/>
          <a:stretch>
            <a:fillRect/>
          </a:stretch>
        </p:blipFill>
        <p:spPr>
          <a:xfrm>
            <a:off x="5808133" y="45426"/>
            <a:ext cx="5812367" cy="6320114"/>
          </a:xfrm>
          <a:prstGeom prst="rect">
            <a:avLst/>
          </a:prstGeom>
        </p:spPr>
      </p:pic>
      <p:sp>
        <p:nvSpPr>
          <p:cNvPr id="7" name="Marcador de número de diapositiva 1"/>
          <p:cNvSpPr>
            <a:spLocks noGrp="1"/>
          </p:cNvSpPr>
          <p:nvPr>
            <p:ph type="sldNum" sz="quarter" idx="12"/>
          </p:nvPr>
        </p:nvSpPr>
        <p:spPr>
          <a:xfrm>
            <a:off x="828338" y="6318821"/>
            <a:ext cx="10384146" cy="537621"/>
          </a:xfrm>
        </p:spPr>
        <p:txBody>
          <a:bodyPr/>
          <a:lstStyle/>
          <a:p>
            <a:r>
              <a:rPr lang="es-ES_tradnl" sz="1600" dirty="0" smtClean="0"/>
              <a:t>30</a:t>
            </a:r>
            <a:endParaRPr lang="es-ES_tradnl" sz="1600" dirty="0"/>
          </a:p>
        </p:txBody>
      </p:sp>
    </p:spTree>
    <p:extLst>
      <p:ext uri="{BB962C8B-B14F-4D97-AF65-F5344CB8AC3E}">
        <p14:creationId xmlns:p14="http://schemas.microsoft.com/office/powerpoint/2010/main" val="1930106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94359"/>
            <a:ext cx="3200400" cy="3376062"/>
          </a:xfrm>
        </p:spPr>
        <p:txBody>
          <a:bodyPr>
            <a:normAutofit/>
          </a:bodyPr>
          <a:lstStyle/>
          <a:p>
            <a:r>
              <a:rPr lang="en-US" sz="4400" dirty="0" smtClean="0"/>
              <a:t>ABSTRACT</a:t>
            </a:r>
            <a:endParaRPr lang="en-US" sz="4400" b="1" dirty="0"/>
          </a:p>
        </p:txBody>
      </p:sp>
      <p:sp>
        <p:nvSpPr>
          <p:cNvPr id="3" name="Marcador de contenido 2"/>
          <p:cNvSpPr>
            <a:spLocks noGrp="1"/>
          </p:cNvSpPr>
          <p:nvPr>
            <p:ph idx="1"/>
          </p:nvPr>
        </p:nvSpPr>
        <p:spPr>
          <a:xfrm>
            <a:off x="4800600" y="1547446"/>
            <a:ext cx="6492240" cy="4441874"/>
          </a:xfrm>
        </p:spPr>
        <p:txBody>
          <a:bodyPr>
            <a:normAutofit/>
          </a:bodyPr>
          <a:lstStyle/>
          <a:p>
            <a:pPr algn="r"/>
            <a:r>
              <a:rPr lang="en-US" sz="3200" dirty="0"/>
              <a:t>“An abstract can be defined as a summary of the information </a:t>
            </a:r>
            <a:r>
              <a:rPr lang="en-US" sz="3200" dirty="0" smtClean="0"/>
              <a:t>in a </a:t>
            </a:r>
            <a:r>
              <a:rPr lang="en-US" sz="3200" dirty="0"/>
              <a:t>document</a:t>
            </a:r>
            <a:r>
              <a:rPr lang="en-US" sz="3200" dirty="0" smtClean="0"/>
              <a:t>.”</a:t>
            </a:r>
          </a:p>
          <a:p>
            <a:pPr algn="r"/>
            <a:r>
              <a:rPr lang="en-US" sz="3200" dirty="0" smtClean="0"/>
              <a:t>—</a:t>
            </a:r>
            <a:r>
              <a:rPr lang="en-US" sz="3200" dirty="0"/>
              <a:t>Houghton</a:t>
            </a:r>
            <a:r>
              <a:rPr lang="en-US" sz="3200" dirty="0" smtClean="0"/>
              <a:t>, 1975</a:t>
            </a:r>
            <a:endParaRPr lang="en-US" sz="3200" dirty="0"/>
          </a:p>
        </p:txBody>
      </p:sp>
      <p:sp>
        <p:nvSpPr>
          <p:cNvPr id="5" name="Marcador de número de diapositiva 4"/>
          <p:cNvSpPr>
            <a:spLocks noGrp="1"/>
          </p:cNvSpPr>
          <p:nvPr>
            <p:ph type="sldNum" sz="quarter" idx="12"/>
          </p:nvPr>
        </p:nvSpPr>
        <p:spPr/>
        <p:txBody>
          <a:bodyPr/>
          <a:lstStyle/>
          <a:p>
            <a:fld id="{5C8A0B6C-2F0D-9146-B965-5B2E4517E27B}" type="slidenum">
              <a:rPr lang="en-US" sz="1600" smtClean="0"/>
              <a:t>31</a:t>
            </a:fld>
            <a:endParaRPr lang="en-US" sz="1600" dirty="0"/>
          </a:p>
        </p:txBody>
      </p:sp>
    </p:spTree>
    <p:extLst>
      <p:ext uri="{BB962C8B-B14F-4D97-AF65-F5344CB8AC3E}">
        <p14:creationId xmlns:p14="http://schemas.microsoft.com/office/powerpoint/2010/main" val="943890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32</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smtClean="0"/>
              <a:t>Definición</a:t>
            </a:r>
            <a:endParaRPr lang="es-ES_tradnl" b="1" dirty="0"/>
          </a:p>
        </p:txBody>
      </p:sp>
      <p:sp>
        <p:nvSpPr>
          <p:cNvPr id="8" name="CuadroTexto 7"/>
          <p:cNvSpPr txBox="1"/>
          <p:nvPr/>
        </p:nvSpPr>
        <p:spPr>
          <a:xfrm>
            <a:off x="631452" y="1625280"/>
            <a:ext cx="11097486" cy="4324261"/>
          </a:xfrm>
          <a:prstGeom prst="rect">
            <a:avLst/>
          </a:prstGeom>
          <a:noFill/>
        </p:spPr>
        <p:txBody>
          <a:bodyPr wrap="square" rtlCol="0">
            <a:spAutoFit/>
          </a:bodyPr>
          <a:lstStyle/>
          <a:p>
            <a:pPr marL="457200" indent="-457200">
              <a:buFont typeface="Arial" charset="0"/>
              <a:buChar char="•"/>
            </a:pPr>
            <a:r>
              <a:rPr lang="en-US" sz="2500" dirty="0"/>
              <a:t>Un </a:t>
            </a:r>
            <a:r>
              <a:rPr lang="en-US" sz="2500" dirty="0" smtClean="0"/>
              <a:t>abstract </a:t>
            </a:r>
            <a:r>
              <a:rPr lang="en-US" sz="2500" dirty="0" err="1" smtClean="0"/>
              <a:t>debe</a:t>
            </a:r>
            <a:r>
              <a:rPr lang="en-US" sz="2500" dirty="0" smtClean="0"/>
              <a:t> </a:t>
            </a:r>
            <a:r>
              <a:rPr lang="en-US" sz="2500" dirty="0"/>
              <a:t>verse </a:t>
            </a:r>
            <a:r>
              <a:rPr lang="en-US" sz="2500" dirty="0" err="1"/>
              <a:t>como</a:t>
            </a:r>
            <a:r>
              <a:rPr lang="en-US" sz="2500" dirty="0"/>
              <a:t> </a:t>
            </a:r>
            <a:r>
              <a:rPr lang="en-US" sz="2500" dirty="0" err="1"/>
              <a:t>una</a:t>
            </a:r>
            <a:r>
              <a:rPr lang="en-US" sz="2500" dirty="0"/>
              <a:t> </a:t>
            </a:r>
            <a:r>
              <a:rPr lang="en-US" sz="2500" dirty="0" err="1"/>
              <a:t>versión</a:t>
            </a:r>
            <a:r>
              <a:rPr lang="en-US" sz="2500" dirty="0"/>
              <a:t> en </a:t>
            </a:r>
            <a:r>
              <a:rPr lang="en-US" sz="2500" dirty="0" err="1"/>
              <a:t>miniatura</a:t>
            </a:r>
            <a:r>
              <a:rPr lang="en-US" sz="2500" dirty="0"/>
              <a:t> del </a:t>
            </a:r>
            <a:r>
              <a:rPr lang="en-US" sz="2500" dirty="0" err="1"/>
              <a:t>documento</a:t>
            </a:r>
            <a:r>
              <a:rPr lang="en-US" sz="2500" dirty="0"/>
              <a:t>. El </a:t>
            </a:r>
            <a:r>
              <a:rPr lang="en-US" sz="2500" dirty="0" smtClean="0"/>
              <a:t>abstract </a:t>
            </a:r>
            <a:r>
              <a:rPr lang="en-US" sz="2500" dirty="0" err="1" smtClean="0"/>
              <a:t>debe</a:t>
            </a:r>
            <a:r>
              <a:rPr lang="en-US" sz="2500" dirty="0" smtClean="0"/>
              <a:t> </a:t>
            </a:r>
            <a:r>
              <a:rPr lang="en-US" sz="2500" dirty="0" err="1"/>
              <a:t>proporcionar</a:t>
            </a:r>
            <a:r>
              <a:rPr lang="en-US" sz="2500" dirty="0"/>
              <a:t> un breve </a:t>
            </a:r>
            <a:r>
              <a:rPr lang="en-US" sz="2500" dirty="0" err="1"/>
              <a:t>resumen</a:t>
            </a:r>
            <a:r>
              <a:rPr lang="en-US" sz="2500" dirty="0"/>
              <a:t> de </a:t>
            </a:r>
            <a:r>
              <a:rPr lang="en-US" sz="2500" dirty="0" err="1"/>
              <a:t>cada</a:t>
            </a:r>
            <a:r>
              <a:rPr lang="en-US" sz="2500" dirty="0"/>
              <a:t> </a:t>
            </a:r>
            <a:r>
              <a:rPr lang="en-US" sz="2500" dirty="0" err="1"/>
              <a:t>una</a:t>
            </a:r>
            <a:r>
              <a:rPr lang="en-US" sz="2500" dirty="0"/>
              <a:t> de </a:t>
            </a:r>
            <a:r>
              <a:rPr lang="en-US" sz="2500" dirty="0" err="1"/>
              <a:t>las</a:t>
            </a:r>
            <a:r>
              <a:rPr lang="en-US" sz="2500" dirty="0"/>
              <a:t> </a:t>
            </a:r>
            <a:r>
              <a:rPr lang="en-US" sz="2500" dirty="0" err="1"/>
              <a:t>secciones</a:t>
            </a:r>
            <a:r>
              <a:rPr lang="en-US" sz="2500" dirty="0"/>
              <a:t> </a:t>
            </a:r>
            <a:r>
              <a:rPr lang="en-US" sz="2500" dirty="0" err="1"/>
              <a:t>principales</a:t>
            </a:r>
            <a:r>
              <a:rPr lang="en-US" sz="2500" dirty="0"/>
              <a:t> del </a:t>
            </a:r>
            <a:r>
              <a:rPr lang="en-US" sz="2500" dirty="0" err="1"/>
              <a:t>documento</a:t>
            </a:r>
            <a:r>
              <a:rPr lang="en-US" sz="2500" dirty="0"/>
              <a:t>: </a:t>
            </a:r>
            <a:r>
              <a:rPr lang="en-US" sz="2500" dirty="0" err="1"/>
              <a:t>introducción</a:t>
            </a:r>
            <a:r>
              <a:rPr lang="en-US" sz="2500" dirty="0"/>
              <a:t>, </a:t>
            </a:r>
            <a:r>
              <a:rPr lang="en-US" sz="2500" dirty="0" err="1"/>
              <a:t>materiales</a:t>
            </a:r>
            <a:r>
              <a:rPr lang="en-US" sz="2500" dirty="0"/>
              <a:t> y </a:t>
            </a:r>
            <a:r>
              <a:rPr lang="en-US" sz="2500" dirty="0" err="1"/>
              <a:t>métodos</a:t>
            </a:r>
            <a:r>
              <a:rPr lang="en-US" sz="2500" dirty="0"/>
              <a:t>, </a:t>
            </a:r>
            <a:r>
              <a:rPr lang="en-US" sz="2500" dirty="0" err="1"/>
              <a:t>resultados</a:t>
            </a:r>
            <a:r>
              <a:rPr lang="en-US" sz="2500" dirty="0"/>
              <a:t> y </a:t>
            </a:r>
            <a:r>
              <a:rPr lang="en-US" sz="2500" dirty="0" err="1"/>
              <a:t>discusión</a:t>
            </a:r>
            <a:r>
              <a:rPr lang="en-US" sz="2500" dirty="0"/>
              <a:t>. </a:t>
            </a:r>
            <a:endParaRPr lang="en-US" sz="2500" dirty="0" smtClean="0"/>
          </a:p>
          <a:p>
            <a:pPr marL="457200" indent="-457200">
              <a:buFont typeface="Arial" charset="0"/>
              <a:buChar char="•"/>
            </a:pPr>
            <a:r>
              <a:rPr lang="en-US" sz="2500" dirty="0" smtClean="0"/>
              <a:t>“</a:t>
            </a:r>
            <a:r>
              <a:rPr lang="en-US" sz="2500" dirty="0"/>
              <a:t>Un </a:t>
            </a:r>
            <a:r>
              <a:rPr lang="en-US" sz="2500" dirty="0" smtClean="0"/>
              <a:t>abstract </a:t>
            </a:r>
            <a:r>
              <a:rPr lang="en-US" sz="2500" dirty="0" err="1" smtClean="0"/>
              <a:t>bien</a:t>
            </a:r>
            <a:r>
              <a:rPr lang="en-US" sz="2500" dirty="0" smtClean="0"/>
              <a:t> </a:t>
            </a:r>
            <a:r>
              <a:rPr lang="en-US" sz="2500" dirty="0" err="1"/>
              <a:t>preparado</a:t>
            </a:r>
            <a:r>
              <a:rPr lang="en-US" sz="2500" dirty="0"/>
              <a:t> </a:t>
            </a:r>
            <a:r>
              <a:rPr lang="en-US" sz="2500" dirty="0" err="1"/>
              <a:t>permite</a:t>
            </a:r>
            <a:r>
              <a:rPr lang="en-US" sz="2500" dirty="0"/>
              <a:t> a los </a:t>
            </a:r>
            <a:r>
              <a:rPr lang="en-US" sz="2500" dirty="0" err="1"/>
              <a:t>lectores</a:t>
            </a:r>
            <a:r>
              <a:rPr lang="en-US" sz="2500" dirty="0"/>
              <a:t> </a:t>
            </a:r>
            <a:r>
              <a:rPr lang="en-US" sz="2500" dirty="0" err="1"/>
              <a:t>identificar</a:t>
            </a:r>
            <a:r>
              <a:rPr lang="en-US" sz="2500" dirty="0"/>
              <a:t> el </a:t>
            </a:r>
            <a:r>
              <a:rPr lang="en-US" sz="2500" dirty="0" err="1"/>
              <a:t>contenido</a:t>
            </a:r>
            <a:r>
              <a:rPr lang="en-US" sz="2500" dirty="0"/>
              <a:t> </a:t>
            </a:r>
            <a:r>
              <a:rPr lang="en-US" sz="2500" dirty="0" err="1"/>
              <a:t>básico</a:t>
            </a:r>
            <a:r>
              <a:rPr lang="en-US" sz="2500" dirty="0"/>
              <a:t> de un </a:t>
            </a:r>
            <a:r>
              <a:rPr lang="en-US" sz="2500" dirty="0" err="1"/>
              <a:t>documento</a:t>
            </a:r>
            <a:r>
              <a:rPr lang="en-US" sz="2500" dirty="0"/>
              <a:t> de </a:t>
            </a:r>
            <a:r>
              <a:rPr lang="en-US" sz="2500" dirty="0" err="1"/>
              <a:t>manera</a:t>
            </a:r>
            <a:r>
              <a:rPr lang="en-US" sz="2500" dirty="0"/>
              <a:t> </a:t>
            </a:r>
            <a:r>
              <a:rPr lang="en-US" sz="2500" dirty="0" err="1"/>
              <a:t>rápida</a:t>
            </a:r>
            <a:r>
              <a:rPr lang="en-US" sz="2500" dirty="0"/>
              <a:t> y </a:t>
            </a:r>
            <a:r>
              <a:rPr lang="en-US" sz="2500" dirty="0" err="1"/>
              <a:t>precisa</a:t>
            </a:r>
            <a:r>
              <a:rPr lang="en-US" sz="2500" dirty="0"/>
              <a:t>, </a:t>
            </a:r>
            <a:r>
              <a:rPr lang="en-US" sz="2500" dirty="0" err="1"/>
              <a:t>determinar</a:t>
            </a:r>
            <a:r>
              <a:rPr lang="en-US" sz="2500" dirty="0"/>
              <a:t> </a:t>
            </a:r>
            <a:r>
              <a:rPr lang="en-US" sz="2500" dirty="0" err="1"/>
              <a:t>su</a:t>
            </a:r>
            <a:r>
              <a:rPr lang="en-US" sz="2500" dirty="0"/>
              <a:t> </a:t>
            </a:r>
            <a:r>
              <a:rPr lang="en-US" sz="2500" dirty="0" err="1"/>
              <a:t>relevancia</a:t>
            </a:r>
            <a:r>
              <a:rPr lang="en-US" sz="2500" dirty="0"/>
              <a:t> para </a:t>
            </a:r>
            <a:r>
              <a:rPr lang="en-US" sz="2500" dirty="0" err="1"/>
              <a:t>sus</a:t>
            </a:r>
            <a:r>
              <a:rPr lang="en-US" sz="2500" dirty="0"/>
              <a:t> </a:t>
            </a:r>
            <a:r>
              <a:rPr lang="en-US" sz="2500" dirty="0" err="1"/>
              <a:t>intereses</a:t>
            </a:r>
            <a:r>
              <a:rPr lang="en-US" sz="2500" dirty="0"/>
              <a:t> y, </a:t>
            </a:r>
            <a:r>
              <a:rPr lang="en-US" sz="2500" dirty="0" err="1"/>
              <a:t>por</a:t>
            </a:r>
            <a:r>
              <a:rPr lang="en-US" sz="2500" dirty="0"/>
              <a:t> lo </a:t>
            </a:r>
            <a:r>
              <a:rPr lang="en-US" sz="2500" dirty="0" err="1"/>
              <a:t>tanto</a:t>
            </a:r>
            <a:r>
              <a:rPr lang="en-US" sz="2500" dirty="0"/>
              <a:t>, </a:t>
            </a:r>
            <a:r>
              <a:rPr lang="en-US" sz="2500" dirty="0" err="1"/>
              <a:t>decidir</a:t>
            </a:r>
            <a:r>
              <a:rPr lang="en-US" sz="2500" dirty="0"/>
              <a:t> </a:t>
            </a:r>
            <a:r>
              <a:rPr lang="en-US" sz="2500" dirty="0" err="1"/>
              <a:t>si</a:t>
            </a:r>
            <a:r>
              <a:rPr lang="en-US" sz="2500" dirty="0"/>
              <a:t> </a:t>
            </a:r>
            <a:r>
              <a:rPr lang="en-US" sz="2500" dirty="0" err="1"/>
              <a:t>necesitan</a:t>
            </a:r>
            <a:r>
              <a:rPr lang="en-US" sz="2500" dirty="0"/>
              <a:t> leer el </a:t>
            </a:r>
            <a:r>
              <a:rPr lang="en-US" sz="2500" dirty="0" err="1"/>
              <a:t>documento</a:t>
            </a:r>
            <a:r>
              <a:rPr lang="en-US" sz="2500" dirty="0"/>
              <a:t> en </a:t>
            </a:r>
            <a:r>
              <a:rPr lang="en-US" sz="2500" dirty="0" err="1"/>
              <a:t>su</a:t>
            </a:r>
            <a:r>
              <a:rPr lang="en-US" sz="2500" dirty="0"/>
              <a:t> </a:t>
            </a:r>
            <a:r>
              <a:rPr lang="en-US" sz="2500" dirty="0" err="1"/>
              <a:t>totalidad</a:t>
            </a:r>
            <a:r>
              <a:rPr lang="en-US" sz="2500" dirty="0"/>
              <a:t>” (American National Standards Institute 1979b</a:t>
            </a:r>
            <a:r>
              <a:rPr lang="en-US" sz="2500" dirty="0" smtClean="0"/>
              <a:t>). </a:t>
            </a:r>
          </a:p>
          <a:p>
            <a:pPr marL="457200" indent="-457200">
              <a:buFont typeface="Arial" charset="0"/>
              <a:buChar char="•"/>
            </a:pPr>
            <a:r>
              <a:rPr lang="en-US" sz="2500" dirty="0" smtClean="0"/>
              <a:t>El abstract no </a:t>
            </a:r>
            <a:r>
              <a:rPr lang="en-US" sz="2500" dirty="0" err="1"/>
              <a:t>debe</a:t>
            </a:r>
            <a:r>
              <a:rPr lang="en-US" sz="2500" dirty="0"/>
              <a:t> </a:t>
            </a:r>
            <a:r>
              <a:rPr lang="en-US" sz="2500" dirty="0" err="1"/>
              <a:t>exceder</a:t>
            </a:r>
            <a:r>
              <a:rPr lang="en-US" sz="2500" dirty="0"/>
              <a:t> la </a:t>
            </a:r>
            <a:r>
              <a:rPr lang="en-US" sz="2500" dirty="0" err="1"/>
              <a:t>longitud</a:t>
            </a:r>
            <a:r>
              <a:rPr lang="en-US" sz="2500" dirty="0"/>
              <a:t> </a:t>
            </a:r>
            <a:r>
              <a:rPr lang="en-US" sz="2500" dirty="0" err="1"/>
              <a:t>especificada</a:t>
            </a:r>
            <a:r>
              <a:rPr lang="en-US" sz="2500" dirty="0"/>
              <a:t> </a:t>
            </a:r>
            <a:r>
              <a:rPr lang="en-US" sz="2500" dirty="0" err="1"/>
              <a:t>por</a:t>
            </a:r>
            <a:r>
              <a:rPr lang="en-US" sz="2500" dirty="0"/>
              <a:t> la </a:t>
            </a:r>
            <a:r>
              <a:rPr lang="en-US" sz="2500" dirty="0" err="1"/>
              <a:t>revista</a:t>
            </a:r>
            <a:r>
              <a:rPr lang="en-US" sz="2500" dirty="0"/>
              <a:t> (</a:t>
            </a:r>
            <a:r>
              <a:rPr lang="en-US" sz="2500" dirty="0" err="1"/>
              <a:t>comúnmente</a:t>
            </a:r>
            <a:r>
              <a:rPr lang="en-US" sz="2500" dirty="0"/>
              <a:t>, 250 palabras), y </a:t>
            </a:r>
            <a:r>
              <a:rPr lang="en-US" sz="2500" dirty="0" err="1"/>
              <a:t>debe</a:t>
            </a:r>
            <a:r>
              <a:rPr lang="en-US" sz="2500" dirty="0"/>
              <a:t> </a:t>
            </a:r>
            <a:r>
              <a:rPr lang="en-US" sz="2500" dirty="0" err="1"/>
              <a:t>estar</a:t>
            </a:r>
            <a:r>
              <a:rPr lang="en-US" sz="2500" dirty="0"/>
              <a:t> </a:t>
            </a:r>
            <a:r>
              <a:rPr lang="en-US" sz="2500" dirty="0" err="1"/>
              <a:t>diseñado</a:t>
            </a:r>
            <a:r>
              <a:rPr lang="en-US" sz="2500" dirty="0"/>
              <a:t> para </a:t>
            </a:r>
            <a:r>
              <a:rPr lang="en-US" sz="2500" dirty="0" err="1"/>
              <a:t>definir</a:t>
            </a:r>
            <a:r>
              <a:rPr lang="en-US" sz="2500" dirty="0"/>
              <a:t> </a:t>
            </a:r>
            <a:r>
              <a:rPr lang="en-US" sz="2500" dirty="0" err="1"/>
              <a:t>claramente</a:t>
            </a:r>
            <a:r>
              <a:rPr lang="en-US" sz="2500" dirty="0"/>
              <a:t> lo </a:t>
            </a:r>
            <a:r>
              <a:rPr lang="en-US" sz="2500" dirty="0" err="1"/>
              <a:t>que</a:t>
            </a:r>
            <a:r>
              <a:rPr lang="en-US" sz="2500" dirty="0"/>
              <a:t> se </a:t>
            </a:r>
            <a:r>
              <a:rPr lang="en-US" sz="2500" dirty="0" err="1"/>
              <a:t>trata</a:t>
            </a:r>
            <a:r>
              <a:rPr lang="en-US" sz="2500" dirty="0"/>
              <a:t> en el </a:t>
            </a:r>
            <a:r>
              <a:rPr lang="en-US" sz="2500" dirty="0" err="1"/>
              <a:t>documento</a:t>
            </a:r>
            <a:r>
              <a:rPr lang="en-US" sz="2500" dirty="0"/>
              <a:t>. </a:t>
            </a:r>
          </a:p>
        </p:txBody>
      </p:sp>
    </p:spTree>
    <p:extLst>
      <p:ext uri="{BB962C8B-B14F-4D97-AF65-F5344CB8AC3E}">
        <p14:creationId xmlns:p14="http://schemas.microsoft.com/office/powerpoint/2010/main" val="510622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33</a:t>
            </a:fld>
            <a:endParaRPr lang="es-ES_tradnl" sz="1600" dirty="0"/>
          </a:p>
        </p:txBody>
      </p:sp>
      <p:sp>
        <p:nvSpPr>
          <p:cNvPr id="8" name="CuadroTexto 7"/>
          <p:cNvSpPr txBox="1"/>
          <p:nvPr/>
        </p:nvSpPr>
        <p:spPr>
          <a:xfrm>
            <a:off x="471667" y="375139"/>
            <a:ext cx="11439595" cy="1631216"/>
          </a:xfrm>
          <a:prstGeom prst="rect">
            <a:avLst/>
          </a:prstGeom>
          <a:noFill/>
        </p:spPr>
        <p:txBody>
          <a:bodyPr wrap="square" rtlCol="0">
            <a:spAutoFit/>
          </a:bodyPr>
          <a:lstStyle/>
          <a:p>
            <a:pPr marL="457200" indent="-457200">
              <a:buFont typeface="Arial" charset="0"/>
              <a:buChar char="•"/>
            </a:pPr>
            <a:r>
              <a:rPr lang="en-US" sz="2500" dirty="0" err="1" smtClean="0"/>
              <a:t>Normalmente</a:t>
            </a:r>
            <a:r>
              <a:rPr lang="en-US" sz="2500" dirty="0"/>
              <a:t>, el abstract </a:t>
            </a:r>
            <a:r>
              <a:rPr lang="en-US" sz="2500" dirty="0" err="1" smtClean="0"/>
              <a:t>debe</a:t>
            </a:r>
            <a:r>
              <a:rPr lang="en-US" sz="2500" dirty="0" smtClean="0"/>
              <a:t> </a:t>
            </a:r>
            <a:r>
              <a:rPr lang="en-US" sz="2500" dirty="0" err="1"/>
              <a:t>escribirse</a:t>
            </a:r>
            <a:r>
              <a:rPr lang="en-US" sz="2500" dirty="0"/>
              <a:t> </a:t>
            </a:r>
            <a:r>
              <a:rPr lang="en-US" sz="2500" dirty="0" err="1"/>
              <a:t>como</a:t>
            </a:r>
            <a:r>
              <a:rPr lang="en-US" sz="2500" dirty="0"/>
              <a:t> un solo </a:t>
            </a:r>
            <a:r>
              <a:rPr lang="en-US" sz="2500" dirty="0" err="1"/>
              <a:t>párrafo</a:t>
            </a:r>
            <a:r>
              <a:rPr lang="en-US" sz="2500" dirty="0"/>
              <a:t>, </a:t>
            </a:r>
            <a:r>
              <a:rPr lang="en-US" sz="2500" dirty="0" err="1"/>
              <a:t>como</a:t>
            </a:r>
            <a:r>
              <a:rPr lang="en-US" sz="2500" dirty="0"/>
              <a:t> se </a:t>
            </a:r>
            <a:r>
              <a:rPr lang="en-US" sz="2500" dirty="0" err="1"/>
              <a:t>muestra</a:t>
            </a:r>
            <a:r>
              <a:rPr lang="en-US" sz="2500" dirty="0"/>
              <a:t> en la </a:t>
            </a:r>
            <a:r>
              <a:rPr lang="en-US" sz="2500" dirty="0" err="1" smtClean="0"/>
              <a:t>Figura</a:t>
            </a:r>
            <a:r>
              <a:rPr lang="en-US" sz="2500" dirty="0" smtClean="0"/>
              <a:t> 1. </a:t>
            </a:r>
            <a:r>
              <a:rPr lang="en-US" sz="2500" dirty="0"/>
              <a:t>Sin embargo, </a:t>
            </a:r>
            <a:r>
              <a:rPr lang="en-US" sz="2500" dirty="0" err="1"/>
              <a:t>algunas</a:t>
            </a:r>
            <a:r>
              <a:rPr lang="en-US" sz="2500" dirty="0"/>
              <a:t> </a:t>
            </a:r>
            <a:r>
              <a:rPr lang="en-US" sz="2500" dirty="0" err="1"/>
              <a:t>revistas</a:t>
            </a:r>
            <a:r>
              <a:rPr lang="en-US" sz="2500" dirty="0"/>
              <a:t> </a:t>
            </a:r>
            <a:r>
              <a:rPr lang="en-US" sz="2500" dirty="0" err="1"/>
              <a:t>ejecutan</a:t>
            </a:r>
            <a:r>
              <a:rPr lang="en-US" sz="2500" dirty="0"/>
              <a:t> </a:t>
            </a:r>
            <a:r>
              <a:rPr lang="en-US" sz="2500" dirty="0" err="1"/>
              <a:t>resúmenes</a:t>
            </a:r>
            <a:r>
              <a:rPr lang="en-US" sz="2500" dirty="0"/>
              <a:t> "</a:t>
            </a:r>
            <a:r>
              <a:rPr lang="en-US" sz="2500" dirty="0" err="1"/>
              <a:t>estructurados</a:t>
            </a:r>
            <a:r>
              <a:rPr lang="en-US" sz="2500" dirty="0"/>
              <a:t>" </a:t>
            </a:r>
            <a:r>
              <a:rPr lang="en-US" sz="2500" dirty="0" err="1"/>
              <a:t>que</a:t>
            </a:r>
            <a:r>
              <a:rPr lang="en-US" sz="2500" dirty="0"/>
              <a:t> </a:t>
            </a:r>
            <a:r>
              <a:rPr lang="en-US" sz="2500" dirty="0" err="1"/>
              <a:t>consisten</a:t>
            </a:r>
            <a:r>
              <a:rPr lang="en-US" sz="2500" dirty="0"/>
              <a:t> en </a:t>
            </a:r>
            <a:r>
              <a:rPr lang="en-US" sz="2500" dirty="0" err="1"/>
              <a:t>unos</a:t>
            </a:r>
            <a:r>
              <a:rPr lang="en-US" sz="2500" dirty="0"/>
              <a:t> </a:t>
            </a:r>
            <a:r>
              <a:rPr lang="en-US" sz="2500" dirty="0" err="1"/>
              <a:t>pocos</a:t>
            </a:r>
            <a:r>
              <a:rPr lang="en-US" sz="2500" dirty="0"/>
              <a:t> </a:t>
            </a:r>
            <a:r>
              <a:rPr lang="en-US" sz="2500" dirty="0" err="1"/>
              <a:t>párrafos</a:t>
            </a:r>
            <a:r>
              <a:rPr lang="en-US" sz="2500" dirty="0"/>
              <a:t> breves, </a:t>
            </a:r>
            <a:r>
              <a:rPr lang="en-US" sz="2500" dirty="0" err="1"/>
              <a:t>cada</a:t>
            </a:r>
            <a:r>
              <a:rPr lang="en-US" sz="2500" dirty="0"/>
              <a:t> </a:t>
            </a:r>
            <a:r>
              <a:rPr lang="en-US" sz="2500" dirty="0" err="1"/>
              <a:t>uno</a:t>
            </a:r>
            <a:r>
              <a:rPr lang="en-US" sz="2500" dirty="0"/>
              <a:t> </a:t>
            </a:r>
            <a:r>
              <a:rPr lang="en-US" sz="2500" dirty="0" err="1"/>
              <a:t>precedido</a:t>
            </a:r>
            <a:r>
              <a:rPr lang="en-US" sz="2500" dirty="0"/>
              <a:t> </a:t>
            </a:r>
            <a:r>
              <a:rPr lang="en-US" sz="2500" dirty="0" err="1"/>
              <a:t>por</a:t>
            </a:r>
            <a:r>
              <a:rPr lang="en-US" sz="2500" dirty="0"/>
              <a:t> un </a:t>
            </a:r>
            <a:r>
              <a:rPr lang="en-US" sz="2500" dirty="0" err="1"/>
              <a:t>subtítulo</a:t>
            </a:r>
            <a:r>
              <a:rPr lang="en-US" sz="2500" dirty="0"/>
              <a:t> </a:t>
            </a:r>
            <a:r>
              <a:rPr lang="en-US" sz="2500" dirty="0" err="1"/>
              <a:t>estandarizado</a:t>
            </a:r>
            <a:r>
              <a:rPr lang="en-US" sz="2500" dirty="0"/>
              <a:t>, </a:t>
            </a:r>
            <a:r>
              <a:rPr lang="en-US" sz="2500" dirty="0" err="1"/>
              <a:t>como</a:t>
            </a:r>
            <a:r>
              <a:rPr lang="en-US" sz="2500" dirty="0"/>
              <a:t> en la </a:t>
            </a:r>
            <a:r>
              <a:rPr lang="en-US" sz="2500" dirty="0" err="1"/>
              <a:t>Figura</a:t>
            </a:r>
            <a:r>
              <a:rPr lang="en-US" sz="2500" dirty="0"/>
              <a:t> </a:t>
            </a:r>
            <a:r>
              <a:rPr lang="en-US" sz="2500" dirty="0" smtClean="0"/>
              <a:t>2</a:t>
            </a:r>
            <a:r>
              <a:rPr lang="en-US" sz="2500" dirty="0"/>
              <a:t>. </a:t>
            </a:r>
          </a:p>
        </p:txBody>
      </p:sp>
      <p:pic>
        <p:nvPicPr>
          <p:cNvPr id="4" name="Imagen 3"/>
          <p:cNvPicPr>
            <a:picLocks noChangeAspect="1"/>
          </p:cNvPicPr>
          <p:nvPr/>
        </p:nvPicPr>
        <p:blipFill>
          <a:blip r:embed="rId3"/>
          <a:stretch>
            <a:fillRect/>
          </a:stretch>
        </p:blipFill>
        <p:spPr>
          <a:xfrm>
            <a:off x="1371598" y="2122323"/>
            <a:ext cx="4066676" cy="4400144"/>
          </a:xfrm>
          <a:prstGeom prst="rect">
            <a:avLst/>
          </a:prstGeom>
        </p:spPr>
      </p:pic>
      <p:pic>
        <p:nvPicPr>
          <p:cNvPr id="5" name="Imagen 4"/>
          <p:cNvPicPr>
            <a:picLocks noChangeAspect="1"/>
          </p:cNvPicPr>
          <p:nvPr/>
        </p:nvPicPr>
        <p:blipFill>
          <a:blip r:embed="rId4"/>
          <a:stretch>
            <a:fillRect/>
          </a:stretch>
        </p:blipFill>
        <p:spPr>
          <a:xfrm>
            <a:off x="6448925" y="2074197"/>
            <a:ext cx="3939287" cy="4513434"/>
          </a:xfrm>
          <a:prstGeom prst="rect">
            <a:avLst/>
          </a:prstGeom>
        </p:spPr>
      </p:pic>
    </p:spTree>
    <p:extLst>
      <p:ext uri="{BB962C8B-B14F-4D97-AF65-F5344CB8AC3E}">
        <p14:creationId xmlns:p14="http://schemas.microsoft.com/office/powerpoint/2010/main" val="234674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Definición</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n-US" sz="2500" dirty="0"/>
              <a:t>El </a:t>
            </a:r>
            <a:r>
              <a:rPr lang="en-US" sz="2500" dirty="0" err="1"/>
              <a:t>resumen</a:t>
            </a:r>
            <a:r>
              <a:rPr lang="en-US" sz="2500" dirty="0"/>
              <a:t> </a:t>
            </a:r>
            <a:r>
              <a:rPr lang="en-US" sz="2500" dirty="0" err="1"/>
              <a:t>debe</a:t>
            </a:r>
            <a:r>
              <a:rPr lang="en-US" sz="2500" dirty="0"/>
              <a:t> </a:t>
            </a:r>
            <a:endParaRPr lang="en-US" sz="2500" dirty="0" smtClean="0"/>
          </a:p>
          <a:p>
            <a:pPr marL="457200" indent="-457200">
              <a:buFont typeface="Arial" charset="0"/>
              <a:buChar char="•"/>
            </a:pPr>
            <a:endParaRPr lang="en-US" sz="2500" dirty="0" smtClean="0"/>
          </a:p>
          <a:p>
            <a:r>
              <a:rPr lang="en-US" sz="2500" dirty="0" smtClean="0"/>
              <a:t>(</a:t>
            </a:r>
            <a:r>
              <a:rPr lang="en-US" sz="2500" dirty="0"/>
              <a:t>1) </a:t>
            </a:r>
            <a:r>
              <a:rPr lang="en-US" sz="2500" dirty="0" err="1"/>
              <a:t>indicar</a:t>
            </a:r>
            <a:r>
              <a:rPr lang="en-US" sz="2500" dirty="0"/>
              <a:t> los </a:t>
            </a:r>
            <a:r>
              <a:rPr lang="en-US" sz="2500" dirty="0" err="1"/>
              <a:t>objetivos</a:t>
            </a:r>
            <a:r>
              <a:rPr lang="en-US" sz="2500" dirty="0"/>
              <a:t> </a:t>
            </a:r>
            <a:r>
              <a:rPr lang="en-US" sz="2500" dirty="0" err="1"/>
              <a:t>principales</a:t>
            </a:r>
            <a:r>
              <a:rPr lang="en-US" sz="2500" dirty="0"/>
              <a:t> y el </a:t>
            </a:r>
            <a:r>
              <a:rPr lang="en-US" sz="2500" dirty="0" err="1"/>
              <a:t>alcance</a:t>
            </a:r>
            <a:r>
              <a:rPr lang="en-US" sz="2500" dirty="0"/>
              <a:t> de la </a:t>
            </a:r>
            <a:r>
              <a:rPr lang="en-US" sz="2500" dirty="0" err="1"/>
              <a:t>investigación</a:t>
            </a:r>
            <a:r>
              <a:rPr lang="en-US" sz="2500" dirty="0"/>
              <a:t>, </a:t>
            </a:r>
            <a:endParaRPr lang="en-US" sz="2500" dirty="0" smtClean="0"/>
          </a:p>
          <a:p>
            <a:r>
              <a:rPr lang="en-US" sz="2500" dirty="0" smtClean="0"/>
              <a:t>(</a:t>
            </a:r>
            <a:r>
              <a:rPr lang="en-US" sz="2500" dirty="0"/>
              <a:t>2) </a:t>
            </a:r>
            <a:r>
              <a:rPr lang="en-US" sz="2500" dirty="0" err="1"/>
              <a:t>describir</a:t>
            </a:r>
            <a:r>
              <a:rPr lang="en-US" sz="2500" dirty="0"/>
              <a:t> los </a:t>
            </a:r>
            <a:r>
              <a:rPr lang="en-US" sz="2500" dirty="0" err="1"/>
              <a:t>métodos</a:t>
            </a:r>
            <a:r>
              <a:rPr lang="en-US" sz="2500" dirty="0"/>
              <a:t> </a:t>
            </a:r>
            <a:r>
              <a:rPr lang="en-US" sz="2500" dirty="0" err="1"/>
              <a:t>empleados</a:t>
            </a:r>
            <a:r>
              <a:rPr lang="en-US" sz="2500" dirty="0"/>
              <a:t>, </a:t>
            </a:r>
            <a:endParaRPr lang="en-US" sz="2500" dirty="0" smtClean="0"/>
          </a:p>
          <a:p>
            <a:r>
              <a:rPr lang="en-US" sz="2500" dirty="0" smtClean="0"/>
              <a:t>(</a:t>
            </a:r>
            <a:r>
              <a:rPr lang="en-US" sz="2500" dirty="0"/>
              <a:t>3) </a:t>
            </a:r>
            <a:r>
              <a:rPr lang="en-US" sz="2500" dirty="0" err="1"/>
              <a:t>resumir</a:t>
            </a:r>
            <a:r>
              <a:rPr lang="en-US" sz="2500" dirty="0"/>
              <a:t> los </a:t>
            </a:r>
            <a:r>
              <a:rPr lang="en-US" sz="2500" dirty="0" err="1"/>
              <a:t>resultados</a:t>
            </a:r>
            <a:r>
              <a:rPr lang="en-US" sz="2500" dirty="0"/>
              <a:t> y </a:t>
            </a:r>
            <a:endParaRPr lang="en-US" sz="2500" dirty="0" smtClean="0"/>
          </a:p>
          <a:p>
            <a:r>
              <a:rPr lang="en-US" sz="2500" dirty="0" smtClean="0"/>
              <a:t>(</a:t>
            </a:r>
            <a:r>
              <a:rPr lang="en-US" sz="2500" dirty="0"/>
              <a:t>4) </a:t>
            </a:r>
            <a:r>
              <a:rPr lang="en-US" sz="2500" dirty="0" err="1"/>
              <a:t>establecer</a:t>
            </a:r>
            <a:r>
              <a:rPr lang="en-US" sz="2500" dirty="0"/>
              <a:t> </a:t>
            </a:r>
            <a:r>
              <a:rPr lang="en-US" sz="2500" dirty="0" err="1"/>
              <a:t>las</a:t>
            </a:r>
            <a:r>
              <a:rPr lang="en-US" sz="2500" dirty="0"/>
              <a:t> </a:t>
            </a:r>
            <a:r>
              <a:rPr lang="en-US" sz="2500" dirty="0" err="1"/>
              <a:t>principales</a:t>
            </a:r>
            <a:r>
              <a:rPr lang="en-US" sz="2500" dirty="0"/>
              <a:t> </a:t>
            </a:r>
            <a:r>
              <a:rPr lang="en-US" sz="2500" dirty="0" err="1"/>
              <a:t>conclusiones</a:t>
            </a:r>
            <a:r>
              <a:rPr lang="en-US" sz="2500" dirty="0" smtClean="0"/>
              <a:t>.</a:t>
            </a:r>
          </a:p>
          <a:p>
            <a:endParaRPr lang="en-US" sz="2500" dirty="0" smtClean="0"/>
          </a:p>
          <a:p>
            <a:pPr marL="457200" indent="-457200">
              <a:buFont typeface="Arial" charset="0"/>
              <a:buChar char="•"/>
            </a:pPr>
            <a:r>
              <a:rPr lang="en-US" sz="2500" dirty="0" smtClean="0"/>
              <a:t> </a:t>
            </a:r>
            <a:r>
              <a:rPr lang="en-US" sz="2500" dirty="0"/>
              <a:t>La </a:t>
            </a:r>
            <a:r>
              <a:rPr lang="en-US" sz="2500" dirty="0" err="1"/>
              <a:t>importancia</a:t>
            </a:r>
            <a:r>
              <a:rPr lang="en-US" sz="2500" dirty="0"/>
              <a:t> de </a:t>
            </a:r>
            <a:r>
              <a:rPr lang="en-US" sz="2500" dirty="0" err="1"/>
              <a:t>las</a:t>
            </a:r>
            <a:r>
              <a:rPr lang="en-US" sz="2500" dirty="0"/>
              <a:t> </a:t>
            </a:r>
            <a:r>
              <a:rPr lang="en-US" sz="2500" dirty="0" err="1"/>
              <a:t>conclusiones</a:t>
            </a:r>
            <a:r>
              <a:rPr lang="en-US" sz="2500" dirty="0"/>
              <a:t> se </a:t>
            </a:r>
            <a:r>
              <a:rPr lang="en-US" sz="2500" dirty="0" err="1"/>
              <a:t>indica</a:t>
            </a:r>
            <a:r>
              <a:rPr lang="en-US" sz="2500" dirty="0"/>
              <a:t> </a:t>
            </a:r>
            <a:r>
              <a:rPr lang="en-US" sz="2500" dirty="0" err="1"/>
              <a:t>por</a:t>
            </a:r>
            <a:r>
              <a:rPr lang="en-US" sz="2500" dirty="0"/>
              <a:t> el </a:t>
            </a:r>
            <a:r>
              <a:rPr lang="en-US" sz="2500" dirty="0" err="1"/>
              <a:t>hecho</a:t>
            </a:r>
            <a:r>
              <a:rPr lang="en-US" sz="2500" dirty="0"/>
              <a:t> de </a:t>
            </a:r>
            <a:r>
              <a:rPr lang="en-US" sz="2500" dirty="0" err="1"/>
              <a:t>que</a:t>
            </a:r>
            <a:r>
              <a:rPr lang="en-US" sz="2500" dirty="0"/>
              <a:t> a menudo se </a:t>
            </a:r>
            <a:r>
              <a:rPr lang="en-US" sz="2500" dirty="0" err="1"/>
              <a:t>presentan</a:t>
            </a:r>
            <a:r>
              <a:rPr lang="en-US" sz="2500" dirty="0"/>
              <a:t> </a:t>
            </a:r>
            <a:r>
              <a:rPr lang="en-US" sz="2500" dirty="0" err="1"/>
              <a:t>tres</a:t>
            </a:r>
            <a:r>
              <a:rPr lang="en-US" sz="2500" dirty="0"/>
              <a:t> </a:t>
            </a:r>
            <a:r>
              <a:rPr lang="en-US" sz="2500" dirty="0" err="1"/>
              <a:t>veces</a:t>
            </a:r>
            <a:r>
              <a:rPr lang="en-US" sz="2500" dirty="0"/>
              <a:t>: </a:t>
            </a:r>
            <a:r>
              <a:rPr lang="en-US" sz="2500" dirty="0" err="1"/>
              <a:t>una</a:t>
            </a:r>
            <a:r>
              <a:rPr lang="en-US" sz="2500" dirty="0"/>
              <a:t> </a:t>
            </a:r>
            <a:r>
              <a:rPr lang="en-US" sz="2500" dirty="0" err="1"/>
              <a:t>vez</a:t>
            </a:r>
            <a:r>
              <a:rPr lang="en-US" sz="2500" dirty="0"/>
              <a:t> en el </a:t>
            </a:r>
            <a:r>
              <a:rPr lang="en-US" sz="2500" dirty="0" smtClean="0"/>
              <a:t>abstract, </a:t>
            </a:r>
            <a:r>
              <a:rPr lang="en-US" sz="2500" dirty="0" err="1"/>
              <a:t>otra</a:t>
            </a:r>
            <a:r>
              <a:rPr lang="en-US" sz="2500" dirty="0"/>
              <a:t> </a:t>
            </a:r>
            <a:r>
              <a:rPr lang="en-US" sz="2500" dirty="0" err="1"/>
              <a:t>vez</a:t>
            </a:r>
            <a:r>
              <a:rPr lang="en-US" sz="2500" dirty="0"/>
              <a:t> en la </a:t>
            </a:r>
            <a:r>
              <a:rPr lang="en-US" sz="2500" dirty="0" err="1"/>
              <a:t>introducción</a:t>
            </a:r>
            <a:r>
              <a:rPr lang="en-US" sz="2500" dirty="0"/>
              <a:t> y </a:t>
            </a:r>
            <a:r>
              <a:rPr lang="en-US" sz="2500" dirty="0" err="1"/>
              <a:t>otra</a:t>
            </a:r>
            <a:r>
              <a:rPr lang="en-US" sz="2500" dirty="0"/>
              <a:t> </a:t>
            </a:r>
            <a:r>
              <a:rPr lang="en-US" sz="2500" dirty="0" err="1"/>
              <a:t>vez</a:t>
            </a:r>
            <a:r>
              <a:rPr lang="en-US" sz="2500" dirty="0"/>
              <a:t> (con </a:t>
            </a:r>
            <a:r>
              <a:rPr lang="en-US" sz="2500" dirty="0" err="1"/>
              <a:t>más</a:t>
            </a:r>
            <a:r>
              <a:rPr lang="en-US" sz="2500" dirty="0"/>
              <a:t> </a:t>
            </a:r>
            <a:r>
              <a:rPr lang="en-US" sz="2500" dirty="0" err="1"/>
              <a:t>detalle</a:t>
            </a:r>
            <a:r>
              <a:rPr lang="en-US" sz="2500" dirty="0"/>
              <a:t>, </a:t>
            </a:r>
            <a:r>
              <a:rPr lang="en-US" sz="2500" dirty="0" err="1"/>
              <a:t>probablemente</a:t>
            </a:r>
            <a:r>
              <a:rPr lang="en-US" sz="2500" dirty="0"/>
              <a:t>) en la </a:t>
            </a:r>
            <a:r>
              <a:rPr lang="en-US" sz="2500" dirty="0" err="1"/>
              <a:t>discusión</a:t>
            </a:r>
            <a:r>
              <a:rPr lang="en-US" sz="2500" dirty="0"/>
              <a:t>. La </a:t>
            </a:r>
            <a:r>
              <a:rPr lang="en-US" sz="2500" dirty="0" err="1"/>
              <a:t>mayoría</a:t>
            </a:r>
            <a:r>
              <a:rPr lang="en-US" sz="2500" dirty="0"/>
              <a:t> o la </a:t>
            </a:r>
            <a:r>
              <a:rPr lang="en-US" sz="2500" dirty="0" err="1"/>
              <a:t>totalidad</a:t>
            </a:r>
            <a:r>
              <a:rPr lang="en-US" sz="2500" dirty="0"/>
              <a:t> del </a:t>
            </a:r>
            <a:r>
              <a:rPr lang="en-US" sz="2500" dirty="0" smtClean="0"/>
              <a:t>abstract </a:t>
            </a:r>
            <a:r>
              <a:rPr lang="en-US" sz="2500" dirty="0" err="1" smtClean="0"/>
              <a:t>debe</a:t>
            </a:r>
            <a:r>
              <a:rPr lang="en-US" sz="2500" dirty="0" smtClean="0"/>
              <a:t> </a:t>
            </a:r>
            <a:r>
              <a:rPr lang="en-US" sz="2500" dirty="0" err="1"/>
              <a:t>escribirse</a:t>
            </a:r>
            <a:r>
              <a:rPr lang="en-US" sz="2500" dirty="0"/>
              <a:t> en </a:t>
            </a:r>
            <a:r>
              <a:rPr lang="en-US" sz="2500" dirty="0" err="1"/>
              <a:t>tiempo</a:t>
            </a:r>
            <a:r>
              <a:rPr lang="en-US" sz="2500" dirty="0"/>
              <a:t> </a:t>
            </a:r>
            <a:r>
              <a:rPr lang="en-US" sz="2500" dirty="0" err="1"/>
              <a:t>pasado</a:t>
            </a:r>
            <a:r>
              <a:rPr lang="en-US" sz="2500" dirty="0"/>
              <a:t> </a:t>
            </a:r>
            <a:r>
              <a:rPr lang="en-US" sz="2500" dirty="0" err="1"/>
              <a:t>porque</a:t>
            </a:r>
            <a:r>
              <a:rPr lang="en-US" sz="2500" dirty="0"/>
              <a:t> se </a:t>
            </a:r>
            <a:r>
              <a:rPr lang="en-US" sz="2500" dirty="0" err="1"/>
              <a:t>refiere</a:t>
            </a:r>
            <a:r>
              <a:rPr lang="en-US" sz="2500" dirty="0"/>
              <a:t> al </a:t>
            </a:r>
            <a:r>
              <a:rPr lang="en-US" sz="2500" dirty="0" err="1"/>
              <a:t>trabajo</a:t>
            </a:r>
            <a:r>
              <a:rPr lang="en-US" sz="2500" dirty="0"/>
              <a:t> </a:t>
            </a:r>
            <a:r>
              <a:rPr lang="en-US" sz="2500" dirty="0" err="1"/>
              <a:t>realizado</a:t>
            </a:r>
            <a:r>
              <a:rPr lang="en-US" sz="2500" dirty="0"/>
              <a:t>. </a:t>
            </a:r>
          </a:p>
        </p:txBody>
      </p:sp>
    </p:spTree>
    <p:extLst>
      <p:ext uri="{BB962C8B-B14F-4D97-AF65-F5344CB8AC3E}">
        <p14:creationId xmlns:p14="http://schemas.microsoft.com/office/powerpoint/2010/main" val="3934531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Definición</a:t>
            </a:r>
            <a:endParaRPr lang="es-ES_tradnl" b="1" dirty="0"/>
          </a:p>
        </p:txBody>
      </p:sp>
      <p:sp>
        <p:nvSpPr>
          <p:cNvPr id="8" name="CuadroTexto 7"/>
          <p:cNvSpPr txBox="1"/>
          <p:nvPr/>
        </p:nvSpPr>
        <p:spPr>
          <a:xfrm>
            <a:off x="631452" y="1486729"/>
            <a:ext cx="11097486" cy="3970318"/>
          </a:xfrm>
          <a:prstGeom prst="rect">
            <a:avLst/>
          </a:prstGeom>
          <a:noFill/>
        </p:spPr>
        <p:txBody>
          <a:bodyPr wrap="square" rtlCol="0">
            <a:spAutoFit/>
          </a:bodyPr>
          <a:lstStyle/>
          <a:p>
            <a:pPr marL="457200" indent="-457200">
              <a:buFont typeface="Arial" charset="0"/>
              <a:buChar char="•"/>
            </a:pPr>
            <a:r>
              <a:rPr lang="en-US" sz="2800" dirty="0"/>
              <a:t>El abstract </a:t>
            </a:r>
            <a:r>
              <a:rPr lang="en-US" sz="2800" dirty="0" err="1"/>
              <a:t>nunca</a:t>
            </a:r>
            <a:r>
              <a:rPr lang="en-US" sz="2800" dirty="0"/>
              <a:t> </a:t>
            </a:r>
            <a:r>
              <a:rPr lang="en-US" sz="2800" dirty="0" err="1"/>
              <a:t>debe</a:t>
            </a:r>
            <a:r>
              <a:rPr lang="en-US" sz="2800" dirty="0"/>
              <a:t> </a:t>
            </a:r>
            <a:r>
              <a:rPr lang="en-US" sz="2800" dirty="0" err="1"/>
              <a:t>proporcionar</a:t>
            </a:r>
            <a:r>
              <a:rPr lang="en-US" sz="2800" dirty="0"/>
              <a:t> </a:t>
            </a:r>
            <a:r>
              <a:rPr lang="en-US" sz="2800" dirty="0" err="1"/>
              <a:t>ninguna</a:t>
            </a:r>
            <a:r>
              <a:rPr lang="en-US" sz="2800" dirty="0"/>
              <a:t> </a:t>
            </a:r>
            <a:r>
              <a:rPr lang="en-US" sz="2800" dirty="0" err="1"/>
              <a:t>información</a:t>
            </a:r>
            <a:r>
              <a:rPr lang="en-US" sz="2800" dirty="0"/>
              <a:t> o </a:t>
            </a:r>
            <a:r>
              <a:rPr lang="en-US" sz="2800" dirty="0" err="1"/>
              <a:t>conclusión</a:t>
            </a:r>
            <a:r>
              <a:rPr lang="en-US" sz="2800" dirty="0"/>
              <a:t> </a:t>
            </a:r>
            <a:r>
              <a:rPr lang="en-US" sz="2800" dirty="0" err="1"/>
              <a:t>que</a:t>
            </a:r>
            <a:r>
              <a:rPr lang="en-US" sz="2800" dirty="0"/>
              <a:t> no se </a:t>
            </a:r>
            <a:r>
              <a:rPr lang="en-US" sz="2800" dirty="0" err="1"/>
              <a:t>indique</a:t>
            </a:r>
            <a:r>
              <a:rPr lang="en-US" sz="2800" dirty="0"/>
              <a:t> en el </a:t>
            </a:r>
            <a:r>
              <a:rPr lang="en-US" sz="2800" dirty="0" err="1"/>
              <a:t>documento</a:t>
            </a:r>
            <a:r>
              <a:rPr lang="en-US" sz="2800" dirty="0"/>
              <a:t>. </a:t>
            </a:r>
          </a:p>
          <a:p>
            <a:pPr marL="457200" indent="-457200">
              <a:buFont typeface="Arial" charset="0"/>
              <a:buChar char="•"/>
            </a:pPr>
            <a:endParaRPr lang="en-US" sz="2800" dirty="0"/>
          </a:p>
          <a:p>
            <a:pPr marL="457200" indent="-457200">
              <a:buFont typeface="Arial" charset="0"/>
              <a:buChar char="•"/>
            </a:pPr>
            <a:r>
              <a:rPr lang="en-US" sz="2800" dirty="0" smtClean="0"/>
              <a:t>La </a:t>
            </a:r>
            <a:r>
              <a:rPr lang="en-US" sz="2800" dirty="0" err="1"/>
              <a:t>literatura</a:t>
            </a:r>
            <a:r>
              <a:rPr lang="en-US" sz="2800" dirty="0"/>
              <a:t> no </a:t>
            </a:r>
            <a:r>
              <a:rPr lang="en-US" sz="2800" dirty="0" err="1"/>
              <a:t>debe</a:t>
            </a:r>
            <a:r>
              <a:rPr lang="en-US" sz="2800" dirty="0"/>
              <a:t> </a:t>
            </a:r>
            <a:r>
              <a:rPr lang="en-US" sz="2800" dirty="0" err="1"/>
              <a:t>citarse</a:t>
            </a:r>
            <a:r>
              <a:rPr lang="en-US" sz="2800" dirty="0"/>
              <a:t> en el </a:t>
            </a:r>
            <a:r>
              <a:rPr lang="en-US" sz="2800" dirty="0" smtClean="0"/>
              <a:t>abstract (</a:t>
            </a:r>
            <a:r>
              <a:rPr lang="en-US" sz="2800" dirty="0" err="1" smtClean="0"/>
              <a:t>excepto</a:t>
            </a:r>
            <a:r>
              <a:rPr lang="en-US" sz="2800" dirty="0" smtClean="0"/>
              <a:t> </a:t>
            </a:r>
            <a:r>
              <a:rPr lang="en-US" sz="2800" dirty="0"/>
              <a:t>en </a:t>
            </a:r>
            <a:r>
              <a:rPr lang="en-US" sz="2800" dirty="0" err="1"/>
              <a:t>raras</a:t>
            </a:r>
            <a:r>
              <a:rPr lang="en-US" sz="2800" dirty="0"/>
              <a:t> </a:t>
            </a:r>
            <a:r>
              <a:rPr lang="en-US" sz="2800" dirty="0" err="1"/>
              <a:t>ocasiones</a:t>
            </a:r>
            <a:r>
              <a:rPr lang="en-US" sz="2800" dirty="0"/>
              <a:t>, </a:t>
            </a:r>
            <a:r>
              <a:rPr lang="en-US" sz="2800" dirty="0" err="1"/>
              <a:t>como</a:t>
            </a:r>
            <a:r>
              <a:rPr lang="en-US" sz="2800" dirty="0"/>
              <a:t> la </a:t>
            </a:r>
            <a:r>
              <a:rPr lang="en-US" sz="2800" dirty="0" err="1"/>
              <a:t>modificación</a:t>
            </a:r>
            <a:r>
              <a:rPr lang="en-US" sz="2800" dirty="0"/>
              <a:t> de un </a:t>
            </a:r>
            <a:r>
              <a:rPr lang="en-US" sz="2800" dirty="0" err="1"/>
              <a:t>método</a:t>
            </a:r>
            <a:r>
              <a:rPr lang="en-US" sz="2800" dirty="0"/>
              <a:t> </a:t>
            </a:r>
            <a:r>
              <a:rPr lang="en-US" sz="2800" dirty="0" err="1"/>
              <a:t>publicado</a:t>
            </a:r>
            <a:r>
              <a:rPr lang="en-US" sz="2800" dirty="0"/>
              <a:t> </a:t>
            </a:r>
            <a:r>
              <a:rPr lang="en-US" sz="2800" dirty="0" err="1"/>
              <a:t>anteriormente</a:t>
            </a:r>
            <a:r>
              <a:rPr lang="en-US" sz="2800" dirty="0"/>
              <a:t>). </a:t>
            </a:r>
            <a:endParaRPr lang="en-US" sz="2800" dirty="0" smtClean="0"/>
          </a:p>
          <a:p>
            <a:pPr marL="457200" indent="-457200">
              <a:buFont typeface="Arial" charset="0"/>
              <a:buChar char="•"/>
            </a:pPr>
            <a:endParaRPr lang="en-US" sz="2800" dirty="0" smtClean="0"/>
          </a:p>
          <a:p>
            <a:pPr marL="457200" indent="-457200">
              <a:buFont typeface="Arial" charset="0"/>
              <a:buChar char="•"/>
            </a:pPr>
            <a:r>
              <a:rPr lang="en-US" sz="2800" dirty="0" smtClean="0"/>
              <a:t>Del </a:t>
            </a:r>
            <a:r>
              <a:rPr lang="en-US" sz="2800" dirty="0" err="1"/>
              <a:t>mismo</a:t>
            </a:r>
            <a:r>
              <a:rPr lang="en-US" sz="2800" dirty="0"/>
              <a:t> </a:t>
            </a:r>
            <a:r>
              <a:rPr lang="en-US" sz="2800" dirty="0" err="1"/>
              <a:t>modo</a:t>
            </a:r>
            <a:r>
              <a:rPr lang="en-US" sz="2800" dirty="0"/>
              <a:t>, </a:t>
            </a:r>
            <a:r>
              <a:rPr lang="en-US" sz="2800" dirty="0" err="1"/>
              <a:t>normalmente</a:t>
            </a:r>
            <a:r>
              <a:rPr lang="en-US" sz="2800" dirty="0"/>
              <a:t> el </a:t>
            </a:r>
            <a:r>
              <a:rPr lang="en-US" sz="2800" dirty="0" smtClean="0"/>
              <a:t>abstract no </a:t>
            </a:r>
            <a:r>
              <a:rPr lang="en-US" sz="2800" dirty="0" err="1"/>
              <a:t>debe</a:t>
            </a:r>
            <a:r>
              <a:rPr lang="en-US" sz="2800" dirty="0"/>
              <a:t> </a:t>
            </a:r>
            <a:r>
              <a:rPr lang="en-US" sz="2800" dirty="0" err="1"/>
              <a:t>incluir</a:t>
            </a:r>
            <a:r>
              <a:rPr lang="en-US" sz="2800" dirty="0"/>
              <a:t> o </a:t>
            </a:r>
            <a:r>
              <a:rPr lang="en-US" sz="2800" dirty="0" err="1"/>
              <a:t>referirse</a:t>
            </a:r>
            <a:r>
              <a:rPr lang="en-US" sz="2800" dirty="0"/>
              <a:t> a </a:t>
            </a:r>
            <a:r>
              <a:rPr lang="en-US" sz="2800" dirty="0" err="1"/>
              <a:t>tablas</a:t>
            </a:r>
            <a:r>
              <a:rPr lang="en-US" sz="2800" dirty="0"/>
              <a:t> y </a:t>
            </a:r>
            <a:r>
              <a:rPr lang="en-US" sz="2800" dirty="0" err="1"/>
              <a:t>figuras</a:t>
            </a:r>
            <a:r>
              <a:rPr lang="en-US" sz="2800" dirty="0"/>
              <a:t>. (Sin embargo, </a:t>
            </a:r>
            <a:r>
              <a:rPr lang="en-US" sz="2800" dirty="0" err="1"/>
              <a:t>algunas</a:t>
            </a:r>
            <a:r>
              <a:rPr lang="en-US" sz="2800" dirty="0"/>
              <a:t> </a:t>
            </a:r>
            <a:r>
              <a:rPr lang="en-US" sz="2800" dirty="0" err="1"/>
              <a:t>revistas</a:t>
            </a:r>
            <a:r>
              <a:rPr lang="en-US" sz="2800" dirty="0"/>
              <a:t> </a:t>
            </a:r>
            <a:r>
              <a:rPr lang="en-US" sz="2800" dirty="0" err="1"/>
              <a:t>permiten</a:t>
            </a:r>
            <a:r>
              <a:rPr lang="en-US" sz="2800" dirty="0"/>
              <a:t> o </a:t>
            </a:r>
            <a:r>
              <a:rPr lang="en-US" sz="2800" dirty="0" err="1"/>
              <a:t>incluso</a:t>
            </a:r>
            <a:r>
              <a:rPr lang="en-US" sz="2800" dirty="0"/>
              <a:t> </a:t>
            </a:r>
            <a:r>
              <a:rPr lang="en-US" sz="2800" dirty="0" err="1"/>
              <a:t>requieren</a:t>
            </a:r>
            <a:r>
              <a:rPr lang="en-US" sz="2800" dirty="0"/>
              <a:t> </a:t>
            </a:r>
            <a:r>
              <a:rPr lang="en-US" sz="2800" dirty="0" err="1"/>
              <a:t>que</a:t>
            </a:r>
            <a:r>
              <a:rPr lang="en-US" sz="2800" dirty="0"/>
              <a:t> el </a:t>
            </a:r>
            <a:r>
              <a:rPr lang="en-US" sz="2800" dirty="0" smtClean="0"/>
              <a:t>abstract </a:t>
            </a:r>
            <a:r>
              <a:rPr lang="en-US" sz="2800" dirty="0" err="1" smtClean="0"/>
              <a:t>incluya</a:t>
            </a:r>
            <a:r>
              <a:rPr lang="en-US" sz="2800" dirty="0" smtClean="0"/>
              <a:t> </a:t>
            </a:r>
            <a:r>
              <a:rPr lang="en-US" sz="2800" dirty="0"/>
              <a:t>un </a:t>
            </a:r>
            <a:r>
              <a:rPr lang="en-US" sz="2800" dirty="0" err="1"/>
              <a:t>gráfico</a:t>
            </a:r>
            <a:r>
              <a:rPr lang="en-US" sz="2800" dirty="0"/>
              <a:t>).</a:t>
            </a:r>
          </a:p>
        </p:txBody>
      </p:sp>
    </p:spTree>
    <p:extLst>
      <p:ext uri="{BB962C8B-B14F-4D97-AF65-F5344CB8AC3E}">
        <p14:creationId xmlns:p14="http://schemas.microsoft.com/office/powerpoint/2010/main" val="1090088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36</a:t>
            </a:fld>
            <a:endParaRPr lang="es-ES_tradnl" sz="1600" dirty="0"/>
          </a:p>
        </p:txBody>
      </p:sp>
      <p:sp>
        <p:nvSpPr>
          <p:cNvPr id="6" name="Título 1"/>
          <p:cNvSpPr txBox="1">
            <a:spLocks/>
          </p:cNvSpPr>
          <p:nvPr/>
        </p:nvSpPr>
        <p:spPr>
          <a:xfrm>
            <a:off x="631452" y="59470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Definición</a:t>
            </a:r>
            <a:endParaRPr lang="es-ES_tradnl" b="1" dirty="0"/>
          </a:p>
        </p:txBody>
      </p:sp>
      <p:sp>
        <p:nvSpPr>
          <p:cNvPr id="8" name="CuadroTexto 7"/>
          <p:cNvSpPr txBox="1"/>
          <p:nvPr/>
        </p:nvSpPr>
        <p:spPr>
          <a:xfrm>
            <a:off x="631452" y="1486729"/>
            <a:ext cx="11097486" cy="4832092"/>
          </a:xfrm>
          <a:prstGeom prst="rect">
            <a:avLst/>
          </a:prstGeom>
          <a:noFill/>
        </p:spPr>
        <p:txBody>
          <a:bodyPr wrap="square" rtlCol="0">
            <a:spAutoFit/>
          </a:bodyPr>
          <a:lstStyle/>
          <a:p>
            <a:pPr marL="457200" indent="-457200">
              <a:buFont typeface="Arial" charset="0"/>
              <a:buChar char="•"/>
            </a:pPr>
            <a:r>
              <a:rPr lang="en-US" sz="2800" dirty="0" err="1"/>
              <a:t>McGirr</a:t>
            </a:r>
            <a:r>
              <a:rPr lang="en-US" sz="2800" dirty="0"/>
              <a:t> (1973, p. 4) </a:t>
            </a:r>
            <a:r>
              <a:rPr lang="en-US" sz="2800" dirty="0" err="1"/>
              <a:t>proporcionó</a:t>
            </a:r>
            <a:r>
              <a:rPr lang="en-US" sz="2800" dirty="0"/>
              <a:t> </a:t>
            </a:r>
            <a:r>
              <a:rPr lang="en-US" sz="2800" dirty="0" err="1"/>
              <a:t>una</a:t>
            </a:r>
            <a:r>
              <a:rPr lang="en-US" sz="2800" dirty="0"/>
              <a:t> </a:t>
            </a:r>
            <a:r>
              <a:rPr lang="en-US" sz="2800" dirty="0" err="1"/>
              <a:t>discusión</a:t>
            </a:r>
            <a:r>
              <a:rPr lang="en-US" sz="2800" dirty="0"/>
              <a:t> </a:t>
            </a:r>
            <a:r>
              <a:rPr lang="en-US" sz="2800" dirty="0" err="1"/>
              <a:t>efectiva</a:t>
            </a:r>
            <a:r>
              <a:rPr lang="en-US" sz="2800" dirty="0"/>
              <a:t> de los </a:t>
            </a:r>
            <a:r>
              <a:rPr lang="en-US" sz="2800" dirty="0" err="1"/>
              <a:t>diversos</a:t>
            </a:r>
            <a:r>
              <a:rPr lang="en-US" sz="2800" dirty="0"/>
              <a:t> </a:t>
            </a:r>
            <a:r>
              <a:rPr lang="en-US" sz="2800" dirty="0" err="1"/>
              <a:t>usos</a:t>
            </a:r>
            <a:r>
              <a:rPr lang="en-US" sz="2800" dirty="0"/>
              <a:t> y </a:t>
            </a:r>
            <a:r>
              <a:rPr lang="en-US" sz="2800" dirty="0" err="1"/>
              <a:t>tipos</a:t>
            </a:r>
            <a:r>
              <a:rPr lang="en-US" sz="2800" dirty="0"/>
              <a:t> de </a:t>
            </a:r>
            <a:r>
              <a:rPr lang="en-US" sz="2800" dirty="0" smtClean="0"/>
              <a:t>abstracts, </a:t>
            </a:r>
            <a:r>
              <a:rPr lang="en-US" sz="2800" dirty="0" err="1"/>
              <a:t>cuyas</a:t>
            </a:r>
            <a:r>
              <a:rPr lang="en-US" sz="2800" dirty="0"/>
              <a:t> </a:t>
            </a:r>
            <a:r>
              <a:rPr lang="en-US" sz="2800" dirty="0" err="1"/>
              <a:t>conclusiones</a:t>
            </a:r>
            <a:r>
              <a:rPr lang="en-US" sz="2800" dirty="0"/>
              <a:t> vale la </a:t>
            </a:r>
            <a:r>
              <a:rPr lang="en-US" sz="2800" dirty="0" err="1"/>
              <a:t>pena</a:t>
            </a:r>
            <a:r>
              <a:rPr lang="en-US" sz="2800" dirty="0"/>
              <a:t> </a:t>
            </a:r>
            <a:r>
              <a:rPr lang="en-US" sz="2800" dirty="0" err="1"/>
              <a:t>repetir</a:t>
            </a:r>
            <a:r>
              <a:rPr lang="en-US" sz="2800" dirty="0"/>
              <a:t>: </a:t>
            </a:r>
            <a:endParaRPr lang="en-US" sz="2800" dirty="0" smtClean="0"/>
          </a:p>
          <a:p>
            <a:pPr marL="457200" indent="-457200">
              <a:buFont typeface="Arial" charset="0"/>
              <a:buChar char="•"/>
            </a:pPr>
            <a:r>
              <a:rPr lang="en-US" sz="2800" dirty="0" smtClean="0"/>
              <a:t>“</a:t>
            </a:r>
            <a:r>
              <a:rPr lang="en-US" sz="2800" dirty="0"/>
              <a:t>Al </a:t>
            </a:r>
            <a:r>
              <a:rPr lang="en-US" sz="2800" dirty="0" err="1"/>
              <a:t>escribir</a:t>
            </a:r>
            <a:r>
              <a:rPr lang="en-US" sz="2800" dirty="0"/>
              <a:t> el </a:t>
            </a:r>
            <a:r>
              <a:rPr lang="en-US" sz="2800" dirty="0" smtClean="0"/>
              <a:t>abstract, </a:t>
            </a:r>
            <a:r>
              <a:rPr lang="en-US" sz="2800" dirty="0" err="1"/>
              <a:t>recuerde</a:t>
            </a:r>
            <a:r>
              <a:rPr lang="en-US" sz="2800" dirty="0"/>
              <a:t> </a:t>
            </a:r>
            <a:r>
              <a:rPr lang="en-US" sz="2800" dirty="0" err="1"/>
              <a:t>que</a:t>
            </a:r>
            <a:r>
              <a:rPr lang="en-US" sz="2800" dirty="0"/>
              <a:t> se </a:t>
            </a:r>
            <a:r>
              <a:rPr lang="en-US" sz="2800" dirty="0" err="1"/>
              <a:t>publicará</a:t>
            </a:r>
            <a:r>
              <a:rPr lang="en-US" sz="2800" dirty="0"/>
              <a:t> </a:t>
            </a:r>
            <a:r>
              <a:rPr lang="en-US" sz="2800" dirty="0" err="1"/>
              <a:t>por</a:t>
            </a:r>
            <a:r>
              <a:rPr lang="en-US" sz="2800" dirty="0"/>
              <a:t> </a:t>
            </a:r>
            <a:r>
              <a:rPr lang="en-US" sz="2800" dirty="0" err="1"/>
              <a:t>sí</a:t>
            </a:r>
            <a:r>
              <a:rPr lang="en-US" sz="2800" dirty="0"/>
              <a:t> </a:t>
            </a:r>
            <a:r>
              <a:rPr lang="en-US" sz="2800" dirty="0" err="1"/>
              <a:t>mismo</a:t>
            </a:r>
            <a:r>
              <a:rPr lang="en-US" sz="2800" dirty="0"/>
              <a:t> y </a:t>
            </a:r>
            <a:r>
              <a:rPr lang="en-US" sz="2800" dirty="0" err="1"/>
              <a:t>debe</a:t>
            </a:r>
            <a:r>
              <a:rPr lang="en-US" sz="2800" dirty="0"/>
              <a:t> </a:t>
            </a:r>
            <a:r>
              <a:rPr lang="en-US" sz="2800" dirty="0" err="1"/>
              <a:t>ser</a:t>
            </a:r>
            <a:r>
              <a:rPr lang="en-US" sz="2800" dirty="0"/>
              <a:t> </a:t>
            </a:r>
            <a:r>
              <a:rPr lang="en-US" sz="2800" dirty="0" smtClean="0"/>
              <a:t>self-contained. </a:t>
            </a:r>
            <a:r>
              <a:rPr lang="en-US" sz="2800" dirty="0" err="1"/>
              <a:t>Es</a:t>
            </a:r>
            <a:r>
              <a:rPr lang="en-US" sz="2800" dirty="0"/>
              <a:t> </a:t>
            </a:r>
            <a:r>
              <a:rPr lang="en-US" sz="2800" dirty="0" err="1"/>
              <a:t>decir</a:t>
            </a:r>
            <a:r>
              <a:rPr lang="en-US" sz="2800" dirty="0"/>
              <a:t>, no </a:t>
            </a:r>
            <a:r>
              <a:rPr lang="en-US" sz="2800" dirty="0" err="1"/>
              <a:t>debe</a:t>
            </a:r>
            <a:r>
              <a:rPr lang="en-US" sz="2800" dirty="0"/>
              <a:t> </a:t>
            </a:r>
            <a:r>
              <a:rPr lang="en-US" sz="2800" dirty="0" err="1"/>
              <a:t>contener</a:t>
            </a:r>
            <a:r>
              <a:rPr lang="en-US" sz="2800" dirty="0"/>
              <a:t> </a:t>
            </a:r>
            <a:r>
              <a:rPr lang="en-US" sz="2800" dirty="0" err="1"/>
              <a:t>referencias</a:t>
            </a:r>
            <a:r>
              <a:rPr lang="en-US" sz="2800" dirty="0"/>
              <a:t> </a:t>
            </a:r>
            <a:r>
              <a:rPr lang="en-US" sz="2800" dirty="0" err="1"/>
              <a:t>bibliográficas</a:t>
            </a:r>
            <a:r>
              <a:rPr lang="en-US" sz="2800" dirty="0"/>
              <a:t>, de </a:t>
            </a:r>
            <a:r>
              <a:rPr lang="en-US" sz="2800" dirty="0" err="1"/>
              <a:t>figuras</a:t>
            </a:r>
            <a:r>
              <a:rPr lang="en-US" sz="2800" dirty="0"/>
              <a:t> o </a:t>
            </a:r>
            <a:r>
              <a:rPr lang="en-US" sz="2800" dirty="0" err="1"/>
              <a:t>tablas</a:t>
            </a:r>
            <a:r>
              <a:rPr lang="en-US" sz="2800" dirty="0"/>
              <a:t>. . . . </a:t>
            </a:r>
            <a:endParaRPr lang="en-US" sz="2800" dirty="0" smtClean="0"/>
          </a:p>
          <a:p>
            <a:pPr marL="457200" indent="-457200">
              <a:buFont typeface="Arial" charset="0"/>
              <a:buChar char="•"/>
            </a:pPr>
            <a:r>
              <a:rPr lang="en-US" sz="2800" dirty="0" smtClean="0"/>
              <a:t>El </a:t>
            </a:r>
            <a:r>
              <a:rPr lang="en-US" sz="2800" dirty="0" err="1"/>
              <a:t>lenguaje</a:t>
            </a:r>
            <a:r>
              <a:rPr lang="en-US" sz="2800" dirty="0"/>
              <a:t> </a:t>
            </a:r>
            <a:r>
              <a:rPr lang="en-US" sz="2800" dirty="0" err="1"/>
              <a:t>debe</a:t>
            </a:r>
            <a:r>
              <a:rPr lang="en-US" sz="2800" dirty="0"/>
              <a:t> </a:t>
            </a:r>
            <a:r>
              <a:rPr lang="en-US" sz="2800" dirty="0" err="1"/>
              <a:t>ser</a:t>
            </a:r>
            <a:r>
              <a:rPr lang="en-US" sz="2800" dirty="0"/>
              <a:t> familiar para el lector </a:t>
            </a:r>
            <a:r>
              <a:rPr lang="en-US" sz="2800" dirty="0" err="1"/>
              <a:t>potencial</a:t>
            </a:r>
            <a:r>
              <a:rPr lang="en-US" sz="2800" dirty="0"/>
              <a:t>. </a:t>
            </a:r>
            <a:r>
              <a:rPr lang="en-US" sz="2800" dirty="0" err="1"/>
              <a:t>Omitir</a:t>
            </a:r>
            <a:r>
              <a:rPr lang="en-US" sz="2800" dirty="0"/>
              <a:t> </a:t>
            </a:r>
            <a:r>
              <a:rPr lang="en-US" sz="2800" dirty="0" err="1"/>
              <a:t>abreviaturas</a:t>
            </a:r>
            <a:r>
              <a:rPr lang="en-US" sz="2800" dirty="0"/>
              <a:t> y </a:t>
            </a:r>
            <a:r>
              <a:rPr lang="en-US" sz="2800" dirty="0" err="1" smtClean="0"/>
              <a:t>acrónimos</a:t>
            </a:r>
            <a:r>
              <a:rPr lang="en-US" sz="2800" dirty="0" smtClean="0"/>
              <a:t>. </a:t>
            </a:r>
            <a:r>
              <a:rPr lang="en-US" sz="2800" dirty="0" err="1"/>
              <a:t>Escriba</a:t>
            </a:r>
            <a:r>
              <a:rPr lang="en-US" sz="2800" dirty="0"/>
              <a:t> el </a:t>
            </a:r>
            <a:r>
              <a:rPr lang="en-US" sz="2800" dirty="0" smtClean="0"/>
              <a:t>paper antes </a:t>
            </a:r>
            <a:r>
              <a:rPr lang="en-US" sz="2800" dirty="0"/>
              <a:t>de </a:t>
            </a:r>
            <a:r>
              <a:rPr lang="en-US" sz="2800" dirty="0" err="1"/>
              <a:t>escribir</a:t>
            </a:r>
            <a:r>
              <a:rPr lang="en-US" sz="2800" dirty="0"/>
              <a:t> el abstract</a:t>
            </a:r>
            <a:r>
              <a:rPr lang="en-US" sz="2800" dirty="0" smtClean="0"/>
              <a:t>, </a:t>
            </a:r>
            <a:r>
              <a:rPr lang="en-US" sz="2800" dirty="0" err="1"/>
              <a:t>si</a:t>
            </a:r>
            <a:r>
              <a:rPr lang="en-US" sz="2800" dirty="0"/>
              <a:t> </a:t>
            </a:r>
            <a:r>
              <a:rPr lang="en-US" sz="2800" dirty="0" err="1"/>
              <a:t>es</a:t>
            </a:r>
            <a:r>
              <a:rPr lang="en-US" sz="2800" dirty="0"/>
              <a:t> </a:t>
            </a:r>
            <a:r>
              <a:rPr lang="en-US" sz="2800" dirty="0" err="1" smtClean="0"/>
              <a:t>posible</a:t>
            </a:r>
            <a:r>
              <a:rPr lang="en-US" sz="2800" dirty="0" smtClean="0"/>
              <a:t>”. </a:t>
            </a:r>
          </a:p>
          <a:p>
            <a:pPr marL="457200" indent="-457200">
              <a:buFont typeface="Arial" charset="0"/>
              <a:buChar char="•"/>
            </a:pPr>
            <a:r>
              <a:rPr lang="en-US" sz="2800" dirty="0" smtClean="0"/>
              <a:t>A </a:t>
            </a:r>
            <a:r>
              <a:rPr lang="en-US" sz="2800" dirty="0" err="1"/>
              <a:t>menos</a:t>
            </a:r>
            <a:r>
              <a:rPr lang="en-US" sz="2800" dirty="0"/>
              <a:t> </a:t>
            </a:r>
            <a:r>
              <a:rPr lang="en-US" sz="2800" dirty="0" err="1"/>
              <a:t>que</a:t>
            </a:r>
            <a:r>
              <a:rPr lang="en-US" sz="2800" dirty="0"/>
              <a:t> se use un </a:t>
            </a:r>
            <a:r>
              <a:rPr lang="en-US" sz="2800" dirty="0" err="1"/>
              <a:t>término</a:t>
            </a:r>
            <a:r>
              <a:rPr lang="en-US" sz="2800" dirty="0"/>
              <a:t> largo </a:t>
            </a:r>
            <a:r>
              <a:rPr lang="en-US" sz="2800" dirty="0" err="1"/>
              <a:t>varias</a:t>
            </a:r>
            <a:r>
              <a:rPr lang="en-US" sz="2800" dirty="0"/>
              <a:t> </a:t>
            </a:r>
            <a:r>
              <a:rPr lang="en-US" sz="2800" dirty="0" err="1"/>
              <a:t>veces</a:t>
            </a:r>
            <a:r>
              <a:rPr lang="en-US" sz="2800" dirty="0"/>
              <a:t> </a:t>
            </a:r>
            <a:r>
              <a:rPr lang="en-US" sz="2800" dirty="0" err="1"/>
              <a:t>dentro</a:t>
            </a:r>
            <a:r>
              <a:rPr lang="en-US" sz="2800" dirty="0"/>
              <a:t> de un </a:t>
            </a:r>
            <a:r>
              <a:rPr lang="en-US" sz="2800" dirty="0" err="1"/>
              <a:t>resumen</a:t>
            </a:r>
            <a:r>
              <a:rPr lang="en-US" sz="2800" dirty="0"/>
              <a:t>, no </a:t>
            </a:r>
            <a:r>
              <a:rPr lang="en-US" sz="2800" dirty="0" err="1"/>
              <a:t>abrevie</a:t>
            </a:r>
            <a:r>
              <a:rPr lang="en-US" sz="2800" dirty="0"/>
              <a:t> el </a:t>
            </a:r>
            <a:r>
              <a:rPr lang="en-US" sz="2800" dirty="0" err="1"/>
              <a:t>término</a:t>
            </a:r>
            <a:r>
              <a:rPr lang="en-US" sz="2800" dirty="0"/>
              <a:t>. </a:t>
            </a:r>
            <a:r>
              <a:rPr lang="en-US" sz="2800" dirty="0" err="1"/>
              <a:t>Espere</a:t>
            </a:r>
            <a:r>
              <a:rPr lang="en-US" sz="2800" dirty="0"/>
              <a:t> e </a:t>
            </a:r>
            <a:r>
              <a:rPr lang="en-US" sz="2800" dirty="0" err="1"/>
              <a:t>introduzca</a:t>
            </a:r>
            <a:r>
              <a:rPr lang="en-US" sz="2800" dirty="0"/>
              <a:t> la </a:t>
            </a:r>
            <a:r>
              <a:rPr lang="en-US" sz="2800" dirty="0" err="1"/>
              <a:t>abreviatura</a:t>
            </a:r>
            <a:r>
              <a:rPr lang="en-US" sz="2800" dirty="0"/>
              <a:t> </a:t>
            </a:r>
            <a:r>
              <a:rPr lang="en-US" sz="2800" dirty="0" err="1"/>
              <a:t>apropiada</a:t>
            </a:r>
            <a:r>
              <a:rPr lang="en-US" sz="2800" dirty="0"/>
              <a:t> en el primer </a:t>
            </a:r>
            <a:r>
              <a:rPr lang="en-US" sz="2800" dirty="0" err="1"/>
              <a:t>uso</a:t>
            </a:r>
            <a:r>
              <a:rPr lang="en-US" sz="2800" dirty="0"/>
              <a:t> en el </a:t>
            </a:r>
            <a:r>
              <a:rPr lang="en-US" sz="2800" dirty="0" err="1"/>
              <a:t>texto</a:t>
            </a:r>
            <a:r>
              <a:rPr lang="en-US" sz="2800" dirty="0"/>
              <a:t> (</a:t>
            </a:r>
            <a:r>
              <a:rPr lang="en-US" sz="2800" dirty="0" err="1"/>
              <a:t>probablemente</a:t>
            </a:r>
            <a:r>
              <a:rPr lang="en-US" sz="2800" dirty="0"/>
              <a:t> en la </a:t>
            </a:r>
            <a:r>
              <a:rPr lang="en-US" sz="2800" dirty="0" err="1"/>
              <a:t>introducción</a:t>
            </a:r>
            <a:r>
              <a:rPr lang="en-US" sz="2800" dirty="0"/>
              <a:t>).</a:t>
            </a:r>
          </a:p>
        </p:txBody>
      </p:sp>
    </p:spTree>
    <p:extLst>
      <p:ext uri="{BB962C8B-B14F-4D97-AF65-F5344CB8AC3E}">
        <p14:creationId xmlns:p14="http://schemas.microsoft.com/office/powerpoint/2010/main" val="6222319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37</a:t>
            </a:fld>
            <a:endParaRPr lang="es-ES_tradnl" sz="1600" dirty="0"/>
          </a:p>
        </p:txBody>
      </p:sp>
      <p:sp>
        <p:nvSpPr>
          <p:cNvPr id="6" name="Título 1"/>
          <p:cNvSpPr txBox="1">
            <a:spLocks/>
          </p:cNvSpPr>
          <p:nvPr/>
        </p:nvSpPr>
        <p:spPr>
          <a:xfrm>
            <a:off x="631452" y="59470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smtClean="0"/>
              <a:t>Ejemplo</a:t>
            </a:r>
            <a:endParaRPr lang="es-ES_tradnl" b="1" dirty="0"/>
          </a:p>
        </p:txBody>
      </p:sp>
      <p:pic>
        <p:nvPicPr>
          <p:cNvPr id="4" name="Imagen 3"/>
          <p:cNvPicPr>
            <a:picLocks noChangeAspect="1"/>
          </p:cNvPicPr>
          <p:nvPr/>
        </p:nvPicPr>
        <p:blipFill>
          <a:blip r:embed="rId3"/>
          <a:stretch>
            <a:fillRect/>
          </a:stretch>
        </p:blipFill>
        <p:spPr>
          <a:xfrm>
            <a:off x="3922295" y="173120"/>
            <a:ext cx="7290189" cy="5986835"/>
          </a:xfrm>
          <a:prstGeom prst="rect">
            <a:avLst/>
          </a:prstGeom>
        </p:spPr>
      </p:pic>
    </p:spTree>
    <p:extLst>
      <p:ext uri="{BB962C8B-B14F-4D97-AF65-F5344CB8AC3E}">
        <p14:creationId xmlns:p14="http://schemas.microsoft.com/office/powerpoint/2010/main" val="2028109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6568" y="618422"/>
            <a:ext cx="3801979" cy="3376062"/>
          </a:xfrm>
        </p:spPr>
        <p:txBody>
          <a:bodyPr>
            <a:normAutofit/>
          </a:bodyPr>
          <a:lstStyle/>
          <a:p>
            <a:r>
              <a:rPr lang="en-US" sz="4400" dirty="0" smtClean="0"/>
              <a:t>INTRODUCCI</a:t>
            </a:r>
            <a:r>
              <a:rPr lang="es-ES" sz="4400" dirty="0" smtClean="0"/>
              <a:t>ÓN</a:t>
            </a:r>
            <a:endParaRPr lang="en-US" sz="4400" b="1" dirty="0"/>
          </a:p>
        </p:txBody>
      </p:sp>
      <p:sp>
        <p:nvSpPr>
          <p:cNvPr id="3" name="Marcador de contenido 2"/>
          <p:cNvSpPr>
            <a:spLocks noGrp="1"/>
          </p:cNvSpPr>
          <p:nvPr>
            <p:ph idx="1"/>
          </p:nvPr>
        </p:nvSpPr>
        <p:spPr>
          <a:xfrm>
            <a:off x="4800600" y="1547446"/>
            <a:ext cx="6749716" cy="4441874"/>
          </a:xfrm>
        </p:spPr>
        <p:txBody>
          <a:bodyPr>
            <a:normAutofit/>
          </a:bodyPr>
          <a:lstStyle/>
          <a:p>
            <a:pPr algn="r"/>
            <a:r>
              <a:rPr lang="en-US" sz="3200" dirty="0" smtClean="0"/>
              <a:t>“</a:t>
            </a:r>
            <a:r>
              <a:rPr lang="en-US" sz="3200" dirty="0"/>
              <a:t>A bad beginning makes a </a:t>
            </a:r>
            <a:r>
              <a:rPr lang="en-US" sz="3200" dirty="0" smtClean="0"/>
              <a:t>bad ending.”</a:t>
            </a:r>
          </a:p>
          <a:p>
            <a:pPr algn="r"/>
            <a:r>
              <a:rPr lang="en-US" sz="3200" dirty="0" smtClean="0"/>
              <a:t>—Euripides</a:t>
            </a:r>
            <a:endParaRPr lang="en-US" sz="3200" dirty="0"/>
          </a:p>
        </p:txBody>
      </p:sp>
      <p:sp>
        <p:nvSpPr>
          <p:cNvPr id="5" name="Marcador de número de diapositiva 4"/>
          <p:cNvSpPr>
            <a:spLocks noGrp="1"/>
          </p:cNvSpPr>
          <p:nvPr>
            <p:ph type="sldNum" sz="quarter" idx="12"/>
          </p:nvPr>
        </p:nvSpPr>
        <p:spPr/>
        <p:txBody>
          <a:bodyPr/>
          <a:lstStyle/>
          <a:p>
            <a:fld id="{5C8A0B6C-2F0D-9146-B965-5B2E4517E27B}" type="slidenum">
              <a:rPr lang="en-US" sz="1600" smtClean="0"/>
              <a:t>38</a:t>
            </a:fld>
            <a:endParaRPr lang="en-US" sz="1600" dirty="0"/>
          </a:p>
        </p:txBody>
      </p:sp>
    </p:spTree>
    <p:extLst>
      <p:ext uri="{BB962C8B-B14F-4D97-AF65-F5344CB8AC3E}">
        <p14:creationId xmlns:p14="http://schemas.microsoft.com/office/powerpoint/2010/main" val="872017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39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480902"/>
            <a:ext cx="11097486" cy="4832092"/>
          </a:xfrm>
          <a:prstGeom prst="rect">
            <a:avLst/>
          </a:prstGeom>
          <a:noFill/>
        </p:spPr>
        <p:txBody>
          <a:bodyPr wrap="square" rtlCol="0">
            <a:spAutoFit/>
          </a:bodyPr>
          <a:lstStyle/>
          <a:p>
            <a:pPr marL="457200" indent="-457200">
              <a:buFont typeface="Arial" charset="0"/>
              <a:buChar char="•"/>
            </a:pPr>
            <a:r>
              <a:rPr lang="en-US" sz="2800" dirty="0" err="1" smtClean="0"/>
              <a:t>Algunos</a:t>
            </a:r>
            <a:r>
              <a:rPr lang="en-US" sz="2800" dirty="0" smtClean="0"/>
              <a:t> </a:t>
            </a:r>
            <a:r>
              <a:rPr lang="en-US" sz="2800" dirty="0" err="1"/>
              <a:t>escritores</a:t>
            </a:r>
            <a:r>
              <a:rPr lang="en-US" sz="2800" dirty="0"/>
              <a:t> </a:t>
            </a:r>
            <a:r>
              <a:rPr lang="en-US" sz="2800" dirty="0" err="1"/>
              <a:t>experimentados</a:t>
            </a:r>
            <a:r>
              <a:rPr lang="en-US" sz="2800" dirty="0"/>
              <a:t> </a:t>
            </a:r>
            <a:r>
              <a:rPr lang="en-US" sz="2800" dirty="0" err="1"/>
              <a:t>preparan</a:t>
            </a:r>
            <a:r>
              <a:rPr lang="en-US" sz="2800" dirty="0"/>
              <a:t> </a:t>
            </a:r>
            <a:r>
              <a:rPr lang="en-US" sz="2800" dirty="0" err="1"/>
              <a:t>su</a:t>
            </a:r>
            <a:r>
              <a:rPr lang="en-US" sz="2800" dirty="0"/>
              <a:t> </a:t>
            </a:r>
            <a:r>
              <a:rPr lang="en-US" sz="2800" dirty="0" err="1"/>
              <a:t>título</a:t>
            </a:r>
            <a:r>
              <a:rPr lang="en-US" sz="2800" dirty="0"/>
              <a:t> y </a:t>
            </a:r>
            <a:r>
              <a:rPr lang="en-US" sz="2800" dirty="0" err="1"/>
              <a:t>resumen</a:t>
            </a:r>
            <a:r>
              <a:rPr lang="en-US" sz="2800" dirty="0"/>
              <a:t> </a:t>
            </a:r>
            <a:r>
              <a:rPr lang="en-US" sz="2800" dirty="0" err="1"/>
              <a:t>después</a:t>
            </a:r>
            <a:r>
              <a:rPr lang="en-US" sz="2800" dirty="0"/>
              <a:t> de </a:t>
            </a:r>
            <a:r>
              <a:rPr lang="en-US" sz="2800" dirty="0" err="1"/>
              <a:t>que</a:t>
            </a:r>
            <a:r>
              <a:rPr lang="en-US" sz="2800" dirty="0"/>
              <a:t> se escribe el </a:t>
            </a:r>
            <a:r>
              <a:rPr lang="en-US" sz="2800" dirty="0" err="1"/>
              <a:t>documento</a:t>
            </a:r>
            <a:r>
              <a:rPr lang="en-US" sz="2800" dirty="0"/>
              <a:t>, </a:t>
            </a:r>
            <a:r>
              <a:rPr lang="en-US" sz="2800" dirty="0" err="1"/>
              <a:t>aunque</a:t>
            </a:r>
            <a:r>
              <a:rPr lang="en-US" sz="2800" dirty="0"/>
              <a:t> </a:t>
            </a:r>
            <a:r>
              <a:rPr lang="en-US" sz="2800" dirty="0" err="1"/>
              <a:t>por</a:t>
            </a:r>
            <a:r>
              <a:rPr lang="en-US" sz="2800" dirty="0"/>
              <a:t> </a:t>
            </a:r>
            <a:r>
              <a:rPr lang="en-US" sz="2800" dirty="0" err="1"/>
              <a:t>ubicación</a:t>
            </a:r>
            <a:r>
              <a:rPr lang="en-US" sz="2800" dirty="0"/>
              <a:t>, </a:t>
            </a:r>
            <a:r>
              <a:rPr lang="en-US" sz="2800" dirty="0" err="1"/>
              <a:t>estos</a:t>
            </a:r>
            <a:r>
              <a:rPr lang="en-US" sz="2800" dirty="0"/>
              <a:t> </a:t>
            </a:r>
            <a:r>
              <a:rPr lang="en-US" sz="2800" dirty="0" err="1"/>
              <a:t>elementos</a:t>
            </a:r>
            <a:r>
              <a:rPr lang="en-US" sz="2800" dirty="0"/>
              <a:t> son </a:t>
            </a:r>
            <a:r>
              <a:rPr lang="en-US" sz="2800" dirty="0" err="1" smtClean="0"/>
              <a:t>primeros</a:t>
            </a:r>
            <a:r>
              <a:rPr lang="en-US" sz="2800" dirty="0" smtClean="0"/>
              <a:t>.</a:t>
            </a:r>
          </a:p>
          <a:p>
            <a:pPr marL="457200" indent="-457200">
              <a:buFont typeface="Arial" charset="0"/>
              <a:buChar char="•"/>
            </a:pPr>
            <a:r>
              <a:rPr lang="en-US" sz="2800" dirty="0" smtClean="0"/>
              <a:t>Sin </a:t>
            </a:r>
            <a:r>
              <a:rPr lang="en-US" sz="2800" dirty="0"/>
              <a:t>embargo, </a:t>
            </a:r>
            <a:r>
              <a:rPr lang="en-US" sz="2800" dirty="0" err="1"/>
              <a:t>debe</a:t>
            </a:r>
            <a:r>
              <a:rPr lang="en-US" sz="2800" dirty="0"/>
              <a:t> </a:t>
            </a:r>
            <a:r>
              <a:rPr lang="en-US" sz="2800" dirty="0" err="1"/>
              <a:t>tener</a:t>
            </a:r>
            <a:r>
              <a:rPr lang="en-US" sz="2800" dirty="0"/>
              <a:t> en </a:t>
            </a:r>
            <a:r>
              <a:rPr lang="en-US" sz="2800" dirty="0" err="1"/>
              <a:t>mente</a:t>
            </a:r>
            <a:r>
              <a:rPr lang="en-US" sz="2800" dirty="0"/>
              <a:t> (</a:t>
            </a:r>
            <a:r>
              <a:rPr lang="en-US" sz="2800" dirty="0" err="1"/>
              <a:t>si</a:t>
            </a:r>
            <a:r>
              <a:rPr lang="en-US" sz="2800" dirty="0"/>
              <a:t> no </a:t>
            </a:r>
            <a:r>
              <a:rPr lang="en-US" sz="2800" dirty="0" err="1"/>
              <a:t>está</a:t>
            </a:r>
            <a:r>
              <a:rPr lang="en-US" sz="2800" dirty="0"/>
              <a:t> en </a:t>
            </a:r>
            <a:r>
              <a:rPr lang="en-US" sz="2800" dirty="0" err="1"/>
              <a:t>papel</a:t>
            </a:r>
            <a:r>
              <a:rPr lang="en-US" sz="2800" dirty="0"/>
              <a:t> o en la </a:t>
            </a:r>
            <a:r>
              <a:rPr lang="en-US" sz="2800" dirty="0" err="1"/>
              <a:t>computadora</a:t>
            </a:r>
            <a:r>
              <a:rPr lang="en-US" sz="2800" dirty="0"/>
              <a:t>) un </a:t>
            </a:r>
            <a:r>
              <a:rPr lang="en-US" sz="2800" dirty="0" err="1"/>
              <a:t>título</a:t>
            </a:r>
            <a:r>
              <a:rPr lang="en-US" sz="2800" dirty="0"/>
              <a:t> provisional y un </a:t>
            </a:r>
            <a:r>
              <a:rPr lang="en-US" sz="2800" dirty="0" err="1" smtClean="0"/>
              <a:t>abstact</a:t>
            </a:r>
            <a:r>
              <a:rPr lang="en-US" sz="2800" dirty="0" smtClean="0"/>
              <a:t> del </a:t>
            </a:r>
            <a:r>
              <a:rPr lang="en-US" sz="2800" dirty="0" err="1"/>
              <a:t>documento</a:t>
            </a:r>
            <a:r>
              <a:rPr lang="en-US" sz="2800" dirty="0"/>
              <a:t> </a:t>
            </a:r>
            <a:r>
              <a:rPr lang="en-US" sz="2800" dirty="0" err="1"/>
              <a:t>que</a:t>
            </a:r>
            <a:r>
              <a:rPr lang="en-US" sz="2800" dirty="0"/>
              <a:t> se propone </a:t>
            </a:r>
            <a:r>
              <a:rPr lang="en-US" sz="2800" dirty="0" err="1"/>
              <a:t>escribir</a:t>
            </a:r>
            <a:r>
              <a:rPr lang="en-US" sz="2800" dirty="0"/>
              <a:t>. </a:t>
            </a:r>
            <a:endParaRPr lang="en-US" sz="2800" dirty="0" smtClean="0"/>
          </a:p>
          <a:p>
            <a:pPr marL="457200" indent="-457200">
              <a:buFont typeface="Arial" charset="0"/>
              <a:buChar char="•"/>
            </a:pPr>
            <a:r>
              <a:rPr lang="en-US" sz="2800" dirty="0" err="1" smtClean="0"/>
              <a:t>También</a:t>
            </a:r>
            <a:r>
              <a:rPr lang="en-US" sz="2800" dirty="0" smtClean="0"/>
              <a:t> </a:t>
            </a:r>
            <a:r>
              <a:rPr lang="en-US" sz="2800" dirty="0" err="1"/>
              <a:t>debe</a:t>
            </a:r>
            <a:r>
              <a:rPr lang="en-US" sz="2800" dirty="0"/>
              <a:t> </a:t>
            </a:r>
            <a:r>
              <a:rPr lang="en-US" sz="2800" dirty="0" err="1"/>
              <a:t>considerar</a:t>
            </a:r>
            <a:r>
              <a:rPr lang="en-US" sz="2800" dirty="0"/>
              <a:t> los </a:t>
            </a:r>
            <a:r>
              <a:rPr lang="en-US" sz="2800" dirty="0" err="1"/>
              <a:t>antecedentes</a:t>
            </a:r>
            <a:r>
              <a:rPr lang="en-US" sz="2800" dirty="0"/>
              <a:t> de la </a:t>
            </a:r>
            <a:r>
              <a:rPr lang="en-US" sz="2800" dirty="0" err="1"/>
              <a:t>audiencia</a:t>
            </a:r>
            <a:r>
              <a:rPr lang="en-US" sz="2800" dirty="0"/>
              <a:t> para la </a:t>
            </a:r>
            <a:r>
              <a:rPr lang="en-US" sz="2800" dirty="0" err="1"/>
              <a:t>que</a:t>
            </a:r>
            <a:r>
              <a:rPr lang="en-US" sz="2800" dirty="0"/>
              <a:t> </a:t>
            </a:r>
            <a:r>
              <a:rPr lang="en-US" sz="2800" dirty="0" err="1"/>
              <a:t>está</a:t>
            </a:r>
            <a:r>
              <a:rPr lang="en-US" sz="2800" dirty="0"/>
              <a:t> </a:t>
            </a:r>
            <a:r>
              <a:rPr lang="en-US" sz="2800" dirty="0" err="1"/>
              <a:t>escribiendo</a:t>
            </a:r>
            <a:r>
              <a:rPr lang="en-US" sz="2800" dirty="0"/>
              <a:t>, de </a:t>
            </a:r>
            <a:r>
              <a:rPr lang="en-US" sz="2800" dirty="0" err="1"/>
              <a:t>modo</a:t>
            </a:r>
            <a:r>
              <a:rPr lang="en-US" sz="2800" dirty="0"/>
              <a:t> </a:t>
            </a:r>
            <a:r>
              <a:rPr lang="en-US" sz="2800" dirty="0" err="1"/>
              <a:t>que</a:t>
            </a:r>
            <a:r>
              <a:rPr lang="en-US" sz="2800" dirty="0"/>
              <a:t> </a:t>
            </a:r>
            <a:r>
              <a:rPr lang="en-US" sz="2800" dirty="0" err="1"/>
              <a:t>tenga</a:t>
            </a:r>
            <a:r>
              <a:rPr lang="en-US" sz="2800" dirty="0"/>
              <a:t> </a:t>
            </a:r>
            <a:r>
              <a:rPr lang="en-US" sz="2800" dirty="0" err="1"/>
              <a:t>una</a:t>
            </a:r>
            <a:r>
              <a:rPr lang="en-US" sz="2800" dirty="0"/>
              <a:t> base para </a:t>
            </a:r>
            <a:r>
              <a:rPr lang="en-US" sz="2800" dirty="0" err="1"/>
              <a:t>determinar</a:t>
            </a:r>
            <a:r>
              <a:rPr lang="en-US" sz="2800" dirty="0"/>
              <a:t> </a:t>
            </a:r>
            <a:r>
              <a:rPr lang="en-US" sz="2800" dirty="0" err="1"/>
              <a:t>qué</a:t>
            </a:r>
            <a:r>
              <a:rPr lang="en-US" sz="2800" dirty="0"/>
              <a:t> </a:t>
            </a:r>
            <a:r>
              <a:rPr lang="en-US" sz="2800" dirty="0" err="1"/>
              <a:t>términos</a:t>
            </a:r>
            <a:r>
              <a:rPr lang="en-US" sz="2800" dirty="0"/>
              <a:t> y </a:t>
            </a:r>
            <a:r>
              <a:rPr lang="en-US" sz="2800" dirty="0" err="1"/>
              <a:t>procedimientos</a:t>
            </a:r>
            <a:r>
              <a:rPr lang="en-US" sz="2800" dirty="0"/>
              <a:t> </a:t>
            </a:r>
            <a:r>
              <a:rPr lang="en-US" sz="2800" dirty="0" err="1"/>
              <a:t>necesitan</a:t>
            </a:r>
            <a:r>
              <a:rPr lang="en-US" sz="2800" dirty="0"/>
              <a:t> </a:t>
            </a:r>
            <a:r>
              <a:rPr lang="en-US" sz="2800" dirty="0" err="1"/>
              <a:t>definición</a:t>
            </a:r>
            <a:r>
              <a:rPr lang="en-US" sz="2800" dirty="0"/>
              <a:t> o </a:t>
            </a:r>
            <a:r>
              <a:rPr lang="en-US" sz="2800" dirty="0" err="1"/>
              <a:t>descripción</a:t>
            </a:r>
            <a:r>
              <a:rPr lang="en-US" sz="2800" dirty="0"/>
              <a:t> y </a:t>
            </a:r>
            <a:r>
              <a:rPr lang="en-US" sz="2800" dirty="0" err="1"/>
              <a:t>cuáles</a:t>
            </a:r>
            <a:r>
              <a:rPr lang="en-US" sz="2800" dirty="0"/>
              <a:t> no. Si no </a:t>
            </a:r>
            <a:r>
              <a:rPr lang="en-US" sz="2800" dirty="0" err="1"/>
              <a:t>tiene</a:t>
            </a:r>
            <a:r>
              <a:rPr lang="en-US" sz="2800" dirty="0"/>
              <a:t> un </a:t>
            </a:r>
            <a:r>
              <a:rPr lang="en-US" sz="2800" dirty="0" err="1"/>
              <a:t>propósito</a:t>
            </a:r>
            <a:r>
              <a:rPr lang="en-US" sz="2800" dirty="0"/>
              <a:t> </a:t>
            </a:r>
            <a:r>
              <a:rPr lang="en-US" sz="2800" dirty="0" err="1"/>
              <a:t>claro</a:t>
            </a:r>
            <a:r>
              <a:rPr lang="en-US" sz="2800" dirty="0"/>
              <a:t> en </a:t>
            </a:r>
            <a:r>
              <a:rPr lang="en-US" sz="2800" dirty="0" err="1"/>
              <a:t>mente</a:t>
            </a:r>
            <a:r>
              <a:rPr lang="en-US" sz="2800" dirty="0"/>
              <a:t>, </a:t>
            </a:r>
            <a:r>
              <a:rPr lang="en-US" sz="2800" dirty="0" err="1"/>
              <a:t>puede</a:t>
            </a:r>
            <a:r>
              <a:rPr lang="en-US" sz="2800" dirty="0"/>
              <a:t> </a:t>
            </a:r>
            <a:r>
              <a:rPr lang="en-US" sz="2800" dirty="0" err="1"/>
              <a:t>ir</a:t>
            </a:r>
            <a:r>
              <a:rPr lang="en-US" sz="2800" dirty="0"/>
              <a:t> </a:t>
            </a:r>
            <a:r>
              <a:rPr lang="en-US" sz="2800" dirty="0" err="1"/>
              <a:t>escribiendo</a:t>
            </a:r>
            <a:r>
              <a:rPr lang="en-US" sz="2800" dirty="0"/>
              <a:t> en </a:t>
            </a:r>
            <a:r>
              <a:rPr lang="en-US" sz="2800" dirty="0" err="1"/>
              <a:t>seis</a:t>
            </a:r>
            <a:r>
              <a:rPr lang="en-US" sz="2800" dirty="0"/>
              <a:t> </a:t>
            </a:r>
            <a:r>
              <a:rPr lang="en-US" sz="2800" dirty="0" err="1"/>
              <a:t>direcciones</a:t>
            </a:r>
            <a:r>
              <a:rPr lang="en-US" sz="2800" dirty="0"/>
              <a:t> a la </a:t>
            </a:r>
            <a:r>
              <a:rPr lang="en-US" sz="2800" dirty="0" err="1"/>
              <a:t>vez</a:t>
            </a:r>
            <a:r>
              <a:rPr lang="en-US" sz="2800" dirty="0"/>
              <a:t>. </a:t>
            </a:r>
            <a:endParaRPr lang="en-US" sz="2800" dirty="0" smtClean="0"/>
          </a:p>
        </p:txBody>
      </p:sp>
    </p:spTree>
    <p:extLst>
      <p:ext uri="{BB962C8B-B14F-4D97-AF65-F5344CB8AC3E}">
        <p14:creationId xmlns:p14="http://schemas.microsoft.com/office/powerpoint/2010/main" val="1564958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LA </a:t>
            </a:r>
            <a:r>
              <a:rPr lang="es-ES" dirty="0" smtClean="0"/>
              <a:t>IMPORTANCIA DEL TÍTULO</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s-ES_tradnl" sz="2500" dirty="0" smtClean="0"/>
              <a:t>¿Qué es un buen título?  Lo definimos como las pocas palabras posibles que describen adecuadamente el contenido del documento. </a:t>
            </a:r>
          </a:p>
          <a:p>
            <a:pPr marL="457200" indent="-457200">
              <a:buFont typeface="Arial" charset="0"/>
              <a:buChar char="•"/>
            </a:pPr>
            <a:r>
              <a:rPr lang="es-ES_tradnl" sz="2500" dirty="0" smtClean="0"/>
              <a:t>Recuerde que los servicios de indexación y resumen dependen en gran medida de la precisión del título, al igual que los sistemas computarizados individuales de recuperación de literatura. </a:t>
            </a:r>
          </a:p>
          <a:p>
            <a:pPr marL="457200" indent="-457200">
              <a:buFont typeface="Arial" charset="0"/>
              <a:buChar char="•"/>
            </a:pPr>
            <a:r>
              <a:rPr lang="es-ES_tradnl" sz="2500" dirty="0" smtClean="0"/>
              <a:t>Un </a:t>
            </a:r>
            <a:r>
              <a:rPr lang="es-ES_tradnl" sz="2500" dirty="0" err="1" smtClean="0"/>
              <a:t>paper</a:t>
            </a:r>
            <a:r>
              <a:rPr lang="es-ES_tradnl" sz="2500" dirty="0" smtClean="0"/>
              <a:t> con un título incorrecto puede perderse virtualmente y nunca llegar a su audiencia prevista.</a:t>
            </a:r>
          </a:p>
          <a:p>
            <a:pPr marL="457200" indent="-457200">
              <a:buFont typeface="Arial" charset="0"/>
              <a:buChar char="•"/>
            </a:pPr>
            <a:r>
              <a:rPr lang="es-ES_tradnl" sz="2500" dirty="0" smtClean="0"/>
              <a:t>Algunos autores sacrifican erróneamente la claridad en un intento de ser ingeniosos. El título de un artículo no tiene que ser, y generalmente no debería, ser ingenioso. Debe, sin embargo, ser claro. </a:t>
            </a:r>
          </a:p>
          <a:p>
            <a:pPr marL="457200" indent="-457200">
              <a:buFont typeface="Arial" charset="0"/>
              <a:buChar char="•"/>
            </a:pPr>
            <a:r>
              <a:rPr lang="es-ES_tradnl" sz="2500" dirty="0" smtClean="0"/>
              <a:t>Un ejemplo (adaptado de </a:t>
            </a:r>
            <a:r>
              <a:rPr lang="es-ES_tradnl" sz="2500" dirty="0" err="1" smtClean="0"/>
              <a:t>Halm</a:t>
            </a:r>
            <a:r>
              <a:rPr lang="es-ES_tradnl" sz="2500" dirty="0" smtClean="0"/>
              <a:t> y </a:t>
            </a:r>
            <a:r>
              <a:rPr lang="es-ES_tradnl" sz="2500" dirty="0" err="1" smtClean="0"/>
              <a:t>Landon</a:t>
            </a:r>
            <a:r>
              <a:rPr lang="es-ES_tradnl" sz="2500" dirty="0" smtClean="0"/>
              <a:t> 2007): “</a:t>
            </a:r>
            <a:r>
              <a:rPr lang="es-ES_tradnl" sz="2500" dirty="0" err="1" smtClean="0"/>
              <a:t>Association</a:t>
            </a:r>
            <a:r>
              <a:rPr lang="es-ES_tradnl" sz="2500" dirty="0" smtClean="0"/>
              <a:t> </a:t>
            </a:r>
            <a:r>
              <a:rPr lang="es-ES_tradnl" sz="2500" dirty="0" err="1" smtClean="0"/>
              <a:t>between</a:t>
            </a:r>
            <a:r>
              <a:rPr lang="es-ES_tradnl" sz="2500" dirty="0" smtClean="0"/>
              <a:t> </a:t>
            </a:r>
            <a:r>
              <a:rPr lang="es-ES_tradnl" sz="2500" dirty="0" err="1" smtClean="0"/>
              <a:t>Diuretic</a:t>
            </a:r>
            <a:r>
              <a:rPr lang="es-ES_tradnl" sz="2500" dirty="0" smtClean="0"/>
              <a:t> Use and Cardiovascular </a:t>
            </a:r>
            <a:r>
              <a:rPr lang="es-ES_tradnl" sz="2500" dirty="0" err="1" smtClean="0"/>
              <a:t>Mortality</a:t>
            </a:r>
            <a:r>
              <a:rPr lang="es-ES_tradnl" sz="2500" dirty="0" smtClean="0"/>
              <a:t>” podría ser un título adecuado. </a:t>
            </a:r>
            <a:endParaRPr lang="es-ES_tradnl" sz="2500" dirty="0"/>
          </a:p>
        </p:txBody>
      </p:sp>
    </p:spTree>
    <p:extLst>
      <p:ext uri="{BB962C8B-B14F-4D97-AF65-F5344CB8AC3E}">
        <p14:creationId xmlns:p14="http://schemas.microsoft.com/office/powerpoint/2010/main" val="5177880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40</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625280"/>
            <a:ext cx="11097486" cy="3970318"/>
          </a:xfrm>
          <a:prstGeom prst="rect">
            <a:avLst/>
          </a:prstGeom>
          <a:noFill/>
        </p:spPr>
        <p:txBody>
          <a:bodyPr wrap="square" rtlCol="0">
            <a:spAutoFit/>
          </a:bodyPr>
          <a:lstStyle/>
          <a:p>
            <a:pPr marL="457200" indent="-457200">
              <a:buFont typeface="Arial" charset="0"/>
              <a:buChar char="•"/>
            </a:pPr>
            <a:r>
              <a:rPr lang="en-US" sz="2800" dirty="0" err="1"/>
              <a:t>Es</a:t>
            </a:r>
            <a:r>
              <a:rPr lang="en-US" sz="2800" dirty="0"/>
              <a:t> </a:t>
            </a:r>
            <a:r>
              <a:rPr lang="en-US" sz="2800" dirty="0" err="1"/>
              <a:t>aconsejable</a:t>
            </a:r>
            <a:r>
              <a:rPr lang="en-US" sz="2800" dirty="0"/>
              <a:t> </a:t>
            </a:r>
            <a:r>
              <a:rPr lang="en-US" sz="2800" dirty="0" err="1"/>
              <a:t>comenzar</a:t>
            </a:r>
            <a:r>
              <a:rPr lang="en-US" sz="2800" dirty="0"/>
              <a:t> a </a:t>
            </a:r>
            <a:r>
              <a:rPr lang="en-US" sz="2800" dirty="0" err="1"/>
              <a:t>escribir</a:t>
            </a:r>
            <a:r>
              <a:rPr lang="en-US" sz="2800" dirty="0"/>
              <a:t> el </a:t>
            </a:r>
            <a:r>
              <a:rPr lang="en-US" sz="2800" dirty="0" err="1"/>
              <a:t>documento</a:t>
            </a:r>
            <a:r>
              <a:rPr lang="en-US" sz="2800" dirty="0"/>
              <a:t> </a:t>
            </a:r>
            <a:r>
              <a:rPr lang="en-US" sz="2800" dirty="0" err="1"/>
              <a:t>mientras</a:t>
            </a:r>
            <a:r>
              <a:rPr lang="en-US" sz="2800" dirty="0"/>
              <a:t> el </a:t>
            </a:r>
            <a:r>
              <a:rPr lang="en-US" sz="2800" dirty="0" err="1"/>
              <a:t>trabajo</a:t>
            </a:r>
            <a:r>
              <a:rPr lang="en-US" sz="2800" dirty="0"/>
              <a:t> </a:t>
            </a:r>
            <a:r>
              <a:rPr lang="en-US" sz="2800" dirty="0" err="1"/>
              <a:t>aún</a:t>
            </a:r>
            <a:r>
              <a:rPr lang="en-US" sz="2800" dirty="0"/>
              <a:t> </a:t>
            </a:r>
            <a:r>
              <a:rPr lang="en-US" sz="2800" dirty="0" err="1"/>
              <a:t>está</a:t>
            </a:r>
            <a:r>
              <a:rPr lang="en-US" sz="2800" dirty="0"/>
              <a:t> en </a:t>
            </a:r>
            <a:r>
              <a:rPr lang="en-US" sz="2800" dirty="0" err="1"/>
              <a:t>progreso</a:t>
            </a:r>
            <a:r>
              <a:rPr lang="en-US" sz="2800" dirty="0"/>
              <a:t>. </a:t>
            </a:r>
            <a:r>
              <a:rPr lang="en-US" sz="2800" dirty="0" err="1"/>
              <a:t>Esto</a:t>
            </a:r>
            <a:r>
              <a:rPr lang="en-US" sz="2800" dirty="0"/>
              <a:t> </a:t>
            </a:r>
            <a:r>
              <a:rPr lang="en-US" sz="2800" dirty="0" err="1"/>
              <a:t>facilita</a:t>
            </a:r>
            <a:r>
              <a:rPr lang="en-US" sz="2800" dirty="0"/>
              <a:t> la </a:t>
            </a:r>
            <a:r>
              <a:rPr lang="en-US" sz="2800" dirty="0" err="1"/>
              <a:t>escritura</a:t>
            </a:r>
            <a:r>
              <a:rPr lang="en-US" sz="2800" dirty="0"/>
              <a:t> </a:t>
            </a:r>
            <a:r>
              <a:rPr lang="en-US" sz="2800" dirty="0" err="1"/>
              <a:t>porque</a:t>
            </a:r>
            <a:r>
              <a:rPr lang="en-US" sz="2800" dirty="0"/>
              <a:t> </a:t>
            </a:r>
            <a:r>
              <a:rPr lang="en-US" sz="2800" dirty="0" err="1"/>
              <a:t>todo</a:t>
            </a:r>
            <a:r>
              <a:rPr lang="en-US" sz="2800" dirty="0"/>
              <a:t> </a:t>
            </a:r>
            <a:r>
              <a:rPr lang="en-US" sz="2800" dirty="0" err="1"/>
              <a:t>es</a:t>
            </a:r>
            <a:r>
              <a:rPr lang="en-US" sz="2800" dirty="0"/>
              <a:t> fresco en </a:t>
            </a:r>
            <a:r>
              <a:rPr lang="en-US" sz="2800" dirty="0" err="1"/>
              <a:t>tu</a:t>
            </a:r>
            <a:r>
              <a:rPr lang="en-US" sz="2800" dirty="0"/>
              <a:t> </a:t>
            </a:r>
            <a:r>
              <a:rPr lang="en-US" sz="2800" dirty="0" err="1"/>
              <a:t>mente</a:t>
            </a:r>
            <a:r>
              <a:rPr lang="en-US" sz="2800" dirty="0"/>
              <a:t>. </a:t>
            </a:r>
            <a:r>
              <a:rPr lang="en-US" sz="2800" dirty="0" err="1"/>
              <a:t>Además</a:t>
            </a:r>
            <a:r>
              <a:rPr lang="en-US" sz="2800" dirty="0"/>
              <a:t>, </a:t>
            </a:r>
            <a:r>
              <a:rPr lang="en-US" sz="2800" dirty="0" err="1"/>
              <a:t>es</a:t>
            </a:r>
            <a:r>
              <a:rPr lang="en-US" sz="2800" dirty="0"/>
              <a:t> probable </a:t>
            </a:r>
            <a:r>
              <a:rPr lang="en-US" sz="2800" dirty="0" err="1"/>
              <a:t>que</a:t>
            </a:r>
            <a:r>
              <a:rPr lang="en-US" sz="2800" dirty="0"/>
              <a:t> el </a:t>
            </a:r>
            <a:r>
              <a:rPr lang="en-US" sz="2800" dirty="0" err="1"/>
              <a:t>proceso</a:t>
            </a:r>
            <a:r>
              <a:rPr lang="en-US" sz="2800" dirty="0"/>
              <a:t> de </a:t>
            </a:r>
            <a:r>
              <a:rPr lang="en-US" sz="2800" dirty="0" err="1"/>
              <a:t>escritura</a:t>
            </a:r>
            <a:r>
              <a:rPr lang="en-US" sz="2800" dirty="0"/>
              <a:t> en </a:t>
            </a:r>
            <a:r>
              <a:rPr lang="en-US" sz="2800" dirty="0" err="1"/>
              <a:t>sí</a:t>
            </a:r>
            <a:r>
              <a:rPr lang="en-US" sz="2800" dirty="0"/>
              <a:t> </a:t>
            </a:r>
            <a:r>
              <a:rPr lang="en-US" sz="2800" dirty="0" err="1"/>
              <a:t>mismo</a:t>
            </a:r>
            <a:r>
              <a:rPr lang="en-US" sz="2800" dirty="0"/>
              <a:t> </a:t>
            </a:r>
            <a:r>
              <a:rPr lang="en-US" sz="2800" dirty="0" err="1"/>
              <a:t>apunte</a:t>
            </a:r>
            <a:r>
              <a:rPr lang="en-US" sz="2800" dirty="0"/>
              <a:t> a </a:t>
            </a:r>
            <a:r>
              <a:rPr lang="en-US" sz="2800" dirty="0" err="1"/>
              <a:t>inconsistencias</a:t>
            </a:r>
            <a:r>
              <a:rPr lang="en-US" sz="2800" dirty="0"/>
              <a:t> en los </a:t>
            </a:r>
            <a:r>
              <a:rPr lang="en-US" sz="2800" dirty="0" err="1"/>
              <a:t>resultados</a:t>
            </a:r>
            <a:r>
              <a:rPr lang="en-US" sz="2800" dirty="0"/>
              <a:t> o </a:t>
            </a:r>
            <a:r>
              <a:rPr lang="en-US" sz="2800" dirty="0" err="1"/>
              <a:t>quizás</a:t>
            </a:r>
            <a:r>
              <a:rPr lang="en-US" sz="2800" dirty="0"/>
              <a:t> </a:t>
            </a:r>
            <a:r>
              <a:rPr lang="en-US" sz="2800" dirty="0" err="1"/>
              <a:t>sugiera</a:t>
            </a:r>
            <a:r>
              <a:rPr lang="en-US" sz="2800" dirty="0"/>
              <a:t> </a:t>
            </a:r>
            <a:r>
              <a:rPr lang="en-US" sz="2800" dirty="0" err="1"/>
              <a:t>márgenes</a:t>
            </a:r>
            <a:r>
              <a:rPr lang="en-US" sz="2800" dirty="0"/>
              <a:t> </a:t>
            </a:r>
            <a:r>
              <a:rPr lang="en-US" sz="2800" dirty="0" err="1"/>
              <a:t>interesantes</a:t>
            </a:r>
            <a:r>
              <a:rPr lang="en-US" sz="2800" dirty="0"/>
              <a:t> </a:t>
            </a:r>
            <a:r>
              <a:rPr lang="en-US" sz="2800" dirty="0" err="1"/>
              <a:t>que</a:t>
            </a:r>
            <a:r>
              <a:rPr lang="en-US" sz="2800" dirty="0"/>
              <a:t> </a:t>
            </a:r>
            <a:r>
              <a:rPr lang="en-US" sz="2800" dirty="0" err="1"/>
              <a:t>podrían</a:t>
            </a:r>
            <a:r>
              <a:rPr lang="en-US" sz="2800" dirty="0"/>
              <a:t> </a:t>
            </a:r>
            <a:r>
              <a:rPr lang="en-US" sz="2800" dirty="0" err="1"/>
              <a:t>seguirse</a:t>
            </a:r>
            <a:r>
              <a:rPr lang="en-US" sz="2800" dirty="0" smtClean="0"/>
              <a:t>.</a:t>
            </a:r>
          </a:p>
          <a:p>
            <a:pPr marL="457200" indent="-457200">
              <a:buFont typeface="Arial" charset="0"/>
              <a:buChar char="•"/>
            </a:pPr>
            <a:r>
              <a:rPr lang="en-US" sz="2800" dirty="0" err="1" smtClean="0"/>
              <a:t>Por</a:t>
            </a:r>
            <a:r>
              <a:rPr lang="en-US" sz="2800" dirty="0" smtClean="0"/>
              <a:t> </a:t>
            </a:r>
            <a:r>
              <a:rPr lang="en-US" sz="2800" dirty="0"/>
              <a:t>lo </a:t>
            </a:r>
            <a:r>
              <a:rPr lang="en-US" sz="2800" dirty="0" err="1"/>
              <a:t>tanto</a:t>
            </a:r>
            <a:r>
              <a:rPr lang="en-US" sz="2800" dirty="0"/>
              <a:t>, </a:t>
            </a:r>
            <a:r>
              <a:rPr lang="en-US" sz="2800" dirty="0" err="1"/>
              <a:t>comience</a:t>
            </a:r>
            <a:r>
              <a:rPr lang="en-US" sz="2800" dirty="0"/>
              <a:t> a </a:t>
            </a:r>
            <a:r>
              <a:rPr lang="en-US" sz="2800" dirty="0" err="1"/>
              <a:t>escribir</a:t>
            </a:r>
            <a:r>
              <a:rPr lang="en-US" sz="2800" dirty="0"/>
              <a:t> </a:t>
            </a:r>
            <a:r>
              <a:rPr lang="en-US" sz="2800" dirty="0" err="1"/>
              <a:t>mientras</a:t>
            </a:r>
            <a:r>
              <a:rPr lang="en-US" sz="2800" dirty="0"/>
              <a:t> </a:t>
            </a:r>
            <a:r>
              <a:rPr lang="en-US" sz="2800" dirty="0" smtClean="0"/>
              <a:t>los </a:t>
            </a:r>
            <a:r>
              <a:rPr lang="en-US" sz="2800" dirty="0" err="1"/>
              <a:t>materiales</a:t>
            </a:r>
            <a:r>
              <a:rPr lang="en-US" sz="2800" dirty="0"/>
              <a:t> </a:t>
            </a:r>
            <a:r>
              <a:rPr lang="en-US" sz="2800" dirty="0" smtClean="0"/>
              <a:t>y </a:t>
            </a:r>
            <a:r>
              <a:rPr lang="en-US" sz="2800" dirty="0" err="1" smtClean="0"/>
              <a:t>hechos</a:t>
            </a:r>
            <a:r>
              <a:rPr lang="en-US" sz="2800" dirty="0" smtClean="0"/>
              <a:t> </a:t>
            </a:r>
            <a:r>
              <a:rPr lang="en-US" sz="2800" dirty="0" err="1" smtClean="0"/>
              <a:t>experimentales</a:t>
            </a:r>
            <a:r>
              <a:rPr lang="en-US" sz="2800" dirty="0" smtClean="0"/>
              <a:t> </a:t>
            </a:r>
            <a:r>
              <a:rPr lang="en-US" sz="2800" dirty="0" err="1"/>
              <a:t>todavía</a:t>
            </a:r>
            <a:r>
              <a:rPr lang="en-US" sz="2800" dirty="0"/>
              <a:t> </a:t>
            </a:r>
            <a:r>
              <a:rPr lang="en-US" sz="2800" dirty="0" err="1"/>
              <a:t>están</a:t>
            </a:r>
            <a:r>
              <a:rPr lang="en-US" sz="2800" dirty="0"/>
              <a:t> </a:t>
            </a:r>
            <a:r>
              <a:rPr lang="en-US" sz="2800" dirty="0" err="1"/>
              <a:t>disponibles</a:t>
            </a:r>
            <a:r>
              <a:rPr lang="en-US" sz="2800" dirty="0"/>
              <a:t>. </a:t>
            </a:r>
            <a:endParaRPr lang="en-US" sz="2800" dirty="0" smtClean="0"/>
          </a:p>
          <a:p>
            <a:pPr marL="457200" indent="-457200">
              <a:buFont typeface="Arial" charset="0"/>
              <a:buChar char="•"/>
            </a:pPr>
            <a:r>
              <a:rPr lang="en-US" sz="2800" dirty="0" smtClean="0"/>
              <a:t>Si </a:t>
            </a:r>
            <a:r>
              <a:rPr lang="en-US" sz="2800" dirty="0" err="1"/>
              <a:t>tiene</a:t>
            </a:r>
            <a:r>
              <a:rPr lang="en-US" sz="2800" dirty="0"/>
              <a:t> </a:t>
            </a:r>
            <a:r>
              <a:rPr lang="en-US" sz="2800" dirty="0" err="1"/>
              <a:t>coautores</a:t>
            </a:r>
            <a:r>
              <a:rPr lang="en-US" sz="2800" dirty="0"/>
              <a:t>, </a:t>
            </a:r>
            <a:r>
              <a:rPr lang="en-US" sz="2800" dirty="0" err="1"/>
              <a:t>es</a:t>
            </a:r>
            <a:r>
              <a:rPr lang="en-US" sz="2800" dirty="0"/>
              <a:t> </a:t>
            </a:r>
            <a:r>
              <a:rPr lang="en-US" sz="2800" dirty="0" err="1"/>
              <a:t>aconsejable</a:t>
            </a:r>
            <a:r>
              <a:rPr lang="en-US" sz="2800" dirty="0"/>
              <a:t> </a:t>
            </a:r>
            <a:r>
              <a:rPr lang="en-US" sz="2800" dirty="0" err="1"/>
              <a:t>escribir</a:t>
            </a:r>
            <a:r>
              <a:rPr lang="en-US" sz="2800" dirty="0"/>
              <a:t> el </a:t>
            </a:r>
            <a:r>
              <a:rPr lang="en-US" sz="2800" dirty="0" err="1"/>
              <a:t>trabajo</a:t>
            </a:r>
            <a:r>
              <a:rPr lang="en-US" sz="2800" dirty="0"/>
              <a:t> </a:t>
            </a:r>
            <a:r>
              <a:rPr lang="en-US" sz="2800" dirty="0" err="1"/>
              <a:t>mientras</a:t>
            </a:r>
            <a:r>
              <a:rPr lang="en-US" sz="2800" dirty="0"/>
              <a:t> </a:t>
            </a:r>
            <a:r>
              <a:rPr lang="en-US" sz="2800" dirty="0" err="1"/>
              <a:t>todavía</a:t>
            </a:r>
            <a:r>
              <a:rPr lang="en-US" sz="2800" dirty="0"/>
              <a:t> </a:t>
            </a:r>
            <a:r>
              <a:rPr lang="en-US" sz="2800" dirty="0" err="1"/>
              <a:t>están</a:t>
            </a:r>
            <a:r>
              <a:rPr lang="en-US" sz="2800" dirty="0"/>
              <a:t> </a:t>
            </a:r>
            <a:r>
              <a:rPr lang="en-US" sz="2800" dirty="0" err="1"/>
              <a:t>disponibles</a:t>
            </a:r>
            <a:r>
              <a:rPr lang="en-US" sz="2800" dirty="0"/>
              <a:t> para </a:t>
            </a:r>
            <a:r>
              <a:rPr lang="en-US" sz="2800" dirty="0" err="1"/>
              <a:t>consultar</a:t>
            </a:r>
            <a:r>
              <a:rPr lang="en-US" sz="2800" dirty="0"/>
              <a:t>.</a:t>
            </a:r>
          </a:p>
        </p:txBody>
      </p:sp>
    </p:spTree>
    <p:extLst>
      <p:ext uri="{BB962C8B-B14F-4D97-AF65-F5344CB8AC3E}">
        <p14:creationId xmlns:p14="http://schemas.microsoft.com/office/powerpoint/2010/main" val="781849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41</a:t>
            </a:fld>
            <a:endParaRPr lang="es-ES_tradnl" sz="1600" dirty="0"/>
          </a:p>
        </p:txBody>
      </p:sp>
      <p:sp>
        <p:nvSpPr>
          <p:cNvPr id="6" name="Título 1"/>
          <p:cNvSpPr txBox="1">
            <a:spLocks/>
          </p:cNvSpPr>
          <p:nvPr/>
        </p:nvSpPr>
        <p:spPr>
          <a:xfrm>
            <a:off x="631452" y="288759"/>
            <a:ext cx="9521754" cy="133652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111008"/>
            <a:ext cx="11097486" cy="5262979"/>
          </a:xfrm>
          <a:prstGeom prst="rect">
            <a:avLst/>
          </a:prstGeom>
          <a:noFill/>
        </p:spPr>
        <p:txBody>
          <a:bodyPr wrap="square" rtlCol="0">
            <a:spAutoFit/>
          </a:bodyPr>
          <a:lstStyle/>
          <a:p>
            <a:pPr marL="457200" indent="-457200">
              <a:buFont typeface="Arial" charset="0"/>
              <a:buChar char="•"/>
            </a:pPr>
            <a:r>
              <a:rPr lang="en-US" sz="2800" dirty="0"/>
              <a:t>La </a:t>
            </a:r>
            <a:r>
              <a:rPr lang="en-US" sz="2800" dirty="0" err="1"/>
              <a:t>primera</a:t>
            </a:r>
            <a:r>
              <a:rPr lang="en-US" sz="2800" dirty="0"/>
              <a:t> </a:t>
            </a:r>
            <a:r>
              <a:rPr lang="en-US" sz="2800" dirty="0" err="1"/>
              <a:t>sección</a:t>
            </a:r>
            <a:r>
              <a:rPr lang="en-US" sz="2800" dirty="0"/>
              <a:t> del </a:t>
            </a:r>
            <a:r>
              <a:rPr lang="en-US" sz="2800" dirty="0" err="1"/>
              <a:t>texto</a:t>
            </a:r>
            <a:r>
              <a:rPr lang="en-US" sz="2800" dirty="0"/>
              <a:t> </a:t>
            </a:r>
            <a:r>
              <a:rPr lang="en-US" sz="2800" dirty="0" err="1"/>
              <a:t>propiamente</a:t>
            </a:r>
            <a:r>
              <a:rPr lang="en-US" sz="2800" dirty="0"/>
              <a:t> </a:t>
            </a:r>
            <a:r>
              <a:rPr lang="en-US" sz="2800" dirty="0" err="1"/>
              <a:t>dicho</a:t>
            </a:r>
            <a:r>
              <a:rPr lang="en-US" sz="2800" dirty="0"/>
              <a:t> </a:t>
            </a:r>
            <a:r>
              <a:rPr lang="en-US" sz="2800" dirty="0" err="1"/>
              <a:t>debería</a:t>
            </a:r>
            <a:r>
              <a:rPr lang="en-US" sz="2800" dirty="0"/>
              <a:t> </a:t>
            </a:r>
            <a:r>
              <a:rPr lang="en-US" sz="2800" dirty="0" err="1"/>
              <a:t>ser</a:t>
            </a:r>
            <a:r>
              <a:rPr lang="en-US" sz="2800" dirty="0"/>
              <a:t>, </a:t>
            </a:r>
            <a:r>
              <a:rPr lang="en-US" sz="2800" dirty="0" err="1"/>
              <a:t>por</a:t>
            </a:r>
            <a:r>
              <a:rPr lang="en-US" sz="2800" dirty="0"/>
              <a:t> </a:t>
            </a:r>
            <a:r>
              <a:rPr lang="en-US" sz="2800" dirty="0" err="1"/>
              <a:t>supuesto</a:t>
            </a:r>
            <a:r>
              <a:rPr lang="en-US" sz="2800" dirty="0"/>
              <a:t>, la </a:t>
            </a:r>
            <a:r>
              <a:rPr lang="en-US" sz="2800" dirty="0" err="1"/>
              <a:t>introducción</a:t>
            </a:r>
            <a:r>
              <a:rPr lang="en-US" sz="2800" dirty="0"/>
              <a:t>. </a:t>
            </a:r>
            <a:endParaRPr lang="en-US" sz="2800" dirty="0" smtClean="0"/>
          </a:p>
          <a:p>
            <a:pPr marL="457200" indent="-457200">
              <a:buFont typeface="Arial" charset="0"/>
              <a:buChar char="•"/>
            </a:pPr>
            <a:r>
              <a:rPr lang="en-US" sz="2800" dirty="0" smtClean="0"/>
              <a:t>El </a:t>
            </a:r>
            <a:r>
              <a:rPr lang="en-US" sz="2800" dirty="0" err="1"/>
              <a:t>propósito</a:t>
            </a:r>
            <a:r>
              <a:rPr lang="en-US" sz="2800" dirty="0"/>
              <a:t> de la </a:t>
            </a:r>
            <a:r>
              <a:rPr lang="en-US" sz="2800" dirty="0" err="1"/>
              <a:t>introducción</a:t>
            </a:r>
            <a:r>
              <a:rPr lang="en-US" sz="2800" dirty="0"/>
              <a:t> </a:t>
            </a:r>
            <a:r>
              <a:rPr lang="en-US" sz="2800" dirty="0" err="1"/>
              <a:t>es</a:t>
            </a:r>
            <a:r>
              <a:rPr lang="en-US" sz="2800" dirty="0"/>
              <a:t> </a:t>
            </a:r>
            <a:r>
              <a:rPr lang="en-US" sz="2800" dirty="0" err="1"/>
              <a:t>proporcionar</a:t>
            </a:r>
            <a:r>
              <a:rPr lang="en-US" sz="2800" dirty="0"/>
              <a:t> </a:t>
            </a:r>
            <a:r>
              <a:rPr lang="en-US" sz="2800" dirty="0" err="1"/>
              <a:t>información</a:t>
            </a:r>
            <a:r>
              <a:rPr lang="en-US" sz="2800" dirty="0"/>
              <a:t> de </a:t>
            </a:r>
            <a:r>
              <a:rPr lang="en-US" sz="2800" dirty="0" err="1"/>
              <a:t>antecedentes</a:t>
            </a:r>
            <a:r>
              <a:rPr lang="en-US" sz="2800" dirty="0"/>
              <a:t> </a:t>
            </a:r>
            <a:r>
              <a:rPr lang="en-US" sz="2800" dirty="0" err="1"/>
              <a:t>suficiente</a:t>
            </a:r>
            <a:r>
              <a:rPr lang="en-US" sz="2800" dirty="0"/>
              <a:t> para </a:t>
            </a:r>
            <a:r>
              <a:rPr lang="en-US" sz="2800" dirty="0" err="1"/>
              <a:t>que</a:t>
            </a:r>
            <a:r>
              <a:rPr lang="en-US" sz="2800" dirty="0"/>
              <a:t> el lector </a:t>
            </a:r>
            <a:r>
              <a:rPr lang="en-US" sz="2800" dirty="0" err="1"/>
              <a:t>pueda</a:t>
            </a:r>
            <a:r>
              <a:rPr lang="en-US" sz="2800" dirty="0"/>
              <a:t> </a:t>
            </a:r>
            <a:r>
              <a:rPr lang="en-US" sz="2800" dirty="0" err="1"/>
              <a:t>comprender</a:t>
            </a:r>
            <a:r>
              <a:rPr lang="en-US" sz="2800" dirty="0"/>
              <a:t> y </a:t>
            </a:r>
            <a:r>
              <a:rPr lang="en-US" sz="2800" dirty="0" err="1"/>
              <a:t>evaluar</a:t>
            </a:r>
            <a:r>
              <a:rPr lang="en-US" sz="2800" dirty="0"/>
              <a:t> los </a:t>
            </a:r>
            <a:r>
              <a:rPr lang="en-US" sz="2800" dirty="0" err="1"/>
              <a:t>resultados</a:t>
            </a:r>
            <a:r>
              <a:rPr lang="en-US" sz="2800" dirty="0"/>
              <a:t> del </a:t>
            </a:r>
            <a:r>
              <a:rPr lang="en-US" sz="2800" dirty="0" err="1"/>
              <a:t>presente</a:t>
            </a:r>
            <a:r>
              <a:rPr lang="en-US" sz="2800" dirty="0"/>
              <a:t> </a:t>
            </a:r>
            <a:r>
              <a:rPr lang="en-US" sz="2800" dirty="0" err="1"/>
              <a:t>estudio</a:t>
            </a:r>
            <a:r>
              <a:rPr lang="en-US" sz="2800" dirty="0"/>
              <a:t> sin </a:t>
            </a:r>
            <a:r>
              <a:rPr lang="en-US" sz="2800" dirty="0" err="1"/>
              <a:t>necesidad</a:t>
            </a:r>
            <a:r>
              <a:rPr lang="en-US" sz="2800" dirty="0"/>
              <a:t> de </a:t>
            </a:r>
            <a:r>
              <a:rPr lang="en-US" sz="2800" dirty="0" err="1"/>
              <a:t>consultar</a:t>
            </a:r>
            <a:r>
              <a:rPr lang="en-US" sz="2800" dirty="0"/>
              <a:t> </a:t>
            </a:r>
            <a:r>
              <a:rPr lang="en-US" sz="2800" dirty="0" err="1"/>
              <a:t>publicaciones</a:t>
            </a:r>
            <a:r>
              <a:rPr lang="en-US" sz="2800" dirty="0"/>
              <a:t> </a:t>
            </a:r>
            <a:r>
              <a:rPr lang="en-US" sz="2800" dirty="0" err="1"/>
              <a:t>anteriores</a:t>
            </a:r>
            <a:r>
              <a:rPr lang="en-US" sz="2800" dirty="0"/>
              <a:t> </a:t>
            </a:r>
            <a:r>
              <a:rPr lang="en-US" sz="2800" dirty="0" err="1"/>
              <a:t>sobre</a:t>
            </a:r>
            <a:r>
              <a:rPr lang="en-US" sz="2800" dirty="0"/>
              <a:t> el </a:t>
            </a:r>
            <a:r>
              <a:rPr lang="en-US" sz="2800" dirty="0" err="1"/>
              <a:t>tema</a:t>
            </a:r>
            <a:r>
              <a:rPr lang="en-US" sz="2800" dirty="0"/>
              <a:t>. </a:t>
            </a:r>
            <a:endParaRPr lang="en-US" sz="2800" dirty="0" smtClean="0"/>
          </a:p>
          <a:p>
            <a:pPr marL="457200" indent="-457200">
              <a:buFont typeface="Arial" charset="0"/>
              <a:buChar char="•"/>
            </a:pPr>
            <a:r>
              <a:rPr lang="en-US" sz="2800" dirty="0" smtClean="0"/>
              <a:t>La </a:t>
            </a:r>
            <a:r>
              <a:rPr lang="en-US" sz="2800" dirty="0" err="1"/>
              <a:t>introducción</a:t>
            </a:r>
            <a:r>
              <a:rPr lang="en-US" sz="2800" dirty="0"/>
              <a:t> </a:t>
            </a:r>
            <a:r>
              <a:rPr lang="en-US" sz="2800" dirty="0" err="1"/>
              <a:t>también</a:t>
            </a:r>
            <a:r>
              <a:rPr lang="en-US" sz="2800" dirty="0"/>
              <a:t> </a:t>
            </a:r>
            <a:r>
              <a:rPr lang="en-US" sz="2800" dirty="0" err="1"/>
              <a:t>debe</a:t>
            </a:r>
            <a:r>
              <a:rPr lang="en-US" sz="2800" dirty="0"/>
              <a:t> </a:t>
            </a:r>
            <a:r>
              <a:rPr lang="en-US" sz="2800" dirty="0" err="1"/>
              <a:t>proporcionar</a:t>
            </a:r>
            <a:r>
              <a:rPr lang="en-US" sz="2800" dirty="0"/>
              <a:t> </a:t>
            </a:r>
            <a:r>
              <a:rPr lang="en-US" sz="2800" dirty="0" err="1"/>
              <a:t>las</a:t>
            </a:r>
            <a:r>
              <a:rPr lang="en-US" sz="2800" dirty="0"/>
              <a:t> </a:t>
            </a:r>
            <a:r>
              <a:rPr lang="en-US" sz="2800" dirty="0" err="1"/>
              <a:t>razones</a:t>
            </a:r>
            <a:r>
              <a:rPr lang="en-US" sz="2800" dirty="0"/>
              <a:t> para el </a:t>
            </a:r>
            <a:r>
              <a:rPr lang="en-US" sz="2800" dirty="0" err="1"/>
              <a:t>presente</a:t>
            </a:r>
            <a:r>
              <a:rPr lang="en-US" sz="2800" dirty="0"/>
              <a:t> </a:t>
            </a:r>
            <a:r>
              <a:rPr lang="en-US" sz="2800" dirty="0" err="1"/>
              <a:t>estudio</a:t>
            </a:r>
            <a:r>
              <a:rPr lang="en-US" sz="2800" dirty="0"/>
              <a:t>. </a:t>
            </a:r>
            <a:endParaRPr lang="en-US" sz="2800" dirty="0" smtClean="0"/>
          </a:p>
          <a:p>
            <a:pPr marL="457200" indent="-457200">
              <a:buFont typeface="Arial" charset="0"/>
              <a:buChar char="•"/>
            </a:pPr>
            <a:r>
              <a:rPr lang="en-US" sz="2800" dirty="0" err="1" smtClean="0"/>
              <a:t>Por</a:t>
            </a:r>
            <a:r>
              <a:rPr lang="en-US" sz="2800" dirty="0" smtClean="0"/>
              <a:t> </a:t>
            </a:r>
            <a:r>
              <a:rPr lang="en-US" sz="2800" dirty="0" err="1"/>
              <a:t>encima</a:t>
            </a:r>
            <a:r>
              <a:rPr lang="en-US" sz="2800" dirty="0"/>
              <a:t> de </a:t>
            </a:r>
            <a:r>
              <a:rPr lang="en-US" sz="2800" dirty="0" err="1"/>
              <a:t>todo</a:t>
            </a:r>
            <a:r>
              <a:rPr lang="en-US" sz="2800" dirty="0"/>
              <a:t>, </a:t>
            </a:r>
            <a:r>
              <a:rPr lang="en-US" sz="2800" dirty="0" err="1"/>
              <a:t>debe</a:t>
            </a:r>
            <a:r>
              <a:rPr lang="en-US" sz="2800" dirty="0"/>
              <a:t> </a:t>
            </a:r>
            <a:r>
              <a:rPr lang="en-US" sz="2800" dirty="0" err="1"/>
              <a:t>indicar</a:t>
            </a:r>
            <a:r>
              <a:rPr lang="en-US" sz="2800" dirty="0"/>
              <a:t> de </a:t>
            </a:r>
            <a:r>
              <a:rPr lang="en-US" sz="2800" dirty="0" err="1"/>
              <a:t>manera</a:t>
            </a:r>
            <a:r>
              <a:rPr lang="en-US" sz="2800" dirty="0"/>
              <a:t> breve y </a:t>
            </a:r>
            <a:r>
              <a:rPr lang="en-US" sz="2800" dirty="0" err="1"/>
              <a:t>clara</a:t>
            </a:r>
            <a:r>
              <a:rPr lang="en-US" sz="2800" dirty="0"/>
              <a:t> </a:t>
            </a:r>
            <a:r>
              <a:rPr lang="en-US" sz="2800" dirty="0" err="1"/>
              <a:t>su</a:t>
            </a:r>
            <a:r>
              <a:rPr lang="en-US" sz="2800" dirty="0"/>
              <a:t> </a:t>
            </a:r>
            <a:r>
              <a:rPr lang="en-US" sz="2800" dirty="0" err="1"/>
              <a:t>propósito</a:t>
            </a:r>
            <a:r>
              <a:rPr lang="en-US" sz="2800" dirty="0"/>
              <a:t> al </a:t>
            </a:r>
            <a:r>
              <a:rPr lang="en-US" sz="2800" dirty="0" err="1"/>
              <a:t>escribir</a:t>
            </a:r>
            <a:r>
              <a:rPr lang="en-US" sz="2800" dirty="0"/>
              <a:t> el </a:t>
            </a:r>
            <a:r>
              <a:rPr lang="en-US" sz="2800" dirty="0" err="1"/>
              <a:t>documento</a:t>
            </a:r>
            <a:r>
              <a:rPr lang="en-US" sz="2800" dirty="0"/>
              <a:t>. </a:t>
            </a:r>
            <a:endParaRPr lang="en-US" sz="2800" dirty="0" smtClean="0"/>
          </a:p>
          <a:p>
            <a:pPr marL="457200" indent="-457200">
              <a:buFont typeface="Arial" charset="0"/>
              <a:buChar char="•"/>
            </a:pPr>
            <a:r>
              <a:rPr lang="en-US" sz="2800" dirty="0" err="1" smtClean="0"/>
              <a:t>Elija</a:t>
            </a:r>
            <a:r>
              <a:rPr lang="en-US" sz="2800" dirty="0" smtClean="0"/>
              <a:t> </a:t>
            </a:r>
            <a:r>
              <a:rPr lang="en-US" sz="2800" dirty="0" err="1"/>
              <a:t>las</a:t>
            </a:r>
            <a:r>
              <a:rPr lang="en-US" sz="2800" dirty="0"/>
              <a:t> </a:t>
            </a:r>
            <a:r>
              <a:rPr lang="en-US" sz="2800" dirty="0" err="1"/>
              <a:t>referencias</a:t>
            </a:r>
            <a:r>
              <a:rPr lang="en-US" sz="2800" dirty="0"/>
              <a:t> </a:t>
            </a:r>
            <a:r>
              <a:rPr lang="en-US" sz="2800" dirty="0" err="1"/>
              <a:t>cuidadosamente</a:t>
            </a:r>
            <a:r>
              <a:rPr lang="en-US" sz="2800" dirty="0"/>
              <a:t> para </a:t>
            </a:r>
            <a:r>
              <a:rPr lang="en-US" sz="2800" dirty="0" err="1"/>
              <a:t>proporcionar</a:t>
            </a:r>
            <a:r>
              <a:rPr lang="en-US" sz="2800" dirty="0"/>
              <a:t> la </a:t>
            </a:r>
            <a:r>
              <a:rPr lang="en-US" sz="2800" dirty="0" err="1"/>
              <a:t>información</a:t>
            </a:r>
            <a:r>
              <a:rPr lang="en-US" sz="2800" dirty="0"/>
              <a:t> de </a:t>
            </a:r>
            <a:r>
              <a:rPr lang="en-US" sz="2800" dirty="0" err="1"/>
              <a:t>fondo</a:t>
            </a:r>
            <a:r>
              <a:rPr lang="en-US" sz="2800" dirty="0"/>
              <a:t> </a:t>
            </a:r>
            <a:r>
              <a:rPr lang="en-US" sz="2800" dirty="0" err="1"/>
              <a:t>más</a:t>
            </a:r>
            <a:r>
              <a:rPr lang="en-US" sz="2800" dirty="0"/>
              <a:t> </a:t>
            </a:r>
            <a:r>
              <a:rPr lang="en-US" sz="2800" dirty="0" err="1"/>
              <a:t>importante</a:t>
            </a:r>
            <a:r>
              <a:rPr lang="en-US" sz="2800" dirty="0"/>
              <a:t>. </a:t>
            </a:r>
          </a:p>
        </p:txBody>
      </p:sp>
    </p:spTree>
    <p:extLst>
      <p:ext uri="{BB962C8B-B14F-4D97-AF65-F5344CB8AC3E}">
        <p14:creationId xmlns:p14="http://schemas.microsoft.com/office/powerpoint/2010/main" val="5484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42</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486729"/>
            <a:ext cx="11097486" cy="4478149"/>
          </a:xfrm>
          <a:prstGeom prst="rect">
            <a:avLst/>
          </a:prstGeom>
          <a:noFill/>
        </p:spPr>
        <p:txBody>
          <a:bodyPr wrap="square" rtlCol="0">
            <a:spAutoFit/>
          </a:bodyPr>
          <a:lstStyle/>
          <a:p>
            <a:pPr marL="457200" indent="-457200">
              <a:buFont typeface="Arial" charset="0"/>
              <a:buChar char="•"/>
            </a:pPr>
            <a:r>
              <a:rPr lang="en-US" sz="2800" dirty="0"/>
              <a:t>Gran parte de la </a:t>
            </a:r>
            <a:r>
              <a:rPr lang="en-US" sz="2800" dirty="0" err="1"/>
              <a:t>introducción</a:t>
            </a:r>
            <a:r>
              <a:rPr lang="en-US" sz="2800" dirty="0"/>
              <a:t> </a:t>
            </a:r>
            <a:r>
              <a:rPr lang="en-US" sz="2800" dirty="0" err="1"/>
              <a:t>debe</a:t>
            </a:r>
            <a:r>
              <a:rPr lang="en-US" sz="2800" dirty="0"/>
              <a:t> </a:t>
            </a:r>
            <a:r>
              <a:rPr lang="en-US" sz="2800" dirty="0" err="1"/>
              <a:t>estar</a:t>
            </a:r>
            <a:r>
              <a:rPr lang="en-US" sz="2800" dirty="0"/>
              <a:t> </a:t>
            </a:r>
            <a:r>
              <a:rPr lang="en-US" sz="2800" dirty="0" err="1"/>
              <a:t>escrita</a:t>
            </a:r>
            <a:r>
              <a:rPr lang="en-US" sz="2800" dirty="0"/>
              <a:t> en </a:t>
            </a:r>
            <a:r>
              <a:rPr lang="en-US" sz="2800" dirty="0" err="1"/>
              <a:t>tiempo</a:t>
            </a:r>
            <a:r>
              <a:rPr lang="en-US" sz="2800" dirty="0"/>
              <a:t> </a:t>
            </a:r>
            <a:r>
              <a:rPr lang="en-US" sz="2800" dirty="0" err="1"/>
              <a:t>presente</a:t>
            </a:r>
            <a:r>
              <a:rPr lang="en-US" sz="2800" dirty="0"/>
              <a:t> </a:t>
            </a:r>
            <a:r>
              <a:rPr lang="en-US" sz="2800" dirty="0" err="1"/>
              <a:t>porque</a:t>
            </a:r>
            <a:r>
              <a:rPr lang="en-US" sz="2800" dirty="0"/>
              <a:t> se </a:t>
            </a:r>
            <a:r>
              <a:rPr lang="en-US" sz="2800" dirty="0" err="1"/>
              <a:t>refiere</a:t>
            </a:r>
            <a:r>
              <a:rPr lang="en-US" sz="2800" dirty="0"/>
              <a:t> </a:t>
            </a:r>
            <a:r>
              <a:rPr lang="en-US" sz="2800" dirty="0" err="1"/>
              <a:t>principalmente</a:t>
            </a:r>
            <a:r>
              <a:rPr lang="en-US" sz="2800" dirty="0"/>
              <a:t> a </a:t>
            </a:r>
            <a:r>
              <a:rPr lang="en-US" sz="2800" dirty="0" err="1"/>
              <a:t>su</a:t>
            </a:r>
            <a:r>
              <a:rPr lang="en-US" sz="2800" dirty="0"/>
              <a:t> </a:t>
            </a:r>
            <a:r>
              <a:rPr lang="en-US" sz="2800" dirty="0" err="1"/>
              <a:t>problema</a:t>
            </a:r>
            <a:r>
              <a:rPr lang="en-US" sz="2800" dirty="0"/>
              <a:t> y al </a:t>
            </a:r>
            <a:r>
              <a:rPr lang="en-US" sz="2800" dirty="0" err="1"/>
              <a:t>conocimiento</a:t>
            </a:r>
            <a:r>
              <a:rPr lang="en-US" sz="2800" dirty="0"/>
              <a:t> </a:t>
            </a:r>
            <a:r>
              <a:rPr lang="en-US" sz="2800" dirty="0" err="1"/>
              <a:t>establecido</a:t>
            </a:r>
            <a:r>
              <a:rPr lang="en-US" sz="2800" dirty="0"/>
              <a:t> al </a:t>
            </a:r>
            <a:r>
              <a:rPr lang="en-US" sz="2800" dirty="0" err="1"/>
              <a:t>comienzo</a:t>
            </a:r>
            <a:r>
              <a:rPr lang="en-US" sz="2800" dirty="0"/>
              <a:t> de </a:t>
            </a:r>
            <a:r>
              <a:rPr lang="en-US" sz="2800" dirty="0" err="1"/>
              <a:t>su</a:t>
            </a:r>
            <a:r>
              <a:rPr lang="en-US" sz="2800" dirty="0"/>
              <a:t> </a:t>
            </a:r>
            <a:r>
              <a:rPr lang="en-US" sz="2800" dirty="0" err="1"/>
              <a:t>trabajo</a:t>
            </a:r>
            <a:r>
              <a:rPr lang="en-US" sz="2800" dirty="0"/>
              <a:t>. </a:t>
            </a:r>
            <a:endParaRPr lang="en-US" sz="2800" dirty="0" smtClean="0"/>
          </a:p>
          <a:p>
            <a:pPr marL="457200" indent="-457200">
              <a:buFont typeface="Arial" charset="0"/>
              <a:buChar char="•"/>
            </a:pPr>
            <a:r>
              <a:rPr lang="en-US" sz="2800" dirty="0" smtClean="0"/>
              <a:t>Las </a:t>
            </a:r>
            <a:r>
              <a:rPr lang="en-US" sz="2800" dirty="0" err="1"/>
              <a:t>pautas</a:t>
            </a:r>
            <a:r>
              <a:rPr lang="en-US" sz="2800" dirty="0"/>
              <a:t> para </a:t>
            </a:r>
            <a:r>
              <a:rPr lang="en-US" sz="2800" dirty="0" err="1"/>
              <a:t>una</a:t>
            </a:r>
            <a:r>
              <a:rPr lang="en-US" sz="2800" dirty="0"/>
              <a:t> </a:t>
            </a:r>
            <a:r>
              <a:rPr lang="en-US" sz="2800" dirty="0" err="1"/>
              <a:t>buena</a:t>
            </a:r>
            <a:r>
              <a:rPr lang="en-US" sz="2800" dirty="0"/>
              <a:t> </a:t>
            </a:r>
            <a:r>
              <a:rPr lang="en-US" sz="2800" dirty="0" err="1"/>
              <a:t>introducción</a:t>
            </a:r>
            <a:r>
              <a:rPr lang="en-US" sz="2800" dirty="0"/>
              <a:t> son </a:t>
            </a:r>
            <a:r>
              <a:rPr lang="en-US" sz="2800" dirty="0" err="1"/>
              <a:t>las</a:t>
            </a:r>
            <a:r>
              <a:rPr lang="en-US" sz="2800" dirty="0"/>
              <a:t> </a:t>
            </a:r>
            <a:r>
              <a:rPr lang="en-US" sz="2800" dirty="0" err="1"/>
              <a:t>siguientes</a:t>
            </a:r>
            <a:r>
              <a:rPr lang="en-US" sz="2800" dirty="0" smtClean="0"/>
              <a:t>:</a:t>
            </a:r>
          </a:p>
          <a:p>
            <a:pPr>
              <a:spcBef>
                <a:spcPts val="200"/>
              </a:spcBef>
              <a:spcAft>
                <a:spcPts val="200"/>
              </a:spcAft>
            </a:pPr>
            <a:r>
              <a:rPr lang="en-US" sz="2800" dirty="0" smtClean="0"/>
              <a:t>(</a:t>
            </a:r>
            <a:r>
              <a:rPr lang="en-US" sz="2800" dirty="0"/>
              <a:t>1) La </a:t>
            </a:r>
            <a:r>
              <a:rPr lang="en-US" sz="2800" dirty="0" err="1"/>
              <a:t>introducción</a:t>
            </a:r>
            <a:r>
              <a:rPr lang="en-US" sz="2800" dirty="0"/>
              <a:t> </a:t>
            </a:r>
            <a:r>
              <a:rPr lang="en-US" sz="2800" dirty="0" err="1"/>
              <a:t>debe</a:t>
            </a:r>
            <a:r>
              <a:rPr lang="en-US" sz="2800" dirty="0"/>
              <a:t> </a:t>
            </a:r>
            <a:r>
              <a:rPr lang="en-US" sz="2800" dirty="0" err="1"/>
              <a:t>presentar</a:t>
            </a:r>
            <a:r>
              <a:rPr lang="en-US" sz="2800" dirty="0"/>
              <a:t> primero, con </a:t>
            </a:r>
            <a:r>
              <a:rPr lang="en-US" sz="2800" dirty="0" err="1"/>
              <a:t>toda</a:t>
            </a:r>
            <a:r>
              <a:rPr lang="en-US" sz="2800" dirty="0"/>
              <a:t> la </a:t>
            </a:r>
            <a:r>
              <a:rPr lang="en-US" sz="2800" dirty="0" err="1"/>
              <a:t>claridad</a:t>
            </a:r>
            <a:r>
              <a:rPr lang="en-US" sz="2800" dirty="0"/>
              <a:t> </a:t>
            </a:r>
            <a:r>
              <a:rPr lang="en-US" sz="2800" dirty="0" err="1"/>
              <a:t>posible</a:t>
            </a:r>
            <a:r>
              <a:rPr lang="en-US" sz="2800" dirty="0"/>
              <a:t>, la </a:t>
            </a:r>
            <a:r>
              <a:rPr lang="en-US" sz="2800" dirty="0" err="1"/>
              <a:t>naturaleza</a:t>
            </a:r>
            <a:r>
              <a:rPr lang="en-US" sz="2800" dirty="0"/>
              <a:t> y el </a:t>
            </a:r>
            <a:r>
              <a:rPr lang="en-US" sz="2800" dirty="0" err="1"/>
              <a:t>alcance</a:t>
            </a:r>
            <a:r>
              <a:rPr lang="en-US" sz="2800" dirty="0"/>
              <a:t> del </a:t>
            </a:r>
            <a:r>
              <a:rPr lang="en-US" sz="2800" dirty="0" err="1"/>
              <a:t>problema</a:t>
            </a:r>
            <a:r>
              <a:rPr lang="en-US" sz="2800" dirty="0"/>
              <a:t> </a:t>
            </a:r>
            <a:r>
              <a:rPr lang="en-US" sz="2800" dirty="0" err="1"/>
              <a:t>investigado</a:t>
            </a:r>
            <a:r>
              <a:rPr lang="en-US" sz="2800" dirty="0"/>
              <a:t>. </a:t>
            </a:r>
            <a:r>
              <a:rPr lang="en-US" sz="2800" dirty="0" err="1"/>
              <a:t>Por</a:t>
            </a:r>
            <a:r>
              <a:rPr lang="en-US" sz="2800" dirty="0"/>
              <a:t> </a:t>
            </a:r>
            <a:r>
              <a:rPr lang="en-US" sz="2800" dirty="0" err="1"/>
              <a:t>ejemplo</a:t>
            </a:r>
            <a:r>
              <a:rPr lang="en-US" sz="2800" dirty="0"/>
              <a:t>, </a:t>
            </a:r>
            <a:r>
              <a:rPr lang="en-US" sz="2800" dirty="0" err="1"/>
              <a:t>debe</a:t>
            </a:r>
            <a:r>
              <a:rPr lang="en-US" sz="2800" dirty="0"/>
              <a:t> </a:t>
            </a:r>
            <a:r>
              <a:rPr lang="en-US" sz="2800" dirty="0" err="1"/>
              <a:t>indicar</a:t>
            </a:r>
            <a:r>
              <a:rPr lang="en-US" sz="2800" dirty="0"/>
              <a:t> </a:t>
            </a:r>
            <a:r>
              <a:rPr lang="en-US" sz="2800" dirty="0" err="1"/>
              <a:t>por</a:t>
            </a:r>
            <a:r>
              <a:rPr lang="en-US" sz="2800" dirty="0"/>
              <a:t> </a:t>
            </a:r>
            <a:r>
              <a:rPr lang="en-US" sz="2800" dirty="0" err="1"/>
              <a:t>qué</a:t>
            </a:r>
            <a:r>
              <a:rPr lang="en-US" sz="2800" dirty="0"/>
              <a:t> el </a:t>
            </a:r>
            <a:r>
              <a:rPr lang="en-US" sz="2800" dirty="0" err="1"/>
              <a:t>área</a:t>
            </a:r>
            <a:r>
              <a:rPr lang="en-US" sz="2800" dirty="0"/>
              <a:t> </a:t>
            </a:r>
            <a:r>
              <a:rPr lang="en-US" sz="2800" dirty="0" err="1"/>
              <a:t>temática</a:t>
            </a:r>
            <a:r>
              <a:rPr lang="en-US" sz="2800" dirty="0"/>
              <a:t> general de la </a:t>
            </a:r>
            <a:r>
              <a:rPr lang="en-US" sz="2800" dirty="0" err="1"/>
              <a:t>investigación</a:t>
            </a:r>
            <a:r>
              <a:rPr lang="en-US" sz="2800" dirty="0"/>
              <a:t> </a:t>
            </a:r>
            <a:r>
              <a:rPr lang="en-US" sz="2800" dirty="0" err="1"/>
              <a:t>es</a:t>
            </a:r>
            <a:r>
              <a:rPr lang="en-US" sz="2800" dirty="0"/>
              <a:t> </a:t>
            </a:r>
            <a:r>
              <a:rPr lang="en-US" sz="2800" dirty="0" err="1"/>
              <a:t>importante</a:t>
            </a:r>
            <a:r>
              <a:rPr lang="en-US" sz="2800" dirty="0"/>
              <a:t>. </a:t>
            </a:r>
            <a:endParaRPr lang="en-US" sz="2800" dirty="0" smtClean="0"/>
          </a:p>
          <a:p>
            <a:pPr>
              <a:spcBef>
                <a:spcPts val="200"/>
              </a:spcBef>
              <a:spcAft>
                <a:spcPts val="200"/>
              </a:spcAft>
            </a:pPr>
            <a:r>
              <a:rPr lang="en-US" sz="2800" dirty="0" smtClean="0"/>
              <a:t>(</a:t>
            </a:r>
            <a:r>
              <a:rPr lang="en-US" sz="2800" dirty="0"/>
              <a:t>2) </a:t>
            </a:r>
            <a:r>
              <a:rPr lang="en-US" sz="2800" dirty="0" err="1"/>
              <a:t>Debe</a:t>
            </a:r>
            <a:r>
              <a:rPr lang="en-US" sz="2800" dirty="0"/>
              <a:t> </a:t>
            </a:r>
            <a:r>
              <a:rPr lang="en-US" sz="2800" dirty="0" err="1"/>
              <a:t>revisar</a:t>
            </a:r>
            <a:r>
              <a:rPr lang="en-US" sz="2800" dirty="0"/>
              <a:t> </a:t>
            </a:r>
            <a:r>
              <a:rPr lang="en-US" sz="2800" dirty="0" err="1"/>
              <a:t>brevemente</a:t>
            </a:r>
            <a:r>
              <a:rPr lang="en-US" sz="2800" dirty="0"/>
              <a:t> la </a:t>
            </a:r>
            <a:r>
              <a:rPr lang="en-US" sz="2800" dirty="0" err="1"/>
              <a:t>literatura</a:t>
            </a:r>
            <a:r>
              <a:rPr lang="en-US" sz="2800" dirty="0"/>
              <a:t> </a:t>
            </a:r>
            <a:r>
              <a:rPr lang="en-US" sz="2800" dirty="0" err="1"/>
              <a:t>pertinente</a:t>
            </a:r>
            <a:r>
              <a:rPr lang="en-US" sz="2800" dirty="0"/>
              <a:t> para </a:t>
            </a:r>
            <a:r>
              <a:rPr lang="en-US" sz="2800" dirty="0" err="1"/>
              <a:t>orientar</a:t>
            </a:r>
            <a:r>
              <a:rPr lang="en-US" sz="2800" dirty="0"/>
              <a:t> al lector. </a:t>
            </a:r>
            <a:r>
              <a:rPr lang="en-US" sz="2800" dirty="0" err="1"/>
              <a:t>También</a:t>
            </a:r>
            <a:r>
              <a:rPr lang="en-US" sz="2800" dirty="0"/>
              <a:t> </a:t>
            </a:r>
            <a:r>
              <a:rPr lang="en-US" sz="2800" dirty="0" err="1"/>
              <a:t>debe</a:t>
            </a:r>
            <a:r>
              <a:rPr lang="en-US" sz="2800" dirty="0"/>
              <a:t> </a:t>
            </a:r>
            <a:r>
              <a:rPr lang="en-US" sz="2800" dirty="0" err="1"/>
              <a:t>identificar</a:t>
            </a:r>
            <a:r>
              <a:rPr lang="en-US" sz="2800" dirty="0"/>
              <a:t> la </a:t>
            </a:r>
            <a:r>
              <a:rPr lang="en-US" sz="2800" dirty="0" err="1"/>
              <a:t>brecha</a:t>
            </a:r>
            <a:r>
              <a:rPr lang="en-US" sz="2800" dirty="0"/>
              <a:t> en la </a:t>
            </a:r>
            <a:r>
              <a:rPr lang="en-US" sz="2800" dirty="0" err="1"/>
              <a:t>literatura</a:t>
            </a:r>
            <a:r>
              <a:rPr lang="en-US" sz="2800" dirty="0"/>
              <a:t> </a:t>
            </a:r>
            <a:r>
              <a:rPr lang="en-US" sz="2800" dirty="0" err="1"/>
              <a:t>que</a:t>
            </a:r>
            <a:r>
              <a:rPr lang="en-US" sz="2800" dirty="0"/>
              <a:t> la </a:t>
            </a:r>
            <a:r>
              <a:rPr lang="en-US" sz="2800" dirty="0" err="1"/>
              <a:t>investigación</a:t>
            </a:r>
            <a:r>
              <a:rPr lang="en-US" sz="2800" dirty="0"/>
              <a:t> actual </a:t>
            </a:r>
            <a:r>
              <a:rPr lang="en-US" sz="2800" dirty="0" err="1" smtClean="0"/>
              <a:t>pretende</a:t>
            </a:r>
            <a:r>
              <a:rPr lang="en-US" sz="2800" dirty="0" smtClean="0"/>
              <a:t> </a:t>
            </a:r>
            <a:r>
              <a:rPr lang="en-US" sz="2800" dirty="0" err="1"/>
              <a:t>abordar</a:t>
            </a:r>
            <a:r>
              <a:rPr lang="en-US" sz="2800" dirty="0"/>
              <a:t>. </a:t>
            </a:r>
          </a:p>
        </p:txBody>
      </p:sp>
    </p:spTree>
    <p:extLst>
      <p:ext uri="{BB962C8B-B14F-4D97-AF65-F5344CB8AC3E}">
        <p14:creationId xmlns:p14="http://schemas.microsoft.com/office/powerpoint/2010/main" val="947396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43</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625280"/>
            <a:ext cx="11097486" cy="4124206"/>
          </a:xfrm>
          <a:prstGeom prst="rect">
            <a:avLst/>
          </a:prstGeom>
          <a:noFill/>
        </p:spPr>
        <p:txBody>
          <a:bodyPr wrap="square" rtlCol="0">
            <a:spAutoFit/>
          </a:bodyPr>
          <a:lstStyle/>
          <a:p>
            <a:pPr>
              <a:spcBef>
                <a:spcPts val="300"/>
              </a:spcBef>
              <a:spcAft>
                <a:spcPts val="300"/>
              </a:spcAft>
            </a:pPr>
            <a:r>
              <a:rPr lang="en-US" sz="2800" dirty="0" smtClean="0"/>
              <a:t>(3) A </a:t>
            </a:r>
            <a:r>
              <a:rPr lang="en-US" sz="2800" dirty="0" err="1" smtClean="0"/>
              <a:t>continuación</a:t>
            </a:r>
            <a:r>
              <a:rPr lang="en-US" sz="2800" dirty="0" smtClean="0"/>
              <a:t>, </a:t>
            </a:r>
            <a:r>
              <a:rPr lang="en-US" sz="2800" dirty="0" err="1" smtClean="0"/>
              <a:t>debe</a:t>
            </a:r>
            <a:r>
              <a:rPr lang="en-US" sz="2800" dirty="0" smtClean="0"/>
              <a:t> </a:t>
            </a:r>
            <a:r>
              <a:rPr lang="en-US" sz="2800" dirty="0" err="1" smtClean="0"/>
              <a:t>aclarar</a:t>
            </a:r>
            <a:r>
              <a:rPr lang="en-US" sz="2800" dirty="0" smtClean="0"/>
              <a:t> el </a:t>
            </a:r>
            <a:r>
              <a:rPr lang="en-US" sz="2800" dirty="0" err="1" smtClean="0"/>
              <a:t>objetivo</a:t>
            </a:r>
            <a:r>
              <a:rPr lang="en-US" sz="2800" dirty="0" smtClean="0"/>
              <a:t> de la </a:t>
            </a:r>
            <a:r>
              <a:rPr lang="en-US" sz="2800" dirty="0" err="1" smtClean="0"/>
              <a:t>investigación</a:t>
            </a:r>
            <a:r>
              <a:rPr lang="en-US" sz="2800" dirty="0" smtClean="0"/>
              <a:t>. En </a:t>
            </a:r>
            <a:r>
              <a:rPr lang="en-US" sz="2800" dirty="0" err="1" smtClean="0"/>
              <a:t>algunas</a:t>
            </a:r>
            <a:r>
              <a:rPr lang="en-US" sz="2800" dirty="0" smtClean="0"/>
              <a:t> </a:t>
            </a:r>
            <a:r>
              <a:rPr lang="en-US" sz="2800" dirty="0" err="1" smtClean="0"/>
              <a:t>disciplinas</a:t>
            </a:r>
            <a:r>
              <a:rPr lang="en-US" sz="2800" dirty="0" smtClean="0"/>
              <a:t> o </a:t>
            </a:r>
            <a:r>
              <a:rPr lang="en-US" sz="2800" dirty="0" err="1" smtClean="0"/>
              <a:t>revistas</a:t>
            </a:r>
            <a:r>
              <a:rPr lang="en-US" sz="2800" dirty="0" smtClean="0"/>
              <a:t>, </a:t>
            </a:r>
            <a:r>
              <a:rPr lang="en-US" sz="2800" dirty="0" err="1" smtClean="0"/>
              <a:t>es</a:t>
            </a:r>
            <a:r>
              <a:rPr lang="en-US" sz="2800" dirty="0" smtClean="0"/>
              <a:t> </a:t>
            </a:r>
            <a:r>
              <a:rPr lang="en-US" sz="2800" dirty="0" err="1" smtClean="0"/>
              <a:t>costumbre</a:t>
            </a:r>
            <a:r>
              <a:rPr lang="en-US" sz="2800" dirty="0" smtClean="0"/>
              <a:t> </a:t>
            </a:r>
            <a:r>
              <a:rPr lang="en-US" sz="2800" dirty="0" err="1" smtClean="0"/>
              <a:t>enunciar</a:t>
            </a:r>
            <a:r>
              <a:rPr lang="en-US" sz="2800" dirty="0" smtClean="0"/>
              <a:t> </a:t>
            </a:r>
            <a:r>
              <a:rPr lang="en-US" sz="2800" dirty="0" err="1" smtClean="0"/>
              <a:t>aquí</a:t>
            </a:r>
            <a:r>
              <a:rPr lang="en-US" sz="2800" dirty="0" smtClean="0"/>
              <a:t> </a:t>
            </a:r>
            <a:r>
              <a:rPr lang="en-US" sz="2800" dirty="0" err="1" smtClean="0"/>
              <a:t>las</a:t>
            </a:r>
            <a:r>
              <a:rPr lang="en-US" sz="2800" dirty="0" smtClean="0"/>
              <a:t> </a:t>
            </a:r>
            <a:r>
              <a:rPr lang="en-US" sz="2800" dirty="0" err="1" smtClean="0"/>
              <a:t>hipótesis</a:t>
            </a:r>
            <a:r>
              <a:rPr lang="en-US" sz="2800" dirty="0" smtClean="0"/>
              <a:t> o </a:t>
            </a:r>
            <a:r>
              <a:rPr lang="en-US" sz="2800" dirty="0" err="1" smtClean="0"/>
              <a:t>preguntas</a:t>
            </a:r>
            <a:r>
              <a:rPr lang="en-US" sz="2800" dirty="0" smtClean="0"/>
              <a:t> de </a:t>
            </a:r>
            <a:r>
              <a:rPr lang="en-US" sz="2800" dirty="0" err="1" smtClean="0"/>
              <a:t>investigación</a:t>
            </a:r>
            <a:r>
              <a:rPr lang="en-US" sz="2800" dirty="0" smtClean="0"/>
              <a:t> </a:t>
            </a:r>
            <a:r>
              <a:rPr lang="en-US" sz="2800" dirty="0" err="1" smtClean="0"/>
              <a:t>que</a:t>
            </a:r>
            <a:r>
              <a:rPr lang="en-US" sz="2800" dirty="0" smtClean="0"/>
              <a:t> </a:t>
            </a:r>
            <a:r>
              <a:rPr lang="en-US" sz="2800" dirty="0" err="1" smtClean="0"/>
              <a:t>abordó</a:t>
            </a:r>
            <a:r>
              <a:rPr lang="en-US" sz="2800" dirty="0" smtClean="0"/>
              <a:t> el </a:t>
            </a:r>
            <a:r>
              <a:rPr lang="en-US" sz="2800" dirty="0" err="1" smtClean="0"/>
              <a:t>estudio</a:t>
            </a:r>
            <a:r>
              <a:rPr lang="en-US" sz="2800" dirty="0" smtClean="0"/>
              <a:t>. En </a:t>
            </a:r>
            <a:r>
              <a:rPr lang="en-US" sz="2800" dirty="0" err="1" smtClean="0"/>
              <a:t>otros</a:t>
            </a:r>
            <a:r>
              <a:rPr lang="en-US" sz="2800" dirty="0" smtClean="0"/>
              <a:t>, el </a:t>
            </a:r>
            <a:r>
              <a:rPr lang="en-US" sz="2800" dirty="0" err="1" smtClean="0"/>
              <a:t>objetivo</a:t>
            </a:r>
            <a:r>
              <a:rPr lang="en-US" sz="2800" dirty="0" smtClean="0"/>
              <a:t> </a:t>
            </a:r>
            <a:r>
              <a:rPr lang="en-US" sz="2800" dirty="0" err="1" smtClean="0"/>
              <a:t>puede</a:t>
            </a:r>
            <a:r>
              <a:rPr lang="en-US" sz="2800" dirty="0" smtClean="0"/>
              <a:t> </a:t>
            </a:r>
            <a:r>
              <a:rPr lang="en-US" sz="2800" dirty="0" err="1" smtClean="0"/>
              <a:t>ser</a:t>
            </a:r>
            <a:r>
              <a:rPr lang="en-US" sz="2800" dirty="0" smtClean="0"/>
              <a:t> </a:t>
            </a:r>
            <a:r>
              <a:rPr lang="en-US" sz="2800" dirty="0" err="1" smtClean="0"/>
              <a:t>señalado</a:t>
            </a:r>
            <a:r>
              <a:rPr lang="en-US" sz="2800" dirty="0" smtClean="0"/>
              <a:t> </a:t>
            </a:r>
            <a:r>
              <a:rPr lang="en-US" sz="2800" dirty="0" err="1" smtClean="0"/>
              <a:t>por</a:t>
            </a:r>
            <a:r>
              <a:rPr lang="en-US" sz="2800" dirty="0" smtClean="0"/>
              <a:t> </a:t>
            </a:r>
            <a:r>
              <a:rPr lang="en-US" sz="2800" dirty="0" err="1" smtClean="0"/>
              <a:t>una</a:t>
            </a:r>
            <a:r>
              <a:rPr lang="en-US" sz="2800" dirty="0" smtClean="0"/>
              <a:t> </a:t>
            </a:r>
            <a:r>
              <a:rPr lang="en-US" sz="2800" dirty="0" err="1" smtClean="0"/>
              <a:t>redacción</a:t>
            </a:r>
            <a:r>
              <a:rPr lang="en-US" sz="2800" dirty="0" smtClean="0"/>
              <a:t>.</a:t>
            </a:r>
          </a:p>
          <a:p>
            <a:pPr>
              <a:spcBef>
                <a:spcPts val="300"/>
              </a:spcBef>
              <a:spcAft>
                <a:spcPts val="300"/>
              </a:spcAft>
            </a:pPr>
            <a:r>
              <a:rPr lang="en-US" sz="2800" dirty="0" smtClean="0"/>
              <a:t>(4) </a:t>
            </a:r>
            <a:r>
              <a:rPr lang="en-US" sz="2800" dirty="0" err="1" smtClean="0"/>
              <a:t>Debe</a:t>
            </a:r>
            <a:r>
              <a:rPr lang="en-US" sz="2800" dirty="0" smtClean="0"/>
              <a:t> </a:t>
            </a:r>
            <a:r>
              <a:rPr lang="en-US" sz="2800" dirty="0" err="1" smtClean="0"/>
              <a:t>indicar</a:t>
            </a:r>
            <a:r>
              <a:rPr lang="en-US" sz="2800" dirty="0" smtClean="0"/>
              <a:t> el </a:t>
            </a:r>
            <a:r>
              <a:rPr lang="en-US" sz="2800" dirty="0" err="1" smtClean="0"/>
              <a:t>método</a:t>
            </a:r>
            <a:r>
              <a:rPr lang="en-US" sz="2800" dirty="0" smtClean="0"/>
              <a:t> de la </a:t>
            </a:r>
            <a:r>
              <a:rPr lang="en-US" sz="2800" dirty="0" err="1" smtClean="0"/>
              <a:t>investigación</a:t>
            </a:r>
            <a:r>
              <a:rPr lang="en-US" sz="2800" dirty="0" smtClean="0"/>
              <a:t>. Si se </a:t>
            </a:r>
            <a:r>
              <a:rPr lang="en-US" sz="2800" dirty="0" err="1" smtClean="0"/>
              <a:t>considera</a:t>
            </a:r>
            <a:r>
              <a:rPr lang="en-US" sz="2800" dirty="0" smtClean="0"/>
              <a:t> </a:t>
            </a:r>
            <a:r>
              <a:rPr lang="en-US" sz="2800" dirty="0" err="1" smtClean="0"/>
              <a:t>necesario</a:t>
            </a:r>
            <a:r>
              <a:rPr lang="en-US" sz="2800" dirty="0" smtClean="0"/>
              <a:t>, se </a:t>
            </a:r>
            <a:r>
              <a:rPr lang="en-US" sz="2800" dirty="0" err="1" smtClean="0"/>
              <a:t>deben</a:t>
            </a:r>
            <a:r>
              <a:rPr lang="en-US" sz="2800" dirty="0" smtClean="0"/>
              <a:t> </a:t>
            </a:r>
            <a:r>
              <a:rPr lang="en-US" sz="2800" dirty="0" err="1" smtClean="0"/>
              <a:t>indicar</a:t>
            </a:r>
            <a:r>
              <a:rPr lang="en-US" sz="2800" dirty="0" smtClean="0"/>
              <a:t> </a:t>
            </a:r>
            <a:r>
              <a:rPr lang="en-US" sz="2800" dirty="0" err="1" smtClean="0"/>
              <a:t>brevemente</a:t>
            </a:r>
            <a:r>
              <a:rPr lang="en-US" sz="2800" dirty="0" smtClean="0"/>
              <a:t> los </a:t>
            </a:r>
            <a:r>
              <a:rPr lang="en-US" sz="2800" dirty="0" err="1" smtClean="0"/>
              <a:t>motivos</a:t>
            </a:r>
            <a:r>
              <a:rPr lang="en-US" sz="2800" dirty="0" smtClean="0"/>
              <a:t> para </a:t>
            </a:r>
            <a:r>
              <a:rPr lang="en-US" sz="2800" dirty="0" err="1" smtClean="0"/>
              <a:t>elegir</a:t>
            </a:r>
            <a:r>
              <a:rPr lang="en-US" sz="2800" dirty="0" smtClean="0"/>
              <a:t> un </a:t>
            </a:r>
            <a:r>
              <a:rPr lang="en-US" sz="2800" dirty="0" err="1" smtClean="0"/>
              <a:t>método</a:t>
            </a:r>
            <a:r>
              <a:rPr lang="en-US" sz="2800" dirty="0" smtClean="0"/>
              <a:t> en particular. </a:t>
            </a:r>
          </a:p>
          <a:p>
            <a:pPr>
              <a:spcBef>
                <a:spcPts val="300"/>
              </a:spcBef>
              <a:spcAft>
                <a:spcPts val="300"/>
              </a:spcAft>
            </a:pPr>
            <a:r>
              <a:rPr lang="en-US" sz="2800" dirty="0" smtClean="0"/>
              <a:t>(5) </a:t>
            </a:r>
            <a:r>
              <a:rPr lang="en-US" sz="2800" dirty="0" err="1" smtClean="0"/>
              <a:t>Finalmente</a:t>
            </a:r>
            <a:r>
              <a:rPr lang="en-US" sz="2800" dirty="0" smtClean="0"/>
              <a:t>, en </a:t>
            </a:r>
            <a:r>
              <a:rPr lang="en-US" sz="2800" dirty="0" err="1" smtClean="0"/>
              <a:t>algunas</a:t>
            </a:r>
            <a:r>
              <a:rPr lang="en-US" sz="2800" dirty="0" smtClean="0"/>
              <a:t> </a:t>
            </a:r>
            <a:r>
              <a:rPr lang="en-US" sz="2800" dirty="0" err="1" smtClean="0"/>
              <a:t>disciplinas</a:t>
            </a:r>
            <a:r>
              <a:rPr lang="en-US" sz="2800" dirty="0" smtClean="0"/>
              <a:t> y </a:t>
            </a:r>
            <a:r>
              <a:rPr lang="en-US" sz="2800" dirty="0" err="1" smtClean="0"/>
              <a:t>revistas</a:t>
            </a:r>
            <a:r>
              <a:rPr lang="en-US" sz="2800" dirty="0" smtClean="0"/>
              <a:t>, la </a:t>
            </a:r>
            <a:r>
              <a:rPr lang="en-US" sz="2800" dirty="0" err="1" smtClean="0"/>
              <a:t>práctica</a:t>
            </a:r>
            <a:r>
              <a:rPr lang="en-US" sz="2800" dirty="0" smtClean="0"/>
              <a:t> </a:t>
            </a:r>
            <a:r>
              <a:rPr lang="en-US" sz="2800" dirty="0" err="1" smtClean="0"/>
              <a:t>estándar</a:t>
            </a:r>
            <a:r>
              <a:rPr lang="en-US" sz="2800" dirty="0" smtClean="0"/>
              <a:t> </a:t>
            </a:r>
            <a:r>
              <a:rPr lang="en-US" sz="2800" dirty="0" err="1" smtClean="0"/>
              <a:t>es</a:t>
            </a:r>
            <a:r>
              <a:rPr lang="en-US" sz="2800" dirty="0" smtClean="0"/>
              <a:t> </a:t>
            </a:r>
            <a:r>
              <a:rPr lang="en-US" sz="2800" dirty="0" err="1" smtClean="0"/>
              <a:t>finalizar</a:t>
            </a:r>
            <a:r>
              <a:rPr lang="en-US" sz="2800" dirty="0" smtClean="0"/>
              <a:t> la </a:t>
            </a:r>
            <a:r>
              <a:rPr lang="en-US" sz="2800" dirty="0" err="1" smtClean="0"/>
              <a:t>introducción</a:t>
            </a:r>
            <a:r>
              <a:rPr lang="en-US" sz="2800" dirty="0" smtClean="0"/>
              <a:t> </a:t>
            </a:r>
            <a:r>
              <a:rPr lang="en-US" sz="2800" dirty="0" err="1" smtClean="0"/>
              <a:t>indicando</a:t>
            </a:r>
            <a:r>
              <a:rPr lang="en-US" sz="2800" dirty="0" smtClean="0"/>
              <a:t> los </a:t>
            </a:r>
            <a:r>
              <a:rPr lang="en-US" sz="2800" dirty="0" err="1" smtClean="0"/>
              <a:t>principales</a:t>
            </a:r>
            <a:r>
              <a:rPr lang="en-US" sz="2800" dirty="0" smtClean="0"/>
              <a:t> </a:t>
            </a:r>
            <a:r>
              <a:rPr lang="en-US" sz="2800" dirty="0" err="1" smtClean="0"/>
              <a:t>resultados</a:t>
            </a:r>
            <a:r>
              <a:rPr lang="en-US" sz="2800" dirty="0" smtClean="0"/>
              <a:t> de la </a:t>
            </a:r>
            <a:r>
              <a:rPr lang="en-US" sz="2800" dirty="0" err="1" smtClean="0"/>
              <a:t>investigación</a:t>
            </a:r>
            <a:r>
              <a:rPr lang="en-US" sz="2800" dirty="0" smtClean="0"/>
              <a:t> y </a:t>
            </a:r>
            <a:r>
              <a:rPr lang="en-US" sz="2800" dirty="0" err="1" smtClean="0"/>
              <a:t>las</a:t>
            </a:r>
            <a:r>
              <a:rPr lang="en-US" sz="2800" dirty="0" smtClean="0"/>
              <a:t> </a:t>
            </a:r>
            <a:r>
              <a:rPr lang="en-US" sz="2800" dirty="0" err="1" smtClean="0"/>
              <a:t>principales</a:t>
            </a:r>
            <a:r>
              <a:rPr lang="en-US" sz="2800" dirty="0" smtClean="0"/>
              <a:t> </a:t>
            </a:r>
            <a:r>
              <a:rPr lang="en-US" sz="2800" dirty="0" err="1" smtClean="0"/>
              <a:t>conclusiones</a:t>
            </a:r>
            <a:r>
              <a:rPr lang="en-US" sz="2800" dirty="0" smtClean="0"/>
              <a:t> </a:t>
            </a:r>
            <a:r>
              <a:rPr lang="en-US" sz="2800" dirty="0" err="1" smtClean="0"/>
              <a:t>sugeridas</a:t>
            </a:r>
            <a:r>
              <a:rPr lang="en-US" sz="2800" dirty="0" smtClean="0"/>
              <a:t> </a:t>
            </a:r>
            <a:r>
              <a:rPr lang="en-US" sz="2800" dirty="0" err="1" smtClean="0"/>
              <a:t>por</a:t>
            </a:r>
            <a:r>
              <a:rPr lang="en-US" sz="2800" dirty="0" smtClean="0"/>
              <a:t> los </a:t>
            </a:r>
            <a:r>
              <a:rPr lang="en-US" sz="2800" dirty="0" err="1" smtClean="0"/>
              <a:t>resultados</a:t>
            </a:r>
            <a:r>
              <a:rPr lang="en-US" sz="2800" dirty="0" smtClean="0"/>
              <a:t>. </a:t>
            </a:r>
          </a:p>
        </p:txBody>
      </p:sp>
    </p:spTree>
    <p:extLst>
      <p:ext uri="{BB962C8B-B14F-4D97-AF65-F5344CB8AC3E}">
        <p14:creationId xmlns:p14="http://schemas.microsoft.com/office/powerpoint/2010/main" val="15235235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GUIDELINES</a:t>
            </a:r>
            <a:endParaRPr lang="es-ES_tradnl" b="1" dirty="0"/>
          </a:p>
        </p:txBody>
      </p:sp>
      <p:sp>
        <p:nvSpPr>
          <p:cNvPr id="8" name="CuadroTexto 7"/>
          <p:cNvSpPr txBox="1"/>
          <p:nvPr/>
        </p:nvSpPr>
        <p:spPr>
          <a:xfrm>
            <a:off x="631452" y="1625280"/>
            <a:ext cx="11097486" cy="2246769"/>
          </a:xfrm>
          <a:prstGeom prst="rect">
            <a:avLst/>
          </a:prstGeom>
          <a:noFill/>
        </p:spPr>
        <p:txBody>
          <a:bodyPr wrap="square" rtlCol="0">
            <a:spAutoFit/>
          </a:bodyPr>
          <a:lstStyle/>
          <a:p>
            <a:pPr marL="457200" indent="-457200">
              <a:buFont typeface="Arial" charset="0"/>
              <a:buChar char="•"/>
            </a:pPr>
            <a:r>
              <a:rPr lang="en-US" sz="2800" dirty="0" err="1" smtClean="0"/>
              <a:t>Una</a:t>
            </a:r>
            <a:r>
              <a:rPr lang="en-US" sz="2800" dirty="0" smtClean="0"/>
              <a:t> </a:t>
            </a:r>
            <a:r>
              <a:rPr lang="en-US" sz="2800" dirty="0" err="1" smtClean="0"/>
              <a:t>introducción</a:t>
            </a:r>
            <a:r>
              <a:rPr lang="en-US" sz="2800" dirty="0" smtClean="0"/>
              <a:t> </a:t>
            </a:r>
            <a:r>
              <a:rPr lang="en-US" sz="2800" dirty="0" err="1" smtClean="0"/>
              <a:t>que</a:t>
            </a:r>
            <a:r>
              <a:rPr lang="en-US" sz="2800" dirty="0" smtClean="0"/>
              <a:t> </a:t>
            </a:r>
            <a:r>
              <a:rPr lang="en-US" sz="2800" dirty="0" err="1" smtClean="0"/>
              <a:t>está</a:t>
            </a:r>
            <a:r>
              <a:rPr lang="en-US" sz="2800" dirty="0" smtClean="0"/>
              <a:t> </a:t>
            </a:r>
            <a:r>
              <a:rPr lang="en-US" sz="2800" dirty="0" err="1" smtClean="0"/>
              <a:t>estructurada</a:t>
            </a:r>
            <a:r>
              <a:rPr lang="en-US" sz="2800" dirty="0" smtClean="0"/>
              <a:t> de </a:t>
            </a:r>
            <a:r>
              <a:rPr lang="en-US" sz="2800" dirty="0" err="1" smtClean="0"/>
              <a:t>esta</a:t>
            </a:r>
            <a:r>
              <a:rPr lang="en-US" sz="2800" dirty="0" smtClean="0"/>
              <a:t> </a:t>
            </a:r>
            <a:r>
              <a:rPr lang="en-US" sz="2800" dirty="0" err="1" smtClean="0"/>
              <a:t>manera</a:t>
            </a:r>
            <a:r>
              <a:rPr lang="en-US" sz="2800" dirty="0" smtClean="0"/>
              <a:t> (</a:t>
            </a:r>
            <a:r>
              <a:rPr lang="en-US" sz="2800" dirty="0" err="1" smtClean="0"/>
              <a:t>ver</a:t>
            </a:r>
            <a:r>
              <a:rPr lang="en-US" sz="2800" dirty="0" smtClean="0"/>
              <a:t>, </a:t>
            </a:r>
            <a:r>
              <a:rPr lang="en-US" sz="2800" dirty="0" err="1" smtClean="0"/>
              <a:t>por</a:t>
            </a:r>
            <a:r>
              <a:rPr lang="en-US" sz="2800" dirty="0" smtClean="0"/>
              <a:t> </a:t>
            </a:r>
            <a:r>
              <a:rPr lang="en-US" sz="2800" dirty="0" err="1" smtClean="0"/>
              <a:t>ejemplo</a:t>
            </a:r>
            <a:r>
              <a:rPr lang="en-US" sz="2800" dirty="0" smtClean="0"/>
              <a:t>, la </a:t>
            </a:r>
            <a:r>
              <a:rPr lang="en-US" sz="2800" dirty="0" err="1" smtClean="0"/>
              <a:t>Figura</a:t>
            </a:r>
            <a:r>
              <a:rPr lang="en-US" sz="2800" dirty="0"/>
              <a:t> </a:t>
            </a:r>
            <a:r>
              <a:rPr lang="en-US" sz="2800" dirty="0" smtClean="0"/>
              <a:t>10.1) </a:t>
            </a:r>
            <a:r>
              <a:rPr lang="en-US" sz="2800" dirty="0" err="1" smtClean="0"/>
              <a:t>tiene</a:t>
            </a:r>
            <a:r>
              <a:rPr lang="en-US" sz="2800" dirty="0" smtClean="0"/>
              <a:t> </a:t>
            </a:r>
            <a:r>
              <a:rPr lang="en-US" sz="2800" dirty="0" err="1" smtClean="0"/>
              <a:t>una</a:t>
            </a:r>
            <a:r>
              <a:rPr lang="en-US" sz="2800" dirty="0" smtClean="0"/>
              <a:t> forma de "</a:t>
            </a:r>
            <a:r>
              <a:rPr lang="en-US" sz="2800" dirty="0" err="1" smtClean="0"/>
              <a:t>embudo</a:t>
            </a:r>
            <a:r>
              <a:rPr lang="en-US" sz="2800" dirty="0" smtClean="0"/>
              <a:t>", </a:t>
            </a:r>
            <a:r>
              <a:rPr lang="en-US" sz="2800" dirty="0" err="1" smtClean="0"/>
              <a:t>que</a:t>
            </a:r>
            <a:r>
              <a:rPr lang="en-US" sz="2800" dirty="0" smtClean="0"/>
              <a:t> se </a:t>
            </a:r>
            <a:r>
              <a:rPr lang="en-US" sz="2800" dirty="0" err="1" smtClean="0"/>
              <a:t>mueve</a:t>
            </a:r>
            <a:r>
              <a:rPr lang="en-US" sz="2800" dirty="0" smtClean="0"/>
              <a:t> de </a:t>
            </a:r>
            <a:r>
              <a:rPr lang="en-US" sz="2800" dirty="0" err="1" smtClean="0"/>
              <a:t>amplio</a:t>
            </a:r>
            <a:r>
              <a:rPr lang="en-US" sz="2800" dirty="0" smtClean="0"/>
              <a:t> y general a </a:t>
            </a:r>
            <a:r>
              <a:rPr lang="en-US" sz="2800" dirty="0" err="1" smtClean="0"/>
              <a:t>estrecho</a:t>
            </a:r>
            <a:r>
              <a:rPr lang="en-US" sz="2800" dirty="0" smtClean="0"/>
              <a:t> y </a:t>
            </a:r>
            <a:r>
              <a:rPr lang="en-US" sz="2800" dirty="0" err="1" smtClean="0"/>
              <a:t>específico</a:t>
            </a:r>
            <a:r>
              <a:rPr lang="en-US" sz="2800" dirty="0" smtClean="0"/>
              <a:t>. </a:t>
            </a:r>
            <a:r>
              <a:rPr lang="en-US" sz="2800" dirty="0" err="1" smtClean="0"/>
              <a:t>Dicha</a:t>
            </a:r>
            <a:r>
              <a:rPr lang="en-US" sz="2800" dirty="0" smtClean="0"/>
              <a:t> </a:t>
            </a:r>
            <a:r>
              <a:rPr lang="en-US" sz="2800" dirty="0" err="1" smtClean="0"/>
              <a:t>introducción</a:t>
            </a:r>
            <a:r>
              <a:rPr lang="en-US" sz="2800" dirty="0" smtClean="0"/>
              <a:t> </a:t>
            </a:r>
            <a:r>
              <a:rPr lang="en-US" sz="2800" dirty="0" err="1" smtClean="0"/>
              <a:t>puede</a:t>
            </a:r>
            <a:r>
              <a:rPr lang="en-US" sz="2800" dirty="0" smtClean="0"/>
              <a:t> </a:t>
            </a:r>
            <a:r>
              <a:rPr lang="en-US" sz="2800" dirty="0" err="1" smtClean="0"/>
              <a:t>encaminar</a:t>
            </a:r>
            <a:r>
              <a:rPr lang="en-US" sz="2800" dirty="0" smtClean="0"/>
              <a:t> </a:t>
            </a:r>
            <a:r>
              <a:rPr lang="en-US" sz="2800" dirty="0" err="1" smtClean="0"/>
              <a:t>cómodamente</a:t>
            </a:r>
            <a:r>
              <a:rPr lang="en-US" sz="2800" dirty="0" smtClean="0"/>
              <a:t> a los </a:t>
            </a:r>
            <a:r>
              <a:rPr lang="en-US" sz="2800" dirty="0" err="1" smtClean="0"/>
              <a:t>lectores</a:t>
            </a:r>
            <a:r>
              <a:rPr lang="en-US" sz="2800" dirty="0" smtClean="0"/>
              <a:t> a leer </a:t>
            </a:r>
            <a:r>
              <a:rPr lang="en-US" sz="2800" dirty="0" err="1" smtClean="0"/>
              <a:t>sobre</a:t>
            </a:r>
            <a:r>
              <a:rPr lang="en-US" sz="2800" dirty="0" smtClean="0"/>
              <a:t> los </a:t>
            </a:r>
            <a:r>
              <a:rPr lang="en-US" sz="2800" dirty="0" err="1" smtClean="0"/>
              <a:t>detalles</a:t>
            </a:r>
            <a:r>
              <a:rPr lang="en-US" sz="2800" dirty="0" smtClean="0"/>
              <a:t> de </a:t>
            </a:r>
            <a:r>
              <a:rPr lang="en-US" sz="2800" dirty="0" err="1" smtClean="0"/>
              <a:t>su</a:t>
            </a:r>
            <a:r>
              <a:rPr lang="en-US" sz="2800" dirty="0" smtClean="0"/>
              <a:t> </a:t>
            </a:r>
            <a:r>
              <a:rPr lang="en-US" sz="2800" dirty="0" err="1" smtClean="0"/>
              <a:t>investigación</a:t>
            </a:r>
            <a:r>
              <a:rPr lang="en-US" sz="2800" dirty="0" smtClean="0"/>
              <a:t>.</a:t>
            </a:r>
            <a:endParaRPr lang="en-US" sz="2800" dirty="0"/>
          </a:p>
        </p:txBody>
      </p:sp>
    </p:spTree>
    <p:extLst>
      <p:ext uri="{BB962C8B-B14F-4D97-AF65-F5344CB8AC3E}">
        <p14:creationId xmlns:p14="http://schemas.microsoft.com/office/powerpoint/2010/main" val="981470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EJEMPLO</a:t>
            </a:r>
            <a:endParaRPr lang="es-ES_tradnl" b="1" dirty="0"/>
          </a:p>
        </p:txBody>
      </p:sp>
      <p:pic>
        <p:nvPicPr>
          <p:cNvPr id="3" name="Imagen 2"/>
          <p:cNvPicPr>
            <a:picLocks noChangeAspect="1"/>
          </p:cNvPicPr>
          <p:nvPr/>
        </p:nvPicPr>
        <p:blipFill>
          <a:blip r:embed="rId3"/>
          <a:stretch>
            <a:fillRect/>
          </a:stretch>
        </p:blipFill>
        <p:spPr>
          <a:xfrm>
            <a:off x="4079373" y="21730"/>
            <a:ext cx="4992438" cy="6756781"/>
          </a:xfrm>
          <a:prstGeom prst="rect">
            <a:avLst/>
          </a:prstGeom>
        </p:spPr>
      </p:pic>
    </p:spTree>
    <p:extLst>
      <p:ext uri="{BB962C8B-B14F-4D97-AF65-F5344CB8AC3E}">
        <p14:creationId xmlns:p14="http://schemas.microsoft.com/office/powerpoint/2010/main" val="1735543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6568" y="618421"/>
            <a:ext cx="3801979" cy="3809199"/>
          </a:xfrm>
        </p:spPr>
        <p:txBody>
          <a:bodyPr>
            <a:normAutofit/>
          </a:bodyPr>
          <a:lstStyle/>
          <a:p>
            <a:pPr algn="ctr"/>
            <a:r>
              <a:rPr lang="en-US" sz="5400"/>
              <a:t>Materials </a:t>
            </a:r>
            <a:r>
              <a:rPr lang="en-US" sz="5400" smtClean="0"/>
              <a:t/>
            </a:r>
            <a:br>
              <a:rPr lang="en-US" sz="5400" smtClean="0"/>
            </a:br>
            <a:r>
              <a:rPr lang="en-US" sz="5400" smtClean="0"/>
              <a:t>and</a:t>
            </a:r>
            <a:r>
              <a:rPr lang="en-US" sz="5400"/>
              <a:t/>
            </a:r>
            <a:br>
              <a:rPr lang="en-US" sz="5400"/>
            </a:br>
            <a:r>
              <a:rPr lang="en-US" sz="5400"/>
              <a:t>Methods</a:t>
            </a:r>
            <a:endParaRPr lang="en-US" sz="5400" b="1" dirty="0"/>
          </a:p>
        </p:txBody>
      </p:sp>
      <p:sp>
        <p:nvSpPr>
          <p:cNvPr id="3" name="Marcador de contenido 2"/>
          <p:cNvSpPr>
            <a:spLocks noGrp="1"/>
          </p:cNvSpPr>
          <p:nvPr>
            <p:ph idx="1"/>
          </p:nvPr>
        </p:nvSpPr>
        <p:spPr>
          <a:xfrm>
            <a:off x="4800600" y="810926"/>
            <a:ext cx="6749716" cy="5370899"/>
          </a:xfrm>
        </p:spPr>
        <p:txBody>
          <a:bodyPr>
            <a:normAutofit fontScale="85000" lnSpcReduction="20000"/>
          </a:bodyPr>
          <a:lstStyle/>
          <a:p>
            <a:pPr>
              <a:lnSpc>
                <a:spcPct val="120000"/>
              </a:lnSpc>
              <a:buClr>
                <a:schemeClr val="tx1"/>
              </a:buClr>
              <a:buFont typeface="Arial" charset="0"/>
              <a:buChar char="•"/>
            </a:pPr>
            <a:r>
              <a:rPr lang="es-ES_tradnl" sz="3200" dirty="0" smtClean="0"/>
              <a:t> En la primera sección del documento, la introducción, se debe haber indicado la metodología empleada en el estudio. Si es necesario, también se especificaron los motivos por los que eligió un método en particular sobre los métodos de competencia. </a:t>
            </a:r>
          </a:p>
          <a:p>
            <a:pPr>
              <a:lnSpc>
                <a:spcPct val="120000"/>
              </a:lnSpc>
              <a:buClr>
                <a:schemeClr val="tx1"/>
              </a:buClr>
              <a:buFont typeface="Arial" charset="0"/>
              <a:buChar char="•"/>
            </a:pPr>
            <a:r>
              <a:rPr lang="es-ES_tradnl" sz="3200" dirty="0" smtClean="0"/>
              <a:t> Ahora, en "Materiales y métodos" (también designado en algunos casos por otros nombres, como "Procedimientos experimentales"), debe proporcionar los detalles completos. La mayor parte de esta sección debe estar escrita en tiempo pasado.</a:t>
            </a:r>
            <a:endParaRPr lang="es-ES_tradnl" sz="3200" dirty="0"/>
          </a:p>
        </p:txBody>
      </p:sp>
      <p:sp>
        <p:nvSpPr>
          <p:cNvPr id="5" name="Marcador de número de diapositiva 4"/>
          <p:cNvSpPr>
            <a:spLocks noGrp="1"/>
          </p:cNvSpPr>
          <p:nvPr>
            <p:ph type="sldNum" sz="quarter" idx="12"/>
          </p:nvPr>
        </p:nvSpPr>
        <p:spPr/>
        <p:txBody>
          <a:bodyPr/>
          <a:lstStyle/>
          <a:p>
            <a:fld id="{5C8A0B6C-2F0D-9146-B965-5B2E4517E27B}" type="slidenum">
              <a:rPr lang="en-US" sz="1600" smtClean="0"/>
              <a:t>46</a:t>
            </a:fld>
            <a:endParaRPr lang="en-US" sz="1600" dirty="0"/>
          </a:p>
        </p:txBody>
      </p:sp>
    </p:spTree>
    <p:extLst>
      <p:ext uri="{BB962C8B-B14F-4D97-AF65-F5344CB8AC3E}">
        <p14:creationId xmlns:p14="http://schemas.microsoft.com/office/powerpoint/2010/main" val="1024401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47</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Prop</a:t>
            </a:r>
            <a:r>
              <a:rPr lang="es-ES" dirty="0" err="1" smtClean="0"/>
              <a:t>ósito</a:t>
            </a:r>
            <a:r>
              <a:rPr lang="es-ES" dirty="0" smtClean="0"/>
              <a:t> de la sección</a:t>
            </a:r>
            <a:endParaRPr lang="es-ES_tradnl" b="1" dirty="0"/>
          </a:p>
        </p:txBody>
      </p:sp>
      <p:sp>
        <p:nvSpPr>
          <p:cNvPr id="8" name="CuadroTexto 7"/>
          <p:cNvSpPr txBox="1"/>
          <p:nvPr/>
        </p:nvSpPr>
        <p:spPr>
          <a:xfrm>
            <a:off x="631452" y="1605594"/>
            <a:ext cx="11097486" cy="4247317"/>
          </a:xfrm>
          <a:prstGeom prst="rect">
            <a:avLst/>
          </a:prstGeom>
          <a:noFill/>
        </p:spPr>
        <p:txBody>
          <a:bodyPr wrap="square" rtlCol="0">
            <a:spAutoFit/>
          </a:bodyPr>
          <a:lstStyle/>
          <a:p>
            <a:pPr marL="457200" indent="-457200">
              <a:buFont typeface="Arial" charset="0"/>
              <a:buChar char="•"/>
            </a:pPr>
            <a:r>
              <a:rPr lang="es-ES_tradnl" sz="2700" dirty="0" smtClean="0"/>
              <a:t>El propósito principal de la sección de materiales y métodos es describir (y si es necesario, defender) el diseño experimental y luego proporcionar suficientes detalles para que alguien más pueda repetir los experimentos. </a:t>
            </a:r>
          </a:p>
          <a:p>
            <a:pPr marL="457200" indent="-457200">
              <a:buFont typeface="Arial" charset="0"/>
              <a:buChar char="•"/>
            </a:pPr>
            <a:r>
              <a:rPr lang="es-ES_tradnl" sz="2700" dirty="0" smtClean="0"/>
              <a:t>Otros propósitos incluyen proporcionar información que permita a los lectores juzgar la conveniencia de los métodos experimentales (y, por lo tanto, la posible validez de los hallazgos) y que permita evaluar la medida en que los resultados pueden generalizarse. </a:t>
            </a:r>
          </a:p>
          <a:p>
            <a:pPr marL="457200" indent="-457200">
              <a:buFont typeface="Arial" charset="0"/>
              <a:buChar char="•"/>
            </a:pPr>
            <a:r>
              <a:rPr lang="es-ES_tradnl" sz="2700" dirty="0" smtClean="0"/>
              <a:t>Muchos (probablemente la mayoría) de los lectores de su artículo omitirán esta sección, porque ya conocen por la introducción los métodos generales y probablemente no tengan interés en los detalles experimentales. </a:t>
            </a:r>
            <a:endParaRPr lang="es-ES_tradnl" sz="2700" dirty="0" smtClean="0"/>
          </a:p>
        </p:txBody>
      </p:sp>
    </p:spTree>
    <p:extLst>
      <p:ext uri="{BB962C8B-B14F-4D97-AF65-F5344CB8AC3E}">
        <p14:creationId xmlns:p14="http://schemas.microsoft.com/office/powerpoint/2010/main" val="7469571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48</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Prop</a:t>
            </a:r>
            <a:r>
              <a:rPr lang="es-ES" dirty="0" err="1" smtClean="0"/>
              <a:t>ósito</a:t>
            </a:r>
            <a:r>
              <a:rPr lang="es-ES" dirty="0" smtClean="0"/>
              <a:t> de la sección</a:t>
            </a:r>
            <a:endParaRPr lang="es-ES_tradnl" b="1" dirty="0"/>
          </a:p>
        </p:txBody>
      </p:sp>
      <p:sp>
        <p:nvSpPr>
          <p:cNvPr id="8" name="CuadroTexto 7"/>
          <p:cNvSpPr txBox="1"/>
          <p:nvPr/>
        </p:nvSpPr>
        <p:spPr>
          <a:xfrm>
            <a:off x="631452" y="1625280"/>
            <a:ext cx="11097486" cy="4493538"/>
          </a:xfrm>
          <a:prstGeom prst="rect">
            <a:avLst/>
          </a:prstGeom>
          <a:noFill/>
        </p:spPr>
        <p:txBody>
          <a:bodyPr wrap="square" rtlCol="0">
            <a:spAutoFit/>
          </a:bodyPr>
          <a:lstStyle/>
          <a:p>
            <a:pPr marL="457200" indent="-457200">
              <a:buFont typeface="Arial" charset="0"/>
              <a:buChar char="•"/>
            </a:pPr>
            <a:r>
              <a:rPr lang="en-US" sz="2600" dirty="0" smtClean="0"/>
              <a:t>Sin </a:t>
            </a:r>
            <a:r>
              <a:rPr lang="en-US" sz="2600" dirty="0"/>
              <a:t>embargo, la </a:t>
            </a:r>
            <a:r>
              <a:rPr lang="en-US" sz="2600" dirty="0" err="1"/>
              <a:t>escritura</a:t>
            </a:r>
            <a:r>
              <a:rPr lang="en-US" sz="2600" dirty="0"/>
              <a:t> </a:t>
            </a:r>
            <a:r>
              <a:rPr lang="en-US" sz="2600" dirty="0" err="1"/>
              <a:t>cuidadosa</a:t>
            </a:r>
            <a:r>
              <a:rPr lang="en-US" sz="2600" dirty="0"/>
              <a:t> de </a:t>
            </a:r>
            <a:r>
              <a:rPr lang="en-US" sz="2600" dirty="0" err="1"/>
              <a:t>esta</a:t>
            </a:r>
            <a:r>
              <a:rPr lang="en-US" sz="2600" dirty="0"/>
              <a:t> </a:t>
            </a:r>
            <a:r>
              <a:rPr lang="en-US" sz="2600" dirty="0" err="1"/>
              <a:t>sección</a:t>
            </a:r>
            <a:r>
              <a:rPr lang="en-US" sz="2600" dirty="0"/>
              <a:t> </a:t>
            </a:r>
            <a:r>
              <a:rPr lang="en-US" sz="2600" dirty="0" err="1"/>
              <a:t>es</a:t>
            </a:r>
            <a:r>
              <a:rPr lang="en-US" sz="2600" dirty="0"/>
              <a:t> de </a:t>
            </a:r>
            <a:r>
              <a:rPr lang="en-US" sz="2600" dirty="0" err="1"/>
              <a:t>importancia</a:t>
            </a:r>
            <a:r>
              <a:rPr lang="en-US" sz="2600" dirty="0"/>
              <a:t> </a:t>
            </a:r>
            <a:r>
              <a:rPr lang="en-US" sz="2600" dirty="0" err="1"/>
              <a:t>crítica</a:t>
            </a:r>
            <a:r>
              <a:rPr lang="en-US" sz="2600" dirty="0"/>
              <a:t> </a:t>
            </a:r>
            <a:r>
              <a:rPr lang="en-US" sz="2600" dirty="0" err="1"/>
              <a:t>porque</a:t>
            </a:r>
            <a:r>
              <a:rPr lang="en-US" sz="2600" dirty="0"/>
              <a:t> la </a:t>
            </a:r>
            <a:r>
              <a:rPr lang="en-US" sz="2600" dirty="0" err="1"/>
              <a:t>piedra</a:t>
            </a:r>
            <a:r>
              <a:rPr lang="en-US" sz="2600" dirty="0"/>
              <a:t> angular del </a:t>
            </a:r>
            <a:r>
              <a:rPr lang="en-US" sz="2600" dirty="0" err="1"/>
              <a:t>método</a:t>
            </a:r>
            <a:r>
              <a:rPr lang="en-US" sz="2600" dirty="0"/>
              <a:t> </a:t>
            </a:r>
            <a:r>
              <a:rPr lang="en-US" sz="2600" dirty="0" err="1"/>
              <a:t>científico</a:t>
            </a:r>
            <a:r>
              <a:rPr lang="en-US" sz="2600" dirty="0"/>
              <a:t> </a:t>
            </a:r>
            <a:r>
              <a:rPr lang="en-US" sz="2600" dirty="0" err="1"/>
              <a:t>requiere</a:t>
            </a:r>
            <a:r>
              <a:rPr lang="en-US" sz="2600" dirty="0"/>
              <a:t> </a:t>
            </a:r>
            <a:r>
              <a:rPr lang="en-US" sz="2600" dirty="0" err="1"/>
              <a:t>que</a:t>
            </a:r>
            <a:r>
              <a:rPr lang="en-US" sz="2600" dirty="0"/>
              <a:t> </a:t>
            </a:r>
            <a:r>
              <a:rPr lang="en-US" sz="2600" dirty="0" err="1"/>
              <a:t>sus</a:t>
            </a:r>
            <a:r>
              <a:rPr lang="en-US" sz="2600" dirty="0"/>
              <a:t> </a:t>
            </a:r>
            <a:r>
              <a:rPr lang="en-US" sz="2600" dirty="0" err="1"/>
              <a:t>resultados</a:t>
            </a:r>
            <a:r>
              <a:rPr lang="en-US" sz="2600" dirty="0"/>
              <a:t>, para </a:t>
            </a:r>
            <a:r>
              <a:rPr lang="en-US" sz="2600" dirty="0" err="1"/>
              <a:t>ser</a:t>
            </a:r>
            <a:r>
              <a:rPr lang="en-US" sz="2600" dirty="0"/>
              <a:t> de </a:t>
            </a:r>
            <a:r>
              <a:rPr lang="en-US" sz="2600" dirty="0" err="1"/>
              <a:t>mérito</a:t>
            </a:r>
            <a:r>
              <a:rPr lang="en-US" sz="2600" dirty="0"/>
              <a:t> </a:t>
            </a:r>
            <a:r>
              <a:rPr lang="en-US" sz="2600" dirty="0" err="1"/>
              <a:t>científico</a:t>
            </a:r>
            <a:r>
              <a:rPr lang="en-US" sz="2600" dirty="0"/>
              <a:t>, </a:t>
            </a:r>
            <a:r>
              <a:rPr lang="en-US" sz="2600" dirty="0" err="1"/>
              <a:t>sean</a:t>
            </a:r>
            <a:r>
              <a:rPr lang="en-US" sz="2600" dirty="0"/>
              <a:t> </a:t>
            </a:r>
            <a:r>
              <a:rPr lang="en-US" sz="2600" dirty="0" err="1"/>
              <a:t>reproducibles</a:t>
            </a:r>
            <a:r>
              <a:rPr lang="en-US" sz="2600" dirty="0"/>
              <a:t>; y, para </a:t>
            </a:r>
            <a:r>
              <a:rPr lang="en-US" sz="2600" dirty="0" err="1"/>
              <a:t>que</a:t>
            </a:r>
            <a:r>
              <a:rPr lang="en-US" sz="2600" dirty="0"/>
              <a:t> los </a:t>
            </a:r>
            <a:r>
              <a:rPr lang="en-US" sz="2600" dirty="0" err="1"/>
              <a:t>resultados</a:t>
            </a:r>
            <a:r>
              <a:rPr lang="en-US" sz="2600" dirty="0"/>
              <a:t> se </a:t>
            </a:r>
            <a:r>
              <a:rPr lang="en-US" sz="2600" dirty="0" err="1"/>
              <a:t>juzguen</a:t>
            </a:r>
            <a:r>
              <a:rPr lang="en-US" sz="2600" dirty="0"/>
              <a:t> </a:t>
            </a:r>
            <a:r>
              <a:rPr lang="en-US" sz="2600" dirty="0" err="1"/>
              <a:t>reproducibles</a:t>
            </a:r>
            <a:r>
              <a:rPr lang="en-US" sz="2600" dirty="0"/>
              <a:t>, </a:t>
            </a:r>
            <a:r>
              <a:rPr lang="en-US" sz="2600" dirty="0" err="1"/>
              <a:t>debe</a:t>
            </a:r>
            <a:r>
              <a:rPr lang="en-US" sz="2600" dirty="0"/>
              <a:t> </a:t>
            </a:r>
            <a:r>
              <a:rPr lang="en-US" sz="2600" dirty="0" err="1"/>
              <a:t>proporcionar</a:t>
            </a:r>
            <a:r>
              <a:rPr lang="en-US" sz="2600" dirty="0"/>
              <a:t> la base para la </a:t>
            </a:r>
            <a:r>
              <a:rPr lang="en-US" sz="2600" dirty="0" err="1"/>
              <a:t>repetición</a:t>
            </a:r>
            <a:r>
              <a:rPr lang="en-US" sz="2600" dirty="0"/>
              <a:t> de los </a:t>
            </a:r>
            <a:r>
              <a:rPr lang="en-US" sz="2600" dirty="0" err="1"/>
              <a:t>experimentos</a:t>
            </a:r>
            <a:r>
              <a:rPr lang="en-US" sz="2600" dirty="0"/>
              <a:t> </a:t>
            </a:r>
            <a:r>
              <a:rPr lang="en-US" sz="2600" dirty="0" err="1"/>
              <a:t>por</a:t>
            </a:r>
            <a:r>
              <a:rPr lang="en-US" sz="2600" dirty="0"/>
              <a:t> parte de </a:t>
            </a:r>
            <a:r>
              <a:rPr lang="en-US" sz="2600" dirty="0" err="1"/>
              <a:t>otros</a:t>
            </a:r>
            <a:r>
              <a:rPr lang="en-US" sz="2600" dirty="0"/>
              <a:t>. </a:t>
            </a:r>
            <a:endParaRPr lang="en-US" sz="2600" dirty="0" smtClean="0"/>
          </a:p>
          <a:p>
            <a:pPr marL="457200" indent="-457200">
              <a:buFont typeface="Arial" charset="0"/>
              <a:buChar char="•"/>
            </a:pPr>
            <a:r>
              <a:rPr lang="en-US" sz="2600" dirty="0" smtClean="0"/>
              <a:t>El </a:t>
            </a:r>
            <a:r>
              <a:rPr lang="en-US" sz="2600" dirty="0" err="1" smtClean="0"/>
              <a:t>potencial</a:t>
            </a:r>
            <a:r>
              <a:rPr lang="en-US" sz="2600" dirty="0" smtClean="0"/>
              <a:t> </a:t>
            </a:r>
            <a:r>
              <a:rPr lang="en-US" sz="2600" dirty="0"/>
              <a:t>para </a:t>
            </a:r>
            <a:r>
              <a:rPr lang="en-US" sz="2600" dirty="0" err="1"/>
              <a:t>reproducir</a:t>
            </a:r>
            <a:r>
              <a:rPr lang="en-US" sz="2600" dirty="0"/>
              <a:t> los </a:t>
            </a:r>
            <a:r>
              <a:rPr lang="en-US" sz="2600" dirty="0" err="1"/>
              <a:t>mismos</a:t>
            </a:r>
            <a:r>
              <a:rPr lang="en-US" sz="2600" dirty="0"/>
              <a:t> </a:t>
            </a:r>
            <a:r>
              <a:rPr lang="en-US" sz="2600" dirty="0" err="1"/>
              <a:t>resultados</a:t>
            </a:r>
            <a:r>
              <a:rPr lang="en-US" sz="2600" dirty="0"/>
              <a:t> o </a:t>
            </a:r>
            <a:r>
              <a:rPr lang="en-US" sz="2600" dirty="0" err="1"/>
              <a:t>similares</a:t>
            </a:r>
            <a:r>
              <a:rPr lang="en-US" sz="2600" dirty="0"/>
              <a:t> </a:t>
            </a:r>
            <a:r>
              <a:rPr lang="en-US" sz="2600" dirty="0" err="1"/>
              <a:t>debe</a:t>
            </a:r>
            <a:r>
              <a:rPr lang="en-US" sz="2600" dirty="0"/>
              <a:t> </a:t>
            </a:r>
            <a:r>
              <a:rPr lang="en-US" sz="2600" dirty="0" err="1"/>
              <a:t>existir</a:t>
            </a:r>
            <a:r>
              <a:rPr lang="en-US" sz="2600" dirty="0"/>
              <a:t>, o </a:t>
            </a:r>
            <a:r>
              <a:rPr lang="en-US" sz="2600" dirty="0" err="1"/>
              <a:t>su</a:t>
            </a:r>
            <a:r>
              <a:rPr lang="en-US" sz="2600" dirty="0"/>
              <a:t> </a:t>
            </a:r>
            <a:r>
              <a:rPr lang="en-US" sz="2600" dirty="0" err="1"/>
              <a:t>artículo</a:t>
            </a:r>
            <a:r>
              <a:rPr lang="en-US" sz="2600" dirty="0"/>
              <a:t> no </a:t>
            </a:r>
            <a:r>
              <a:rPr lang="en-US" sz="2600" dirty="0" err="1"/>
              <a:t>representa</a:t>
            </a:r>
            <a:r>
              <a:rPr lang="en-US" sz="2600" dirty="0"/>
              <a:t> </a:t>
            </a:r>
            <a:r>
              <a:rPr lang="en-US" sz="2600" dirty="0" err="1"/>
              <a:t>una</a:t>
            </a:r>
            <a:r>
              <a:rPr lang="en-US" sz="2600" dirty="0"/>
              <a:t> </a:t>
            </a:r>
            <a:r>
              <a:rPr lang="en-US" sz="2600" dirty="0" err="1"/>
              <a:t>buena</a:t>
            </a:r>
            <a:r>
              <a:rPr lang="en-US" sz="2600" dirty="0"/>
              <a:t> </a:t>
            </a:r>
            <a:r>
              <a:rPr lang="en-US" sz="2600" dirty="0" err="1"/>
              <a:t>ciencia</a:t>
            </a:r>
            <a:r>
              <a:rPr lang="en-US" sz="2600" dirty="0"/>
              <a:t>. </a:t>
            </a:r>
            <a:endParaRPr lang="en-US" sz="2600" dirty="0" smtClean="0"/>
          </a:p>
          <a:p>
            <a:pPr marL="457200" indent="-457200">
              <a:buFont typeface="Arial" charset="0"/>
              <a:buChar char="•"/>
            </a:pPr>
            <a:r>
              <a:rPr lang="en-US" sz="2600" dirty="0" err="1" smtClean="0"/>
              <a:t>Cuando</a:t>
            </a:r>
            <a:r>
              <a:rPr lang="en-US" sz="2600" dirty="0" smtClean="0"/>
              <a:t> </a:t>
            </a:r>
            <a:r>
              <a:rPr lang="en-US" sz="2600" dirty="0" err="1"/>
              <a:t>su</a:t>
            </a:r>
            <a:r>
              <a:rPr lang="en-US" sz="2600" dirty="0"/>
              <a:t> </a:t>
            </a:r>
            <a:r>
              <a:rPr lang="en-US" sz="2600" dirty="0" err="1"/>
              <a:t>artículo</a:t>
            </a:r>
            <a:r>
              <a:rPr lang="en-US" sz="2600" dirty="0"/>
              <a:t> </a:t>
            </a:r>
            <a:r>
              <a:rPr lang="en-US" sz="2600" dirty="0" err="1"/>
              <a:t>esté</a:t>
            </a:r>
            <a:r>
              <a:rPr lang="en-US" sz="2600" dirty="0"/>
              <a:t> </a:t>
            </a:r>
            <a:r>
              <a:rPr lang="en-US" sz="2600" dirty="0" err="1"/>
              <a:t>sujeto</a:t>
            </a:r>
            <a:r>
              <a:rPr lang="en-US" sz="2600" dirty="0"/>
              <a:t> a </a:t>
            </a:r>
            <a:r>
              <a:rPr lang="en-US" sz="2600" dirty="0" err="1"/>
              <a:t>una</a:t>
            </a:r>
            <a:r>
              <a:rPr lang="en-US" sz="2600" dirty="0"/>
              <a:t> </a:t>
            </a:r>
            <a:r>
              <a:rPr lang="en-US" sz="2600" dirty="0" err="1"/>
              <a:t>revisión</a:t>
            </a:r>
            <a:r>
              <a:rPr lang="en-US" sz="2600" dirty="0"/>
              <a:t> </a:t>
            </a:r>
            <a:r>
              <a:rPr lang="en-US" sz="2600" dirty="0" err="1"/>
              <a:t>por</a:t>
            </a:r>
            <a:r>
              <a:rPr lang="en-US" sz="2600" dirty="0"/>
              <a:t> pares, un </a:t>
            </a:r>
            <a:r>
              <a:rPr lang="en-US" sz="2600" dirty="0" err="1"/>
              <a:t>buen</a:t>
            </a:r>
            <a:r>
              <a:rPr lang="en-US" sz="2600" dirty="0"/>
              <a:t> </a:t>
            </a:r>
            <a:r>
              <a:rPr lang="en-US" sz="2600" dirty="0" err="1"/>
              <a:t>revisor</a:t>
            </a:r>
            <a:r>
              <a:rPr lang="en-US" sz="2600" dirty="0"/>
              <a:t> </a:t>
            </a:r>
            <a:r>
              <a:rPr lang="en-US" sz="2600" dirty="0" err="1"/>
              <a:t>leerá</a:t>
            </a:r>
            <a:r>
              <a:rPr lang="en-US" sz="2600" dirty="0"/>
              <a:t> </a:t>
            </a:r>
            <a:r>
              <a:rPr lang="en-US" sz="2600" dirty="0" err="1"/>
              <a:t>cuidadosamente</a:t>
            </a:r>
            <a:r>
              <a:rPr lang="en-US" sz="2600" dirty="0"/>
              <a:t> la </a:t>
            </a:r>
            <a:r>
              <a:rPr lang="en-US" sz="2600" dirty="0" err="1"/>
              <a:t>sección</a:t>
            </a:r>
            <a:r>
              <a:rPr lang="en-US" sz="2600" dirty="0"/>
              <a:t> de </a:t>
            </a:r>
            <a:r>
              <a:rPr lang="en-US" sz="2600" dirty="0" err="1"/>
              <a:t>materiales</a:t>
            </a:r>
            <a:r>
              <a:rPr lang="en-US" sz="2600" dirty="0"/>
              <a:t> y </a:t>
            </a:r>
            <a:r>
              <a:rPr lang="en-US" sz="2600" dirty="0" err="1"/>
              <a:t>métodos</a:t>
            </a:r>
            <a:r>
              <a:rPr lang="en-US" sz="2600" dirty="0"/>
              <a:t>. Si hay </a:t>
            </a:r>
            <a:r>
              <a:rPr lang="en-US" sz="2600" dirty="0" err="1"/>
              <a:t>dudas</a:t>
            </a:r>
            <a:r>
              <a:rPr lang="en-US" sz="2600" dirty="0"/>
              <a:t> </a:t>
            </a:r>
            <a:r>
              <a:rPr lang="en-US" sz="2600" dirty="0" err="1"/>
              <a:t>serias</a:t>
            </a:r>
            <a:r>
              <a:rPr lang="en-US" sz="2600" dirty="0"/>
              <a:t> de </a:t>
            </a:r>
            <a:r>
              <a:rPr lang="en-US" sz="2600" dirty="0" err="1"/>
              <a:t>que</a:t>
            </a:r>
            <a:r>
              <a:rPr lang="en-US" sz="2600" dirty="0"/>
              <a:t> </a:t>
            </a:r>
            <a:r>
              <a:rPr lang="en-US" sz="2600" dirty="0" err="1"/>
              <a:t>sus</a:t>
            </a:r>
            <a:r>
              <a:rPr lang="en-US" sz="2600" dirty="0"/>
              <a:t> </a:t>
            </a:r>
            <a:r>
              <a:rPr lang="en-US" sz="2600" dirty="0" err="1"/>
              <a:t>experimentos</a:t>
            </a:r>
            <a:r>
              <a:rPr lang="en-US" sz="2600" dirty="0"/>
              <a:t> </a:t>
            </a:r>
            <a:r>
              <a:rPr lang="en-US" sz="2600" dirty="0" err="1"/>
              <a:t>puedan</a:t>
            </a:r>
            <a:r>
              <a:rPr lang="en-US" sz="2600" dirty="0"/>
              <a:t> </a:t>
            </a:r>
            <a:r>
              <a:rPr lang="en-US" sz="2600" dirty="0" err="1"/>
              <a:t>repetirse</a:t>
            </a:r>
            <a:r>
              <a:rPr lang="en-US" sz="2600" dirty="0"/>
              <a:t>, el </a:t>
            </a:r>
            <a:r>
              <a:rPr lang="en-US" sz="2600" dirty="0" err="1"/>
              <a:t>revisor</a:t>
            </a:r>
            <a:r>
              <a:rPr lang="en-US" sz="2600" dirty="0"/>
              <a:t> </a:t>
            </a:r>
            <a:r>
              <a:rPr lang="en-US" sz="2600" dirty="0" err="1"/>
              <a:t>recomendará</a:t>
            </a:r>
            <a:r>
              <a:rPr lang="en-US" sz="2600" dirty="0"/>
              <a:t> el </a:t>
            </a:r>
            <a:r>
              <a:rPr lang="en-US" sz="2600" dirty="0" err="1"/>
              <a:t>rechazo</a:t>
            </a:r>
            <a:r>
              <a:rPr lang="en-US" sz="2600" dirty="0"/>
              <a:t> de </a:t>
            </a:r>
            <a:r>
              <a:rPr lang="en-US" sz="2600" dirty="0" err="1"/>
              <a:t>su</a:t>
            </a:r>
            <a:r>
              <a:rPr lang="en-US" sz="2600" dirty="0"/>
              <a:t> </a:t>
            </a:r>
            <a:r>
              <a:rPr lang="en-US" sz="2600" dirty="0" err="1"/>
              <a:t>manuscrito</a:t>
            </a:r>
            <a:r>
              <a:rPr lang="en-US" sz="2600" dirty="0"/>
              <a:t>, sin </a:t>
            </a:r>
            <a:r>
              <a:rPr lang="en-US" sz="2600" dirty="0" err="1"/>
              <a:t>importar</a:t>
            </a:r>
            <a:r>
              <a:rPr lang="en-US" sz="2600" dirty="0"/>
              <a:t> </a:t>
            </a:r>
            <a:r>
              <a:rPr lang="en-US" sz="2600" dirty="0" err="1"/>
              <a:t>cuán</a:t>
            </a:r>
            <a:r>
              <a:rPr lang="en-US" sz="2600" dirty="0"/>
              <a:t> </a:t>
            </a:r>
            <a:r>
              <a:rPr lang="en-US" sz="2600" dirty="0" err="1"/>
              <a:t>impresionantes</a:t>
            </a:r>
            <a:r>
              <a:rPr lang="en-US" sz="2600" dirty="0"/>
              <a:t> </a:t>
            </a:r>
            <a:r>
              <a:rPr lang="en-US" sz="2600" dirty="0" err="1"/>
              <a:t>sean</a:t>
            </a:r>
            <a:r>
              <a:rPr lang="en-US" sz="2600" dirty="0"/>
              <a:t> </a:t>
            </a:r>
            <a:r>
              <a:rPr lang="en-US" sz="2600" dirty="0" err="1"/>
              <a:t>sus</a:t>
            </a:r>
            <a:r>
              <a:rPr lang="en-US" sz="2600" dirty="0"/>
              <a:t> </a:t>
            </a:r>
            <a:r>
              <a:rPr lang="en-US" sz="2600" dirty="0" err="1"/>
              <a:t>resultados</a:t>
            </a:r>
            <a:r>
              <a:rPr lang="en-US" sz="2600" dirty="0"/>
              <a:t>.</a:t>
            </a:r>
            <a:endParaRPr lang="en-US" sz="2600" dirty="0" smtClean="0"/>
          </a:p>
        </p:txBody>
      </p:sp>
    </p:spTree>
    <p:extLst>
      <p:ext uri="{BB962C8B-B14F-4D97-AF65-F5344CB8AC3E}">
        <p14:creationId xmlns:p14="http://schemas.microsoft.com/office/powerpoint/2010/main" val="340059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49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ENCABEZADOS/SUBT</a:t>
            </a:r>
            <a:r>
              <a:rPr lang="es-ES" dirty="0" smtClean="0"/>
              <a:t>ÍTULOS</a:t>
            </a:r>
            <a:endParaRPr lang="es-ES_tradnl" b="1" dirty="0"/>
          </a:p>
        </p:txBody>
      </p:sp>
      <p:sp>
        <p:nvSpPr>
          <p:cNvPr id="8" name="CuadroTexto 7"/>
          <p:cNvSpPr txBox="1"/>
          <p:nvPr/>
        </p:nvSpPr>
        <p:spPr>
          <a:xfrm>
            <a:off x="631452" y="1771848"/>
            <a:ext cx="11097486" cy="3970318"/>
          </a:xfrm>
          <a:prstGeom prst="rect">
            <a:avLst/>
          </a:prstGeom>
          <a:noFill/>
        </p:spPr>
        <p:txBody>
          <a:bodyPr wrap="square" rtlCol="0">
            <a:spAutoFit/>
          </a:bodyPr>
          <a:lstStyle/>
          <a:p>
            <a:pPr marL="457200" indent="-457200">
              <a:buFont typeface="Arial" charset="0"/>
              <a:buChar char="•"/>
            </a:pPr>
            <a:r>
              <a:rPr lang="en-US" sz="2800" dirty="0"/>
              <a:t>La </a:t>
            </a:r>
            <a:r>
              <a:rPr lang="en-US" sz="2800" dirty="0" err="1"/>
              <a:t>sección</a:t>
            </a:r>
            <a:r>
              <a:rPr lang="en-US" sz="2800" dirty="0"/>
              <a:t> de </a:t>
            </a:r>
            <a:r>
              <a:rPr lang="en-US" sz="2800" dirty="0" err="1"/>
              <a:t>materiales</a:t>
            </a:r>
            <a:r>
              <a:rPr lang="en-US" sz="2800" dirty="0"/>
              <a:t> y </a:t>
            </a:r>
            <a:r>
              <a:rPr lang="en-US" sz="2800" dirty="0" err="1"/>
              <a:t>métodos</a:t>
            </a:r>
            <a:r>
              <a:rPr lang="en-US" sz="2800" dirty="0"/>
              <a:t> a menudo </a:t>
            </a:r>
            <a:r>
              <a:rPr lang="en-US" sz="2800" dirty="0" err="1"/>
              <a:t>tiene</a:t>
            </a:r>
            <a:r>
              <a:rPr lang="en-US" sz="2800" dirty="0"/>
              <a:t> </a:t>
            </a:r>
            <a:r>
              <a:rPr lang="en-US" sz="2800" dirty="0" err="1"/>
              <a:t>subtítulos</a:t>
            </a:r>
            <a:r>
              <a:rPr lang="en-US" sz="2800" dirty="0"/>
              <a:t>. </a:t>
            </a:r>
            <a:endParaRPr lang="en-US" sz="2800" dirty="0" smtClean="0"/>
          </a:p>
          <a:p>
            <a:pPr marL="457200" indent="-457200">
              <a:buFont typeface="Arial" charset="0"/>
              <a:buChar char="•"/>
            </a:pPr>
            <a:r>
              <a:rPr lang="en-US" sz="2800" dirty="0" smtClean="0"/>
              <a:t>Para </a:t>
            </a:r>
            <a:r>
              <a:rPr lang="en-US" sz="2800" dirty="0" err="1"/>
              <a:t>ver</a:t>
            </a:r>
            <a:r>
              <a:rPr lang="en-US" sz="2800" dirty="0"/>
              <a:t> </a:t>
            </a:r>
            <a:r>
              <a:rPr lang="en-US" sz="2800" dirty="0" err="1"/>
              <a:t>si</a:t>
            </a:r>
            <a:r>
              <a:rPr lang="en-US" sz="2800" dirty="0"/>
              <a:t> los </a:t>
            </a:r>
            <a:r>
              <a:rPr lang="en-US" sz="2800" dirty="0" err="1"/>
              <a:t>subtítulos</a:t>
            </a:r>
            <a:r>
              <a:rPr lang="en-US" sz="2800" dirty="0"/>
              <a:t> </a:t>
            </a:r>
            <a:r>
              <a:rPr lang="en-US" sz="2800" dirty="0" err="1"/>
              <a:t>serían</a:t>
            </a:r>
            <a:r>
              <a:rPr lang="en-US" sz="2800" dirty="0"/>
              <a:t> de </a:t>
            </a:r>
            <a:r>
              <a:rPr lang="en-US" sz="2800" dirty="0" err="1"/>
              <a:t>hecho</a:t>
            </a:r>
            <a:r>
              <a:rPr lang="en-US" sz="2800" dirty="0"/>
              <a:t> </a:t>
            </a:r>
            <a:r>
              <a:rPr lang="en-US" sz="2800" dirty="0" err="1"/>
              <a:t>adecuados</a:t>
            </a:r>
            <a:r>
              <a:rPr lang="en-US" sz="2800" dirty="0"/>
              <a:t>, y, de </a:t>
            </a:r>
            <a:r>
              <a:rPr lang="en-US" sz="2800" dirty="0" err="1"/>
              <a:t>ser</a:t>
            </a:r>
            <a:r>
              <a:rPr lang="en-US" sz="2800" dirty="0"/>
              <a:t> </a:t>
            </a:r>
            <a:r>
              <a:rPr lang="en-US" sz="2800" dirty="0" err="1"/>
              <a:t>así</a:t>
            </a:r>
            <a:r>
              <a:rPr lang="en-US" sz="2800" dirty="0"/>
              <a:t>, </a:t>
            </a:r>
            <a:r>
              <a:rPr lang="en-US" sz="2800" dirty="0" err="1"/>
              <a:t>qué</a:t>
            </a:r>
            <a:r>
              <a:rPr lang="en-US" sz="2800" dirty="0"/>
              <a:t> </a:t>
            </a:r>
            <a:r>
              <a:rPr lang="en-US" sz="2800" dirty="0" err="1"/>
              <a:t>tipos</a:t>
            </a:r>
            <a:r>
              <a:rPr lang="en-US" sz="2800" dirty="0"/>
              <a:t> </a:t>
            </a:r>
            <a:r>
              <a:rPr lang="en-US" sz="2800" dirty="0" err="1"/>
              <a:t>podrían</a:t>
            </a:r>
            <a:r>
              <a:rPr lang="en-US" sz="2800" dirty="0"/>
              <a:t> </a:t>
            </a:r>
            <a:r>
              <a:rPr lang="en-US" sz="2800" dirty="0" err="1"/>
              <a:t>ser</a:t>
            </a:r>
            <a:r>
              <a:rPr lang="en-US" sz="2800" dirty="0"/>
              <a:t> </a:t>
            </a:r>
            <a:r>
              <a:rPr lang="en-US" sz="2800" dirty="0" err="1"/>
              <a:t>apropiados</a:t>
            </a:r>
            <a:r>
              <a:rPr lang="en-US" sz="2800" dirty="0"/>
              <a:t>, </a:t>
            </a:r>
            <a:r>
              <a:rPr lang="en-US" sz="2800" dirty="0" err="1"/>
              <a:t>consulte</a:t>
            </a:r>
            <a:r>
              <a:rPr lang="en-US" sz="2800" dirty="0"/>
              <a:t> </a:t>
            </a:r>
            <a:r>
              <a:rPr lang="en-US" sz="2800" dirty="0" err="1"/>
              <a:t>artículos</a:t>
            </a:r>
            <a:r>
              <a:rPr lang="en-US" sz="2800" dirty="0"/>
              <a:t> </a:t>
            </a:r>
            <a:r>
              <a:rPr lang="en-US" sz="2800" dirty="0" err="1"/>
              <a:t>análogos</a:t>
            </a:r>
            <a:r>
              <a:rPr lang="en-US" sz="2800" dirty="0"/>
              <a:t> en </a:t>
            </a:r>
            <a:r>
              <a:rPr lang="en-US" sz="2800" dirty="0" err="1"/>
              <a:t>su</a:t>
            </a:r>
            <a:r>
              <a:rPr lang="en-US" sz="2800" dirty="0"/>
              <a:t> </a:t>
            </a:r>
            <a:r>
              <a:rPr lang="en-US" sz="2800" dirty="0" smtClean="0"/>
              <a:t>target journal. </a:t>
            </a:r>
          </a:p>
          <a:p>
            <a:pPr marL="457200" indent="-457200">
              <a:buFont typeface="Arial" charset="0"/>
              <a:buChar char="•"/>
            </a:pPr>
            <a:r>
              <a:rPr lang="en-US" sz="2800" dirty="0" err="1" smtClean="0"/>
              <a:t>Cuando</a:t>
            </a:r>
            <a:r>
              <a:rPr lang="en-US" sz="2800" dirty="0" smtClean="0"/>
              <a:t> </a:t>
            </a:r>
            <a:r>
              <a:rPr lang="en-US" sz="2800" dirty="0"/>
              <a:t>sea </a:t>
            </a:r>
            <a:r>
              <a:rPr lang="en-US" sz="2800" dirty="0" err="1"/>
              <a:t>posible</a:t>
            </a:r>
            <a:r>
              <a:rPr lang="en-US" sz="2800" dirty="0"/>
              <a:t>, </a:t>
            </a:r>
            <a:r>
              <a:rPr lang="en-US" sz="2800" dirty="0" err="1"/>
              <a:t>construya</a:t>
            </a:r>
            <a:r>
              <a:rPr lang="en-US" sz="2800" dirty="0"/>
              <a:t> </a:t>
            </a:r>
            <a:r>
              <a:rPr lang="en-US" sz="2800" dirty="0" err="1"/>
              <a:t>subtítulos</a:t>
            </a:r>
            <a:r>
              <a:rPr lang="en-US" sz="2800" dirty="0"/>
              <a:t> </a:t>
            </a:r>
            <a:r>
              <a:rPr lang="en-US" sz="2800" dirty="0" err="1"/>
              <a:t>que</a:t>
            </a:r>
            <a:r>
              <a:rPr lang="en-US" sz="2800" dirty="0"/>
              <a:t> "</a:t>
            </a:r>
            <a:r>
              <a:rPr lang="en-US" sz="2800" dirty="0" err="1"/>
              <a:t>coincidan</a:t>
            </a:r>
            <a:r>
              <a:rPr lang="en-US" sz="2800" dirty="0"/>
              <a:t>" con los </a:t>
            </a:r>
            <a:r>
              <a:rPr lang="en-US" sz="2800" dirty="0" err="1"/>
              <a:t>que</a:t>
            </a:r>
            <a:r>
              <a:rPr lang="en-US" sz="2800" dirty="0"/>
              <a:t> se </a:t>
            </a:r>
            <a:r>
              <a:rPr lang="en-US" sz="2800" dirty="0" err="1"/>
              <a:t>utilizarán</a:t>
            </a:r>
            <a:r>
              <a:rPr lang="en-US" sz="2800" dirty="0"/>
              <a:t> en la </a:t>
            </a:r>
            <a:r>
              <a:rPr lang="en-US" sz="2800" dirty="0" err="1"/>
              <a:t>sección</a:t>
            </a:r>
            <a:r>
              <a:rPr lang="en-US" sz="2800" dirty="0"/>
              <a:t> de </a:t>
            </a:r>
            <a:r>
              <a:rPr lang="en-US" sz="2800" dirty="0" err="1"/>
              <a:t>resultados</a:t>
            </a:r>
            <a:r>
              <a:rPr lang="en-US" sz="2800" dirty="0"/>
              <a:t>. </a:t>
            </a:r>
            <a:endParaRPr lang="en-US" sz="2800" dirty="0" smtClean="0"/>
          </a:p>
          <a:p>
            <a:pPr marL="457200" indent="-457200">
              <a:buFont typeface="Arial" charset="0"/>
              <a:buChar char="•"/>
            </a:pPr>
            <a:r>
              <a:rPr lang="en-US" sz="2800" dirty="0" smtClean="0"/>
              <a:t>La </a:t>
            </a:r>
            <a:r>
              <a:rPr lang="en-US" sz="2800" dirty="0" err="1"/>
              <a:t>redacción</a:t>
            </a:r>
            <a:r>
              <a:rPr lang="en-US" sz="2800" dirty="0"/>
              <a:t> de </a:t>
            </a:r>
            <a:r>
              <a:rPr lang="en-US" sz="2800" dirty="0" err="1"/>
              <a:t>ambas</a:t>
            </a:r>
            <a:r>
              <a:rPr lang="en-US" sz="2800" dirty="0"/>
              <a:t> </a:t>
            </a:r>
            <a:r>
              <a:rPr lang="en-US" sz="2800" dirty="0" err="1"/>
              <a:t>secciones</a:t>
            </a:r>
            <a:r>
              <a:rPr lang="en-US" sz="2800" dirty="0"/>
              <a:t> </a:t>
            </a:r>
            <a:r>
              <a:rPr lang="en-US" sz="2800" dirty="0" err="1"/>
              <a:t>será</a:t>
            </a:r>
            <a:r>
              <a:rPr lang="en-US" sz="2800" dirty="0"/>
              <a:t> </a:t>
            </a:r>
            <a:r>
              <a:rPr lang="en-US" sz="2800" dirty="0" err="1"/>
              <a:t>más</a:t>
            </a:r>
            <a:r>
              <a:rPr lang="en-US" sz="2800" dirty="0"/>
              <a:t> </a:t>
            </a:r>
            <a:r>
              <a:rPr lang="en-US" sz="2800" dirty="0" err="1"/>
              <a:t>fácil</a:t>
            </a:r>
            <a:r>
              <a:rPr lang="en-US" sz="2800" dirty="0"/>
              <a:t> </a:t>
            </a:r>
            <a:r>
              <a:rPr lang="en-US" sz="2800" dirty="0" err="1"/>
              <a:t>si</a:t>
            </a:r>
            <a:r>
              <a:rPr lang="en-US" sz="2800" dirty="0"/>
              <a:t> se </a:t>
            </a:r>
            <a:r>
              <a:rPr lang="en-US" sz="2800" dirty="0" err="1"/>
              <a:t>esfuerza</a:t>
            </a:r>
            <a:r>
              <a:rPr lang="en-US" sz="2800" dirty="0"/>
              <a:t> </a:t>
            </a:r>
            <a:r>
              <a:rPr lang="en-US" sz="2800" dirty="0" err="1"/>
              <a:t>por</a:t>
            </a:r>
            <a:r>
              <a:rPr lang="en-US" sz="2800" dirty="0"/>
              <a:t> </a:t>
            </a:r>
            <a:r>
              <a:rPr lang="en-US" sz="2800" dirty="0" err="1"/>
              <a:t>lograr</a:t>
            </a:r>
            <a:r>
              <a:rPr lang="en-US" sz="2800" dirty="0"/>
              <a:t> </a:t>
            </a:r>
            <a:r>
              <a:rPr lang="en-US" sz="2800" dirty="0" err="1"/>
              <a:t>una</a:t>
            </a:r>
            <a:r>
              <a:rPr lang="en-US" sz="2800" dirty="0"/>
              <a:t> </a:t>
            </a:r>
            <a:r>
              <a:rPr lang="en-US" sz="2800" dirty="0" err="1"/>
              <a:t>consistencia</a:t>
            </a:r>
            <a:r>
              <a:rPr lang="en-US" sz="2800" dirty="0"/>
              <a:t> </a:t>
            </a:r>
            <a:r>
              <a:rPr lang="en-US" sz="2800" dirty="0" err="1"/>
              <a:t>interna</a:t>
            </a:r>
            <a:r>
              <a:rPr lang="en-US" sz="2800" dirty="0"/>
              <a:t>, y el lector </a:t>
            </a:r>
            <a:r>
              <a:rPr lang="en-US" sz="2800" dirty="0" err="1"/>
              <a:t>podrá</a:t>
            </a:r>
            <a:r>
              <a:rPr lang="en-US" sz="2800" dirty="0"/>
              <a:t> </a:t>
            </a:r>
            <a:r>
              <a:rPr lang="en-US" sz="2800" dirty="0" err="1"/>
              <a:t>comprender</a:t>
            </a:r>
            <a:r>
              <a:rPr lang="en-US" sz="2800" dirty="0"/>
              <a:t> </a:t>
            </a:r>
            <a:r>
              <a:rPr lang="en-US" sz="2800" dirty="0" err="1"/>
              <a:t>rápidamente</a:t>
            </a:r>
            <a:r>
              <a:rPr lang="en-US" sz="2800" dirty="0"/>
              <a:t> la </a:t>
            </a:r>
            <a:r>
              <a:rPr lang="en-US" sz="2800" dirty="0" err="1"/>
              <a:t>relación</a:t>
            </a:r>
            <a:r>
              <a:rPr lang="en-US" sz="2800" dirty="0"/>
              <a:t> de un </a:t>
            </a:r>
            <a:r>
              <a:rPr lang="en-US" sz="2800" dirty="0" err="1"/>
              <a:t>método</a:t>
            </a:r>
            <a:r>
              <a:rPr lang="en-US" sz="2800" dirty="0"/>
              <a:t> particular con los </a:t>
            </a:r>
            <a:r>
              <a:rPr lang="en-US" sz="2800" dirty="0" err="1"/>
              <a:t>resultados</a:t>
            </a:r>
            <a:r>
              <a:rPr lang="en-US" sz="2800" dirty="0"/>
              <a:t> </a:t>
            </a:r>
            <a:r>
              <a:rPr lang="en-US" sz="2800" dirty="0" err="1"/>
              <a:t>relacionados</a:t>
            </a:r>
            <a:r>
              <a:rPr lang="en-US" sz="2800" dirty="0"/>
              <a:t>.</a:t>
            </a:r>
            <a:endParaRPr lang="en-US" sz="2800" dirty="0" smtClean="0"/>
          </a:p>
        </p:txBody>
      </p:sp>
    </p:spTree>
    <p:extLst>
      <p:ext uri="{BB962C8B-B14F-4D97-AF65-F5344CB8AC3E}">
        <p14:creationId xmlns:p14="http://schemas.microsoft.com/office/powerpoint/2010/main" val="948925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LENGTH OF THE TITLE</a:t>
            </a:r>
            <a:endParaRPr lang="es-ES_tradnl" b="1" dirty="0"/>
          </a:p>
        </p:txBody>
      </p:sp>
      <p:sp>
        <p:nvSpPr>
          <p:cNvPr id="8" name="CuadroTexto 7"/>
          <p:cNvSpPr txBox="1"/>
          <p:nvPr/>
        </p:nvSpPr>
        <p:spPr>
          <a:xfrm>
            <a:off x="631452" y="1486729"/>
            <a:ext cx="11097486" cy="4708981"/>
          </a:xfrm>
          <a:prstGeom prst="rect">
            <a:avLst/>
          </a:prstGeom>
          <a:noFill/>
        </p:spPr>
        <p:txBody>
          <a:bodyPr wrap="square" rtlCol="0">
            <a:spAutoFit/>
          </a:bodyPr>
          <a:lstStyle/>
          <a:p>
            <a:pPr marL="457200" indent="-457200">
              <a:buFont typeface="Arial" charset="0"/>
              <a:buChar char="•"/>
            </a:pPr>
            <a:r>
              <a:rPr lang="es-ES_tradnl" sz="2500" dirty="0" smtClean="0"/>
              <a:t>De vez en cuando, los títulos son demasiado cortos. Se envió un artículo al </a:t>
            </a:r>
            <a:r>
              <a:rPr lang="es-ES_tradnl" sz="2500" dirty="0" err="1" smtClean="0"/>
              <a:t>Journal</a:t>
            </a:r>
            <a:r>
              <a:rPr lang="es-ES_tradnl" sz="2500" dirty="0" smtClean="0"/>
              <a:t> of </a:t>
            </a:r>
            <a:r>
              <a:rPr lang="es-ES_tradnl" sz="2500" dirty="0" err="1" smtClean="0"/>
              <a:t>Bacteriology</a:t>
            </a:r>
            <a:r>
              <a:rPr lang="es-ES_tradnl" sz="2500" dirty="0" smtClean="0"/>
              <a:t> con el título "Estudios sobre </a:t>
            </a:r>
            <a:r>
              <a:rPr lang="es-ES_tradnl" sz="2500" dirty="0" err="1" smtClean="0"/>
              <a:t>Brucella</a:t>
            </a:r>
            <a:r>
              <a:rPr lang="es-ES_tradnl" sz="2500" dirty="0" smtClean="0"/>
              <a:t>". Obviamente, este título no fue muy útil para el lector potencial. ¿El estudio fue taxonómico, genético, bioquímico o médico? Ciertamente nos gustaría saber al menos eso. </a:t>
            </a:r>
          </a:p>
          <a:p>
            <a:pPr marL="457200" indent="-457200">
              <a:buFont typeface="Arial" charset="0"/>
              <a:buChar char="•"/>
            </a:pPr>
            <a:r>
              <a:rPr lang="es-ES_tradnl" sz="2500" dirty="0" smtClean="0"/>
              <a:t>Mucho más a menudo, los títulos son demasiado largos. Irónicamente, los títulos largos suelen ser menos significativos que los cortos. Hace más o menos un siglo, cuando la ciencia era menos especializada, los títulos tendían a ser largos e inespecíficos, como por ejemplo: "En la adición al método de investigación microscópica mediante una nueva forma de producir contraste de color entre un objeto y su fondo o entre partes del objeto en sí "(</a:t>
            </a:r>
            <a:r>
              <a:rPr lang="es-ES_tradnl" sz="2500" dirty="0" err="1" smtClean="0"/>
              <a:t>Rheinberg</a:t>
            </a:r>
            <a:r>
              <a:rPr lang="es-ES_tradnl" sz="2500" dirty="0" smtClean="0"/>
              <a:t> J. 1896. JR </a:t>
            </a:r>
            <a:r>
              <a:rPr lang="es-ES_tradnl" sz="2500" dirty="0" err="1" smtClean="0"/>
              <a:t>Microsc</a:t>
            </a:r>
            <a:r>
              <a:rPr lang="es-ES_tradnl" sz="2500" dirty="0" smtClean="0"/>
              <a:t>. Soc. 373). Eso ciertamente suena como un título pobre; Tal vez sería un buen resumen. </a:t>
            </a:r>
            <a:endParaRPr lang="es-ES_tradnl" sz="2500" dirty="0"/>
          </a:p>
        </p:txBody>
      </p:sp>
    </p:spTree>
    <p:extLst>
      <p:ext uri="{BB962C8B-B14F-4D97-AF65-F5344CB8AC3E}">
        <p14:creationId xmlns:p14="http://schemas.microsoft.com/office/powerpoint/2010/main" val="21064024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50</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NEED FOR REFERENCES</a:t>
            </a:r>
            <a:endParaRPr lang="es-ES_tradnl" b="1" dirty="0"/>
          </a:p>
        </p:txBody>
      </p:sp>
      <p:sp>
        <p:nvSpPr>
          <p:cNvPr id="8" name="CuadroTexto 7"/>
          <p:cNvSpPr txBox="1"/>
          <p:nvPr/>
        </p:nvSpPr>
        <p:spPr>
          <a:xfrm>
            <a:off x="631452" y="1480902"/>
            <a:ext cx="11097486" cy="4832092"/>
          </a:xfrm>
          <a:prstGeom prst="rect">
            <a:avLst/>
          </a:prstGeom>
          <a:noFill/>
        </p:spPr>
        <p:txBody>
          <a:bodyPr wrap="square" rtlCol="0">
            <a:spAutoFit/>
          </a:bodyPr>
          <a:lstStyle/>
          <a:p>
            <a:pPr marL="457200" indent="-457200">
              <a:buFont typeface="Arial" charset="0"/>
              <a:buChar char="•"/>
            </a:pPr>
            <a:r>
              <a:rPr lang="en-US" sz="2800" dirty="0"/>
              <a:t>Al </a:t>
            </a:r>
            <a:r>
              <a:rPr lang="en-US" sz="2800" dirty="0" err="1"/>
              <a:t>describir</a:t>
            </a:r>
            <a:r>
              <a:rPr lang="en-US" sz="2800" dirty="0"/>
              <a:t> los </a:t>
            </a:r>
            <a:r>
              <a:rPr lang="en-US" sz="2800" dirty="0" err="1"/>
              <a:t>métodos</a:t>
            </a:r>
            <a:r>
              <a:rPr lang="en-US" sz="2800" dirty="0"/>
              <a:t> de </a:t>
            </a:r>
            <a:r>
              <a:rPr lang="en-US" sz="2800" dirty="0" err="1"/>
              <a:t>las</a:t>
            </a:r>
            <a:r>
              <a:rPr lang="en-US" sz="2800" dirty="0"/>
              <a:t> </a:t>
            </a:r>
            <a:r>
              <a:rPr lang="en-US" sz="2800" dirty="0" err="1"/>
              <a:t>investigaciones</a:t>
            </a:r>
            <a:r>
              <a:rPr lang="en-US" sz="2800" dirty="0"/>
              <a:t>, </a:t>
            </a:r>
            <a:r>
              <a:rPr lang="en-US" sz="2800" dirty="0" err="1"/>
              <a:t>debe</a:t>
            </a:r>
            <a:r>
              <a:rPr lang="en-US" sz="2800" dirty="0"/>
              <a:t> </a:t>
            </a:r>
            <a:r>
              <a:rPr lang="en-US" sz="2800" dirty="0" err="1"/>
              <a:t>proporcionar</a:t>
            </a:r>
            <a:r>
              <a:rPr lang="en-US" sz="2800" dirty="0"/>
              <a:t> (o </a:t>
            </a:r>
            <a:r>
              <a:rPr lang="en-US" sz="2800" dirty="0" err="1"/>
              <a:t>dirigir</a:t>
            </a:r>
            <a:r>
              <a:rPr lang="en-US" sz="2800" dirty="0"/>
              <a:t> a los </a:t>
            </a:r>
            <a:r>
              <a:rPr lang="en-US" sz="2800" dirty="0" err="1"/>
              <a:t>lectores</a:t>
            </a:r>
            <a:r>
              <a:rPr lang="en-US" sz="2800" dirty="0"/>
              <a:t>) </a:t>
            </a:r>
            <a:r>
              <a:rPr lang="en-US" sz="2800" dirty="0" err="1"/>
              <a:t>detalles</a:t>
            </a:r>
            <a:r>
              <a:rPr lang="en-US" sz="2800" dirty="0"/>
              <a:t> </a:t>
            </a:r>
            <a:r>
              <a:rPr lang="en-US" sz="2800" dirty="0" err="1" smtClean="0"/>
              <a:t>suficientes</a:t>
            </a:r>
            <a:r>
              <a:rPr lang="en-US" sz="2800" dirty="0" smtClean="0"/>
              <a:t>. </a:t>
            </a:r>
            <a:r>
              <a:rPr lang="en-US" sz="2800" dirty="0"/>
              <a:t>Si </a:t>
            </a:r>
            <a:r>
              <a:rPr lang="en-US" sz="2800" dirty="0" err="1"/>
              <a:t>su</a:t>
            </a:r>
            <a:r>
              <a:rPr lang="en-US" sz="2800" dirty="0"/>
              <a:t> </a:t>
            </a:r>
            <a:r>
              <a:rPr lang="en-US" sz="2800" dirty="0" err="1"/>
              <a:t>método</a:t>
            </a:r>
            <a:r>
              <a:rPr lang="en-US" sz="2800" dirty="0"/>
              <a:t> </a:t>
            </a:r>
            <a:r>
              <a:rPr lang="en-US" sz="2800" dirty="0" err="1"/>
              <a:t>es</a:t>
            </a:r>
            <a:r>
              <a:rPr lang="en-US" sz="2800" dirty="0"/>
              <a:t> </a:t>
            </a:r>
            <a:r>
              <a:rPr lang="en-US" sz="2800" dirty="0" err="1"/>
              <a:t>nuevo</a:t>
            </a:r>
            <a:r>
              <a:rPr lang="en-US" sz="2800" dirty="0"/>
              <a:t> (no </a:t>
            </a:r>
            <a:r>
              <a:rPr lang="en-US" sz="2800" dirty="0" err="1"/>
              <a:t>publicado</a:t>
            </a:r>
            <a:r>
              <a:rPr lang="en-US" sz="2800" dirty="0"/>
              <a:t>), </a:t>
            </a:r>
            <a:r>
              <a:rPr lang="en-US" sz="2800" dirty="0" err="1"/>
              <a:t>debe</a:t>
            </a:r>
            <a:r>
              <a:rPr lang="en-US" sz="2800" dirty="0"/>
              <a:t> </a:t>
            </a:r>
            <a:r>
              <a:rPr lang="en-US" sz="2800" dirty="0" err="1"/>
              <a:t>proporcionar</a:t>
            </a:r>
            <a:r>
              <a:rPr lang="en-US" sz="2800" dirty="0"/>
              <a:t> </a:t>
            </a:r>
            <a:r>
              <a:rPr lang="en-US" sz="2800" i="1" dirty="0" err="1"/>
              <a:t>todos</a:t>
            </a:r>
            <a:r>
              <a:rPr lang="en-US" sz="2800" dirty="0"/>
              <a:t> los </a:t>
            </a:r>
            <a:r>
              <a:rPr lang="en-US" sz="2800" dirty="0" err="1"/>
              <a:t>detalles</a:t>
            </a:r>
            <a:r>
              <a:rPr lang="en-US" sz="2800" dirty="0"/>
              <a:t> </a:t>
            </a:r>
            <a:r>
              <a:rPr lang="en-US" sz="2800" dirty="0" err="1"/>
              <a:t>necesarios</a:t>
            </a:r>
            <a:r>
              <a:rPr lang="en-US" sz="2800" dirty="0"/>
              <a:t>. </a:t>
            </a:r>
            <a:endParaRPr lang="en-US" sz="2800" dirty="0" smtClean="0"/>
          </a:p>
          <a:p>
            <a:pPr marL="457200" indent="-457200">
              <a:buFont typeface="Arial" charset="0"/>
              <a:buChar char="•"/>
            </a:pPr>
            <a:r>
              <a:rPr lang="en-US" sz="2800" dirty="0" smtClean="0"/>
              <a:t>Sin </a:t>
            </a:r>
            <a:r>
              <a:rPr lang="en-US" sz="2800" dirty="0"/>
              <a:t>embargo, </a:t>
            </a:r>
            <a:r>
              <a:rPr lang="en-US" sz="2800" dirty="0" err="1"/>
              <a:t>si</a:t>
            </a:r>
            <a:r>
              <a:rPr lang="en-US" sz="2800" dirty="0"/>
              <a:t> el </a:t>
            </a:r>
            <a:r>
              <a:rPr lang="en-US" sz="2800" dirty="0" err="1"/>
              <a:t>método</a:t>
            </a:r>
            <a:r>
              <a:rPr lang="en-US" sz="2800" dirty="0"/>
              <a:t> se ha </a:t>
            </a:r>
            <a:r>
              <a:rPr lang="en-US" sz="2800" dirty="0" err="1"/>
              <a:t>publicado</a:t>
            </a:r>
            <a:r>
              <a:rPr lang="en-US" sz="2800" dirty="0"/>
              <a:t> en </a:t>
            </a:r>
            <a:r>
              <a:rPr lang="en-US" sz="2800" dirty="0" err="1"/>
              <a:t>una</a:t>
            </a:r>
            <a:r>
              <a:rPr lang="en-US" sz="2800" dirty="0"/>
              <a:t> </a:t>
            </a:r>
            <a:r>
              <a:rPr lang="en-US" sz="2800" dirty="0" err="1"/>
              <a:t>revista</a:t>
            </a:r>
            <a:r>
              <a:rPr lang="en-US" sz="2800" dirty="0"/>
              <a:t>, se </a:t>
            </a:r>
            <a:r>
              <a:rPr lang="en-US" sz="2800" dirty="0" err="1"/>
              <a:t>debe</a:t>
            </a:r>
            <a:r>
              <a:rPr lang="en-US" sz="2800" dirty="0"/>
              <a:t> </a:t>
            </a:r>
            <a:r>
              <a:rPr lang="en-US" sz="2800" dirty="0" err="1"/>
              <a:t>proporcionar</a:t>
            </a:r>
            <a:r>
              <a:rPr lang="en-US" sz="2800" dirty="0"/>
              <a:t> la </a:t>
            </a:r>
            <a:r>
              <a:rPr lang="en-US" sz="2800" dirty="0" err="1"/>
              <a:t>referencia</a:t>
            </a:r>
            <a:r>
              <a:rPr lang="en-US" sz="2800" dirty="0"/>
              <a:t> </a:t>
            </a:r>
            <a:r>
              <a:rPr lang="en-US" sz="2800" dirty="0" err="1"/>
              <a:t>bibliográfica</a:t>
            </a:r>
            <a:r>
              <a:rPr lang="en-US" sz="2800" dirty="0"/>
              <a:t>. </a:t>
            </a:r>
            <a:endParaRPr lang="en-US" sz="2800" dirty="0" smtClean="0"/>
          </a:p>
          <a:p>
            <a:pPr marL="457200" indent="-457200">
              <a:buFont typeface="Arial" charset="0"/>
              <a:buChar char="•"/>
            </a:pPr>
            <a:r>
              <a:rPr lang="en-US" sz="2800" dirty="0" smtClean="0"/>
              <a:t>Para </a:t>
            </a:r>
            <a:r>
              <a:rPr lang="en-US" sz="2800" dirty="0"/>
              <a:t>un </a:t>
            </a:r>
            <a:r>
              <a:rPr lang="en-US" sz="2800" dirty="0" err="1"/>
              <a:t>método</a:t>
            </a:r>
            <a:r>
              <a:rPr lang="en-US" sz="2800" dirty="0"/>
              <a:t> </a:t>
            </a:r>
            <a:r>
              <a:rPr lang="en-US" sz="2800" dirty="0" err="1"/>
              <a:t>bien</a:t>
            </a:r>
            <a:r>
              <a:rPr lang="en-US" sz="2800" dirty="0"/>
              <a:t> </a:t>
            </a:r>
            <a:r>
              <a:rPr lang="en-US" sz="2800" dirty="0" err="1"/>
              <a:t>conocido</a:t>
            </a:r>
            <a:r>
              <a:rPr lang="en-US" sz="2800" dirty="0"/>
              <a:t> </a:t>
            </a:r>
            <a:r>
              <a:rPr lang="en-US" sz="2800" dirty="0" err="1"/>
              <a:t>por</a:t>
            </a:r>
            <a:r>
              <a:rPr lang="en-US" sz="2800" dirty="0"/>
              <a:t> los </a:t>
            </a:r>
            <a:r>
              <a:rPr lang="en-US" sz="2800" dirty="0" err="1"/>
              <a:t>lectores</a:t>
            </a:r>
            <a:r>
              <a:rPr lang="en-US" sz="2800" dirty="0"/>
              <a:t>, solo se </a:t>
            </a:r>
            <a:r>
              <a:rPr lang="en-US" sz="2800" dirty="0" err="1"/>
              <a:t>necesita</a:t>
            </a:r>
            <a:r>
              <a:rPr lang="en-US" sz="2800" dirty="0"/>
              <a:t> la </a:t>
            </a:r>
            <a:r>
              <a:rPr lang="en-US" sz="2800" dirty="0" err="1"/>
              <a:t>referencia</a:t>
            </a:r>
            <a:r>
              <a:rPr lang="en-US" sz="2800" dirty="0"/>
              <a:t> </a:t>
            </a:r>
            <a:r>
              <a:rPr lang="en-US" sz="2800" dirty="0" err="1"/>
              <a:t>bibliográfica</a:t>
            </a:r>
            <a:r>
              <a:rPr lang="en-US" sz="2800" dirty="0"/>
              <a:t>. </a:t>
            </a:r>
            <a:endParaRPr lang="en-US" sz="2800" dirty="0" smtClean="0"/>
          </a:p>
          <a:p>
            <a:pPr marL="457200" indent="-457200">
              <a:buFont typeface="Arial" charset="0"/>
              <a:buChar char="•"/>
            </a:pPr>
            <a:r>
              <a:rPr lang="en-US" sz="2800" dirty="0" smtClean="0"/>
              <a:t>Para </a:t>
            </a:r>
            <a:r>
              <a:rPr lang="en-US" sz="2800" dirty="0"/>
              <a:t>un </a:t>
            </a:r>
            <a:r>
              <a:rPr lang="en-US" sz="2800" dirty="0" err="1"/>
              <a:t>método</a:t>
            </a:r>
            <a:r>
              <a:rPr lang="en-US" sz="2800" dirty="0"/>
              <a:t> con el </a:t>
            </a:r>
            <a:r>
              <a:rPr lang="en-US" sz="2800" dirty="0" err="1"/>
              <a:t>que</a:t>
            </a:r>
            <a:r>
              <a:rPr lang="en-US" sz="2800" dirty="0"/>
              <a:t> los </a:t>
            </a:r>
            <a:r>
              <a:rPr lang="en-US" sz="2800" dirty="0" err="1"/>
              <a:t>lectores</a:t>
            </a:r>
            <a:r>
              <a:rPr lang="en-US" sz="2800" dirty="0"/>
              <a:t> </a:t>
            </a:r>
            <a:r>
              <a:rPr lang="en-US" sz="2800" dirty="0" err="1"/>
              <a:t>pueden</a:t>
            </a:r>
            <a:r>
              <a:rPr lang="en-US" sz="2800" dirty="0"/>
              <a:t> no </a:t>
            </a:r>
            <a:r>
              <a:rPr lang="en-US" sz="2800" dirty="0" err="1"/>
              <a:t>estar</a:t>
            </a:r>
            <a:r>
              <a:rPr lang="en-US" sz="2800" dirty="0"/>
              <a:t> </a:t>
            </a:r>
            <a:r>
              <a:rPr lang="en-US" sz="2800" dirty="0" err="1"/>
              <a:t>familiarizados</a:t>
            </a:r>
            <a:r>
              <a:rPr lang="en-US" sz="2800" dirty="0"/>
              <a:t>, vale la </a:t>
            </a:r>
            <a:r>
              <a:rPr lang="en-US" sz="2800" dirty="0" err="1"/>
              <a:t>pena</a:t>
            </a:r>
            <a:r>
              <a:rPr lang="en-US" sz="2800" dirty="0"/>
              <a:t> </a:t>
            </a:r>
            <a:r>
              <a:rPr lang="en-US" sz="2800" dirty="0" err="1"/>
              <a:t>agregar</a:t>
            </a:r>
            <a:r>
              <a:rPr lang="en-US" sz="2800" dirty="0"/>
              <a:t> </a:t>
            </a:r>
            <a:r>
              <a:rPr lang="en-US" sz="2800" dirty="0" err="1"/>
              <a:t>algunas</a:t>
            </a:r>
            <a:r>
              <a:rPr lang="en-US" sz="2800" dirty="0"/>
              <a:t> palabras de </a:t>
            </a:r>
            <a:r>
              <a:rPr lang="en-US" sz="2800" dirty="0" err="1"/>
              <a:t>descripción</a:t>
            </a:r>
            <a:r>
              <a:rPr lang="en-US" sz="2800" dirty="0"/>
              <a:t>, </a:t>
            </a:r>
            <a:r>
              <a:rPr lang="en-US" sz="2800" dirty="0" err="1"/>
              <a:t>especialmente</a:t>
            </a:r>
            <a:r>
              <a:rPr lang="en-US" sz="2800" dirty="0"/>
              <a:t> </a:t>
            </a:r>
            <a:r>
              <a:rPr lang="en-US" sz="2800" dirty="0" err="1"/>
              <a:t>si</a:t>
            </a:r>
            <a:r>
              <a:rPr lang="en-US" sz="2800" dirty="0"/>
              <a:t> la </a:t>
            </a:r>
            <a:r>
              <a:rPr lang="en-US" sz="2800" dirty="0" err="1"/>
              <a:t>revista</a:t>
            </a:r>
            <a:r>
              <a:rPr lang="en-US" sz="2800" dirty="0"/>
              <a:t> en la </a:t>
            </a:r>
            <a:r>
              <a:rPr lang="en-US" sz="2800" dirty="0" err="1"/>
              <a:t>que</a:t>
            </a:r>
            <a:r>
              <a:rPr lang="en-US" sz="2800" dirty="0"/>
              <a:t> se </a:t>
            </a:r>
            <a:r>
              <a:rPr lang="en-US" sz="2800" dirty="0" err="1"/>
              <a:t>describió</a:t>
            </a:r>
            <a:r>
              <a:rPr lang="en-US" sz="2800" dirty="0"/>
              <a:t> el </a:t>
            </a:r>
            <a:r>
              <a:rPr lang="en-US" sz="2800" dirty="0" err="1"/>
              <a:t>método</a:t>
            </a:r>
            <a:r>
              <a:rPr lang="en-US" sz="2800" dirty="0"/>
              <a:t> </a:t>
            </a:r>
            <a:r>
              <a:rPr lang="en-US" sz="2800" dirty="0" err="1"/>
              <a:t>podría</a:t>
            </a:r>
            <a:r>
              <a:rPr lang="en-US" sz="2800" dirty="0"/>
              <a:t> no </a:t>
            </a:r>
            <a:r>
              <a:rPr lang="en-US" sz="2800" dirty="0" err="1"/>
              <a:t>ser</a:t>
            </a:r>
            <a:r>
              <a:rPr lang="en-US" sz="2800" dirty="0"/>
              <a:t> </a:t>
            </a:r>
            <a:r>
              <a:rPr lang="en-US" sz="2800" dirty="0" err="1"/>
              <a:t>fácilmente</a:t>
            </a:r>
            <a:r>
              <a:rPr lang="en-US" sz="2800" dirty="0"/>
              <a:t> </a:t>
            </a:r>
            <a:r>
              <a:rPr lang="en-US" sz="2800" dirty="0" err="1"/>
              <a:t>accesible</a:t>
            </a:r>
            <a:r>
              <a:rPr lang="en-US" sz="2800" dirty="0"/>
              <a:t>. </a:t>
            </a:r>
            <a:endParaRPr lang="en-US" sz="2800" dirty="0" smtClean="0"/>
          </a:p>
        </p:txBody>
      </p:sp>
    </p:spTree>
    <p:extLst>
      <p:ext uri="{BB962C8B-B14F-4D97-AF65-F5344CB8AC3E}">
        <p14:creationId xmlns:p14="http://schemas.microsoft.com/office/powerpoint/2010/main" val="3908422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51</a:t>
            </a:fld>
            <a:endParaRPr lang="es-ES_tradnl" sz="1600" dirty="0"/>
          </a:p>
        </p:txBody>
      </p:sp>
      <p:sp>
        <p:nvSpPr>
          <p:cNvPr id="6" name="Título 1"/>
          <p:cNvSpPr txBox="1">
            <a:spLocks/>
          </p:cNvSpPr>
          <p:nvPr/>
        </p:nvSpPr>
        <p:spPr>
          <a:xfrm>
            <a:off x="631452" y="522513"/>
            <a:ext cx="10581032"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TABLES AND </a:t>
            </a:r>
            <a:r>
              <a:rPr lang="en-US" dirty="0"/>
              <a:t>FIGURES</a:t>
            </a:r>
            <a:endParaRPr lang="es-ES_tradnl" b="1" dirty="0"/>
          </a:p>
        </p:txBody>
      </p:sp>
      <p:sp>
        <p:nvSpPr>
          <p:cNvPr id="8" name="CuadroTexto 7"/>
          <p:cNvSpPr txBox="1"/>
          <p:nvPr/>
        </p:nvSpPr>
        <p:spPr>
          <a:xfrm>
            <a:off x="631452" y="1480902"/>
            <a:ext cx="11097486" cy="4832092"/>
          </a:xfrm>
          <a:prstGeom prst="rect">
            <a:avLst/>
          </a:prstGeom>
          <a:noFill/>
        </p:spPr>
        <p:txBody>
          <a:bodyPr wrap="square" rtlCol="0">
            <a:spAutoFit/>
          </a:bodyPr>
          <a:lstStyle/>
          <a:p>
            <a:pPr marL="457200" indent="-457200">
              <a:buFont typeface="Arial" charset="0"/>
              <a:buChar char="•"/>
            </a:pPr>
            <a:r>
              <a:rPr lang="en-US" sz="2800" dirty="0" err="1"/>
              <a:t>Cuando</a:t>
            </a:r>
            <a:r>
              <a:rPr lang="en-US" sz="2800" dirty="0"/>
              <a:t> se </a:t>
            </a:r>
            <a:r>
              <a:rPr lang="en-US" sz="2800" dirty="0" err="1"/>
              <a:t>usan</a:t>
            </a:r>
            <a:r>
              <a:rPr lang="en-US" sz="2800" dirty="0"/>
              <a:t> </a:t>
            </a:r>
            <a:r>
              <a:rPr lang="en-US" sz="2800" dirty="0" err="1"/>
              <a:t>muchas</a:t>
            </a:r>
            <a:r>
              <a:rPr lang="en-US" sz="2800" dirty="0"/>
              <a:t> </a:t>
            </a:r>
            <a:r>
              <a:rPr lang="en-US" sz="2800" dirty="0" err="1"/>
              <a:t>cepas</a:t>
            </a:r>
            <a:r>
              <a:rPr lang="en-US" sz="2800" dirty="0"/>
              <a:t> o </a:t>
            </a:r>
            <a:r>
              <a:rPr lang="en-US" sz="2800" dirty="0" err="1"/>
              <a:t>mutantes</a:t>
            </a:r>
            <a:r>
              <a:rPr lang="en-US" sz="2800" dirty="0"/>
              <a:t> </a:t>
            </a:r>
            <a:r>
              <a:rPr lang="en-US" sz="2800" dirty="0" err="1"/>
              <a:t>microbianos</a:t>
            </a:r>
            <a:r>
              <a:rPr lang="en-US" sz="2800" dirty="0"/>
              <a:t> en un </a:t>
            </a:r>
            <a:r>
              <a:rPr lang="en-US" sz="2800" dirty="0" err="1"/>
              <a:t>estudio</a:t>
            </a:r>
            <a:r>
              <a:rPr lang="en-US" sz="2800" dirty="0"/>
              <a:t>, prepare </a:t>
            </a:r>
            <a:r>
              <a:rPr lang="en-US" sz="2800" dirty="0" err="1"/>
              <a:t>tablas</a:t>
            </a:r>
            <a:r>
              <a:rPr lang="en-US" sz="2800" dirty="0"/>
              <a:t> de </a:t>
            </a:r>
            <a:r>
              <a:rPr lang="en-US" sz="2800" dirty="0" err="1"/>
              <a:t>cepas</a:t>
            </a:r>
            <a:r>
              <a:rPr lang="en-US" sz="2800" dirty="0"/>
              <a:t> </a:t>
            </a:r>
            <a:r>
              <a:rPr lang="en-US" sz="2800" dirty="0" err="1"/>
              <a:t>que</a:t>
            </a:r>
            <a:r>
              <a:rPr lang="en-US" sz="2800" dirty="0"/>
              <a:t> </a:t>
            </a:r>
            <a:r>
              <a:rPr lang="en-US" sz="2800" dirty="0" err="1"/>
              <a:t>identifiquen</a:t>
            </a:r>
            <a:r>
              <a:rPr lang="en-US" sz="2800" dirty="0"/>
              <a:t> la </a:t>
            </a:r>
            <a:r>
              <a:rPr lang="en-US" sz="2800" dirty="0" err="1"/>
              <a:t>fuente</a:t>
            </a:r>
            <a:r>
              <a:rPr lang="en-US" sz="2800" dirty="0"/>
              <a:t> y </a:t>
            </a:r>
            <a:r>
              <a:rPr lang="en-US" sz="2800" dirty="0" err="1"/>
              <a:t>las</a:t>
            </a:r>
            <a:r>
              <a:rPr lang="en-US" sz="2800" dirty="0"/>
              <a:t> </a:t>
            </a:r>
            <a:r>
              <a:rPr lang="en-US" sz="2800" dirty="0" err="1"/>
              <a:t>propiedades</a:t>
            </a:r>
            <a:r>
              <a:rPr lang="en-US" sz="2800" dirty="0"/>
              <a:t> de los </a:t>
            </a:r>
            <a:r>
              <a:rPr lang="en-US" sz="2800" dirty="0" err="1"/>
              <a:t>mutantes</a:t>
            </a:r>
            <a:r>
              <a:rPr lang="en-US" sz="2800" dirty="0"/>
              <a:t>, </a:t>
            </a:r>
            <a:r>
              <a:rPr lang="en-US" sz="2800" dirty="0" err="1"/>
              <a:t>bacteriófagos</a:t>
            </a:r>
            <a:r>
              <a:rPr lang="en-US" sz="2800" dirty="0"/>
              <a:t>, </a:t>
            </a:r>
            <a:r>
              <a:rPr lang="en-US" sz="2800" dirty="0" err="1"/>
              <a:t>plásmidos</a:t>
            </a:r>
            <a:r>
              <a:rPr lang="en-US" sz="2800" dirty="0"/>
              <a:t>, etc. </a:t>
            </a:r>
            <a:endParaRPr lang="en-US" sz="2800" dirty="0" smtClean="0"/>
          </a:p>
          <a:p>
            <a:pPr marL="457200" indent="-457200">
              <a:buFont typeface="Arial" charset="0"/>
              <a:buChar char="•"/>
            </a:pPr>
            <a:r>
              <a:rPr lang="en-US" sz="2800" dirty="0" smtClean="0"/>
              <a:t>Las </a:t>
            </a:r>
            <a:r>
              <a:rPr lang="en-US" sz="2800" dirty="0" err="1"/>
              <a:t>propiedades</a:t>
            </a:r>
            <a:r>
              <a:rPr lang="en-US" sz="2800" dirty="0"/>
              <a:t> de </a:t>
            </a:r>
            <a:r>
              <a:rPr lang="en-US" sz="2800" dirty="0" err="1"/>
              <a:t>múltiples</a:t>
            </a:r>
            <a:r>
              <a:rPr lang="en-US" sz="2800" dirty="0"/>
              <a:t> </a:t>
            </a:r>
            <a:r>
              <a:rPr lang="en-US" sz="2800" dirty="0" err="1"/>
              <a:t>compuestos</a:t>
            </a:r>
            <a:r>
              <a:rPr lang="en-US" sz="2800" dirty="0"/>
              <a:t> </a:t>
            </a:r>
            <a:r>
              <a:rPr lang="en-US" sz="2800" dirty="0" err="1"/>
              <a:t>químicos</a:t>
            </a:r>
            <a:r>
              <a:rPr lang="en-US" sz="2800" dirty="0"/>
              <a:t> </a:t>
            </a:r>
            <a:r>
              <a:rPr lang="en-US" sz="2800" dirty="0" err="1"/>
              <a:t>también</a:t>
            </a:r>
            <a:r>
              <a:rPr lang="en-US" sz="2800" dirty="0"/>
              <a:t> </a:t>
            </a:r>
            <a:r>
              <a:rPr lang="en-US" sz="2800" dirty="0" err="1"/>
              <a:t>pueden</a:t>
            </a:r>
            <a:r>
              <a:rPr lang="en-US" sz="2800" dirty="0"/>
              <a:t> </a:t>
            </a:r>
            <a:r>
              <a:rPr lang="en-US" sz="2800" dirty="0" err="1"/>
              <a:t>presentarse</a:t>
            </a:r>
            <a:r>
              <a:rPr lang="en-US" sz="2800" dirty="0"/>
              <a:t> en forma tabular, a menudo en </a:t>
            </a:r>
            <a:r>
              <a:rPr lang="en-US" sz="2800" dirty="0" err="1"/>
              <a:t>beneficio</a:t>
            </a:r>
            <a:r>
              <a:rPr lang="en-US" sz="2800" dirty="0"/>
              <a:t> de </a:t>
            </a:r>
            <a:r>
              <a:rPr lang="en-US" sz="2800" dirty="0" smtClean="0"/>
              <a:t>ambos, el </a:t>
            </a:r>
            <a:r>
              <a:rPr lang="en-US" sz="2800" dirty="0" err="1"/>
              <a:t>autor</a:t>
            </a:r>
            <a:r>
              <a:rPr lang="en-US" sz="2800" dirty="0"/>
              <a:t> y el lector. </a:t>
            </a:r>
            <a:endParaRPr lang="en-US" sz="2800" dirty="0" smtClean="0"/>
          </a:p>
          <a:p>
            <a:pPr marL="457200" indent="-457200">
              <a:buFont typeface="Arial" charset="0"/>
              <a:buChar char="•"/>
            </a:pPr>
            <a:r>
              <a:rPr lang="en-US" sz="2800" dirty="0" smtClean="0"/>
              <a:t>Las </a:t>
            </a:r>
            <a:r>
              <a:rPr lang="en-US" sz="2800" dirty="0" err="1"/>
              <a:t>tablas</a:t>
            </a:r>
            <a:r>
              <a:rPr lang="en-US" sz="2800" dirty="0"/>
              <a:t> se </a:t>
            </a:r>
            <a:r>
              <a:rPr lang="en-US" sz="2800" dirty="0" err="1"/>
              <a:t>pueden</a:t>
            </a:r>
            <a:r>
              <a:rPr lang="en-US" sz="2800" dirty="0"/>
              <a:t> </a:t>
            </a:r>
            <a:r>
              <a:rPr lang="en-US" sz="2800" dirty="0" err="1"/>
              <a:t>utilizar</a:t>
            </a:r>
            <a:r>
              <a:rPr lang="en-US" sz="2800" dirty="0"/>
              <a:t> para </a:t>
            </a:r>
            <a:r>
              <a:rPr lang="en-US" sz="2800" dirty="0" err="1"/>
              <a:t>otros</a:t>
            </a:r>
            <a:r>
              <a:rPr lang="en-US" sz="2800" dirty="0"/>
              <a:t> </a:t>
            </a:r>
            <a:r>
              <a:rPr lang="en-US" sz="2800" dirty="0" err="1"/>
              <a:t>tipos</a:t>
            </a:r>
            <a:r>
              <a:rPr lang="en-US" sz="2800" dirty="0"/>
              <a:t> de </a:t>
            </a:r>
            <a:r>
              <a:rPr lang="en-US" sz="2800" dirty="0" err="1"/>
              <a:t>información</a:t>
            </a:r>
            <a:r>
              <a:rPr lang="en-US" sz="2800" dirty="0"/>
              <a:t> de </a:t>
            </a:r>
            <a:r>
              <a:rPr lang="en-US" sz="2800" dirty="0" err="1"/>
              <a:t>este</a:t>
            </a:r>
            <a:r>
              <a:rPr lang="en-US" sz="2800" dirty="0"/>
              <a:t> </a:t>
            </a:r>
            <a:r>
              <a:rPr lang="en-US" sz="2800" dirty="0" err="1"/>
              <a:t>tipo</a:t>
            </a:r>
            <a:r>
              <a:rPr lang="en-US" sz="2800" dirty="0"/>
              <a:t>. </a:t>
            </a:r>
            <a:r>
              <a:rPr lang="en-US" sz="2800" dirty="0" smtClean="0"/>
              <a:t>Si </a:t>
            </a:r>
            <a:r>
              <a:rPr lang="en-US" sz="2800" dirty="0"/>
              <a:t>la </a:t>
            </a:r>
            <a:r>
              <a:rPr lang="en-US" sz="2800" dirty="0" err="1"/>
              <a:t>descripción</a:t>
            </a:r>
            <a:r>
              <a:rPr lang="en-US" sz="2800" dirty="0"/>
              <a:t> </a:t>
            </a:r>
            <a:r>
              <a:rPr lang="en-US" sz="2800" dirty="0" err="1"/>
              <a:t>es</a:t>
            </a:r>
            <a:r>
              <a:rPr lang="en-US" sz="2800" dirty="0"/>
              <a:t> lo </a:t>
            </a:r>
            <a:r>
              <a:rPr lang="en-US" sz="2800" dirty="0" err="1"/>
              <a:t>suficientemente</a:t>
            </a:r>
            <a:r>
              <a:rPr lang="en-US" sz="2800" dirty="0"/>
              <a:t> breve, </a:t>
            </a:r>
            <a:r>
              <a:rPr lang="en-US" sz="2800" dirty="0" err="1"/>
              <a:t>puede</a:t>
            </a:r>
            <a:r>
              <a:rPr lang="en-US" sz="2800" dirty="0"/>
              <a:t> </a:t>
            </a:r>
            <a:r>
              <a:rPr lang="en-US" sz="2800" dirty="0" err="1"/>
              <a:t>incluirse</a:t>
            </a:r>
            <a:r>
              <a:rPr lang="en-US" sz="2800" dirty="0"/>
              <a:t> en </a:t>
            </a:r>
            <a:r>
              <a:rPr lang="en-US" sz="2800" dirty="0" smtClean="0"/>
              <a:t>el pie de la </a:t>
            </a:r>
            <a:r>
              <a:rPr lang="en-US" sz="2800" dirty="0" err="1" smtClean="0"/>
              <a:t>tabla</a:t>
            </a:r>
            <a:r>
              <a:rPr lang="en-US" sz="2800" dirty="0" smtClean="0"/>
              <a:t> o </a:t>
            </a:r>
            <a:r>
              <a:rPr lang="en-US" sz="2800" dirty="0"/>
              <a:t>en la </a:t>
            </a:r>
            <a:r>
              <a:rPr lang="en-US" sz="2800" dirty="0" err="1"/>
              <a:t>leyenda</a:t>
            </a:r>
            <a:r>
              <a:rPr lang="en-US" sz="2800" dirty="0"/>
              <a:t> de la </a:t>
            </a:r>
            <a:r>
              <a:rPr lang="en-US" sz="2800" dirty="0" err="1"/>
              <a:t>figura</a:t>
            </a:r>
            <a:r>
              <a:rPr lang="en-US" sz="2800" dirty="0"/>
              <a:t> </a:t>
            </a:r>
            <a:r>
              <a:rPr lang="en-US" sz="2800" dirty="0" err="1"/>
              <a:t>si</a:t>
            </a:r>
            <a:r>
              <a:rPr lang="en-US" sz="2800" dirty="0"/>
              <a:t> el </a:t>
            </a:r>
            <a:r>
              <a:rPr lang="en-US" sz="2800" dirty="0" smtClean="0"/>
              <a:t>journal lo </a:t>
            </a:r>
            <a:r>
              <a:rPr lang="en-US" sz="2800" dirty="0" err="1"/>
              <a:t>permite</a:t>
            </a:r>
            <a:r>
              <a:rPr lang="en-US" sz="2800"/>
              <a:t>. </a:t>
            </a:r>
            <a:endParaRPr lang="en-US" sz="2800" smtClean="0"/>
          </a:p>
          <a:p>
            <a:pPr marL="457200" indent="-457200">
              <a:buFont typeface="Arial" charset="0"/>
              <a:buChar char="•"/>
            </a:pPr>
            <a:r>
              <a:rPr lang="en-US" sz="2800" smtClean="0"/>
              <a:t>Las </a:t>
            </a:r>
            <a:r>
              <a:rPr lang="en-US" sz="2800" dirty="0" err="1"/>
              <a:t>figuras</a:t>
            </a:r>
            <a:r>
              <a:rPr lang="en-US" sz="2800" dirty="0"/>
              <a:t> </a:t>
            </a:r>
            <a:r>
              <a:rPr lang="en-US" sz="2800" dirty="0" err="1"/>
              <a:t>también</a:t>
            </a:r>
            <a:r>
              <a:rPr lang="en-US" sz="2800" dirty="0"/>
              <a:t> </a:t>
            </a:r>
            <a:r>
              <a:rPr lang="en-US" sz="2800" dirty="0" err="1"/>
              <a:t>pueden</a:t>
            </a:r>
            <a:r>
              <a:rPr lang="en-US" sz="2800" dirty="0"/>
              <a:t> </a:t>
            </a:r>
            <a:r>
              <a:rPr lang="en-US" sz="2800" dirty="0" err="1"/>
              <a:t>ayudar</a:t>
            </a:r>
            <a:r>
              <a:rPr lang="en-US" sz="2800" dirty="0"/>
              <a:t> a </a:t>
            </a:r>
            <a:r>
              <a:rPr lang="en-US" sz="2800" dirty="0" err="1"/>
              <a:t>presentar</a:t>
            </a:r>
            <a:r>
              <a:rPr lang="en-US" sz="2800" dirty="0"/>
              <a:t> </a:t>
            </a:r>
            <a:r>
              <a:rPr lang="en-US" sz="2800" dirty="0" err="1"/>
              <a:t>métodos</a:t>
            </a:r>
            <a:r>
              <a:rPr lang="en-US" sz="2800" dirty="0"/>
              <a:t>. Los </a:t>
            </a:r>
            <a:r>
              <a:rPr lang="en-US" sz="2800" dirty="0" err="1"/>
              <a:t>ejemplos</a:t>
            </a:r>
            <a:r>
              <a:rPr lang="en-US" sz="2800" dirty="0"/>
              <a:t> </a:t>
            </a:r>
            <a:r>
              <a:rPr lang="en-US" sz="2800" dirty="0" err="1"/>
              <a:t>incluyen</a:t>
            </a:r>
            <a:r>
              <a:rPr lang="en-US" sz="2800" dirty="0"/>
              <a:t> </a:t>
            </a:r>
            <a:r>
              <a:rPr lang="en-US" sz="2800" dirty="0" err="1"/>
              <a:t>diagramas</a:t>
            </a:r>
            <a:r>
              <a:rPr lang="en-US" sz="2800" dirty="0"/>
              <a:t> de </a:t>
            </a:r>
            <a:r>
              <a:rPr lang="en-US" sz="2800" dirty="0" err="1"/>
              <a:t>flujo</a:t>
            </a:r>
            <a:r>
              <a:rPr lang="en-US" sz="2800" dirty="0"/>
              <a:t> de </a:t>
            </a:r>
            <a:r>
              <a:rPr lang="en-US" sz="2800" dirty="0" err="1"/>
              <a:t>protocolos</a:t>
            </a:r>
            <a:r>
              <a:rPr lang="en-US" sz="2800" dirty="0"/>
              <a:t> </a:t>
            </a:r>
            <a:r>
              <a:rPr lang="en-US" sz="2800" dirty="0" err="1" smtClean="0"/>
              <a:t>experimentales</a:t>
            </a:r>
            <a:r>
              <a:rPr lang="en-US" sz="2800" dirty="0" smtClean="0"/>
              <a:t>.</a:t>
            </a:r>
            <a:endParaRPr lang="en-US" sz="2800" dirty="0"/>
          </a:p>
        </p:txBody>
      </p:sp>
    </p:spTree>
    <p:extLst>
      <p:ext uri="{BB962C8B-B14F-4D97-AF65-F5344CB8AC3E}">
        <p14:creationId xmlns:p14="http://schemas.microsoft.com/office/powerpoint/2010/main" val="12858183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6568" y="618421"/>
            <a:ext cx="3801979" cy="3809199"/>
          </a:xfrm>
        </p:spPr>
        <p:txBody>
          <a:bodyPr>
            <a:normAutofit/>
          </a:bodyPr>
          <a:lstStyle/>
          <a:p>
            <a:pPr algn="ctr"/>
            <a:r>
              <a:rPr lang="en-US" sz="5400" dirty="0" smtClean="0"/>
              <a:t>Los </a:t>
            </a:r>
            <a:r>
              <a:rPr lang="en-US" sz="5400" dirty="0" err="1" smtClean="0"/>
              <a:t>Resultados</a:t>
            </a:r>
            <a:endParaRPr lang="en-US" sz="5400" b="1" dirty="0"/>
          </a:p>
        </p:txBody>
      </p:sp>
      <p:sp>
        <p:nvSpPr>
          <p:cNvPr id="3" name="Marcador de contenido 2"/>
          <p:cNvSpPr>
            <a:spLocks noGrp="1"/>
          </p:cNvSpPr>
          <p:nvPr>
            <p:ph idx="1"/>
          </p:nvPr>
        </p:nvSpPr>
        <p:spPr>
          <a:xfrm>
            <a:off x="4800600" y="1146875"/>
            <a:ext cx="6749716" cy="5034950"/>
          </a:xfrm>
        </p:spPr>
        <p:txBody>
          <a:bodyPr>
            <a:normAutofit/>
          </a:bodyPr>
          <a:lstStyle/>
          <a:p>
            <a:pPr algn="r"/>
            <a:r>
              <a:rPr lang="es-ES_tradnl" sz="3200" dirty="0" smtClean="0"/>
              <a:t> </a:t>
            </a:r>
            <a:r>
              <a:rPr lang="en-US" sz="2800" dirty="0"/>
              <a:t>Results! Why, man, I have gotten a lot of results. I know several thousand </a:t>
            </a:r>
            <a:r>
              <a:rPr lang="en-US" sz="2800" dirty="0" smtClean="0"/>
              <a:t>things that won’t work.</a:t>
            </a:r>
          </a:p>
          <a:p>
            <a:pPr algn="r"/>
            <a:endParaRPr lang="en-US" sz="2800" dirty="0"/>
          </a:p>
          <a:p>
            <a:pPr algn="r"/>
            <a:r>
              <a:rPr lang="en-US" sz="2800" dirty="0"/>
              <a:t>—</a:t>
            </a:r>
            <a:r>
              <a:rPr lang="en-US" sz="2800" dirty="0" smtClean="0"/>
              <a:t>Thomas A</a:t>
            </a:r>
            <a:r>
              <a:rPr lang="en-US" sz="2800" dirty="0"/>
              <a:t>. Edison</a:t>
            </a:r>
            <a:endParaRPr lang="es-ES_tradnl" sz="3200" dirty="0"/>
          </a:p>
        </p:txBody>
      </p:sp>
      <p:sp>
        <p:nvSpPr>
          <p:cNvPr id="5" name="Marcador de número de diapositiva 4"/>
          <p:cNvSpPr>
            <a:spLocks noGrp="1"/>
          </p:cNvSpPr>
          <p:nvPr>
            <p:ph type="sldNum" sz="quarter" idx="12"/>
          </p:nvPr>
        </p:nvSpPr>
        <p:spPr/>
        <p:txBody>
          <a:bodyPr/>
          <a:lstStyle/>
          <a:p>
            <a:fld id="{5C8A0B6C-2F0D-9146-B965-5B2E4517E27B}" type="slidenum">
              <a:rPr lang="en-US" sz="1600" smtClean="0"/>
              <a:t>52</a:t>
            </a:fld>
            <a:endParaRPr lang="en-US" sz="1600" dirty="0"/>
          </a:p>
        </p:txBody>
      </p:sp>
    </p:spTree>
    <p:extLst>
      <p:ext uri="{BB962C8B-B14F-4D97-AF65-F5344CB8AC3E}">
        <p14:creationId xmlns:p14="http://schemas.microsoft.com/office/powerpoint/2010/main" val="1301023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53</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CONTENT OF THE RESULTS</a:t>
            </a:r>
            <a:endParaRPr lang="es-ES_tradnl" b="1" dirty="0"/>
          </a:p>
        </p:txBody>
      </p:sp>
      <p:sp>
        <p:nvSpPr>
          <p:cNvPr id="8" name="CuadroTexto 7"/>
          <p:cNvSpPr txBox="1"/>
          <p:nvPr/>
        </p:nvSpPr>
        <p:spPr>
          <a:xfrm>
            <a:off x="631452" y="1605594"/>
            <a:ext cx="11097486" cy="4662815"/>
          </a:xfrm>
          <a:prstGeom prst="rect">
            <a:avLst/>
          </a:prstGeom>
          <a:noFill/>
        </p:spPr>
        <p:txBody>
          <a:bodyPr wrap="square" rtlCol="0">
            <a:spAutoFit/>
          </a:bodyPr>
          <a:lstStyle/>
          <a:p>
            <a:pPr marL="457200" indent="-457200">
              <a:buFont typeface="Arial" charset="0"/>
              <a:buChar char="•"/>
            </a:pPr>
            <a:r>
              <a:rPr lang="es-ES_tradnl" sz="2700" dirty="0"/>
              <a:t>Así que ahora llegamos al núcleo del documento, los datos. Esta parte del artículo se llama la sección de resultados. </a:t>
            </a:r>
            <a:endParaRPr lang="es-ES_tradnl" sz="2700" dirty="0" smtClean="0"/>
          </a:p>
          <a:p>
            <a:pPr marL="457200" indent="-457200">
              <a:buFont typeface="Arial" charset="0"/>
              <a:buChar char="•"/>
            </a:pPr>
            <a:r>
              <a:rPr lang="es-ES_tradnl" sz="2700" dirty="0" smtClean="0"/>
              <a:t>Contrariamente </a:t>
            </a:r>
            <a:r>
              <a:rPr lang="es-ES_tradnl" sz="2700" dirty="0"/>
              <a:t>a la creencia popular, no debe comenzar la sección de resultados describiendo los métodos que omitió inadvertidamente en la sección de materiales y métodos. </a:t>
            </a:r>
            <a:endParaRPr lang="es-ES_tradnl" sz="2700" dirty="0" smtClean="0"/>
          </a:p>
          <a:p>
            <a:pPr marL="457200" indent="-457200">
              <a:buFont typeface="Arial" charset="0"/>
              <a:buChar char="•"/>
            </a:pPr>
            <a:r>
              <a:rPr lang="es-ES_tradnl" sz="2700" dirty="0" smtClean="0"/>
              <a:t>Normalmente </a:t>
            </a:r>
            <a:r>
              <a:rPr lang="es-ES_tradnl" sz="2700" dirty="0"/>
              <a:t>hay dos ingredientes en la sección de resultados. Primero, debe dar algún tipo de descripción general de los experimentos, brindando una visión general sin repetir los detalles experimentales proporcionados anteriormente en materiales y métodos. En segundo lugar, debe presentar los datos. Sus resultados deben ser presentados en tiempo pasado. (Consulte “Tiempo en la escritura científica” en el Capítulo 30). </a:t>
            </a:r>
            <a:endParaRPr lang="es-ES_tradnl" sz="2700" dirty="0" smtClean="0"/>
          </a:p>
        </p:txBody>
      </p:sp>
    </p:spTree>
    <p:extLst>
      <p:ext uri="{BB962C8B-B14F-4D97-AF65-F5344CB8AC3E}">
        <p14:creationId xmlns:p14="http://schemas.microsoft.com/office/powerpoint/2010/main" val="6284960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54</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CONTENT OF THE RESULTS</a:t>
            </a:r>
            <a:endParaRPr lang="es-ES_tradnl" b="1" dirty="0"/>
          </a:p>
        </p:txBody>
      </p:sp>
      <p:sp>
        <p:nvSpPr>
          <p:cNvPr id="8" name="CuadroTexto 7"/>
          <p:cNvSpPr txBox="1"/>
          <p:nvPr/>
        </p:nvSpPr>
        <p:spPr>
          <a:xfrm>
            <a:off x="631452" y="1605594"/>
            <a:ext cx="11097486" cy="4662815"/>
          </a:xfrm>
          <a:prstGeom prst="rect">
            <a:avLst/>
          </a:prstGeom>
          <a:noFill/>
        </p:spPr>
        <p:txBody>
          <a:bodyPr wrap="square" rtlCol="0">
            <a:spAutoFit/>
          </a:bodyPr>
          <a:lstStyle/>
          <a:p>
            <a:pPr marL="457200" indent="-457200">
              <a:buFont typeface="Arial" charset="0"/>
              <a:buChar char="•"/>
            </a:pPr>
            <a:r>
              <a:rPr lang="es-ES_tradnl" sz="2700" dirty="0"/>
              <a:t>Por supuesto, no es tan fácil. ¿Cómo se presentan los datos? </a:t>
            </a:r>
            <a:r>
              <a:rPr lang="es-ES_tradnl" sz="2700" dirty="0" smtClean="0"/>
              <a:t>Una </a:t>
            </a:r>
            <a:r>
              <a:rPr lang="es-ES_tradnl" sz="2700" dirty="0"/>
              <a:t>simple transferencia de datos del cuaderno de laboratorio al manuscrito difícilmente lo hará. </a:t>
            </a:r>
            <a:endParaRPr lang="es-ES_tradnl" sz="2700" dirty="0" smtClean="0"/>
          </a:p>
          <a:p>
            <a:pPr marL="457200" indent="-457200">
              <a:buFont typeface="Arial" charset="0"/>
              <a:buChar char="•"/>
            </a:pPr>
            <a:r>
              <a:rPr lang="es-ES_tradnl" sz="2700" dirty="0" smtClean="0"/>
              <a:t>Lo </a:t>
            </a:r>
            <a:r>
              <a:rPr lang="es-ES_tradnl" sz="2700" dirty="0"/>
              <a:t>más importante es que en el manuscrito debe presentar datos representativos en lugar de datos repetitivos sin fin. El hecho de que pueda realizar el mismo experimento 100 veces sin divergencias significativas en los resultados puede ser de gran interés para su profesor principal, pero los editores, sin mencionar a los lectores, prefieren un poco de </a:t>
            </a:r>
            <a:r>
              <a:rPr lang="es-ES_tradnl" sz="2700" dirty="0" err="1"/>
              <a:t>predigestión</a:t>
            </a:r>
            <a:r>
              <a:rPr lang="es-ES_tradnl" sz="2700" dirty="0"/>
              <a:t>. </a:t>
            </a:r>
            <a:r>
              <a:rPr lang="es-ES_tradnl" sz="2700" dirty="0" err="1"/>
              <a:t>Aaronson</a:t>
            </a:r>
            <a:r>
              <a:rPr lang="es-ES_tradnl" sz="2700" dirty="0"/>
              <a:t> (1977, p. 10) lo dijo de otra manera: “La obligación de incluir todo, sin omitir nada, no prueba que uno tenga información ilimitada; demuestra que uno carece de discriminación ". </a:t>
            </a:r>
            <a:endParaRPr lang="es-ES_tradnl" sz="2700" dirty="0" smtClean="0"/>
          </a:p>
        </p:txBody>
      </p:sp>
    </p:spTree>
    <p:extLst>
      <p:ext uri="{BB962C8B-B14F-4D97-AF65-F5344CB8AC3E}">
        <p14:creationId xmlns:p14="http://schemas.microsoft.com/office/powerpoint/2010/main" val="11262465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55</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CONTENT OF THE RESULTS</a:t>
            </a:r>
            <a:endParaRPr lang="es-ES_tradnl" b="1" dirty="0"/>
          </a:p>
        </p:txBody>
      </p:sp>
      <p:sp>
        <p:nvSpPr>
          <p:cNvPr id="8" name="CuadroTexto 7"/>
          <p:cNvSpPr txBox="1"/>
          <p:nvPr/>
        </p:nvSpPr>
        <p:spPr>
          <a:xfrm>
            <a:off x="631452" y="1946556"/>
            <a:ext cx="11097486" cy="2169825"/>
          </a:xfrm>
          <a:prstGeom prst="rect">
            <a:avLst/>
          </a:prstGeom>
          <a:noFill/>
        </p:spPr>
        <p:txBody>
          <a:bodyPr wrap="square" rtlCol="0">
            <a:spAutoFit/>
          </a:bodyPr>
          <a:lstStyle/>
          <a:p>
            <a:pPr marL="457200" indent="-457200">
              <a:buFont typeface="Arial" charset="0"/>
              <a:buChar char="•"/>
            </a:pPr>
            <a:r>
              <a:rPr lang="es-ES_tradnl" sz="2700" dirty="0"/>
              <a:t>Exactamente el mismo concepto, y es importante, fue declarado casi un siglo antes por John Wesley Powell, un geólogo que se desempeñó como presidente de la Asociación Americana para el Avance de la Ciencia en 1888. Las palabras de Powell: “El necio recopila hechos; el sabio los selecciona.</a:t>
            </a:r>
            <a:endParaRPr lang="es-ES_tradnl" sz="2700" dirty="0" smtClean="0"/>
          </a:p>
        </p:txBody>
      </p:sp>
    </p:spTree>
    <p:extLst>
      <p:ext uri="{BB962C8B-B14F-4D97-AF65-F5344CB8AC3E}">
        <p14:creationId xmlns:p14="http://schemas.microsoft.com/office/powerpoint/2010/main" val="4825283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56</a:t>
            </a:fld>
            <a:endParaRPr lang="es-ES_tradnl" sz="1600" dirty="0"/>
          </a:p>
        </p:txBody>
      </p:sp>
      <p:sp>
        <p:nvSpPr>
          <p:cNvPr id="6" name="Título 1"/>
          <p:cNvSpPr txBox="1">
            <a:spLocks/>
          </p:cNvSpPr>
          <p:nvPr/>
        </p:nvSpPr>
        <p:spPr>
          <a:xfrm>
            <a:off x="631452" y="522513"/>
            <a:ext cx="10581032"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HOW TO </a:t>
            </a:r>
            <a:r>
              <a:rPr lang="en-US" dirty="0" smtClean="0"/>
              <a:t>HANDLE NUMBERS</a:t>
            </a:r>
            <a:endParaRPr lang="es-ES_tradnl" b="1" dirty="0"/>
          </a:p>
        </p:txBody>
      </p:sp>
      <p:sp>
        <p:nvSpPr>
          <p:cNvPr id="8" name="CuadroTexto 7"/>
          <p:cNvSpPr txBox="1"/>
          <p:nvPr/>
        </p:nvSpPr>
        <p:spPr>
          <a:xfrm>
            <a:off x="631452" y="1432894"/>
            <a:ext cx="11097486" cy="4493538"/>
          </a:xfrm>
          <a:prstGeom prst="rect">
            <a:avLst/>
          </a:prstGeom>
          <a:noFill/>
        </p:spPr>
        <p:txBody>
          <a:bodyPr wrap="square" rtlCol="0">
            <a:spAutoFit/>
          </a:bodyPr>
          <a:lstStyle/>
          <a:p>
            <a:pPr marL="457200" indent="-457200">
              <a:buFont typeface="Arial" charset="0"/>
              <a:buChar char="•"/>
            </a:pPr>
            <a:r>
              <a:rPr lang="es-ES_tradnl" sz="2600" dirty="0"/>
              <a:t>Si se presentan una o solo algunas determinaciones, deben tratarse de manera descriptiva en el texto. Las determinaciones repetitivas deben darse en tablas o gráficos</a:t>
            </a:r>
            <a:r>
              <a:rPr lang="es-ES_tradnl" sz="2600" dirty="0" smtClean="0"/>
              <a:t>.</a:t>
            </a:r>
          </a:p>
          <a:p>
            <a:pPr marL="457200" indent="-457200">
              <a:buFont typeface="Arial" charset="0"/>
              <a:buChar char="•"/>
            </a:pPr>
            <a:r>
              <a:rPr lang="es-ES_tradnl" sz="2600" dirty="0" smtClean="0"/>
              <a:t>Cualquier </a:t>
            </a:r>
            <a:r>
              <a:rPr lang="es-ES_tradnl" sz="2600" dirty="0"/>
              <a:t>determinación, repetitiva o de otro tipo, debe ser significativa. Supongamos que, en un grupo particular de experimentos, se probaron varias variables (una a la vez, por supuesto). Las variables que afectan la reacción se convierten en determinaciones o datos y, si son extensas, se tabulan o se representan gráficamente. Las variables que no parecen afectar la reacción no necesitan ser tabuladas o presentadas; sin embargo, a menudo es importante definir incluso los aspectos negativos de sus experimentos</a:t>
            </a:r>
            <a:r>
              <a:rPr lang="es-ES_tradnl" sz="2600" dirty="0" smtClean="0"/>
              <a:t>. A veces es bueno declarar </a:t>
            </a:r>
            <a:r>
              <a:rPr lang="es-ES_tradnl" sz="2600" dirty="0"/>
              <a:t>lo que no encontró </a:t>
            </a:r>
            <a:r>
              <a:rPr lang="es-ES_tradnl" sz="2600" dirty="0" smtClean="0"/>
              <a:t>dadas las </a:t>
            </a:r>
            <a:r>
              <a:rPr lang="es-ES_tradnl" sz="2600" dirty="0"/>
              <a:t>condiciones de </a:t>
            </a:r>
            <a:r>
              <a:rPr lang="es-ES_tradnl" sz="2600" dirty="0" smtClean="0"/>
              <a:t>sus </a:t>
            </a:r>
            <a:r>
              <a:rPr lang="es-ES_tradnl" sz="2600" dirty="0"/>
              <a:t>experimentos. </a:t>
            </a:r>
            <a:endParaRPr lang="es-ES_tradnl" sz="2600" dirty="0" smtClean="0"/>
          </a:p>
        </p:txBody>
      </p:sp>
    </p:spTree>
    <p:extLst>
      <p:ext uri="{BB962C8B-B14F-4D97-AF65-F5344CB8AC3E}">
        <p14:creationId xmlns:p14="http://schemas.microsoft.com/office/powerpoint/2010/main" val="20617037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57</a:t>
            </a:fld>
            <a:endParaRPr lang="es-ES_tradnl" sz="1600" dirty="0"/>
          </a:p>
        </p:txBody>
      </p:sp>
      <p:sp>
        <p:nvSpPr>
          <p:cNvPr id="6" name="Título 1"/>
          <p:cNvSpPr txBox="1">
            <a:spLocks/>
          </p:cNvSpPr>
          <p:nvPr/>
        </p:nvSpPr>
        <p:spPr>
          <a:xfrm>
            <a:off x="631452" y="522513"/>
            <a:ext cx="10581032"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HOW TO </a:t>
            </a:r>
            <a:r>
              <a:rPr lang="en-US" dirty="0" smtClean="0"/>
              <a:t>HANDLE NUMBERS</a:t>
            </a:r>
            <a:endParaRPr lang="es-ES_tradnl" b="1" dirty="0"/>
          </a:p>
        </p:txBody>
      </p:sp>
      <p:sp>
        <p:nvSpPr>
          <p:cNvPr id="8" name="CuadroTexto 7"/>
          <p:cNvSpPr txBox="1"/>
          <p:nvPr/>
        </p:nvSpPr>
        <p:spPr>
          <a:xfrm>
            <a:off x="631452" y="1625280"/>
            <a:ext cx="11097486" cy="3831818"/>
          </a:xfrm>
          <a:prstGeom prst="rect">
            <a:avLst/>
          </a:prstGeom>
          <a:noFill/>
        </p:spPr>
        <p:txBody>
          <a:bodyPr wrap="square" rtlCol="0">
            <a:spAutoFit/>
          </a:bodyPr>
          <a:lstStyle/>
          <a:p>
            <a:pPr marL="457200" indent="-457200">
              <a:buFont typeface="Arial" charset="0"/>
              <a:buChar char="•"/>
            </a:pPr>
            <a:r>
              <a:rPr lang="es-ES_tradnl" sz="2700" dirty="0" smtClean="0"/>
              <a:t>Es </a:t>
            </a:r>
            <a:r>
              <a:rPr lang="es-ES_tradnl" sz="2700" dirty="0"/>
              <a:t>muy probable que otra persona encuentre resultados diferentes en condiciones diferentes. </a:t>
            </a:r>
          </a:p>
          <a:p>
            <a:pPr marL="457200" indent="-457200">
              <a:buFont typeface="Arial" charset="0"/>
              <a:buChar char="•"/>
            </a:pPr>
            <a:r>
              <a:rPr lang="es-ES_tradnl" sz="2700" dirty="0" smtClean="0"/>
              <a:t>Si </a:t>
            </a:r>
            <a:r>
              <a:rPr lang="es-ES_tradnl" sz="2700" dirty="0"/>
              <a:t>se usan estadísticas para describir los resultados, deben ser estadísticas significativas. Erwin </a:t>
            </a:r>
            <a:r>
              <a:rPr lang="es-ES_tradnl" sz="2700" dirty="0" err="1"/>
              <a:t>Neter</a:t>
            </a:r>
            <a:r>
              <a:rPr lang="es-ES_tradnl" sz="2700" dirty="0"/>
              <a:t>, quien fue editor en jefe de Infección e </a:t>
            </a:r>
            <a:r>
              <a:rPr lang="es-ES_tradnl" sz="2700" dirty="0" smtClean="0"/>
              <a:t>Inmunidad</a:t>
            </a:r>
            <a:r>
              <a:rPr lang="es-ES_tradnl" sz="2700" dirty="0"/>
              <a:t>, contó una historia clásica para enfatizar este punto. Se refirió a un documento que supuestamente decía: “33 1/3% de los ratones utilizados en este experimento fueron curados por el fármaco de prueba; 33 1/3% de la población de prueba no se vio afectada por el medicamento y se mantuvo en estado moribundo; </a:t>
            </a:r>
            <a:r>
              <a:rPr lang="es-ES_tradnl" sz="2700" dirty="0" smtClean="0"/>
              <a:t>el </a:t>
            </a:r>
            <a:r>
              <a:rPr lang="es-ES_tradnl" sz="2700" dirty="0"/>
              <a:t>tercer ratón se </a:t>
            </a:r>
            <a:r>
              <a:rPr lang="es-ES_tradnl" sz="2700" dirty="0" smtClean="0"/>
              <a:t>escapó".</a:t>
            </a:r>
            <a:endParaRPr lang="es-ES_tradnl" sz="2700" dirty="0" smtClean="0"/>
          </a:p>
        </p:txBody>
      </p:sp>
    </p:spTree>
    <p:extLst>
      <p:ext uri="{BB962C8B-B14F-4D97-AF65-F5344CB8AC3E}">
        <p14:creationId xmlns:p14="http://schemas.microsoft.com/office/powerpoint/2010/main" val="1807185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58</a:t>
            </a:fld>
            <a:endParaRPr lang="es-ES_tradnl" sz="1600" dirty="0"/>
          </a:p>
        </p:txBody>
      </p:sp>
      <p:sp>
        <p:nvSpPr>
          <p:cNvPr id="6" name="Título 1"/>
          <p:cNvSpPr txBox="1">
            <a:spLocks/>
          </p:cNvSpPr>
          <p:nvPr/>
        </p:nvSpPr>
        <p:spPr>
          <a:xfrm>
            <a:off x="631452" y="522513"/>
            <a:ext cx="10581032"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STRIVE FOR CLARITY</a:t>
            </a:r>
            <a:endParaRPr lang="es-ES_tradnl" b="1" dirty="0"/>
          </a:p>
        </p:txBody>
      </p:sp>
      <p:sp>
        <p:nvSpPr>
          <p:cNvPr id="8" name="CuadroTexto 7"/>
          <p:cNvSpPr txBox="1"/>
          <p:nvPr/>
        </p:nvSpPr>
        <p:spPr>
          <a:xfrm>
            <a:off x="631452" y="1625280"/>
            <a:ext cx="11097486" cy="4524315"/>
          </a:xfrm>
          <a:prstGeom prst="rect">
            <a:avLst/>
          </a:prstGeom>
          <a:noFill/>
        </p:spPr>
        <p:txBody>
          <a:bodyPr wrap="square" rtlCol="0">
            <a:spAutoFit/>
          </a:bodyPr>
          <a:lstStyle/>
          <a:p>
            <a:pPr marL="457200" indent="-457200">
              <a:buFont typeface="Arial" charset="0"/>
              <a:buChar char="•"/>
            </a:pPr>
            <a:r>
              <a:rPr lang="es-ES_tradnl" sz="2400" dirty="0"/>
              <a:t>Los resultados deben ser cortos y </a:t>
            </a:r>
            <a:r>
              <a:rPr lang="es-ES_tradnl" sz="2400" dirty="0" smtClean="0"/>
              <a:t>dulces. </a:t>
            </a:r>
            <a:r>
              <a:rPr lang="es-ES_tradnl" sz="2400" dirty="0"/>
              <a:t>Mitchell (1968) citó a Einstein diciendo: "Si quiere describir la verdad, deje la elegancia al sastre". </a:t>
            </a:r>
            <a:endParaRPr lang="es-ES_tradnl" sz="2400" dirty="0" smtClean="0"/>
          </a:p>
          <a:p>
            <a:pPr marL="457200" indent="-457200">
              <a:buFont typeface="Arial" charset="0"/>
              <a:buChar char="•"/>
            </a:pPr>
            <a:r>
              <a:rPr lang="es-ES_tradnl" sz="2400" dirty="0" smtClean="0"/>
              <a:t>Aunque </a:t>
            </a:r>
            <a:r>
              <a:rPr lang="es-ES_tradnl" sz="2400" dirty="0"/>
              <a:t>la sección de resultados es la parte más importante, a menudo es la más corta, especialmente si está precedida por una Sección de </a:t>
            </a:r>
            <a:r>
              <a:rPr lang="es-ES_tradnl" sz="2400" dirty="0" smtClean="0"/>
              <a:t>Materiales </a:t>
            </a:r>
            <a:r>
              <a:rPr lang="es-ES_tradnl" sz="2400" dirty="0"/>
              <a:t>y </a:t>
            </a:r>
            <a:r>
              <a:rPr lang="es-ES_tradnl" sz="2400" dirty="0" smtClean="0"/>
              <a:t>Métodos </a:t>
            </a:r>
            <a:r>
              <a:rPr lang="es-ES_tradnl" sz="2400" dirty="0"/>
              <a:t>bien escritos y seguida de una discusión bien escrita</a:t>
            </a:r>
            <a:r>
              <a:rPr lang="es-ES_tradnl" sz="2400" dirty="0" smtClean="0"/>
              <a:t>.</a:t>
            </a:r>
          </a:p>
          <a:p>
            <a:pPr marL="457200" indent="-457200">
              <a:buFont typeface="Arial" charset="0"/>
              <a:buChar char="•"/>
            </a:pPr>
            <a:r>
              <a:rPr lang="es-ES_tradnl" sz="2400" dirty="0" smtClean="0"/>
              <a:t>Los </a:t>
            </a:r>
            <a:r>
              <a:rPr lang="es-ES_tradnl" sz="2400" dirty="0"/>
              <a:t>resultados deben indicarse de manera clara y sencilla porque son los resultados los que constituyen el nuevo conocimiento que usted está </a:t>
            </a:r>
            <a:r>
              <a:rPr lang="es-ES_tradnl" sz="2400" dirty="0" smtClean="0"/>
              <a:t>contribuyendo</a:t>
            </a:r>
            <a:r>
              <a:rPr lang="es-ES_tradnl" sz="2400" b="1" dirty="0" smtClean="0"/>
              <a:t>. </a:t>
            </a:r>
            <a:r>
              <a:rPr lang="es-ES_tradnl" sz="2400" b="1" dirty="0"/>
              <a:t>Las partes anteriores del documento (introducción, materiales y métodos) están diseñadas para explicar por qué y cómo obtuvo los resultados; la parte posterior del documento (discusión) está diseñada para decir lo que significan. </a:t>
            </a:r>
            <a:endParaRPr lang="es-ES_tradnl" sz="2400" b="1" dirty="0" smtClean="0"/>
          </a:p>
          <a:p>
            <a:pPr marL="457200" indent="-457200">
              <a:buFont typeface="Arial" charset="0"/>
              <a:buChar char="•"/>
            </a:pPr>
            <a:r>
              <a:rPr lang="es-ES_tradnl" sz="2400" dirty="0" smtClean="0"/>
              <a:t>Por </a:t>
            </a:r>
            <a:r>
              <a:rPr lang="es-ES_tradnl" sz="2400" dirty="0"/>
              <a:t>lo tanto, todo el documento debe permanecer o </a:t>
            </a:r>
            <a:r>
              <a:rPr lang="es-ES_tradnl" sz="2400" dirty="0" smtClean="0"/>
              <a:t>caer sobre </a:t>
            </a:r>
            <a:r>
              <a:rPr lang="es-ES_tradnl" sz="2400" dirty="0"/>
              <a:t>la base de los resultados. Así, los resultados deben ser presentados con claridad cristalina.</a:t>
            </a:r>
            <a:endParaRPr lang="es-ES_tradnl" sz="2400" dirty="0" smtClean="0"/>
          </a:p>
        </p:txBody>
      </p:sp>
    </p:spTree>
    <p:extLst>
      <p:ext uri="{BB962C8B-B14F-4D97-AF65-F5344CB8AC3E}">
        <p14:creationId xmlns:p14="http://schemas.microsoft.com/office/powerpoint/2010/main" val="10633644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59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AVOID REDUNDANCY</a:t>
            </a:r>
            <a:endParaRPr lang="es-ES_tradnl" b="1" dirty="0"/>
          </a:p>
        </p:txBody>
      </p:sp>
      <p:sp>
        <p:nvSpPr>
          <p:cNvPr id="8" name="CuadroTexto 7"/>
          <p:cNvSpPr txBox="1"/>
          <p:nvPr/>
        </p:nvSpPr>
        <p:spPr>
          <a:xfrm>
            <a:off x="631452" y="1625280"/>
            <a:ext cx="11097486" cy="4493538"/>
          </a:xfrm>
          <a:prstGeom prst="rect">
            <a:avLst/>
          </a:prstGeom>
          <a:noFill/>
        </p:spPr>
        <p:txBody>
          <a:bodyPr wrap="square" rtlCol="0">
            <a:spAutoFit/>
          </a:bodyPr>
          <a:lstStyle/>
          <a:p>
            <a:pPr marL="457200" indent="-457200">
              <a:buFont typeface="Arial" charset="0"/>
              <a:buChar char="•"/>
            </a:pPr>
            <a:r>
              <a:rPr lang="es-ES_tradnl" sz="2600" dirty="0"/>
              <a:t>No seas culpable de redundancia en los resultados. La falla más común es la repetición en palabras de lo que ya es evidente para el lector al examinar las figuras y tablas. </a:t>
            </a:r>
            <a:endParaRPr lang="es-ES_tradnl" sz="2600" dirty="0" smtClean="0"/>
          </a:p>
          <a:p>
            <a:pPr marL="457200" indent="-457200">
              <a:buFont typeface="Arial" charset="0"/>
              <a:buChar char="•"/>
            </a:pPr>
            <a:r>
              <a:rPr lang="es-ES_tradnl" sz="2600" dirty="0" smtClean="0"/>
              <a:t>Aún </a:t>
            </a:r>
            <a:r>
              <a:rPr lang="es-ES_tradnl" sz="2600" dirty="0"/>
              <a:t>peor es la presentación real, en el texto, de todos o muchos de los datos mostrados en las tablas o figuras. </a:t>
            </a:r>
            <a:r>
              <a:rPr lang="es-ES_tradnl" sz="2600" dirty="0" smtClean="0"/>
              <a:t>No </a:t>
            </a:r>
            <a:r>
              <a:rPr lang="es-ES_tradnl" sz="2600" dirty="0"/>
              <a:t>sea detallado al citar figuras y tablas. No diga: "En la Tabla 1 se muestra claramente que la </a:t>
            </a:r>
            <a:r>
              <a:rPr lang="es-ES_tradnl" sz="2600" dirty="0" err="1"/>
              <a:t>nocilina</a:t>
            </a:r>
            <a:r>
              <a:rPr lang="es-ES_tradnl" sz="2600" dirty="0"/>
              <a:t> inhibió el crecimiento de </a:t>
            </a:r>
            <a:r>
              <a:rPr lang="es-ES_tradnl" sz="2600" dirty="0" err="1" smtClean="0"/>
              <a:t>N.gonorrhoeae</a:t>
            </a:r>
            <a:r>
              <a:rPr lang="es-ES_tradnl" sz="2600" dirty="0"/>
              <a:t>". Diga: "La </a:t>
            </a:r>
            <a:r>
              <a:rPr lang="es-ES_tradnl" sz="2600" dirty="0" err="1"/>
              <a:t>Nocilina</a:t>
            </a:r>
            <a:r>
              <a:rPr lang="es-ES_tradnl" sz="2600" dirty="0"/>
              <a:t> inhibió el crecimiento de </a:t>
            </a:r>
            <a:r>
              <a:rPr lang="es-ES_tradnl" sz="2600" dirty="0" err="1" smtClean="0"/>
              <a:t>N.gonorrhoeae</a:t>
            </a:r>
            <a:r>
              <a:rPr lang="es-ES_tradnl" sz="2600" dirty="0" smtClean="0"/>
              <a:t> </a:t>
            </a:r>
            <a:r>
              <a:rPr lang="es-ES_tradnl" sz="2600" dirty="0"/>
              <a:t>(Tabla 1)". Este último formato tiene múltiples beneficios. Debido a que es más breve, </a:t>
            </a:r>
            <a:r>
              <a:rPr lang="es-ES_tradnl" sz="2600" dirty="0" smtClean="0"/>
              <a:t>y ayuda </a:t>
            </a:r>
            <a:r>
              <a:rPr lang="es-ES_tradnl" sz="2600" dirty="0"/>
              <a:t>a los autores a cumplir con los límites de palabras de las revistas. También es más legible. También dirige la atención a lo que es más importante: los hallazgos, no la tabla o la figura. </a:t>
            </a:r>
            <a:endParaRPr lang="es-ES_tradnl" sz="2600" dirty="0" smtClean="0"/>
          </a:p>
        </p:txBody>
      </p:sp>
    </p:spTree>
    <p:extLst>
      <p:ext uri="{BB962C8B-B14F-4D97-AF65-F5344CB8AC3E}">
        <p14:creationId xmlns:p14="http://schemas.microsoft.com/office/powerpoint/2010/main" val="1049258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6</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LENGTH OF THE TITLE</a:t>
            </a:r>
            <a:endParaRPr lang="es-ES_tradnl" b="1" dirty="0"/>
          </a:p>
        </p:txBody>
      </p:sp>
      <p:sp>
        <p:nvSpPr>
          <p:cNvPr id="8" name="CuadroTexto 7"/>
          <p:cNvSpPr txBox="1"/>
          <p:nvPr/>
        </p:nvSpPr>
        <p:spPr>
          <a:xfrm>
            <a:off x="631452" y="1803252"/>
            <a:ext cx="11097486" cy="3939540"/>
          </a:xfrm>
          <a:prstGeom prst="rect">
            <a:avLst/>
          </a:prstGeom>
          <a:noFill/>
        </p:spPr>
        <p:txBody>
          <a:bodyPr wrap="square" rtlCol="0">
            <a:spAutoFit/>
          </a:bodyPr>
          <a:lstStyle/>
          <a:p>
            <a:pPr marL="457200" indent="-457200">
              <a:buFont typeface="Arial" charset="0"/>
              <a:buChar char="•"/>
            </a:pPr>
            <a:r>
              <a:rPr lang="es-ES_tradnl" sz="2500" dirty="0" smtClean="0"/>
              <a:t>No solo los científicos han escrito títulos divagantes. Considere este del  año 1705: “A </a:t>
            </a:r>
            <a:r>
              <a:rPr lang="es-ES_tradnl" sz="2500" dirty="0" err="1" smtClean="0"/>
              <a:t>Wedding</a:t>
            </a:r>
            <a:r>
              <a:rPr lang="es-ES_tradnl" sz="2500" dirty="0" smtClean="0"/>
              <a:t> Ring </a:t>
            </a:r>
            <a:r>
              <a:rPr lang="es-ES_tradnl" sz="2500" dirty="0" err="1" smtClean="0"/>
              <a:t>Fit</a:t>
            </a:r>
            <a:r>
              <a:rPr lang="es-ES_tradnl" sz="2500" dirty="0" smtClean="0"/>
              <a:t> </a:t>
            </a:r>
            <a:r>
              <a:rPr lang="es-ES_tradnl" sz="2500" dirty="0" err="1" smtClean="0"/>
              <a:t>for</a:t>
            </a:r>
            <a:r>
              <a:rPr lang="es-ES_tradnl" sz="2500" dirty="0" smtClean="0"/>
              <a:t> </a:t>
            </a:r>
            <a:r>
              <a:rPr lang="es-ES_tradnl" sz="2500" dirty="0" err="1" smtClean="0"/>
              <a:t>the</a:t>
            </a:r>
            <a:r>
              <a:rPr lang="es-ES_tradnl" sz="2500" dirty="0" smtClean="0"/>
              <a:t> </a:t>
            </a:r>
            <a:r>
              <a:rPr lang="es-ES_tradnl" sz="2500" dirty="0" err="1" smtClean="0"/>
              <a:t>Finger</a:t>
            </a:r>
            <a:r>
              <a:rPr lang="es-ES_tradnl" sz="2500" dirty="0" smtClean="0"/>
              <a:t>, </a:t>
            </a:r>
            <a:r>
              <a:rPr lang="es-ES_tradnl" sz="2500" dirty="0" err="1" smtClean="0"/>
              <a:t>or</a:t>
            </a:r>
            <a:r>
              <a:rPr lang="es-ES_tradnl" sz="2500" dirty="0" smtClean="0"/>
              <a:t> </a:t>
            </a:r>
            <a:r>
              <a:rPr lang="es-ES_tradnl" sz="2500" dirty="0" err="1" smtClean="0"/>
              <a:t>the</a:t>
            </a:r>
            <a:r>
              <a:rPr lang="es-ES_tradnl" sz="2500" dirty="0" smtClean="0"/>
              <a:t> Salve of </a:t>
            </a:r>
            <a:r>
              <a:rPr lang="es-ES_tradnl" sz="2500" dirty="0" err="1" smtClean="0"/>
              <a:t>Divinity</a:t>
            </a:r>
            <a:r>
              <a:rPr lang="es-ES_tradnl" sz="2500" dirty="0" smtClean="0"/>
              <a:t> </a:t>
            </a:r>
            <a:r>
              <a:rPr lang="es-ES_tradnl" sz="2500" dirty="0" err="1" smtClean="0"/>
              <a:t>on</a:t>
            </a:r>
            <a:r>
              <a:rPr lang="es-ES_tradnl" sz="2500" dirty="0" smtClean="0"/>
              <a:t> </a:t>
            </a:r>
            <a:r>
              <a:rPr lang="es-ES_tradnl" sz="2500" dirty="0" err="1" smtClean="0"/>
              <a:t>the</a:t>
            </a:r>
            <a:r>
              <a:rPr lang="es-ES_tradnl" sz="2500" dirty="0" smtClean="0"/>
              <a:t> </a:t>
            </a:r>
            <a:r>
              <a:rPr lang="es-ES_tradnl" sz="2500" dirty="0" err="1" smtClean="0"/>
              <a:t>Sore</a:t>
            </a:r>
            <a:r>
              <a:rPr lang="es-ES_tradnl" sz="2500" dirty="0" smtClean="0"/>
              <a:t> of </a:t>
            </a:r>
            <a:r>
              <a:rPr lang="es-ES_tradnl" sz="2500" dirty="0" err="1" smtClean="0"/>
              <a:t>Humanity</a:t>
            </a:r>
            <a:r>
              <a:rPr lang="es-ES_tradnl" sz="2500" dirty="0" smtClean="0"/>
              <a:t> </a:t>
            </a:r>
            <a:r>
              <a:rPr lang="es-ES_tradnl" sz="2500" dirty="0" err="1" smtClean="0"/>
              <a:t>with</a:t>
            </a:r>
            <a:r>
              <a:rPr lang="es-ES_tradnl" sz="2500" dirty="0" smtClean="0"/>
              <a:t> </a:t>
            </a:r>
            <a:r>
              <a:rPr lang="es-ES_tradnl" sz="2500" dirty="0" err="1" smtClean="0"/>
              <a:t>directions</a:t>
            </a:r>
            <a:r>
              <a:rPr lang="es-ES_tradnl" sz="2500" dirty="0" smtClean="0"/>
              <a:t> to </a:t>
            </a:r>
            <a:r>
              <a:rPr lang="es-ES_tradnl" sz="2500" dirty="0" err="1" smtClean="0"/>
              <a:t>those</a:t>
            </a:r>
            <a:r>
              <a:rPr lang="es-ES_tradnl" sz="2500" dirty="0" smtClean="0"/>
              <a:t> </a:t>
            </a:r>
            <a:r>
              <a:rPr lang="es-ES_tradnl" sz="2500" dirty="0" err="1" smtClean="0"/>
              <a:t>men</a:t>
            </a:r>
            <a:r>
              <a:rPr lang="es-ES_tradnl" sz="2500" dirty="0" smtClean="0"/>
              <a:t> </a:t>
            </a:r>
            <a:r>
              <a:rPr lang="es-ES_tradnl" sz="2500" dirty="0" err="1" smtClean="0"/>
              <a:t>that</a:t>
            </a:r>
            <a:r>
              <a:rPr lang="es-ES_tradnl" sz="2500" dirty="0" smtClean="0"/>
              <a:t> </a:t>
            </a:r>
            <a:r>
              <a:rPr lang="es-ES_tradnl" sz="2500" dirty="0" err="1" smtClean="0"/>
              <a:t>want</a:t>
            </a:r>
            <a:r>
              <a:rPr lang="es-ES_tradnl" sz="2500" dirty="0" smtClean="0"/>
              <a:t> </a:t>
            </a:r>
            <a:r>
              <a:rPr lang="es-ES_tradnl" sz="2500" dirty="0" err="1" smtClean="0"/>
              <a:t>wives</a:t>
            </a:r>
            <a:r>
              <a:rPr lang="es-ES_tradnl" sz="2500" dirty="0" smtClean="0"/>
              <a:t>, </a:t>
            </a:r>
            <a:r>
              <a:rPr lang="es-ES_tradnl" sz="2500" dirty="0" err="1" smtClean="0"/>
              <a:t>how</a:t>
            </a:r>
            <a:r>
              <a:rPr lang="es-ES_tradnl" sz="2500" dirty="0" smtClean="0"/>
              <a:t> to </a:t>
            </a:r>
            <a:r>
              <a:rPr lang="es-ES_tradnl" sz="2500" dirty="0" err="1" smtClean="0"/>
              <a:t>choose</a:t>
            </a:r>
            <a:r>
              <a:rPr lang="es-ES_tradnl" sz="2500" dirty="0" smtClean="0"/>
              <a:t> </a:t>
            </a:r>
            <a:r>
              <a:rPr lang="es-ES_tradnl" sz="2500" dirty="0" err="1" smtClean="0"/>
              <a:t>them</a:t>
            </a:r>
            <a:r>
              <a:rPr lang="es-ES_tradnl" sz="2500" dirty="0" smtClean="0"/>
              <a:t>, and to </a:t>
            </a:r>
            <a:r>
              <a:rPr lang="es-ES_tradnl" sz="2500" dirty="0" err="1" smtClean="0"/>
              <a:t>those</a:t>
            </a:r>
            <a:r>
              <a:rPr lang="es-ES_tradnl" sz="2500" dirty="0" smtClean="0"/>
              <a:t> </a:t>
            </a:r>
            <a:r>
              <a:rPr lang="es-ES_tradnl" sz="2500" dirty="0" err="1" smtClean="0"/>
              <a:t>women</a:t>
            </a:r>
            <a:r>
              <a:rPr lang="es-ES_tradnl" sz="2500" dirty="0" smtClean="0"/>
              <a:t> </a:t>
            </a:r>
            <a:r>
              <a:rPr lang="es-ES_tradnl" sz="2500" dirty="0" err="1" smtClean="0"/>
              <a:t>that</a:t>
            </a:r>
            <a:r>
              <a:rPr lang="es-ES_tradnl" sz="2500" dirty="0" smtClean="0"/>
              <a:t> </a:t>
            </a:r>
            <a:r>
              <a:rPr lang="es-ES_tradnl" sz="2500" dirty="0" err="1" smtClean="0"/>
              <a:t>have</a:t>
            </a:r>
            <a:r>
              <a:rPr lang="es-ES_tradnl" sz="2500" dirty="0" smtClean="0"/>
              <a:t> </a:t>
            </a:r>
            <a:r>
              <a:rPr lang="es-ES_tradnl" sz="2500" dirty="0" err="1" smtClean="0"/>
              <a:t>husbands</a:t>
            </a:r>
            <a:r>
              <a:rPr lang="es-ES_tradnl" sz="2500" dirty="0" smtClean="0"/>
              <a:t>, </a:t>
            </a:r>
            <a:r>
              <a:rPr lang="es-ES_tradnl" sz="2500" dirty="0" err="1" smtClean="0"/>
              <a:t>how</a:t>
            </a:r>
            <a:r>
              <a:rPr lang="es-ES_tradnl" sz="2500" dirty="0" smtClean="0"/>
              <a:t> to use </a:t>
            </a:r>
            <a:r>
              <a:rPr lang="es-ES_tradnl" sz="2500" dirty="0" err="1" smtClean="0"/>
              <a:t>them</a:t>
            </a:r>
            <a:r>
              <a:rPr lang="es-ES_tradnl" sz="2500" dirty="0" smtClean="0"/>
              <a:t> ”. </a:t>
            </a:r>
          </a:p>
          <a:p>
            <a:pPr marL="457200" indent="-457200">
              <a:buFont typeface="Arial" charset="0"/>
              <a:buChar char="•"/>
            </a:pPr>
            <a:r>
              <a:rPr lang="es-ES_tradnl" sz="2500" dirty="0" smtClean="0"/>
              <a:t>Sin lugar a dudas, los títulos más excesivamente largos contienen palabras de "desperdicio".</a:t>
            </a:r>
          </a:p>
          <a:p>
            <a:pPr marL="457200" indent="-457200">
              <a:buFont typeface="Arial" charset="0"/>
              <a:buChar char="•"/>
            </a:pPr>
            <a:r>
              <a:rPr lang="es-ES_tradnl" sz="2500" dirty="0" smtClean="0"/>
              <a:t>A menudo, estas palabras de desecho aparecen justo al comienzo del título, palabras como "Estudios sobre", "Investigaciones sobre" y "Observaciones sobre". Una apertura A, </a:t>
            </a:r>
            <a:r>
              <a:rPr lang="es-ES_tradnl" sz="2500" dirty="0" err="1" smtClean="0"/>
              <a:t>An</a:t>
            </a:r>
            <a:r>
              <a:rPr lang="es-ES_tradnl" sz="2500" dirty="0" smtClean="0"/>
              <a:t> o </a:t>
            </a:r>
            <a:r>
              <a:rPr lang="es-ES_tradnl" sz="2500" dirty="0" err="1" smtClean="0"/>
              <a:t>The</a:t>
            </a:r>
            <a:r>
              <a:rPr lang="es-ES_tradnl" sz="2500" dirty="0" smtClean="0"/>
              <a:t> también es una palabra de desecho. Ciertamente, tales palabras son inútiles para propósitos de indexación.</a:t>
            </a:r>
            <a:endParaRPr lang="es-ES_tradnl" sz="2500" dirty="0"/>
          </a:p>
        </p:txBody>
      </p:sp>
    </p:spTree>
    <p:extLst>
      <p:ext uri="{BB962C8B-B14F-4D97-AF65-F5344CB8AC3E}">
        <p14:creationId xmlns:p14="http://schemas.microsoft.com/office/powerpoint/2010/main" val="9631221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60</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AVOID REDUNDANCY</a:t>
            </a:r>
            <a:endParaRPr lang="es-ES_tradnl" b="1" dirty="0"/>
          </a:p>
        </p:txBody>
      </p:sp>
      <p:sp>
        <p:nvSpPr>
          <p:cNvPr id="8" name="CuadroTexto 7"/>
          <p:cNvSpPr txBox="1"/>
          <p:nvPr/>
        </p:nvSpPr>
        <p:spPr>
          <a:xfrm>
            <a:off x="631452" y="1625280"/>
            <a:ext cx="11097486" cy="3046988"/>
          </a:xfrm>
          <a:prstGeom prst="rect">
            <a:avLst/>
          </a:prstGeom>
          <a:noFill/>
        </p:spPr>
        <p:txBody>
          <a:bodyPr wrap="square" rtlCol="0">
            <a:spAutoFit/>
          </a:bodyPr>
          <a:lstStyle/>
          <a:p>
            <a:r>
              <a:rPr lang="es-ES_tradnl" sz="2700" dirty="0" smtClean="0"/>
              <a:t>Sin embargo, algunos escritores van demasiado lejos para evitar la palabrería. Tales escritores a menudo no brindan antecedentes claros para los pronombres, especialmente “eso/</a:t>
            </a:r>
            <a:r>
              <a:rPr lang="es-ES_tradnl" sz="2700" dirty="0" err="1" smtClean="0"/>
              <a:t>it</a:t>
            </a:r>
            <a:r>
              <a:rPr lang="es-ES_tradnl" sz="2700" dirty="0" smtClean="0"/>
              <a:t>”. Aquí hay un artículo de un manuscrito médico: “</a:t>
            </a:r>
            <a:r>
              <a:rPr lang="en-US" sz="2800" dirty="0"/>
              <a:t>The left leg became numb at times and </a:t>
            </a:r>
            <a:r>
              <a:rPr lang="en-US" sz="2800" dirty="0" smtClean="0"/>
              <a:t>she walked </a:t>
            </a:r>
            <a:r>
              <a:rPr lang="en-US" sz="2800" dirty="0"/>
              <a:t>it off. . . . On her second day, the knee was better, and on the third </a:t>
            </a:r>
            <a:r>
              <a:rPr lang="en-US" sz="2800" dirty="0" smtClean="0"/>
              <a:t>day it </a:t>
            </a:r>
            <a:r>
              <a:rPr lang="en-US" sz="2800" dirty="0"/>
              <a:t>had completely </a:t>
            </a:r>
            <a:r>
              <a:rPr lang="en-US" sz="2800" dirty="0" smtClean="0"/>
              <a:t>disappeared</a:t>
            </a:r>
            <a:r>
              <a:rPr lang="es-ES_tradnl" sz="2700" dirty="0" smtClean="0"/>
              <a:t>". El antecedente de ambos " </a:t>
            </a:r>
            <a:r>
              <a:rPr lang="es-ES_tradnl" sz="2700" dirty="0" err="1" smtClean="0"/>
              <a:t>it</a:t>
            </a:r>
            <a:r>
              <a:rPr lang="es-ES_tradnl" sz="2700" dirty="0" smtClean="0"/>
              <a:t> "es probablemente "el entumecimiento", pero la redacción en ambos casos no </a:t>
            </a:r>
            <a:r>
              <a:rPr lang="es-ES_tradnl" sz="2700" dirty="0" err="1" smtClean="0"/>
              <a:t>est</a:t>
            </a:r>
            <a:r>
              <a:rPr lang="es-ES" sz="2700" dirty="0" smtClean="0"/>
              <a:t>á clara</a:t>
            </a:r>
            <a:r>
              <a:rPr lang="es-ES_tradnl" sz="2700" dirty="0" smtClean="0"/>
              <a:t>.</a:t>
            </a:r>
            <a:endParaRPr lang="es-ES_tradnl" sz="2700" dirty="0" smtClean="0"/>
          </a:p>
        </p:txBody>
      </p:sp>
    </p:spTree>
    <p:extLst>
      <p:ext uri="{BB962C8B-B14F-4D97-AF65-F5344CB8AC3E}">
        <p14:creationId xmlns:p14="http://schemas.microsoft.com/office/powerpoint/2010/main" val="42946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7</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NEED FOR SPECIFIC TITLES</a:t>
            </a:r>
            <a:endParaRPr lang="es-ES_tradnl" b="1" dirty="0"/>
          </a:p>
        </p:txBody>
      </p:sp>
      <p:sp>
        <p:nvSpPr>
          <p:cNvPr id="8" name="CuadroTexto 7"/>
          <p:cNvSpPr txBox="1"/>
          <p:nvPr/>
        </p:nvSpPr>
        <p:spPr>
          <a:xfrm>
            <a:off x="631452" y="1486729"/>
            <a:ext cx="11097486" cy="3939540"/>
          </a:xfrm>
          <a:prstGeom prst="rect">
            <a:avLst/>
          </a:prstGeom>
          <a:noFill/>
        </p:spPr>
        <p:txBody>
          <a:bodyPr wrap="square" rtlCol="0">
            <a:spAutoFit/>
          </a:bodyPr>
          <a:lstStyle/>
          <a:p>
            <a:pPr marL="457200" indent="-457200">
              <a:buFont typeface="Arial" charset="0"/>
              <a:buChar char="•"/>
            </a:pPr>
            <a:r>
              <a:rPr lang="es-ES_tradnl" sz="2500" dirty="0" smtClean="0"/>
              <a:t>Analicemos un título de muestra: "Acción de los antibióticos sobre las bacterias". ¿Es un buen título? En la </a:t>
            </a:r>
            <a:r>
              <a:rPr lang="es-ES_tradnl" sz="2500" i="1" dirty="0" smtClean="0"/>
              <a:t>forma</a:t>
            </a:r>
            <a:r>
              <a:rPr lang="es-ES_tradnl" sz="2500" dirty="0" smtClean="0"/>
              <a:t> lo es; es corto y no lleva exceso de palabras. </a:t>
            </a:r>
          </a:p>
          <a:p>
            <a:pPr marL="457200" indent="-457200">
              <a:buFont typeface="Arial" charset="0"/>
              <a:buChar char="•"/>
            </a:pPr>
            <a:r>
              <a:rPr lang="es-ES_tradnl" sz="2500" dirty="0" smtClean="0"/>
              <a:t>Ciertamente, no se mejoraría cambiándolo a “Observaciones preliminares sobre el efecto de ciertos antibióticos en varias especies de bacterias”. </a:t>
            </a:r>
          </a:p>
          <a:p>
            <a:pPr marL="457200" indent="-457200">
              <a:buFont typeface="Arial" charset="0"/>
              <a:buChar char="•"/>
            </a:pPr>
            <a:r>
              <a:rPr lang="es-ES_tradnl" sz="2500" dirty="0" smtClean="0"/>
              <a:t>Sin embargo (y esto nos lleva al siguiente punto), la mayoría de los títulos que son demasiado cortos es porque incluyen términos generales en lugar de específicos. </a:t>
            </a:r>
          </a:p>
          <a:p>
            <a:pPr marL="457200" indent="-457200">
              <a:buFont typeface="Arial" charset="0"/>
              <a:buChar char="•"/>
            </a:pPr>
            <a:r>
              <a:rPr lang="es-ES_tradnl" sz="2500" dirty="0" smtClean="0"/>
              <a:t>Podemos asumir con seguridad que el estudio introducido por el título anterior no probó el efecto de todos los antibióticos en todo tipo de bacterias. Por lo tanto, el título es esencialmente sin sentido. </a:t>
            </a:r>
            <a:endParaRPr lang="es-ES_tradnl" sz="2500" dirty="0"/>
          </a:p>
        </p:txBody>
      </p:sp>
    </p:spTree>
    <p:extLst>
      <p:ext uri="{BB962C8B-B14F-4D97-AF65-F5344CB8AC3E}">
        <p14:creationId xmlns:p14="http://schemas.microsoft.com/office/powerpoint/2010/main" val="801932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8</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NEED FOR SPECIFIC TITLES</a:t>
            </a:r>
            <a:endParaRPr lang="es-ES_tradnl" b="1" dirty="0"/>
          </a:p>
        </p:txBody>
      </p:sp>
      <p:sp>
        <p:nvSpPr>
          <p:cNvPr id="8" name="CuadroTexto 7"/>
          <p:cNvSpPr txBox="1"/>
          <p:nvPr/>
        </p:nvSpPr>
        <p:spPr>
          <a:xfrm>
            <a:off x="276956" y="1482854"/>
            <a:ext cx="11097486" cy="2677656"/>
          </a:xfrm>
          <a:prstGeom prst="rect">
            <a:avLst/>
          </a:prstGeom>
          <a:noFill/>
        </p:spPr>
        <p:txBody>
          <a:bodyPr wrap="square" rtlCol="0">
            <a:spAutoFit/>
          </a:bodyPr>
          <a:lstStyle/>
          <a:p>
            <a:pPr marL="457200" indent="-457200">
              <a:buFont typeface="Arial" charset="0"/>
              <a:buChar char="•"/>
            </a:pPr>
            <a:r>
              <a:rPr lang="es-ES_tradnl" sz="2400" dirty="0" smtClean="0"/>
              <a:t>Si solo uno o unos pocos antibióticos fueran estudiados, deben ser enumerados individualmente en el título. Si solo se probó uno o unos pocos organismos, estos deberían enumerarse individualmente en el título. Si el número de antibióticos u organismos era incómodamente grande, quizás se podría haber sustituido con un nombre de grupo. </a:t>
            </a:r>
          </a:p>
          <a:p>
            <a:pPr marL="457200" indent="-457200">
              <a:buFont typeface="Arial" charset="0"/>
              <a:buChar char="•"/>
            </a:pPr>
            <a:r>
              <a:rPr lang="es-ES_tradnl" sz="2400" dirty="0" smtClean="0"/>
              <a:t>Ejemplos de títulos más aceptables son los siguientes:</a:t>
            </a:r>
          </a:p>
          <a:p>
            <a:pPr marL="457200" indent="-457200">
              <a:buFont typeface="Arial" charset="0"/>
              <a:buChar char="•"/>
            </a:pPr>
            <a:endParaRPr lang="es-ES_tradnl" sz="2400" dirty="0"/>
          </a:p>
        </p:txBody>
      </p:sp>
      <p:pic>
        <p:nvPicPr>
          <p:cNvPr id="3" name="Imagen 2"/>
          <p:cNvPicPr>
            <a:picLocks noChangeAspect="1"/>
          </p:cNvPicPr>
          <p:nvPr/>
        </p:nvPicPr>
        <p:blipFill>
          <a:blip r:embed="rId3"/>
          <a:stretch>
            <a:fillRect/>
          </a:stretch>
        </p:blipFill>
        <p:spPr>
          <a:xfrm>
            <a:off x="1459073" y="4093364"/>
            <a:ext cx="9122675" cy="2225457"/>
          </a:xfrm>
          <a:prstGeom prst="rect">
            <a:avLst/>
          </a:prstGeom>
        </p:spPr>
      </p:pic>
    </p:spTree>
    <p:extLst>
      <p:ext uri="{BB962C8B-B14F-4D97-AF65-F5344CB8AC3E}">
        <p14:creationId xmlns:p14="http://schemas.microsoft.com/office/powerpoint/2010/main" val="545036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828338" y="6318821"/>
            <a:ext cx="10384146" cy="537621"/>
          </a:xfrm>
        </p:spPr>
        <p:txBody>
          <a:bodyPr/>
          <a:lstStyle/>
          <a:p>
            <a:fld id="{5C8A0B6C-2F0D-9146-B965-5B2E4517E27B}" type="slidenum">
              <a:rPr lang="es-ES_tradnl" sz="1600" smtClean="0"/>
              <a:t>9</a:t>
            </a:fld>
            <a:endParaRPr lang="es-ES_tradnl" sz="1600" dirty="0"/>
          </a:p>
        </p:txBody>
      </p:sp>
      <p:sp>
        <p:nvSpPr>
          <p:cNvPr id="6" name="Título 1"/>
          <p:cNvSpPr txBox="1">
            <a:spLocks/>
          </p:cNvSpPr>
          <p:nvPr/>
        </p:nvSpPr>
        <p:spPr>
          <a:xfrm>
            <a:off x="631452" y="522513"/>
            <a:ext cx="9521754" cy="11027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NEED FOR SPECIFIC TITLES</a:t>
            </a:r>
            <a:endParaRPr lang="es-ES_tradnl" b="1" dirty="0"/>
          </a:p>
        </p:txBody>
      </p:sp>
      <p:sp>
        <p:nvSpPr>
          <p:cNvPr id="8" name="CuadroTexto 7"/>
          <p:cNvSpPr txBox="1"/>
          <p:nvPr/>
        </p:nvSpPr>
        <p:spPr>
          <a:xfrm>
            <a:off x="631452" y="2260452"/>
            <a:ext cx="11097486" cy="2400657"/>
          </a:xfrm>
          <a:prstGeom prst="rect">
            <a:avLst/>
          </a:prstGeom>
          <a:noFill/>
        </p:spPr>
        <p:txBody>
          <a:bodyPr wrap="square" rtlCol="0">
            <a:spAutoFit/>
          </a:bodyPr>
          <a:lstStyle/>
          <a:p>
            <a:pPr marL="457200" indent="-457200">
              <a:buFont typeface="Arial" charset="0"/>
              <a:buChar char="•"/>
            </a:pPr>
            <a:r>
              <a:rPr lang="es-ES_tradnl" sz="2500" dirty="0" smtClean="0"/>
              <a:t>Aunque estos títulos son más aceptables que la muestra, no son especialmente buenos porque aún son demasiado generales. </a:t>
            </a:r>
          </a:p>
          <a:p>
            <a:pPr marL="457200" indent="-457200">
              <a:buFont typeface="Arial" charset="0"/>
              <a:buChar char="•"/>
            </a:pPr>
            <a:r>
              <a:rPr lang="es-ES_tradnl" sz="2500" dirty="0" smtClean="0"/>
              <a:t>Si la "Acción de" se puede definir fácilmente, el significado podría ser más claro. Por ejemplo, el primer título podría haberse expresado como</a:t>
            </a:r>
          </a:p>
          <a:p>
            <a:endParaRPr lang="es-ES_tradnl" sz="2500" dirty="0" smtClean="0"/>
          </a:p>
          <a:p>
            <a:r>
              <a:rPr lang="es-ES_tradnl" sz="2500" dirty="0" smtClean="0"/>
              <a:t>“</a:t>
            </a:r>
            <a:r>
              <a:rPr lang="es-ES_tradnl" sz="2500" dirty="0" err="1" smtClean="0"/>
              <a:t>Inhibition</a:t>
            </a:r>
            <a:r>
              <a:rPr lang="es-ES_tradnl" sz="2500" dirty="0" smtClean="0"/>
              <a:t> of </a:t>
            </a:r>
            <a:r>
              <a:rPr lang="es-ES_tradnl" sz="2500" dirty="0" err="1" smtClean="0"/>
              <a:t>Growth</a:t>
            </a:r>
            <a:r>
              <a:rPr lang="es-ES_tradnl" sz="2500" dirty="0" smtClean="0"/>
              <a:t> of </a:t>
            </a:r>
            <a:r>
              <a:rPr lang="es-ES_tradnl" sz="2500" dirty="0" err="1" smtClean="0"/>
              <a:t>Mycobacterium</a:t>
            </a:r>
            <a:r>
              <a:rPr lang="es-ES_tradnl" sz="2500" dirty="0" smtClean="0"/>
              <a:t> tuberculosis </a:t>
            </a:r>
            <a:r>
              <a:rPr lang="es-ES_tradnl" sz="2500" dirty="0" err="1" smtClean="0"/>
              <a:t>by</a:t>
            </a:r>
            <a:r>
              <a:rPr lang="es-ES_tradnl" sz="2500" dirty="0" smtClean="0"/>
              <a:t> </a:t>
            </a:r>
            <a:r>
              <a:rPr lang="es-ES_tradnl" sz="2500" dirty="0" err="1" smtClean="0"/>
              <a:t>Streptomycin</a:t>
            </a:r>
            <a:r>
              <a:rPr lang="es-ES_tradnl" sz="2500" dirty="0" smtClean="0"/>
              <a:t>.”</a:t>
            </a:r>
            <a:endParaRPr lang="es-ES_tradnl" sz="2500" dirty="0"/>
          </a:p>
        </p:txBody>
      </p:sp>
      <p:pic>
        <p:nvPicPr>
          <p:cNvPr id="5" name="Imagen 4"/>
          <p:cNvPicPr>
            <a:picLocks noChangeAspect="1"/>
          </p:cNvPicPr>
          <p:nvPr/>
        </p:nvPicPr>
        <p:blipFill rotWithShape="1">
          <a:blip r:embed="rId3"/>
          <a:srcRect b="80863"/>
          <a:stretch/>
        </p:blipFill>
        <p:spPr>
          <a:xfrm>
            <a:off x="192980" y="5746319"/>
            <a:ext cx="9122675" cy="425882"/>
          </a:xfrm>
          <a:prstGeom prst="rect">
            <a:avLst/>
          </a:prstGeom>
        </p:spPr>
      </p:pic>
    </p:spTree>
    <p:extLst>
      <p:ext uri="{BB962C8B-B14F-4D97-AF65-F5344CB8AC3E}">
        <p14:creationId xmlns:p14="http://schemas.microsoft.com/office/powerpoint/2010/main" val="796036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33819</TotalTime>
  <Words>5873</Words>
  <Application>Microsoft Macintosh PowerPoint</Application>
  <PresentationFormat>Panorámica</PresentationFormat>
  <Paragraphs>351</Paragraphs>
  <Slides>60</Slides>
  <Notes>51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60</vt:i4>
      </vt:variant>
    </vt:vector>
  </HeadingPairs>
  <TitlesOfParts>
    <vt:vector size="64" baseType="lpstr">
      <vt:lpstr>Calibri</vt:lpstr>
      <vt:lpstr>Calibri Light</vt:lpstr>
      <vt:lpstr>Arial</vt:lpstr>
      <vt:lpstr>Retrospección</vt:lpstr>
      <vt:lpstr>Presentación de PowerPoint</vt:lpstr>
      <vt:lpstr>El TÍTULO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AUTHORS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Toy Example:  Literature Review Article</vt:lpstr>
      <vt:lpstr>Presentación de PowerPoint</vt:lpstr>
      <vt:lpstr>Presentación de PowerPoint</vt:lpstr>
      <vt:lpstr>Presentación de PowerPoint</vt:lpstr>
      <vt:lpstr>Presentación de PowerPoint</vt:lpstr>
      <vt:lpstr>Presentación de PowerPoint</vt:lpstr>
      <vt:lpstr>Presentación de PowerPoint</vt:lpstr>
      <vt:lpstr>Example</vt:lpstr>
      <vt:lpstr>Example</vt:lpstr>
      <vt:lpstr>ABSTRACT</vt:lpstr>
      <vt:lpstr>Presentación de PowerPoint</vt:lpstr>
      <vt:lpstr>Presentación de PowerPoint</vt:lpstr>
      <vt:lpstr>Presentación de PowerPoint</vt:lpstr>
      <vt:lpstr>Presentación de PowerPoint</vt:lpstr>
      <vt:lpstr>Presentación de PowerPoint</vt:lpstr>
      <vt:lpstr>Presentación de PowerPoint</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Materials  and Methods</vt:lpstr>
      <vt:lpstr>Presentación de PowerPoint</vt:lpstr>
      <vt:lpstr>Presentación de PowerPoint</vt:lpstr>
      <vt:lpstr>Presentación de PowerPoint</vt:lpstr>
      <vt:lpstr>Presentación de PowerPoint</vt:lpstr>
      <vt:lpstr>Presentación de PowerPoint</vt:lpstr>
      <vt:lpstr>Los Resultados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313</cp:revision>
  <dcterms:created xsi:type="dcterms:W3CDTF">2018-09-05T16:34:01Z</dcterms:created>
  <dcterms:modified xsi:type="dcterms:W3CDTF">2019-05-07T22:52:42Z</dcterms:modified>
</cp:coreProperties>
</file>