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27"/>
  </p:notesMasterIdLst>
  <p:sldIdLst>
    <p:sldId id="358" r:id="rId2"/>
    <p:sldId id="455" r:id="rId3"/>
    <p:sldId id="528" r:id="rId4"/>
    <p:sldId id="476" r:id="rId5"/>
    <p:sldId id="529" r:id="rId6"/>
    <p:sldId id="530" r:id="rId7"/>
    <p:sldId id="531" r:id="rId8"/>
    <p:sldId id="478" r:id="rId9"/>
    <p:sldId id="532" r:id="rId10"/>
    <p:sldId id="533" r:id="rId11"/>
    <p:sldId id="534" r:id="rId12"/>
    <p:sldId id="535" r:id="rId13"/>
    <p:sldId id="536" r:id="rId14"/>
    <p:sldId id="537" r:id="rId15"/>
    <p:sldId id="538" r:id="rId16"/>
    <p:sldId id="539" r:id="rId17"/>
    <p:sldId id="540" r:id="rId18"/>
    <p:sldId id="541" r:id="rId19"/>
    <p:sldId id="542" r:id="rId20"/>
    <p:sldId id="543" r:id="rId21"/>
    <p:sldId id="544" r:id="rId22"/>
    <p:sldId id="545" r:id="rId23"/>
    <p:sldId id="546" r:id="rId24"/>
    <p:sldId id="547" r:id="rId25"/>
    <p:sldId id="548" r:id="rId2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2"/>
    <p:restoredTop sz="85242"/>
  </p:normalViewPr>
  <p:slideViewPr>
    <p:cSldViewPr snapToGrid="0" snapToObjects="1">
      <p:cViewPr varScale="1">
        <p:scale>
          <a:sx n="54" d="100"/>
          <a:sy n="54" d="100"/>
        </p:scale>
        <p:origin x="6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5/2/19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688415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220697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1712957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860422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103834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1610500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476243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1402868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16851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26685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554408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9147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174573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1344936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31073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38990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14456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909771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3889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8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2097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67291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3060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23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29267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00094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2401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44491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20327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8837908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4365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s://ieeexplore.ieee.org/abstract/document/860621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lsevier.com/__data/assets/pdf_file/0004/91165/Get-Published-Quick-Guide.pdf" TargetMode="External"/><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100051" y="2021305"/>
            <a:ext cx="1005840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err="1" smtClean="0"/>
              <a:t>Writing</a:t>
            </a:r>
            <a:r>
              <a:rPr lang="es-ES" sz="5800" dirty="0" smtClean="0"/>
              <a:t> a </a:t>
            </a:r>
            <a:r>
              <a:rPr lang="es-ES" sz="5800" dirty="0" err="1" smtClean="0"/>
              <a:t>Scientific</a:t>
            </a:r>
            <a:r>
              <a:rPr lang="es-ES" sz="5800" dirty="0" smtClean="0"/>
              <a:t> </a:t>
            </a:r>
            <a:r>
              <a:rPr lang="es-ES" sz="5800" dirty="0" err="1" smtClean="0"/>
              <a:t>Paper</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2019-A</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10</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smtClean="0"/>
              <a:t>Introducción</a:t>
            </a:r>
            <a:endParaRPr lang="es-ES_tradnl" b="1" dirty="0"/>
          </a:p>
        </p:txBody>
      </p:sp>
      <p:sp>
        <p:nvSpPr>
          <p:cNvPr id="8" name="CuadroTexto 7"/>
          <p:cNvSpPr txBox="1"/>
          <p:nvPr/>
        </p:nvSpPr>
        <p:spPr>
          <a:xfrm>
            <a:off x="631452" y="1853881"/>
            <a:ext cx="10994491" cy="3970318"/>
          </a:xfrm>
          <a:prstGeom prst="rect">
            <a:avLst/>
          </a:prstGeom>
          <a:noFill/>
        </p:spPr>
        <p:txBody>
          <a:bodyPr wrap="square" rtlCol="0">
            <a:spAutoFit/>
          </a:bodyPr>
          <a:lstStyle/>
          <a:p>
            <a:r>
              <a:rPr lang="es-ES_tradnl" sz="2800" dirty="0"/>
              <a:t>La mala escritura puede y con frecuencia previene o retrasa la publicación de buena ciencia. Desafortunadamente, la educación de los científicos a menudo se compromete tan abrumadoramente con los aspectos técnicos de la ciencia que las artes de la comunicación se descuidan o se ignoran. En resumen, muchos buenos científicos son malos escritores. </a:t>
            </a:r>
            <a:endParaRPr lang="es-ES_tradnl" sz="2800" dirty="0" smtClean="0"/>
          </a:p>
          <a:p>
            <a:endParaRPr lang="es-ES_tradnl" sz="2800" dirty="0"/>
          </a:p>
          <a:p>
            <a:r>
              <a:rPr lang="es-ES_tradnl" sz="2800" dirty="0" smtClean="0"/>
              <a:t>Ciertamente</a:t>
            </a:r>
            <a:r>
              <a:rPr lang="es-ES_tradnl" sz="2800" dirty="0"/>
              <a:t>, a muchos científicos no les gusta escribir. Como dijo Charles Darwin, "la vida de un naturalista sería feliz si solo tuviera que observar y nunca escribir" (citado por </a:t>
            </a:r>
            <a:r>
              <a:rPr lang="es-ES_tradnl" sz="2800" dirty="0" err="1"/>
              <a:t>Trelease</a:t>
            </a:r>
            <a:r>
              <a:rPr lang="es-ES_tradnl" sz="2800" dirty="0"/>
              <a:t>, 1958).</a:t>
            </a:r>
          </a:p>
        </p:txBody>
      </p:sp>
    </p:spTree>
    <p:extLst>
      <p:ext uri="{BB962C8B-B14F-4D97-AF65-F5344CB8AC3E}">
        <p14:creationId xmlns:p14="http://schemas.microsoft.com/office/powerpoint/2010/main" val="1601404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11</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smtClean="0"/>
              <a:t>Introducción</a:t>
            </a:r>
            <a:endParaRPr lang="es-ES_tradnl" b="1" dirty="0"/>
          </a:p>
        </p:txBody>
      </p:sp>
      <p:sp>
        <p:nvSpPr>
          <p:cNvPr id="8" name="CuadroTexto 7"/>
          <p:cNvSpPr txBox="1"/>
          <p:nvPr/>
        </p:nvSpPr>
        <p:spPr>
          <a:xfrm>
            <a:off x="631452" y="1486729"/>
            <a:ext cx="10994491" cy="4832092"/>
          </a:xfrm>
          <a:prstGeom prst="rect">
            <a:avLst/>
          </a:prstGeom>
          <a:noFill/>
        </p:spPr>
        <p:txBody>
          <a:bodyPr wrap="square" rtlCol="0">
            <a:spAutoFit/>
          </a:bodyPr>
          <a:lstStyle/>
          <a:p>
            <a:r>
              <a:rPr lang="en-US" sz="2700" dirty="0"/>
              <a:t>La </a:t>
            </a:r>
            <a:r>
              <a:rPr lang="en-US" sz="2700" dirty="0" err="1"/>
              <a:t>mayoría</a:t>
            </a:r>
            <a:r>
              <a:rPr lang="en-US" sz="2700" dirty="0"/>
              <a:t> de los </a:t>
            </a:r>
            <a:r>
              <a:rPr lang="en-US" sz="2700" dirty="0" err="1"/>
              <a:t>científicos</a:t>
            </a:r>
            <a:r>
              <a:rPr lang="en-US" sz="2700" dirty="0"/>
              <a:t> de hoy no </a:t>
            </a:r>
            <a:r>
              <a:rPr lang="en-US" sz="2700" dirty="0" err="1"/>
              <a:t>tuvieron</a:t>
            </a:r>
            <a:r>
              <a:rPr lang="en-US" sz="2700" dirty="0"/>
              <a:t> la </a:t>
            </a:r>
            <a:r>
              <a:rPr lang="en-US" sz="2700" dirty="0" err="1"/>
              <a:t>oportunidad</a:t>
            </a:r>
            <a:r>
              <a:rPr lang="en-US" sz="2700" dirty="0"/>
              <a:t> de </a:t>
            </a:r>
            <a:r>
              <a:rPr lang="en-US" sz="2700" dirty="0" err="1"/>
              <a:t>tomar</a:t>
            </a:r>
            <a:r>
              <a:rPr lang="en-US" sz="2700" dirty="0"/>
              <a:t> un </a:t>
            </a:r>
            <a:r>
              <a:rPr lang="en-US" sz="2700" dirty="0" err="1"/>
              <a:t>curso</a:t>
            </a:r>
            <a:r>
              <a:rPr lang="en-US" sz="2700" dirty="0"/>
              <a:t> formal de </a:t>
            </a:r>
            <a:r>
              <a:rPr lang="en-US" sz="2700" dirty="0" err="1"/>
              <a:t>escritura</a:t>
            </a:r>
            <a:r>
              <a:rPr lang="en-US" sz="2700" dirty="0"/>
              <a:t> </a:t>
            </a:r>
            <a:r>
              <a:rPr lang="en-US" sz="2700" dirty="0" err="1"/>
              <a:t>científica</a:t>
            </a:r>
            <a:r>
              <a:rPr lang="en-US" sz="2700" dirty="0"/>
              <a:t>. Como </a:t>
            </a:r>
            <a:r>
              <a:rPr lang="en-US" sz="2700" dirty="0" err="1"/>
              <a:t>estudiantes</a:t>
            </a:r>
            <a:r>
              <a:rPr lang="en-US" sz="2700" dirty="0"/>
              <a:t> </a:t>
            </a:r>
            <a:r>
              <a:rPr lang="en-US" sz="2700" dirty="0" err="1"/>
              <a:t>graduados</a:t>
            </a:r>
            <a:r>
              <a:rPr lang="en-US" sz="2700" dirty="0"/>
              <a:t>, </a:t>
            </a:r>
            <a:r>
              <a:rPr lang="en-US" sz="2700" dirty="0" err="1"/>
              <a:t>aprendieron</a:t>
            </a:r>
            <a:r>
              <a:rPr lang="en-US" sz="2700" dirty="0"/>
              <a:t> a </a:t>
            </a:r>
            <a:r>
              <a:rPr lang="en-US" sz="2700" dirty="0" err="1"/>
              <a:t>imitar</a:t>
            </a:r>
            <a:r>
              <a:rPr lang="en-US" sz="2700" dirty="0"/>
              <a:t> el </a:t>
            </a:r>
            <a:r>
              <a:rPr lang="en-US" sz="2700" dirty="0" err="1"/>
              <a:t>estilo</a:t>
            </a:r>
            <a:r>
              <a:rPr lang="en-US" sz="2700" dirty="0"/>
              <a:t> y el </a:t>
            </a:r>
            <a:r>
              <a:rPr lang="en-US" sz="2700" dirty="0" err="1"/>
              <a:t>enfoque</a:t>
            </a:r>
            <a:r>
              <a:rPr lang="en-US" sz="2700" dirty="0"/>
              <a:t> de </a:t>
            </a:r>
            <a:r>
              <a:rPr lang="en-US" sz="2700" dirty="0" err="1"/>
              <a:t>sus</a:t>
            </a:r>
            <a:r>
              <a:rPr lang="en-US" sz="2700" dirty="0"/>
              <a:t> </a:t>
            </a:r>
            <a:r>
              <a:rPr lang="en-US" sz="2700" dirty="0" err="1"/>
              <a:t>profesores</a:t>
            </a:r>
            <a:r>
              <a:rPr lang="en-US" sz="2700" dirty="0"/>
              <a:t> y </a:t>
            </a:r>
            <a:r>
              <a:rPr lang="en-US" sz="2700" dirty="0" err="1"/>
              <a:t>autores</a:t>
            </a:r>
            <a:r>
              <a:rPr lang="en-US" sz="2700" dirty="0"/>
              <a:t> </a:t>
            </a:r>
            <a:r>
              <a:rPr lang="en-US" sz="2700" dirty="0" err="1"/>
              <a:t>anteriores</a:t>
            </a:r>
            <a:r>
              <a:rPr lang="en-US" sz="2700" dirty="0"/>
              <a:t>. </a:t>
            </a:r>
            <a:r>
              <a:rPr lang="en-US" sz="2700" dirty="0" err="1"/>
              <a:t>Algunos</a:t>
            </a:r>
            <a:r>
              <a:rPr lang="en-US" sz="2700" dirty="0"/>
              <a:t> </a:t>
            </a:r>
            <a:r>
              <a:rPr lang="en-US" sz="2700" dirty="0" err="1"/>
              <a:t>científicos</a:t>
            </a:r>
            <a:r>
              <a:rPr lang="en-US" sz="2700" dirty="0"/>
              <a:t> se </a:t>
            </a:r>
            <a:r>
              <a:rPr lang="en-US" sz="2700" dirty="0" err="1"/>
              <a:t>convirtieron</a:t>
            </a:r>
            <a:r>
              <a:rPr lang="en-US" sz="2700" dirty="0"/>
              <a:t> en </a:t>
            </a:r>
            <a:r>
              <a:rPr lang="en-US" sz="2700" dirty="0" err="1"/>
              <a:t>buenos</a:t>
            </a:r>
            <a:r>
              <a:rPr lang="en-US" sz="2700" dirty="0"/>
              <a:t> </a:t>
            </a:r>
            <a:r>
              <a:rPr lang="en-US" sz="2700" dirty="0" err="1"/>
              <a:t>escritores</a:t>
            </a:r>
            <a:r>
              <a:rPr lang="en-US" sz="2700" dirty="0"/>
              <a:t> de </a:t>
            </a:r>
            <a:r>
              <a:rPr lang="en-US" sz="2700" dirty="0" err="1"/>
              <a:t>todos</a:t>
            </a:r>
            <a:r>
              <a:rPr lang="en-US" sz="2700" dirty="0"/>
              <a:t> </a:t>
            </a:r>
            <a:r>
              <a:rPr lang="en-US" sz="2700" dirty="0" err="1"/>
              <a:t>modos</a:t>
            </a:r>
            <a:r>
              <a:rPr lang="en-US" sz="2700" dirty="0"/>
              <a:t>. </a:t>
            </a:r>
            <a:r>
              <a:rPr lang="en-US" sz="2700" dirty="0" err="1"/>
              <a:t>Muchos</a:t>
            </a:r>
            <a:r>
              <a:rPr lang="en-US" sz="2700" dirty="0"/>
              <a:t>, sin embargo, </a:t>
            </a:r>
            <a:r>
              <a:rPr lang="en-US" sz="2700" dirty="0" err="1"/>
              <a:t>aprendieron</a:t>
            </a:r>
            <a:r>
              <a:rPr lang="en-US" sz="2700" dirty="0"/>
              <a:t> solo a </a:t>
            </a:r>
            <a:r>
              <a:rPr lang="en-US" sz="2700" dirty="0" err="1"/>
              <a:t>imitar</a:t>
            </a:r>
            <a:r>
              <a:rPr lang="en-US" sz="2700" dirty="0"/>
              <a:t> la </a:t>
            </a:r>
            <a:r>
              <a:rPr lang="en-US" sz="2700" dirty="0" err="1"/>
              <a:t>escritura</a:t>
            </a:r>
            <a:r>
              <a:rPr lang="en-US" sz="2700" dirty="0"/>
              <a:t> de los </a:t>
            </a:r>
            <a:r>
              <a:rPr lang="en-US" sz="2700" dirty="0" err="1"/>
              <a:t>autores</a:t>
            </a:r>
            <a:r>
              <a:rPr lang="en-US" sz="2700" dirty="0"/>
              <a:t> antes de </a:t>
            </a:r>
            <a:r>
              <a:rPr lang="en-US" sz="2700" dirty="0" err="1"/>
              <a:t>ellos</a:t>
            </a:r>
            <a:r>
              <a:rPr lang="en-US" sz="2700" dirty="0"/>
              <a:t>, con </a:t>
            </a:r>
            <a:r>
              <a:rPr lang="en-US" sz="2700" dirty="0" err="1"/>
              <a:t>todos</a:t>
            </a:r>
            <a:r>
              <a:rPr lang="en-US" sz="2700" dirty="0"/>
              <a:t> </a:t>
            </a:r>
            <a:r>
              <a:rPr lang="en-US" sz="2700" dirty="0" err="1"/>
              <a:t>sus</a:t>
            </a:r>
            <a:r>
              <a:rPr lang="en-US" sz="2700" dirty="0"/>
              <a:t> </a:t>
            </a:r>
            <a:r>
              <a:rPr lang="en-US" sz="2700" dirty="0" err="1"/>
              <a:t>defectos</a:t>
            </a:r>
            <a:r>
              <a:rPr lang="en-US" sz="2700" dirty="0"/>
              <a:t>, </a:t>
            </a:r>
            <a:r>
              <a:rPr lang="en-US" sz="2700" dirty="0" err="1"/>
              <a:t>estableciendo</a:t>
            </a:r>
            <a:r>
              <a:rPr lang="en-US" sz="2700" dirty="0"/>
              <a:t> </a:t>
            </a:r>
            <a:r>
              <a:rPr lang="en-US" sz="2700" dirty="0" err="1"/>
              <a:t>así</a:t>
            </a:r>
            <a:r>
              <a:rPr lang="en-US" sz="2700" dirty="0"/>
              <a:t> un </a:t>
            </a:r>
            <a:r>
              <a:rPr lang="en-US" sz="2700" dirty="0" err="1"/>
              <a:t>sistema</a:t>
            </a:r>
            <a:r>
              <a:rPr lang="en-US" sz="2700" dirty="0"/>
              <a:t> de error a </a:t>
            </a:r>
            <a:r>
              <a:rPr lang="en-US" sz="2700" dirty="0" err="1"/>
              <a:t>perpetuidad</a:t>
            </a:r>
            <a:r>
              <a:rPr lang="en-US" sz="2700" dirty="0" smtClean="0"/>
              <a:t>.</a:t>
            </a:r>
          </a:p>
          <a:p>
            <a:r>
              <a:rPr lang="en-US" sz="2700" dirty="0" err="1"/>
              <a:t>Debido</a:t>
            </a:r>
            <a:r>
              <a:rPr lang="en-US" sz="2700" dirty="0"/>
              <a:t> a </a:t>
            </a:r>
            <a:r>
              <a:rPr lang="en-US" sz="2700" dirty="0" err="1"/>
              <a:t>que</a:t>
            </a:r>
            <a:r>
              <a:rPr lang="en-US" sz="2700" dirty="0"/>
              <a:t> los </a:t>
            </a:r>
            <a:r>
              <a:rPr lang="en-US" sz="2700" dirty="0" err="1"/>
              <a:t>requisitos</a:t>
            </a:r>
            <a:r>
              <a:rPr lang="en-US" sz="2700" dirty="0"/>
              <a:t> de </a:t>
            </a:r>
            <a:r>
              <a:rPr lang="en-US" sz="2700" dirty="0" err="1"/>
              <a:t>las</a:t>
            </a:r>
            <a:r>
              <a:rPr lang="en-US" sz="2700" dirty="0"/>
              <a:t> </a:t>
            </a:r>
            <a:r>
              <a:rPr lang="en-US" sz="2700" dirty="0" err="1"/>
              <a:t>revistas</a:t>
            </a:r>
            <a:r>
              <a:rPr lang="en-US" sz="2700" dirty="0"/>
              <a:t> </a:t>
            </a:r>
            <a:r>
              <a:rPr lang="en-US" sz="2700" dirty="0" err="1"/>
              <a:t>varían</a:t>
            </a:r>
            <a:r>
              <a:rPr lang="en-US" sz="2700" dirty="0"/>
              <a:t> </a:t>
            </a:r>
            <a:r>
              <a:rPr lang="en-US" sz="2700" dirty="0" err="1"/>
              <a:t>ampliamente</a:t>
            </a:r>
            <a:r>
              <a:rPr lang="en-US" sz="2700" dirty="0"/>
              <a:t> de </a:t>
            </a:r>
            <a:r>
              <a:rPr lang="en-US" sz="2700" dirty="0" err="1"/>
              <a:t>una</a:t>
            </a:r>
            <a:r>
              <a:rPr lang="en-US" sz="2700" dirty="0"/>
              <a:t> </a:t>
            </a:r>
            <a:r>
              <a:rPr lang="en-US" sz="2700" dirty="0" err="1"/>
              <a:t>disciplina</a:t>
            </a:r>
            <a:r>
              <a:rPr lang="en-US" sz="2700" dirty="0"/>
              <a:t> a </a:t>
            </a:r>
            <a:r>
              <a:rPr lang="en-US" sz="2700" dirty="0" err="1"/>
              <a:t>otra</a:t>
            </a:r>
            <a:r>
              <a:rPr lang="en-US" sz="2700" dirty="0"/>
              <a:t>, e </a:t>
            </a:r>
            <a:r>
              <a:rPr lang="en-US" sz="2700" dirty="0" err="1"/>
              <a:t>incluso</a:t>
            </a:r>
            <a:r>
              <a:rPr lang="en-US" sz="2700" dirty="0"/>
              <a:t> </a:t>
            </a:r>
            <a:r>
              <a:rPr lang="en-US" sz="2700" dirty="0" err="1"/>
              <a:t>dentro</a:t>
            </a:r>
            <a:r>
              <a:rPr lang="en-US" sz="2700" dirty="0"/>
              <a:t> de la </a:t>
            </a:r>
            <a:r>
              <a:rPr lang="en-US" sz="2700" dirty="0" err="1"/>
              <a:t>misma</a:t>
            </a:r>
            <a:r>
              <a:rPr lang="en-US" sz="2700" dirty="0"/>
              <a:t> </a:t>
            </a:r>
            <a:r>
              <a:rPr lang="en-US" sz="2700" dirty="0" err="1"/>
              <a:t>disciplina</a:t>
            </a:r>
            <a:r>
              <a:rPr lang="en-US" sz="2700" dirty="0"/>
              <a:t>, no </a:t>
            </a:r>
            <a:r>
              <a:rPr lang="en-US" sz="2700" dirty="0" err="1"/>
              <a:t>es</a:t>
            </a:r>
            <a:r>
              <a:rPr lang="en-US" sz="2700" dirty="0"/>
              <a:t> </a:t>
            </a:r>
            <a:r>
              <a:rPr lang="en-US" sz="2700" dirty="0" err="1"/>
              <a:t>posible</a:t>
            </a:r>
            <a:r>
              <a:rPr lang="en-US" sz="2700" dirty="0"/>
              <a:t> </a:t>
            </a:r>
            <a:r>
              <a:rPr lang="en-US" sz="2700" dirty="0" err="1"/>
              <a:t>ofrecer</a:t>
            </a:r>
            <a:r>
              <a:rPr lang="en-US" sz="2700" dirty="0"/>
              <a:t> </a:t>
            </a:r>
            <a:r>
              <a:rPr lang="en-US" sz="2700" dirty="0" err="1"/>
              <a:t>recomendaciones</a:t>
            </a:r>
            <a:r>
              <a:rPr lang="en-US" sz="2700" dirty="0"/>
              <a:t> </a:t>
            </a:r>
            <a:r>
              <a:rPr lang="en-US" sz="2700" dirty="0" err="1"/>
              <a:t>que</a:t>
            </a:r>
            <a:r>
              <a:rPr lang="en-US" sz="2700" dirty="0"/>
              <a:t> </a:t>
            </a:r>
            <a:r>
              <a:rPr lang="en-US" sz="2700" dirty="0" err="1"/>
              <a:t>sean</a:t>
            </a:r>
            <a:r>
              <a:rPr lang="en-US" sz="2700" dirty="0"/>
              <a:t> </a:t>
            </a:r>
            <a:r>
              <a:rPr lang="en-US" sz="2700" dirty="0" err="1"/>
              <a:t>universalmente</a:t>
            </a:r>
            <a:r>
              <a:rPr lang="en-US" sz="2700" dirty="0"/>
              <a:t> </a:t>
            </a:r>
            <a:r>
              <a:rPr lang="en-US" sz="2700" dirty="0" err="1"/>
              <a:t>aceptables</a:t>
            </a:r>
            <a:r>
              <a:rPr lang="en-US" sz="2700" dirty="0"/>
              <a:t>. </a:t>
            </a:r>
            <a:r>
              <a:rPr lang="en-US" sz="2700" dirty="0" err="1" smtClean="0"/>
              <a:t>Nosotros</a:t>
            </a:r>
            <a:r>
              <a:rPr lang="en-US" sz="2700" dirty="0" smtClean="0"/>
              <a:t> </a:t>
            </a:r>
            <a:r>
              <a:rPr lang="en-US" sz="2700" dirty="0" err="1" smtClean="0"/>
              <a:t>revisaremos</a:t>
            </a:r>
            <a:r>
              <a:rPr lang="en-US" sz="2700" dirty="0" smtClean="0"/>
              <a:t> </a:t>
            </a:r>
            <a:r>
              <a:rPr lang="en-US" sz="2700" dirty="0" err="1"/>
              <a:t>ciertos</a:t>
            </a:r>
            <a:r>
              <a:rPr lang="en-US" sz="2700" dirty="0"/>
              <a:t> </a:t>
            </a:r>
            <a:r>
              <a:rPr lang="en-US" sz="2700" dirty="0" err="1"/>
              <a:t>principios</a:t>
            </a:r>
            <a:r>
              <a:rPr lang="en-US" sz="2700" dirty="0"/>
              <a:t> </a:t>
            </a:r>
            <a:r>
              <a:rPr lang="en-US" sz="2700" dirty="0" err="1" smtClean="0"/>
              <a:t>básicos</a:t>
            </a:r>
            <a:r>
              <a:rPr lang="en-US" sz="2700" dirty="0" smtClean="0"/>
              <a:t> y </a:t>
            </a:r>
            <a:r>
              <a:rPr lang="en-US" sz="2700" dirty="0" err="1" smtClean="0"/>
              <a:t>generales</a:t>
            </a:r>
            <a:r>
              <a:rPr lang="en-US" sz="2700" dirty="0" smtClean="0"/>
              <a:t>.</a:t>
            </a:r>
            <a:endParaRPr lang="en-US" sz="2700" dirty="0"/>
          </a:p>
        </p:txBody>
      </p:sp>
    </p:spTree>
    <p:extLst>
      <p:ext uri="{BB962C8B-B14F-4D97-AF65-F5344CB8AC3E}">
        <p14:creationId xmlns:p14="http://schemas.microsoft.com/office/powerpoint/2010/main" val="955488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12</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THE SCOPE OF SCIENTIFIC WRITING</a:t>
            </a:r>
            <a:endParaRPr lang="es-ES_tradnl" b="1" dirty="0"/>
          </a:p>
        </p:txBody>
      </p:sp>
      <p:sp>
        <p:nvSpPr>
          <p:cNvPr id="8" name="CuadroTexto 7"/>
          <p:cNvSpPr txBox="1"/>
          <p:nvPr/>
        </p:nvSpPr>
        <p:spPr>
          <a:xfrm>
            <a:off x="631452" y="1486729"/>
            <a:ext cx="10994491" cy="4662815"/>
          </a:xfrm>
          <a:prstGeom prst="rect">
            <a:avLst/>
          </a:prstGeom>
          <a:noFill/>
        </p:spPr>
        <p:txBody>
          <a:bodyPr wrap="square" rtlCol="0">
            <a:spAutoFit/>
          </a:bodyPr>
          <a:lstStyle/>
          <a:p>
            <a:pPr marL="457200" indent="-457200">
              <a:buFont typeface="Arial" charset="0"/>
              <a:buChar char="•"/>
            </a:pPr>
            <a:r>
              <a:rPr lang="en-US" sz="2700" dirty="0"/>
              <a:t>El </a:t>
            </a:r>
            <a:r>
              <a:rPr lang="en-US" sz="2700" dirty="0" err="1"/>
              <a:t>término</a:t>
            </a:r>
            <a:r>
              <a:rPr lang="en-US" sz="2700" dirty="0"/>
              <a:t> </a:t>
            </a:r>
            <a:r>
              <a:rPr lang="en-US" sz="2700" dirty="0" err="1"/>
              <a:t>redacción</a:t>
            </a:r>
            <a:r>
              <a:rPr lang="en-US" sz="2700" dirty="0"/>
              <a:t> </a:t>
            </a:r>
            <a:r>
              <a:rPr lang="en-US" sz="2700" dirty="0" err="1"/>
              <a:t>científica</a:t>
            </a:r>
            <a:r>
              <a:rPr lang="en-US" sz="2700" dirty="0"/>
              <a:t> </a:t>
            </a:r>
            <a:r>
              <a:rPr lang="en-US" sz="2700" dirty="0" err="1"/>
              <a:t>denota</a:t>
            </a:r>
            <a:r>
              <a:rPr lang="en-US" sz="2700" dirty="0"/>
              <a:t> </a:t>
            </a:r>
            <a:r>
              <a:rPr lang="en-US" sz="2700" dirty="0" err="1"/>
              <a:t>comúnmente</a:t>
            </a:r>
            <a:r>
              <a:rPr lang="en-US" sz="2700" dirty="0"/>
              <a:t> el </a:t>
            </a:r>
            <a:r>
              <a:rPr lang="en-US" sz="2700" dirty="0" err="1"/>
              <a:t>informe</a:t>
            </a:r>
            <a:r>
              <a:rPr lang="en-US" sz="2700" dirty="0"/>
              <a:t> de </a:t>
            </a:r>
            <a:r>
              <a:rPr lang="en-US" sz="2700" dirty="0" err="1"/>
              <a:t>investigaciones</a:t>
            </a:r>
            <a:r>
              <a:rPr lang="en-US" sz="2700" dirty="0"/>
              <a:t> </a:t>
            </a:r>
            <a:r>
              <a:rPr lang="en-US" sz="2700" dirty="0" err="1"/>
              <a:t>originales</a:t>
            </a:r>
            <a:r>
              <a:rPr lang="en-US" sz="2700" dirty="0"/>
              <a:t> en </a:t>
            </a:r>
            <a:r>
              <a:rPr lang="en-US" sz="2700" dirty="0" err="1"/>
              <a:t>revistas</a:t>
            </a:r>
            <a:r>
              <a:rPr lang="en-US" sz="2700" dirty="0"/>
              <a:t>, a </a:t>
            </a:r>
            <a:r>
              <a:rPr lang="en-US" sz="2700" dirty="0" err="1"/>
              <a:t>través</a:t>
            </a:r>
            <a:r>
              <a:rPr lang="en-US" sz="2700" dirty="0"/>
              <a:t> de </a:t>
            </a:r>
            <a:r>
              <a:rPr lang="en-US" sz="2700" dirty="0" err="1"/>
              <a:t>documentos</a:t>
            </a:r>
            <a:r>
              <a:rPr lang="en-US" sz="2700" dirty="0"/>
              <a:t> </a:t>
            </a:r>
            <a:r>
              <a:rPr lang="en-US" sz="2700" dirty="0" err="1"/>
              <a:t>científicos</a:t>
            </a:r>
            <a:r>
              <a:rPr lang="en-US" sz="2700" dirty="0"/>
              <a:t> en </a:t>
            </a:r>
            <a:r>
              <a:rPr lang="en-US" sz="2700" dirty="0" err="1"/>
              <a:t>formato</a:t>
            </a:r>
            <a:r>
              <a:rPr lang="en-US" sz="2700" dirty="0"/>
              <a:t> </a:t>
            </a:r>
            <a:r>
              <a:rPr lang="en-US" sz="2700" dirty="0" err="1"/>
              <a:t>estándar</a:t>
            </a:r>
            <a:r>
              <a:rPr lang="en-US" sz="2700" dirty="0"/>
              <a:t>. </a:t>
            </a:r>
            <a:endParaRPr lang="en-US" sz="2700" dirty="0" smtClean="0"/>
          </a:p>
          <a:p>
            <a:pPr marL="457200" indent="-457200">
              <a:buFont typeface="Arial" charset="0"/>
              <a:buChar char="•"/>
            </a:pPr>
            <a:r>
              <a:rPr lang="en-US" sz="2700" dirty="0" smtClean="0"/>
              <a:t>En </a:t>
            </a:r>
            <a:r>
              <a:rPr lang="en-US" sz="2700" dirty="0" err="1"/>
              <a:t>su</a:t>
            </a:r>
            <a:r>
              <a:rPr lang="en-US" sz="2700" dirty="0"/>
              <a:t> </a:t>
            </a:r>
            <a:r>
              <a:rPr lang="en-US" sz="2700" dirty="0" err="1"/>
              <a:t>sentido</a:t>
            </a:r>
            <a:r>
              <a:rPr lang="en-US" sz="2700" dirty="0"/>
              <a:t> </a:t>
            </a:r>
            <a:r>
              <a:rPr lang="en-US" sz="2700" dirty="0" err="1"/>
              <a:t>más</a:t>
            </a:r>
            <a:r>
              <a:rPr lang="en-US" sz="2700" dirty="0"/>
              <a:t> </a:t>
            </a:r>
            <a:r>
              <a:rPr lang="en-US" sz="2700" dirty="0" err="1"/>
              <a:t>amplio</a:t>
            </a:r>
            <a:r>
              <a:rPr lang="en-US" sz="2700" dirty="0"/>
              <a:t>, la </a:t>
            </a:r>
            <a:r>
              <a:rPr lang="en-US" sz="2700" dirty="0" err="1"/>
              <a:t>escritura</a:t>
            </a:r>
            <a:r>
              <a:rPr lang="en-US" sz="2700" dirty="0"/>
              <a:t> </a:t>
            </a:r>
            <a:r>
              <a:rPr lang="en-US" sz="2700" dirty="0" err="1"/>
              <a:t>científica</a:t>
            </a:r>
            <a:r>
              <a:rPr lang="en-US" sz="2700" dirty="0"/>
              <a:t> </a:t>
            </a:r>
            <a:r>
              <a:rPr lang="en-US" sz="2700" dirty="0" err="1"/>
              <a:t>también</a:t>
            </a:r>
            <a:r>
              <a:rPr lang="en-US" sz="2700" dirty="0"/>
              <a:t> </a:t>
            </a:r>
            <a:r>
              <a:rPr lang="en-US" sz="2700" dirty="0" err="1"/>
              <a:t>incluye</a:t>
            </a:r>
            <a:r>
              <a:rPr lang="en-US" sz="2700" dirty="0"/>
              <a:t> la </a:t>
            </a:r>
            <a:r>
              <a:rPr lang="en-US" sz="2700" dirty="0" err="1"/>
              <a:t>comunicación</a:t>
            </a:r>
            <a:r>
              <a:rPr lang="en-US" sz="2700" dirty="0"/>
              <a:t> </a:t>
            </a:r>
            <a:r>
              <a:rPr lang="en-US" sz="2700" dirty="0" err="1"/>
              <a:t>sobre</a:t>
            </a:r>
            <a:r>
              <a:rPr lang="en-US" sz="2700" dirty="0"/>
              <a:t> la </a:t>
            </a:r>
            <a:r>
              <a:rPr lang="en-US" sz="2700" dirty="0" err="1"/>
              <a:t>ciencia</a:t>
            </a:r>
            <a:r>
              <a:rPr lang="en-US" sz="2700" dirty="0"/>
              <a:t> a </a:t>
            </a:r>
            <a:r>
              <a:rPr lang="en-US" sz="2700" dirty="0" err="1"/>
              <a:t>través</a:t>
            </a:r>
            <a:r>
              <a:rPr lang="en-US" sz="2700" dirty="0"/>
              <a:t> de </a:t>
            </a:r>
            <a:r>
              <a:rPr lang="en-US" sz="2700" dirty="0" err="1"/>
              <a:t>otros</a:t>
            </a:r>
            <a:r>
              <a:rPr lang="en-US" sz="2700" dirty="0"/>
              <a:t> </a:t>
            </a:r>
            <a:r>
              <a:rPr lang="en-US" sz="2700" dirty="0" err="1"/>
              <a:t>tipos</a:t>
            </a:r>
            <a:r>
              <a:rPr lang="en-US" sz="2700" dirty="0"/>
              <a:t> de </a:t>
            </a:r>
            <a:r>
              <a:rPr lang="en-US" sz="2700" dirty="0" err="1" smtClean="0"/>
              <a:t>artículos</a:t>
            </a:r>
            <a:r>
              <a:rPr lang="en-US" sz="2700" dirty="0" smtClean="0"/>
              <a:t>, </a:t>
            </a:r>
            <a:r>
              <a:rPr lang="en-US" sz="2700" dirty="0" err="1"/>
              <a:t>como</a:t>
            </a:r>
            <a:r>
              <a:rPr lang="en-US" sz="2700" dirty="0"/>
              <a:t> los </a:t>
            </a:r>
            <a:r>
              <a:rPr lang="en-US" sz="2700" dirty="0" err="1"/>
              <a:t>artículos</a:t>
            </a:r>
            <a:r>
              <a:rPr lang="en-US" sz="2700" dirty="0"/>
              <a:t> de </a:t>
            </a:r>
            <a:r>
              <a:rPr lang="en-US" sz="2700" i="1" dirty="0" err="1"/>
              <a:t>revisión</a:t>
            </a:r>
            <a:r>
              <a:rPr lang="en-US" sz="2700" dirty="0"/>
              <a:t> </a:t>
            </a:r>
            <a:r>
              <a:rPr lang="en-US" sz="2700" dirty="0" err="1"/>
              <a:t>que</a:t>
            </a:r>
            <a:r>
              <a:rPr lang="en-US" sz="2700" dirty="0"/>
              <a:t> </a:t>
            </a:r>
            <a:r>
              <a:rPr lang="en-US" sz="2700" dirty="0" err="1"/>
              <a:t>resumen</a:t>
            </a:r>
            <a:r>
              <a:rPr lang="en-US" sz="2700" dirty="0"/>
              <a:t> e </a:t>
            </a:r>
            <a:r>
              <a:rPr lang="en-US" sz="2700" dirty="0" err="1"/>
              <a:t>integran</a:t>
            </a:r>
            <a:r>
              <a:rPr lang="en-US" sz="2700" dirty="0"/>
              <a:t> la </a:t>
            </a:r>
            <a:r>
              <a:rPr lang="en-US" sz="2700" dirty="0" err="1"/>
              <a:t>investigación</a:t>
            </a:r>
            <a:r>
              <a:rPr lang="en-US" sz="2700" dirty="0"/>
              <a:t> </a:t>
            </a:r>
            <a:r>
              <a:rPr lang="en-US" sz="2700" dirty="0" err="1"/>
              <a:t>publicada</a:t>
            </a:r>
            <a:r>
              <a:rPr lang="en-US" sz="2700" dirty="0"/>
              <a:t> </a:t>
            </a:r>
            <a:r>
              <a:rPr lang="en-US" sz="2700" dirty="0" err="1"/>
              <a:t>anteriormente</a:t>
            </a:r>
            <a:r>
              <a:rPr lang="en-US" sz="2700" dirty="0"/>
              <a:t>. Y, en un </a:t>
            </a:r>
            <a:r>
              <a:rPr lang="en-US" sz="2700" dirty="0" err="1"/>
              <a:t>sentido</a:t>
            </a:r>
            <a:r>
              <a:rPr lang="en-US" sz="2700" dirty="0"/>
              <a:t> </a:t>
            </a:r>
            <a:r>
              <a:rPr lang="en-US" sz="2700" dirty="0" err="1"/>
              <a:t>aún</a:t>
            </a:r>
            <a:r>
              <a:rPr lang="en-US" sz="2700" dirty="0"/>
              <a:t> </a:t>
            </a:r>
            <a:r>
              <a:rPr lang="en-US" sz="2700" dirty="0" err="1"/>
              <a:t>más</a:t>
            </a:r>
            <a:r>
              <a:rPr lang="en-US" sz="2700" dirty="0"/>
              <a:t> </a:t>
            </a:r>
            <a:r>
              <a:rPr lang="en-US" sz="2700" dirty="0" err="1"/>
              <a:t>amplio</a:t>
            </a:r>
            <a:r>
              <a:rPr lang="en-US" sz="2700" dirty="0"/>
              <a:t>, </a:t>
            </a:r>
            <a:r>
              <a:rPr lang="en-US" sz="2700" dirty="0" err="1"/>
              <a:t>incluye</a:t>
            </a:r>
            <a:r>
              <a:rPr lang="en-US" sz="2700" dirty="0"/>
              <a:t> </a:t>
            </a:r>
            <a:r>
              <a:rPr lang="en-US" sz="2700" dirty="0" err="1"/>
              <a:t>otros</a:t>
            </a:r>
            <a:r>
              <a:rPr lang="en-US" sz="2700" dirty="0"/>
              <a:t> </a:t>
            </a:r>
            <a:r>
              <a:rPr lang="en-US" sz="2700" dirty="0" err="1"/>
              <a:t>tipos</a:t>
            </a:r>
            <a:r>
              <a:rPr lang="en-US" sz="2700" dirty="0"/>
              <a:t> de </a:t>
            </a:r>
            <a:r>
              <a:rPr lang="en-US" sz="2700" dirty="0" err="1"/>
              <a:t>comunicación</a:t>
            </a:r>
            <a:r>
              <a:rPr lang="en-US" sz="2700" dirty="0"/>
              <a:t> </a:t>
            </a:r>
            <a:r>
              <a:rPr lang="en-US" sz="2700" dirty="0" err="1"/>
              <a:t>profesional</a:t>
            </a:r>
            <a:r>
              <a:rPr lang="en-US" sz="2700" dirty="0"/>
              <a:t> </a:t>
            </a:r>
            <a:r>
              <a:rPr lang="en-US" sz="2700" dirty="0" err="1"/>
              <a:t>por</a:t>
            </a:r>
            <a:r>
              <a:rPr lang="en-US" sz="2700" dirty="0"/>
              <a:t> parte de </a:t>
            </a:r>
            <a:r>
              <a:rPr lang="en-US" sz="2700" dirty="0" err="1"/>
              <a:t>científicos</a:t>
            </a:r>
            <a:r>
              <a:rPr lang="en-US" sz="2700" dirty="0"/>
              <a:t>, </a:t>
            </a:r>
            <a:r>
              <a:rPr lang="en-US" sz="2700" dirty="0" err="1"/>
              <a:t>por</a:t>
            </a:r>
            <a:r>
              <a:rPr lang="en-US" sz="2700" dirty="0"/>
              <a:t> </a:t>
            </a:r>
            <a:r>
              <a:rPr lang="en-US" sz="2700" dirty="0" err="1"/>
              <a:t>ejemplo</a:t>
            </a:r>
            <a:r>
              <a:rPr lang="en-US" sz="2700" dirty="0"/>
              <a:t>, </a:t>
            </a:r>
            <a:r>
              <a:rPr lang="en-US" sz="2700" dirty="0" err="1"/>
              <a:t>propuestas</a:t>
            </a:r>
            <a:r>
              <a:rPr lang="en-US" sz="2700" dirty="0"/>
              <a:t> de </a:t>
            </a:r>
            <a:r>
              <a:rPr lang="en-US" sz="2700" dirty="0" err="1"/>
              <a:t>subvenciones</a:t>
            </a:r>
            <a:r>
              <a:rPr lang="en-US" sz="2700" dirty="0"/>
              <a:t>, </a:t>
            </a:r>
            <a:r>
              <a:rPr lang="en-US" sz="2700" dirty="0" err="1"/>
              <a:t>presentaciones</a:t>
            </a:r>
            <a:r>
              <a:rPr lang="en-US" sz="2700" dirty="0"/>
              <a:t> </a:t>
            </a:r>
            <a:r>
              <a:rPr lang="en-US" sz="2700" dirty="0" err="1"/>
              <a:t>orales</a:t>
            </a:r>
            <a:r>
              <a:rPr lang="en-US" sz="2700" dirty="0"/>
              <a:t> y </a:t>
            </a:r>
            <a:r>
              <a:rPr lang="en-US" sz="2700" dirty="0" err="1"/>
              <a:t>presentaciones</a:t>
            </a:r>
            <a:r>
              <a:rPr lang="en-US" sz="2700" dirty="0"/>
              <a:t> de </a:t>
            </a:r>
            <a:r>
              <a:rPr lang="en-US" sz="2700" dirty="0" err="1"/>
              <a:t>pósteres</a:t>
            </a:r>
            <a:r>
              <a:rPr lang="en-US" sz="2700" dirty="0"/>
              <a:t>. Los </a:t>
            </a:r>
            <a:r>
              <a:rPr lang="en-US" sz="2700" dirty="0" err="1"/>
              <a:t>esfuerzos</a:t>
            </a:r>
            <a:r>
              <a:rPr lang="en-US" sz="2700" dirty="0"/>
              <a:t> </a:t>
            </a:r>
            <a:r>
              <a:rPr lang="en-US" sz="2700" dirty="0" err="1"/>
              <a:t>relacionados</a:t>
            </a:r>
            <a:r>
              <a:rPr lang="en-US" sz="2700" dirty="0"/>
              <a:t> </a:t>
            </a:r>
            <a:r>
              <a:rPr lang="en-US" sz="2700" dirty="0" err="1"/>
              <a:t>incluyen</a:t>
            </a:r>
            <a:r>
              <a:rPr lang="en-US" sz="2700" dirty="0"/>
              <a:t> </a:t>
            </a:r>
            <a:r>
              <a:rPr lang="en-US" sz="2700" dirty="0" err="1"/>
              <a:t>escribir</a:t>
            </a:r>
            <a:r>
              <a:rPr lang="en-US" sz="2700" dirty="0"/>
              <a:t> </a:t>
            </a:r>
            <a:r>
              <a:rPr lang="en-US" sz="2700" dirty="0" err="1"/>
              <a:t>sobre</a:t>
            </a:r>
            <a:r>
              <a:rPr lang="en-US" sz="2700" dirty="0"/>
              <a:t> </a:t>
            </a:r>
            <a:r>
              <a:rPr lang="en-US" sz="2700" dirty="0" err="1"/>
              <a:t>ciencia</a:t>
            </a:r>
            <a:r>
              <a:rPr lang="en-US" sz="2700" dirty="0"/>
              <a:t> para el </a:t>
            </a:r>
            <a:r>
              <a:rPr lang="en-US" sz="2700" dirty="0" err="1" smtClean="0"/>
              <a:t>público</a:t>
            </a:r>
            <a:r>
              <a:rPr lang="en-US" sz="2700" dirty="0"/>
              <a:t>.</a:t>
            </a:r>
          </a:p>
        </p:txBody>
      </p:sp>
    </p:spTree>
    <p:extLst>
      <p:ext uri="{BB962C8B-B14F-4D97-AF65-F5344CB8AC3E}">
        <p14:creationId xmlns:p14="http://schemas.microsoft.com/office/powerpoint/2010/main" val="337375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13</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LA NECESIDAD DE LA CLARIDAD</a:t>
            </a:r>
            <a:endParaRPr lang="es-ES_tradnl" b="1" dirty="0"/>
          </a:p>
        </p:txBody>
      </p:sp>
      <p:sp>
        <p:nvSpPr>
          <p:cNvPr id="8" name="CuadroTexto 7"/>
          <p:cNvSpPr txBox="1"/>
          <p:nvPr/>
        </p:nvSpPr>
        <p:spPr>
          <a:xfrm>
            <a:off x="631452" y="1486729"/>
            <a:ext cx="10994491" cy="4662815"/>
          </a:xfrm>
          <a:prstGeom prst="rect">
            <a:avLst/>
          </a:prstGeom>
          <a:noFill/>
        </p:spPr>
        <p:txBody>
          <a:bodyPr wrap="square" rtlCol="0">
            <a:spAutoFit/>
          </a:bodyPr>
          <a:lstStyle/>
          <a:p>
            <a:pPr marL="457200" indent="-457200">
              <a:buFont typeface="Arial" charset="0"/>
              <a:buChar char="•"/>
            </a:pPr>
            <a:r>
              <a:rPr lang="en-US" sz="2700" dirty="0"/>
              <a:t>La </a:t>
            </a:r>
            <a:r>
              <a:rPr lang="en-US" sz="2700" dirty="0" err="1"/>
              <a:t>característica</a:t>
            </a:r>
            <a:r>
              <a:rPr lang="en-US" sz="2700" dirty="0"/>
              <a:t> clave de la </a:t>
            </a:r>
            <a:r>
              <a:rPr lang="en-US" sz="2700" dirty="0" err="1"/>
              <a:t>escritura</a:t>
            </a:r>
            <a:r>
              <a:rPr lang="en-US" sz="2700" dirty="0"/>
              <a:t> </a:t>
            </a:r>
            <a:r>
              <a:rPr lang="en-US" sz="2700" dirty="0" err="1"/>
              <a:t>científica</a:t>
            </a:r>
            <a:r>
              <a:rPr lang="en-US" sz="2700" dirty="0"/>
              <a:t> </a:t>
            </a:r>
            <a:r>
              <a:rPr lang="en-US" sz="2700" dirty="0" err="1"/>
              <a:t>es</a:t>
            </a:r>
            <a:r>
              <a:rPr lang="en-US" sz="2700" dirty="0"/>
              <a:t> la </a:t>
            </a:r>
            <a:r>
              <a:rPr lang="en-US" sz="2700" dirty="0" err="1"/>
              <a:t>claridad</a:t>
            </a:r>
            <a:r>
              <a:rPr lang="en-US" sz="2700" dirty="0"/>
              <a:t>. </a:t>
            </a:r>
            <a:endParaRPr lang="en-US" sz="2700" dirty="0" smtClean="0"/>
          </a:p>
          <a:p>
            <a:pPr marL="457200" indent="-457200">
              <a:buFont typeface="Arial" charset="0"/>
              <a:buChar char="•"/>
            </a:pPr>
            <a:r>
              <a:rPr lang="en-US" sz="2700" dirty="0" smtClean="0"/>
              <a:t>La </a:t>
            </a:r>
            <a:r>
              <a:rPr lang="en-US" sz="2700" dirty="0" err="1"/>
              <a:t>experimentación</a:t>
            </a:r>
            <a:r>
              <a:rPr lang="en-US" sz="2700" dirty="0"/>
              <a:t> </a:t>
            </a:r>
            <a:r>
              <a:rPr lang="en-US" sz="2700" dirty="0" err="1"/>
              <a:t>científica</a:t>
            </a:r>
            <a:r>
              <a:rPr lang="en-US" sz="2700" dirty="0"/>
              <a:t> </a:t>
            </a:r>
            <a:r>
              <a:rPr lang="en-US" sz="2700" dirty="0" err="1"/>
              <a:t>exitosa</a:t>
            </a:r>
            <a:r>
              <a:rPr lang="en-US" sz="2700" dirty="0"/>
              <a:t> </a:t>
            </a:r>
            <a:r>
              <a:rPr lang="en-US" sz="2700" dirty="0" err="1"/>
              <a:t>es</a:t>
            </a:r>
            <a:r>
              <a:rPr lang="en-US" sz="2700" dirty="0"/>
              <a:t> el </a:t>
            </a:r>
            <a:r>
              <a:rPr lang="en-US" sz="2700" dirty="0" err="1"/>
              <a:t>resultado</a:t>
            </a:r>
            <a:r>
              <a:rPr lang="en-US" sz="2700" dirty="0"/>
              <a:t> de </a:t>
            </a:r>
            <a:r>
              <a:rPr lang="en-US" sz="2700" dirty="0" err="1"/>
              <a:t>una</a:t>
            </a:r>
            <a:r>
              <a:rPr lang="en-US" sz="2700" dirty="0"/>
              <a:t> </a:t>
            </a:r>
            <a:r>
              <a:rPr lang="en-US" sz="2700" dirty="0" err="1"/>
              <a:t>mente</a:t>
            </a:r>
            <a:r>
              <a:rPr lang="en-US" sz="2700" dirty="0"/>
              <a:t> </a:t>
            </a:r>
            <a:r>
              <a:rPr lang="en-US" sz="2700" dirty="0" err="1"/>
              <a:t>clara</a:t>
            </a:r>
            <a:r>
              <a:rPr lang="en-US" sz="2700" dirty="0"/>
              <a:t> </a:t>
            </a:r>
            <a:r>
              <a:rPr lang="en-US" sz="2700" dirty="0" err="1"/>
              <a:t>que</a:t>
            </a:r>
            <a:r>
              <a:rPr lang="en-US" sz="2700" dirty="0"/>
              <a:t> </a:t>
            </a:r>
            <a:r>
              <a:rPr lang="en-US" sz="2700" dirty="0" err="1"/>
              <a:t>ataca</a:t>
            </a:r>
            <a:r>
              <a:rPr lang="en-US" sz="2700" dirty="0"/>
              <a:t> un </a:t>
            </a:r>
            <a:r>
              <a:rPr lang="en-US" sz="2700" dirty="0" err="1"/>
              <a:t>problema</a:t>
            </a:r>
            <a:r>
              <a:rPr lang="en-US" sz="2700" dirty="0"/>
              <a:t> </a:t>
            </a:r>
            <a:r>
              <a:rPr lang="en-US" sz="2700" dirty="0" err="1"/>
              <a:t>claramente</a:t>
            </a:r>
            <a:r>
              <a:rPr lang="en-US" sz="2700" dirty="0"/>
              <a:t> </a:t>
            </a:r>
            <a:r>
              <a:rPr lang="en-US" sz="2700" dirty="0" err="1"/>
              <a:t>establecido</a:t>
            </a:r>
            <a:r>
              <a:rPr lang="en-US" sz="2700" dirty="0"/>
              <a:t> y produce </a:t>
            </a:r>
            <a:r>
              <a:rPr lang="en-US" sz="2700" dirty="0" err="1"/>
              <a:t>conclusiones</a:t>
            </a:r>
            <a:r>
              <a:rPr lang="en-US" sz="2700" dirty="0"/>
              <a:t> </a:t>
            </a:r>
            <a:r>
              <a:rPr lang="en-US" sz="2700" dirty="0" err="1"/>
              <a:t>claramente</a:t>
            </a:r>
            <a:r>
              <a:rPr lang="en-US" sz="2700" dirty="0"/>
              <a:t> </a:t>
            </a:r>
            <a:r>
              <a:rPr lang="en-US" sz="2700" dirty="0" err="1"/>
              <a:t>establecidas</a:t>
            </a:r>
            <a:r>
              <a:rPr lang="en-US" sz="2700" dirty="0"/>
              <a:t>. </a:t>
            </a:r>
            <a:endParaRPr lang="en-US" sz="2700" dirty="0" smtClean="0"/>
          </a:p>
          <a:p>
            <a:pPr marL="457200" indent="-457200">
              <a:buFont typeface="Arial" charset="0"/>
              <a:buChar char="•"/>
            </a:pPr>
            <a:r>
              <a:rPr lang="en-US" sz="2700" dirty="0" err="1" smtClean="0"/>
              <a:t>Idealmente</a:t>
            </a:r>
            <a:r>
              <a:rPr lang="en-US" sz="2700" dirty="0"/>
              <a:t>, la </a:t>
            </a:r>
            <a:r>
              <a:rPr lang="en-US" sz="2700" dirty="0" err="1"/>
              <a:t>claridad</a:t>
            </a:r>
            <a:r>
              <a:rPr lang="en-US" sz="2700" dirty="0"/>
              <a:t> </a:t>
            </a:r>
            <a:r>
              <a:rPr lang="en-US" sz="2700" dirty="0" err="1"/>
              <a:t>debe</a:t>
            </a:r>
            <a:r>
              <a:rPr lang="en-US" sz="2700" dirty="0"/>
              <a:t> </a:t>
            </a:r>
            <a:r>
              <a:rPr lang="en-US" sz="2700" dirty="0" err="1"/>
              <a:t>ser</a:t>
            </a:r>
            <a:r>
              <a:rPr lang="en-US" sz="2700" dirty="0"/>
              <a:t> </a:t>
            </a:r>
            <a:r>
              <a:rPr lang="en-US" sz="2700" dirty="0" err="1"/>
              <a:t>una</a:t>
            </a:r>
            <a:r>
              <a:rPr lang="en-US" sz="2700" dirty="0"/>
              <a:t> </a:t>
            </a:r>
            <a:r>
              <a:rPr lang="en-US" sz="2700" dirty="0" err="1"/>
              <a:t>característica</a:t>
            </a:r>
            <a:r>
              <a:rPr lang="en-US" sz="2700" dirty="0"/>
              <a:t> de </a:t>
            </a:r>
            <a:r>
              <a:rPr lang="en-US" sz="2700" dirty="0" err="1"/>
              <a:t>cualquier</a:t>
            </a:r>
            <a:r>
              <a:rPr lang="en-US" sz="2700" dirty="0"/>
              <a:t> </a:t>
            </a:r>
            <a:r>
              <a:rPr lang="en-US" sz="2700" dirty="0" err="1"/>
              <a:t>tipo</a:t>
            </a:r>
            <a:r>
              <a:rPr lang="en-US" sz="2700" dirty="0"/>
              <a:t> de </a:t>
            </a:r>
            <a:r>
              <a:rPr lang="en-US" sz="2700" dirty="0" err="1"/>
              <a:t>comunicación</a:t>
            </a:r>
            <a:r>
              <a:rPr lang="en-US" sz="2700" dirty="0"/>
              <a:t>; sin embargo, </a:t>
            </a:r>
            <a:r>
              <a:rPr lang="en-US" sz="2700" dirty="0" err="1"/>
              <a:t>cuando</a:t>
            </a:r>
            <a:r>
              <a:rPr lang="en-US" sz="2700" dirty="0"/>
              <a:t> se dice </a:t>
            </a:r>
            <a:r>
              <a:rPr lang="en-US" sz="2700" dirty="0" err="1"/>
              <a:t>algo</a:t>
            </a:r>
            <a:r>
              <a:rPr lang="en-US" sz="2700" dirty="0"/>
              <a:t> </a:t>
            </a:r>
            <a:r>
              <a:rPr lang="en-US" sz="2700" dirty="0" err="1"/>
              <a:t>por</a:t>
            </a:r>
            <a:r>
              <a:rPr lang="en-US" sz="2700" dirty="0"/>
              <a:t> </a:t>
            </a:r>
            <a:r>
              <a:rPr lang="en-US" sz="2700" dirty="0" err="1"/>
              <a:t>primera</a:t>
            </a:r>
            <a:r>
              <a:rPr lang="en-US" sz="2700" dirty="0"/>
              <a:t> </a:t>
            </a:r>
            <a:r>
              <a:rPr lang="en-US" sz="2700" dirty="0" err="1"/>
              <a:t>vez</a:t>
            </a:r>
            <a:r>
              <a:rPr lang="en-US" sz="2700" dirty="0"/>
              <a:t>, la </a:t>
            </a:r>
            <a:r>
              <a:rPr lang="en-US" sz="2700" dirty="0" err="1"/>
              <a:t>claridad</a:t>
            </a:r>
            <a:r>
              <a:rPr lang="en-US" sz="2700" dirty="0"/>
              <a:t> </a:t>
            </a:r>
            <a:r>
              <a:rPr lang="en-US" sz="2700" dirty="0" err="1"/>
              <a:t>es</a:t>
            </a:r>
            <a:r>
              <a:rPr lang="en-US" sz="2700" dirty="0"/>
              <a:t> </a:t>
            </a:r>
            <a:r>
              <a:rPr lang="en-US" sz="2700" dirty="0" err="1"/>
              <a:t>esencial</a:t>
            </a:r>
            <a:r>
              <a:rPr lang="en-US" sz="2700" dirty="0"/>
              <a:t>. </a:t>
            </a:r>
            <a:endParaRPr lang="en-US" sz="2700" dirty="0" smtClean="0"/>
          </a:p>
          <a:p>
            <a:pPr marL="457200" indent="-457200">
              <a:buFont typeface="Arial" charset="0"/>
              <a:buChar char="•"/>
            </a:pPr>
            <a:r>
              <a:rPr lang="en-US" sz="2700" dirty="0" smtClean="0"/>
              <a:t>La </a:t>
            </a:r>
            <a:r>
              <a:rPr lang="en-US" sz="2700" dirty="0" err="1"/>
              <a:t>mayoría</a:t>
            </a:r>
            <a:r>
              <a:rPr lang="en-US" sz="2700" dirty="0"/>
              <a:t> de los </a:t>
            </a:r>
            <a:r>
              <a:rPr lang="en-US" sz="2700" dirty="0" err="1"/>
              <a:t>artículos</a:t>
            </a:r>
            <a:r>
              <a:rPr lang="en-US" sz="2700" dirty="0"/>
              <a:t> </a:t>
            </a:r>
            <a:r>
              <a:rPr lang="en-US" sz="2700" dirty="0" err="1"/>
              <a:t>científicos</a:t>
            </a:r>
            <a:r>
              <a:rPr lang="en-US" sz="2700" dirty="0"/>
              <a:t>, </a:t>
            </a:r>
            <a:r>
              <a:rPr lang="en-US" sz="2700" dirty="0" err="1"/>
              <a:t>aquellos</a:t>
            </a:r>
            <a:r>
              <a:rPr lang="en-US" sz="2700" dirty="0"/>
              <a:t> </a:t>
            </a:r>
            <a:r>
              <a:rPr lang="en-US" sz="2700" dirty="0" err="1"/>
              <a:t>publicados</a:t>
            </a:r>
            <a:r>
              <a:rPr lang="en-US" sz="2700" dirty="0"/>
              <a:t> en </a:t>
            </a:r>
            <a:r>
              <a:rPr lang="en-US" sz="2700" dirty="0" err="1"/>
              <a:t>nuestras</a:t>
            </a:r>
            <a:r>
              <a:rPr lang="en-US" sz="2700" dirty="0"/>
              <a:t> </a:t>
            </a:r>
            <a:r>
              <a:rPr lang="en-US" sz="2700" dirty="0" err="1"/>
              <a:t>principales</a:t>
            </a:r>
            <a:r>
              <a:rPr lang="en-US" sz="2700" dirty="0"/>
              <a:t> </a:t>
            </a:r>
            <a:r>
              <a:rPr lang="en-US" sz="2700" dirty="0" err="1"/>
              <a:t>revistas</a:t>
            </a:r>
            <a:r>
              <a:rPr lang="en-US" sz="2700" dirty="0"/>
              <a:t> de </a:t>
            </a:r>
            <a:r>
              <a:rPr lang="en-US" sz="2700" dirty="0" err="1"/>
              <a:t>investigación</a:t>
            </a:r>
            <a:r>
              <a:rPr lang="en-US" sz="2700" dirty="0"/>
              <a:t>, son </a:t>
            </a:r>
            <a:r>
              <a:rPr lang="en-US" sz="2700" dirty="0" err="1"/>
              <a:t>aceptados</a:t>
            </a:r>
            <a:r>
              <a:rPr lang="en-US" sz="2700" dirty="0"/>
              <a:t> para </a:t>
            </a:r>
            <a:r>
              <a:rPr lang="en-US" sz="2700" dirty="0" err="1"/>
              <a:t>publicación</a:t>
            </a:r>
            <a:r>
              <a:rPr lang="en-US" sz="2700" dirty="0"/>
              <a:t> </a:t>
            </a:r>
            <a:r>
              <a:rPr lang="en-US" sz="2700" dirty="0" err="1"/>
              <a:t>precisamente</a:t>
            </a:r>
            <a:r>
              <a:rPr lang="en-US" sz="2700" dirty="0"/>
              <a:t> </a:t>
            </a:r>
            <a:r>
              <a:rPr lang="en-US" sz="2700" dirty="0" err="1"/>
              <a:t>porque</a:t>
            </a:r>
            <a:r>
              <a:rPr lang="en-US" sz="2700" dirty="0"/>
              <a:t> </a:t>
            </a:r>
            <a:r>
              <a:rPr lang="en-US" sz="2700" dirty="0" err="1"/>
              <a:t>aportan</a:t>
            </a:r>
            <a:r>
              <a:rPr lang="en-US" sz="2700" dirty="0"/>
              <a:t> </a:t>
            </a:r>
            <a:r>
              <a:rPr lang="en-US" sz="2700" dirty="0" err="1"/>
              <a:t>nuevos</a:t>
            </a:r>
            <a:r>
              <a:rPr lang="en-US" sz="2700" dirty="0"/>
              <a:t> </a:t>
            </a:r>
            <a:r>
              <a:rPr lang="en-US" sz="2700" dirty="0" err="1"/>
              <a:t>conocimientos</a:t>
            </a:r>
            <a:r>
              <a:rPr lang="en-US" sz="2700" dirty="0"/>
              <a:t>. </a:t>
            </a:r>
            <a:r>
              <a:rPr lang="en-US" sz="2700" dirty="0" err="1"/>
              <a:t>Por</a:t>
            </a:r>
            <a:r>
              <a:rPr lang="en-US" sz="2700" dirty="0"/>
              <a:t> lo </a:t>
            </a:r>
            <a:r>
              <a:rPr lang="en-US" sz="2700" dirty="0" err="1"/>
              <a:t>tanto</a:t>
            </a:r>
            <a:r>
              <a:rPr lang="en-US" sz="2700" dirty="0"/>
              <a:t>, </a:t>
            </a:r>
            <a:r>
              <a:rPr lang="en-US" sz="2700" dirty="0" err="1"/>
              <a:t>debemos</a:t>
            </a:r>
            <a:r>
              <a:rPr lang="en-US" sz="2700" dirty="0"/>
              <a:t> </a:t>
            </a:r>
            <a:r>
              <a:rPr lang="en-US" sz="2700" dirty="0" err="1"/>
              <a:t>exigir</a:t>
            </a:r>
            <a:r>
              <a:rPr lang="en-US" sz="2700" dirty="0"/>
              <a:t> </a:t>
            </a:r>
            <a:r>
              <a:rPr lang="en-US" sz="2700" dirty="0" err="1"/>
              <a:t>claridad</a:t>
            </a:r>
            <a:r>
              <a:rPr lang="en-US" sz="2700" dirty="0"/>
              <a:t> </a:t>
            </a:r>
            <a:r>
              <a:rPr lang="en-US" sz="2700" dirty="0" err="1"/>
              <a:t>absoluta</a:t>
            </a:r>
            <a:r>
              <a:rPr lang="en-US" sz="2700" dirty="0"/>
              <a:t> en la </a:t>
            </a:r>
            <a:r>
              <a:rPr lang="en-US" sz="2700" dirty="0" err="1"/>
              <a:t>escritura</a:t>
            </a:r>
            <a:r>
              <a:rPr lang="en-US" sz="2700" dirty="0"/>
              <a:t> </a:t>
            </a:r>
            <a:r>
              <a:rPr lang="en-US" sz="2700" dirty="0" err="1"/>
              <a:t>científica</a:t>
            </a:r>
            <a:r>
              <a:rPr lang="en-US" sz="2700" dirty="0"/>
              <a:t>.</a:t>
            </a:r>
          </a:p>
        </p:txBody>
      </p:sp>
    </p:spTree>
    <p:extLst>
      <p:ext uri="{BB962C8B-B14F-4D97-AF65-F5344CB8AC3E}">
        <p14:creationId xmlns:p14="http://schemas.microsoft.com/office/powerpoint/2010/main" val="504067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LA NECESIDAD DE LA CLARIDAD</a:t>
            </a:r>
            <a:endParaRPr lang="es-ES_tradnl" b="1" dirty="0"/>
          </a:p>
        </p:txBody>
      </p:sp>
      <p:sp>
        <p:nvSpPr>
          <p:cNvPr id="8" name="CuadroTexto 7"/>
          <p:cNvSpPr txBox="1"/>
          <p:nvPr/>
        </p:nvSpPr>
        <p:spPr>
          <a:xfrm>
            <a:off x="631452" y="2647314"/>
            <a:ext cx="10994491" cy="1200329"/>
          </a:xfrm>
          <a:prstGeom prst="rect">
            <a:avLst/>
          </a:prstGeom>
          <a:noFill/>
        </p:spPr>
        <p:txBody>
          <a:bodyPr wrap="square" rtlCol="0">
            <a:spAutoFit/>
          </a:bodyPr>
          <a:lstStyle/>
          <a:p>
            <a:pPr algn="ctr"/>
            <a:r>
              <a:rPr lang="en-US" sz="3600" dirty="0"/>
              <a:t>Un </a:t>
            </a:r>
            <a:r>
              <a:rPr lang="en-US" sz="3600" dirty="0" err="1"/>
              <a:t>experimento</a:t>
            </a:r>
            <a:r>
              <a:rPr lang="en-US" sz="3600" dirty="0"/>
              <a:t> </a:t>
            </a:r>
            <a:r>
              <a:rPr lang="en-US" sz="3600" dirty="0" err="1"/>
              <a:t>científico</a:t>
            </a:r>
            <a:r>
              <a:rPr lang="en-US" sz="3600" dirty="0"/>
              <a:t> no </a:t>
            </a:r>
            <a:r>
              <a:rPr lang="en-US" sz="3600" dirty="0" err="1"/>
              <a:t>está</a:t>
            </a:r>
            <a:r>
              <a:rPr lang="en-US" sz="3600" dirty="0"/>
              <a:t> </a:t>
            </a:r>
            <a:r>
              <a:rPr lang="en-US" sz="3600" dirty="0" err="1"/>
              <a:t>completo</a:t>
            </a:r>
            <a:r>
              <a:rPr lang="en-US" sz="3600" dirty="0"/>
              <a:t> </a:t>
            </a:r>
            <a:r>
              <a:rPr lang="en-US" sz="3600" dirty="0" err="1"/>
              <a:t>hastaLos</a:t>
            </a:r>
            <a:r>
              <a:rPr lang="en-US" sz="3600" dirty="0"/>
              <a:t> </a:t>
            </a:r>
            <a:r>
              <a:rPr lang="en-US" sz="3600" dirty="0" err="1"/>
              <a:t>resultados</a:t>
            </a:r>
            <a:r>
              <a:rPr lang="en-US" sz="3600" dirty="0"/>
              <a:t> </a:t>
            </a:r>
            <a:r>
              <a:rPr lang="en-US" sz="3600" dirty="0" err="1"/>
              <a:t>han</a:t>
            </a:r>
            <a:r>
              <a:rPr lang="en-US" sz="3600" dirty="0"/>
              <a:t> </a:t>
            </a:r>
            <a:r>
              <a:rPr lang="en-US" sz="3600" dirty="0" err="1"/>
              <a:t>sido</a:t>
            </a:r>
            <a:r>
              <a:rPr lang="en-US" sz="3600" dirty="0"/>
              <a:t> </a:t>
            </a:r>
            <a:r>
              <a:rPr lang="en-US" sz="3600" dirty="0" err="1"/>
              <a:t>publicados</a:t>
            </a:r>
            <a:r>
              <a:rPr lang="en-US" sz="3600" dirty="0"/>
              <a:t> y </a:t>
            </a:r>
            <a:r>
              <a:rPr lang="en-US" sz="3600" b="1" dirty="0" err="1"/>
              <a:t>comprendidos</a:t>
            </a:r>
            <a:r>
              <a:rPr lang="en-US" sz="3600" dirty="0"/>
              <a:t>.</a:t>
            </a:r>
          </a:p>
        </p:txBody>
      </p:sp>
    </p:spTree>
    <p:extLst>
      <p:ext uri="{BB962C8B-B14F-4D97-AF65-F5344CB8AC3E}">
        <p14:creationId xmlns:p14="http://schemas.microsoft.com/office/powerpoint/2010/main" val="642867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LA NECESIDAD DE LA CLARIDAD</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n-US" sz="2500" dirty="0"/>
              <a:t>La </a:t>
            </a:r>
            <a:r>
              <a:rPr lang="en-US" sz="2500" dirty="0" err="1"/>
              <a:t>escritura</a:t>
            </a:r>
            <a:r>
              <a:rPr lang="en-US" sz="2500" dirty="0"/>
              <a:t> </a:t>
            </a:r>
            <a:r>
              <a:rPr lang="en-US" sz="2500" dirty="0" err="1"/>
              <a:t>científica</a:t>
            </a:r>
            <a:r>
              <a:rPr lang="en-US" sz="2500" dirty="0"/>
              <a:t> </a:t>
            </a:r>
            <a:r>
              <a:rPr lang="en-US" sz="2500" dirty="0" err="1"/>
              <a:t>es</a:t>
            </a:r>
            <a:r>
              <a:rPr lang="en-US" sz="2500" dirty="0"/>
              <a:t> la </a:t>
            </a:r>
            <a:r>
              <a:rPr lang="en-US" sz="2500" dirty="0" err="1"/>
              <a:t>transmisión</a:t>
            </a:r>
            <a:r>
              <a:rPr lang="en-US" sz="2500" dirty="0"/>
              <a:t> </a:t>
            </a:r>
            <a:r>
              <a:rPr lang="en-US" sz="2500" dirty="0" err="1" smtClean="0"/>
              <a:t>clara</a:t>
            </a:r>
            <a:r>
              <a:rPr lang="en-US" sz="2500" dirty="0" smtClean="0"/>
              <a:t> </a:t>
            </a:r>
            <a:r>
              <a:rPr lang="en-US" sz="2500" dirty="0"/>
              <a:t>a un </a:t>
            </a:r>
            <a:r>
              <a:rPr lang="en-US" sz="2500" dirty="0" err="1"/>
              <a:t>destinatario</a:t>
            </a:r>
            <a:r>
              <a:rPr lang="en-US" sz="2500" dirty="0"/>
              <a:t>. Las </a:t>
            </a:r>
            <a:r>
              <a:rPr lang="en-US" sz="2500" dirty="0" smtClean="0"/>
              <a:t>palabras </a:t>
            </a:r>
            <a:r>
              <a:rPr lang="en-US" sz="2500" dirty="0" err="1"/>
              <a:t>deben</a:t>
            </a:r>
            <a:r>
              <a:rPr lang="en-US" sz="2500" dirty="0"/>
              <a:t> </a:t>
            </a:r>
            <a:r>
              <a:rPr lang="en-US" sz="2500" dirty="0" err="1"/>
              <a:t>ser</a:t>
            </a:r>
            <a:r>
              <a:rPr lang="en-US" sz="2500" dirty="0"/>
              <a:t> lo </a:t>
            </a:r>
            <a:r>
              <a:rPr lang="en-US" sz="2500" dirty="0" err="1"/>
              <a:t>más</a:t>
            </a:r>
            <a:r>
              <a:rPr lang="en-US" sz="2500" dirty="0"/>
              <a:t> </a:t>
            </a:r>
            <a:r>
              <a:rPr lang="en-US" sz="2500" dirty="0" err="1"/>
              <a:t>claras</a:t>
            </a:r>
            <a:r>
              <a:rPr lang="en-US" sz="2500" dirty="0"/>
              <a:t>, simples y </a:t>
            </a:r>
            <a:r>
              <a:rPr lang="en-US" sz="2500" dirty="0" err="1"/>
              <a:t>ordenadas</a:t>
            </a:r>
            <a:r>
              <a:rPr lang="en-US" sz="2500" dirty="0"/>
              <a:t> </a:t>
            </a:r>
            <a:r>
              <a:rPr lang="en-US" sz="2500" dirty="0" err="1"/>
              <a:t>posible</a:t>
            </a:r>
            <a:r>
              <a:rPr lang="en-US" sz="2500" dirty="0"/>
              <a:t>. </a:t>
            </a:r>
            <a:endParaRPr lang="en-US" sz="2500" dirty="0" smtClean="0"/>
          </a:p>
          <a:p>
            <a:pPr marL="457200" indent="-457200">
              <a:buFont typeface="Arial" charset="0"/>
              <a:buChar char="•"/>
            </a:pPr>
            <a:r>
              <a:rPr lang="en-US" sz="2500" dirty="0" smtClean="0"/>
              <a:t>En </a:t>
            </a:r>
            <a:r>
              <a:rPr lang="en-US" sz="2500" dirty="0"/>
              <a:t>la </a:t>
            </a:r>
            <a:r>
              <a:rPr lang="en-US" sz="2500" dirty="0" err="1"/>
              <a:t>escritura</a:t>
            </a:r>
            <a:r>
              <a:rPr lang="en-US" sz="2500" dirty="0"/>
              <a:t> </a:t>
            </a:r>
            <a:r>
              <a:rPr lang="en-US" sz="2500" dirty="0" err="1"/>
              <a:t>científica</a:t>
            </a:r>
            <a:r>
              <a:rPr lang="en-US" sz="2500" dirty="0"/>
              <a:t>, hay </a:t>
            </a:r>
            <a:r>
              <a:rPr lang="en-US" sz="2500" dirty="0" err="1"/>
              <a:t>poca</a:t>
            </a:r>
            <a:r>
              <a:rPr lang="en-US" sz="2500" dirty="0"/>
              <a:t> </a:t>
            </a:r>
            <a:r>
              <a:rPr lang="en-US" sz="2500" dirty="0" err="1"/>
              <a:t>necesidad</a:t>
            </a:r>
            <a:r>
              <a:rPr lang="en-US" sz="2500" dirty="0"/>
              <a:t> de </a:t>
            </a:r>
            <a:r>
              <a:rPr lang="en-US" sz="2500" dirty="0" err="1"/>
              <a:t>ornamentación</a:t>
            </a:r>
            <a:r>
              <a:rPr lang="en-US" sz="2500" dirty="0"/>
              <a:t>. </a:t>
            </a:r>
            <a:r>
              <a:rPr lang="en-US" sz="2500" dirty="0" err="1"/>
              <a:t>Es</a:t>
            </a:r>
            <a:r>
              <a:rPr lang="en-US" sz="2500" dirty="0"/>
              <a:t> </a:t>
            </a:r>
            <a:r>
              <a:rPr lang="en-US" sz="2500" dirty="0" err="1"/>
              <a:t>muy</a:t>
            </a:r>
            <a:r>
              <a:rPr lang="en-US" sz="2500" dirty="0"/>
              <a:t> probable </a:t>
            </a:r>
            <a:r>
              <a:rPr lang="en-US" sz="2500" dirty="0" err="1"/>
              <a:t>que</a:t>
            </a:r>
            <a:r>
              <a:rPr lang="en-US" sz="2500" dirty="0"/>
              <a:t> los </a:t>
            </a:r>
            <a:r>
              <a:rPr lang="en-US" sz="2500" dirty="0" err="1"/>
              <a:t>adornos</a:t>
            </a:r>
            <a:r>
              <a:rPr lang="en-US" sz="2500" dirty="0"/>
              <a:t> </a:t>
            </a:r>
            <a:r>
              <a:rPr lang="en-US" sz="2500" dirty="0" err="1"/>
              <a:t>literarios</a:t>
            </a:r>
            <a:r>
              <a:rPr lang="en-US" sz="2500" dirty="0"/>
              <a:t> </a:t>
            </a:r>
            <a:r>
              <a:rPr lang="en-US" sz="2500" dirty="0" err="1"/>
              <a:t>floridos</a:t>
            </a:r>
            <a:r>
              <a:rPr lang="en-US" sz="2500" dirty="0"/>
              <a:t> (</a:t>
            </a:r>
            <a:r>
              <a:rPr lang="en-US" sz="2500" dirty="0" err="1"/>
              <a:t>metáforas</a:t>
            </a:r>
            <a:r>
              <a:rPr lang="en-US" sz="2500" dirty="0"/>
              <a:t>, </a:t>
            </a:r>
            <a:r>
              <a:rPr lang="en-US" sz="2500" dirty="0" err="1"/>
              <a:t>símiles</a:t>
            </a:r>
            <a:r>
              <a:rPr lang="en-US" sz="2500" dirty="0"/>
              <a:t>, </a:t>
            </a:r>
            <a:r>
              <a:rPr lang="en-US" sz="2500" dirty="0" err="1"/>
              <a:t>expresiones</a:t>
            </a:r>
            <a:r>
              <a:rPr lang="en-US" sz="2500" dirty="0"/>
              <a:t> </a:t>
            </a:r>
            <a:r>
              <a:rPr lang="en-US" sz="2500" dirty="0" err="1"/>
              <a:t>idiomáticas</a:t>
            </a:r>
            <a:r>
              <a:rPr lang="en-US" sz="2500" dirty="0"/>
              <a:t>) </a:t>
            </a:r>
            <a:r>
              <a:rPr lang="en-US" sz="2500" dirty="0" err="1"/>
              <a:t>causen</a:t>
            </a:r>
            <a:r>
              <a:rPr lang="en-US" sz="2500" dirty="0"/>
              <a:t> </a:t>
            </a:r>
            <a:r>
              <a:rPr lang="en-US" sz="2500" dirty="0" err="1"/>
              <a:t>confusión</a:t>
            </a:r>
            <a:r>
              <a:rPr lang="en-US" sz="2500" dirty="0"/>
              <a:t> y </a:t>
            </a:r>
            <a:r>
              <a:rPr lang="en-US" sz="2500" dirty="0" err="1"/>
              <a:t>que</a:t>
            </a:r>
            <a:r>
              <a:rPr lang="en-US" sz="2500" dirty="0"/>
              <a:t> </a:t>
            </a:r>
            <a:r>
              <a:rPr lang="en-US" sz="2500" dirty="0" err="1"/>
              <a:t>rara</a:t>
            </a:r>
            <a:r>
              <a:rPr lang="en-US" sz="2500" dirty="0"/>
              <a:t> </a:t>
            </a:r>
            <a:r>
              <a:rPr lang="en-US" sz="2500" dirty="0" err="1"/>
              <a:t>vez</a:t>
            </a:r>
            <a:r>
              <a:rPr lang="en-US" sz="2500" dirty="0"/>
              <a:t> se </a:t>
            </a:r>
            <a:r>
              <a:rPr lang="en-US" sz="2500" dirty="0" err="1"/>
              <a:t>usen</a:t>
            </a:r>
            <a:r>
              <a:rPr lang="en-US" sz="2500" dirty="0"/>
              <a:t> en </a:t>
            </a:r>
            <a:r>
              <a:rPr lang="en-US" sz="2500" dirty="0" err="1"/>
              <a:t>trabajos</a:t>
            </a:r>
            <a:r>
              <a:rPr lang="en-US" sz="2500" dirty="0"/>
              <a:t> de </a:t>
            </a:r>
            <a:r>
              <a:rPr lang="en-US" sz="2500" dirty="0" err="1"/>
              <a:t>investigación</a:t>
            </a:r>
            <a:r>
              <a:rPr lang="en-US" sz="2500" dirty="0"/>
              <a:t>. </a:t>
            </a:r>
            <a:endParaRPr lang="en-US" sz="2500" dirty="0" smtClean="0"/>
          </a:p>
          <a:p>
            <a:pPr marL="457200" indent="-457200">
              <a:buFont typeface="Arial" charset="0"/>
              <a:buChar char="•"/>
            </a:pPr>
            <a:r>
              <a:rPr lang="en-US" sz="2500" dirty="0" smtClean="0"/>
              <a:t>La </a:t>
            </a:r>
            <a:r>
              <a:rPr lang="en-US" sz="2500" dirty="0" err="1"/>
              <a:t>ciencia</a:t>
            </a:r>
            <a:r>
              <a:rPr lang="en-US" sz="2500" dirty="0"/>
              <a:t> </a:t>
            </a:r>
            <a:r>
              <a:rPr lang="en-US" sz="2500" dirty="0" err="1"/>
              <a:t>es</a:t>
            </a:r>
            <a:r>
              <a:rPr lang="en-US" sz="2500" dirty="0"/>
              <a:t> </a:t>
            </a:r>
            <a:r>
              <a:rPr lang="en-US" sz="2500" dirty="0" err="1"/>
              <a:t>simplemente</a:t>
            </a:r>
            <a:r>
              <a:rPr lang="en-US" sz="2500" dirty="0"/>
              <a:t> </a:t>
            </a:r>
            <a:r>
              <a:rPr lang="en-US" sz="2500" dirty="0" err="1"/>
              <a:t>demasiado</a:t>
            </a:r>
            <a:r>
              <a:rPr lang="en-US" sz="2500" dirty="0"/>
              <a:t> </a:t>
            </a:r>
            <a:r>
              <a:rPr lang="en-US" sz="2500" dirty="0" err="1"/>
              <a:t>importante</a:t>
            </a:r>
            <a:r>
              <a:rPr lang="en-US" sz="2500" dirty="0"/>
              <a:t> para </a:t>
            </a:r>
            <a:r>
              <a:rPr lang="en-US" sz="2500" dirty="0" err="1"/>
              <a:t>ser</a:t>
            </a:r>
            <a:r>
              <a:rPr lang="en-US" sz="2500" dirty="0"/>
              <a:t> </a:t>
            </a:r>
            <a:r>
              <a:rPr lang="en-US" sz="2500" dirty="0" err="1"/>
              <a:t>comunicada</a:t>
            </a:r>
            <a:r>
              <a:rPr lang="en-US" sz="2500" dirty="0"/>
              <a:t> en </a:t>
            </a:r>
            <a:r>
              <a:rPr lang="en-US" sz="2500" dirty="0" err="1"/>
              <a:t>otra</a:t>
            </a:r>
            <a:r>
              <a:rPr lang="en-US" sz="2500" dirty="0"/>
              <a:t> </a:t>
            </a:r>
            <a:r>
              <a:rPr lang="en-US" sz="2500" dirty="0" err="1"/>
              <a:t>cosa</a:t>
            </a:r>
            <a:r>
              <a:rPr lang="en-US" sz="2500" dirty="0"/>
              <a:t> </a:t>
            </a:r>
            <a:r>
              <a:rPr lang="en-US" sz="2500" dirty="0" err="1"/>
              <a:t>que</a:t>
            </a:r>
            <a:r>
              <a:rPr lang="en-US" sz="2500" dirty="0"/>
              <a:t> no </a:t>
            </a:r>
            <a:r>
              <a:rPr lang="en-US" sz="2500" dirty="0" err="1"/>
              <a:t>sean</a:t>
            </a:r>
            <a:r>
              <a:rPr lang="en-US" sz="2500" dirty="0"/>
              <a:t> palabras de </a:t>
            </a:r>
            <a:r>
              <a:rPr lang="en-US" sz="2500" dirty="0" err="1"/>
              <a:t>cierto</a:t>
            </a:r>
            <a:r>
              <a:rPr lang="en-US" sz="2500" dirty="0"/>
              <a:t> </a:t>
            </a:r>
            <a:r>
              <a:rPr lang="en-US" sz="2500" dirty="0" err="1"/>
              <a:t>significado</a:t>
            </a:r>
            <a:r>
              <a:rPr lang="en-US" sz="2500" dirty="0"/>
              <a:t>. Y el </a:t>
            </a:r>
            <a:r>
              <a:rPr lang="en-US" sz="2500" dirty="0" err="1"/>
              <a:t>significado</a:t>
            </a:r>
            <a:r>
              <a:rPr lang="en-US" sz="2500" dirty="0"/>
              <a:t> </a:t>
            </a:r>
            <a:r>
              <a:rPr lang="en-US" sz="2500" dirty="0" err="1"/>
              <a:t>debe</a:t>
            </a:r>
            <a:r>
              <a:rPr lang="en-US" sz="2500" dirty="0"/>
              <a:t> </a:t>
            </a:r>
            <a:r>
              <a:rPr lang="en-US" sz="2500" dirty="0" err="1"/>
              <a:t>ser</a:t>
            </a:r>
            <a:r>
              <a:rPr lang="en-US" sz="2500" dirty="0"/>
              <a:t> </a:t>
            </a:r>
            <a:r>
              <a:rPr lang="en-US" sz="2500" dirty="0" err="1"/>
              <a:t>claro</a:t>
            </a:r>
            <a:r>
              <a:rPr lang="en-US" sz="2500" dirty="0"/>
              <a:t> y </a:t>
            </a:r>
            <a:r>
              <a:rPr lang="en-US" sz="2500" dirty="0" err="1"/>
              <a:t>seguro</a:t>
            </a:r>
            <a:r>
              <a:rPr lang="en-US" sz="2500" dirty="0"/>
              <a:t> no solo para los </a:t>
            </a:r>
            <a:r>
              <a:rPr lang="en-US" sz="2500" dirty="0" err="1"/>
              <a:t>compañeros</a:t>
            </a:r>
            <a:r>
              <a:rPr lang="en-US" sz="2500" dirty="0"/>
              <a:t> del </a:t>
            </a:r>
            <a:r>
              <a:rPr lang="en-US" sz="2500" dirty="0" err="1"/>
              <a:t>autor</a:t>
            </a:r>
            <a:r>
              <a:rPr lang="en-US" sz="2500" dirty="0"/>
              <a:t>, </a:t>
            </a:r>
            <a:r>
              <a:rPr lang="en-US" sz="2500" dirty="0" err="1"/>
              <a:t>sino</a:t>
            </a:r>
            <a:r>
              <a:rPr lang="en-US" sz="2500" dirty="0"/>
              <a:t> </a:t>
            </a:r>
            <a:r>
              <a:rPr lang="en-US" sz="2500" dirty="0" err="1"/>
              <a:t>también</a:t>
            </a:r>
            <a:r>
              <a:rPr lang="en-US" sz="2500" dirty="0"/>
              <a:t> para los </a:t>
            </a:r>
            <a:r>
              <a:rPr lang="en-US" sz="2500" dirty="0" err="1"/>
              <a:t>estudiantes</a:t>
            </a:r>
            <a:r>
              <a:rPr lang="en-US" sz="2500" dirty="0"/>
              <a:t> </a:t>
            </a:r>
            <a:r>
              <a:rPr lang="en-US" sz="2500" dirty="0" err="1"/>
              <a:t>que</a:t>
            </a:r>
            <a:r>
              <a:rPr lang="en-US" sz="2500" dirty="0"/>
              <a:t> </a:t>
            </a:r>
            <a:r>
              <a:rPr lang="en-US" sz="2500" dirty="0" err="1"/>
              <a:t>simplemente</a:t>
            </a:r>
            <a:r>
              <a:rPr lang="en-US" sz="2500" dirty="0"/>
              <a:t> se </a:t>
            </a:r>
            <a:r>
              <a:rPr lang="en-US" sz="2500" dirty="0" err="1"/>
              <a:t>embarcan</a:t>
            </a:r>
            <a:r>
              <a:rPr lang="en-US" sz="2500" dirty="0"/>
              <a:t> en </a:t>
            </a:r>
            <a:r>
              <a:rPr lang="en-US" sz="2500" dirty="0" err="1"/>
              <a:t>sus</a:t>
            </a:r>
            <a:r>
              <a:rPr lang="en-US" sz="2500" dirty="0"/>
              <a:t> </a:t>
            </a:r>
            <a:r>
              <a:rPr lang="en-US" sz="2500" dirty="0" err="1"/>
              <a:t>carreras</a:t>
            </a:r>
            <a:r>
              <a:rPr lang="en-US" sz="2500" dirty="0"/>
              <a:t>, para los </a:t>
            </a:r>
            <a:r>
              <a:rPr lang="en-US" sz="2500" dirty="0" err="1"/>
              <a:t>científicos</a:t>
            </a:r>
            <a:r>
              <a:rPr lang="en-US" sz="2500" dirty="0"/>
              <a:t> </a:t>
            </a:r>
            <a:r>
              <a:rPr lang="en-US" sz="2500" dirty="0" err="1"/>
              <a:t>que</a:t>
            </a:r>
            <a:r>
              <a:rPr lang="en-US" sz="2500" dirty="0"/>
              <a:t> </a:t>
            </a:r>
            <a:r>
              <a:rPr lang="en-US" sz="2500" dirty="0" err="1"/>
              <a:t>leen</a:t>
            </a:r>
            <a:r>
              <a:rPr lang="en-US" sz="2500" dirty="0"/>
              <a:t> </a:t>
            </a:r>
            <a:r>
              <a:rPr lang="en-US" sz="2500" dirty="0" err="1"/>
              <a:t>fuera</a:t>
            </a:r>
            <a:r>
              <a:rPr lang="en-US" sz="2500" dirty="0"/>
              <a:t> de </a:t>
            </a:r>
            <a:r>
              <a:rPr lang="en-US" sz="2500" dirty="0" err="1"/>
              <a:t>sus</a:t>
            </a:r>
            <a:r>
              <a:rPr lang="en-US" sz="2500" dirty="0"/>
              <a:t> </a:t>
            </a:r>
            <a:r>
              <a:rPr lang="en-US" sz="2500" dirty="0" err="1"/>
              <a:t>propias</a:t>
            </a:r>
            <a:r>
              <a:rPr lang="en-US" sz="2500" dirty="0"/>
              <a:t> </a:t>
            </a:r>
            <a:r>
              <a:rPr lang="en-US" sz="2500" dirty="0" err="1"/>
              <a:t>disciplinas</a:t>
            </a:r>
            <a:r>
              <a:rPr lang="en-US" sz="2500" dirty="0"/>
              <a:t> </a:t>
            </a:r>
            <a:r>
              <a:rPr lang="en-US" sz="2500" dirty="0" err="1"/>
              <a:t>limitadas</a:t>
            </a:r>
            <a:r>
              <a:rPr lang="en-US" sz="2500" dirty="0"/>
              <a:t>, y </a:t>
            </a:r>
            <a:r>
              <a:rPr lang="en-US" sz="2500" dirty="0" err="1"/>
              <a:t>especialmente</a:t>
            </a:r>
            <a:r>
              <a:rPr lang="en-US" sz="2500" dirty="0"/>
              <a:t> para </a:t>
            </a:r>
            <a:r>
              <a:rPr lang="en-US" sz="2500" dirty="0" err="1"/>
              <a:t>aquellos</a:t>
            </a:r>
            <a:r>
              <a:rPr lang="en-US" sz="2500" dirty="0"/>
              <a:t> </a:t>
            </a:r>
            <a:r>
              <a:rPr lang="en-US" sz="2500" dirty="0" err="1"/>
              <a:t>lectores</a:t>
            </a:r>
            <a:r>
              <a:rPr lang="en-US" sz="2500" dirty="0"/>
              <a:t> (la </a:t>
            </a:r>
            <a:r>
              <a:rPr lang="en-US" sz="2500" dirty="0" err="1"/>
              <a:t>mayoría</a:t>
            </a:r>
            <a:r>
              <a:rPr lang="en-US" sz="2500" dirty="0"/>
              <a:t> de los </a:t>
            </a:r>
            <a:r>
              <a:rPr lang="en-US" sz="2500" dirty="0" err="1"/>
              <a:t>lectores</a:t>
            </a:r>
            <a:r>
              <a:rPr lang="en-US" sz="2500" dirty="0"/>
              <a:t> de hoy) </a:t>
            </a:r>
            <a:r>
              <a:rPr lang="en-US" sz="2500" dirty="0" err="1"/>
              <a:t>cuya</a:t>
            </a:r>
            <a:r>
              <a:rPr lang="en-US" sz="2500" dirty="0"/>
              <a:t> </a:t>
            </a:r>
            <a:r>
              <a:rPr lang="en-US" sz="2500" dirty="0" err="1"/>
              <a:t>lengua</a:t>
            </a:r>
            <a:r>
              <a:rPr lang="en-US" sz="2500" dirty="0"/>
              <a:t> </a:t>
            </a:r>
            <a:r>
              <a:rPr lang="en-US" sz="2500" dirty="0" err="1"/>
              <a:t>materna</a:t>
            </a:r>
            <a:r>
              <a:rPr lang="en-US" sz="2500" dirty="0"/>
              <a:t> </a:t>
            </a:r>
            <a:r>
              <a:rPr lang="en-US" sz="2500" dirty="0" err="1"/>
              <a:t>es</a:t>
            </a:r>
            <a:r>
              <a:rPr lang="en-US" sz="2500" dirty="0"/>
              <a:t> </a:t>
            </a:r>
            <a:r>
              <a:rPr lang="en-US" sz="2500" dirty="0" err="1"/>
              <a:t>otra</a:t>
            </a:r>
            <a:r>
              <a:rPr lang="en-US" sz="2500" dirty="0"/>
              <a:t>. </a:t>
            </a:r>
            <a:r>
              <a:rPr lang="en-US" sz="2500" dirty="0" err="1"/>
              <a:t>que</a:t>
            </a:r>
            <a:r>
              <a:rPr lang="en-US" sz="2500" dirty="0"/>
              <a:t> el </a:t>
            </a:r>
            <a:r>
              <a:rPr lang="en-US" sz="2500" dirty="0" smtClean="0"/>
              <a:t>ingles.</a:t>
            </a:r>
            <a:endParaRPr lang="en-US" sz="2500" dirty="0"/>
          </a:p>
        </p:txBody>
      </p:sp>
    </p:spTree>
    <p:extLst>
      <p:ext uri="{BB962C8B-B14F-4D97-AF65-F5344CB8AC3E}">
        <p14:creationId xmlns:p14="http://schemas.microsoft.com/office/powerpoint/2010/main" val="342121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4359"/>
            <a:ext cx="3200400" cy="3098410"/>
          </a:xfrm>
        </p:spPr>
        <p:txBody>
          <a:bodyPr>
            <a:normAutofit/>
          </a:bodyPr>
          <a:lstStyle/>
          <a:p>
            <a:r>
              <a:rPr lang="en-US" sz="4400" b="1" dirty="0" smtClean="0"/>
              <a:t>El T</a:t>
            </a:r>
            <a:r>
              <a:rPr lang="es-ES" sz="4400" b="1" dirty="0" smtClean="0"/>
              <a:t>ÍTULO</a:t>
            </a:r>
            <a:endParaRPr lang="en-US" sz="4400" b="1" dirty="0"/>
          </a:p>
        </p:txBody>
      </p:sp>
      <p:sp>
        <p:nvSpPr>
          <p:cNvPr id="3" name="Marcador de contenido 2"/>
          <p:cNvSpPr>
            <a:spLocks noGrp="1"/>
          </p:cNvSpPr>
          <p:nvPr>
            <p:ph idx="1"/>
          </p:nvPr>
        </p:nvSpPr>
        <p:spPr>
          <a:xfrm>
            <a:off x="4800600" y="1547446"/>
            <a:ext cx="6492240" cy="4441874"/>
          </a:xfrm>
        </p:spPr>
        <p:txBody>
          <a:bodyPr>
            <a:normAutofit/>
          </a:bodyPr>
          <a:lstStyle/>
          <a:p>
            <a:pPr algn="r"/>
            <a:r>
              <a:rPr lang="en-US" sz="3200" dirty="0"/>
              <a:t>First impressions are strong impressions; a title </a:t>
            </a:r>
            <a:r>
              <a:rPr lang="en-US" sz="3200" dirty="0" smtClean="0"/>
              <a:t>ought therefore </a:t>
            </a:r>
            <a:r>
              <a:rPr lang="en-US" sz="3200" dirty="0"/>
              <a:t>to be well </a:t>
            </a:r>
            <a:r>
              <a:rPr lang="en-US" sz="3200" dirty="0" smtClean="0"/>
              <a:t>studied, and </a:t>
            </a:r>
            <a:r>
              <a:rPr lang="en-US" sz="3200" dirty="0"/>
              <a:t>to give, so far as its limits permit, a definite and concise indication </a:t>
            </a:r>
            <a:r>
              <a:rPr lang="en-US" sz="3200" dirty="0" smtClean="0"/>
              <a:t>of what </a:t>
            </a:r>
            <a:r>
              <a:rPr lang="en-US" sz="3200" dirty="0"/>
              <a:t>is to come</a:t>
            </a:r>
            <a:r>
              <a:rPr lang="en-US" sz="3200" dirty="0" smtClean="0"/>
              <a:t>.</a:t>
            </a:r>
          </a:p>
          <a:p>
            <a:pPr algn="r"/>
            <a:endParaRPr lang="en-US" sz="3200" dirty="0"/>
          </a:p>
          <a:p>
            <a:pPr algn="r"/>
            <a:r>
              <a:rPr lang="en-US" sz="3200" dirty="0"/>
              <a:t>—</a:t>
            </a:r>
            <a:r>
              <a:rPr lang="en-US" sz="3200" dirty="0" smtClean="0"/>
              <a:t>T. Clifford </a:t>
            </a:r>
            <a:r>
              <a:rPr lang="en-US" sz="3200" dirty="0" err="1"/>
              <a:t>Allbutt</a:t>
            </a:r>
            <a:endParaRPr lang="en-US" sz="3200" dirty="0"/>
          </a:p>
        </p:txBody>
      </p:sp>
      <p:sp>
        <p:nvSpPr>
          <p:cNvPr id="5" name="Marcador de número de diapositiva 4"/>
          <p:cNvSpPr>
            <a:spLocks noGrp="1"/>
          </p:cNvSpPr>
          <p:nvPr>
            <p:ph type="sldNum" sz="quarter" idx="12"/>
          </p:nvPr>
        </p:nvSpPr>
        <p:spPr/>
        <p:txBody>
          <a:bodyPr/>
          <a:lstStyle/>
          <a:p>
            <a:fld id="{5C8A0B6C-2F0D-9146-B965-5B2E4517E27B}" type="slidenum">
              <a:rPr lang="en-US" smtClean="0"/>
              <a:t>16</a:t>
            </a:fld>
            <a:endParaRPr lang="en-US"/>
          </a:p>
        </p:txBody>
      </p:sp>
    </p:spTree>
    <p:extLst>
      <p:ext uri="{BB962C8B-B14F-4D97-AF65-F5344CB8AC3E}">
        <p14:creationId xmlns:p14="http://schemas.microsoft.com/office/powerpoint/2010/main" val="129776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17</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LA </a:t>
            </a:r>
            <a:r>
              <a:rPr lang="es-ES" dirty="0" smtClean="0"/>
              <a:t>IMPORTANCIA DEL TÍTULO</a:t>
            </a:r>
            <a:endParaRPr lang="es-ES_tradnl" b="1" dirty="0"/>
          </a:p>
        </p:txBody>
      </p:sp>
      <p:sp>
        <p:nvSpPr>
          <p:cNvPr id="8" name="CuadroTexto 7"/>
          <p:cNvSpPr txBox="1"/>
          <p:nvPr/>
        </p:nvSpPr>
        <p:spPr>
          <a:xfrm>
            <a:off x="631452" y="1625280"/>
            <a:ext cx="11097486" cy="4324261"/>
          </a:xfrm>
          <a:prstGeom prst="rect">
            <a:avLst/>
          </a:prstGeom>
          <a:noFill/>
        </p:spPr>
        <p:txBody>
          <a:bodyPr wrap="square" rtlCol="0">
            <a:spAutoFit/>
          </a:bodyPr>
          <a:lstStyle/>
          <a:p>
            <a:pPr marL="457200" indent="-457200">
              <a:buFont typeface="Arial" charset="0"/>
              <a:buChar char="•"/>
            </a:pPr>
            <a:r>
              <a:rPr lang="en-US" sz="2500" dirty="0"/>
              <a:t>Al </a:t>
            </a:r>
            <a:r>
              <a:rPr lang="en-US" sz="2500" dirty="0" err="1"/>
              <a:t>preparar</a:t>
            </a:r>
            <a:r>
              <a:rPr lang="en-US" sz="2500" dirty="0"/>
              <a:t> </a:t>
            </a:r>
            <a:r>
              <a:rPr lang="en-US" sz="2500" dirty="0" smtClean="0"/>
              <a:t>el </a:t>
            </a:r>
            <a:r>
              <a:rPr lang="en-US" sz="2500" dirty="0" err="1"/>
              <a:t>título</a:t>
            </a:r>
            <a:r>
              <a:rPr lang="en-US" sz="2500" dirty="0"/>
              <a:t> para un </a:t>
            </a:r>
            <a:r>
              <a:rPr lang="en-US" sz="2500" dirty="0" err="1"/>
              <a:t>artículo</a:t>
            </a:r>
            <a:r>
              <a:rPr lang="en-US" sz="2500" dirty="0"/>
              <a:t>, </a:t>
            </a:r>
            <a:r>
              <a:rPr lang="en-US" sz="2500" dirty="0" err="1"/>
              <a:t>haría</a:t>
            </a:r>
            <a:r>
              <a:rPr lang="en-US" sz="2500" dirty="0"/>
              <a:t> </a:t>
            </a:r>
            <a:r>
              <a:rPr lang="en-US" sz="2500" dirty="0" err="1"/>
              <a:t>bien</a:t>
            </a:r>
            <a:r>
              <a:rPr lang="en-US" sz="2500" dirty="0"/>
              <a:t> en </a:t>
            </a:r>
            <a:r>
              <a:rPr lang="en-US" sz="2500" dirty="0" err="1"/>
              <a:t>recordar</a:t>
            </a:r>
            <a:r>
              <a:rPr lang="en-US" sz="2500" dirty="0"/>
              <a:t> un </a:t>
            </a:r>
            <a:r>
              <a:rPr lang="en-US" sz="2500" dirty="0" err="1"/>
              <a:t>hecho</a:t>
            </a:r>
            <a:r>
              <a:rPr lang="en-US" sz="2500" dirty="0"/>
              <a:t> </a:t>
            </a:r>
            <a:r>
              <a:rPr lang="en-US" sz="2500" dirty="0" err="1"/>
              <a:t>sobresaliente</a:t>
            </a:r>
            <a:r>
              <a:rPr lang="en-US" sz="2500" dirty="0"/>
              <a:t>: </a:t>
            </a:r>
            <a:r>
              <a:rPr lang="en-US" sz="2500" dirty="0" err="1"/>
              <a:t>este</a:t>
            </a:r>
            <a:r>
              <a:rPr lang="en-US" sz="2500" dirty="0"/>
              <a:t> </a:t>
            </a:r>
            <a:r>
              <a:rPr lang="en-US" sz="2500" dirty="0" err="1"/>
              <a:t>título</a:t>
            </a:r>
            <a:r>
              <a:rPr lang="en-US" sz="2500" dirty="0"/>
              <a:t> </a:t>
            </a:r>
            <a:r>
              <a:rPr lang="en-US" sz="2500" dirty="0" err="1"/>
              <a:t>será</a:t>
            </a:r>
            <a:r>
              <a:rPr lang="en-US" sz="2500" dirty="0"/>
              <a:t> </a:t>
            </a:r>
            <a:r>
              <a:rPr lang="en-US" sz="2500" dirty="0" err="1"/>
              <a:t>leído</a:t>
            </a:r>
            <a:r>
              <a:rPr lang="en-US" sz="2500" dirty="0"/>
              <a:t> </a:t>
            </a:r>
            <a:r>
              <a:rPr lang="en-US" sz="2500" dirty="0" err="1"/>
              <a:t>por</a:t>
            </a:r>
            <a:r>
              <a:rPr lang="en-US" sz="2500" dirty="0"/>
              <a:t> miles de personas</a:t>
            </a:r>
            <a:r>
              <a:rPr lang="en-US" sz="2500" dirty="0" smtClean="0"/>
              <a:t>.</a:t>
            </a:r>
          </a:p>
          <a:p>
            <a:pPr marL="457200" indent="-457200">
              <a:buFont typeface="Arial" charset="0"/>
              <a:buChar char="•"/>
            </a:pPr>
            <a:r>
              <a:rPr lang="en-US" sz="2500" dirty="0" err="1" smtClean="0"/>
              <a:t>Quizás</a:t>
            </a:r>
            <a:r>
              <a:rPr lang="en-US" sz="2500" dirty="0" smtClean="0"/>
              <a:t> </a:t>
            </a:r>
            <a:r>
              <a:rPr lang="en-US" sz="2500" dirty="0" err="1"/>
              <a:t>pocas</a:t>
            </a:r>
            <a:r>
              <a:rPr lang="en-US" sz="2500" dirty="0"/>
              <a:t> personas, </a:t>
            </a:r>
            <a:r>
              <a:rPr lang="en-US" sz="2500" dirty="0" err="1"/>
              <a:t>si</a:t>
            </a:r>
            <a:r>
              <a:rPr lang="en-US" sz="2500" dirty="0"/>
              <a:t> </a:t>
            </a:r>
            <a:r>
              <a:rPr lang="en-US" sz="2500" dirty="0" err="1"/>
              <a:t>las</a:t>
            </a:r>
            <a:r>
              <a:rPr lang="en-US" sz="2500" dirty="0"/>
              <a:t> hay, </a:t>
            </a:r>
            <a:r>
              <a:rPr lang="en-US" sz="2500" dirty="0" err="1"/>
              <a:t>leerán</a:t>
            </a:r>
            <a:r>
              <a:rPr lang="en-US" sz="2500" dirty="0"/>
              <a:t> el </a:t>
            </a:r>
            <a:r>
              <a:rPr lang="en-US" sz="2500" dirty="0" err="1"/>
              <a:t>artículo</a:t>
            </a:r>
            <a:r>
              <a:rPr lang="en-US" sz="2500" dirty="0"/>
              <a:t> </a:t>
            </a:r>
            <a:r>
              <a:rPr lang="en-US" sz="2500" dirty="0" err="1"/>
              <a:t>completo</a:t>
            </a:r>
            <a:r>
              <a:rPr lang="en-US" sz="2500" dirty="0"/>
              <a:t>, </a:t>
            </a:r>
            <a:r>
              <a:rPr lang="en-US" sz="2500" dirty="0" err="1"/>
              <a:t>pero</a:t>
            </a:r>
            <a:r>
              <a:rPr lang="en-US" sz="2500" dirty="0"/>
              <a:t> </a:t>
            </a:r>
            <a:r>
              <a:rPr lang="en-US" sz="2500" dirty="0" err="1"/>
              <a:t>muchas</a:t>
            </a:r>
            <a:r>
              <a:rPr lang="en-US" sz="2500" dirty="0"/>
              <a:t> personas </a:t>
            </a:r>
            <a:r>
              <a:rPr lang="en-US" sz="2500" dirty="0" err="1"/>
              <a:t>leerán</a:t>
            </a:r>
            <a:r>
              <a:rPr lang="en-US" sz="2500" dirty="0"/>
              <a:t> el </a:t>
            </a:r>
            <a:r>
              <a:rPr lang="en-US" sz="2500" dirty="0" err="1"/>
              <a:t>título</a:t>
            </a:r>
            <a:r>
              <a:rPr lang="en-US" sz="2500" dirty="0"/>
              <a:t>, </a:t>
            </a:r>
            <a:r>
              <a:rPr lang="en-US" sz="2500" dirty="0" err="1"/>
              <a:t>ya</a:t>
            </a:r>
            <a:r>
              <a:rPr lang="en-US" sz="2500" dirty="0"/>
              <a:t> sea en la </a:t>
            </a:r>
            <a:r>
              <a:rPr lang="en-US" sz="2500" dirty="0" err="1"/>
              <a:t>revista</a:t>
            </a:r>
            <a:r>
              <a:rPr lang="en-US" sz="2500" dirty="0"/>
              <a:t> original, en </a:t>
            </a:r>
            <a:r>
              <a:rPr lang="en-US" sz="2500" dirty="0" err="1"/>
              <a:t>una</a:t>
            </a:r>
            <a:r>
              <a:rPr lang="en-US" sz="2500" dirty="0"/>
              <a:t> de </a:t>
            </a:r>
            <a:r>
              <a:rPr lang="en-US" sz="2500" dirty="0" err="1"/>
              <a:t>las</a:t>
            </a:r>
            <a:r>
              <a:rPr lang="en-US" sz="2500" dirty="0"/>
              <a:t> bases de </a:t>
            </a:r>
            <a:r>
              <a:rPr lang="en-US" sz="2500" dirty="0" err="1"/>
              <a:t>datos</a:t>
            </a:r>
            <a:r>
              <a:rPr lang="en-US" sz="2500" dirty="0"/>
              <a:t> </a:t>
            </a:r>
            <a:r>
              <a:rPr lang="en-US" sz="2500" dirty="0" err="1"/>
              <a:t>secundarias</a:t>
            </a:r>
            <a:r>
              <a:rPr lang="en-US" sz="2500" dirty="0"/>
              <a:t> (</a:t>
            </a:r>
            <a:r>
              <a:rPr lang="en-US" sz="2500" dirty="0" err="1"/>
              <a:t>resumen</a:t>
            </a:r>
            <a:r>
              <a:rPr lang="en-US" sz="2500" dirty="0"/>
              <a:t> e </a:t>
            </a:r>
            <a:r>
              <a:rPr lang="en-US" sz="2500" dirty="0" err="1"/>
              <a:t>indización</a:t>
            </a:r>
            <a:r>
              <a:rPr lang="en-US" sz="2500" dirty="0"/>
              <a:t>), en la </a:t>
            </a:r>
            <a:r>
              <a:rPr lang="en-US" sz="2500" dirty="0" err="1"/>
              <a:t>salida</a:t>
            </a:r>
            <a:r>
              <a:rPr lang="en-US" sz="2500" dirty="0"/>
              <a:t> de un motor de </a:t>
            </a:r>
            <a:r>
              <a:rPr lang="en-US" sz="2500" dirty="0" err="1"/>
              <a:t>búsqueda</a:t>
            </a:r>
            <a:r>
              <a:rPr lang="en-US" sz="2500" dirty="0"/>
              <a:t>, o de </a:t>
            </a:r>
            <a:r>
              <a:rPr lang="en-US" sz="2500" dirty="0" err="1"/>
              <a:t>otra</a:t>
            </a:r>
            <a:r>
              <a:rPr lang="en-US" sz="2500" dirty="0"/>
              <a:t> </a:t>
            </a:r>
            <a:r>
              <a:rPr lang="en-US" sz="2500" dirty="0" err="1"/>
              <a:t>manera</a:t>
            </a:r>
            <a:r>
              <a:rPr lang="en-US" sz="2500" dirty="0"/>
              <a:t>. </a:t>
            </a:r>
            <a:endParaRPr lang="en-US" sz="2500" dirty="0" smtClean="0"/>
          </a:p>
          <a:p>
            <a:pPr marL="457200" indent="-457200">
              <a:buFont typeface="Arial" charset="0"/>
              <a:buChar char="•"/>
            </a:pPr>
            <a:r>
              <a:rPr lang="en-US" sz="2500" dirty="0" err="1" smtClean="0"/>
              <a:t>Por</a:t>
            </a:r>
            <a:r>
              <a:rPr lang="en-US" sz="2500" dirty="0" smtClean="0"/>
              <a:t> </a:t>
            </a:r>
            <a:r>
              <a:rPr lang="en-US" sz="2500" dirty="0"/>
              <a:t>lo </a:t>
            </a:r>
            <a:r>
              <a:rPr lang="en-US" sz="2500" dirty="0" err="1"/>
              <a:t>tanto</a:t>
            </a:r>
            <a:r>
              <a:rPr lang="en-US" sz="2500" dirty="0"/>
              <a:t>, </a:t>
            </a:r>
            <a:r>
              <a:rPr lang="en-US" sz="2500" dirty="0" err="1"/>
              <a:t>todas</a:t>
            </a:r>
            <a:r>
              <a:rPr lang="en-US" sz="2500" dirty="0"/>
              <a:t> </a:t>
            </a:r>
            <a:r>
              <a:rPr lang="en-US" sz="2500" dirty="0" err="1"/>
              <a:t>las</a:t>
            </a:r>
            <a:r>
              <a:rPr lang="en-US" sz="2500" dirty="0"/>
              <a:t> palabras en el </a:t>
            </a:r>
            <a:r>
              <a:rPr lang="en-US" sz="2500" dirty="0" err="1"/>
              <a:t>título</a:t>
            </a:r>
            <a:r>
              <a:rPr lang="en-US" sz="2500" dirty="0"/>
              <a:t> </a:t>
            </a:r>
            <a:r>
              <a:rPr lang="en-US" sz="2500" dirty="0" err="1"/>
              <a:t>deben</a:t>
            </a:r>
            <a:r>
              <a:rPr lang="en-US" sz="2500" dirty="0"/>
              <a:t> </a:t>
            </a:r>
            <a:r>
              <a:rPr lang="en-US" sz="2500" dirty="0" err="1"/>
              <a:t>ser</a:t>
            </a:r>
            <a:r>
              <a:rPr lang="en-US" sz="2500" dirty="0"/>
              <a:t> </a:t>
            </a:r>
            <a:r>
              <a:rPr lang="en-US" sz="2500" dirty="0" err="1"/>
              <a:t>elegidas</a:t>
            </a:r>
            <a:r>
              <a:rPr lang="en-US" sz="2500" dirty="0"/>
              <a:t> con gran </a:t>
            </a:r>
            <a:r>
              <a:rPr lang="en-US" sz="2500" dirty="0" err="1"/>
              <a:t>cuidado</a:t>
            </a:r>
            <a:r>
              <a:rPr lang="en-US" sz="2500" dirty="0"/>
              <a:t>, y </a:t>
            </a:r>
            <a:r>
              <a:rPr lang="en-US" sz="2500" dirty="0" err="1"/>
              <a:t>su</a:t>
            </a:r>
            <a:r>
              <a:rPr lang="en-US" sz="2500" dirty="0"/>
              <a:t> </a:t>
            </a:r>
            <a:r>
              <a:rPr lang="en-US" sz="2500" dirty="0" err="1"/>
              <a:t>asociación</a:t>
            </a:r>
            <a:r>
              <a:rPr lang="en-US" sz="2500" dirty="0"/>
              <a:t> entre </a:t>
            </a:r>
            <a:r>
              <a:rPr lang="en-US" sz="2500" dirty="0" err="1"/>
              <a:t>sí</a:t>
            </a:r>
            <a:r>
              <a:rPr lang="en-US" sz="2500" dirty="0"/>
              <a:t> </a:t>
            </a:r>
            <a:r>
              <a:rPr lang="en-US" sz="2500" dirty="0" err="1"/>
              <a:t>debe</a:t>
            </a:r>
            <a:r>
              <a:rPr lang="en-US" sz="2500" dirty="0"/>
              <a:t> </a:t>
            </a:r>
            <a:r>
              <a:rPr lang="en-US" sz="2500" dirty="0" err="1"/>
              <a:t>ser</a:t>
            </a:r>
            <a:r>
              <a:rPr lang="en-US" sz="2500" dirty="0"/>
              <a:t> </a:t>
            </a:r>
            <a:r>
              <a:rPr lang="en-US" sz="2500" dirty="0" err="1"/>
              <a:t>manejada</a:t>
            </a:r>
            <a:r>
              <a:rPr lang="en-US" sz="2500" dirty="0"/>
              <a:t> </a:t>
            </a:r>
            <a:r>
              <a:rPr lang="en-US" sz="2500" dirty="0" err="1"/>
              <a:t>cuidadosamente</a:t>
            </a:r>
            <a:r>
              <a:rPr lang="en-US" sz="2500" dirty="0" smtClean="0"/>
              <a:t>.</a:t>
            </a:r>
          </a:p>
          <a:p>
            <a:pPr marL="457200" indent="-457200">
              <a:buFont typeface="Arial" charset="0"/>
              <a:buChar char="•"/>
            </a:pPr>
            <a:r>
              <a:rPr lang="en-US" sz="2500" dirty="0" smtClean="0"/>
              <a:t> </a:t>
            </a:r>
            <a:r>
              <a:rPr lang="en-US" sz="2500" dirty="0" err="1"/>
              <a:t>Quizás</a:t>
            </a:r>
            <a:r>
              <a:rPr lang="en-US" sz="2500" dirty="0"/>
              <a:t> el error </a:t>
            </a:r>
            <a:r>
              <a:rPr lang="en-US" sz="2500" dirty="0" err="1"/>
              <a:t>más</a:t>
            </a:r>
            <a:r>
              <a:rPr lang="en-US" sz="2500" dirty="0"/>
              <a:t> </a:t>
            </a:r>
            <a:r>
              <a:rPr lang="en-US" sz="2500" dirty="0" err="1"/>
              <a:t>común</a:t>
            </a:r>
            <a:r>
              <a:rPr lang="en-US" sz="2500" dirty="0"/>
              <a:t> en los </a:t>
            </a:r>
            <a:r>
              <a:rPr lang="en-US" sz="2500" dirty="0" err="1"/>
              <a:t>títulos</a:t>
            </a:r>
            <a:r>
              <a:rPr lang="en-US" sz="2500" dirty="0"/>
              <a:t> </a:t>
            </a:r>
            <a:r>
              <a:rPr lang="en-US" sz="2500" dirty="0" err="1"/>
              <a:t>defectuosos</a:t>
            </a:r>
            <a:r>
              <a:rPr lang="en-US" sz="2500" dirty="0"/>
              <a:t>, y </a:t>
            </a:r>
            <a:r>
              <a:rPr lang="en-US" sz="2500" dirty="0" err="1"/>
              <a:t>ciertamente</a:t>
            </a:r>
            <a:r>
              <a:rPr lang="en-US" sz="2500" dirty="0"/>
              <a:t> el </a:t>
            </a:r>
            <a:r>
              <a:rPr lang="en-US" sz="2500" dirty="0" err="1"/>
              <a:t>más</a:t>
            </a:r>
            <a:r>
              <a:rPr lang="en-US" sz="2500" dirty="0"/>
              <a:t> </a:t>
            </a:r>
            <a:r>
              <a:rPr lang="en-US" sz="2500" dirty="0" err="1"/>
              <a:t>perjudicial</a:t>
            </a:r>
            <a:r>
              <a:rPr lang="en-US" sz="2500" dirty="0"/>
              <a:t> en </a:t>
            </a:r>
            <a:r>
              <a:rPr lang="en-US" sz="2500" dirty="0" err="1"/>
              <a:t>términos</a:t>
            </a:r>
            <a:r>
              <a:rPr lang="en-US" sz="2500" dirty="0"/>
              <a:t> de </a:t>
            </a:r>
            <a:r>
              <a:rPr lang="en-US" sz="2500" dirty="0" err="1"/>
              <a:t>comprensión</a:t>
            </a:r>
            <a:r>
              <a:rPr lang="en-US" sz="2500" dirty="0"/>
              <a:t>, sea la </a:t>
            </a:r>
            <a:r>
              <a:rPr lang="en-US" sz="2500" dirty="0" err="1"/>
              <a:t>sintaxis</a:t>
            </a:r>
            <a:r>
              <a:rPr lang="en-US" sz="2500" dirty="0"/>
              <a:t> </a:t>
            </a:r>
            <a:r>
              <a:rPr lang="en-US" sz="2500" dirty="0" err="1"/>
              <a:t>defectuosa</a:t>
            </a:r>
            <a:r>
              <a:rPr lang="en-US" sz="2500" dirty="0"/>
              <a:t> (</a:t>
            </a:r>
            <a:r>
              <a:rPr lang="en-US" sz="2500" dirty="0" err="1"/>
              <a:t>orden</a:t>
            </a:r>
            <a:r>
              <a:rPr lang="en-US" sz="2500" dirty="0"/>
              <a:t> de </a:t>
            </a:r>
            <a:r>
              <a:rPr lang="en-US" sz="2500" dirty="0" err="1"/>
              <a:t>las</a:t>
            </a:r>
            <a:r>
              <a:rPr lang="en-US" sz="2500" dirty="0"/>
              <a:t> palabras). </a:t>
            </a:r>
          </a:p>
        </p:txBody>
      </p:sp>
    </p:spTree>
    <p:extLst>
      <p:ext uri="{BB962C8B-B14F-4D97-AF65-F5344CB8AC3E}">
        <p14:creationId xmlns:p14="http://schemas.microsoft.com/office/powerpoint/2010/main" val="1645309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18</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LA </a:t>
            </a:r>
            <a:r>
              <a:rPr lang="es-ES" dirty="0" smtClean="0"/>
              <a:t>IMPORTANCIA DEL TÍTULO</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n-US" sz="2500" dirty="0" smtClean="0"/>
              <a:t>¿</a:t>
            </a:r>
            <a:r>
              <a:rPr lang="en-US" sz="2500" dirty="0" err="1"/>
              <a:t>Qué</a:t>
            </a:r>
            <a:r>
              <a:rPr lang="en-US" sz="2500" dirty="0"/>
              <a:t> </a:t>
            </a:r>
            <a:r>
              <a:rPr lang="en-US" sz="2500" dirty="0" err="1"/>
              <a:t>es</a:t>
            </a:r>
            <a:r>
              <a:rPr lang="en-US" sz="2500" dirty="0"/>
              <a:t> un </a:t>
            </a:r>
            <a:r>
              <a:rPr lang="en-US" sz="2500" dirty="0" err="1"/>
              <a:t>buen</a:t>
            </a:r>
            <a:r>
              <a:rPr lang="en-US" sz="2500" dirty="0"/>
              <a:t> </a:t>
            </a:r>
            <a:r>
              <a:rPr lang="en-US" sz="2500" dirty="0" err="1"/>
              <a:t>título</a:t>
            </a:r>
            <a:r>
              <a:rPr lang="en-US" sz="2500" dirty="0"/>
              <a:t>?  </a:t>
            </a:r>
            <a:r>
              <a:rPr lang="en-US" sz="2500" dirty="0" smtClean="0"/>
              <a:t>Lo </a:t>
            </a:r>
            <a:r>
              <a:rPr lang="en-US" sz="2500" dirty="0" err="1"/>
              <a:t>definimos</a:t>
            </a:r>
            <a:r>
              <a:rPr lang="en-US" sz="2500" dirty="0"/>
              <a:t> </a:t>
            </a:r>
            <a:r>
              <a:rPr lang="en-US" sz="2500" dirty="0" err="1"/>
              <a:t>como</a:t>
            </a:r>
            <a:r>
              <a:rPr lang="en-US" sz="2500" dirty="0"/>
              <a:t> </a:t>
            </a:r>
            <a:r>
              <a:rPr lang="en-US" sz="2500" dirty="0" err="1"/>
              <a:t>las</a:t>
            </a:r>
            <a:r>
              <a:rPr lang="en-US" sz="2500" dirty="0"/>
              <a:t> </a:t>
            </a:r>
            <a:r>
              <a:rPr lang="en-US" sz="2500" dirty="0" err="1"/>
              <a:t>pocas</a:t>
            </a:r>
            <a:r>
              <a:rPr lang="en-US" sz="2500" dirty="0"/>
              <a:t> palabras </a:t>
            </a:r>
            <a:r>
              <a:rPr lang="en-US" sz="2500" dirty="0" err="1"/>
              <a:t>posibles</a:t>
            </a:r>
            <a:r>
              <a:rPr lang="en-US" sz="2500" dirty="0"/>
              <a:t> </a:t>
            </a:r>
            <a:r>
              <a:rPr lang="en-US" sz="2500" dirty="0" err="1"/>
              <a:t>que</a:t>
            </a:r>
            <a:r>
              <a:rPr lang="en-US" sz="2500" dirty="0"/>
              <a:t> </a:t>
            </a:r>
            <a:r>
              <a:rPr lang="en-US" sz="2500" dirty="0" err="1"/>
              <a:t>describen</a:t>
            </a:r>
            <a:r>
              <a:rPr lang="en-US" sz="2500" dirty="0"/>
              <a:t> </a:t>
            </a:r>
            <a:r>
              <a:rPr lang="en-US" sz="2500" dirty="0" err="1"/>
              <a:t>adecuadamente</a:t>
            </a:r>
            <a:r>
              <a:rPr lang="en-US" sz="2500" dirty="0"/>
              <a:t> el </a:t>
            </a:r>
            <a:r>
              <a:rPr lang="en-US" sz="2500" dirty="0" err="1"/>
              <a:t>contenido</a:t>
            </a:r>
            <a:r>
              <a:rPr lang="en-US" sz="2500" dirty="0"/>
              <a:t> del </a:t>
            </a:r>
            <a:r>
              <a:rPr lang="en-US" sz="2500" dirty="0" err="1"/>
              <a:t>documento</a:t>
            </a:r>
            <a:r>
              <a:rPr lang="en-US" sz="2500" dirty="0"/>
              <a:t>. </a:t>
            </a:r>
            <a:endParaRPr lang="en-US" sz="2500" dirty="0" smtClean="0"/>
          </a:p>
          <a:p>
            <a:pPr marL="457200" indent="-457200">
              <a:buFont typeface="Arial" charset="0"/>
              <a:buChar char="•"/>
            </a:pPr>
            <a:r>
              <a:rPr lang="en-US" sz="2500" dirty="0" err="1" smtClean="0"/>
              <a:t>Recuerde</a:t>
            </a:r>
            <a:r>
              <a:rPr lang="en-US" sz="2500" dirty="0" smtClean="0"/>
              <a:t> </a:t>
            </a:r>
            <a:r>
              <a:rPr lang="en-US" sz="2500" dirty="0" err="1"/>
              <a:t>que</a:t>
            </a:r>
            <a:r>
              <a:rPr lang="en-US" sz="2500" dirty="0"/>
              <a:t> los </a:t>
            </a:r>
            <a:r>
              <a:rPr lang="en-US" sz="2500" dirty="0" err="1"/>
              <a:t>servicios</a:t>
            </a:r>
            <a:r>
              <a:rPr lang="en-US" sz="2500" dirty="0"/>
              <a:t> de </a:t>
            </a:r>
            <a:r>
              <a:rPr lang="en-US" sz="2500" dirty="0" err="1"/>
              <a:t>indexación</a:t>
            </a:r>
            <a:r>
              <a:rPr lang="en-US" sz="2500" dirty="0"/>
              <a:t> y </a:t>
            </a:r>
            <a:r>
              <a:rPr lang="en-US" sz="2500" dirty="0" err="1"/>
              <a:t>resumen</a:t>
            </a:r>
            <a:r>
              <a:rPr lang="en-US" sz="2500" dirty="0"/>
              <a:t> </a:t>
            </a:r>
            <a:r>
              <a:rPr lang="en-US" sz="2500" dirty="0" err="1"/>
              <a:t>dependen</a:t>
            </a:r>
            <a:r>
              <a:rPr lang="en-US" sz="2500" dirty="0"/>
              <a:t> en gran </a:t>
            </a:r>
            <a:r>
              <a:rPr lang="en-US" sz="2500" dirty="0" err="1"/>
              <a:t>medida</a:t>
            </a:r>
            <a:r>
              <a:rPr lang="en-US" sz="2500" dirty="0"/>
              <a:t> de la </a:t>
            </a:r>
            <a:r>
              <a:rPr lang="en-US" sz="2500" dirty="0" err="1"/>
              <a:t>precisión</a:t>
            </a:r>
            <a:r>
              <a:rPr lang="en-US" sz="2500" dirty="0"/>
              <a:t> del </a:t>
            </a:r>
            <a:r>
              <a:rPr lang="en-US" sz="2500" dirty="0" err="1"/>
              <a:t>título</a:t>
            </a:r>
            <a:r>
              <a:rPr lang="en-US" sz="2500" dirty="0"/>
              <a:t>, al </a:t>
            </a:r>
            <a:r>
              <a:rPr lang="en-US" sz="2500" dirty="0" err="1"/>
              <a:t>igual</a:t>
            </a:r>
            <a:r>
              <a:rPr lang="en-US" sz="2500" dirty="0"/>
              <a:t> </a:t>
            </a:r>
            <a:r>
              <a:rPr lang="en-US" sz="2500" dirty="0" err="1"/>
              <a:t>que</a:t>
            </a:r>
            <a:r>
              <a:rPr lang="en-US" sz="2500" dirty="0"/>
              <a:t> los </a:t>
            </a:r>
            <a:r>
              <a:rPr lang="en-US" sz="2500" dirty="0" err="1"/>
              <a:t>sistemas</a:t>
            </a:r>
            <a:r>
              <a:rPr lang="en-US" sz="2500" dirty="0"/>
              <a:t> </a:t>
            </a:r>
            <a:r>
              <a:rPr lang="en-US" sz="2500" dirty="0" err="1"/>
              <a:t>computarizados</a:t>
            </a:r>
            <a:r>
              <a:rPr lang="en-US" sz="2500" dirty="0"/>
              <a:t> </a:t>
            </a:r>
            <a:r>
              <a:rPr lang="en-US" sz="2500" dirty="0" err="1"/>
              <a:t>individuales</a:t>
            </a:r>
            <a:r>
              <a:rPr lang="en-US" sz="2500" dirty="0"/>
              <a:t> de </a:t>
            </a:r>
            <a:r>
              <a:rPr lang="en-US" sz="2500" dirty="0" err="1"/>
              <a:t>recuperación</a:t>
            </a:r>
            <a:r>
              <a:rPr lang="en-US" sz="2500" dirty="0"/>
              <a:t> de </a:t>
            </a:r>
            <a:r>
              <a:rPr lang="en-US" sz="2500" dirty="0" err="1"/>
              <a:t>literatura</a:t>
            </a:r>
            <a:r>
              <a:rPr lang="en-US" sz="2500" dirty="0"/>
              <a:t>. </a:t>
            </a:r>
            <a:endParaRPr lang="en-US" sz="2500" dirty="0" smtClean="0"/>
          </a:p>
          <a:p>
            <a:pPr marL="457200" indent="-457200">
              <a:buFont typeface="Arial" charset="0"/>
              <a:buChar char="•"/>
            </a:pPr>
            <a:r>
              <a:rPr lang="en-US" sz="2500" dirty="0" smtClean="0"/>
              <a:t>Un paper con </a:t>
            </a:r>
            <a:r>
              <a:rPr lang="en-US" sz="2500" dirty="0"/>
              <a:t>un </a:t>
            </a:r>
            <a:r>
              <a:rPr lang="en-US" sz="2500" dirty="0" err="1"/>
              <a:t>título</a:t>
            </a:r>
            <a:r>
              <a:rPr lang="en-US" sz="2500" dirty="0"/>
              <a:t> </a:t>
            </a:r>
            <a:r>
              <a:rPr lang="en-US" sz="2500" dirty="0" err="1"/>
              <a:t>incorrecto</a:t>
            </a:r>
            <a:r>
              <a:rPr lang="en-US" sz="2500" dirty="0"/>
              <a:t> </a:t>
            </a:r>
            <a:r>
              <a:rPr lang="en-US" sz="2500" dirty="0" err="1"/>
              <a:t>puede</a:t>
            </a:r>
            <a:r>
              <a:rPr lang="en-US" sz="2500" dirty="0"/>
              <a:t> </a:t>
            </a:r>
            <a:r>
              <a:rPr lang="en-US" sz="2500" dirty="0" err="1"/>
              <a:t>perderse</a:t>
            </a:r>
            <a:r>
              <a:rPr lang="en-US" sz="2500" dirty="0"/>
              <a:t> </a:t>
            </a:r>
            <a:r>
              <a:rPr lang="en-US" sz="2500" dirty="0" err="1"/>
              <a:t>virtualmente</a:t>
            </a:r>
            <a:r>
              <a:rPr lang="en-US" sz="2500" dirty="0"/>
              <a:t> y </a:t>
            </a:r>
            <a:r>
              <a:rPr lang="en-US" sz="2500" dirty="0" err="1"/>
              <a:t>nunca</a:t>
            </a:r>
            <a:r>
              <a:rPr lang="en-US" sz="2500" dirty="0"/>
              <a:t> </a:t>
            </a:r>
            <a:r>
              <a:rPr lang="en-US" sz="2500" dirty="0" err="1"/>
              <a:t>llegar</a:t>
            </a:r>
            <a:r>
              <a:rPr lang="en-US" sz="2500" dirty="0"/>
              <a:t> a </a:t>
            </a:r>
            <a:r>
              <a:rPr lang="en-US" sz="2500" dirty="0" err="1"/>
              <a:t>su</a:t>
            </a:r>
            <a:r>
              <a:rPr lang="en-US" sz="2500" dirty="0"/>
              <a:t> </a:t>
            </a:r>
            <a:r>
              <a:rPr lang="en-US" sz="2500" dirty="0" err="1"/>
              <a:t>audiencia</a:t>
            </a:r>
            <a:r>
              <a:rPr lang="en-US" sz="2500" dirty="0"/>
              <a:t> </a:t>
            </a:r>
            <a:r>
              <a:rPr lang="en-US" sz="2500" dirty="0" err="1"/>
              <a:t>prevista</a:t>
            </a:r>
            <a:r>
              <a:rPr lang="en-US" sz="2500" dirty="0" smtClean="0"/>
              <a:t>.</a:t>
            </a:r>
          </a:p>
          <a:p>
            <a:pPr marL="457200" indent="-457200">
              <a:buFont typeface="Arial" charset="0"/>
              <a:buChar char="•"/>
            </a:pPr>
            <a:r>
              <a:rPr lang="en-US" sz="2500" dirty="0" err="1"/>
              <a:t>Algunos</a:t>
            </a:r>
            <a:r>
              <a:rPr lang="en-US" sz="2500" dirty="0"/>
              <a:t> </a:t>
            </a:r>
            <a:r>
              <a:rPr lang="en-US" sz="2500" dirty="0" err="1"/>
              <a:t>autores</a:t>
            </a:r>
            <a:r>
              <a:rPr lang="en-US" sz="2500" dirty="0"/>
              <a:t> </a:t>
            </a:r>
            <a:r>
              <a:rPr lang="en-US" sz="2500" dirty="0" err="1"/>
              <a:t>sacrifican</a:t>
            </a:r>
            <a:r>
              <a:rPr lang="en-US" sz="2500" dirty="0"/>
              <a:t> </a:t>
            </a:r>
            <a:r>
              <a:rPr lang="en-US" sz="2500" dirty="0" err="1"/>
              <a:t>erróneamente</a:t>
            </a:r>
            <a:r>
              <a:rPr lang="en-US" sz="2500" dirty="0"/>
              <a:t> la </a:t>
            </a:r>
            <a:r>
              <a:rPr lang="en-US" sz="2500" dirty="0" err="1"/>
              <a:t>claridad</a:t>
            </a:r>
            <a:r>
              <a:rPr lang="en-US" sz="2500" dirty="0"/>
              <a:t> en un </a:t>
            </a:r>
            <a:r>
              <a:rPr lang="en-US" sz="2500" dirty="0" err="1"/>
              <a:t>intento</a:t>
            </a:r>
            <a:r>
              <a:rPr lang="en-US" sz="2500" dirty="0"/>
              <a:t> de </a:t>
            </a:r>
            <a:r>
              <a:rPr lang="en-US" sz="2500" dirty="0" err="1"/>
              <a:t>ser</a:t>
            </a:r>
            <a:r>
              <a:rPr lang="en-US" sz="2500" dirty="0"/>
              <a:t> </a:t>
            </a:r>
            <a:r>
              <a:rPr lang="en-US" sz="2500" dirty="0" err="1"/>
              <a:t>ingeniosos</a:t>
            </a:r>
            <a:r>
              <a:rPr lang="en-US" sz="2500" dirty="0"/>
              <a:t>. El </a:t>
            </a:r>
            <a:r>
              <a:rPr lang="en-US" sz="2500" dirty="0" err="1"/>
              <a:t>título</a:t>
            </a:r>
            <a:r>
              <a:rPr lang="en-US" sz="2500" dirty="0"/>
              <a:t> de un </a:t>
            </a:r>
            <a:r>
              <a:rPr lang="en-US" sz="2500" dirty="0" err="1"/>
              <a:t>artículo</a:t>
            </a:r>
            <a:r>
              <a:rPr lang="en-US" sz="2500" dirty="0"/>
              <a:t> no </a:t>
            </a:r>
            <a:r>
              <a:rPr lang="en-US" sz="2500" dirty="0" err="1"/>
              <a:t>tiene</a:t>
            </a:r>
            <a:r>
              <a:rPr lang="en-US" sz="2500" dirty="0"/>
              <a:t> </a:t>
            </a:r>
            <a:r>
              <a:rPr lang="en-US" sz="2500" dirty="0" err="1"/>
              <a:t>que</a:t>
            </a:r>
            <a:r>
              <a:rPr lang="en-US" sz="2500" dirty="0"/>
              <a:t> </a:t>
            </a:r>
            <a:r>
              <a:rPr lang="en-US" sz="2500" dirty="0" err="1"/>
              <a:t>ser</a:t>
            </a:r>
            <a:r>
              <a:rPr lang="en-US" sz="2500" dirty="0"/>
              <a:t>, y </a:t>
            </a:r>
            <a:r>
              <a:rPr lang="en-US" sz="2500" dirty="0" err="1"/>
              <a:t>generalmente</a:t>
            </a:r>
            <a:r>
              <a:rPr lang="en-US" sz="2500" dirty="0"/>
              <a:t> no </a:t>
            </a:r>
            <a:r>
              <a:rPr lang="en-US" sz="2500" dirty="0" err="1"/>
              <a:t>debería</a:t>
            </a:r>
            <a:r>
              <a:rPr lang="en-US" sz="2500" dirty="0"/>
              <a:t>, </a:t>
            </a:r>
            <a:r>
              <a:rPr lang="en-US" sz="2500" dirty="0" err="1"/>
              <a:t>ser</a:t>
            </a:r>
            <a:r>
              <a:rPr lang="en-US" sz="2500" dirty="0"/>
              <a:t> </a:t>
            </a:r>
            <a:r>
              <a:rPr lang="en-US" sz="2500" dirty="0" err="1" smtClean="0"/>
              <a:t>ingenioso</a:t>
            </a:r>
            <a:r>
              <a:rPr lang="en-US" sz="2500" dirty="0" smtClean="0"/>
              <a:t>. </a:t>
            </a:r>
            <a:r>
              <a:rPr lang="en-US" sz="2500" dirty="0" err="1"/>
              <a:t>Debe</a:t>
            </a:r>
            <a:r>
              <a:rPr lang="en-US" sz="2500" dirty="0"/>
              <a:t>, sin embargo, </a:t>
            </a:r>
            <a:r>
              <a:rPr lang="en-US" sz="2500" dirty="0" err="1"/>
              <a:t>ser</a:t>
            </a:r>
            <a:r>
              <a:rPr lang="en-US" sz="2500" dirty="0"/>
              <a:t> </a:t>
            </a:r>
            <a:r>
              <a:rPr lang="en-US" sz="2500" dirty="0" err="1"/>
              <a:t>claro</a:t>
            </a:r>
            <a:r>
              <a:rPr lang="en-US" sz="2500" dirty="0"/>
              <a:t>. </a:t>
            </a:r>
            <a:endParaRPr lang="en-US" sz="2500" dirty="0" smtClean="0"/>
          </a:p>
          <a:p>
            <a:pPr marL="457200" indent="-457200">
              <a:buFont typeface="Arial" charset="0"/>
              <a:buChar char="•"/>
            </a:pPr>
            <a:r>
              <a:rPr lang="en-US" sz="2500" dirty="0" smtClean="0"/>
              <a:t>Un </a:t>
            </a:r>
            <a:r>
              <a:rPr lang="en-US" sz="2500" dirty="0" err="1"/>
              <a:t>ejemplo</a:t>
            </a:r>
            <a:r>
              <a:rPr lang="en-US" sz="2500" dirty="0"/>
              <a:t> (</a:t>
            </a:r>
            <a:r>
              <a:rPr lang="en-US" sz="2500" dirty="0" err="1"/>
              <a:t>adaptado</a:t>
            </a:r>
            <a:r>
              <a:rPr lang="en-US" sz="2500" dirty="0"/>
              <a:t> de </a:t>
            </a:r>
            <a:r>
              <a:rPr lang="en-US" sz="2500" dirty="0" err="1"/>
              <a:t>Halm</a:t>
            </a:r>
            <a:r>
              <a:rPr lang="en-US" sz="2500" dirty="0"/>
              <a:t> y Landon 2007): “Association between Diuretic Use and Cardiovascular Mortality</a:t>
            </a:r>
            <a:r>
              <a:rPr lang="en-US" sz="2500" dirty="0" smtClean="0"/>
              <a:t>” </a:t>
            </a:r>
            <a:r>
              <a:rPr lang="en-US" sz="2500" dirty="0" err="1" smtClean="0"/>
              <a:t>podría</a:t>
            </a:r>
            <a:r>
              <a:rPr lang="en-US" sz="2500" dirty="0" smtClean="0"/>
              <a:t> </a:t>
            </a:r>
            <a:r>
              <a:rPr lang="en-US" sz="2500" dirty="0" err="1"/>
              <a:t>ser</a:t>
            </a:r>
            <a:r>
              <a:rPr lang="en-US" sz="2500" dirty="0"/>
              <a:t> un </a:t>
            </a:r>
            <a:r>
              <a:rPr lang="en-US" sz="2500" dirty="0" err="1"/>
              <a:t>título</a:t>
            </a:r>
            <a:r>
              <a:rPr lang="en-US" sz="2500" dirty="0"/>
              <a:t> </a:t>
            </a:r>
            <a:r>
              <a:rPr lang="en-US" sz="2500" dirty="0" err="1"/>
              <a:t>adecuado</a:t>
            </a:r>
            <a:r>
              <a:rPr lang="en-US" sz="2500" dirty="0"/>
              <a:t>. </a:t>
            </a:r>
          </a:p>
        </p:txBody>
      </p:sp>
    </p:spTree>
    <p:extLst>
      <p:ext uri="{BB962C8B-B14F-4D97-AF65-F5344CB8AC3E}">
        <p14:creationId xmlns:p14="http://schemas.microsoft.com/office/powerpoint/2010/main" val="517788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LENGTH OF THE TITLE</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n-US" sz="2500" dirty="0"/>
              <a:t>De </a:t>
            </a:r>
            <a:r>
              <a:rPr lang="en-US" sz="2500" dirty="0" err="1"/>
              <a:t>vez</a:t>
            </a:r>
            <a:r>
              <a:rPr lang="en-US" sz="2500" dirty="0"/>
              <a:t> en </a:t>
            </a:r>
            <a:r>
              <a:rPr lang="en-US" sz="2500" dirty="0" err="1"/>
              <a:t>cuando</a:t>
            </a:r>
            <a:r>
              <a:rPr lang="en-US" sz="2500" dirty="0"/>
              <a:t>, los </a:t>
            </a:r>
            <a:r>
              <a:rPr lang="en-US" sz="2500" dirty="0" err="1"/>
              <a:t>títulos</a:t>
            </a:r>
            <a:r>
              <a:rPr lang="en-US" sz="2500" dirty="0"/>
              <a:t> son </a:t>
            </a:r>
            <a:r>
              <a:rPr lang="en-US" sz="2500" dirty="0" err="1"/>
              <a:t>demasiado</a:t>
            </a:r>
            <a:r>
              <a:rPr lang="en-US" sz="2500" dirty="0"/>
              <a:t> </a:t>
            </a:r>
            <a:r>
              <a:rPr lang="en-US" sz="2500" dirty="0" err="1"/>
              <a:t>cortos</a:t>
            </a:r>
            <a:r>
              <a:rPr lang="en-US" sz="2500" dirty="0"/>
              <a:t>. Se </a:t>
            </a:r>
            <a:r>
              <a:rPr lang="en-US" sz="2500" dirty="0" err="1"/>
              <a:t>envió</a:t>
            </a:r>
            <a:r>
              <a:rPr lang="en-US" sz="2500" dirty="0"/>
              <a:t> un </a:t>
            </a:r>
            <a:r>
              <a:rPr lang="en-US" sz="2500" dirty="0" err="1"/>
              <a:t>artículo</a:t>
            </a:r>
            <a:r>
              <a:rPr lang="en-US" sz="2500" dirty="0"/>
              <a:t> al Journal of Bacteriology con el </a:t>
            </a:r>
            <a:r>
              <a:rPr lang="en-US" sz="2500" dirty="0" err="1"/>
              <a:t>título</a:t>
            </a:r>
            <a:r>
              <a:rPr lang="en-US" sz="2500" dirty="0"/>
              <a:t> "</a:t>
            </a:r>
            <a:r>
              <a:rPr lang="en-US" sz="2500" dirty="0" err="1"/>
              <a:t>Estudios</a:t>
            </a:r>
            <a:r>
              <a:rPr lang="en-US" sz="2500" dirty="0"/>
              <a:t> </a:t>
            </a:r>
            <a:r>
              <a:rPr lang="en-US" sz="2500" dirty="0" err="1"/>
              <a:t>sobre</a:t>
            </a:r>
            <a:r>
              <a:rPr lang="en-US" sz="2500" dirty="0"/>
              <a:t> </a:t>
            </a:r>
            <a:r>
              <a:rPr lang="en-US" sz="2500" dirty="0" err="1"/>
              <a:t>Brucella</a:t>
            </a:r>
            <a:r>
              <a:rPr lang="en-US" sz="2500" dirty="0"/>
              <a:t>". </a:t>
            </a:r>
            <a:r>
              <a:rPr lang="en-US" sz="2500" dirty="0" err="1"/>
              <a:t>Obviamente</a:t>
            </a:r>
            <a:r>
              <a:rPr lang="en-US" sz="2500" dirty="0"/>
              <a:t>, </a:t>
            </a:r>
            <a:r>
              <a:rPr lang="en-US" sz="2500" dirty="0" err="1"/>
              <a:t>este</a:t>
            </a:r>
            <a:r>
              <a:rPr lang="en-US" sz="2500" dirty="0"/>
              <a:t> </a:t>
            </a:r>
            <a:r>
              <a:rPr lang="en-US" sz="2500" dirty="0" err="1"/>
              <a:t>título</a:t>
            </a:r>
            <a:r>
              <a:rPr lang="en-US" sz="2500" dirty="0"/>
              <a:t> no </a:t>
            </a:r>
            <a:r>
              <a:rPr lang="en-US" sz="2500" dirty="0" err="1"/>
              <a:t>fue</a:t>
            </a:r>
            <a:r>
              <a:rPr lang="en-US" sz="2500" dirty="0"/>
              <a:t> </a:t>
            </a:r>
            <a:r>
              <a:rPr lang="en-US" sz="2500" dirty="0" err="1"/>
              <a:t>muy</a:t>
            </a:r>
            <a:r>
              <a:rPr lang="en-US" sz="2500" dirty="0"/>
              <a:t> </a:t>
            </a:r>
            <a:r>
              <a:rPr lang="en-US" sz="2500" dirty="0" err="1"/>
              <a:t>útil</a:t>
            </a:r>
            <a:r>
              <a:rPr lang="en-US" sz="2500" dirty="0"/>
              <a:t> para el lector </a:t>
            </a:r>
            <a:r>
              <a:rPr lang="en-US" sz="2500" dirty="0" err="1"/>
              <a:t>potencial</a:t>
            </a:r>
            <a:r>
              <a:rPr lang="en-US" sz="2500" dirty="0"/>
              <a:t>. ¿El </a:t>
            </a:r>
            <a:r>
              <a:rPr lang="en-US" sz="2500" dirty="0" err="1"/>
              <a:t>estudio</a:t>
            </a:r>
            <a:r>
              <a:rPr lang="en-US" sz="2500" dirty="0"/>
              <a:t> </a:t>
            </a:r>
            <a:r>
              <a:rPr lang="en-US" sz="2500" dirty="0" err="1"/>
              <a:t>fue</a:t>
            </a:r>
            <a:r>
              <a:rPr lang="en-US" sz="2500" dirty="0"/>
              <a:t> </a:t>
            </a:r>
            <a:r>
              <a:rPr lang="en-US" sz="2500" dirty="0" err="1"/>
              <a:t>taxonómico</a:t>
            </a:r>
            <a:r>
              <a:rPr lang="en-US" sz="2500" dirty="0"/>
              <a:t>, </a:t>
            </a:r>
            <a:r>
              <a:rPr lang="en-US" sz="2500" dirty="0" err="1"/>
              <a:t>genético</a:t>
            </a:r>
            <a:r>
              <a:rPr lang="en-US" sz="2500" dirty="0"/>
              <a:t>, </a:t>
            </a:r>
            <a:r>
              <a:rPr lang="en-US" sz="2500" dirty="0" err="1"/>
              <a:t>bioquímico</a:t>
            </a:r>
            <a:r>
              <a:rPr lang="en-US" sz="2500" dirty="0"/>
              <a:t> o </a:t>
            </a:r>
            <a:r>
              <a:rPr lang="en-US" sz="2500" dirty="0" err="1"/>
              <a:t>médico</a:t>
            </a:r>
            <a:r>
              <a:rPr lang="en-US" sz="2500" dirty="0"/>
              <a:t>? </a:t>
            </a:r>
            <a:r>
              <a:rPr lang="en-US" sz="2500" dirty="0" err="1"/>
              <a:t>Ciertamente</a:t>
            </a:r>
            <a:r>
              <a:rPr lang="en-US" sz="2500" dirty="0"/>
              <a:t> </a:t>
            </a:r>
            <a:r>
              <a:rPr lang="en-US" sz="2500" dirty="0" err="1"/>
              <a:t>nos</a:t>
            </a:r>
            <a:r>
              <a:rPr lang="en-US" sz="2500" dirty="0"/>
              <a:t> </a:t>
            </a:r>
            <a:r>
              <a:rPr lang="en-US" sz="2500" dirty="0" err="1"/>
              <a:t>gustaría</a:t>
            </a:r>
            <a:r>
              <a:rPr lang="en-US" sz="2500" dirty="0"/>
              <a:t> saber al </a:t>
            </a:r>
            <a:r>
              <a:rPr lang="en-US" sz="2500" dirty="0" err="1"/>
              <a:t>menos</a:t>
            </a:r>
            <a:r>
              <a:rPr lang="en-US" sz="2500" dirty="0"/>
              <a:t> </a:t>
            </a:r>
            <a:r>
              <a:rPr lang="en-US" sz="2500" dirty="0" err="1"/>
              <a:t>eso</a:t>
            </a:r>
            <a:r>
              <a:rPr lang="en-US" sz="2500" dirty="0"/>
              <a:t>. </a:t>
            </a:r>
            <a:endParaRPr lang="en-US" sz="2500" dirty="0" smtClean="0"/>
          </a:p>
          <a:p>
            <a:pPr marL="457200" indent="-457200">
              <a:buFont typeface="Arial" charset="0"/>
              <a:buChar char="•"/>
            </a:pPr>
            <a:r>
              <a:rPr lang="en-US" sz="2500" dirty="0" smtClean="0"/>
              <a:t>Mucho </a:t>
            </a:r>
            <a:r>
              <a:rPr lang="en-US" sz="2500" dirty="0" err="1"/>
              <a:t>más</a:t>
            </a:r>
            <a:r>
              <a:rPr lang="en-US" sz="2500" dirty="0"/>
              <a:t> a menudo, los </a:t>
            </a:r>
            <a:r>
              <a:rPr lang="en-US" sz="2500" dirty="0" err="1"/>
              <a:t>títulos</a:t>
            </a:r>
            <a:r>
              <a:rPr lang="en-US" sz="2500" dirty="0"/>
              <a:t> son </a:t>
            </a:r>
            <a:r>
              <a:rPr lang="en-US" sz="2500" dirty="0" err="1"/>
              <a:t>demasiado</a:t>
            </a:r>
            <a:r>
              <a:rPr lang="en-US" sz="2500" dirty="0"/>
              <a:t> largos. </a:t>
            </a:r>
            <a:r>
              <a:rPr lang="en-US" sz="2500" dirty="0" err="1"/>
              <a:t>Irónicamente</a:t>
            </a:r>
            <a:r>
              <a:rPr lang="en-US" sz="2500" dirty="0"/>
              <a:t>, los </a:t>
            </a:r>
            <a:r>
              <a:rPr lang="en-US" sz="2500" dirty="0" err="1"/>
              <a:t>títulos</a:t>
            </a:r>
            <a:r>
              <a:rPr lang="en-US" sz="2500" dirty="0"/>
              <a:t> largos </a:t>
            </a:r>
            <a:r>
              <a:rPr lang="en-US" sz="2500" dirty="0" err="1"/>
              <a:t>suelen</a:t>
            </a:r>
            <a:r>
              <a:rPr lang="en-US" sz="2500" dirty="0"/>
              <a:t> </a:t>
            </a:r>
            <a:r>
              <a:rPr lang="en-US" sz="2500" dirty="0" err="1"/>
              <a:t>ser</a:t>
            </a:r>
            <a:r>
              <a:rPr lang="en-US" sz="2500" dirty="0"/>
              <a:t> </a:t>
            </a:r>
            <a:r>
              <a:rPr lang="en-US" sz="2500" dirty="0" err="1"/>
              <a:t>menos</a:t>
            </a:r>
            <a:r>
              <a:rPr lang="en-US" sz="2500" dirty="0"/>
              <a:t> </a:t>
            </a:r>
            <a:r>
              <a:rPr lang="en-US" sz="2500" dirty="0" err="1"/>
              <a:t>significativos</a:t>
            </a:r>
            <a:r>
              <a:rPr lang="en-US" sz="2500" dirty="0"/>
              <a:t> </a:t>
            </a:r>
            <a:r>
              <a:rPr lang="en-US" sz="2500" dirty="0" err="1"/>
              <a:t>que</a:t>
            </a:r>
            <a:r>
              <a:rPr lang="en-US" sz="2500" dirty="0"/>
              <a:t> los </a:t>
            </a:r>
            <a:r>
              <a:rPr lang="en-US" sz="2500" dirty="0" err="1"/>
              <a:t>cortos</a:t>
            </a:r>
            <a:r>
              <a:rPr lang="en-US" sz="2500" dirty="0"/>
              <a:t>. </a:t>
            </a:r>
            <a:r>
              <a:rPr lang="en-US" sz="2500" dirty="0" err="1"/>
              <a:t>Hace</a:t>
            </a:r>
            <a:r>
              <a:rPr lang="en-US" sz="2500" dirty="0"/>
              <a:t> </a:t>
            </a:r>
            <a:r>
              <a:rPr lang="en-US" sz="2500" dirty="0" err="1"/>
              <a:t>más</a:t>
            </a:r>
            <a:r>
              <a:rPr lang="en-US" sz="2500" dirty="0"/>
              <a:t> o </a:t>
            </a:r>
            <a:r>
              <a:rPr lang="en-US" sz="2500" dirty="0" err="1"/>
              <a:t>menos</a:t>
            </a:r>
            <a:r>
              <a:rPr lang="en-US" sz="2500" dirty="0"/>
              <a:t> un </a:t>
            </a:r>
            <a:r>
              <a:rPr lang="en-US" sz="2500" dirty="0" err="1"/>
              <a:t>siglo</a:t>
            </a:r>
            <a:r>
              <a:rPr lang="en-US" sz="2500" dirty="0"/>
              <a:t>, </a:t>
            </a:r>
            <a:r>
              <a:rPr lang="en-US" sz="2500" dirty="0" err="1"/>
              <a:t>cuando</a:t>
            </a:r>
            <a:r>
              <a:rPr lang="en-US" sz="2500" dirty="0"/>
              <a:t> la </a:t>
            </a:r>
            <a:r>
              <a:rPr lang="en-US" sz="2500" dirty="0" err="1"/>
              <a:t>ciencia</a:t>
            </a:r>
            <a:r>
              <a:rPr lang="en-US" sz="2500" dirty="0"/>
              <a:t> era </a:t>
            </a:r>
            <a:r>
              <a:rPr lang="en-US" sz="2500" dirty="0" err="1"/>
              <a:t>menos</a:t>
            </a:r>
            <a:r>
              <a:rPr lang="en-US" sz="2500" dirty="0"/>
              <a:t> </a:t>
            </a:r>
            <a:r>
              <a:rPr lang="en-US" sz="2500" dirty="0" err="1"/>
              <a:t>especializada</a:t>
            </a:r>
            <a:r>
              <a:rPr lang="en-US" sz="2500" dirty="0"/>
              <a:t>, los </a:t>
            </a:r>
            <a:r>
              <a:rPr lang="en-US" sz="2500" dirty="0" err="1"/>
              <a:t>títulos</a:t>
            </a:r>
            <a:r>
              <a:rPr lang="en-US" sz="2500" dirty="0"/>
              <a:t> </a:t>
            </a:r>
            <a:r>
              <a:rPr lang="en-US" sz="2500" dirty="0" err="1"/>
              <a:t>tendían</a:t>
            </a:r>
            <a:r>
              <a:rPr lang="en-US" sz="2500" dirty="0"/>
              <a:t> a </a:t>
            </a:r>
            <a:r>
              <a:rPr lang="en-US" sz="2500" dirty="0" err="1"/>
              <a:t>ser</a:t>
            </a:r>
            <a:r>
              <a:rPr lang="en-US" sz="2500" dirty="0"/>
              <a:t> largos e </a:t>
            </a:r>
            <a:r>
              <a:rPr lang="en-US" sz="2500" dirty="0" err="1"/>
              <a:t>inespecíficos</a:t>
            </a:r>
            <a:r>
              <a:rPr lang="en-US" sz="2500" dirty="0"/>
              <a:t>, </a:t>
            </a:r>
            <a:r>
              <a:rPr lang="en-US" sz="2500" dirty="0" err="1"/>
              <a:t>como</a:t>
            </a:r>
            <a:r>
              <a:rPr lang="en-US" sz="2500" dirty="0"/>
              <a:t> </a:t>
            </a:r>
            <a:r>
              <a:rPr lang="en-US" sz="2500" dirty="0" err="1"/>
              <a:t>por</a:t>
            </a:r>
            <a:r>
              <a:rPr lang="en-US" sz="2500" dirty="0"/>
              <a:t> </a:t>
            </a:r>
            <a:r>
              <a:rPr lang="en-US" sz="2500" dirty="0" err="1"/>
              <a:t>ejemplo</a:t>
            </a:r>
            <a:r>
              <a:rPr lang="en-US" sz="2500" dirty="0"/>
              <a:t>: "En la </a:t>
            </a:r>
            <a:r>
              <a:rPr lang="en-US" sz="2500" dirty="0" err="1"/>
              <a:t>adición</a:t>
            </a:r>
            <a:r>
              <a:rPr lang="en-US" sz="2500" dirty="0"/>
              <a:t> al </a:t>
            </a:r>
            <a:r>
              <a:rPr lang="en-US" sz="2500" dirty="0" err="1"/>
              <a:t>método</a:t>
            </a:r>
            <a:r>
              <a:rPr lang="en-US" sz="2500" dirty="0"/>
              <a:t> de </a:t>
            </a:r>
            <a:r>
              <a:rPr lang="en-US" sz="2500" dirty="0" err="1"/>
              <a:t>investigación</a:t>
            </a:r>
            <a:r>
              <a:rPr lang="en-US" sz="2500" dirty="0"/>
              <a:t> </a:t>
            </a:r>
            <a:r>
              <a:rPr lang="en-US" sz="2500" dirty="0" err="1"/>
              <a:t>microscópica</a:t>
            </a:r>
            <a:r>
              <a:rPr lang="en-US" sz="2500" dirty="0"/>
              <a:t> </a:t>
            </a:r>
            <a:r>
              <a:rPr lang="en-US" sz="2500" dirty="0" err="1"/>
              <a:t>mediante</a:t>
            </a:r>
            <a:r>
              <a:rPr lang="en-US" sz="2500" dirty="0"/>
              <a:t> </a:t>
            </a:r>
            <a:r>
              <a:rPr lang="en-US" sz="2500" dirty="0" err="1"/>
              <a:t>una</a:t>
            </a:r>
            <a:r>
              <a:rPr lang="en-US" sz="2500" dirty="0"/>
              <a:t> </a:t>
            </a:r>
            <a:r>
              <a:rPr lang="en-US" sz="2500" dirty="0" err="1"/>
              <a:t>nueva</a:t>
            </a:r>
            <a:r>
              <a:rPr lang="en-US" sz="2500" dirty="0"/>
              <a:t> forma de </a:t>
            </a:r>
            <a:r>
              <a:rPr lang="en-US" sz="2500" dirty="0" err="1"/>
              <a:t>producir</a:t>
            </a:r>
            <a:r>
              <a:rPr lang="en-US" sz="2500" dirty="0"/>
              <a:t> </a:t>
            </a:r>
            <a:r>
              <a:rPr lang="en-US" sz="2500" dirty="0" err="1"/>
              <a:t>contraste</a:t>
            </a:r>
            <a:r>
              <a:rPr lang="en-US" sz="2500" dirty="0"/>
              <a:t> de color entre un </a:t>
            </a:r>
            <a:r>
              <a:rPr lang="en-US" sz="2500" dirty="0" err="1"/>
              <a:t>objeto</a:t>
            </a:r>
            <a:r>
              <a:rPr lang="en-US" sz="2500" dirty="0"/>
              <a:t> y </a:t>
            </a:r>
            <a:r>
              <a:rPr lang="en-US" sz="2500" dirty="0" err="1"/>
              <a:t>su</a:t>
            </a:r>
            <a:r>
              <a:rPr lang="en-US" sz="2500" dirty="0"/>
              <a:t> </a:t>
            </a:r>
            <a:r>
              <a:rPr lang="en-US" sz="2500" dirty="0" err="1"/>
              <a:t>fondo</a:t>
            </a:r>
            <a:r>
              <a:rPr lang="en-US" sz="2500" dirty="0"/>
              <a:t> o entre </a:t>
            </a:r>
            <a:r>
              <a:rPr lang="en-US" sz="2500" dirty="0" err="1"/>
              <a:t>partes</a:t>
            </a:r>
            <a:r>
              <a:rPr lang="en-US" sz="2500" dirty="0"/>
              <a:t> del </a:t>
            </a:r>
            <a:r>
              <a:rPr lang="en-US" sz="2500" dirty="0" err="1"/>
              <a:t>objeto</a:t>
            </a:r>
            <a:r>
              <a:rPr lang="en-US" sz="2500" dirty="0"/>
              <a:t> en </a:t>
            </a:r>
            <a:r>
              <a:rPr lang="en-US" sz="2500" dirty="0" err="1"/>
              <a:t>sí</a:t>
            </a:r>
            <a:r>
              <a:rPr lang="en-US" sz="2500" dirty="0"/>
              <a:t> "(</a:t>
            </a:r>
            <a:r>
              <a:rPr lang="en-US" sz="2500" dirty="0" err="1"/>
              <a:t>Rheinberg</a:t>
            </a:r>
            <a:r>
              <a:rPr lang="en-US" sz="2500" dirty="0"/>
              <a:t> J. 1896. JR </a:t>
            </a:r>
            <a:r>
              <a:rPr lang="en-US" sz="2500" dirty="0" err="1"/>
              <a:t>Microsc</a:t>
            </a:r>
            <a:r>
              <a:rPr lang="en-US" sz="2500" dirty="0"/>
              <a:t>. Soc. 373). </a:t>
            </a:r>
            <a:r>
              <a:rPr lang="en-US" sz="2500" dirty="0" err="1"/>
              <a:t>Eso</a:t>
            </a:r>
            <a:r>
              <a:rPr lang="en-US" sz="2500" dirty="0"/>
              <a:t> </a:t>
            </a:r>
            <a:r>
              <a:rPr lang="en-US" sz="2500" dirty="0" err="1"/>
              <a:t>ciertamente</a:t>
            </a:r>
            <a:r>
              <a:rPr lang="en-US" sz="2500" dirty="0"/>
              <a:t> </a:t>
            </a:r>
            <a:r>
              <a:rPr lang="en-US" sz="2500" dirty="0" err="1"/>
              <a:t>suena</a:t>
            </a:r>
            <a:r>
              <a:rPr lang="en-US" sz="2500" dirty="0"/>
              <a:t> </a:t>
            </a:r>
            <a:r>
              <a:rPr lang="en-US" sz="2500" dirty="0" err="1"/>
              <a:t>como</a:t>
            </a:r>
            <a:r>
              <a:rPr lang="en-US" sz="2500" dirty="0"/>
              <a:t> un </a:t>
            </a:r>
            <a:r>
              <a:rPr lang="en-US" sz="2500" dirty="0" err="1"/>
              <a:t>título</a:t>
            </a:r>
            <a:r>
              <a:rPr lang="en-US" sz="2500" dirty="0"/>
              <a:t> </a:t>
            </a:r>
            <a:r>
              <a:rPr lang="en-US" sz="2500" dirty="0" err="1"/>
              <a:t>pobre</a:t>
            </a:r>
            <a:r>
              <a:rPr lang="en-US" sz="2500" dirty="0"/>
              <a:t>; Tal </a:t>
            </a:r>
            <a:r>
              <a:rPr lang="en-US" sz="2500" dirty="0" err="1"/>
              <a:t>vez</a:t>
            </a:r>
            <a:r>
              <a:rPr lang="en-US" sz="2500" dirty="0"/>
              <a:t> </a:t>
            </a:r>
            <a:r>
              <a:rPr lang="en-US" sz="2500" dirty="0" err="1"/>
              <a:t>sería</a:t>
            </a:r>
            <a:r>
              <a:rPr lang="en-US" sz="2500" dirty="0"/>
              <a:t> un </a:t>
            </a:r>
            <a:r>
              <a:rPr lang="en-US" sz="2500" dirty="0" err="1"/>
              <a:t>buen</a:t>
            </a:r>
            <a:r>
              <a:rPr lang="en-US" sz="2500" dirty="0"/>
              <a:t> </a:t>
            </a:r>
            <a:r>
              <a:rPr lang="en-US" sz="2500" dirty="0" err="1"/>
              <a:t>resumen</a:t>
            </a:r>
            <a:r>
              <a:rPr lang="en-US" sz="2500" dirty="0"/>
              <a:t>. </a:t>
            </a:r>
          </a:p>
        </p:txBody>
      </p:sp>
    </p:spTree>
    <p:extLst>
      <p:ext uri="{BB962C8B-B14F-4D97-AF65-F5344CB8AC3E}">
        <p14:creationId xmlns:p14="http://schemas.microsoft.com/office/powerpoint/2010/main" val="2106402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a:t>
            </a:fld>
            <a:endParaRPr lang="es-ES_tradnl" sz="1600" dirty="0"/>
          </a:p>
        </p:txBody>
      </p:sp>
      <p:sp>
        <p:nvSpPr>
          <p:cNvPr id="6" name="Título 1"/>
          <p:cNvSpPr txBox="1">
            <a:spLocks/>
          </p:cNvSpPr>
          <p:nvPr/>
        </p:nvSpPr>
        <p:spPr>
          <a:xfrm>
            <a:off x="631452" y="397903"/>
            <a:ext cx="9521754" cy="122737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smtClean="0"/>
              <a:t>Ejemplo </a:t>
            </a:r>
            <a:r>
              <a:rPr lang="es-ES" dirty="0"/>
              <a:t>de </a:t>
            </a:r>
            <a:r>
              <a:rPr lang="es-ES" dirty="0" smtClean="0"/>
              <a:t>Artículo Académico</a:t>
            </a:r>
            <a:endParaRPr lang="es-ES_tradnl" b="1" dirty="0"/>
          </a:p>
        </p:txBody>
      </p:sp>
      <p:sp>
        <p:nvSpPr>
          <p:cNvPr id="8" name="CuadroTexto 7"/>
          <p:cNvSpPr txBox="1"/>
          <p:nvPr/>
        </p:nvSpPr>
        <p:spPr>
          <a:xfrm>
            <a:off x="631452" y="1205326"/>
            <a:ext cx="9925018" cy="5262979"/>
          </a:xfrm>
          <a:prstGeom prst="rect">
            <a:avLst/>
          </a:prstGeom>
          <a:noFill/>
        </p:spPr>
        <p:txBody>
          <a:bodyPr wrap="square" rtlCol="0">
            <a:spAutoFit/>
          </a:bodyPr>
          <a:lstStyle/>
          <a:p>
            <a:r>
              <a:rPr lang="en-US" sz="2400" dirty="0"/>
              <a:t>T</a:t>
            </a:r>
            <a:r>
              <a:rPr lang="es-ES" sz="2400" dirty="0" err="1"/>
              <a:t>ítulo</a:t>
            </a:r>
            <a:endParaRPr lang="es-ES" sz="2400" dirty="0"/>
          </a:p>
          <a:p>
            <a:r>
              <a:rPr lang="es-ES" sz="2400" dirty="0"/>
              <a:t>Autores y Filiaciones</a:t>
            </a:r>
          </a:p>
          <a:p>
            <a:r>
              <a:rPr lang="en-US" sz="2400" dirty="0"/>
              <a:t>Abstract</a:t>
            </a:r>
          </a:p>
          <a:p>
            <a:r>
              <a:rPr lang="en-US" sz="2400" dirty="0"/>
              <a:t>Keywords</a:t>
            </a:r>
          </a:p>
          <a:p>
            <a:r>
              <a:rPr lang="en-US" sz="2400" dirty="0"/>
              <a:t>Introduction</a:t>
            </a:r>
            <a:endParaRPr lang="es-ES" sz="2400" dirty="0"/>
          </a:p>
          <a:p>
            <a:r>
              <a:rPr lang="es-ES" sz="2400" dirty="0" err="1"/>
              <a:t>Related</a:t>
            </a:r>
            <a:r>
              <a:rPr lang="es-ES" sz="2400" dirty="0"/>
              <a:t> </a:t>
            </a:r>
            <a:r>
              <a:rPr lang="es-ES" sz="2400" dirty="0" err="1"/>
              <a:t>work</a:t>
            </a:r>
            <a:endParaRPr lang="es-ES" sz="2400" dirty="0"/>
          </a:p>
          <a:p>
            <a:r>
              <a:rPr lang="es-ES" sz="2400" dirty="0" err="1"/>
              <a:t>Methodology</a:t>
            </a:r>
            <a:endParaRPr lang="es-ES" sz="2400" dirty="0"/>
          </a:p>
          <a:p>
            <a:r>
              <a:rPr lang="es-ES" sz="2400" dirty="0" err="1"/>
              <a:t>Results</a:t>
            </a:r>
            <a:endParaRPr lang="es-ES" sz="2400" dirty="0"/>
          </a:p>
          <a:p>
            <a:r>
              <a:rPr lang="es-ES" sz="2400" dirty="0" err="1"/>
              <a:t>Conclusions</a:t>
            </a:r>
            <a:r>
              <a:rPr lang="es-ES" sz="2400" dirty="0"/>
              <a:t> </a:t>
            </a:r>
          </a:p>
          <a:p>
            <a:r>
              <a:rPr lang="en-US" sz="2400" dirty="0" err="1"/>
              <a:t>Aknowledgement</a:t>
            </a:r>
            <a:endParaRPr lang="en-US" sz="2400" dirty="0"/>
          </a:p>
          <a:p>
            <a:r>
              <a:rPr lang="en-US" sz="2400" dirty="0"/>
              <a:t>References</a:t>
            </a:r>
          </a:p>
          <a:p>
            <a:endParaRPr lang="en-US" sz="2400" dirty="0" smtClean="0">
              <a:hlinkClick r:id="rId3" invalidUrl="http://delivery.acm.org/10.1145/1300000/1298311/p29-mislove.pdf?ip=190.96.108.68&amp;id=1298311&amp;acc=ACTIVE SERVICE&amp;key=158FCCEB7301141E.2217C6D7AA96D14C.4D4702B0C3E38B35.4D4702B0C3E38B35&amp;__acm__=1556633729_751f546de6aa5fbf02f1bfbe67397f65"/>
            </a:endParaRPr>
          </a:p>
          <a:p>
            <a:r>
              <a:rPr lang="en-US" sz="2400" dirty="0" smtClean="0">
                <a:hlinkClick r:id="rId4" invalidUrl="http://delivery.acm.org/10.1145/1300000/1298311/p29-mislove.pdf?ip=190.96.108.68&amp;id=1298311&amp;acc=ACTIVE SERVICE&amp;key=158FCCEB7301141E.2217C6D7AA96D14C.4D4702B0C3E38B35.4D4702B0C3E38B35&amp;__acm__=1556633729_751f546de6aa5fbf02f1bfbe67397f65"/>
              </a:rPr>
              <a:t>Conference Paper</a:t>
            </a:r>
            <a:endParaRPr lang="en-US" sz="2400" dirty="0" smtClean="0"/>
          </a:p>
          <a:p>
            <a:r>
              <a:rPr lang="en-US" sz="2400" dirty="0" err="1" smtClean="0"/>
              <a:t>Ej</a:t>
            </a:r>
            <a:r>
              <a:rPr lang="en-US" sz="2400" dirty="0" smtClean="0"/>
              <a:t>: Measurement </a:t>
            </a:r>
            <a:r>
              <a:rPr lang="en-US" sz="2400" dirty="0"/>
              <a:t>and Analysis of Online Social Networks </a:t>
            </a:r>
          </a:p>
        </p:txBody>
      </p:sp>
      <p:pic>
        <p:nvPicPr>
          <p:cNvPr id="5" name="Imagen 4"/>
          <p:cNvPicPr>
            <a:picLocks noChangeAspect="1"/>
          </p:cNvPicPr>
          <p:nvPr/>
        </p:nvPicPr>
        <p:blipFill>
          <a:blip r:embed="rId5"/>
          <a:stretch>
            <a:fillRect/>
          </a:stretch>
        </p:blipFill>
        <p:spPr>
          <a:xfrm>
            <a:off x="4588332" y="3414233"/>
            <a:ext cx="7502343" cy="2371516"/>
          </a:xfrm>
          <a:prstGeom prst="rect">
            <a:avLst/>
          </a:prstGeom>
        </p:spPr>
      </p:pic>
    </p:spTree>
    <p:extLst>
      <p:ext uri="{BB962C8B-B14F-4D97-AF65-F5344CB8AC3E}">
        <p14:creationId xmlns:p14="http://schemas.microsoft.com/office/powerpoint/2010/main" val="1860719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20</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LENGTH OF THE TITLE</a:t>
            </a:r>
            <a:endParaRPr lang="es-ES_tradnl" b="1" dirty="0"/>
          </a:p>
        </p:txBody>
      </p:sp>
      <p:sp>
        <p:nvSpPr>
          <p:cNvPr id="8" name="CuadroTexto 7"/>
          <p:cNvSpPr txBox="1"/>
          <p:nvPr/>
        </p:nvSpPr>
        <p:spPr>
          <a:xfrm>
            <a:off x="631452" y="1803252"/>
            <a:ext cx="11097486" cy="3939540"/>
          </a:xfrm>
          <a:prstGeom prst="rect">
            <a:avLst/>
          </a:prstGeom>
          <a:noFill/>
        </p:spPr>
        <p:txBody>
          <a:bodyPr wrap="square" rtlCol="0">
            <a:spAutoFit/>
          </a:bodyPr>
          <a:lstStyle/>
          <a:p>
            <a:pPr marL="457200" indent="-457200">
              <a:buFont typeface="Arial" charset="0"/>
              <a:buChar char="•"/>
            </a:pPr>
            <a:r>
              <a:rPr lang="en-US" sz="2500" dirty="0"/>
              <a:t>No solo los </a:t>
            </a:r>
            <a:r>
              <a:rPr lang="en-US" sz="2500" dirty="0" err="1"/>
              <a:t>científicos</a:t>
            </a:r>
            <a:r>
              <a:rPr lang="en-US" sz="2500" dirty="0"/>
              <a:t> </a:t>
            </a:r>
            <a:r>
              <a:rPr lang="en-US" sz="2500" dirty="0" err="1"/>
              <a:t>han</a:t>
            </a:r>
            <a:r>
              <a:rPr lang="en-US" sz="2500" dirty="0"/>
              <a:t> </a:t>
            </a:r>
            <a:r>
              <a:rPr lang="en-US" sz="2500" dirty="0" err="1"/>
              <a:t>escrito</a:t>
            </a:r>
            <a:r>
              <a:rPr lang="en-US" sz="2500" dirty="0"/>
              <a:t> </a:t>
            </a:r>
            <a:r>
              <a:rPr lang="en-US" sz="2500" dirty="0" err="1"/>
              <a:t>títulos</a:t>
            </a:r>
            <a:r>
              <a:rPr lang="en-US" sz="2500" dirty="0"/>
              <a:t> </a:t>
            </a:r>
            <a:r>
              <a:rPr lang="en-US" sz="2500" dirty="0" err="1"/>
              <a:t>divagantes</a:t>
            </a:r>
            <a:r>
              <a:rPr lang="en-US" sz="2500" dirty="0"/>
              <a:t>. </a:t>
            </a:r>
            <a:r>
              <a:rPr lang="en-US" sz="2500" dirty="0" err="1"/>
              <a:t>Considere</a:t>
            </a:r>
            <a:r>
              <a:rPr lang="en-US" sz="2500" dirty="0"/>
              <a:t> </a:t>
            </a:r>
            <a:r>
              <a:rPr lang="en-US" sz="2500" dirty="0" err="1" smtClean="0"/>
              <a:t>este</a:t>
            </a:r>
            <a:r>
              <a:rPr lang="en-US" sz="2500" dirty="0" smtClean="0"/>
              <a:t> del  </a:t>
            </a:r>
            <a:r>
              <a:rPr lang="en-US" sz="2500" dirty="0" err="1" smtClean="0"/>
              <a:t>año</a:t>
            </a:r>
            <a:r>
              <a:rPr lang="en-US" sz="2500" dirty="0" smtClean="0"/>
              <a:t> </a:t>
            </a:r>
            <a:r>
              <a:rPr lang="en-US" sz="2500" dirty="0"/>
              <a:t>1705</a:t>
            </a:r>
            <a:r>
              <a:rPr lang="en-US" sz="2500" dirty="0" smtClean="0"/>
              <a:t>: “A </a:t>
            </a:r>
            <a:r>
              <a:rPr lang="en-US" sz="2500" dirty="0"/>
              <a:t>Wedding Ring Fit for the Finger, or the Salve of Divinity on the Sore of Humanity with directions to those men that want wives, how to choose them, and to those women that have husbands, how to use </a:t>
            </a:r>
            <a:r>
              <a:rPr lang="en-US" sz="2500" dirty="0" smtClean="0"/>
              <a:t>them ”. </a:t>
            </a:r>
          </a:p>
          <a:p>
            <a:pPr marL="457200" indent="-457200">
              <a:buFont typeface="Arial" charset="0"/>
              <a:buChar char="•"/>
            </a:pPr>
            <a:r>
              <a:rPr lang="en-US" sz="2500" dirty="0" smtClean="0"/>
              <a:t>Sin </a:t>
            </a:r>
            <a:r>
              <a:rPr lang="en-US" sz="2500" dirty="0" err="1"/>
              <a:t>lugar</a:t>
            </a:r>
            <a:r>
              <a:rPr lang="en-US" sz="2500" dirty="0"/>
              <a:t> a </a:t>
            </a:r>
            <a:r>
              <a:rPr lang="en-US" sz="2500" dirty="0" err="1"/>
              <a:t>dudas</a:t>
            </a:r>
            <a:r>
              <a:rPr lang="en-US" sz="2500" dirty="0"/>
              <a:t>, los </a:t>
            </a:r>
            <a:r>
              <a:rPr lang="en-US" sz="2500" dirty="0" err="1"/>
              <a:t>títulos</a:t>
            </a:r>
            <a:r>
              <a:rPr lang="en-US" sz="2500" dirty="0"/>
              <a:t> </a:t>
            </a:r>
            <a:r>
              <a:rPr lang="en-US" sz="2500" dirty="0" err="1"/>
              <a:t>más</a:t>
            </a:r>
            <a:r>
              <a:rPr lang="en-US" sz="2500" dirty="0"/>
              <a:t> </a:t>
            </a:r>
            <a:r>
              <a:rPr lang="en-US" sz="2500" dirty="0" err="1"/>
              <a:t>excesivamente</a:t>
            </a:r>
            <a:r>
              <a:rPr lang="en-US" sz="2500" dirty="0"/>
              <a:t> largos </a:t>
            </a:r>
            <a:r>
              <a:rPr lang="en-US" sz="2500" dirty="0" err="1"/>
              <a:t>contienen</a:t>
            </a:r>
            <a:r>
              <a:rPr lang="en-US" sz="2500" dirty="0"/>
              <a:t> palabras de "</a:t>
            </a:r>
            <a:r>
              <a:rPr lang="en-US" sz="2500" dirty="0" err="1"/>
              <a:t>desperdicio</a:t>
            </a:r>
            <a:r>
              <a:rPr lang="en-US" sz="2500" dirty="0" smtClean="0"/>
              <a:t>".</a:t>
            </a:r>
          </a:p>
          <a:p>
            <a:pPr marL="457200" indent="-457200">
              <a:buFont typeface="Arial" charset="0"/>
              <a:buChar char="•"/>
            </a:pPr>
            <a:r>
              <a:rPr lang="en-US" sz="2500" dirty="0" smtClean="0"/>
              <a:t>A </a:t>
            </a:r>
            <a:r>
              <a:rPr lang="en-US" sz="2500" dirty="0"/>
              <a:t>menudo, </a:t>
            </a:r>
            <a:r>
              <a:rPr lang="en-US" sz="2500" dirty="0" err="1"/>
              <a:t>estas</a:t>
            </a:r>
            <a:r>
              <a:rPr lang="en-US" sz="2500" dirty="0"/>
              <a:t> palabras de </a:t>
            </a:r>
            <a:r>
              <a:rPr lang="en-US" sz="2500" dirty="0" err="1"/>
              <a:t>desecho</a:t>
            </a:r>
            <a:r>
              <a:rPr lang="en-US" sz="2500" dirty="0"/>
              <a:t> </a:t>
            </a:r>
            <a:r>
              <a:rPr lang="en-US" sz="2500" dirty="0" err="1"/>
              <a:t>aparecen</a:t>
            </a:r>
            <a:r>
              <a:rPr lang="en-US" sz="2500" dirty="0"/>
              <a:t> </a:t>
            </a:r>
            <a:r>
              <a:rPr lang="en-US" sz="2500" dirty="0" err="1"/>
              <a:t>justo</a:t>
            </a:r>
            <a:r>
              <a:rPr lang="en-US" sz="2500" dirty="0"/>
              <a:t> al </a:t>
            </a:r>
            <a:r>
              <a:rPr lang="en-US" sz="2500" dirty="0" err="1"/>
              <a:t>comienzo</a:t>
            </a:r>
            <a:r>
              <a:rPr lang="en-US" sz="2500" dirty="0"/>
              <a:t> del </a:t>
            </a:r>
            <a:r>
              <a:rPr lang="en-US" sz="2500" dirty="0" err="1"/>
              <a:t>título</a:t>
            </a:r>
            <a:r>
              <a:rPr lang="en-US" sz="2500" dirty="0"/>
              <a:t>, palabras </a:t>
            </a:r>
            <a:r>
              <a:rPr lang="en-US" sz="2500" dirty="0" err="1"/>
              <a:t>como</a:t>
            </a:r>
            <a:r>
              <a:rPr lang="en-US" sz="2500" dirty="0"/>
              <a:t> "</a:t>
            </a:r>
            <a:r>
              <a:rPr lang="en-US" sz="2500" dirty="0" err="1"/>
              <a:t>Estudios</a:t>
            </a:r>
            <a:r>
              <a:rPr lang="en-US" sz="2500" dirty="0"/>
              <a:t> </a:t>
            </a:r>
            <a:r>
              <a:rPr lang="en-US" sz="2500" dirty="0" err="1"/>
              <a:t>sobre</a:t>
            </a:r>
            <a:r>
              <a:rPr lang="en-US" sz="2500" dirty="0"/>
              <a:t>", "</a:t>
            </a:r>
            <a:r>
              <a:rPr lang="en-US" sz="2500" dirty="0" err="1"/>
              <a:t>Investigaciones</a:t>
            </a:r>
            <a:r>
              <a:rPr lang="en-US" sz="2500" dirty="0"/>
              <a:t> </a:t>
            </a:r>
            <a:r>
              <a:rPr lang="en-US" sz="2500" dirty="0" err="1"/>
              <a:t>sobre</a:t>
            </a:r>
            <a:r>
              <a:rPr lang="en-US" sz="2500" dirty="0"/>
              <a:t>" y "</a:t>
            </a:r>
            <a:r>
              <a:rPr lang="en-US" sz="2500" dirty="0" err="1"/>
              <a:t>Observaciones</a:t>
            </a:r>
            <a:r>
              <a:rPr lang="en-US" sz="2500" dirty="0"/>
              <a:t> </a:t>
            </a:r>
            <a:r>
              <a:rPr lang="en-US" sz="2500" dirty="0" err="1"/>
              <a:t>sobre</a:t>
            </a:r>
            <a:r>
              <a:rPr lang="en-US" sz="2500" dirty="0"/>
              <a:t>". </a:t>
            </a:r>
            <a:r>
              <a:rPr lang="en-US" sz="2500" dirty="0" err="1"/>
              <a:t>Una</a:t>
            </a:r>
            <a:r>
              <a:rPr lang="en-US" sz="2500" dirty="0"/>
              <a:t> </a:t>
            </a:r>
            <a:r>
              <a:rPr lang="en-US" sz="2500" dirty="0" err="1"/>
              <a:t>apertura</a:t>
            </a:r>
            <a:r>
              <a:rPr lang="en-US" sz="2500" dirty="0"/>
              <a:t> A, An o The </a:t>
            </a:r>
            <a:r>
              <a:rPr lang="en-US" sz="2500" dirty="0" err="1"/>
              <a:t>también</a:t>
            </a:r>
            <a:r>
              <a:rPr lang="en-US" sz="2500" dirty="0"/>
              <a:t> </a:t>
            </a:r>
            <a:r>
              <a:rPr lang="en-US" sz="2500" dirty="0" err="1"/>
              <a:t>es</a:t>
            </a:r>
            <a:r>
              <a:rPr lang="en-US" sz="2500" dirty="0"/>
              <a:t> </a:t>
            </a:r>
            <a:r>
              <a:rPr lang="en-US" sz="2500" dirty="0" err="1"/>
              <a:t>una</a:t>
            </a:r>
            <a:r>
              <a:rPr lang="en-US" sz="2500" dirty="0"/>
              <a:t> palabra de </a:t>
            </a:r>
            <a:r>
              <a:rPr lang="en-US" sz="2500" dirty="0" err="1"/>
              <a:t>desecho</a:t>
            </a:r>
            <a:r>
              <a:rPr lang="en-US" sz="2500" dirty="0"/>
              <a:t>. </a:t>
            </a:r>
            <a:r>
              <a:rPr lang="en-US" sz="2500" dirty="0" err="1"/>
              <a:t>Ciertamente</a:t>
            </a:r>
            <a:r>
              <a:rPr lang="en-US" sz="2500" dirty="0"/>
              <a:t>, tales palabras son </a:t>
            </a:r>
            <a:r>
              <a:rPr lang="en-US" sz="2500" dirty="0" err="1"/>
              <a:t>inútiles</a:t>
            </a:r>
            <a:r>
              <a:rPr lang="en-US" sz="2500" dirty="0"/>
              <a:t> para </a:t>
            </a:r>
            <a:r>
              <a:rPr lang="en-US" sz="2500" dirty="0" err="1"/>
              <a:t>propósitos</a:t>
            </a:r>
            <a:r>
              <a:rPr lang="en-US" sz="2500" dirty="0"/>
              <a:t> de </a:t>
            </a:r>
            <a:r>
              <a:rPr lang="en-US" sz="2500" dirty="0" err="1"/>
              <a:t>indexación</a:t>
            </a:r>
            <a:r>
              <a:rPr lang="en-US" sz="2500" dirty="0"/>
              <a:t>.</a:t>
            </a:r>
          </a:p>
        </p:txBody>
      </p:sp>
    </p:spTree>
    <p:extLst>
      <p:ext uri="{BB962C8B-B14F-4D97-AF65-F5344CB8AC3E}">
        <p14:creationId xmlns:p14="http://schemas.microsoft.com/office/powerpoint/2010/main" val="963122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21</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NEED FOR SPECIFIC TITLES</a:t>
            </a:r>
            <a:endParaRPr lang="es-ES_tradnl" b="1" dirty="0"/>
          </a:p>
        </p:txBody>
      </p:sp>
      <p:sp>
        <p:nvSpPr>
          <p:cNvPr id="8" name="CuadroTexto 7"/>
          <p:cNvSpPr txBox="1"/>
          <p:nvPr/>
        </p:nvSpPr>
        <p:spPr>
          <a:xfrm>
            <a:off x="631452" y="1486729"/>
            <a:ext cx="11097486" cy="3939540"/>
          </a:xfrm>
          <a:prstGeom prst="rect">
            <a:avLst/>
          </a:prstGeom>
          <a:noFill/>
        </p:spPr>
        <p:txBody>
          <a:bodyPr wrap="square" rtlCol="0">
            <a:spAutoFit/>
          </a:bodyPr>
          <a:lstStyle/>
          <a:p>
            <a:pPr marL="457200" indent="-457200">
              <a:buFont typeface="Arial" charset="0"/>
              <a:buChar char="•"/>
            </a:pPr>
            <a:r>
              <a:rPr lang="en-US" sz="2500" dirty="0" err="1"/>
              <a:t>Analicemos</a:t>
            </a:r>
            <a:r>
              <a:rPr lang="en-US" sz="2500" dirty="0"/>
              <a:t> un </a:t>
            </a:r>
            <a:r>
              <a:rPr lang="en-US" sz="2500" dirty="0" err="1"/>
              <a:t>título</a:t>
            </a:r>
            <a:r>
              <a:rPr lang="en-US" sz="2500" dirty="0"/>
              <a:t> de </a:t>
            </a:r>
            <a:r>
              <a:rPr lang="en-US" sz="2500" dirty="0" err="1"/>
              <a:t>muestra</a:t>
            </a:r>
            <a:r>
              <a:rPr lang="en-US" sz="2500" dirty="0"/>
              <a:t>: "</a:t>
            </a:r>
            <a:r>
              <a:rPr lang="en-US" sz="2500" dirty="0" err="1"/>
              <a:t>Acción</a:t>
            </a:r>
            <a:r>
              <a:rPr lang="en-US" sz="2500" dirty="0"/>
              <a:t> de los </a:t>
            </a:r>
            <a:r>
              <a:rPr lang="en-US" sz="2500" dirty="0" err="1"/>
              <a:t>antibióticos</a:t>
            </a:r>
            <a:r>
              <a:rPr lang="en-US" sz="2500" dirty="0"/>
              <a:t> </a:t>
            </a:r>
            <a:r>
              <a:rPr lang="en-US" sz="2500" dirty="0" err="1"/>
              <a:t>sobre</a:t>
            </a:r>
            <a:r>
              <a:rPr lang="en-US" sz="2500" dirty="0"/>
              <a:t> </a:t>
            </a:r>
            <a:r>
              <a:rPr lang="en-US" sz="2500" dirty="0" err="1"/>
              <a:t>las</a:t>
            </a:r>
            <a:r>
              <a:rPr lang="en-US" sz="2500" dirty="0"/>
              <a:t> </a:t>
            </a:r>
            <a:r>
              <a:rPr lang="en-US" sz="2500" dirty="0" err="1"/>
              <a:t>bacterias</a:t>
            </a:r>
            <a:r>
              <a:rPr lang="en-US" sz="2500" dirty="0"/>
              <a:t>". ¿</a:t>
            </a:r>
            <a:r>
              <a:rPr lang="en-US" sz="2500" dirty="0" err="1"/>
              <a:t>Es</a:t>
            </a:r>
            <a:r>
              <a:rPr lang="en-US" sz="2500" dirty="0"/>
              <a:t> un </a:t>
            </a:r>
            <a:r>
              <a:rPr lang="en-US" sz="2500" dirty="0" err="1"/>
              <a:t>buen</a:t>
            </a:r>
            <a:r>
              <a:rPr lang="en-US" sz="2500" dirty="0"/>
              <a:t> </a:t>
            </a:r>
            <a:r>
              <a:rPr lang="en-US" sz="2500" dirty="0" err="1"/>
              <a:t>título</a:t>
            </a:r>
            <a:r>
              <a:rPr lang="en-US" sz="2500" dirty="0"/>
              <a:t>? En la </a:t>
            </a:r>
            <a:r>
              <a:rPr lang="en-US" sz="2500" i="1" dirty="0"/>
              <a:t>forma</a:t>
            </a:r>
            <a:r>
              <a:rPr lang="en-US" sz="2500" dirty="0"/>
              <a:t> </a:t>
            </a:r>
            <a:r>
              <a:rPr lang="en-US" sz="2500" dirty="0" smtClean="0"/>
              <a:t>lo </a:t>
            </a:r>
            <a:r>
              <a:rPr lang="en-US" sz="2500" dirty="0" err="1" smtClean="0"/>
              <a:t>es</a:t>
            </a:r>
            <a:r>
              <a:rPr lang="en-US" sz="2500" dirty="0"/>
              <a:t>; </a:t>
            </a:r>
            <a:r>
              <a:rPr lang="en-US" sz="2500" dirty="0" err="1"/>
              <a:t>es</a:t>
            </a:r>
            <a:r>
              <a:rPr lang="en-US" sz="2500" dirty="0"/>
              <a:t> </a:t>
            </a:r>
            <a:r>
              <a:rPr lang="en-US" sz="2500" dirty="0" err="1"/>
              <a:t>corto</a:t>
            </a:r>
            <a:r>
              <a:rPr lang="en-US" sz="2500" dirty="0"/>
              <a:t> y no </a:t>
            </a:r>
            <a:r>
              <a:rPr lang="en-US" sz="2500" dirty="0" err="1"/>
              <a:t>lleva</a:t>
            </a:r>
            <a:r>
              <a:rPr lang="en-US" sz="2500" dirty="0"/>
              <a:t> </a:t>
            </a:r>
            <a:r>
              <a:rPr lang="en-US" sz="2500" dirty="0" err="1"/>
              <a:t>exceso</a:t>
            </a:r>
            <a:r>
              <a:rPr lang="en-US" sz="2500" dirty="0"/>
              <a:t> de </a:t>
            </a:r>
            <a:r>
              <a:rPr lang="en-US" sz="2500" dirty="0" smtClean="0"/>
              <a:t>palabras. </a:t>
            </a:r>
          </a:p>
          <a:p>
            <a:pPr marL="457200" indent="-457200">
              <a:buFont typeface="Arial" charset="0"/>
              <a:buChar char="•"/>
            </a:pPr>
            <a:r>
              <a:rPr lang="en-US" sz="2500" dirty="0" err="1" smtClean="0"/>
              <a:t>Ciertamente</a:t>
            </a:r>
            <a:r>
              <a:rPr lang="en-US" sz="2500" dirty="0"/>
              <a:t>, no se </a:t>
            </a:r>
            <a:r>
              <a:rPr lang="en-US" sz="2500" dirty="0" err="1"/>
              <a:t>mejoraría</a:t>
            </a:r>
            <a:r>
              <a:rPr lang="en-US" sz="2500" dirty="0"/>
              <a:t> </a:t>
            </a:r>
            <a:r>
              <a:rPr lang="en-US" sz="2500" dirty="0" err="1"/>
              <a:t>cambiándolo</a:t>
            </a:r>
            <a:r>
              <a:rPr lang="en-US" sz="2500" dirty="0"/>
              <a:t> a “</a:t>
            </a:r>
            <a:r>
              <a:rPr lang="en-US" sz="2500" dirty="0" err="1"/>
              <a:t>Observaciones</a:t>
            </a:r>
            <a:r>
              <a:rPr lang="en-US" sz="2500" dirty="0"/>
              <a:t> </a:t>
            </a:r>
            <a:r>
              <a:rPr lang="en-US" sz="2500" dirty="0" err="1"/>
              <a:t>preliminares</a:t>
            </a:r>
            <a:r>
              <a:rPr lang="en-US" sz="2500" dirty="0"/>
              <a:t> </a:t>
            </a:r>
            <a:r>
              <a:rPr lang="en-US" sz="2500" dirty="0" err="1"/>
              <a:t>sobre</a:t>
            </a:r>
            <a:r>
              <a:rPr lang="en-US" sz="2500" dirty="0"/>
              <a:t> el </a:t>
            </a:r>
            <a:r>
              <a:rPr lang="en-US" sz="2500" dirty="0" err="1"/>
              <a:t>efecto</a:t>
            </a:r>
            <a:r>
              <a:rPr lang="en-US" sz="2500" dirty="0"/>
              <a:t> de </a:t>
            </a:r>
            <a:r>
              <a:rPr lang="en-US" sz="2500" dirty="0" err="1"/>
              <a:t>ciertos</a:t>
            </a:r>
            <a:r>
              <a:rPr lang="en-US" sz="2500" dirty="0"/>
              <a:t> </a:t>
            </a:r>
            <a:r>
              <a:rPr lang="en-US" sz="2500" dirty="0" err="1"/>
              <a:t>antibióticos</a:t>
            </a:r>
            <a:r>
              <a:rPr lang="en-US" sz="2500" dirty="0"/>
              <a:t> en </a:t>
            </a:r>
            <a:r>
              <a:rPr lang="en-US" sz="2500" dirty="0" err="1"/>
              <a:t>varias</a:t>
            </a:r>
            <a:r>
              <a:rPr lang="en-US" sz="2500" dirty="0"/>
              <a:t> </a:t>
            </a:r>
            <a:r>
              <a:rPr lang="en-US" sz="2500" dirty="0" err="1"/>
              <a:t>especies</a:t>
            </a:r>
            <a:r>
              <a:rPr lang="en-US" sz="2500" dirty="0"/>
              <a:t> de </a:t>
            </a:r>
            <a:r>
              <a:rPr lang="en-US" sz="2500" dirty="0" err="1"/>
              <a:t>bacterias</a:t>
            </a:r>
            <a:r>
              <a:rPr lang="en-US" sz="2500" dirty="0"/>
              <a:t>”. </a:t>
            </a:r>
            <a:endParaRPr lang="en-US" sz="2500" dirty="0" smtClean="0"/>
          </a:p>
          <a:p>
            <a:pPr marL="457200" indent="-457200">
              <a:buFont typeface="Arial" charset="0"/>
              <a:buChar char="•"/>
            </a:pPr>
            <a:r>
              <a:rPr lang="en-US" sz="2500" dirty="0" smtClean="0"/>
              <a:t>Sin </a:t>
            </a:r>
            <a:r>
              <a:rPr lang="en-US" sz="2500" dirty="0"/>
              <a:t>embargo (y </a:t>
            </a:r>
            <a:r>
              <a:rPr lang="en-US" sz="2500" dirty="0" err="1"/>
              <a:t>esto</a:t>
            </a:r>
            <a:r>
              <a:rPr lang="en-US" sz="2500" dirty="0"/>
              <a:t> </a:t>
            </a:r>
            <a:r>
              <a:rPr lang="en-US" sz="2500" dirty="0" err="1"/>
              <a:t>nos</a:t>
            </a:r>
            <a:r>
              <a:rPr lang="en-US" sz="2500" dirty="0"/>
              <a:t> </a:t>
            </a:r>
            <a:r>
              <a:rPr lang="en-US" sz="2500" dirty="0" err="1"/>
              <a:t>lleva</a:t>
            </a:r>
            <a:r>
              <a:rPr lang="en-US" sz="2500" dirty="0"/>
              <a:t> al </a:t>
            </a:r>
            <a:r>
              <a:rPr lang="en-US" sz="2500" dirty="0" err="1"/>
              <a:t>siguiente</a:t>
            </a:r>
            <a:r>
              <a:rPr lang="en-US" sz="2500" dirty="0"/>
              <a:t> </a:t>
            </a:r>
            <a:r>
              <a:rPr lang="en-US" sz="2500" dirty="0" err="1"/>
              <a:t>punto</a:t>
            </a:r>
            <a:r>
              <a:rPr lang="en-US" sz="2500" dirty="0"/>
              <a:t>), la </a:t>
            </a:r>
            <a:r>
              <a:rPr lang="en-US" sz="2500" dirty="0" err="1"/>
              <a:t>mayoría</a:t>
            </a:r>
            <a:r>
              <a:rPr lang="en-US" sz="2500" dirty="0"/>
              <a:t> de los </a:t>
            </a:r>
            <a:r>
              <a:rPr lang="en-US" sz="2500" dirty="0" err="1"/>
              <a:t>títulos</a:t>
            </a:r>
            <a:r>
              <a:rPr lang="en-US" sz="2500" dirty="0"/>
              <a:t> </a:t>
            </a:r>
            <a:r>
              <a:rPr lang="en-US" sz="2500" dirty="0" err="1"/>
              <a:t>que</a:t>
            </a:r>
            <a:r>
              <a:rPr lang="en-US" sz="2500" dirty="0"/>
              <a:t> son </a:t>
            </a:r>
            <a:r>
              <a:rPr lang="en-US" sz="2500" dirty="0" err="1"/>
              <a:t>demasiado</a:t>
            </a:r>
            <a:r>
              <a:rPr lang="en-US" sz="2500" dirty="0"/>
              <a:t> </a:t>
            </a:r>
            <a:r>
              <a:rPr lang="en-US" sz="2500" dirty="0" err="1"/>
              <a:t>cortos</a:t>
            </a:r>
            <a:r>
              <a:rPr lang="en-US" sz="2500" dirty="0"/>
              <a:t> </a:t>
            </a:r>
            <a:r>
              <a:rPr lang="en-US" sz="2500" dirty="0" err="1" smtClean="0"/>
              <a:t>es</a:t>
            </a:r>
            <a:r>
              <a:rPr lang="en-US" sz="2500" dirty="0" smtClean="0"/>
              <a:t> </a:t>
            </a:r>
            <a:r>
              <a:rPr lang="en-US" sz="2500" dirty="0" err="1" smtClean="0"/>
              <a:t>porque</a:t>
            </a:r>
            <a:r>
              <a:rPr lang="en-US" sz="2500" dirty="0" smtClean="0"/>
              <a:t> </a:t>
            </a:r>
            <a:r>
              <a:rPr lang="en-US" sz="2500" dirty="0" err="1" smtClean="0"/>
              <a:t>incluyen</a:t>
            </a:r>
            <a:r>
              <a:rPr lang="en-US" sz="2500" dirty="0" smtClean="0"/>
              <a:t> </a:t>
            </a:r>
            <a:r>
              <a:rPr lang="en-US" sz="2500" dirty="0" err="1" smtClean="0"/>
              <a:t>términos</a:t>
            </a:r>
            <a:r>
              <a:rPr lang="en-US" sz="2500" dirty="0" smtClean="0"/>
              <a:t> </a:t>
            </a:r>
            <a:r>
              <a:rPr lang="en-US" sz="2500" dirty="0" err="1"/>
              <a:t>generales</a:t>
            </a:r>
            <a:r>
              <a:rPr lang="en-US" sz="2500" dirty="0"/>
              <a:t> en </a:t>
            </a:r>
            <a:r>
              <a:rPr lang="en-US" sz="2500" dirty="0" err="1"/>
              <a:t>lugar</a:t>
            </a:r>
            <a:r>
              <a:rPr lang="en-US" sz="2500" dirty="0"/>
              <a:t> de </a:t>
            </a:r>
            <a:r>
              <a:rPr lang="en-US" sz="2500" dirty="0" err="1"/>
              <a:t>específicos</a:t>
            </a:r>
            <a:r>
              <a:rPr lang="en-US" sz="2500" dirty="0"/>
              <a:t>. </a:t>
            </a:r>
            <a:endParaRPr lang="en-US" sz="2500" dirty="0" smtClean="0"/>
          </a:p>
          <a:p>
            <a:pPr marL="457200" indent="-457200">
              <a:buFont typeface="Arial" charset="0"/>
              <a:buChar char="•"/>
            </a:pPr>
            <a:r>
              <a:rPr lang="en-US" sz="2500" dirty="0" err="1" smtClean="0"/>
              <a:t>Podemos</a:t>
            </a:r>
            <a:r>
              <a:rPr lang="en-US" sz="2500" dirty="0" smtClean="0"/>
              <a:t> </a:t>
            </a:r>
            <a:r>
              <a:rPr lang="en-US" sz="2500" dirty="0" err="1"/>
              <a:t>asumir</a:t>
            </a:r>
            <a:r>
              <a:rPr lang="en-US" sz="2500" dirty="0"/>
              <a:t> con </a:t>
            </a:r>
            <a:r>
              <a:rPr lang="en-US" sz="2500" dirty="0" err="1"/>
              <a:t>seguridad</a:t>
            </a:r>
            <a:r>
              <a:rPr lang="en-US" sz="2500" dirty="0"/>
              <a:t> </a:t>
            </a:r>
            <a:r>
              <a:rPr lang="en-US" sz="2500" dirty="0" err="1"/>
              <a:t>que</a:t>
            </a:r>
            <a:r>
              <a:rPr lang="en-US" sz="2500" dirty="0"/>
              <a:t> el </a:t>
            </a:r>
            <a:r>
              <a:rPr lang="en-US" sz="2500" dirty="0" err="1"/>
              <a:t>estudio</a:t>
            </a:r>
            <a:r>
              <a:rPr lang="en-US" sz="2500" dirty="0"/>
              <a:t> </a:t>
            </a:r>
            <a:r>
              <a:rPr lang="en-US" sz="2500" dirty="0" err="1"/>
              <a:t>introducido</a:t>
            </a:r>
            <a:r>
              <a:rPr lang="en-US" sz="2500" dirty="0"/>
              <a:t> </a:t>
            </a:r>
            <a:r>
              <a:rPr lang="en-US" sz="2500" dirty="0" err="1"/>
              <a:t>por</a:t>
            </a:r>
            <a:r>
              <a:rPr lang="en-US" sz="2500" dirty="0"/>
              <a:t> el </a:t>
            </a:r>
            <a:r>
              <a:rPr lang="en-US" sz="2500" dirty="0" err="1"/>
              <a:t>título</a:t>
            </a:r>
            <a:r>
              <a:rPr lang="en-US" sz="2500" dirty="0"/>
              <a:t> anterior no </a:t>
            </a:r>
            <a:r>
              <a:rPr lang="en-US" sz="2500" dirty="0" err="1"/>
              <a:t>probó</a:t>
            </a:r>
            <a:r>
              <a:rPr lang="en-US" sz="2500" dirty="0"/>
              <a:t> el </a:t>
            </a:r>
            <a:r>
              <a:rPr lang="en-US" sz="2500" dirty="0" err="1"/>
              <a:t>efecto</a:t>
            </a:r>
            <a:r>
              <a:rPr lang="en-US" sz="2500" dirty="0"/>
              <a:t> de </a:t>
            </a:r>
            <a:r>
              <a:rPr lang="en-US" sz="2500" dirty="0" err="1"/>
              <a:t>todos</a:t>
            </a:r>
            <a:r>
              <a:rPr lang="en-US" sz="2500" dirty="0"/>
              <a:t> los </a:t>
            </a:r>
            <a:r>
              <a:rPr lang="en-US" sz="2500" dirty="0" err="1"/>
              <a:t>antibióticos</a:t>
            </a:r>
            <a:r>
              <a:rPr lang="en-US" sz="2500" dirty="0"/>
              <a:t> en </a:t>
            </a:r>
            <a:r>
              <a:rPr lang="en-US" sz="2500" dirty="0" err="1"/>
              <a:t>todo</a:t>
            </a:r>
            <a:r>
              <a:rPr lang="en-US" sz="2500" dirty="0"/>
              <a:t> </a:t>
            </a:r>
            <a:r>
              <a:rPr lang="en-US" sz="2500" dirty="0" err="1"/>
              <a:t>tipo</a:t>
            </a:r>
            <a:r>
              <a:rPr lang="en-US" sz="2500" dirty="0"/>
              <a:t> de </a:t>
            </a:r>
            <a:r>
              <a:rPr lang="en-US" sz="2500" dirty="0" err="1"/>
              <a:t>bacterias</a:t>
            </a:r>
            <a:r>
              <a:rPr lang="en-US" sz="2500" dirty="0"/>
              <a:t>. </a:t>
            </a:r>
            <a:r>
              <a:rPr lang="en-US" sz="2500" dirty="0" err="1"/>
              <a:t>Por</a:t>
            </a:r>
            <a:r>
              <a:rPr lang="en-US" sz="2500" dirty="0"/>
              <a:t> lo </a:t>
            </a:r>
            <a:r>
              <a:rPr lang="en-US" sz="2500" dirty="0" err="1"/>
              <a:t>tanto</a:t>
            </a:r>
            <a:r>
              <a:rPr lang="en-US" sz="2500" dirty="0"/>
              <a:t>, el </a:t>
            </a:r>
            <a:r>
              <a:rPr lang="en-US" sz="2500" dirty="0" err="1"/>
              <a:t>título</a:t>
            </a:r>
            <a:r>
              <a:rPr lang="en-US" sz="2500" dirty="0"/>
              <a:t> </a:t>
            </a:r>
            <a:r>
              <a:rPr lang="en-US" sz="2500" dirty="0" err="1"/>
              <a:t>es</a:t>
            </a:r>
            <a:r>
              <a:rPr lang="en-US" sz="2500" dirty="0"/>
              <a:t> </a:t>
            </a:r>
            <a:r>
              <a:rPr lang="en-US" sz="2500" dirty="0" err="1"/>
              <a:t>esencialmente</a:t>
            </a:r>
            <a:r>
              <a:rPr lang="en-US" sz="2500" dirty="0"/>
              <a:t> sin </a:t>
            </a:r>
            <a:r>
              <a:rPr lang="en-US" sz="2500" dirty="0" err="1"/>
              <a:t>sentido</a:t>
            </a:r>
            <a:r>
              <a:rPr lang="en-US" sz="2500" dirty="0"/>
              <a:t>. </a:t>
            </a:r>
          </a:p>
        </p:txBody>
      </p:sp>
    </p:spTree>
    <p:extLst>
      <p:ext uri="{BB962C8B-B14F-4D97-AF65-F5344CB8AC3E}">
        <p14:creationId xmlns:p14="http://schemas.microsoft.com/office/powerpoint/2010/main" val="801932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22</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NEED FOR SPECIFIC TITLES</a:t>
            </a:r>
            <a:endParaRPr lang="es-ES_tradnl" b="1" dirty="0"/>
          </a:p>
        </p:txBody>
      </p:sp>
      <p:sp>
        <p:nvSpPr>
          <p:cNvPr id="8" name="CuadroTexto 7"/>
          <p:cNvSpPr txBox="1"/>
          <p:nvPr/>
        </p:nvSpPr>
        <p:spPr>
          <a:xfrm>
            <a:off x="276956" y="1482854"/>
            <a:ext cx="11097486" cy="2677656"/>
          </a:xfrm>
          <a:prstGeom prst="rect">
            <a:avLst/>
          </a:prstGeom>
          <a:noFill/>
        </p:spPr>
        <p:txBody>
          <a:bodyPr wrap="square" rtlCol="0">
            <a:spAutoFit/>
          </a:bodyPr>
          <a:lstStyle/>
          <a:p>
            <a:pPr marL="457200" indent="-457200">
              <a:buFont typeface="Arial" charset="0"/>
              <a:buChar char="•"/>
            </a:pPr>
            <a:r>
              <a:rPr lang="en-US" sz="2400" dirty="0"/>
              <a:t>Si solo </a:t>
            </a:r>
            <a:r>
              <a:rPr lang="en-US" sz="2400" dirty="0" err="1"/>
              <a:t>uno</a:t>
            </a:r>
            <a:r>
              <a:rPr lang="en-US" sz="2400" dirty="0"/>
              <a:t> o </a:t>
            </a:r>
            <a:r>
              <a:rPr lang="en-US" sz="2400" dirty="0" err="1"/>
              <a:t>unos</a:t>
            </a:r>
            <a:r>
              <a:rPr lang="en-US" sz="2400" dirty="0"/>
              <a:t> </a:t>
            </a:r>
            <a:r>
              <a:rPr lang="en-US" sz="2400" dirty="0" err="1"/>
              <a:t>pocos</a:t>
            </a:r>
            <a:r>
              <a:rPr lang="en-US" sz="2400" dirty="0"/>
              <a:t> </a:t>
            </a:r>
            <a:r>
              <a:rPr lang="en-US" sz="2400" dirty="0" err="1"/>
              <a:t>antibióticos</a:t>
            </a:r>
            <a:r>
              <a:rPr lang="en-US" sz="2400" dirty="0"/>
              <a:t> </a:t>
            </a:r>
            <a:r>
              <a:rPr lang="en-US" sz="2400" dirty="0" err="1" smtClean="0"/>
              <a:t>fueran</a:t>
            </a:r>
            <a:r>
              <a:rPr lang="en-US" sz="2400" dirty="0" smtClean="0"/>
              <a:t> </a:t>
            </a:r>
            <a:r>
              <a:rPr lang="en-US" sz="2400" dirty="0" err="1" smtClean="0"/>
              <a:t>estudiados</a:t>
            </a:r>
            <a:r>
              <a:rPr lang="en-US" sz="2400" dirty="0"/>
              <a:t>, </a:t>
            </a:r>
            <a:r>
              <a:rPr lang="en-US" sz="2400" dirty="0" err="1"/>
              <a:t>deben</a:t>
            </a:r>
            <a:r>
              <a:rPr lang="en-US" sz="2400" dirty="0"/>
              <a:t> </a:t>
            </a:r>
            <a:r>
              <a:rPr lang="en-US" sz="2400" dirty="0" err="1"/>
              <a:t>ser</a:t>
            </a:r>
            <a:r>
              <a:rPr lang="en-US" sz="2400" dirty="0"/>
              <a:t> </a:t>
            </a:r>
            <a:r>
              <a:rPr lang="en-US" sz="2400" dirty="0" err="1"/>
              <a:t>enumerados</a:t>
            </a:r>
            <a:r>
              <a:rPr lang="en-US" sz="2400" dirty="0"/>
              <a:t> </a:t>
            </a:r>
            <a:r>
              <a:rPr lang="en-US" sz="2400" dirty="0" err="1"/>
              <a:t>individualmente</a:t>
            </a:r>
            <a:r>
              <a:rPr lang="en-US" sz="2400" dirty="0"/>
              <a:t> en el </a:t>
            </a:r>
            <a:r>
              <a:rPr lang="en-US" sz="2400" dirty="0" err="1"/>
              <a:t>título</a:t>
            </a:r>
            <a:r>
              <a:rPr lang="en-US" sz="2400" dirty="0"/>
              <a:t>. Si solo se </a:t>
            </a:r>
            <a:r>
              <a:rPr lang="en-US" sz="2400" dirty="0" err="1" smtClean="0"/>
              <a:t>prob</a:t>
            </a:r>
            <a:r>
              <a:rPr lang="es-ES" sz="2400" dirty="0" err="1" smtClean="0"/>
              <a:t>ó</a:t>
            </a:r>
            <a:r>
              <a:rPr lang="en-US" sz="2400" dirty="0" smtClean="0"/>
              <a:t> </a:t>
            </a:r>
            <a:r>
              <a:rPr lang="en-US" sz="2400" dirty="0" err="1"/>
              <a:t>uno</a:t>
            </a:r>
            <a:r>
              <a:rPr lang="en-US" sz="2400" dirty="0"/>
              <a:t> o </a:t>
            </a:r>
            <a:r>
              <a:rPr lang="en-US" sz="2400" dirty="0" err="1"/>
              <a:t>unos</a:t>
            </a:r>
            <a:r>
              <a:rPr lang="en-US" sz="2400" dirty="0"/>
              <a:t> </a:t>
            </a:r>
            <a:r>
              <a:rPr lang="en-US" sz="2400" dirty="0" err="1"/>
              <a:t>pocos</a:t>
            </a:r>
            <a:r>
              <a:rPr lang="en-US" sz="2400" dirty="0"/>
              <a:t> </a:t>
            </a:r>
            <a:r>
              <a:rPr lang="en-US" sz="2400" dirty="0" err="1"/>
              <a:t>organismos</a:t>
            </a:r>
            <a:r>
              <a:rPr lang="en-US" sz="2400" dirty="0"/>
              <a:t>, </a:t>
            </a:r>
            <a:r>
              <a:rPr lang="en-US" sz="2400" dirty="0" err="1"/>
              <a:t>estos</a:t>
            </a:r>
            <a:r>
              <a:rPr lang="en-US" sz="2400" dirty="0"/>
              <a:t> </a:t>
            </a:r>
            <a:r>
              <a:rPr lang="en-US" sz="2400" dirty="0" err="1"/>
              <a:t>deberían</a:t>
            </a:r>
            <a:r>
              <a:rPr lang="en-US" sz="2400" dirty="0"/>
              <a:t> </a:t>
            </a:r>
            <a:r>
              <a:rPr lang="en-US" sz="2400" dirty="0" err="1"/>
              <a:t>enumerarse</a:t>
            </a:r>
            <a:r>
              <a:rPr lang="en-US" sz="2400" dirty="0"/>
              <a:t> </a:t>
            </a:r>
            <a:r>
              <a:rPr lang="en-US" sz="2400" dirty="0" err="1"/>
              <a:t>individualmente</a:t>
            </a:r>
            <a:r>
              <a:rPr lang="en-US" sz="2400" dirty="0"/>
              <a:t> en el </a:t>
            </a:r>
            <a:r>
              <a:rPr lang="en-US" sz="2400" dirty="0" err="1"/>
              <a:t>título</a:t>
            </a:r>
            <a:r>
              <a:rPr lang="en-US" sz="2400" dirty="0"/>
              <a:t>. Si el </a:t>
            </a:r>
            <a:r>
              <a:rPr lang="en-US" sz="2400" dirty="0" err="1"/>
              <a:t>número</a:t>
            </a:r>
            <a:r>
              <a:rPr lang="en-US" sz="2400" dirty="0"/>
              <a:t> de </a:t>
            </a:r>
            <a:r>
              <a:rPr lang="en-US" sz="2400" dirty="0" err="1"/>
              <a:t>antibióticos</a:t>
            </a:r>
            <a:r>
              <a:rPr lang="en-US" sz="2400" dirty="0"/>
              <a:t> u </a:t>
            </a:r>
            <a:r>
              <a:rPr lang="en-US" sz="2400" dirty="0" err="1"/>
              <a:t>organismos</a:t>
            </a:r>
            <a:r>
              <a:rPr lang="en-US" sz="2400" dirty="0"/>
              <a:t> era </a:t>
            </a:r>
            <a:r>
              <a:rPr lang="en-US" sz="2400" dirty="0" err="1"/>
              <a:t>incómodamente</a:t>
            </a:r>
            <a:r>
              <a:rPr lang="en-US" sz="2400" dirty="0"/>
              <a:t> </a:t>
            </a:r>
            <a:r>
              <a:rPr lang="en-US" sz="2400" dirty="0" err="1" smtClean="0"/>
              <a:t>grande</a:t>
            </a:r>
            <a:r>
              <a:rPr lang="en-US" sz="2400" dirty="0" smtClean="0"/>
              <a:t>, </a:t>
            </a:r>
            <a:r>
              <a:rPr lang="en-US" sz="2400" dirty="0" err="1"/>
              <a:t>quizás</a:t>
            </a:r>
            <a:r>
              <a:rPr lang="en-US" sz="2400" dirty="0"/>
              <a:t> se </a:t>
            </a:r>
            <a:r>
              <a:rPr lang="en-US" sz="2400" dirty="0" err="1"/>
              <a:t>podría</a:t>
            </a:r>
            <a:r>
              <a:rPr lang="en-US" sz="2400" dirty="0"/>
              <a:t> </a:t>
            </a:r>
            <a:r>
              <a:rPr lang="en-US" sz="2400" dirty="0" err="1"/>
              <a:t>haber</a:t>
            </a:r>
            <a:r>
              <a:rPr lang="en-US" sz="2400" dirty="0"/>
              <a:t> </a:t>
            </a:r>
            <a:r>
              <a:rPr lang="en-US" sz="2400" dirty="0" err="1"/>
              <a:t>sustituido</a:t>
            </a:r>
            <a:r>
              <a:rPr lang="en-US" sz="2400" dirty="0"/>
              <a:t> </a:t>
            </a:r>
            <a:r>
              <a:rPr lang="en-US" sz="2400" dirty="0" smtClean="0"/>
              <a:t>con un </a:t>
            </a:r>
            <a:r>
              <a:rPr lang="en-US" sz="2400" dirty="0" err="1"/>
              <a:t>nombre</a:t>
            </a:r>
            <a:r>
              <a:rPr lang="en-US" sz="2400" dirty="0"/>
              <a:t> de </a:t>
            </a:r>
            <a:r>
              <a:rPr lang="en-US" sz="2400" dirty="0" err="1"/>
              <a:t>grupo</a:t>
            </a:r>
            <a:r>
              <a:rPr lang="en-US" sz="2400" dirty="0"/>
              <a:t>. </a:t>
            </a:r>
            <a:endParaRPr lang="en-US" sz="2400" dirty="0" smtClean="0"/>
          </a:p>
          <a:p>
            <a:pPr marL="457200" indent="-457200">
              <a:buFont typeface="Arial" charset="0"/>
              <a:buChar char="•"/>
            </a:pPr>
            <a:r>
              <a:rPr lang="en-US" sz="2400" dirty="0" err="1" smtClean="0"/>
              <a:t>Ejemplos</a:t>
            </a:r>
            <a:r>
              <a:rPr lang="en-US" sz="2400" dirty="0" smtClean="0"/>
              <a:t> </a:t>
            </a:r>
            <a:r>
              <a:rPr lang="en-US" sz="2400" dirty="0"/>
              <a:t>de </a:t>
            </a:r>
            <a:r>
              <a:rPr lang="en-US" sz="2400" dirty="0" err="1"/>
              <a:t>títulos</a:t>
            </a:r>
            <a:r>
              <a:rPr lang="en-US" sz="2400" dirty="0"/>
              <a:t> </a:t>
            </a:r>
            <a:r>
              <a:rPr lang="en-US" sz="2400" dirty="0" err="1"/>
              <a:t>más</a:t>
            </a:r>
            <a:r>
              <a:rPr lang="en-US" sz="2400" dirty="0"/>
              <a:t> </a:t>
            </a:r>
            <a:r>
              <a:rPr lang="en-US" sz="2400" dirty="0" err="1"/>
              <a:t>aceptables</a:t>
            </a:r>
            <a:r>
              <a:rPr lang="en-US" sz="2400" dirty="0"/>
              <a:t> son los </a:t>
            </a:r>
            <a:r>
              <a:rPr lang="en-US" sz="2400" dirty="0" err="1"/>
              <a:t>siguientes</a:t>
            </a:r>
            <a:r>
              <a:rPr lang="en-US" sz="2400" dirty="0"/>
              <a:t>:</a:t>
            </a:r>
          </a:p>
          <a:p>
            <a:pPr marL="457200" indent="-457200">
              <a:buFont typeface="Arial" charset="0"/>
              <a:buChar char="•"/>
            </a:pPr>
            <a:endParaRPr lang="en-US" sz="2400" dirty="0"/>
          </a:p>
        </p:txBody>
      </p:sp>
      <p:pic>
        <p:nvPicPr>
          <p:cNvPr id="3" name="Imagen 2"/>
          <p:cNvPicPr>
            <a:picLocks noChangeAspect="1"/>
          </p:cNvPicPr>
          <p:nvPr/>
        </p:nvPicPr>
        <p:blipFill>
          <a:blip r:embed="rId3"/>
          <a:stretch>
            <a:fillRect/>
          </a:stretch>
        </p:blipFill>
        <p:spPr>
          <a:xfrm>
            <a:off x="1459073" y="4093364"/>
            <a:ext cx="9122675" cy="2225457"/>
          </a:xfrm>
          <a:prstGeom prst="rect">
            <a:avLst/>
          </a:prstGeom>
        </p:spPr>
      </p:pic>
    </p:spTree>
    <p:extLst>
      <p:ext uri="{BB962C8B-B14F-4D97-AF65-F5344CB8AC3E}">
        <p14:creationId xmlns:p14="http://schemas.microsoft.com/office/powerpoint/2010/main" val="545036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23</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NEED FOR SPECIFIC TITLES</a:t>
            </a:r>
            <a:endParaRPr lang="es-ES_tradnl" b="1" dirty="0"/>
          </a:p>
        </p:txBody>
      </p:sp>
      <p:sp>
        <p:nvSpPr>
          <p:cNvPr id="8" name="CuadroTexto 7"/>
          <p:cNvSpPr txBox="1"/>
          <p:nvPr/>
        </p:nvSpPr>
        <p:spPr>
          <a:xfrm>
            <a:off x="631452" y="2260452"/>
            <a:ext cx="11097486" cy="2400657"/>
          </a:xfrm>
          <a:prstGeom prst="rect">
            <a:avLst/>
          </a:prstGeom>
          <a:noFill/>
        </p:spPr>
        <p:txBody>
          <a:bodyPr wrap="square" rtlCol="0">
            <a:spAutoFit/>
          </a:bodyPr>
          <a:lstStyle/>
          <a:p>
            <a:pPr marL="457200" indent="-457200">
              <a:buFont typeface="Arial" charset="0"/>
              <a:buChar char="•"/>
            </a:pPr>
            <a:r>
              <a:rPr lang="en-US" sz="2500" dirty="0" err="1"/>
              <a:t>Aunque</a:t>
            </a:r>
            <a:r>
              <a:rPr lang="en-US" sz="2500" dirty="0"/>
              <a:t> </a:t>
            </a:r>
            <a:r>
              <a:rPr lang="en-US" sz="2500" dirty="0" err="1"/>
              <a:t>estos</a:t>
            </a:r>
            <a:r>
              <a:rPr lang="en-US" sz="2500" dirty="0"/>
              <a:t> </a:t>
            </a:r>
            <a:r>
              <a:rPr lang="en-US" sz="2500" dirty="0" err="1"/>
              <a:t>títulos</a:t>
            </a:r>
            <a:r>
              <a:rPr lang="en-US" sz="2500" dirty="0"/>
              <a:t> son </a:t>
            </a:r>
            <a:r>
              <a:rPr lang="en-US" sz="2500" dirty="0" err="1"/>
              <a:t>más</a:t>
            </a:r>
            <a:r>
              <a:rPr lang="en-US" sz="2500" dirty="0"/>
              <a:t> </a:t>
            </a:r>
            <a:r>
              <a:rPr lang="en-US" sz="2500" dirty="0" err="1"/>
              <a:t>aceptables</a:t>
            </a:r>
            <a:r>
              <a:rPr lang="en-US" sz="2500" dirty="0"/>
              <a:t> </a:t>
            </a:r>
            <a:r>
              <a:rPr lang="en-US" sz="2500" dirty="0" err="1"/>
              <a:t>que</a:t>
            </a:r>
            <a:r>
              <a:rPr lang="en-US" sz="2500" dirty="0"/>
              <a:t> la </a:t>
            </a:r>
            <a:r>
              <a:rPr lang="en-US" sz="2500" dirty="0" err="1"/>
              <a:t>muestra</a:t>
            </a:r>
            <a:r>
              <a:rPr lang="en-US" sz="2500" dirty="0"/>
              <a:t>, no son </a:t>
            </a:r>
            <a:r>
              <a:rPr lang="en-US" sz="2500" dirty="0" err="1"/>
              <a:t>especialmente</a:t>
            </a:r>
            <a:r>
              <a:rPr lang="en-US" sz="2500" dirty="0"/>
              <a:t> </a:t>
            </a:r>
            <a:r>
              <a:rPr lang="en-US" sz="2500" dirty="0" err="1"/>
              <a:t>buenos</a:t>
            </a:r>
            <a:r>
              <a:rPr lang="en-US" sz="2500" dirty="0"/>
              <a:t> </a:t>
            </a:r>
            <a:r>
              <a:rPr lang="en-US" sz="2500" dirty="0" err="1"/>
              <a:t>porque</a:t>
            </a:r>
            <a:r>
              <a:rPr lang="en-US" sz="2500" dirty="0"/>
              <a:t> </a:t>
            </a:r>
            <a:r>
              <a:rPr lang="en-US" sz="2500" dirty="0" err="1"/>
              <a:t>aún</a:t>
            </a:r>
            <a:r>
              <a:rPr lang="en-US" sz="2500" dirty="0"/>
              <a:t> son </a:t>
            </a:r>
            <a:r>
              <a:rPr lang="en-US" sz="2500" dirty="0" err="1"/>
              <a:t>demasiado</a:t>
            </a:r>
            <a:r>
              <a:rPr lang="en-US" sz="2500" dirty="0"/>
              <a:t> </a:t>
            </a:r>
            <a:r>
              <a:rPr lang="en-US" sz="2500" dirty="0" err="1"/>
              <a:t>generales</a:t>
            </a:r>
            <a:r>
              <a:rPr lang="en-US" sz="2500" dirty="0"/>
              <a:t>. </a:t>
            </a:r>
            <a:endParaRPr lang="en-US" sz="2500" dirty="0" smtClean="0"/>
          </a:p>
          <a:p>
            <a:pPr marL="457200" indent="-457200">
              <a:buFont typeface="Arial" charset="0"/>
              <a:buChar char="•"/>
            </a:pPr>
            <a:r>
              <a:rPr lang="en-US" sz="2500" dirty="0" smtClean="0"/>
              <a:t>Si </a:t>
            </a:r>
            <a:r>
              <a:rPr lang="en-US" sz="2500" dirty="0"/>
              <a:t>la "</a:t>
            </a:r>
            <a:r>
              <a:rPr lang="en-US" sz="2500" dirty="0" err="1"/>
              <a:t>Acción</a:t>
            </a:r>
            <a:r>
              <a:rPr lang="en-US" sz="2500" dirty="0"/>
              <a:t> de" se </a:t>
            </a:r>
            <a:r>
              <a:rPr lang="en-US" sz="2500" dirty="0" err="1"/>
              <a:t>puede</a:t>
            </a:r>
            <a:r>
              <a:rPr lang="en-US" sz="2500" dirty="0"/>
              <a:t> </a:t>
            </a:r>
            <a:r>
              <a:rPr lang="en-US" sz="2500" dirty="0" err="1"/>
              <a:t>definir</a:t>
            </a:r>
            <a:r>
              <a:rPr lang="en-US" sz="2500" dirty="0"/>
              <a:t> </a:t>
            </a:r>
            <a:r>
              <a:rPr lang="en-US" sz="2500" dirty="0" err="1"/>
              <a:t>fácilmente</a:t>
            </a:r>
            <a:r>
              <a:rPr lang="en-US" sz="2500" dirty="0"/>
              <a:t>, el </a:t>
            </a:r>
            <a:r>
              <a:rPr lang="en-US" sz="2500" dirty="0" err="1"/>
              <a:t>significado</a:t>
            </a:r>
            <a:r>
              <a:rPr lang="en-US" sz="2500" dirty="0"/>
              <a:t> </a:t>
            </a:r>
            <a:r>
              <a:rPr lang="en-US" sz="2500" dirty="0" err="1"/>
              <a:t>podría</a:t>
            </a:r>
            <a:r>
              <a:rPr lang="en-US" sz="2500" dirty="0"/>
              <a:t> </a:t>
            </a:r>
            <a:r>
              <a:rPr lang="en-US" sz="2500" dirty="0" err="1"/>
              <a:t>ser</a:t>
            </a:r>
            <a:r>
              <a:rPr lang="en-US" sz="2500" dirty="0"/>
              <a:t> </a:t>
            </a:r>
            <a:r>
              <a:rPr lang="en-US" sz="2500" dirty="0" err="1"/>
              <a:t>más</a:t>
            </a:r>
            <a:r>
              <a:rPr lang="en-US" sz="2500" dirty="0"/>
              <a:t> </a:t>
            </a:r>
            <a:r>
              <a:rPr lang="en-US" sz="2500" dirty="0" err="1"/>
              <a:t>claro</a:t>
            </a:r>
            <a:r>
              <a:rPr lang="en-US" sz="2500" dirty="0"/>
              <a:t>. </a:t>
            </a:r>
            <a:r>
              <a:rPr lang="en-US" sz="2500" dirty="0" err="1"/>
              <a:t>Por</a:t>
            </a:r>
            <a:r>
              <a:rPr lang="en-US" sz="2500" dirty="0"/>
              <a:t> </a:t>
            </a:r>
            <a:r>
              <a:rPr lang="en-US" sz="2500" dirty="0" err="1"/>
              <a:t>ejemplo</a:t>
            </a:r>
            <a:r>
              <a:rPr lang="en-US" sz="2500" dirty="0"/>
              <a:t>, el primer </a:t>
            </a:r>
            <a:r>
              <a:rPr lang="en-US" sz="2500" dirty="0" err="1"/>
              <a:t>título</a:t>
            </a:r>
            <a:r>
              <a:rPr lang="en-US" sz="2500" dirty="0"/>
              <a:t> </a:t>
            </a:r>
            <a:r>
              <a:rPr lang="en-US" sz="2500" dirty="0" err="1"/>
              <a:t>podría</a:t>
            </a:r>
            <a:r>
              <a:rPr lang="en-US" sz="2500" dirty="0"/>
              <a:t> </a:t>
            </a:r>
            <a:r>
              <a:rPr lang="en-US" sz="2500" dirty="0" err="1"/>
              <a:t>haberse</a:t>
            </a:r>
            <a:r>
              <a:rPr lang="en-US" sz="2500" dirty="0"/>
              <a:t> </a:t>
            </a:r>
            <a:r>
              <a:rPr lang="en-US" sz="2500" dirty="0" err="1"/>
              <a:t>expresado</a:t>
            </a:r>
            <a:r>
              <a:rPr lang="en-US" sz="2500" dirty="0"/>
              <a:t> </a:t>
            </a:r>
            <a:r>
              <a:rPr lang="en-US" sz="2500" dirty="0" err="1" smtClean="0"/>
              <a:t>como</a:t>
            </a:r>
            <a:endParaRPr lang="en-US" sz="2500" dirty="0" smtClean="0"/>
          </a:p>
          <a:p>
            <a:endParaRPr lang="en-US" sz="2500" dirty="0" smtClean="0"/>
          </a:p>
          <a:p>
            <a:r>
              <a:rPr lang="en-US" sz="2500" dirty="0" smtClean="0"/>
              <a:t>“</a:t>
            </a:r>
            <a:r>
              <a:rPr lang="en-US" sz="2500" dirty="0"/>
              <a:t>Inhibition of Growth of Mycobacterium tuberculosis by Streptomycin.”</a:t>
            </a:r>
          </a:p>
        </p:txBody>
      </p:sp>
      <p:pic>
        <p:nvPicPr>
          <p:cNvPr id="5" name="Imagen 4"/>
          <p:cNvPicPr>
            <a:picLocks noChangeAspect="1"/>
          </p:cNvPicPr>
          <p:nvPr/>
        </p:nvPicPr>
        <p:blipFill rotWithShape="1">
          <a:blip r:embed="rId3"/>
          <a:srcRect b="80863"/>
          <a:stretch/>
        </p:blipFill>
        <p:spPr>
          <a:xfrm>
            <a:off x="192980" y="5746319"/>
            <a:ext cx="9122675" cy="425882"/>
          </a:xfrm>
          <a:prstGeom prst="rect">
            <a:avLst/>
          </a:prstGeom>
        </p:spPr>
      </p:pic>
    </p:spTree>
    <p:extLst>
      <p:ext uri="{BB962C8B-B14F-4D97-AF65-F5344CB8AC3E}">
        <p14:creationId xmlns:p14="http://schemas.microsoft.com/office/powerpoint/2010/main" val="796036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IMPORTANCE OF SYNTAX</a:t>
            </a:r>
            <a:endParaRPr lang="es-ES_tradnl" b="1" dirty="0"/>
          </a:p>
        </p:txBody>
      </p:sp>
      <p:sp>
        <p:nvSpPr>
          <p:cNvPr id="8" name="CuadroTexto 7"/>
          <p:cNvSpPr txBox="1"/>
          <p:nvPr/>
        </p:nvSpPr>
        <p:spPr>
          <a:xfrm>
            <a:off x="631452" y="1486729"/>
            <a:ext cx="11097486" cy="3831818"/>
          </a:xfrm>
          <a:prstGeom prst="rect">
            <a:avLst/>
          </a:prstGeom>
          <a:noFill/>
        </p:spPr>
        <p:txBody>
          <a:bodyPr wrap="square" rtlCol="0">
            <a:spAutoFit/>
          </a:bodyPr>
          <a:lstStyle/>
          <a:p>
            <a:r>
              <a:rPr lang="es-ES_tradnl" sz="2500" dirty="0" smtClean="0"/>
              <a:t>En los títulos, tenga especial cuidado con la sintaxis. La mayoría de los errores gramaticales en los títulos se deben al orden incorrecto de las </a:t>
            </a:r>
            <a:r>
              <a:rPr lang="es-ES_tradnl" sz="2500" dirty="0" err="1" smtClean="0"/>
              <a:t>palabras.Se</a:t>
            </a:r>
            <a:r>
              <a:rPr lang="es-ES_tradnl" sz="2500" dirty="0" smtClean="0"/>
              <a:t> envió un artículo al </a:t>
            </a:r>
            <a:r>
              <a:rPr lang="es-ES_tradnl" sz="2500" dirty="0" err="1" smtClean="0"/>
              <a:t>Journal</a:t>
            </a:r>
            <a:r>
              <a:rPr lang="es-ES_tradnl" sz="2500" dirty="0" smtClean="0"/>
              <a:t> of </a:t>
            </a:r>
            <a:r>
              <a:rPr lang="es-ES_tradnl" sz="2500" dirty="0" err="1" smtClean="0"/>
              <a:t>Bacteriology</a:t>
            </a:r>
            <a:r>
              <a:rPr lang="es-ES_tradnl" sz="2500" dirty="0" smtClean="0"/>
              <a:t> con el título </a:t>
            </a:r>
            <a:r>
              <a:rPr lang="es-ES_tradnl" sz="2800" dirty="0" smtClean="0"/>
              <a:t>“</a:t>
            </a:r>
            <a:r>
              <a:rPr lang="es-ES_tradnl" sz="2800" dirty="0" err="1" smtClean="0"/>
              <a:t>Mechanism</a:t>
            </a:r>
            <a:endParaRPr lang="es-ES_tradnl" sz="2800" dirty="0" smtClean="0"/>
          </a:p>
          <a:p>
            <a:r>
              <a:rPr lang="es-ES_tradnl" sz="2800" dirty="0" smtClean="0"/>
              <a:t>of </a:t>
            </a:r>
            <a:r>
              <a:rPr lang="es-ES_tradnl" sz="2800" dirty="0" err="1" smtClean="0"/>
              <a:t>Suppression</a:t>
            </a:r>
            <a:r>
              <a:rPr lang="es-ES_tradnl" sz="2800" dirty="0" smtClean="0"/>
              <a:t> of </a:t>
            </a:r>
            <a:r>
              <a:rPr lang="es-ES_tradnl" sz="2800" dirty="0" err="1" smtClean="0"/>
              <a:t>Nontransmissible</a:t>
            </a:r>
            <a:r>
              <a:rPr lang="es-ES_tradnl" sz="2800" dirty="0" smtClean="0"/>
              <a:t> </a:t>
            </a:r>
            <a:r>
              <a:rPr lang="es-ES_tradnl" sz="2800" dirty="0" err="1" smtClean="0"/>
              <a:t>Pneumonia</a:t>
            </a:r>
            <a:r>
              <a:rPr lang="es-ES_tradnl" sz="2800" dirty="0" smtClean="0"/>
              <a:t> in </a:t>
            </a:r>
            <a:r>
              <a:rPr lang="es-ES_tradnl" sz="2800" dirty="0" err="1" smtClean="0"/>
              <a:t>Mice</a:t>
            </a:r>
            <a:r>
              <a:rPr lang="es-ES_tradnl" sz="2800" dirty="0" smtClean="0"/>
              <a:t> </a:t>
            </a:r>
            <a:r>
              <a:rPr lang="es-ES_tradnl" sz="2800" dirty="0" err="1" smtClean="0"/>
              <a:t>Induced</a:t>
            </a:r>
            <a:r>
              <a:rPr lang="es-ES_tradnl" sz="2800" dirty="0" smtClean="0"/>
              <a:t> </a:t>
            </a:r>
            <a:r>
              <a:rPr lang="es-ES_tradnl" sz="2800" dirty="0" err="1" smtClean="0"/>
              <a:t>by</a:t>
            </a:r>
            <a:endParaRPr lang="es-ES_tradnl" sz="2800" dirty="0" smtClean="0"/>
          </a:p>
          <a:p>
            <a:r>
              <a:rPr lang="es-ES_tradnl" sz="2800" dirty="0" smtClean="0"/>
              <a:t>Newcastle </a:t>
            </a:r>
            <a:r>
              <a:rPr lang="es-ES_tradnl" sz="2800" dirty="0" err="1" smtClean="0"/>
              <a:t>Disease</a:t>
            </a:r>
            <a:r>
              <a:rPr lang="es-ES_tradnl" sz="2800" dirty="0" smtClean="0"/>
              <a:t> Virus.”</a:t>
            </a:r>
            <a:r>
              <a:rPr lang="es-ES_tradnl" sz="2500" dirty="0" smtClean="0"/>
              <a:t>. A menos que este autor haya logrado demostrar de alguna manera la generación espontánea, debe haber sido la neumonía inducida y no los ratones. (El título debería haber leído: </a:t>
            </a:r>
            <a:r>
              <a:rPr lang="es-ES_tradnl" sz="2800" dirty="0" smtClean="0"/>
              <a:t>“</a:t>
            </a:r>
            <a:r>
              <a:rPr lang="es-ES_tradnl" sz="2800" dirty="0" err="1" smtClean="0"/>
              <a:t>Mechanism</a:t>
            </a:r>
            <a:r>
              <a:rPr lang="es-ES_tradnl" sz="2800" dirty="0" smtClean="0"/>
              <a:t> of </a:t>
            </a:r>
            <a:r>
              <a:rPr lang="es-ES_tradnl" sz="2800" dirty="0" err="1" smtClean="0"/>
              <a:t>Suppression</a:t>
            </a:r>
            <a:endParaRPr lang="es-ES_tradnl" sz="2800" dirty="0" smtClean="0"/>
          </a:p>
          <a:p>
            <a:r>
              <a:rPr lang="es-ES_tradnl" sz="2800" dirty="0" smtClean="0"/>
              <a:t>of </a:t>
            </a:r>
            <a:r>
              <a:rPr lang="es-ES_tradnl" sz="2800" dirty="0" err="1" smtClean="0"/>
              <a:t>Nontransmissible</a:t>
            </a:r>
            <a:r>
              <a:rPr lang="es-ES_tradnl" sz="2800" dirty="0" smtClean="0"/>
              <a:t> </a:t>
            </a:r>
            <a:r>
              <a:rPr lang="es-ES_tradnl" sz="2800" dirty="0" err="1" smtClean="0"/>
              <a:t>Pneumonia</a:t>
            </a:r>
            <a:r>
              <a:rPr lang="es-ES_tradnl" sz="2800" dirty="0" smtClean="0"/>
              <a:t> </a:t>
            </a:r>
            <a:r>
              <a:rPr lang="es-ES_tradnl" sz="2800" dirty="0" err="1" smtClean="0"/>
              <a:t>Induced</a:t>
            </a:r>
            <a:r>
              <a:rPr lang="es-ES_tradnl" sz="2800" dirty="0" smtClean="0"/>
              <a:t> in </a:t>
            </a:r>
            <a:r>
              <a:rPr lang="es-ES_tradnl" sz="2800" dirty="0" err="1" smtClean="0"/>
              <a:t>Mice</a:t>
            </a:r>
            <a:r>
              <a:rPr lang="es-ES_tradnl" sz="2800" dirty="0" smtClean="0"/>
              <a:t> </a:t>
            </a:r>
            <a:r>
              <a:rPr lang="es-ES_tradnl" sz="2800" dirty="0" err="1" smtClean="0"/>
              <a:t>by</a:t>
            </a:r>
            <a:r>
              <a:rPr lang="es-ES_tradnl" sz="2800" dirty="0" smtClean="0"/>
              <a:t> Newcastle </a:t>
            </a:r>
            <a:r>
              <a:rPr lang="es-ES_tradnl" sz="2800" dirty="0" err="1" smtClean="0"/>
              <a:t>Disease</a:t>
            </a:r>
            <a:endParaRPr lang="es-ES_tradnl" sz="2800" dirty="0" smtClean="0"/>
          </a:p>
          <a:p>
            <a:r>
              <a:rPr lang="es-ES_tradnl" sz="2800" dirty="0" smtClean="0"/>
              <a:t>Virus.”</a:t>
            </a:r>
            <a:r>
              <a:rPr lang="es-ES_tradnl" sz="2500" dirty="0" smtClean="0"/>
              <a:t>)</a:t>
            </a:r>
            <a:endParaRPr lang="es-ES_tradnl" sz="2500" dirty="0"/>
          </a:p>
        </p:txBody>
      </p:sp>
    </p:spTree>
    <p:extLst>
      <p:ext uri="{BB962C8B-B14F-4D97-AF65-F5344CB8AC3E}">
        <p14:creationId xmlns:p14="http://schemas.microsoft.com/office/powerpoint/2010/main" val="1926579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ABBREVIATIONS AND JARGON</a:t>
            </a:r>
            <a:endParaRPr lang="es-ES_tradnl" b="1" dirty="0"/>
          </a:p>
        </p:txBody>
      </p:sp>
      <p:sp>
        <p:nvSpPr>
          <p:cNvPr id="8" name="CuadroTexto 7"/>
          <p:cNvSpPr txBox="1"/>
          <p:nvPr/>
        </p:nvSpPr>
        <p:spPr>
          <a:xfrm>
            <a:off x="631452" y="1486729"/>
            <a:ext cx="11097486" cy="4324261"/>
          </a:xfrm>
          <a:prstGeom prst="rect">
            <a:avLst/>
          </a:prstGeom>
          <a:noFill/>
        </p:spPr>
        <p:txBody>
          <a:bodyPr wrap="square" rtlCol="0">
            <a:spAutoFit/>
          </a:bodyPr>
          <a:lstStyle/>
          <a:p>
            <a:pPr marL="457200" indent="-457200">
              <a:buFont typeface="Arial" charset="0"/>
              <a:buChar char="•"/>
            </a:pPr>
            <a:r>
              <a:rPr lang="en-US" sz="2500" dirty="0"/>
              <a:t>Los </a:t>
            </a:r>
            <a:r>
              <a:rPr lang="en-US" sz="2500" dirty="0" err="1"/>
              <a:t>títulos</a:t>
            </a:r>
            <a:r>
              <a:rPr lang="en-US" sz="2500" dirty="0"/>
              <a:t> </a:t>
            </a:r>
            <a:r>
              <a:rPr lang="en-US" sz="2500" dirty="0" err="1"/>
              <a:t>casi</a:t>
            </a:r>
            <a:r>
              <a:rPr lang="en-US" sz="2500" dirty="0"/>
              <a:t> </a:t>
            </a:r>
            <a:r>
              <a:rPr lang="en-US" sz="2500" dirty="0" err="1"/>
              <a:t>nunca</a:t>
            </a:r>
            <a:r>
              <a:rPr lang="en-US" sz="2500" dirty="0"/>
              <a:t> </a:t>
            </a:r>
            <a:r>
              <a:rPr lang="en-US" sz="2500" dirty="0" err="1"/>
              <a:t>deben</a:t>
            </a:r>
            <a:r>
              <a:rPr lang="en-US" sz="2500" dirty="0"/>
              <a:t> </a:t>
            </a:r>
            <a:r>
              <a:rPr lang="en-US" sz="2500" dirty="0" err="1"/>
              <a:t>contener</a:t>
            </a:r>
            <a:r>
              <a:rPr lang="en-US" sz="2500" dirty="0"/>
              <a:t> </a:t>
            </a:r>
            <a:r>
              <a:rPr lang="en-US" sz="2500" dirty="0" err="1"/>
              <a:t>abreviaturas</a:t>
            </a:r>
            <a:r>
              <a:rPr lang="en-US" sz="2500" dirty="0"/>
              <a:t>, </a:t>
            </a:r>
            <a:r>
              <a:rPr lang="en-US" sz="2500" dirty="0" err="1"/>
              <a:t>fórmulas</a:t>
            </a:r>
            <a:r>
              <a:rPr lang="en-US" sz="2500" dirty="0"/>
              <a:t> </a:t>
            </a:r>
            <a:r>
              <a:rPr lang="en-US" sz="2500" dirty="0" err="1"/>
              <a:t>químicas</a:t>
            </a:r>
            <a:r>
              <a:rPr lang="en-US" sz="2500" dirty="0"/>
              <a:t>, </a:t>
            </a:r>
            <a:r>
              <a:rPr lang="en-US" sz="2500" dirty="0" err="1"/>
              <a:t>nombres</a:t>
            </a:r>
            <a:r>
              <a:rPr lang="en-US" sz="2500" dirty="0"/>
              <a:t> </a:t>
            </a:r>
            <a:r>
              <a:rPr lang="en-US" sz="2500" dirty="0" err="1"/>
              <a:t>patentados</a:t>
            </a:r>
            <a:r>
              <a:rPr lang="en-US" sz="2500" dirty="0"/>
              <a:t> (en </a:t>
            </a:r>
            <a:r>
              <a:rPr lang="en-US" sz="2500" dirty="0" err="1"/>
              <a:t>lugar</a:t>
            </a:r>
            <a:r>
              <a:rPr lang="en-US" sz="2500" dirty="0"/>
              <a:t> de </a:t>
            </a:r>
            <a:r>
              <a:rPr lang="en-US" sz="2500" dirty="0" err="1"/>
              <a:t>genéricos</a:t>
            </a:r>
            <a:r>
              <a:rPr lang="en-US" sz="2500" dirty="0"/>
              <a:t>), </a:t>
            </a:r>
            <a:r>
              <a:rPr lang="en-US" sz="2500" dirty="0" err="1"/>
              <a:t>jerga</a:t>
            </a:r>
            <a:r>
              <a:rPr lang="en-US" sz="2500" dirty="0"/>
              <a:t> y </a:t>
            </a:r>
            <a:r>
              <a:rPr lang="en-US" sz="2500" dirty="0" err="1"/>
              <a:t>similares</a:t>
            </a:r>
            <a:r>
              <a:rPr lang="en-US" sz="2500" dirty="0"/>
              <a:t>. </a:t>
            </a:r>
            <a:endParaRPr lang="en-US" sz="2500" dirty="0" smtClean="0"/>
          </a:p>
          <a:p>
            <a:pPr marL="457200" indent="-457200">
              <a:buFont typeface="Arial" charset="0"/>
              <a:buChar char="•"/>
            </a:pPr>
            <a:r>
              <a:rPr lang="en-US" sz="2500" dirty="0" smtClean="0"/>
              <a:t>Al </a:t>
            </a:r>
            <a:r>
              <a:rPr lang="en-US" sz="2500" dirty="0" err="1"/>
              <a:t>diseñar</a:t>
            </a:r>
            <a:r>
              <a:rPr lang="en-US" sz="2500" dirty="0"/>
              <a:t> el </a:t>
            </a:r>
            <a:r>
              <a:rPr lang="en-US" sz="2500" dirty="0" err="1"/>
              <a:t>título</a:t>
            </a:r>
            <a:r>
              <a:rPr lang="en-US" sz="2500" dirty="0"/>
              <a:t>, el </a:t>
            </a:r>
            <a:r>
              <a:rPr lang="en-US" sz="2500" dirty="0" err="1"/>
              <a:t>autor</a:t>
            </a:r>
            <a:r>
              <a:rPr lang="en-US" sz="2500" dirty="0"/>
              <a:t> </a:t>
            </a:r>
            <a:r>
              <a:rPr lang="en-US" sz="2500" dirty="0" err="1"/>
              <a:t>debe</a:t>
            </a:r>
            <a:r>
              <a:rPr lang="en-US" sz="2500" dirty="0"/>
              <a:t> </a:t>
            </a:r>
            <a:r>
              <a:rPr lang="en-US" sz="2500" dirty="0" err="1"/>
              <a:t>preguntar</a:t>
            </a:r>
            <a:r>
              <a:rPr lang="en-US" sz="2500" dirty="0"/>
              <a:t>: "¿</a:t>
            </a:r>
            <a:r>
              <a:rPr lang="en-US" sz="2500" dirty="0" err="1"/>
              <a:t>Cómo</a:t>
            </a:r>
            <a:r>
              <a:rPr lang="en-US" sz="2500" dirty="0"/>
              <a:t> </a:t>
            </a:r>
            <a:r>
              <a:rPr lang="en-US" sz="2500" dirty="0" err="1"/>
              <a:t>buscaría</a:t>
            </a:r>
            <a:r>
              <a:rPr lang="en-US" sz="2500" dirty="0"/>
              <a:t> </a:t>
            </a:r>
            <a:r>
              <a:rPr lang="en-US" sz="2500" dirty="0" err="1"/>
              <a:t>este</a:t>
            </a:r>
            <a:r>
              <a:rPr lang="en-US" sz="2500" dirty="0"/>
              <a:t> </a:t>
            </a:r>
            <a:r>
              <a:rPr lang="en-US" sz="2500" dirty="0" err="1"/>
              <a:t>tipo</a:t>
            </a:r>
            <a:r>
              <a:rPr lang="en-US" sz="2500" dirty="0"/>
              <a:t> de </a:t>
            </a:r>
            <a:r>
              <a:rPr lang="en-US" sz="2500" dirty="0" err="1"/>
              <a:t>información</a:t>
            </a:r>
            <a:r>
              <a:rPr lang="en-US" sz="2500" dirty="0"/>
              <a:t> en un </a:t>
            </a:r>
            <a:r>
              <a:rPr lang="en-US" sz="2500" dirty="0" err="1"/>
              <a:t>índice</a:t>
            </a:r>
            <a:r>
              <a:rPr lang="en-US" sz="2500" dirty="0"/>
              <a:t>?" Si el </a:t>
            </a:r>
            <a:r>
              <a:rPr lang="en-US" sz="2500" dirty="0" err="1"/>
              <a:t>artículo</a:t>
            </a:r>
            <a:r>
              <a:rPr lang="en-US" sz="2500" dirty="0"/>
              <a:t> se </a:t>
            </a:r>
            <a:r>
              <a:rPr lang="en-US" sz="2500" dirty="0" err="1"/>
              <a:t>refiere</a:t>
            </a:r>
            <a:r>
              <a:rPr lang="en-US" sz="2500" dirty="0"/>
              <a:t> a un </a:t>
            </a:r>
            <a:r>
              <a:rPr lang="en-US" sz="2500" dirty="0" err="1"/>
              <a:t>efecto</a:t>
            </a:r>
            <a:r>
              <a:rPr lang="en-US" sz="2500" dirty="0"/>
              <a:t> del </a:t>
            </a:r>
            <a:r>
              <a:rPr lang="en-US" sz="2500" dirty="0" err="1"/>
              <a:t>ácido</a:t>
            </a:r>
            <a:r>
              <a:rPr lang="en-US" sz="2500" dirty="0"/>
              <a:t> </a:t>
            </a:r>
            <a:r>
              <a:rPr lang="en-US" sz="2500" dirty="0" err="1"/>
              <a:t>clorhídrico</a:t>
            </a:r>
            <a:r>
              <a:rPr lang="en-US" sz="2500" dirty="0"/>
              <a:t>, </a:t>
            </a:r>
            <a:r>
              <a:rPr lang="en-US" sz="2500" dirty="0" err="1"/>
              <a:t>si</a:t>
            </a:r>
            <a:r>
              <a:rPr lang="en-US" sz="2500" dirty="0"/>
              <a:t> el </a:t>
            </a:r>
            <a:r>
              <a:rPr lang="en-US" sz="2500" dirty="0" err="1"/>
              <a:t>título</a:t>
            </a:r>
            <a:r>
              <a:rPr lang="en-US" sz="2500" dirty="0"/>
              <a:t> </a:t>
            </a:r>
            <a:r>
              <a:rPr lang="en-US" sz="2500" dirty="0" err="1"/>
              <a:t>incluye</a:t>
            </a:r>
            <a:r>
              <a:rPr lang="en-US" sz="2500" dirty="0"/>
              <a:t> </a:t>
            </a:r>
            <a:r>
              <a:rPr lang="en-US" sz="2500" dirty="0" err="1"/>
              <a:t>las</a:t>
            </a:r>
            <a:r>
              <a:rPr lang="en-US" sz="2500" dirty="0"/>
              <a:t> palabras "</a:t>
            </a:r>
            <a:r>
              <a:rPr lang="en-US" sz="2500" dirty="0" err="1"/>
              <a:t>ácido</a:t>
            </a:r>
            <a:r>
              <a:rPr lang="en-US" sz="2500" dirty="0"/>
              <a:t> </a:t>
            </a:r>
            <a:r>
              <a:rPr lang="en-US" sz="2500" dirty="0" err="1" smtClean="0"/>
              <a:t>clorhídrico</a:t>
            </a:r>
            <a:r>
              <a:rPr lang="en-US" sz="2500" dirty="0" smtClean="0"/>
              <a:t>”. </a:t>
            </a:r>
          </a:p>
          <a:p>
            <a:pPr marL="457200" indent="-457200">
              <a:buFont typeface="Arial" charset="0"/>
              <a:buChar char="•"/>
            </a:pPr>
            <a:r>
              <a:rPr lang="en-US" sz="2500" dirty="0" smtClean="0"/>
              <a:t>En </a:t>
            </a:r>
            <a:r>
              <a:rPr lang="en-US" sz="2500" dirty="0" err="1"/>
              <a:t>realidad</a:t>
            </a:r>
            <a:r>
              <a:rPr lang="en-US" sz="2500" dirty="0"/>
              <a:t>, los </a:t>
            </a:r>
            <a:r>
              <a:rPr lang="en-US" sz="2500" dirty="0" err="1"/>
              <a:t>servicios</a:t>
            </a:r>
            <a:r>
              <a:rPr lang="en-US" sz="2500" dirty="0"/>
              <a:t> </a:t>
            </a:r>
            <a:r>
              <a:rPr lang="en-US" sz="2500" dirty="0" smtClean="0"/>
              <a:t>de b</a:t>
            </a:r>
            <a:r>
              <a:rPr lang="es-ES" sz="2500" dirty="0" err="1" smtClean="0"/>
              <a:t>úsqueda</a:t>
            </a:r>
            <a:r>
              <a:rPr lang="es-ES" sz="2500" dirty="0" smtClean="0"/>
              <a:t> </a:t>
            </a:r>
            <a:r>
              <a:rPr lang="en-US" sz="2500" dirty="0" err="1" smtClean="0"/>
              <a:t>más</a:t>
            </a:r>
            <a:r>
              <a:rPr lang="en-US" sz="2500" dirty="0" smtClean="0"/>
              <a:t> </a:t>
            </a:r>
            <a:r>
              <a:rPr lang="en-US" sz="2500" dirty="0" err="1"/>
              <a:t>grandes</a:t>
            </a:r>
            <a:r>
              <a:rPr lang="en-US" sz="2500" dirty="0"/>
              <a:t> </a:t>
            </a:r>
            <a:r>
              <a:rPr lang="en-US" sz="2500" dirty="0" err="1"/>
              <a:t>tienen</a:t>
            </a:r>
            <a:r>
              <a:rPr lang="en-US" sz="2500" dirty="0"/>
              <a:t> </a:t>
            </a:r>
            <a:r>
              <a:rPr lang="en-US" sz="2500" dirty="0" err="1"/>
              <a:t>programas</a:t>
            </a:r>
            <a:r>
              <a:rPr lang="en-US" sz="2500" dirty="0"/>
              <a:t> </a:t>
            </a:r>
            <a:r>
              <a:rPr lang="en-US" sz="2500" dirty="0" err="1"/>
              <a:t>informáticos</a:t>
            </a:r>
            <a:r>
              <a:rPr lang="en-US" sz="2500" dirty="0"/>
              <a:t> </a:t>
            </a:r>
            <a:r>
              <a:rPr lang="en-US" sz="2500" dirty="0" err="1"/>
              <a:t>que</a:t>
            </a:r>
            <a:r>
              <a:rPr lang="en-US" sz="2500" dirty="0"/>
              <a:t> </a:t>
            </a:r>
            <a:r>
              <a:rPr lang="en-US" sz="2500" dirty="0" err="1"/>
              <a:t>pueden</a:t>
            </a:r>
            <a:r>
              <a:rPr lang="en-US" sz="2500" dirty="0"/>
              <a:t> </a:t>
            </a:r>
            <a:r>
              <a:rPr lang="en-US" sz="2500" dirty="0" err="1"/>
              <a:t>reunir</a:t>
            </a:r>
            <a:r>
              <a:rPr lang="en-US" sz="2500" dirty="0"/>
              <a:t> entradas </a:t>
            </a:r>
            <a:r>
              <a:rPr lang="en-US" sz="2500" dirty="0" err="1"/>
              <a:t>como</a:t>
            </a:r>
            <a:r>
              <a:rPr lang="en-US" sz="2500" dirty="0"/>
              <a:t> el </a:t>
            </a:r>
            <a:r>
              <a:rPr lang="en-US" sz="2500" dirty="0" err="1"/>
              <a:t>ácido</a:t>
            </a:r>
            <a:r>
              <a:rPr lang="en-US" sz="2500" dirty="0"/>
              <a:t> </a:t>
            </a:r>
            <a:r>
              <a:rPr lang="en-US" sz="2500" dirty="0" err="1"/>
              <a:t>desoxirribonucleico</a:t>
            </a:r>
            <a:r>
              <a:rPr lang="en-US" sz="2500" dirty="0"/>
              <a:t>, el </a:t>
            </a:r>
            <a:r>
              <a:rPr lang="en-US" sz="2500" dirty="0" smtClean="0"/>
              <a:t>DNA </a:t>
            </a:r>
            <a:r>
              <a:rPr lang="en-US" sz="2500" dirty="0"/>
              <a:t>e </a:t>
            </a:r>
            <a:r>
              <a:rPr lang="en-US" sz="2500" dirty="0" err="1"/>
              <a:t>incluso</a:t>
            </a:r>
            <a:r>
              <a:rPr lang="en-US" sz="2500" dirty="0"/>
              <a:t> el </a:t>
            </a:r>
            <a:r>
              <a:rPr lang="en-US" sz="2500" dirty="0" smtClean="0"/>
              <a:t>AND. Sin </a:t>
            </a:r>
            <a:r>
              <a:rPr lang="en-US" sz="2500" dirty="0"/>
              <a:t>embargo, </a:t>
            </a:r>
            <a:r>
              <a:rPr lang="en-US" sz="2500" dirty="0" err="1"/>
              <a:t>por</a:t>
            </a:r>
            <a:r>
              <a:rPr lang="en-US" sz="2500" dirty="0"/>
              <a:t> mucho, la </a:t>
            </a:r>
            <a:r>
              <a:rPr lang="en-US" sz="2500" dirty="0" err="1"/>
              <a:t>mejor</a:t>
            </a:r>
            <a:r>
              <a:rPr lang="en-US" sz="2500" dirty="0"/>
              <a:t> </a:t>
            </a:r>
            <a:r>
              <a:rPr lang="en-US" sz="2500" dirty="0" err="1"/>
              <a:t>regla</a:t>
            </a:r>
            <a:r>
              <a:rPr lang="en-US" sz="2500" dirty="0"/>
              <a:t> para los </a:t>
            </a:r>
            <a:r>
              <a:rPr lang="en-US" sz="2500" dirty="0" err="1"/>
              <a:t>autores</a:t>
            </a:r>
            <a:r>
              <a:rPr lang="en-US" sz="2500" dirty="0"/>
              <a:t> (y </a:t>
            </a:r>
            <a:r>
              <a:rPr lang="en-US" sz="2500" dirty="0" err="1"/>
              <a:t>editores</a:t>
            </a:r>
            <a:r>
              <a:rPr lang="en-US" sz="2500" dirty="0"/>
              <a:t>) </a:t>
            </a:r>
            <a:r>
              <a:rPr lang="en-US" sz="2500" dirty="0" err="1"/>
              <a:t>es</a:t>
            </a:r>
            <a:r>
              <a:rPr lang="en-US" sz="2500" dirty="0"/>
              <a:t> </a:t>
            </a:r>
            <a:r>
              <a:rPr lang="en-US" sz="2500" dirty="0" err="1"/>
              <a:t>evitar</a:t>
            </a:r>
            <a:r>
              <a:rPr lang="en-US" sz="2500" dirty="0"/>
              <a:t> </a:t>
            </a:r>
            <a:r>
              <a:rPr lang="en-US" sz="2500" dirty="0" err="1"/>
              <a:t>las</a:t>
            </a:r>
            <a:r>
              <a:rPr lang="en-US" sz="2500" dirty="0"/>
              <a:t> </a:t>
            </a:r>
            <a:r>
              <a:rPr lang="en-US" sz="2500" dirty="0" err="1"/>
              <a:t>abreviaturas</a:t>
            </a:r>
            <a:r>
              <a:rPr lang="en-US" sz="2500" dirty="0"/>
              <a:t> en los </a:t>
            </a:r>
            <a:r>
              <a:rPr lang="en-US" sz="2500" dirty="0" err="1"/>
              <a:t>títulos</a:t>
            </a:r>
            <a:r>
              <a:rPr lang="en-US" sz="2500" dirty="0"/>
              <a:t>. </a:t>
            </a:r>
            <a:endParaRPr lang="en-US" sz="2500" dirty="0" smtClean="0"/>
          </a:p>
          <a:p>
            <a:pPr marL="457200" indent="-457200">
              <a:buFont typeface="Arial" charset="0"/>
              <a:buChar char="•"/>
            </a:pPr>
            <a:r>
              <a:rPr lang="en-US" sz="2500" dirty="0" smtClean="0"/>
              <a:t>Y </a:t>
            </a:r>
            <a:r>
              <a:rPr lang="en-US" sz="2500" dirty="0"/>
              <a:t>la </a:t>
            </a:r>
            <a:r>
              <a:rPr lang="en-US" sz="2500" dirty="0" err="1"/>
              <a:t>misma</a:t>
            </a:r>
            <a:r>
              <a:rPr lang="en-US" sz="2500" dirty="0"/>
              <a:t> </a:t>
            </a:r>
            <a:r>
              <a:rPr lang="en-US" sz="2500" dirty="0" err="1"/>
              <a:t>regla</a:t>
            </a:r>
            <a:r>
              <a:rPr lang="en-US" sz="2500" dirty="0"/>
              <a:t> </a:t>
            </a:r>
            <a:r>
              <a:rPr lang="en-US" sz="2500" dirty="0" err="1"/>
              <a:t>debe</a:t>
            </a:r>
            <a:r>
              <a:rPr lang="en-US" sz="2500" dirty="0"/>
              <a:t> </a:t>
            </a:r>
            <a:r>
              <a:rPr lang="en-US" sz="2500" dirty="0" err="1"/>
              <a:t>aplicarse</a:t>
            </a:r>
            <a:r>
              <a:rPr lang="en-US" sz="2500" dirty="0"/>
              <a:t> a los </a:t>
            </a:r>
            <a:r>
              <a:rPr lang="en-US" sz="2500" dirty="0" err="1"/>
              <a:t>nombres</a:t>
            </a:r>
            <a:r>
              <a:rPr lang="en-US" sz="2500" dirty="0"/>
              <a:t> </a:t>
            </a:r>
            <a:r>
              <a:rPr lang="en-US" sz="2500" dirty="0" err="1" smtClean="0"/>
              <a:t>propios</a:t>
            </a:r>
            <a:r>
              <a:rPr lang="en-US" sz="2500" dirty="0" smtClean="0"/>
              <a:t>, </a:t>
            </a:r>
            <a:r>
              <a:rPr lang="en-US" sz="2500" dirty="0"/>
              <a:t>la </a:t>
            </a:r>
            <a:r>
              <a:rPr lang="en-US" sz="2500" dirty="0" err="1"/>
              <a:t>jerga</a:t>
            </a:r>
            <a:r>
              <a:rPr lang="en-US" sz="2500" dirty="0"/>
              <a:t> y la </a:t>
            </a:r>
            <a:r>
              <a:rPr lang="en-US" sz="2500" dirty="0" err="1"/>
              <a:t>terminología</a:t>
            </a:r>
            <a:r>
              <a:rPr lang="en-US" sz="2500" dirty="0"/>
              <a:t> </a:t>
            </a:r>
            <a:r>
              <a:rPr lang="en-US" sz="2500" dirty="0" err="1"/>
              <a:t>inusual</a:t>
            </a:r>
            <a:r>
              <a:rPr lang="en-US" sz="2500" dirty="0"/>
              <a:t> o </a:t>
            </a:r>
            <a:r>
              <a:rPr lang="en-US" sz="2500" dirty="0" err="1"/>
              <a:t>obsoleta</a:t>
            </a:r>
            <a:r>
              <a:rPr lang="en-US" sz="2500" dirty="0"/>
              <a:t>.</a:t>
            </a:r>
          </a:p>
        </p:txBody>
      </p:sp>
    </p:spTree>
    <p:extLst>
      <p:ext uri="{BB962C8B-B14F-4D97-AF65-F5344CB8AC3E}">
        <p14:creationId xmlns:p14="http://schemas.microsoft.com/office/powerpoint/2010/main" val="1125559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a:t>
            </a:fld>
            <a:endParaRPr lang="es-ES_tradnl" sz="1600" dirty="0"/>
          </a:p>
        </p:txBody>
      </p:sp>
      <p:sp>
        <p:nvSpPr>
          <p:cNvPr id="6" name="Título 1"/>
          <p:cNvSpPr txBox="1">
            <a:spLocks/>
          </p:cNvSpPr>
          <p:nvPr/>
        </p:nvSpPr>
        <p:spPr>
          <a:xfrm>
            <a:off x="631452" y="397903"/>
            <a:ext cx="9521754" cy="122737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smtClean="0"/>
              <a:t>Ejemplo </a:t>
            </a:r>
            <a:r>
              <a:rPr lang="es-ES" dirty="0"/>
              <a:t>de </a:t>
            </a:r>
            <a:r>
              <a:rPr lang="es-ES" dirty="0" smtClean="0"/>
              <a:t>Artículo Académico</a:t>
            </a:r>
            <a:endParaRPr lang="es-ES_tradnl" b="1" dirty="0"/>
          </a:p>
        </p:txBody>
      </p:sp>
      <p:pic>
        <p:nvPicPr>
          <p:cNvPr id="3" name="Imagen 2"/>
          <p:cNvPicPr>
            <a:picLocks noChangeAspect="1"/>
          </p:cNvPicPr>
          <p:nvPr/>
        </p:nvPicPr>
        <p:blipFill>
          <a:blip r:embed="rId3"/>
          <a:stretch>
            <a:fillRect/>
          </a:stretch>
        </p:blipFill>
        <p:spPr>
          <a:xfrm>
            <a:off x="32132" y="1453422"/>
            <a:ext cx="5230913" cy="2586442"/>
          </a:xfrm>
          <a:prstGeom prst="rect">
            <a:avLst/>
          </a:prstGeom>
        </p:spPr>
      </p:pic>
      <p:pic>
        <p:nvPicPr>
          <p:cNvPr id="4" name="Imagen 3"/>
          <p:cNvPicPr>
            <a:picLocks noChangeAspect="1"/>
          </p:cNvPicPr>
          <p:nvPr/>
        </p:nvPicPr>
        <p:blipFill>
          <a:blip r:embed="rId4"/>
          <a:stretch>
            <a:fillRect/>
          </a:stretch>
        </p:blipFill>
        <p:spPr>
          <a:xfrm>
            <a:off x="5263045" y="1453422"/>
            <a:ext cx="6640483" cy="4207329"/>
          </a:xfrm>
          <a:prstGeom prst="rect">
            <a:avLst/>
          </a:prstGeom>
        </p:spPr>
      </p:pic>
      <p:sp>
        <p:nvSpPr>
          <p:cNvPr id="7" name="CuadroTexto 6"/>
          <p:cNvSpPr txBox="1"/>
          <p:nvPr/>
        </p:nvSpPr>
        <p:spPr>
          <a:xfrm>
            <a:off x="631452" y="4833257"/>
            <a:ext cx="2948243" cy="954107"/>
          </a:xfrm>
          <a:prstGeom prst="rect">
            <a:avLst/>
          </a:prstGeom>
          <a:noFill/>
        </p:spPr>
        <p:txBody>
          <a:bodyPr wrap="none" rtlCol="0">
            <a:spAutoFit/>
          </a:bodyPr>
          <a:lstStyle/>
          <a:p>
            <a:r>
              <a:rPr lang="en-US" sz="2800" dirty="0" smtClean="0"/>
              <a:t>- Range of search</a:t>
            </a:r>
          </a:p>
          <a:p>
            <a:r>
              <a:rPr lang="en-US" sz="2800" dirty="0" smtClean="0"/>
              <a:t>- Bibliography style</a:t>
            </a:r>
            <a:endParaRPr lang="en-US" sz="2800" dirty="0"/>
          </a:p>
        </p:txBody>
      </p:sp>
    </p:spTree>
    <p:extLst>
      <p:ext uri="{BB962C8B-B14F-4D97-AF65-F5344CB8AC3E}">
        <p14:creationId xmlns:p14="http://schemas.microsoft.com/office/powerpoint/2010/main" val="198280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6109" y="257392"/>
            <a:ext cx="10058400" cy="1292928"/>
          </a:xfrm>
        </p:spPr>
        <p:txBody>
          <a:bodyPr>
            <a:normAutofit/>
          </a:bodyPr>
          <a:lstStyle/>
          <a:p>
            <a:r>
              <a:rPr lang="es-ES" sz="3600" dirty="0" smtClean="0"/>
              <a:t>Ejemplos de Artículos Académicos</a:t>
            </a:r>
            <a:endParaRPr lang="en-US" sz="3600" dirty="0"/>
          </a:p>
        </p:txBody>
      </p:sp>
      <p:sp>
        <p:nvSpPr>
          <p:cNvPr id="4" name="Marcador de número de diapositiva 3"/>
          <p:cNvSpPr>
            <a:spLocks noGrp="1"/>
          </p:cNvSpPr>
          <p:nvPr>
            <p:ph type="sldNum" sz="quarter" idx="12"/>
          </p:nvPr>
        </p:nvSpPr>
        <p:spPr/>
        <p:txBody>
          <a:bodyPr/>
          <a:lstStyle/>
          <a:p>
            <a:fld id="{6D22F896-40B5-4ADD-8801-0D06FADFA095}" type="slidenum">
              <a:rPr lang="en-US" sz="1600" smtClean="0"/>
              <a:t>4</a:t>
            </a:fld>
            <a:endParaRPr lang="en-US" sz="1600" dirty="0"/>
          </a:p>
        </p:txBody>
      </p:sp>
      <p:pic>
        <p:nvPicPr>
          <p:cNvPr id="13" name="Imagen 12"/>
          <p:cNvPicPr>
            <a:picLocks noChangeAspect="1"/>
          </p:cNvPicPr>
          <p:nvPr/>
        </p:nvPicPr>
        <p:blipFill>
          <a:blip r:embed="rId2"/>
          <a:stretch>
            <a:fillRect/>
          </a:stretch>
        </p:blipFill>
        <p:spPr>
          <a:xfrm>
            <a:off x="1110346" y="1896354"/>
            <a:ext cx="5788479" cy="4348028"/>
          </a:xfrm>
          <a:prstGeom prst="rect">
            <a:avLst/>
          </a:prstGeom>
        </p:spPr>
      </p:pic>
      <p:sp>
        <p:nvSpPr>
          <p:cNvPr id="14" name="CuadroTexto 13"/>
          <p:cNvSpPr txBox="1"/>
          <p:nvPr/>
        </p:nvSpPr>
        <p:spPr>
          <a:xfrm>
            <a:off x="7511143" y="3706586"/>
            <a:ext cx="4122603" cy="461665"/>
          </a:xfrm>
          <a:prstGeom prst="rect">
            <a:avLst/>
          </a:prstGeom>
          <a:noFill/>
        </p:spPr>
        <p:txBody>
          <a:bodyPr wrap="none" rtlCol="0">
            <a:spAutoFit/>
          </a:bodyPr>
          <a:lstStyle/>
          <a:p>
            <a:r>
              <a:rPr lang="en-US" sz="2400" dirty="0" smtClean="0"/>
              <a:t>Use the </a:t>
            </a:r>
            <a:r>
              <a:rPr lang="en-US" sz="2400" b="1" dirty="0" err="1" smtClean="0">
                <a:solidFill>
                  <a:srgbClr val="FF0000"/>
                </a:solidFill>
              </a:rPr>
              <a:t>doi</a:t>
            </a:r>
            <a:r>
              <a:rPr lang="en-US" sz="2400" dirty="0" smtClean="0">
                <a:solidFill>
                  <a:srgbClr val="FF0000"/>
                </a:solidFill>
              </a:rPr>
              <a:t> </a:t>
            </a:r>
            <a:r>
              <a:rPr lang="en-US" sz="2400" dirty="0" smtClean="0"/>
              <a:t>to search the paper</a:t>
            </a:r>
            <a:endParaRPr lang="en-US" sz="2400" dirty="0"/>
          </a:p>
        </p:txBody>
      </p:sp>
    </p:spTree>
    <p:extLst>
      <p:ext uri="{BB962C8B-B14F-4D97-AF65-F5344CB8AC3E}">
        <p14:creationId xmlns:p14="http://schemas.microsoft.com/office/powerpoint/2010/main" val="121832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6109" y="257392"/>
            <a:ext cx="10058400" cy="1292928"/>
          </a:xfrm>
        </p:spPr>
        <p:txBody>
          <a:bodyPr>
            <a:normAutofit/>
          </a:bodyPr>
          <a:lstStyle/>
          <a:p>
            <a:r>
              <a:rPr lang="es-ES" sz="3600" dirty="0" err="1" smtClean="0"/>
              <a:t>Latex</a:t>
            </a:r>
            <a:r>
              <a:rPr lang="es-ES" sz="3600" dirty="0" smtClean="0"/>
              <a:t> </a:t>
            </a:r>
            <a:r>
              <a:rPr lang="es-ES" sz="3600" dirty="0" err="1" smtClean="0"/>
              <a:t>Format</a:t>
            </a:r>
            <a:r>
              <a:rPr lang="es-ES" sz="3600" dirty="0" smtClean="0"/>
              <a:t> - </a:t>
            </a:r>
            <a:r>
              <a:rPr lang="es-ES" sz="3600" dirty="0" err="1" smtClean="0"/>
              <a:t>Templates</a:t>
            </a:r>
            <a:endParaRPr lang="en-US" sz="3600" dirty="0"/>
          </a:p>
        </p:txBody>
      </p:sp>
      <p:sp>
        <p:nvSpPr>
          <p:cNvPr id="4" name="Marcador de número de diapositiva 3"/>
          <p:cNvSpPr>
            <a:spLocks noGrp="1"/>
          </p:cNvSpPr>
          <p:nvPr>
            <p:ph type="sldNum" sz="quarter" idx="12"/>
          </p:nvPr>
        </p:nvSpPr>
        <p:spPr/>
        <p:txBody>
          <a:bodyPr/>
          <a:lstStyle/>
          <a:p>
            <a:fld id="{6D22F896-40B5-4ADD-8801-0D06FADFA095}" type="slidenum">
              <a:rPr lang="en-US" sz="1600" smtClean="0"/>
              <a:t>5</a:t>
            </a:fld>
            <a:endParaRPr lang="en-US" sz="1600" dirty="0"/>
          </a:p>
        </p:txBody>
      </p:sp>
      <p:pic>
        <p:nvPicPr>
          <p:cNvPr id="3" name="Imagen 2"/>
          <p:cNvPicPr>
            <a:picLocks noChangeAspect="1"/>
          </p:cNvPicPr>
          <p:nvPr/>
        </p:nvPicPr>
        <p:blipFill>
          <a:blip r:embed="rId2"/>
          <a:stretch>
            <a:fillRect/>
          </a:stretch>
        </p:blipFill>
        <p:spPr>
          <a:xfrm>
            <a:off x="1056109" y="1995023"/>
            <a:ext cx="8665029" cy="3680072"/>
          </a:xfrm>
          <a:prstGeom prst="rect">
            <a:avLst/>
          </a:prstGeom>
        </p:spPr>
      </p:pic>
      <p:sp>
        <p:nvSpPr>
          <p:cNvPr id="5" name="Elipse 4"/>
          <p:cNvSpPr/>
          <p:nvPr/>
        </p:nvSpPr>
        <p:spPr>
          <a:xfrm>
            <a:off x="2449286" y="2165016"/>
            <a:ext cx="1404257" cy="92108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24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6109" y="257392"/>
            <a:ext cx="10058400" cy="1292928"/>
          </a:xfrm>
        </p:spPr>
        <p:txBody>
          <a:bodyPr>
            <a:normAutofit/>
          </a:bodyPr>
          <a:lstStyle/>
          <a:p>
            <a:r>
              <a:rPr lang="es-ES" sz="3600" dirty="0" err="1" smtClean="0"/>
              <a:t>Journals</a:t>
            </a:r>
            <a:r>
              <a:rPr lang="es-ES" sz="3600" dirty="0" smtClean="0"/>
              <a:t> </a:t>
            </a:r>
            <a:r>
              <a:rPr lang="es-ES" sz="3600" dirty="0" err="1" smtClean="0"/>
              <a:t>where</a:t>
            </a:r>
            <a:r>
              <a:rPr lang="es-ES" sz="3600" dirty="0" smtClean="0"/>
              <a:t> to </a:t>
            </a:r>
            <a:r>
              <a:rPr lang="es-ES" sz="3600" dirty="0" err="1" smtClean="0"/>
              <a:t>submit</a:t>
            </a:r>
            <a:endParaRPr lang="en-US" sz="3600" dirty="0"/>
          </a:p>
        </p:txBody>
      </p:sp>
      <p:sp>
        <p:nvSpPr>
          <p:cNvPr id="4" name="Marcador de número de diapositiva 3"/>
          <p:cNvSpPr>
            <a:spLocks noGrp="1"/>
          </p:cNvSpPr>
          <p:nvPr>
            <p:ph type="sldNum" sz="quarter" idx="12"/>
          </p:nvPr>
        </p:nvSpPr>
        <p:spPr/>
        <p:txBody>
          <a:bodyPr/>
          <a:lstStyle/>
          <a:p>
            <a:fld id="{6D22F896-40B5-4ADD-8801-0D06FADFA095}" type="slidenum">
              <a:rPr lang="en-US" sz="1600" smtClean="0"/>
              <a:t>6</a:t>
            </a:fld>
            <a:endParaRPr lang="en-US" sz="1600" dirty="0"/>
          </a:p>
        </p:txBody>
      </p:sp>
      <p:pic>
        <p:nvPicPr>
          <p:cNvPr id="6" name="Imagen 5"/>
          <p:cNvPicPr>
            <a:picLocks noChangeAspect="1"/>
          </p:cNvPicPr>
          <p:nvPr/>
        </p:nvPicPr>
        <p:blipFill>
          <a:blip r:embed="rId2"/>
          <a:stretch>
            <a:fillRect/>
          </a:stretch>
        </p:blipFill>
        <p:spPr>
          <a:xfrm>
            <a:off x="1056109" y="1929026"/>
            <a:ext cx="8795657" cy="3557016"/>
          </a:xfrm>
          <a:prstGeom prst="rect">
            <a:avLst/>
          </a:prstGeom>
        </p:spPr>
      </p:pic>
      <p:sp>
        <p:nvSpPr>
          <p:cNvPr id="7" name="CuadroTexto 6"/>
          <p:cNvSpPr txBox="1"/>
          <p:nvPr/>
        </p:nvSpPr>
        <p:spPr>
          <a:xfrm>
            <a:off x="1056109" y="5699231"/>
            <a:ext cx="3356945" cy="461665"/>
          </a:xfrm>
          <a:prstGeom prst="rect">
            <a:avLst/>
          </a:prstGeom>
          <a:noFill/>
        </p:spPr>
        <p:txBody>
          <a:bodyPr wrap="none" rtlCol="0">
            <a:spAutoFit/>
          </a:bodyPr>
          <a:lstStyle/>
          <a:p>
            <a:r>
              <a:rPr lang="es-ES_tradnl" sz="2400" dirty="0" smtClean="0">
                <a:hlinkClick r:id="rId3"/>
              </a:rPr>
              <a:t>Ejemplo de Journal Paper</a:t>
            </a:r>
            <a:endParaRPr lang="en-US" sz="2400" dirty="0"/>
          </a:p>
        </p:txBody>
      </p:sp>
    </p:spTree>
    <p:extLst>
      <p:ext uri="{BB962C8B-B14F-4D97-AF65-F5344CB8AC3E}">
        <p14:creationId xmlns:p14="http://schemas.microsoft.com/office/powerpoint/2010/main" val="24338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6109" y="306378"/>
            <a:ext cx="10058400" cy="1292928"/>
          </a:xfrm>
        </p:spPr>
        <p:txBody>
          <a:bodyPr>
            <a:normAutofit/>
          </a:bodyPr>
          <a:lstStyle/>
          <a:p>
            <a:r>
              <a:rPr lang="en-US" sz="3600" dirty="0" smtClean="0"/>
              <a:t>Overleaf to produce articles in Latex format</a:t>
            </a:r>
            <a:endParaRPr lang="en-US" sz="3600" dirty="0"/>
          </a:p>
        </p:txBody>
      </p:sp>
      <p:sp>
        <p:nvSpPr>
          <p:cNvPr id="4" name="Marcador de número de diapositiva 3"/>
          <p:cNvSpPr>
            <a:spLocks noGrp="1"/>
          </p:cNvSpPr>
          <p:nvPr>
            <p:ph type="sldNum" sz="quarter" idx="12"/>
          </p:nvPr>
        </p:nvSpPr>
        <p:spPr/>
        <p:txBody>
          <a:bodyPr/>
          <a:lstStyle/>
          <a:p>
            <a:fld id="{6D22F896-40B5-4ADD-8801-0D06FADFA095}" type="slidenum">
              <a:rPr lang="en-US" sz="1600" smtClean="0"/>
              <a:t>7</a:t>
            </a:fld>
            <a:endParaRPr lang="en-US" sz="1600" dirty="0"/>
          </a:p>
        </p:txBody>
      </p:sp>
      <p:sp>
        <p:nvSpPr>
          <p:cNvPr id="3" name="CuadroTexto 2"/>
          <p:cNvSpPr txBox="1"/>
          <p:nvPr/>
        </p:nvSpPr>
        <p:spPr>
          <a:xfrm>
            <a:off x="1056109" y="3037114"/>
            <a:ext cx="2905988" cy="523220"/>
          </a:xfrm>
          <a:prstGeom prst="rect">
            <a:avLst/>
          </a:prstGeom>
          <a:noFill/>
        </p:spPr>
        <p:txBody>
          <a:bodyPr wrap="none" rtlCol="0">
            <a:spAutoFit/>
          </a:bodyPr>
          <a:lstStyle/>
          <a:p>
            <a:r>
              <a:rPr lang="en-US" sz="2800"/>
              <a:t>www.overleaf.com</a:t>
            </a:r>
            <a:endParaRPr lang="en-US" sz="2800" dirty="0"/>
          </a:p>
        </p:txBody>
      </p:sp>
    </p:spTree>
    <p:extLst>
      <p:ext uri="{BB962C8B-B14F-4D97-AF65-F5344CB8AC3E}">
        <p14:creationId xmlns:p14="http://schemas.microsoft.com/office/powerpoint/2010/main" val="165098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8</a:t>
            </a:fld>
            <a:endParaRPr lang="es-ES_tradnl" sz="1600" dirty="0"/>
          </a:p>
        </p:txBody>
      </p:sp>
      <p:sp>
        <p:nvSpPr>
          <p:cNvPr id="3" name="Marcador de contenido 5"/>
          <p:cNvSpPr txBox="1">
            <a:spLocks/>
          </p:cNvSpPr>
          <p:nvPr/>
        </p:nvSpPr>
        <p:spPr>
          <a:xfrm>
            <a:off x="475479" y="1388475"/>
            <a:ext cx="11502189" cy="283245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_tradnl" sz="3200" dirty="0" smtClean="0">
                <a:hlinkClick r:id="rId3"/>
              </a:rPr>
              <a:t>Key Points before writing</a:t>
            </a:r>
            <a:endParaRPr lang="es-ES_tradnl" sz="3200" dirty="0" smtClean="0"/>
          </a:p>
        </p:txBody>
      </p:sp>
      <p:sp>
        <p:nvSpPr>
          <p:cNvPr id="6" name="Título 1"/>
          <p:cNvSpPr txBox="1">
            <a:spLocks/>
          </p:cNvSpPr>
          <p:nvPr/>
        </p:nvSpPr>
        <p:spPr>
          <a:xfrm>
            <a:off x="681644" y="577517"/>
            <a:ext cx="11089860" cy="122737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Antes de escribir</a:t>
            </a:r>
            <a:endParaRPr lang="es-ES_tradnl" sz="4400" b="1" dirty="0"/>
          </a:p>
        </p:txBody>
      </p:sp>
      <p:pic>
        <p:nvPicPr>
          <p:cNvPr id="4" name="Imagen 3"/>
          <p:cNvPicPr>
            <a:picLocks noChangeAspect="1"/>
          </p:cNvPicPr>
          <p:nvPr/>
        </p:nvPicPr>
        <p:blipFill>
          <a:blip r:embed="rId4"/>
          <a:stretch>
            <a:fillRect/>
          </a:stretch>
        </p:blipFill>
        <p:spPr>
          <a:xfrm>
            <a:off x="1266199" y="2241809"/>
            <a:ext cx="9730664" cy="3908551"/>
          </a:xfrm>
          <a:prstGeom prst="rect">
            <a:avLst/>
          </a:prstGeom>
        </p:spPr>
      </p:pic>
    </p:spTree>
    <p:extLst>
      <p:ext uri="{BB962C8B-B14F-4D97-AF65-F5344CB8AC3E}">
        <p14:creationId xmlns:p14="http://schemas.microsoft.com/office/powerpoint/2010/main" val="2061700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smtClean="0"/>
              <a:t>Introducción</a:t>
            </a:r>
            <a:endParaRPr lang="es-ES_tradnl" b="1" dirty="0"/>
          </a:p>
        </p:txBody>
      </p:sp>
      <p:sp>
        <p:nvSpPr>
          <p:cNvPr id="8" name="CuadroTexto 7"/>
          <p:cNvSpPr txBox="1"/>
          <p:nvPr/>
        </p:nvSpPr>
        <p:spPr>
          <a:xfrm>
            <a:off x="631451" y="1625281"/>
            <a:ext cx="10994491" cy="3970318"/>
          </a:xfrm>
          <a:prstGeom prst="rect">
            <a:avLst/>
          </a:prstGeom>
          <a:noFill/>
        </p:spPr>
        <p:txBody>
          <a:bodyPr wrap="square" rtlCol="0">
            <a:spAutoFit/>
          </a:bodyPr>
          <a:lstStyle/>
          <a:p>
            <a:r>
              <a:rPr lang="en-US" sz="2800" dirty="0"/>
              <a:t>El </a:t>
            </a:r>
            <a:r>
              <a:rPr lang="en-US" sz="2800" dirty="0" err="1"/>
              <a:t>objetivo</a:t>
            </a:r>
            <a:r>
              <a:rPr lang="en-US" sz="2800" dirty="0"/>
              <a:t> de la </a:t>
            </a:r>
            <a:r>
              <a:rPr lang="en-US" sz="2800" dirty="0" err="1"/>
              <a:t>investigación</a:t>
            </a:r>
            <a:r>
              <a:rPr lang="en-US" sz="2800" dirty="0"/>
              <a:t> </a:t>
            </a:r>
            <a:r>
              <a:rPr lang="en-US" sz="2800" dirty="0" err="1"/>
              <a:t>científica</a:t>
            </a:r>
            <a:r>
              <a:rPr lang="en-US" sz="2800" dirty="0"/>
              <a:t> </a:t>
            </a:r>
            <a:r>
              <a:rPr lang="en-US" sz="2800" dirty="0" err="1"/>
              <a:t>es</a:t>
            </a:r>
            <a:r>
              <a:rPr lang="en-US" sz="2800" dirty="0"/>
              <a:t> la </a:t>
            </a:r>
            <a:r>
              <a:rPr lang="en-US" sz="2800" dirty="0" err="1"/>
              <a:t>publicación</a:t>
            </a:r>
            <a:r>
              <a:rPr lang="en-US" sz="2800" dirty="0"/>
              <a:t>. Los </a:t>
            </a:r>
            <a:r>
              <a:rPr lang="en-US" sz="2800" dirty="0" err="1"/>
              <a:t>científicos</a:t>
            </a:r>
            <a:r>
              <a:rPr lang="en-US" sz="2800" dirty="0"/>
              <a:t>, </a:t>
            </a:r>
            <a:r>
              <a:rPr lang="en-US" sz="2800" dirty="0" err="1"/>
              <a:t>comenzando</a:t>
            </a:r>
            <a:r>
              <a:rPr lang="en-US" sz="2800" dirty="0"/>
              <a:t> </a:t>
            </a:r>
            <a:r>
              <a:rPr lang="en-US" sz="2800" dirty="0" err="1"/>
              <a:t>como</a:t>
            </a:r>
            <a:r>
              <a:rPr lang="en-US" sz="2800" dirty="0"/>
              <a:t> </a:t>
            </a:r>
            <a:r>
              <a:rPr lang="en-US" sz="2800" dirty="0" err="1"/>
              <a:t>estudiantes</a:t>
            </a:r>
            <a:r>
              <a:rPr lang="en-US" sz="2800" dirty="0"/>
              <a:t> de </a:t>
            </a:r>
            <a:r>
              <a:rPr lang="en-US" sz="2800" dirty="0" err="1"/>
              <a:t>posgrado</a:t>
            </a:r>
            <a:r>
              <a:rPr lang="en-US" sz="2800" dirty="0"/>
              <a:t> o </a:t>
            </a:r>
            <a:r>
              <a:rPr lang="en-US" sz="2800" dirty="0" err="1"/>
              <a:t>incluso</a:t>
            </a:r>
            <a:r>
              <a:rPr lang="en-US" sz="2800" dirty="0"/>
              <a:t> antes, se </a:t>
            </a:r>
            <a:r>
              <a:rPr lang="en-US" sz="2800" dirty="0" err="1"/>
              <a:t>miden</a:t>
            </a:r>
            <a:r>
              <a:rPr lang="en-US" sz="2800" dirty="0"/>
              <a:t> </a:t>
            </a:r>
            <a:r>
              <a:rPr lang="en-US" sz="2800" dirty="0" err="1"/>
              <a:t>principalmente</a:t>
            </a:r>
            <a:r>
              <a:rPr lang="en-US" sz="2800" dirty="0"/>
              <a:t> no </a:t>
            </a:r>
            <a:r>
              <a:rPr lang="en-US" sz="2800" dirty="0" err="1"/>
              <a:t>por</a:t>
            </a:r>
            <a:r>
              <a:rPr lang="en-US" sz="2800" dirty="0"/>
              <a:t> </a:t>
            </a:r>
            <a:r>
              <a:rPr lang="en-US" sz="2800" dirty="0" err="1"/>
              <a:t>su</a:t>
            </a:r>
            <a:r>
              <a:rPr lang="en-US" sz="2800" dirty="0"/>
              <a:t> </a:t>
            </a:r>
            <a:r>
              <a:rPr lang="en-US" sz="2800" dirty="0" err="1"/>
              <a:t>destreza</a:t>
            </a:r>
            <a:r>
              <a:rPr lang="en-US" sz="2800" dirty="0"/>
              <a:t> en </a:t>
            </a:r>
            <a:r>
              <a:rPr lang="en-US" sz="2800" dirty="0" err="1"/>
              <a:t>las</a:t>
            </a:r>
            <a:r>
              <a:rPr lang="en-US" sz="2800" dirty="0"/>
              <a:t> </a:t>
            </a:r>
            <a:r>
              <a:rPr lang="en-US" sz="2800" dirty="0" err="1"/>
              <a:t>manipulaciones</a:t>
            </a:r>
            <a:r>
              <a:rPr lang="en-US" sz="2800" dirty="0"/>
              <a:t> de </a:t>
            </a:r>
            <a:r>
              <a:rPr lang="en-US" sz="2800" dirty="0" err="1"/>
              <a:t>laboratorio</a:t>
            </a:r>
            <a:r>
              <a:rPr lang="en-US" sz="2800" dirty="0"/>
              <a:t>, no </a:t>
            </a:r>
            <a:r>
              <a:rPr lang="en-US" sz="2800" dirty="0" err="1"/>
              <a:t>por</a:t>
            </a:r>
            <a:r>
              <a:rPr lang="en-US" sz="2800" dirty="0"/>
              <a:t> </a:t>
            </a:r>
            <a:r>
              <a:rPr lang="en-US" sz="2800" dirty="0" err="1"/>
              <a:t>su</a:t>
            </a:r>
            <a:r>
              <a:rPr lang="en-US" sz="2800" dirty="0"/>
              <a:t> </a:t>
            </a:r>
            <a:r>
              <a:rPr lang="en-US" sz="2800" dirty="0" err="1"/>
              <a:t>conocimiento</a:t>
            </a:r>
            <a:r>
              <a:rPr lang="en-US" sz="2800" dirty="0"/>
              <a:t> </a:t>
            </a:r>
            <a:r>
              <a:rPr lang="en-US" sz="2800" dirty="0" err="1"/>
              <a:t>innato</a:t>
            </a:r>
            <a:r>
              <a:rPr lang="en-US" sz="2800" dirty="0"/>
              <a:t> de </a:t>
            </a:r>
            <a:r>
              <a:rPr lang="en-US" sz="2800" dirty="0" err="1"/>
              <a:t>temas</a:t>
            </a:r>
            <a:r>
              <a:rPr lang="en-US" sz="2800" dirty="0"/>
              <a:t> </a:t>
            </a:r>
            <a:r>
              <a:rPr lang="en-US" sz="2800" dirty="0" err="1"/>
              <a:t>científicos</a:t>
            </a:r>
            <a:r>
              <a:rPr lang="en-US" sz="2800" dirty="0"/>
              <a:t> </a:t>
            </a:r>
            <a:r>
              <a:rPr lang="en-US" sz="2800" dirty="0" err="1" smtClean="0"/>
              <a:t>amplios</a:t>
            </a:r>
            <a:r>
              <a:rPr lang="en-US" sz="2800" dirty="0" smtClean="0"/>
              <a:t>, </a:t>
            </a:r>
            <a:r>
              <a:rPr lang="en-US" sz="2800" dirty="0"/>
              <a:t>y </a:t>
            </a:r>
            <a:r>
              <a:rPr lang="en-US" sz="2800" dirty="0" err="1"/>
              <a:t>ciertamente</a:t>
            </a:r>
            <a:r>
              <a:rPr lang="en-US" sz="2800" dirty="0"/>
              <a:t> no </a:t>
            </a:r>
            <a:r>
              <a:rPr lang="en-US" sz="2800" dirty="0" err="1"/>
              <a:t>por</a:t>
            </a:r>
            <a:r>
              <a:rPr lang="en-US" sz="2800" dirty="0"/>
              <a:t> </a:t>
            </a:r>
            <a:r>
              <a:rPr lang="en-US" sz="2800" dirty="0" err="1"/>
              <a:t>su</a:t>
            </a:r>
            <a:r>
              <a:rPr lang="en-US" sz="2800" dirty="0"/>
              <a:t> </a:t>
            </a:r>
            <a:r>
              <a:rPr lang="en-US" sz="2800" dirty="0" err="1" smtClean="0"/>
              <a:t>ingenio</a:t>
            </a:r>
            <a:r>
              <a:rPr lang="en-US" sz="2800" dirty="0" smtClean="0"/>
              <a:t>; </a:t>
            </a:r>
            <a:r>
              <a:rPr lang="en-US" sz="2800" dirty="0"/>
              <a:t>son </a:t>
            </a:r>
            <a:r>
              <a:rPr lang="en-US" sz="2800" dirty="0" err="1"/>
              <a:t>medidos</a:t>
            </a:r>
            <a:r>
              <a:rPr lang="en-US" sz="2800" dirty="0"/>
              <a:t> y se </a:t>
            </a:r>
            <a:r>
              <a:rPr lang="en-US" sz="2800" dirty="0" err="1"/>
              <a:t>hacen</a:t>
            </a:r>
            <a:r>
              <a:rPr lang="en-US" sz="2800" dirty="0"/>
              <a:t> </a:t>
            </a:r>
            <a:r>
              <a:rPr lang="en-US" sz="2800" dirty="0" err="1" smtClean="0"/>
              <a:t>conocidos</a:t>
            </a:r>
            <a:r>
              <a:rPr lang="en-US" sz="2800" dirty="0" smtClean="0"/>
              <a:t> </a:t>
            </a:r>
            <a:r>
              <a:rPr lang="en-US" sz="2800" dirty="0" err="1" smtClean="0"/>
              <a:t>por</a:t>
            </a:r>
            <a:r>
              <a:rPr lang="en-US" sz="2800" dirty="0" smtClean="0"/>
              <a:t> </a:t>
            </a:r>
            <a:r>
              <a:rPr lang="en-US" sz="2800" dirty="0" err="1"/>
              <a:t>sus</a:t>
            </a:r>
            <a:r>
              <a:rPr lang="en-US" sz="2800" dirty="0"/>
              <a:t> </a:t>
            </a:r>
            <a:r>
              <a:rPr lang="en-US" sz="2800" dirty="0" err="1"/>
              <a:t>publicaciones</a:t>
            </a:r>
            <a:r>
              <a:rPr lang="en-US" sz="2800" dirty="0"/>
              <a:t>. En un </a:t>
            </a:r>
            <a:r>
              <a:rPr lang="en-US" sz="2800" dirty="0" err="1"/>
              <a:t>nivel</a:t>
            </a:r>
            <a:r>
              <a:rPr lang="en-US" sz="2800" dirty="0"/>
              <a:t> </a:t>
            </a:r>
            <a:r>
              <a:rPr lang="en-US" sz="2800" dirty="0" err="1"/>
              <a:t>práctico</a:t>
            </a:r>
            <a:r>
              <a:rPr lang="en-US" sz="2800" dirty="0"/>
              <a:t>, un </a:t>
            </a:r>
            <a:r>
              <a:rPr lang="en-US" sz="2800" dirty="0" err="1"/>
              <a:t>científico</a:t>
            </a:r>
            <a:r>
              <a:rPr lang="en-US" sz="2800" dirty="0"/>
              <a:t> </a:t>
            </a:r>
            <a:r>
              <a:rPr lang="en-US" sz="2800" dirty="0" err="1"/>
              <a:t>generalmente</a:t>
            </a:r>
            <a:r>
              <a:rPr lang="en-US" sz="2800" dirty="0"/>
              <a:t> </a:t>
            </a:r>
            <a:r>
              <a:rPr lang="en-US" sz="2800" dirty="0" err="1"/>
              <a:t>necesita</a:t>
            </a:r>
            <a:r>
              <a:rPr lang="en-US" sz="2800" dirty="0"/>
              <a:t> </a:t>
            </a:r>
            <a:r>
              <a:rPr lang="en-US" sz="2800" dirty="0" err="1"/>
              <a:t>publicaciones</a:t>
            </a:r>
            <a:r>
              <a:rPr lang="en-US" sz="2800" dirty="0"/>
              <a:t> para </a:t>
            </a:r>
            <a:r>
              <a:rPr lang="en-US" sz="2800" dirty="0" err="1"/>
              <a:t>obtener</a:t>
            </a:r>
            <a:r>
              <a:rPr lang="en-US" sz="2800" dirty="0"/>
              <a:t> un </a:t>
            </a:r>
            <a:r>
              <a:rPr lang="en-US" sz="2800" dirty="0" err="1"/>
              <a:t>trabajo</a:t>
            </a:r>
            <a:r>
              <a:rPr lang="en-US" sz="2800" dirty="0"/>
              <a:t>, </a:t>
            </a:r>
            <a:r>
              <a:rPr lang="en-US" sz="2800" dirty="0" err="1"/>
              <a:t>obtener</a:t>
            </a:r>
            <a:r>
              <a:rPr lang="en-US" sz="2800" dirty="0"/>
              <a:t> </a:t>
            </a:r>
            <a:r>
              <a:rPr lang="en-US" sz="2800" dirty="0" err="1"/>
              <a:t>fondos</a:t>
            </a:r>
            <a:r>
              <a:rPr lang="en-US" sz="2800" dirty="0"/>
              <a:t> para </a:t>
            </a:r>
            <a:r>
              <a:rPr lang="en-US" sz="2800" dirty="0" err="1"/>
              <a:t>seguir</a:t>
            </a:r>
            <a:r>
              <a:rPr lang="en-US" sz="2800" dirty="0"/>
              <a:t> </a:t>
            </a:r>
            <a:r>
              <a:rPr lang="en-US" sz="2800" dirty="0" err="1"/>
              <a:t>investigando</a:t>
            </a:r>
            <a:r>
              <a:rPr lang="en-US" sz="2800" dirty="0"/>
              <a:t> </a:t>
            </a:r>
            <a:r>
              <a:rPr lang="en-US" sz="2800" dirty="0" smtClean="0"/>
              <a:t>y </a:t>
            </a:r>
            <a:r>
              <a:rPr lang="en-US" sz="2800" dirty="0" err="1"/>
              <a:t>obtener</a:t>
            </a:r>
            <a:r>
              <a:rPr lang="en-US" sz="2800" dirty="0"/>
              <a:t> </a:t>
            </a:r>
            <a:r>
              <a:rPr lang="en-US" sz="2800" dirty="0" err="1"/>
              <a:t>promoción</a:t>
            </a:r>
            <a:r>
              <a:rPr lang="en-US" sz="2800" dirty="0"/>
              <a:t>. En </a:t>
            </a:r>
            <a:r>
              <a:rPr lang="en-US" sz="2800" dirty="0" err="1"/>
              <a:t>algunas</a:t>
            </a:r>
            <a:r>
              <a:rPr lang="en-US" sz="2800" dirty="0"/>
              <a:t> </a:t>
            </a:r>
            <a:r>
              <a:rPr lang="en-US" sz="2800" dirty="0" err="1"/>
              <a:t>instituciones</a:t>
            </a:r>
            <a:r>
              <a:rPr lang="en-US" sz="2800" dirty="0"/>
              <a:t>, se </a:t>
            </a:r>
            <a:r>
              <a:rPr lang="en-US" sz="2800" dirty="0" err="1"/>
              <a:t>necesitan</a:t>
            </a:r>
            <a:r>
              <a:rPr lang="en-US" sz="2800" dirty="0"/>
              <a:t> </a:t>
            </a:r>
            <a:r>
              <a:rPr lang="en-US" sz="2800" dirty="0" err="1"/>
              <a:t>publicaciones</a:t>
            </a:r>
            <a:r>
              <a:rPr lang="en-US" sz="2800" dirty="0"/>
              <a:t> para </a:t>
            </a:r>
            <a:r>
              <a:rPr lang="en-US" sz="2800" dirty="0" err="1"/>
              <a:t>obtener</a:t>
            </a:r>
            <a:r>
              <a:rPr lang="en-US" sz="2800" dirty="0"/>
              <a:t> un </a:t>
            </a:r>
            <a:r>
              <a:rPr lang="en-US" sz="2800" dirty="0" err="1"/>
              <a:t>doctorado</a:t>
            </a:r>
            <a:r>
              <a:rPr lang="en-US" sz="2800" dirty="0"/>
              <a:t>.</a:t>
            </a:r>
          </a:p>
        </p:txBody>
      </p:sp>
    </p:spTree>
    <p:extLst>
      <p:ext uri="{BB962C8B-B14F-4D97-AF65-F5344CB8AC3E}">
        <p14:creationId xmlns:p14="http://schemas.microsoft.com/office/powerpoint/2010/main" val="708887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33317</TotalTime>
  <Words>1993</Words>
  <Application>Microsoft Macintosh PowerPoint</Application>
  <PresentationFormat>Panorámica</PresentationFormat>
  <Paragraphs>145</Paragraphs>
  <Slides>25</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Calibri</vt:lpstr>
      <vt:lpstr>Calibri Light</vt:lpstr>
      <vt:lpstr>Arial</vt:lpstr>
      <vt:lpstr>Retrospección</vt:lpstr>
      <vt:lpstr>Presentación de PowerPoint</vt:lpstr>
      <vt:lpstr>Presentación de PowerPoint</vt:lpstr>
      <vt:lpstr>Presentación de PowerPoint</vt:lpstr>
      <vt:lpstr>Ejemplos de Artículos Académicos</vt:lpstr>
      <vt:lpstr>Latex Format - Templates</vt:lpstr>
      <vt:lpstr>Journals where to submit</vt:lpstr>
      <vt:lpstr>Overleaf to produce articles in Latex format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El TÍTULO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283</cp:revision>
  <dcterms:created xsi:type="dcterms:W3CDTF">2018-09-05T16:34:01Z</dcterms:created>
  <dcterms:modified xsi:type="dcterms:W3CDTF">2019-05-02T22:17:21Z</dcterms:modified>
</cp:coreProperties>
</file>