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Lst>
  <p:notesMasterIdLst>
    <p:notesMasterId r:id="rId37"/>
  </p:notesMasterIdLst>
  <p:sldIdLst>
    <p:sldId id="472" r:id="rId2"/>
    <p:sldId id="479" r:id="rId3"/>
    <p:sldId id="475" r:id="rId4"/>
    <p:sldId id="620" r:id="rId5"/>
    <p:sldId id="621" r:id="rId6"/>
    <p:sldId id="622" r:id="rId7"/>
    <p:sldId id="623" r:id="rId8"/>
    <p:sldId id="624" r:id="rId9"/>
    <p:sldId id="625" r:id="rId10"/>
    <p:sldId id="627" r:id="rId11"/>
    <p:sldId id="626" r:id="rId12"/>
    <p:sldId id="628" r:id="rId13"/>
    <p:sldId id="629" r:id="rId14"/>
    <p:sldId id="630" r:id="rId15"/>
    <p:sldId id="631" r:id="rId16"/>
    <p:sldId id="632" r:id="rId17"/>
    <p:sldId id="633" r:id="rId18"/>
    <p:sldId id="634" r:id="rId19"/>
    <p:sldId id="635" r:id="rId20"/>
    <p:sldId id="636" r:id="rId21"/>
    <p:sldId id="637" r:id="rId22"/>
    <p:sldId id="638" r:id="rId23"/>
    <p:sldId id="639" r:id="rId24"/>
    <p:sldId id="614" r:id="rId25"/>
    <p:sldId id="617" r:id="rId26"/>
    <p:sldId id="640" r:id="rId27"/>
    <p:sldId id="641" r:id="rId28"/>
    <p:sldId id="642" r:id="rId29"/>
    <p:sldId id="643" r:id="rId30"/>
    <p:sldId id="644" r:id="rId31"/>
    <p:sldId id="645" r:id="rId32"/>
    <p:sldId id="615" r:id="rId33"/>
    <p:sldId id="618" r:id="rId34"/>
    <p:sldId id="616" r:id="rId35"/>
    <p:sldId id="619" r:id="rId36"/>
  </p:sldIdLst>
  <p:sldSz cx="12192000" cy="6858000"/>
  <p:notesSz cx="6858000" cy="91440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D5053"/>
    <a:srgbClr val="CD6292"/>
    <a:srgbClr val="C87969"/>
    <a:srgbClr val="C88699"/>
    <a:srgbClr val="7B3583"/>
    <a:srgbClr val="D38A9E"/>
    <a:srgbClr val="452544"/>
    <a:srgbClr val="F393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8603FDC-E32A-4AB5-989C-0864C3EAD2B8}" styleName="Estilo temático 2 - Énfasis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2833802-FEF1-4C79-8D5D-14CF1EAF98D9}" styleName="Estilo claro 2 - Acento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DA37D80-6434-44D0-A028-1B22A696006F}" styleName="Estilo claro 3 - Acento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35"/>
    <p:restoredTop sz="85233"/>
  </p:normalViewPr>
  <p:slideViewPr>
    <p:cSldViewPr snapToGrid="0" snapToObjects="1">
      <p:cViewPr varScale="1">
        <p:scale>
          <a:sx n="81" d="100"/>
          <a:sy n="81" d="100"/>
        </p:scale>
        <p:origin x="208"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notesMaster" Target="notesMasters/notesMaster1.xml"/><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25CEBD-C2E1-7F40-8575-4196F63DE1D3}" type="datetimeFigureOut">
              <a:rPr lang="en-US" smtClean="0"/>
              <a:t>5/6/19</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3213DC-DD53-7F48-9A1C-B2B01A45D4CE}" type="slidenum">
              <a:rPr lang="en-US" smtClean="0"/>
              <a:t>‹Nr.›</a:t>
            </a:fld>
            <a:endParaRPr lang="en-US"/>
          </a:p>
        </p:txBody>
      </p:sp>
    </p:spTree>
    <p:extLst>
      <p:ext uri="{BB962C8B-B14F-4D97-AF65-F5344CB8AC3E}">
        <p14:creationId xmlns:p14="http://schemas.microsoft.com/office/powerpoint/2010/main" val="1114830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a:t>
            </a:fld>
            <a:endParaRPr lang="en-US"/>
          </a:p>
        </p:txBody>
      </p:sp>
    </p:spTree>
    <p:extLst>
      <p:ext uri="{BB962C8B-B14F-4D97-AF65-F5344CB8AC3E}">
        <p14:creationId xmlns:p14="http://schemas.microsoft.com/office/powerpoint/2010/main" val="13410101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a:t>
            </a:fld>
            <a:endParaRPr lang="en-US"/>
          </a:p>
        </p:txBody>
      </p:sp>
    </p:spTree>
    <p:extLst>
      <p:ext uri="{BB962C8B-B14F-4D97-AF65-F5344CB8AC3E}">
        <p14:creationId xmlns:p14="http://schemas.microsoft.com/office/powerpoint/2010/main" val="368899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24</a:t>
            </a:fld>
            <a:endParaRPr lang="en-US"/>
          </a:p>
        </p:txBody>
      </p:sp>
    </p:spTree>
    <p:extLst>
      <p:ext uri="{BB962C8B-B14F-4D97-AF65-F5344CB8AC3E}">
        <p14:creationId xmlns:p14="http://schemas.microsoft.com/office/powerpoint/2010/main" val="8261103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32</a:t>
            </a:fld>
            <a:endParaRPr lang="en-US"/>
          </a:p>
        </p:txBody>
      </p:sp>
    </p:spTree>
    <p:extLst>
      <p:ext uri="{BB962C8B-B14F-4D97-AF65-F5344CB8AC3E}">
        <p14:creationId xmlns:p14="http://schemas.microsoft.com/office/powerpoint/2010/main" val="10104036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34</a:t>
            </a:fld>
            <a:endParaRPr lang="en-US"/>
          </a:p>
        </p:txBody>
      </p:sp>
    </p:spTree>
    <p:extLst>
      <p:ext uri="{BB962C8B-B14F-4D97-AF65-F5344CB8AC3E}">
        <p14:creationId xmlns:p14="http://schemas.microsoft.com/office/powerpoint/2010/main" val="1857826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smtClean="0"/>
              <a:t>Clic para editar título</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FB551CC1-53A7-9C46-9DEE-929A300AA752}" type="datetime1">
              <a:rPr lang="es-ES" smtClean="0"/>
              <a:t>6/5/19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9131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E52B2E8-1631-0F44-AAB9-F832CEF3ED91}" type="datetime1">
              <a:rPr lang="es-ES" smtClean="0"/>
              <a:t>6/5/19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513658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s-ES" smtClean="0"/>
              <a:t>Clic para editar título</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F4C0B51-DCAA-8C48-9C3B-09C005A15F6E}" type="datetime1">
              <a:rPr lang="es-ES" smtClean="0"/>
              <a:t>6/5/19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68938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FF10EA2-18CA-7B4F-BBF6-1D21BE6C0B5D}" type="datetime1">
              <a:rPr lang="es-ES" smtClean="0"/>
              <a:t>6/5/19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722489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smtClean="0"/>
              <a:t>Clic para editar título</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66FA6B1-A0A2-604A-8C00-2B7526D3B9E6}" type="datetime1">
              <a:rPr lang="es-ES" smtClean="0"/>
              <a:t>6/5/19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6305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smtClean="0"/>
              <a:t>Clic para editar título</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1D8FAD15-810F-DB42-9A02-867E40635398}" type="datetime1">
              <a:rPr lang="es-ES" smtClean="0"/>
              <a:t>6/5/19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745284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smtClean="0"/>
              <a:t>Clic para editar título</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DE722359-88C1-F341-94F5-A6DD26004159}" type="datetime1">
              <a:rPr lang="es-ES" smtClean="0"/>
              <a:t>6/5/19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51409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Date Placeholder 2"/>
          <p:cNvSpPr>
            <a:spLocks noGrp="1"/>
          </p:cNvSpPr>
          <p:nvPr>
            <p:ph type="dt" sz="half" idx="10"/>
          </p:nvPr>
        </p:nvSpPr>
        <p:spPr/>
        <p:txBody>
          <a:bodyPr/>
          <a:lstStyle/>
          <a:p>
            <a:fld id="{231BB8CD-F702-0445-98F7-7F91F814F2B1}" type="datetime1">
              <a:rPr lang="es-ES" smtClean="0"/>
              <a:t>6/5/19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080171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8090432-C8B4-3940-81B6-657145B33DE1}" type="datetime1">
              <a:rPr lang="es-ES" smtClean="0"/>
              <a:t>6/5/19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768308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smtClean="0"/>
              <a:t>Clic para editar título</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B29562F-32A5-504F-B875-39E2B6605B9B}" type="datetime1">
              <a:rPr lang="es-ES" smtClean="0"/>
              <a:t>6/5/19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C8A0B6C-2F0D-9146-B965-5B2E4517E27B}" type="slidenum">
              <a:rPr lang="en-US" smtClean="0"/>
              <a:t>‹Nr.›</a:t>
            </a:fld>
            <a:endParaRPr lang="en-US"/>
          </a:p>
        </p:txBody>
      </p:sp>
    </p:spTree>
    <p:extLst>
      <p:ext uri="{BB962C8B-B14F-4D97-AF65-F5344CB8AC3E}">
        <p14:creationId xmlns:p14="http://schemas.microsoft.com/office/powerpoint/2010/main" val="942583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s-ES" smtClean="0"/>
              <a:t>Clic para editar título</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Arrastre la imagen al marcador de posición o haga clic en el icono para agregar</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A5899AB-26D8-204B-8DCB-06A48579AB43}" type="datetime1">
              <a:rPr lang="es-ES" smtClean="0"/>
              <a:t>6/5/19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2111313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smtClean="0"/>
              <a:t>Clic para editar título</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24046C1-172E-6948-A732-515F1F1DC49B}" type="datetime1">
              <a:rPr lang="es-ES" smtClean="0"/>
              <a:t>6/5/19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C8A0B6C-2F0D-9146-B965-5B2E4517E27B}" type="slidenum">
              <a:rPr lang="en-US" smtClean="0"/>
              <a:t>‹Nr.›</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347286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r>
              <a:rPr lang="es-ES" sz="1600" dirty="0" smtClean="0"/>
              <a:t>Contenido                                                                                                                                                                                                              </a:t>
            </a:r>
            <a:fld id="{5C8A0B6C-2F0D-9146-B965-5B2E4517E27B}" type="slidenum">
              <a:rPr lang="en-US" sz="1600" smtClean="0"/>
              <a:t>1</a:t>
            </a:fld>
            <a:endParaRPr lang="en-US" sz="1600" dirty="0"/>
          </a:p>
        </p:txBody>
      </p:sp>
      <p:sp>
        <p:nvSpPr>
          <p:cNvPr id="14" name="Título 1"/>
          <p:cNvSpPr txBox="1">
            <a:spLocks/>
          </p:cNvSpPr>
          <p:nvPr/>
        </p:nvSpPr>
        <p:spPr>
          <a:xfrm>
            <a:off x="786965" y="266008"/>
            <a:ext cx="10058400" cy="728806"/>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_tradnl" dirty="0"/>
              <a:t>Contenido de este curso</a:t>
            </a:r>
            <a:endParaRPr lang="en-US" dirty="0"/>
          </a:p>
        </p:txBody>
      </p:sp>
      <p:graphicFrame>
        <p:nvGraphicFramePr>
          <p:cNvPr id="3" name="Tabla 2"/>
          <p:cNvGraphicFramePr>
            <a:graphicFrameLocks noGrp="1"/>
          </p:cNvGraphicFramePr>
          <p:nvPr>
            <p:extLst>
              <p:ext uri="{D42A27DB-BD31-4B8C-83A1-F6EECF244321}">
                <p14:modId xmlns:p14="http://schemas.microsoft.com/office/powerpoint/2010/main" val="407246654"/>
              </p:ext>
            </p:extLst>
          </p:nvPr>
        </p:nvGraphicFramePr>
        <p:xfrm>
          <a:off x="336883" y="1417638"/>
          <a:ext cx="11646569" cy="4559130"/>
        </p:xfrm>
        <a:graphic>
          <a:graphicData uri="http://schemas.openxmlformats.org/drawingml/2006/table">
            <a:tbl>
              <a:tblPr/>
              <a:tblGrid>
                <a:gridCol w="584765"/>
                <a:gridCol w="767505"/>
                <a:gridCol w="6334955"/>
                <a:gridCol w="3959344"/>
              </a:tblGrid>
              <a:tr h="241110">
                <a:tc>
                  <a:txBody>
                    <a:bodyPr/>
                    <a:lstStyle/>
                    <a:p>
                      <a:pPr algn="ctr" fontAlgn="b"/>
                      <a:r>
                        <a:rPr lang="es-ES_tradnl" sz="1500" b="0" i="0" u="none" strike="noStrike">
                          <a:effectLst/>
                          <a:latin typeface="Arial" charset="0"/>
                        </a:rPr>
                        <a:t>Lu</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s-IS" sz="1500" b="0" i="0" u="none" strike="noStrike">
                          <a:effectLst/>
                          <a:latin typeface="Arial" charset="0"/>
                        </a:rPr>
                        <a:t>29</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Organizaciones de I + D y categorías de investigación</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Ch1. Introducción: Organizaciones de I+D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Mar</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1500" b="0" i="0" u="none" strike="noStrike">
                          <a:effectLst/>
                          <a:latin typeface="Arial" charset="0"/>
                        </a:rPr>
                        <a:t>30</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Elementos necesarios para una organización de I + D </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Ch1. Introducción: Organizaciones de I+D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Mi</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1500" b="0" i="0" u="none" strike="noStrike">
                          <a:effectLst/>
                          <a:latin typeface="Arial" charset="0"/>
                        </a:rPr>
                        <a:t>1</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Creación de una organización de I + D productiva y eficaz</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Ch1. Introducción: Organizaciones de I+D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Ju</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s-IS" sz="1500" b="0" i="0" u="none" strike="noStrike">
                          <a:effectLst/>
                          <a:latin typeface="Arial" charset="0"/>
                        </a:rPr>
                        <a:t>2</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Diseño de puestos de trabajo y efectividad organizativa</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Ch1. Introducción: Organizaciones de I+D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Vi</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1500" b="0" i="0" u="none" strike="noStrike">
                          <a:effectLst/>
                          <a:latin typeface="Arial" charset="0"/>
                        </a:rPr>
                        <a:t>3</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Feriado</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sk-SK" sz="1500" b="0" i="0" u="none" strike="noStrike">
                          <a:effectLst/>
                          <a:latin typeface="Arial" charset="0"/>
                        </a:rPr>
                        <a:t> </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Lu</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1500" b="0" i="0" u="none" strike="noStrike">
                          <a:effectLst/>
                          <a:latin typeface="Arial" charset="0"/>
                        </a:rPr>
                        <a:t>6</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Influyendo en las personas</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400" b="0" i="0" u="none" strike="noStrike" dirty="0">
                          <a:effectLst/>
                          <a:latin typeface="Arial" charset="0"/>
                        </a:rPr>
                        <a:t>Ch2. Administración de Organizaciones de I+D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Mar</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1500" b="0" i="0" u="none" strike="noStrike">
                          <a:effectLst/>
                          <a:latin typeface="Arial" charset="0"/>
                        </a:rPr>
                        <a:t>7</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Motivación en las organizaciones de I + D </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400" b="0" i="0" u="none" strike="noStrike" dirty="0">
                          <a:effectLst/>
                          <a:latin typeface="Arial" charset="0"/>
                        </a:rPr>
                        <a:t>Ch2. Administración de Organizaciones de I+D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Mi</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1500" b="0" i="0" u="none" strike="noStrike">
                          <a:effectLst/>
                          <a:latin typeface="Arial" charset="0"/>
                        </a:rPr>
                        <a:t>8</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Tratar con la diversidad en las organizaciones de I + D </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400" b="0" i="0" u="none" strike="noStrike" dirty="0">
                          <a:effectLst/>
                          <a:latin typeface="Arial" charset="0"/>
                        </a:rPr>
                        <a:t>Ch2. Administración de Organizaciones de I+D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Ju</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1500" b="0" i="0" u="none" strike="noStrike">
                          <a:effectLst/>
                          <a:latin typeface="Arial" charset="0"/>
                        </a:rPr>
                        <a:t>9</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Liderazgo y conflictos en las organizaciones de I + D </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400" b="0" i="0" u="none" strike="noStrike" dirty="0">
                          <a:effectLst/>
                          <a:latin typeface="Arial" charset="0"/>
                        </a:rPr>
                        <a:t>Ch2. Administración de Organizaciones de I+D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Lu</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s-IS" sz="1500" b="0" i="0" u="none" strike="noStrike">
                          <a:effectLst/>
                          <a:latin typeface="Arial" charset="0"/>
                        </a:rPr>
                        <a:t>13</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Evaluación del desempeño, Contribución de los empleados, En I + D, </a:t>
                      </a:r>
                      <a:r>
                        <a:rPr lang="es-ES_tradnl" sz="1500" b="1" i="0" u="none" strike="noStrike">
                          <a:solidFill>
                            <a:srgbClr val="FF0000"/>
                          </a:solidFill>
                          <a:effectLst/>
                          <a:latin typeface="Arial" charset="0"/>
                        </a:rPr>
                        <a:t>PRUEBA</a:t>
                      </a:r>
                      <a:endParaRPr lang="es-ES_tradnl" sz="1500" b="0" i="0" u="none" strike="noStrike">
                        <a:effectLst/>
                        <a:latin typeface="Arial" charset="0"/>
                      </a:endParaRP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Ch3. Temas avanzados en I+D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Mar</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1500" b="0" i="0" u="none" strike="noStrike">
                          <a:effectLst/>
                          <a:latin typeface="Arial" charset="0"/>
                        </a:rPr>
                        <a:t>14</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Transferencia de Tecnología</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Ch3. Temas avanzados en I+D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Mi</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1500" b="0" i="0" u="none" strike="noStrike">
                          <a:effectLst/>
                          <a:latin typeface="Arial" charset="0"/>
                        </a:rPr>
                        <a:t>15</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Modelos para Implementar Incremental y Radical.</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Ch3. Temas avanzados en I+D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Ju</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1500" b="0" i="0" u="none" strike="noStrike">
                          <a:effectLst/>
                          <a:latin typeface="Arial" charset="0"/>
                        </a:rPr>
                        <a:t>16</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Cambio organizacional en la configuración de I + D, Las Universidades e investigación</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Ch3. Temas avanzados en I+D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Lu</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s-IS" sz="1500" b="0" i="0" u="none" strike="noStrike">
                          <a:effectLst/>
                          <a:latin typeface="Arial" charset="0"/>
                        </a:rPr>
                        <a:t>20</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Organizaciones y Estrategia de I + 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Ch4. La innovación en las organizaciones</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Mar</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cs-CZ" sz="1500" b="0" i="0" u="none" strike="noStrike">
                          <a:effectLst/>
                          <a:latin typeface="Arial" charset="0"/>
                        </a:rPr>
                        <a:t>21</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Investigación, desarrollo y política científica</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Ch4. La innovación en las organizaciones</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Mi</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s-IS" sz="1500" b="0" i="0" u="none" strike="noStrike">
                          <a:effectLst/>
                          <a:latin typeface="Arial" charset="0"/>
                        </a:rPr>
                        <a:t>22</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solidFill>
                            <a:srgbClr val="FF0000"/>
                          </a:solidFill>
                          <a:effectLst/>
                          <a:latin typeface="Arial" charset="0"/>
                        </a:rPr>
                        <a:t>Presentación de Proyectos</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sk-SK" sz="1500" b="0" i="0" u="none" strike="noStrike">
                          <a:effectLst/>
                          <a:latin typeface="Arial" charset="0"/>
                        </a:rPr>
                        <a:t> </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4970">
                <a:tc>
                  <a:txBody>
                    <a:bodyPr/>
                    <a:lstStyle/>
                    <a:p>
                      <a:pPr algn="ctr" fontAlgn="b"/>
                      <a:r>
                        <a:rPr lang="es-ES_tradnl" sz="1500" b="0" i="0" u="none" strike="noStrike">
                          <a:effectLst/>
                          <a:latin typeface="Arial" charset="0"/>
                        </a:rPr>
                        <a:t>Ju</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s-IS" sz="1500" b="0" i="0" u="none" strike="noStrike">
                          <a:effectLst/>
                          <a:latin typeface="Arial" charset="0"/>
                        </a:rPr>
                        <a:t>23</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1" i="0" u="none" strike="noStrike">
                          <a:solidFill>
                            <a:srgbClr val="FF0000"/>
                          </a:solidFill>
                          <a:effectLst/>
                          <a:latin typeface="Arial" charset="0"/>
                        </a:rPr>
                        <a:t>Examen</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sk-SK" sz="1500" b="0" i="0" u="none" strike="noStrike" dirty="0">
                          <a:effectLst/>
                          <a:latin typeface="Arial" charset="0"/>
                        </a:rPr>
                        <a:t> </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8559044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ACTITUD y CAMBIO DE ACTITUD</a:t>
            </a:r>
            <a:endParaRPr lang="en-US" dirty="0"/>
          </a:p>
        </p:txBody>
      </p:sp>
      <p:sp>
        <p:nvSpPr>
          <p:cNvPr id="3" name="Marcador de contenido 2"/>
          <p:cNvSpPr>
            <a:spLocks noGrp="1"/>
          </p:cNvSpPr>
          <p:nvPr>
            <p:ph idx="1"/>
          </p:nvPr>
        </p:nvSpPr>
        <p:spPr>
          <a:xfrm>
            <a:off x="1097280" y="2011679"/>
            <a:ext cx="10058400" cy="4189615"/>
          </a:xfrm>
        </p:spPr>
        <p:txBody>
          <a:bodyPr>
            <a:normAutofit/>
          </a:bodyPr>
          <a:lstStyle/>
          <a:p>
            <a:pPr>
              <a:buClr>
                <a:schemeClr val="accent2"/>
              </a:buClr>
              <a:buFont typeface="Wingdings" charset="2"/>
              <a:buChar char="v"/>
            </a:pPr>
            <a:r>
              <a:rPr lang="es-ES_tradnl" sz="2800" dirty="0" smtClean="0"/>
              <a:t>El </a:t>
            </a:r>
            <a:r>
              <a:rPr lang="es-ES_tradnl" sz="2800" dirty="0"/>
              <a:t>análisis del cambio de actitud también requiere pensar en los factores que son importantes en este cambio. Hay cuatro factores a considerar: </a:t>
            </a:r>
            <a:endParaRPr lang="es-ES_tradnl" sz="2800" dirty="0" smtClean="0"/>
          </a:p>
          <a:p>
            <a:pPr lvl="1">
              <a:buClr>
                <a:schemeClr val="accent2"/>
              </a:buClr>
              <a:buFont typeface="Wingdings" charset="2"/>
              <a:buChar char="v"/>
            </a:pPr>
            <a:r>
              <a:rPr lang="es-ES_tradnl" sz="2800" dirty="0" smtClean="0"/>
              <a:t>la </a:t>
            </a:r>
            <a:r>
              <a:rPr lang="es-ES_tradnl" sz="2800" dirty="0"/>
              <a:t>fuente del cambio de actitud, </a:t>
            </a:r>
            <a:endParaRPr lang="es-ES_tradnl" sz="2800" dirty="0" smtClean="0"/>
          </a:p>
          <a:p>
            <a:pPr lvl="1">
              <a:buClr>
                <a:schemeClr val="accent2"/>
              </a:buClr>
              <a:buFont typeface="Wingdings" charset="2"/>
              <a:buChar char="v"/>
            </a:pPr>
            <a:r>
              <a:rPr lang="es-ES_tradnl" sz="2800" dirty="0" smtClean="0"/>
              <a:t>el </a:t>
            </a:r>
            <a:r>
              <a:rPr lang="es-ES_tradnl" sz="2800" dirty="0"/>
              <a:t>mensaje, </a:t>
            </a:r>
            <a:endParaRPr lang="es-ES_tradnl" sz="2800" dirty="0" smtClean="0"/>
          </a:p>
          <a:p>
            <a:pPr lvl="1">
              <a:buClr>
                <a:schemeClr val="accent2"/>
              </a:buClr>
              <a:buFont typeface="Wingdings" charset="2"/>
              <a:buChar char="v"/>
            </a:pPr>
            <a:r>
              <a:rPr lang="es-ES_tradnl" sz="2800" dirty="0" smtClean="0"/>
              <a:t>el </a:t>
            </a:r>
            <a:r>
              <a:rPr lang="es-ES_tradnl" sz="2800" dirty="0"/>
              <a:t>medio y </a:t>
            </a:r>
            <a:endParaRPr lang="es-ES_tradnl" sz="2800" dirty="0" smtClean="0"/>
          </a:p>
          <a:p>
            <a:pPr lvl="1">
              <a:buClr>
                <a:schemeClr val="accent2"/>
              </a:buClr>
              <a:buFont typeface="Wingdings" charset="2"/>
              <a:buChar char="v"/>
            </a:pPr>
            <a:r>
              <a:rPr lang="es-ES_tradnl" sz="2800" dirty="0" smtClean="0"/>
              <a:t>la </a:t>
            </a:r>
            <a:r>
              <a:rPr lang="es-ES_tradnl" sz="2800" dirty="0"/>
              <a:t>audiencia. </a:t>
            </a:r>
            <a:endParaRPr lang="es-ES_tradnl" sz="2800" dirty="0" smtClean="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10</a:t>
            </a:fld>
            <a:endParaRPr lang="en-US" sz="1600"/>
          </a:p>
        </p:txBody>
      </p:sp>
    </p:spTree>
    <p:extLst>
      <p:ext uri="{BB962C8B-B14F-4D97-AF65-F5344CB8AC3E}">
        <p14:creationId xmlns:p14="http://schemas.microsoft.com/office/powerpoint/2010/main" val="13154239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ACTITUD y CAMBIO DE ACTITUD</a:t>
            </a:r>
            <a:endParaRPr lang="en-US" dirty="0"/>
          </a:p>
        </p:txBody>
      </p:sp>
      <p:sp>
        <p:nvSpPr>
          <p:cNvPr id="3" name="Marcador de contenido 2"/>
          <p:cNvSpPr>
            <a:spLocks noGrp="1"/>
          </p:cNvSpPr>
          <p:nvPr>
            <p:ph idx="1"/>
          </p:nvPr>
        </p:nvSpPr>
        <p:spPr>
          <a:xfrm>
            <a:off x="1097280" y="2011679"/>
            <a:ext cx="10058400" cy="4189615"/>
          </a:xfrm>
        </p:spPr>
        <p:txBody>
          <a:bodyPr>
            <a:normAutofit fontScale="92500" lnSpcReduction="20000"/>
          </a:bodyPr>
          <a:lstStyle/>
          <a:p>
            <a:pPr>
              <a:buClr>
                <a:schemeClr val="accent2"/>
              </a:buClr>
              <a:buFont typeface="Wingdings" charset="2"/>
              <a:buChar char="v"/>
            </a:pPr>
            <a:r>
              <a:rPr lang="es-ES_tradnl" sz="2400" dirty="0"/>
              <a:t>La </a:t>
            </a:r>
            <a:r>
              <a:rPr lang="es-ES_tradnl" sz="2400" b="1" dirty="0"/>
              <a:t>fuente</a:t>
            </a:r>
            <a:r>
              <a:rPr lang="es-ES_tradnl" sz="2400" dirty="0"/>
              <a:t> es la persona o el grupo que produce el </a:t>
            </a:r>
            <a:r>
              <a:rPr lang="es-ES_tradnl" sz="2400" b="1" dirty="0"/>
              <a:t>mensaje</a:t>
            </a:r>
            <a:r>
              <a:rPr lang="es-ES_tradnl" sz="2400" dirty="0"/>
              <a:t> de cambio de actitud. Por ejemplo, si el Departamento X desea obtener más espacio, podría enviar a su gerente para hablar con la alta gerencia, o podría enviar una resolución departamental a la alta gerencia o pedir a algunos aliados que sugieran a la alta gerencia que se necesita más espacio. En cada uno de estos ejemplos, tanto la fuente (administrador, departamento, aliados) como el mensaje son diferentes. </a:t>
            </a:r>
            <a:endParaRPr lang="es-ES_tradnl" sz="2400" dirty="0" smtClean="0"/>
          </a:p>
          <a:p>
            <a:pPr>
              <a:buClr>
                <a:schemeClr val="accent2"/>
              </a:buClr>
              <a:buFont typeface="Wingdings" charset="2"/>
              <a:buChar char="v"/>
            </a:pPr>
            <a:r>
              <a:rPr lang="es-ES_tradnl" sz="2400" dirty="0" smtClean="0"/>
              <a:t>También </a:t>
            </a:r>
            <a:r>
              <a:rPr lang="es-ES_tradnl" sz="2400" dirty="0"/>
              <a:t>hay que considerar el </a:t>
            </a:r>
            <a:r>
              <a:rPr lang="es-ES_tradnl" sz="2400" b="1" dirty="0"/>
              <a:t>medio</a:t>
            </a:r>
            <a:r>
              <a:rPr lang="es-ES_tradnl" sz="2400" dirty="0"/>
              <a:t>. Por ejemplo, uno podría intentar </a:t>
            </a:r>
            <a:r>
              <a:rPr lang="es-ES_tradnl" sz="2400" dirty="0" smtClean="0"/>
              <a:t>influir </a:t>
            </a:r>
            <a:r>
              <a:rPr lang="es-ES_tradnl" sz="2400" dirty="0"/>
              <a:t>cara a cara, a través de un documento escrito o mediante una presentación de </a:t>
            </a:r>
            <a:r>
              <a:rPr lang="es-ES_tradnl" sz="2400" dirty="0" smtClean="0"/>
              <a:t>un video</a:t>
            </a:r>
            <a:r>
              <a:rPr lang="es-ES_tradnl" sz="2400" dirty="0"/>
              <a:t>. </a:t>
            </a:r>
            <a:endParaRPr lang="es-ES_tradnl" sz="2400" dirty="0" smtClean="0"/>
          </a:p>
          <a:p>
            <a:pPr>
              <a:buClr>
                <a:schemeClr val="accent2"/>
              </a:buClr>
              <a:buFont typeface="Wingdings" charset="2"/>
              <a:buChar char="v"/>
            </a:pPr>
            <a:r>
              <a:rPr lang="es-ES_tradnl" sz="2400" dirty="0" smtClean="0"/>
              <a:t>Finalmente</a:t>
            </a:r>
            <a:r>
              <a:rPr lang="es-ES_tradnl" sz="2400" dirty="0"/>
              <a:t>, hay que tener en cuenta las características </a:t>
            </a:r>
            <a:r>
              <a:rPr lang="es-ES_tradnl" sz="2400" dirty="0" smtClean="0"/>
              <a:t>de la </a:t>
            </a:r>
            <a:r>
              <a:rPr lang="es-ES_tradnl" sz="2400" b="1" dirty="0" smtClean="0"/>
              <a:t>audiencia</a:t>
            </a:r>
            <a:r>
              <a:rPr lang="es-ES_tradnl" sz="2400" dirty="0" smtClean="0"/>
              <a:t>. </a:t>
            </a:r>
            <a:r>
              <a:rPr lang="es-ES_tradnl" sz="2400" dirty="0"/>
              <a:t>¿En quién estamos tratando de influir? Dependiendo de nuestro análisis de los atributos de la audiencia, podemos desarrollar diferentes estrategias para </a:t>
            </a:r>
            <a:r>
              <a:rPr lang="es-ES_tradnl" sz="2400" dirty="0" smtClean="0"/>
              <a:t>su </a:t>
            </a:r>
            <a:r>
              <a:rPr lang="es-ES_tradnl" sz="2400" dirty="0"/>
              <a:t>cambio de actitud. Si la audiencia es muy inteligente, la investigación muestra que debemos producir un mensaje que presente la posición que defendemos y que también resuelva de manera convincente cualquier objeción a esa posición. Esto tiene implicaciones especiales para una organización de I + D cuyos participantes </a:t>
            </a:r>
            <a:r>
              <a:rPr lang="es-ES_tradnl" sz="2400" dirty="0" smtClean="0"/>
              <a:t>pueden ser especialmente </a:t>
            </a:r>
            <a:r>
              <a:rPr lang="es-ES_tradnl" sz="2400" dirty="0"/>
              <a:t>inteligentes.</a:t>
            </a:r>
          </a:p>
          <a:p>
            <a:pPr>
              <a:buClr>
                <a:schemeClr val="accent2"/>
              </a:buClr>
              <a:buFont typeface="Wingdings" charset="2"/>
              <a:buChar char="v"/>
            </a:pPr>
            <a:endParaRPr lang="es-ES_tradnl" sz="24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11</a:t>
            </a:fld>
            <a:endParaRPr lang="en-US" sz="1600"/>
          </a:p>
        </p:txBody>
      </p:sp>
    </p:spTree>
    <p:extLst>
      <p:ext uri="{BB962C8B-B14F-4D97-AF65-F5344CB8AC3E}">
        <p14:creationId xmlns:p14="http://schemas.microsoft.com/office/powerpoint/2010/main" val="4268489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RESULTADOS </a:t>
            </a:r>
            <a:r>
              <a:rPr lang="es-ES" dirty="0" smtClean="0"/>
              <a:t/>
            </a:r>
            <a:br>
              <a:rPr lang="es-ES" dirty="0" smtClean="0"/>
            </a:br>
            <a:r>
              <a:rPr lang="es-ES" dirty="0" smtClean="0"/>
              <a:t>DE </a:t>
            </a:r>
            <a:r>
              <a:rPr lang="es-ES" dirty="0"/>
              <a:t>LA INVESTIGACIÓN DE LA ACTITUD</a:t>
            </a:r>
            <a:endParaRPr lang="en-US" dirty="0"/>
          </a:p>
        </p:txBody>
      </p:sp>
      <p:sp>
        <p:nvSpPr>
          <p:cNvPr id="3" name="Marcador de contenido 2"/>
          <p:cNvSpPr>
            <a:spLocks noGrp="1"/>
          </p:cNvSpPr>
          <p:nvPr>
            <p:ph idx="1"/>
          </p:nvPr>
        </p:nvSpPr>
        <p:spPr>
          <a:xfrm>
            <a:off x="1097280" y="2011679"/>
            <a:ext cx="10058400" cy="4189615"/>
          </a:xfrm>
        </p:spPr>
        <p:txBody>
          <a:bodyPr>
            <a:normAutofit lnSpcReduction="10000"/>
          </a:bodyPr>
          <a:lstStyle/>
          <a:p>
            <a:pPr>
              <a:buClr>
                <a:schemeClr val="accent2"/>
              </a:buClr>
              <a:buFont typeface="Wingdings" charset="2"/>
              <a:buChar char="v"/>
            </a:pPr>
            <a:r>
              <a:rPr lang="es-ES_tradnl" sz="2400" dirty="0"/>
              <a:t>Hay muchos hallazgos experimentales sobre el cambio de </a:t>
            </a:r>
            <a:r>
              <a:rPr lang="es-ES_tradnl" sz="2400" dirty="0" smtClean="0"/>
              <a:t>actitud, los de especial inter</a:t>
            </a:r>
            <a:r>
              <a:rPr lang="es-ES" sz="2400" dirty="0" err="1" smtClean="0"/>
              <a:t>és</a:t>
            </a:r>
            <a:r>
              <a:rPr lang="es-ES" sz="2400" dirty="0" smtClean="0"/>
              <a:t> se enfocan en la fuente y el mensaje.</a:t>
            </a:r>
            <a:endParaRPr lang="es-ES_tradnl" sz="2400" dirty="0" smtClean="0"/>
          </a:p>
          <a:p>
            <a:pPr>
              <a:buClr>
                <a:schemeClr val="accent2"/>
              </a:buClr>
              <a:buFont typeface="Wingdings" charset="2"/>
              <a:buChar char="v"/>
            </a:pPr>
            <a:r>
              <a:rPr lang="es-ES_tradnl" sz="2400" b="1" dirty="0" smtClean="0"/>
              <a:t>Fuentes</a:t>
            </a:r>
            <a:endParaRPr lang="es-ES_tradnl" sz="2400" dirty="0" smtClean="0"/>
          </a:p>
          <a:p>
            <a:pPr marL="0" indent="0">
              <a:buClr>
                <a:schemeClr val="accent2"/>
              </a:buClr>
              <a:buNone/>
            </a:pPr>
            <a:r>
              <a:rPr lang="es-ES_tradnl" sz="2400" dirty="0" smtClean="0"/>
              <a:t>¿Qué </a:t>
            </a:r>
            <a:r>
              <a:rPr lang="es-ES_tradnl" sz="2400" dirty="0"/>
              <a:t>tipo de fuentes son las más efectivas? Esas fuentes en las que la audiencia confía más y encuentran más atractivas y más similares a sí mismas. Es bueno utilizar una fuente que tenga una alta credibilidad con el público en particular</a:t>
            </a:r>
            <a:r>
              <a:rPr lang="es-ES_tradnl" sz="2400" dirty="0" smtClean="0"/>
              <a:t>.</a:t>
            </a:r>
          </a:p>
          <a:p>
            <a:pPr>
              <a:buClr>
                <a:schemeClr val="accent2"/>
              </a:buClr>
              <a:buFont typeface="Wingdings" charset="2"/>
              <a:buChar char="v"/>
            </a:pPr>
            <a:r>
              <a:rPr lang="es-ES_tradnl" sz="2400" b="1" dirty="0" smtClean="0"/>
              <a:t>Mensaje</a:t>
            </a:r>
          </a:p>
          <a:p>
            <a:pPr marL="0" indent="0">
              <a:buClr>
                <a:schemeClr val="accent2"/>
              </a:buClr>
              <a:buNone/>
            </a:pPr>
            <a:r>
              <a:rPr lang="es-ES_tradnl" sz="2400" dirty="0" smtClean="0"/>
              <a:t>¿Qué </a:t>
            </a:r>
            <a:r>
              <a:rPr lang="es-ES_tradnl" sz="2400" dirty="0"/>
              <a:t>clase de mensaje es mejor? Aquí debemos considerar si vamos a tener las mayores dificultades para cambiar la audiencia en el nivel de atención, comprensión, </a:t>
            </a:r>
            <a:r>
              <a:rPr lang="es-ES_tradnl" sz="2400" dirty="0" err="1" smtClean="0"/>
              <a:t>aceptaci</a:t>
            </a:r>
            <a:r>
              <a:rPr lang="es-ES" sz="2400" dirty="0" err="1" smtClean="0"/>
              <a:t>ón</a:t>
            </a:r>
            <a:r>
              <a:rPr lang="es-ES_tradnl" sz="2400" dirty="0" smtClean="0"/>
              <a:t>, </a:t>
            </a:r>
            <a:r>
              <a:rPr lang="es-ES_tradnl" sz="2400" dirty="0"/>
              <a:t>recuerdo o acción. Si el nivel de atención es el punto débil, necesitamos un mensaje que sea dramático e incluya un simple </a:t>
            </a:r>
            <a:r>
              <a:rPr lang="es-ES_tradnl" sz="2400" dirty="0" smtClean="0"/>
              <a:t>slogan</a:t>
            </a:r>
            <a:r>
              <a:rPr lang="es-ES_tradnl" sz="2400" dirty="0"/>
              <a:t>. </a:t>
            </a:r>
            <a:endParaRPr lang="es-ES_tradnl" sz="2400" dirty="0" smtClean="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12</a:t>
            </a:fld>
            <a:endParaRPr lang="en-US" sz="1600"/>
          </a:p>
        </p:txBody>
      </p:sp>
    </p:spTree>
    <p:extLst>
      <p:ext uri="{BB962C8B-B14F-4D97-AF65-F5344CB8AC3E}">
        <p14:creationId xmlns:p14="http://schemas.microsoft.com/office/powerpoint/2010/main" val="18768041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RESULTADOS </a:t>
            </a:r>
            <a:br>
              <a:rPr lang="es-ES" dirty="0"/>
            </a:br>
            <a:r>
              <a:rPr lang="es-ES" dirty="0"/>
              <a:t>DE LA INVESTIGACIÓN DE LA ACTITUD</a:t>
            </a:r>
            <a:endParaRPr lang="en-US" dirty="0"/>
          </a:p>
        </p:txBody>
      </p:sp>
      <p:sp>
        <p:nvSpPr>
          <p:cNvPr id="3" name="Marcador de contenido 2"/>
          <p:cNvSpPr>
            <a:spLocks noGrp="1"/>
          </p:cNvSpPr>
          <p:nvPr>
            <p:ph idx="1"/>
          </p:nvPr>
        </p:nvSpPr>
        <p:spPr>
          <a:xfrm>
            <a:off x="1097280" y="2011679"/>
            <a:ext cx="10058400" cy="4189615"/>
          </a:xfrm>
        </p:spPr>
        <p:txBody>
          <a:bodyPr>
            <a:normAutofit fontScale="92500" lnSpcReduction="20000"/>
          </a:bodyPr>
          <a:lstStyle/>
          <a:p>
            <a:pPr marL="0" indent="0">
              <a:buClr>
                <a:schemeClr val="accent2"/>
              </a:buClr>
              <a:buNone/>
            </a:pPr>
            <a:r>
              <a:rPr lang="es-ES_tradnl" sz="2400" dirty="0"/>
              <a:t>Si el nivel de comprensión es el punto débil, necesitamos un mensaje claro y que llegue a una conclusión definitiva. Si el mensaje necesita influir principalmente en la etapa de </a:t>
            </a:r>
            <a:r>
              <a:rPr lang="es-ES_tradnl" sz="2400" dirty="0" err="1"/>
              <a:t>aceptaci</a:t>
            </a:r>
            <a:r>
              <a:rPr lang="es-ES" sz="2400" dirty="0" err="1"/>
              <a:t>ón</a:t>
            </a:r>
            <a:r>
              <a:rPr lang="es-ES_tradnl" sz="2400" dirty="0"/>
              <a:t>, debe vincular los objetivos de la audiencia con la aceptación de las ideas centrales del mensaje. Si recordar es </a:t>
            </a:r>
            <a:r>
              <a:rPr lang="es-ES_tradnl" sz="2400" dirty="0" smtClean="0"/>
              <a:t>el </a:t>
            </a:r>
            <a:r>
              <a:rPr lang="es-ES_tradnl" sz="2400" dirty="0"/>
              <a:t>punto débil, entonces la repetición es útil (</a:t>
            </a:r>
            <a:r>
              <a:rPr lang="es-ES_tradnl" sz="2400" dirty="0" smtClean="0"/>
              <a:t>como </a:t>
            </a:r>
            <a:r>
              <a:rPr lang="es-ES_tradnl" sz="2400" dirty="0"/>
              <a:t>la publicidad). Si la acción es el punto débil, el mensaje debe abordar los problemas que pueden </a:t>
            </a:r>
            <a:r>
              <a:rPr lang="es-ES_tradnl" sz="2400" dirty="0" smtClean="0"/>
              <a:t>desviar la </a:t>
            </a:r>
            <a:r>
              <a:rPr lang="es-ES_tradnl" sz="2400" dirty="0"/>
              <a:t>intención de actuar, como normas incompatibles, roles o consecuencias percibidas. </a:t>
            </a:r>
          </a:p>
          <a:p>
            <a:pPr marL="0" indent="0">
              <a:buClr>
                <a:schemeClr val="accent2"/>
              </a:buClr>
              <a:buNone/>
            </a:pPr>
            <a:r>
              <a:rPr lang="es-ES_tradnl" sz="2400" dirty="0" smtClean="0"/>
              <a:t>Un </a:t>
            </a:r>
            <a:r>
              <a:rPr lang="es-ES_tradnl" sz="2400" dirty="0"/>
              <a:t>buen mensaje comienza con las buenas noticias, ya que las personas se abren cuando escuchan buenas noticias. La cantidad de cambio recomendada no debe ser demasiado grande o demasiado pequeña. </a:t>
            </a:r>
            <a:r>
              <a:rPr lang="es-ES_tradnl" sz="2400" dirty="0" smtClean="0"/>
              <a:t>Si </a:t>
            </a:r>
            <a:r>
              <a:rPr lang="es-ES_tradnl" sz="2400" dirty="0"/>
              <a:t>uno pide demasiado cambio, pierde credibilidad; si uno pide demasiado poco, no obtendrá tanto como sea posible. </a:t>
            </a:r>
            <a:endParaRPr lang="es-ES_tradnl" sz="2400" dirty="0" smtClean="0"/>
          </a:p>
          <a:p>
            <a:pPr marL="0" indent="0">
              <a:buClr>
                <a:schemeClr val="accent2"/>
              </a:buClr>
              <a:buNone/>
            </a:pPr>
            <a:r>
              <a:rPr lang="es-ES_tradnl" sz="2400" dirty="0"/>
              <a:t>Un buen mensaje vincula la propuesta con las recompensas que recibirá la audiencia si se acepta la propuesta. Por ejemplo, si el administrador solicita un nuevo edificio, un buen mensaje podría mencionar que el nuevo edificio eventualmente se llamará Centro de </a:t>
            </a:r>
            <a:r>
              <a:rPr lang="es-ES_tradnl" sz="2400" dirty="0" smtClean="0"/>
              <a:t>Investigación XYZ, donde XYZ es el nombre del/la representante de la Alta Gerencia.</a:t>
            </a:r>
            <a:endParaRPr lang="es-ES_tradnl" sz="24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13</a:t>
            </a:fld>
            <a:endParaRPr lang="en-US" sz="1600"/>
          </a:p>
        </p:txBody>
      </p:sp>
    </p:spTree>
    <p:extLst>
      <p:ext uri="{BB962C8B-B14F-4D97-AF65-F5344CB8AC3E}">
        <p14:creationId xmlns:p14="http://schemas.microsoft.com/office/powerpoint/2010/main" val="5112316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 TALLER:</a:t>
            </a:r>
            <a:br>
              <a:rPr lang="en-US" dirty="0" smtClean="0"/>
            </a:br>
            <a:r>
              <a:rPr lang="en-US" dirty="0" smtClean="0"/>
              <a:t>BEHAVIORAL </a:t>
            </a:r>
            <a:r>
              <a:rPr lang="en-US" dirty="0"/>
              <a:t>SCIENCE DIVISION </a:t>
            </a:r>
            <a:r>
              <a:rPr lang="en-US" dirty="0" smtClean="0"/>
              <a:t>CASE</a:t>
            </a:r>
            <a:endParaRPr lang="en-US" dirty="0"/>
          </a:p>
        </p:txBody>
      </p:sp>
      <p:sp>
        <p:nvSpPr>
          <p:cNvPr id="3" name="Marcador de contenido 2"/>
          <p:cNvSpPr>
            <a:spLocks noGrp="1"/>
          </p:cNvSpPr>
          <p:nvPr>
            <p:ph idx="1"/>
          </p:nvPr>
        </p:nvSpPr>
        <p:spPr>
          <a:xfrm>
            <a:off x="1097280" y="2011679"/>
            <a:ext cx="10058400" cy="4189615"/>
          </a:xfrm>
        </p:spPr>
        <p:txBody>
          <a:bodyPr>
            <a:normAutofit fontScale="85000" lnSpcReduction="10000"/>
          </a:bodyPr>
          <a:lstStyle/>
          <a:p>
            <a:pPr>
              <a:buClr>
                <a:schemeClr val="accent2"/>
              </a:buClr>
              <a:buFont typeface="Wingdings" charset="2"/>
              <a:buChar char="v"/>
            </a:pPr>
            <a:r>
              <a:rPr lang="es-ES_tradnl" sz="2400" dirty="0"/>
              <a:t>El Laboratorio de Ciencias del Comportamiento </a:t>
            </a:r>
            <a:r>
              <a:rPr lang="es-ES_tradnl" sz="2400" dirty="0" smtClean="0"/>
              <a:t>del </a:t>
            </a:r>
            <a:r>
              <a:rPr lang="es-ES_tradnl" sz="2400" dirty="0" err="1" smtClean="0"/>
              <a:t>Government</a:t>
            </a:r>
            <a:r>
              <a:rPr lang="es-ES_tradnl" sz="2400" dirty="0" smtClean="0"/>
              <a:t> </a:t>
            </a:r>
            <a:r>
              <a:rPr lang="es-ES_tradnl" sz="2400" dirty="0"/>
              <a:t>R&amp;D </a:t>
            </a:r>
            <a:r>
              <a:rPr lang="es-ES_tradnl" sz="2400" dirty="0" err="1"/>
              <a:t>Lab</a:t>
            </a:r>
            <a:r>
              <a:rPr lang="es-ES_tradnl" sz="2400" dirty="0"/>
              <a:t> (GRDL) ha sido atacado por el director </a:t>
            </a:r>
            <a:r>
              <a:rPr lang="es-ES_tradnl" sz="2400" dirty="0" smtClean="0"/>
              <a:t>de ciencia, </a:t>
            </a:r>
            <a:r>
              <a:rPr lang="es-ES_tradnl" sz="2400" dirty="0"/>
              <a:t>el Dr. Brown, porque ha experimentado reducciones sustanciales en subvenciones y contratos. Gran parte de esta reducción es atribuible a un clima desfavorable para el apoyo de dicha investigación por parte del gobierno federal. </a:t>
            </a:r>
            <a:endParaRPr lang="es-ES_tradnl" sz="2400" dirty="0" smtClean="0"/>
          </a:p>
          <a:p>
            <a:pPr>
              <a:buClr>
                <a:schemeClr val="accent2"/>
              </a:buClr>
              <a:buFont typeface="Wingdings" charset="2"/>
              <a:buChar char="v"/>
            </a:pPr>
            <a:r>
              <a:rPr lang="es-ES_tradnl" sz="2400" dirty="0" smtClean="0"/>
              <a:t>Sin </a:t>
            </a:r>
            <a:r>
              <a:rPr lang="es-ES_tradnl" sz="2400" dirty="0"/>
              <a:t>embargo, un equipo de gerentes de otras divisiones de GRDL que inspeccionaron el laboratorio también identificó varios problemas internos. El laboratorio solía tener un programa de investigación considerable que consistía en $ 2–3 millones al año, pero en los últimos años las subvenciones y los contratos ascendieron a solo unos $ 750,000. </a:t>
            </a:r>
            <a:endParaRPr lang="es-ES_tradnl" sz="2400" dirty="0" smtClean="0"/>
          </a:p>
          <a:p>
            <a:pPr>
              <a:buClr>
                <a:schemeClr val="accent2"/>
              </a:buClr>
              <a:buFont typeface="Wingdings" charset="2"/>
              <a:buChar char="v"/>
            </a:pPr>
            <a:r>
              <a:rPr lang="es-ES_tradnl" sz="2400" dirty="0" smtClean="0"/>
              <a:t>El </a:t>
            </a:r>
            <a:r>
              <a:rPr lang="es-ES_tradnl" sz="2400" dirty="0"/>
              <a:t>director, el Dr. Park, formó el laboratorio hace 15 años y ha sido de gran ayuda para obtener subvenciones y contratos externos. Cuatro investigadores de diversas ciencias del comportamiento también están conectados con el laboratorio. El Dr. Link, un psicólogo, se ocupa de la inteligencia artificial. El Dr. </a:t>
            </a:r>
            <a:r>
              <a:rPr lang="es-ES_tradnl" sz="2400" dirty="0" err="1"/>
              <a:t>Henson</a:t>
            </a:r>
            <a:r>
              <a:rPr lang="es-ES_tradnl" sz="2400" dirty="0"/>
              <a:t>, sociólogo, se ocupa del muestreo de la opinión pública. El Dr. </a:t>
            </a:r>
            <a:r>
              <a:rPr lang="es-ES_tradnl" sz="2400" dirty="0" err="1"/>
              <a:t>Duff</a:t>
            </a:r>
            <a:r>
              <a:rPr lang="es-ES_tradnl" sz="2400" dirty="0"/>
              <a:t>, un geógrafo, emplea la fotografía aérea para desarrollar información sobre geografía económica. El Dr. </a:t>
            </a:r>
            <a:r>
              <a:rPr lang="es-ES_tradnl" sz="2400" dirty="0" err="1"/>
              <a:t>Barron</a:t>
            </a:r>
            <a:r>
              <a:rPr lang="es-ES_tradnl" sz="2400" dirty="0"/>
              <a:t>, un economista, realiza encuestas de mercado.</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14</a:t>
            </a:fld>
            <a:endParaRPr lang="en-US" sz="1600"/>
          </a:p>
        </p:txBody>
      </p:sp>
    </p:spTree>
    <p:extLst>
      <p:ext uri="{BB962C8B-B14F-4D97-AF65-F5344CB8AC3E}">
        <p14:creationId xmlns:p14="http://schemas.microsoft.com/office/powerpoint/2010/main" val="5010730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TALLER: </a:t>
            </a:r>
            <a:r>
              <a:rPr lang="en-US" dirty="0" smtClean="0"/>
              <a:t/>
            </a:r>
            <a:br>
              <a:rPr lang="en-US" dirty="0" smtClean="0"/>
            </a:br>
            <a:r>
              <a:rPr lang="en-US" dirty="0" smtClean="0"/>
              <a:t>BEHAVIORAL </a:t>
            </a:r>
            <a:r>
              <a:rPr lang="en-US" dirty="0"/>
              <a:t>SCIENCE DIVISION CASE</a:t>
            </a:r>
          </a:p>
        </p:txBody>
      </p:sp>
      <p:sp>
        <p:nvSpPr>
          <p:cNvPr id="3" name="Marcador de contenido 2"/>
          <p:cNvSpPr>
            <a:spLocks noGrp="1"/>
          </p:cNvSpPr>
          <p:nvPr>
            <p:ph idx="1"/>
          </p:nvPr>
        </p:nvSpPr>
        <p:spPr>
          <a:xfrm>
            <a:off x="1097280" y="2011679"/>
            <a:ext cx="10058400" cy="4189615"/>
          </a:xfrm>
        </p:spPr>
        <p:txBody>
          <a:bodyPr>
            <a:normAutofit fontScale="92500" lnSpcReduction="20000"/>
          </a:bodyPr>
          <a:lstStyle/>
          <a:p>
            <a:pPr>
              <a:buClr>
                <a:schemeClr val="accent2"/>
              </a:buClr>
              <a:buFont typeface="Wingdings" charset="2"/>
              <a:buChar char="v"/>
            </a:pPr>
            <a:r>
              <a:rPr lang="es-ES_tradnl" sz="2400" dirty="0"/>
              <a:t>Además, otros tres investigadores también trabajan en GRDL: el Dr. </a:t>
            </a:r>
            <a:r>
              <a:rPr lang="es-ES_tradnl" sz="2400" dirty="0" err="1"/>
              <a:t>Clay</a:t>
            </a:r>
            <a:r>
              <a:rPr lang="es-ES_tradnl" sz="2400" dirty="0"/>
              <a:t>, un científico político; Dr. Goa, sociólogo; y el Dr. </a:t>
            </a:r>
            <a:r>
              <a:rPr lang="es-ES_tradnl" sz="2400" dirty="0" err="1"/>
              <a:t>Harden</a:t>
            </a:r>
            <a:r>
              <a:rPr lang="es-ES_tradnl" sz="2400" dirty="0"/>
              <a:t>, un geógrafo. El laboratorio proporciona un espacio sustancial para las oficinas de estos asociados y sus asistentes de investigación, </a:t>
            </a:r>
            <a:r>
              <a:rPr lang="es-ES_tradnl" sz="2400" dirty="0" smtClean="0"/>
              <a:t>para </a:t>
            </a:r>
            <a:r>
              <a:rPr lang="es-ES_tradnl" sz="2400" dirty="0"/>
              <a:t>computadoras que conectan el laboratorio con una computadora principal de GRDL, y para una biblioteca que tiene un bibliotecario de tiempo completo. </a:t>
            </a:r>
            <a:endParaRPr lang="es-ES_tradnl" sz="2400" dirty="0" smtClean="0"/>
          </a:p>
          <a:p>
            <a:pPr>
              <a:buClr>
                <a:schemeClr val="accent2"/>
              </a:buClr>
              <a:buFont typeface="Wingdings" charset="2"/>
              <a:buChar char="v"/>
            </a:pPr>
            <a:r>
              <a:rPr lang="es-ES_tradnl" sz="2400" dirty="0" smtClean="0"/>
              <a:t>La </a:t>
            </a:r>
            <a:r>
              <a:rPr lang="es-ES_tradnl" sz="2400" dirty="0"/>
              <a:t>administración central de GRDL considera que la tasa de actividad actual no justifica el espacio que ocupa, y ha anunciado que el laboratorio debe limitarse a aproximadamente la mitad de su espacio actual para que la otra mitad pueda ser utilizada por </a:t>
            </a:r>
            <a:r>
              <a:rPr lang="es-ES_tradnl" sz="2400" dirty="0" smtClean="0"/>
              <a:t>otro </a:t>
            </a:r>
            <a:r>
              <a:rPr lang="es-ES_tradnl" sz="2400" dirty="0"/>
              <a:t>Laboratorio que se está expandiendo. </a:t>
            </a:r>
            <a:endParaRPr lang="es-ES_tradnl" sz="2400" dirty="0" smtClean="0"/>
          </a:p>
          <a:p>
            <a:pPr>
              <a:buClr>
                <a:schemeClr val="accent2"/>
              </a:buClr>
              <a:buFont typeface="Wingdings" charset="2"/>
              <a:buChar char="v"/>
            </a:pPr>
            <a:r>
              <a:rPr lang="es-ES_tradnl" sz="2400" dirty="0" smtClean="0"/>
              <a:t>El </a:t>
            </a:r>
            <a:r>
              <a:rPr lang="es-ES_tradnl" sz="2400" dirty="0"/>
              <a:t>equipo de inspección visitante, que está formado por gerentes de división, ha identificado numerosos </a:t>
            </a:r>
            <a:r>
              <a:rPr lang="es-ES_tradnl" sz="2400" dirty="0" smtClean="0"/>
              <a:t>problemas. Por </a:t>
            </a:r>
            <a:r>
              <a:rPr lang="es-ES_tradnl" sz="2400" dirty="0"/>
              <a:t>ejemplo, existe un conflicto entre el Dr. </a:t>
            </a:r>
            <a:r>
              <a:rPr lang="es-ES_tradnl" sz="2400" dirty="0" smtClean="0"/>
              <a:t>Park (el </a:t>
            </a:r>
            <a:r>
              <a:rPr lang="es-ES_tradnl" sz="2400" dirty="0"/>
              <a:t>director del </a:t>
            </a:r>
            <a:r>
              <a:rPr lang="es-ES_tradnl" sz="2400" dirty="0" smtClean="0"/>
              <a:t>laboratorio) </a:t>
            </a:r>
            <a:r>
              <a:rPr lang="es-ES_tradnl" sz="2400" dirty="0"/>
              <a:t>y el Dr. Link, que está trabajando en un problema que lo ha ocupado durante siete años, pero aún no ha </a:t>
            </a:r>
            <a:r>
              <a:rPr lang="es-ES_tradnl" sz="2400" dirty="0" smtClean="0"/>
              <a:t>hecho ninguna </a:t>
            </a:r>
            <a:r>
              <a:rPr lang="es-ES_tradnl" sz="2400" dirty="0"/>
              <a:t>publicación. Sin embargo, el Dr. Link es muy optimista de que el problema eventualmente llevará a una publicación importante de alto valor teórico. </a:t>
            </a:r>
            <a:endParaRPr lang="es-ES_tradnl" sz="2400" dirty="0" smtClean="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15</a:t>
            </a:fld>
            <a:endParaRPr lang="en-US" sz="1600"/>
          </a:p>
        </p:txBody>
      </p:sp>
    </p:spTree>
    <p:extLst>
      <p:ext uri="{BB962C8B-B14F-4D97-AF65-F5344CB8AC3E}">
        <p14:creationId xmlns:p14="http://schemas.microsoft.com/office/powerpoint/2010/main" val="13866926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TALLER: </a:t>
            </a:r>
            <a:r>
              <a:rPr lang="en-US" dirty="0" smtClean="0"/>
              <a:t/>
            </a:r>
            <a:br>
              <a:rPr lang="en-US" dirty="0" smtClean="0"/>
            </a:br>
            <a:r>
              <a:rPr lang="en-US" dirty="0" smtClean="0"/>
              <a:t>BEHAVIORAL </a:t>
            </a:r>
            <a:r>
              <a:rPr lang="en-US" dirty="0"/>
              <a:t>SCIENCE DIVISION CASE</a:t>
            </a:r>
          </a:p>
        </p:txBody>
      </p:sp>
      <p:sp>
        <p:nvSpPr>
          <p:cNvPr id="3" name="Marcador de contenido 2"/>
          <p:cNvSpPr>
            <a:spLocks noGrp="1"/>
          </p:cNvSpPr>
          <p:nvPr>
            <p:ph idx="1"/>
          </p:nvPr>
        </p:nvSpPr>
        <p:spPr>
          <a:xfrm>
            <a:off x="1097279" y="2011679"/>
            <a:ext cx="10238127" cy="4189615"/>
          </a:xfrm>
        </p:spPr>
        <p:txBody>
          <a:bodyPr>
            <a:normAutofit fontScale="92500" lnSpcReduction="10000"/>
          </a:bodyPr>
          <a:lstStyle/>
          <a:p>
            <a:pPr>
              <a:buClr>
                <a:schemeClr val="accent2"/>
              </a:buClr>
              <a:buFont typeface="Wingdings" charset="2"/>
              <a:buChar char="v"/>
            </a:pPr>
            <a:r>
              <a:rPr lang="es-ES_tradnl" sz="2400" dirty="0" smtClean="0"/>
              <a:t>El </a:t>
            </a:r>
            <a:r>
              <a:rPr lang="es-ES_tradnl" sz="2400" dirty="0"/>
              <a:t>comité de inspección estima que la probabilidad es de alrededor de 0,3 de que tal publicación sea próxima. El Dr. Park ha identificado un interés por parte de la Oficina de Investigación Naval (ONR) en el trabajo relacionado con la investigación que el Dr. Link ha estado realizando, y está presionando a Link para que abandone su actividad actual y trate de obtener un contrato de ONR. </a:t>
            </a:r>
            <a:endParaRPr lang="es-ES_tradnl" sz="2400" dirty="0" smtClean="0"/>
          </a:p>
          <a:p>
            <a:pPr>
              <a:buClr>
                <a:schemeClr val="accent2"/>
              </a:buClr>
              <a:buFont typeface="Wingdings" charset="2"/>
              <a:buChar char="v"/>
            </a:pPr>
            <a:r>
              <a:rPr lang="es-ES_tradnl" sz="2400" dirty="0" smtClean="0"/>
              <a:t>Se </a:t>
            </a:r>
            <a:r>
              <a:rPr lang="es-ES_tradnl" sz="2400" dirty="0"/>
              <a:t>estima que el trabajo que pagaría </a:t>
            </a:r>
            <a:r>
              <a:rPr lang="es-ES_tradnl" sz="2400" dirty="0" smtClean="0"/>
              <a:t>la ONR </a:t>
            </a:r>
            <a:r>
              <a:rPr lang="es-ES_tradnl" sz="2400" dirty="0"/>
              <a:t>tiene una alta probabilidad (alrededor de 0,8) de dar como resultado varias publicaciones. Sin embargo, debido a que este trabajo </a:t>
            </a:r>
            <a:r>
              <a:rPr lang="es-ES_tradnl" sz="2400" dirty="0" smtClean="0"/>
              <a:t>es aplicado, </a:t>
            </a:r>
            <a:r>
              <a:rPr lang="es-ES_tradnl" sz="2400" dirty="0"/>
              <a:t>estas publicaciones pueden no tener un impacto en </a:t>
            </a:r>
            <a:r>
              <a:rPr lang="es-ES_tradnl" sz="2400" dirty="0" smtClean="0"/>
              <a:t>el </a:t>
            </a:r>
            <a:r>
              <a:rPr lang="es-ES_tradnl" sz="2400" dirty="0"/>
              <a:t>campo científico del </a:t>
            </a:r>
            <a:r>
              <a:rPr lang="es-ES_tradnl" sz="2400" dirty="0" smtClean="0"/>
              <a:t>investigador y</a:t>
            </a:r>
            <a:r>
              <a:rPr lang="es-ES_tradnl" sz="2400" dirty="0"/>
              <a:t>, en cambio, solo </a:t>
            </a:r>
            <a:r>
              <a:rPr lang="es-ES_tradnl" sz="2400" dirty="0" smtClean="0"/>
              <a:t>puede </a:t>
            </a:r>
            <a:r>
              <a:rPr lang="es-ES_tradnl" sz="2400" dirty="0"/>
              <a:t>resolver un problema específico. </a:t>
            </a:r>
            <a:endParaRPr lang="es-ES_tradnl" sz="2400" dirty="0" smtClean="0"/>
          </a:p>
          <a:p>
            <a:pPr>
              <a:buClr>
                <a:schemeClr val="accent2"/>
              </a:buClr>
              <a:buFont typeface="Wingdings" charset="2"/>
              <a:buChar char="v"/>
            </a:pPr>
            <a:r>
              <a:rPr lang="es-ES_tradnl" sz="2400" dirty="0" smtClean="0"/>
              <a:t>Los </a:t>
            </a:r>
            <a:r>
              <a:rPr lang="es-ES_tradnl" sz="2400" dirty="0"/>
              <a:t>ingresos actuales </a:t>
            </a:r>
            <a:r>
              <a:rPr lang="es-ES_tradnl" sz="2400" dirty="0" smtClean="0"/>
              <a:t>recibidos </a:t>
            </a:r>
            <a:r>
              <a:rPr lang="es-ES_tradnl" sz="2400" dirty="0"/>
              <a:t>por el </a:t>
            </a:r>
            <a:r>
              <a:rPr lang="es-ES_tradnl" sz="2400" dirty="0" smtClean="0"/>
              <a:t>trabajo </a:t>
            </a:r>
            <a:r>
              <a:rPr lang="es-ES_tradnl" sz="2400" dirty="0"/>
              <a:t>que realiza Link son muy pequeños, mientras que el trabajo que se realizaría en </a:t>
            </a:r>
            <a:r>
              <a:rPr lang="es-ES_tradnl" sz="2400" dirty="0" smtClean="0"/>
              <a:t>ONR generar</a:t>
            </a:r>
            <a:r>
              <a:rPr lang="es-ES" sz="2400" dirty="0" err="1" smtClean="0"/>
              <a:t>ía</a:t>
            </a:r>
            <a:r>
              <a:rPr lang="es-ES" sz="2400" dirty="0" smtClean="0"/>
              <a:t> </a:t>
            </a:r>
            <a:r>
              <a:rPr lang="es-ES_tradnl" sz="2400" dirty="0" smtClean="0"/>
              <a:t>cantidades </a:t>
            </a:r>
            <a:r>
              <a:rPr lang="es-ES_tradnl" sz="2400" dirty="0"/>
              <a:t>considerables. Aunque </a:t>
            </a:r>
            <a:r>
              <a:rPr lang="es-ES_tradnl" sz="2400" dirty="0" smtClean="0"/>
              <a:t>los viajes </a:t>
            </a:r>
            <a:r>
              <a:rPr lang="es-ES_tradnl" sz="2400" dirty="0"/>
              <a:t>de Link, </a:t>
            </a:r>
            <a:r>
              <a:rPr lang="es-ES_tradnl" sz="2400" dirty="0" smtClean="0"/>
              <a:t>que </a:t>
            </a:r>
            <a:r>
              <a:rPr lang="es-ES_tradnl" sz="2400" dirty="0"/>
              <a:t>le </a:t>
            </a:r>
            <a:r>
              <a:rPr lang="es-ES_tradnl" sz="2400" dirty="0" smtClean="0"/>
              <a:t>causan </a:t>
            </a:r>
            <a:r>
              <a:rPr lang="es-ES_tradnl" sz="2400" dirty="0"/>
              <a:t>cierta </a:t>
            </a:r>
            <a:r>
              <a:rPr lang="es-ES_tradnl" sz="2400" dirty="0" err="1" smtClean="0"/>
              <a:t>desmotivaci</a:t>
            </a:r>
            <a:r>
              <a:rPr lang="es-ES" sz="2400" dirty="0" err="1" smtClean="0"/>
              <a:t>ón</a:t>
            </a:r>
            <a:r>
              <a:rPr lang="es-ES_tradnl" sz="2400" dirty="0" smtClean="0"/>
              <a:t>, podrían </a:t>
            </a:r>
            <a:r>
              <a:rPr lang="es-ES_tradnl" sz="2400" dirty="0"/>
              <a:t>reducirse significativamente si trabajara en el proyecto </a:t>
            </a:r>
            <a:r>
              <a:rPr lang="es-ES_tradnl" sz="2400" dirty="0" smtClean="0"/>
              <a:t>ONR, </a:t>
            </a:r>
            <a:r>
              <a:rPr lang="es-ES" sz="2400" dirty="0" smtClean="0"/>
              <a:t>él</a:t>
            </a:r>
            <a:r>
              <a:rPr lang="es-ES_tradnl" sz="2400" dirty="0" smtClean="0"/>
              <a:t> está </a:t>
            </a:r>
            <a:r>
              <a:rPr lang="es-ES_tradnl" sz="2400" dirty="0"/>
              <a:t>resistiendo la presión </a:t>
            </a:r>
            <a:r>
              <a:rPr lang="es-ES_tradnl" sz="2400" dirty="0" smtClean="0"/>
              <a:t>de Park.</a:t>
            </a:r>
            <a:endParaRPr lang="es-ES_tradnl" sz="24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16</a:t>
            </a:fld>
            <a:endParaRPr lang="en-US" sz="1600"/>
          </a:p>
        </p:txBody>
      </p:sp>
    </p:spTree>
    <p:extLst>
      <p:ext uri="{BB962C8B-B14F-4D97-AF65-F5344CB8AC3E}">
        <p14:creationId xmlns:p14="http://schemas.microsoft.com/office/powerpoint/2010/main" val="1291571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TALLER: </a:t>
            </a:r>
            <a:r>
              <a:rPr lang="en-US" dirty="0" smtClean="0"/>
              <a:t/>
            </a:r>
            <a:br>
              <a:rPr lang="en-US" dirty="0" smtClean="0"/>
            </a:br>
            <a:r>
              <a:rPr lang="en-US" dirty="0" smtClean="0"/>
              <a:t>BEHAVIORAL </a:t>
            </a:r>
            <a:r>
              <a:rPr lang="en-US" dirty="0"/>
              <a:t>SCIENCE DIVISION CASE</a:t>
            </a:r>
          </a:p>
        </p:txBody>
      </p:sp>
      <p:sp>
        <p:nvSpPr>
          <p:cNvPr id="3" name="Marcador de contenido 2"/>
          <p:cNvSpPr>
            <a:spLocks noGrp="1"/>
          </p:cNvSpPr>
          <p:nvPr>
            <p:ph idx="1"/>
          </p:nvPr>
        </p:nvSpPr>
        <p:spPr>
          <a:xfrm>
            <a:off x="1097280" y="2011679"/>
            <a:ext cx="10058400" cy="4189615"/>
          </a:xfrm>
        </p:spPr>
        <p:txBody>
          <a:bodyPr>
            <a:normAutofit fontScale="92500" lnSpcReduction="10000"/>
          </a:bodyPr>
          <a:lstStyle/>
          <a:p>
            <a:pPr>
              <a:buClr>
                <a:schemeClr val="accent2"/>
              </a:buClr>
              <a:buFont typeface="Wingdings" charset="2"/>
              <a:buChar char="v"/>
            </a:pPr>
            <a:r>
              <a:rPr lang="es-ES_tradnl" sz="2400" dirty="0"/>
              <a:t>El comité visitante identificó muchos otros casos de conflicto entre Park y sus compañeros de trabajo. Park criticó a </a:t>
            </a:r>
            <a:r>
              <a:rPr lang="es-ES_tradnl" sz="2400" dirty="0" err="1"/>
              <a:t>Harden</a:t>
            </a:r>
            <a:r>
              <a:rPr lang="es-ES_tradnl" sz="2400" dirty="0"/>
              <a:t> por pasar demasiado tiempo reparando autos antiguos en lugar de investigar. </a:t>
            </a:r>
            <a:r>
              <a:rPr lang="es-ES_tradnl" sz="2400" dirty="0" err="1"/>
              <a:t>Harden</a:t>
            </a:r>
            <a:r>
              <a:rPr lang="es-ES_tradnl" sz="2400" dirty="0"/>
              <a:t>, sin embargo, dice que su registro de publicación es al menos tan bueno como el tercio superior de los miembros del laboratorio, y por lo tanto no es asunto de Park cómo </a:t>
            </a:r>
            <a:r>
              <a:rPr lang="es-ES_tradnl" sz="2400" dirty="0" smtClean="0"/>
              <a:t>distribuye su </a:t>
            </a:r>
            <a:r>
              <a:rPr lang="es-ES_tradnl" sz="2400" dirty="0"/>
              <a:t>tiempo. </a:t>
            </a:r>
            <a:endParaRPr lang="es-ES_tradnl" sz="2400" dirty="0" smtClean="0"/>
          </a:p>
          <a:p>
            <a:pPr>
              <a:buClr>
                <a:schemeClr val="accent2"/>
              </a:buClr>
              <a:buFont typeface="Wingdings" charset="2"/>
              <a:buChar char="v"/>
            </a:pPr>
            <a:r>
              <a:rPr lang="es-ES_tradnl" sz="2400" dirty="0" smtClean="0"/>
              <a:t>El </a:t>
            </a:r>
            <a:r>
              <a:rPr lang="es-ES_tradnl" sz="2400" dirty="0"/>
              <a:t>laboratorio no tiene estándares claros sobre el número o la calidad de las publicaciones de sus asociados. Por ejemplo, Park criticó el registro de publicaciones de </a:t>
            </a:r>
            <a:r>
              <a:rPr lang="es-ES_tradnl" sz="2400" dirty="0" err="1"/>
              <a:t>Henson</a:t>
            </a:r>
            <a:r>
              <a:rPr lang="es-ES_tradnl" sz="2400" dirty="0"/>
              <a:t> de 1985. Sin embargo, </a:t>
            </a:r>
            <a:r>
              <a:rPr lang="es-ES_tradnl" sz="2400" dirty="0" err="1"/>
              <a:t>Henson</a:t>
            </a:r>
            <a:r>
              <a:rPr lang="es-ES_tradnl" sz="2400" dirty="0"/>
              <a:t> considera que su registro es satisfactorio y está mejorando y que en su campo es bastante bueno. En cualquier caso, 1986 fue mejor que 1985. Park también criticó a </a:t>
            </a:r>
            <a:r>
              <a:rPr lang="es-ES_tradnl" sz="2400" dirty="0" err="1"/>
              <a:t>Henson</a:t>
            </a:r>
            <a:r>
              <a:rPr lang="es-ES_tradnl" sz="2400" dirty="0"/>
              <a:t> y </a:t>
            </a:r>
            <a:r>
              <a:rPr lang="es-ES_tradnl" sz="2400" dirty="0" err="1"/>
              <a:t>Duff</a:t>
            </a:r>
            <a:r>
              <a:rPr lang="es-ES_tradnl" sz="2400" dirty="0"/>
              <a:t> porque no colaboraron en la licitación de un contrato con el Instituto Nacional de Educación (NIE), que requería las habilidades de estos dos investigadores. Debido a que </a:t>
            </a:r>
            <a:r>
              <a:rPr lang="es-ES_tradnl" sz="2400" dirty="0" err="1"/>
              <a:t>Henson</a:t>
            </a:r>
            <a:r>
              <a:rPr lang="es-ES_tradnl" sz="2400" dirty="0"/>
              <a:t> y </a:t>
            </a:r>
            <a:r>
              <a:rPr lang="es-ES_tradnl" sz="2400" dirty="0" err="1"/>
              <a:t>Duff</a:t>
            </a:r>
            <a:r>
              <a:rPr lang="es-ES_tradnl" sz="2400" dirty="0"/>
              <a:t> no se llevan bien y prefieren trabajar de manera independiente en lugar de colaborar, se perdió la oportunidad </a:t>
            </a:r>
            <a:r>
              <a:rPr lang="es-ES_tradnl" sz="2400" dirty="0" smtClean="0"/>
              <a:t>de ese contrato. </a:t>
            </a:r>
            <a:endParaRPr lang="es-ES_tradnl" sz="24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17</a:t>
            </a:fld>
            <a:endParaRPr lang="en-US" sz="1600"/>
          </a:p>
        </p:txBody>
      </p:sp>
    </p:spTree>
    <p:extLst>
      <p:ext uri="{BB962C8B-B14F-4D97-AF65-F5344CB8AC3E}">
        <p14:creationId xmlns:p14="http://schemas.microsoft.com/office/powerpoint/2010/main" val="4479009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TALLER: </a:t>
            </a:r>
            <a:r>
              <a:rPr lang="en-US" dirty="0" smtClean="0"/>
              <a:t/>
            </a:r>
            <a:br>
              <a:rPr lang="en-US" dirty="0" smtClean="0"/>
            </a:br>
            <a:r>
              <a:rPr lang="en-US" dirty="0" smtClean="0"/>
              <a:t>BEHAVIORAL </a:t>
            </a:r>
            <a:r>
              <a:rPr lang="en-US" dirty="0"/>
              <a:t>SCIENCE DIVISION CASE</a:t>
            </a:r>
          </a:p>
        </p:txBody>
      </p:sp>
      <p:sp>
        <p:nvSpPr>
          <p:cNvPr id="3" name="Marcador de contenido 2"/>
          <p:cNvSpPr>
            <a:spLocks noGrp="1"/>
          </p:cNvSpPr>
          <p:nvPr>
            <p:ph idx="1"/>
          </p:nvPr>
        </p:nvSpPr>
        <p:spPr>
          <a:xfrm>
            <a:off x="1097280" y="2011679"/>
            <a:ext cx="10058400" cy="4189615"/>
          </a:xfrm>
        </p:spPr>
        <p:txBody>
          <a:bodyPr>
            <a:normAutofit fontScale="92500" lnSpcReduction="10000"/>
          </a:bodyPr>
          <a:lstStyle/>
          <a:p>
            <a:pPr>
              <a:buClr>
                <a:schemeClr val="accent2"/>
              </a:buClr>
              <a:buFont typeface="Wingdings" charset="2"/>
              <a:buChar char="v"/>
            </a:pPr>
            <a:r>
              <a:rPr lang="es-ES_tradnl" sz="2400" dirty="0"/>
              <a:t>Al hablar con Goa, el equipo de inspección se enteró de que se sentía aislado y encontró a sus colegas poco cooperativos. Él tendía a atribuir esto al hecho de que era portugués y que, al menos desde su punto de vista, existía cierta discriminación hacia los extranjeros en el laboratorio</a:t>
            </a:r>
            <a:r>
              <a:rPr lang="es-ES_tradnl" sz="2400" dirty="0" smtClean="0"/>
              <a:t>.</a:t>
            </a:r>
          </a:p>
          <a:p>
            <a:pPr>
              <a:buClr>
                <a:schemeClr val="accent2"/>
              </a:buClr>
              <a:buFont typeface="Wingdings" charset="2"/>
              <a:buChar char="v"/>
            </a:pPr>
            <a:r>
              <a:rPr lang="es-ES_tradnl" sz="2400" dirty="0"/>
              <a:t>La moral de muchos de los investigadores era baja porque su salario era generalmente bajo. Este fue particularmente el caso de </a:t>
            </a:r>
            <a:r>
              <a:rPr lang="es-ES_tradnl" sz="2400" dirty="0" err="1"/>
              <a:t>Clay</a:t>
            </a:r>
            <a:r>
              <a:rPr lang="es-ES_tradnl" sz="2400" dirty="0"/>
              <a:t>, quien recibió su doctorado de una prestigiosa universidad de la </a:t>
            </a:r>
            <a:r>
              <a:rPr lang="es-ES_tradnl" sz="2400" dirty="0" err="1"/>
              <a:t>Ivy</a:t>
            </a:r>
            <a:r>
              <a:rPr lang="es-ES_tradnl" sz="2400" dirty="0"/>
              <a:t> League y, en consecuencia, sintió que debería recibir un salario más alto que el de otros investigadores. </a:t>
            </a:r>
            <a:endParaRPr lang="es-ES_tradnl" sz="2400" dirty="0" smtClean="0"/>
          </a:p>
          <a:p>
            <a:pPr>
              <a:buClr>
                <a:schemeClr val="accent2"/>
              </a:buClr>
              <a:buFont typeface="Wingdings" charset="2"/>
              <a:buChar char="v"/>
            </a:pPr>
            <a:r>
              <a:rPr lang="es-ES_tradnl" sz="2400" dirty="0" smtClean="0"/>
              <a:t>Muchos </a:t>
            </a:r>
            <a:r>
              <a:rPr lang="es-ES_tradnl" sz="2400" dirty="0"/>
              <a:t>de los investigadores del laboratorio criticaron a Park porque consideraron que no estaba lo suficientemente involucrado en las actividades de sus propios grupos de investigación, que no tenía conocimiento de las dificultades específicas que experimentaban estos grupos </a:t>
            </a:r>
            <a:r>
              <a:rPr lang="es-ES_tradnl" sz="2400" dirty="0" smtClean="0"/>
              <a:t>y </a:t>
            </a:r>
            <a:r>
              <a:rPr lang="es-ES_tradnl" sz="2400" dirty="0"/>
              <a:t>que no </a:t>
            </a:r>
            <a:r>
              <a:rPr lang="es-ES_tradnl" sz="2400" dirty="0" smtClean="0"/>
              <a:t>parecía </a:t>
            </a:r>
            <a:r>
              <a:rPr lang="es-ES_tradnl" sz="2400" dirty="0"/>
              <a:t>apreciar que muchos de ellos habían superado </a:t>
            </a:r>
            <a:r>
              <a:rPr lang="es-ES_tradnl" sz="2400" dirty="0" smtClean="0"/>
              <a:t>las </a:t>
            </a:r>
            <a:r>
              <a:rPr lang="es-ES_tradnl" sz="2400" dirty="0"/>
              <a:t>dificultades </a:t>
            </a:r>
            <a:r>
              <a:rPr lang="es-ES_tradnl" sz="2400" dirty="0" smtClean="0"/>
              <a:t>y los proyectos </a:t>
            </a:r>
            <a:r>
              <a:rPr lang="es-ES_tradnl" sz="2400" dirty="0"/>
              <a:t>se habían completado con éxito.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18</a:t>
            </a:fld>
            <a:endParaRPr lang="en-US" sz="1600"/>
          </a:p>
        </p:txBody>
      </p:sp>
    </p:spTree>
    <p:extLst>
      <p:ext uri="{BB962C8B-B14F-4D97-AF65-F5344CB8AC3E}">
        <p14:creationId xmlns:p14="http://schemas.microsoft.com/office/powerpoint/2010/main" val="4820161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TALLER: </a:t>
            </a:r>
            <a:r>
              <a:rPr lang="en-US" dirty="0" smtClean="0"/>
              <a:t/>
            </a:r>
            <a:br>
              <a:rPr lang="en-US" dirty="0" smtClean="0"/>
            </a:br>
            <a:r>
              <a:rPr lang="en-US" dirty="0" smtClean="0"/>
              <a:t>BEHAVIORAL </a:t>
            </a:r>
            <a:r>
              <a:rPr lang="en-US" dirty="0"/>
              <a:t>SCIENCE DIVISION CASE</a:t>
            </a:r>
          </a:p>
        </p:txBody>
      </p:sp>
      <p:sp>
        <p:nvSpPr>
          <p:cNvPr id="3" name="Marcador de contenido 2"/>
          <p:cNvSpPr>
            <a:spLocks noGrp="1"/>
          </p:cNvSpPr>
          <p:nvPr>
            <p:ph idx="1"/>
          </p:nvPr>
        </p:nvSpPr>
        <p:spPr>
          <a:xfrm>
            <a:off x="1097280" y="2011679"/>
            <a:ext cx="10058400" cy="4189615"/>
          </a:xfrm>
        </p:spPr>
        <p:txBody>
          <a:bodyPr>
            <a:normAutofit fontScale="92500" lnSpcReduction="10000"/>
          </a:bodyPr>
          <a:lstStyle/>
          <a:p>
            <a:pPr>
              <a:buClr>
                <a:schemeClr val="accent2"/>
              </a:buClr>
              <a:buFont typeface="Wingdings" charset="2"/>
              <a:buChar char="v"/>
            </a:pPr>
            <a:r>
              <a:rPr lang="es-ES_tradnl" sz="2400" dirty="0"/>
              <a:t>Sin embargo, la opinión de Park era que estaba demasiado ocupado para realizar un seguimiento detallado de tales asuntos porque a menudo tenía que estar en Washington para evaluar el interés de varias agencias federales en diversos tipos de investigación para presentar propuestas de investigación adecuadas y aumentar </a:t>
            </a:r>
            <a:r>
              <a:rPr lang="es-ES_tradnl" sz="2400" dirty="0" smtClean="0"/>
              <a:t>los </a:t>
            </a:r>
            <a:r>
              <a:rPr lang="es-ES_tradnl" sz="2400" dirty="0"/>
              <a:t>fondos de subvenciones y contratos actualmente administrados por el laboratorio. </a:t>
            </a:r>
          </a:p>
          <a:p>
            <a:pPr>
              <a:buClr>
                <a:schemeClr val="accent2"/>
              </a:buClr>
              <a:buFont typeface="Wingdings" charset="2"/>
              <a:buChar char="v"/>
            </a:pPr>
            <a:r>
              <a:rPr lang="es-ES_tradnl" sz="2400" dirty="0" smtClean="0"/>
              <a:t>Según </a:t>
            </a:r>
            <a:r>
              <a:rPr lang="es-ES_tradnl" sz="2400" dirty="0"/>
              <a:t>el equipo de inspección, uno de los problemas del laboratorio fue que Park tomó la mayoría de las decisiones de forma </a:t>
            </a:r>
            <a:r>
              <a:rPr lang="es-ES_tradnl" sz="2400" dirty="0" err="1" smtClean="0"/>
              <a:t>independiente.Los</a:t>
            </a:r>
            <a:r>
              <a:rPr lang="es-ES_tradnl" sz="2400" dirty="0" smtClean="0"/>
              <a:t> otros </a:t>
            </a:r>
            <a:r>
              <a:rPr lang="es-ES_tradnl" sz="2400" dirty="0"/>
              <a:t>tuvieron muy pocas oportunidades de registrar sus opiniones, y, de hecho, </a:t>
            </a:r>
            <a:r>
              <a:rPr lang="es-ES_tradnl" sz="2400" dirty="0" err="1"/>
              <a:t>Henson</a:t>
            </a:r>
            <a:r>
              <a:rPr lang="es-ES_tradnl" sz="2400" dirty="0"/>
              <a:t>, </a:t>
            </a:r>
            <a:r>
              <a:rPr lang="es-ES_tradnl" sz="2400" dirty="0" err="1"/>
              <a:t>Duff</a:t>
            </a:r>
            <a:r>
              <a:rPr lang="es-ES_tradnl" sz="2400" dirty="0"/>
              <a:t> y </a:t>
            </a:r>
            <a:r>
              <a:rPr lang="es-ES_tradnl" sz="2400" dirty="0" err="1"/>
              <a:t>Barron</a:t>
            </a:r>
            <a:r>
              <a:rPr lang="es-ES_tradnl" sz="2400" dirty="0"/>
              <a:t> casi nunca discutieron o plantearon problemas con él. </a:t>
            </a:r>
            <a:endParaRPr lang="es-ES_tradnl" sz="2400" dirty="0" smtClean="0"/>
          </a:p>
          <a:p>
            <a:pPr>
              <a:buClr>
                <a:schemeClr val="accent2"/>
              </a:buClr>
              <a:buFont typeface="Wingdings" charset="2"/>
              <a:buChar char="v"/>
            </a:pPr>
            <a:r>
              <a:rPr lang="es-ES_tradnl" sz="2400" dirty="0" smtClean="0"/>
              <a:t>La </a:t>
            </a:r>
            <a:r>
              <a:rPr lang="es-ES_tradnl" sz="2400" dirty="0"/>
              <a:t>mayoría de los asociados con el laboratorio sintieron que Park proporcionaba un entorno en el que podían realizar su trabajo sin tener que ir a Washington para encontrar dinero para apoyar su investigación. Por lo tanto, estaban dispuestos a soportar las presiones de Park, pero al mismo tiempo les molestaba.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19</a:t>
            </a:fld>
            <a:endParaRPr lang="en-US" sz="1600"/>
          </a:p>
        </p:txBody>
      </p:sp>
    </p:spTree>
    <p:extLst>
      <p:ext uri="{BB962C8B-B14F-4D97-AF65-F5344CB8AC3E}">
        <p14:creationId xmlns:p14="http://schemas.microsoft.com/office/powerpoint/2010/main" val="1139013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a:t>
            </a:fld>
            <a:endParaRPr lang="en-US" sz="1600" dirty="0"/>
          </a:p>
        </p:txBody>
      </p:sp>
      <p:sp>
        <p:nvSpPr>
          <p:cNvPr id="8" name="Título 1"/>
          <p:cNvSpPr txBox="1">
            <a:spLocks/>
          </p:cNvSpPr>
          <p:nvPr/>
        </p:nvSpPr>
        <p:spPr>
          <a:xfrm>
            <a:off x="829931" y="758952"/>
            <a:ext cx="10325749" cy="1169601"/>
          </a:xfrm>
          <a:prstGeom prst="rect">
            <a:avLst/>
          </a:prstGeom>
        </p:spPr>
        <p:txBody>
          <a:bodyPr>
            <a:normAutofit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sz="4400" dirty="0"/>
              <a:t>SEMANA 2</a:t>
            </a:r>
            <a:r>
              <a:rPr lang="es-ES" sz="4400" dirty="0" smtClean="0"/>
              <a:t>, Ch2 </a:t>
            </a:r>
          </a:p>
          <a:p>
            <a:r>
              <a:rPr lang="es-ES" sz="4400" dirty="0" smtClean="0"/>
              <a:t>Administración de </a:t>
            </a:r>
            <a:r>
              <a:rPr lang="es-ES" sz="4400" dirty="0"/>
              <a:t>Organizaciones de I+D</a:t>
            </a:r>
            <a:endParaRPr lang="en-US" sz="4400" dirty="0"/>
          </a:p>
        </p:txBody>
      </p:sp>
      <p:graphicFrame>
        <p:nvGraphicFramePr>
          <p:cNvPr id="3" name="Tabla 2"/>
          <p:cNvGraphicFramePr>
            <a:graphicFrameLocks noGrp="1"/>
          </p:cNvGraphicFramePr>
          <p:nvPr>
            <p:extLst>
              <p:ext uri="{D42A27DB-BD31-4B8C-83A1-F6EECF244321}">
                <p14:modId xmlns:p14="http://schemas.microsoft.com/office/powerpoint/2010/main" val="732187022"/>
              </p:ext>
            </p:extLst>
          </p:nvPr>
        </p:nvGraphicFramePr>
        <p:xfrm>
          <a:off x="829931" y="2337627"/>
          <a:ext cx="9348785" cy="2715636"/>
        </p:xfrm>
        <a:graphic>
          <a:graphicData uri="http://schemas.openxmlformats.org/drawingml/2006/table">
            <a:tbl>
              <a:tblPr/>
              <a:tblGrid>
                <a:gridCol w="9348785"/>
              </a:tblGrid>
              <a:tr h="678909">
                <a:tc>
                  <a:txBody>
                    <a:bodyPr/>
                    <a:lstStyle/>
                    <a:p>
                      <a:pPr algn="l" fontAlgn="b"/>
                      <a:r>
                        <a:rPr lang="es-ES_tradnl" sz="2800" b="0" i="0" u="none" strike="noStrike" dirty="0">
                          <a:solidFill>
                            <a:srgbClr val="FF0000"/>
                          </a:solidFill>
                          <a:effectLst/>
                          <a:latin typeface="Arial" charset="0"/>
                        </a:rPr>
                        <a:t>Influyendo en las personas</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78909">
                <a:tc>
                  <a:txBody>
                    <a:bodyPr/>
                    <a:lstStyle/>
                    <a:p>
                      <a:pPr algn="l" fontAlgn="b"/>
                      <a:r>
                        <a:rPr lang="es-ES_tradnl" sz="2800" b="0" i="0" u="none" strike="noStrike" dirty="0">
                          <a:effectLst/>
                          <a:latin typeface="Arial" charset="0"/>
                        </a:rPr>
                        <a:t>Motivación en las organizaciones de I + D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78909">
                <a:tc>
                  <a:txBody>
                    <a:bodyPr/>
                    <a:lstStyle/>
                    <a:p>
                      <a:pPr algn="l" fontAlgn="b"/>
                      <a:r>
                        <a:rPr lang="es-ES_tradnl" sz="2800" b="0" i="0" u="none" strike="noStrike">
                          <a:effectLst/>
                          <a:latin typeface="Arial" charset="0"/>
                        </a:rPr>
                        <a:t>Tratar con la diversidad en las organizaciones de I + D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78909">
                <a:tc>
                  <a:txBody>
                    <a:bodyPr/>
                    <a:lstStyle/>
                    <a:p>
                      <a:pPr algn="l" fontAlgn="b"/>
                      <a:r>
                        <a:rPr lang="es-ES_tradnl" sz="2800" b="0" i="0" u="none" strike="noStrike" dirty="0">
                          <a:effectLst/>
                          <a:latin typeface="Arial" charset="0"/>
                        </a:rPr>
                        <a:t>Liderazgo y conflictos en las organizaciones de I + D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5564740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TALLER: </a:t>
            </a:r>
            <a:r>
              <a:rPr lang="en-US" dirty="0" smtClean="0"/>
              <a:t/>
            </a:r>
            <a:br>
              <a:rPr lang="en-US" dirty="0" smtClean="0"/>
            </a:br>
            <a:r>
              <a:rPr lang="en-US" dirty="0" smtClean="0"/>
              <a:t>BEHAVIORAL </a:t>
            </a:r>
            <a:r>
              <a:rPr lang="en-US" dirty="0"/>
              <a:t>SCIENCE DIVISION CASE</a:t>
            </a:r>
          </a:p>
        </p:txBody>
      </p:sp>
      <p:sp>
        <p:nvSpPr>
          <p:cNvPr id="3" name="Marcador de contenido 2"/>
          <p:cNvSpPr>
            <a:spLocks noGrp="1"/>
          </p:cNvSpPr>
          <p:nvPr>
            <p:ph idx="1"/>
          </p:nvPr>
        </p:nvSpPr>
        <p:spPr>
          <a:xfrm>
            <a:off x="1097280" y="2011679"/>
            <a:ext cx="10058400" cy="4189615"/>
          </a:xfrm>
        </p:spPr>
        <p:txBody>
          <a:bodyPr>
            <a:normAutofit/>
          </a:bodyPr>
          <a:lstStyle/>
          <a:p>
            <a:pPr>
              <a:buClr>
                <a:schemeClr val="accent2"/>
              </a:buClr>
              <a:buFont typeface="Wingdings" charset="2"/>
              <a:buChar char="v"/>
            </a:pPr>
            <a:r>
              <a:rPr lang="es-ES_tradnl" sz="2400" dirty="0"/>
              <a:t>La gente no parecía identificarse con GRDL. </a:t>
            </a:r>
            <a:r>
              <a:rPr lang="es-ES_tradnl" sz="2400" dirty="0" smtClean="0"/>
              <a:t>La </a:t>
            </a:r>
            <a:r>
              <a:rPr lang="es-ES_tradnl" sz="2400" dirty="0"/>
              <a:t>mayoría de los investigadores consideraron que era un lugar conveniente para su investigación, pero si pudieran trabajar en otro lugar, lo harían tan pronto como sea posible. </a:t>
            </a:r>
            <a:endParaRPr lang="es-ES_tradnl" sz="2400" dirty="0" smtClean="0"/>
          </a:p>
          <a:p>
            <a:pPr>
              <a:buClr>
                <a:schemeClr val="accent2"/>
              </a:buClr>
              <a:buFont typeface="Wingdings" charset="2"/>
              <a:buChar char="v"/>
            </a:pPr>
            <a:r>
              <a:rPr lang="es-ES_tradnl" sz="2400" dirty="0" smtClean="0"/>
              <a:t>El </a:t>
            </a:r>
            <a:r>
              <a:rPr lang="es-ES_tradnl" sz="2400" dirty="0"/>
              <a:t>principal problema actual que enfrenta el laboratorio es que la administración central de GRDL quiere quitar la mitad de su espacio. Park ha llamado a todos a su oficina para discutir qué se podría hacer para evitar que esto suceda. </a:t>
            </a:r>
            <a:endParaRPr lang="es-ES_tradnl" sz="2400" dirty="0" smtClean="0"/>
          </a:p>
          <a:p>
            <a:pPr>
              <a:buClr>
                <a:schemeClr val="accent2"/>
              </a:buClr>
              <a:buFont typeface="Wingdings" charset="2"/>
              <a:buChar char="v"/>
            </a:pPr>
            <a:r>
              <a:rPr lang="es-ES_tradnl" sz="2400" dirty="0" smtClean="0"/>
              <a:t>¿</a:t>
            </a:r>
            <a:r>
              <a:rPr lang="es-ES_tradnl" sz="2400" dirty="0"/>
              <a:t>Qué recomendaciones </a:t>
            </a:r>
            <a:r>
              <a:rPr lang="es-ES_tradnl" sz="2400" dirty="0" smtClean="0"/>
              <a:t>dar</a:t>
            </a:r>
            <a:r>
              <a:rPr lang="es-ES" sz="2400" dirty="0" err="1" smtClean="0"/>
              <a:t>ía</a:t>
            </a:r>
            <a:r>
              <a:rPr lang="es-ES" sz="2400" dirty="0" smtClean="0"/>
              <a:t> </a:t>
            </a:r>
            <a:r>
              <a:rPr lang="es-ES_tradnl" sz="2400" dirty="0" smtClean="0"/>
              <a:t>usted sobre las estrategias del </a:t>
            </a:r>
            <a:r>
              <a:rPr lang="es-ES_tradnl" sz="2400" dirty="0"/>
              <a:t>laboratorio para </a:t>
            </a:r>
            <a:r>
              <a:rPr lang="es-ES_tradnl" sz="2400" dirty="0" smtClean="0"/>
              <a:t>poder cambiar </a:t>
            </a:r>
            <a:r>
              <a:rPr lang="es-ES_tradnl" sz="2400" dirty="0"/>
              <a:t>la actitud de la administración? ¿Qué cambios en los procedimientos de trabajo pueden instituirse dentro del laboratorio para mejorar su funcionamiento interno y sus relaciones internas?</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20</a:t>
            </a:fld>
            <a:endParaRPr lang="en-US" sz="1600"/>
          </a:p>
        </p:txBody>
      </p:sp>
    </p:spTree>
    <p:extLst>
      <p:ext uri="{BB962C8B-B14F-4D97-AF65-F5344CB8AC3E}">
        <p14:creationId xmlns:p14="http://schemas.microsoft.com/office/powerpoint/2010/main" val="694929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CASE ANALYSIS</a:t>
            </a:r>
            <a:endParaRPr lang="en-US" dirty="0"/>
          </a:p>
        </p:txBody>
      </p:sp>
      <p:sp>
        <p:nvSpPr>
          <p:cNvPr id="3" name="Marcador de contenido 2"/>
          <p:cNvSpPr>
            <a:spLocks noGrp="1"/>
          </p:cNvSpPr>
          <p:nvPr>
            <p:ph idx="1"/>
          </p:nvPr>
        </p:nvSpPr>
        <p:spPr>
          <a:xfrm>
            <a:off x="1097280" y="2011679"/>
            <a:ext cx="10058400" cy="4189615"/>
          </a:xfrm>
        </p:spPr>
        <p:txBody>
          <a:bodyPr>
            <a:normAutofit fontScale="92500" lnSpcReduction="10000"/>
          </a:bodyPr>
          <a:lstStyle/>
          <a:p>
            <a:pPr>
              <a:buClr>
                <a:schemeClr val="accent2"/>
              </a:buClr>
              <a:buFont typeface="Wingdings" charset="2"/>
              <a:buChar char="v"/>
            </a:pPr>
            <a:r>
              <a:rPr lang="es-ES_tradnl" sz="2400" dirty="0"/>
              <a:t>Al pensar en este caso, trate de considerar quién podría ser la mejor fuente de cambio de actitud (por ejemplo, el Dr. Park, un amigo del administrador principal, ¿un comité</a:t>
            </a:r>
            <a:r>
              <a:rPr lang="es-ES_tradnl" sz="2400" dirty="0" smtClean="0"/>
              <a:t>?).</a:t>
            </a:r>
          </a:p>
          <a:p>
            <a:pPr>
              <a:buClr>
                <a:schemeClr val="accent2"/>
              </a:buClr>
              <a:buFont typeface="Wingdings" charset="2"/>
              <a:buChar char="v"/>
            </a:pPr>
            <a:r>
              <a:rPr lang="es-ES_tradnl" sz="2400" dirty="0" smtClean="0"/>
              <a:t> </a:t>
            </a:r>
            <a:r>
              <a:rPr lang="es-ES_tradnl" sz="2400" dirty="0"/>
              <a:t>¿Cuál sería el mejor mensaje (exactamente lo que diría para cambiar el nivel de </a:t>
            </a:r>
            <a:r>
              <a:rPr lang="es-ES_tradnl" sz="2400" dirty="0" smtClean="0"/>
              <a:t>adaptación, presentar </a:t>
            </a:r>
            <a:r>
              <a:rPr lang="es-ES_tradnl" sz="2400" dirty="0"/>
              <a:t>primero las buenas nuevas, </a:t>
            </a:r>
            <a:r>
              <a:rPr lang="es-ES_tradnl" sz="2400" dirty="0" smtClean="0"/>
              <a:t>etc.)? </a:t>
            </a:r>
          </a:p>
          <a:p>
            <a:pPr>
              <a:buClr>
                <a:schemeClr val="accent2"/>
              </a:buClr>
              <a:buFont typeface="Wingdings" charset="2"/>
              <a:buChar char="v"/>
            </a:pPr>
            <a:r>
              <a:rPr lang="es-ES_tradnl" sz="2400" dirty="0" smtClean="0"/>
              <a:t>¿</a:t>
            </a:r>
            <a:r>
              <a:rPr lang="es-ES_tradnl" sz="2400" dirty="0"/>
              <a:t>Cómo debe presentarse (cara a cara, por escrito, etc.)? </a:t>
            </a:r>
            <a:endParaRPr lang="es-ES_tradnl" sz="2400" dirty="0" smtClean="0"/>
          </a:p>
          <a:p>
            <a:pPr>
              <a:buClr>
                <a:schemeClr val="accent2"/>
              </a:buClr>
              <a:buFont typeface="Wingdings" charset="2"/>
              <a:buChar char="v"/>
            </a:pPr>
            <a:r>
              <a:rPr lang="es-ES_tradnl" sz="2400" dirty="0" smtClean="0"/>
              <a:t>Se puede pensar en </a:t>
            </a:r>
            <a:r>
              <a:rPr lang="es-ES_tradnl" sz="2400" dirty="0"/>
              <a:t>algunos puntos adicionales sobre el cambio de actitud. Una técnica que puede funcionar </a:t>
            </a:r>
            <a:r>
              <a:rPr lang="es-ES_tradnl" sz="2400" dirty="0" smtClean="0"/>
              <a:t>es </a:t>
            </a:r>
            <a:r>
              <a:rPr lang="es-ES_tradnl" sz="2400" dirty="0"/>
              <a:t>tener varias fuentes. Uno de ellos podría tomar una posición extrema y, por lo tanto, cambiar el nivel de adaptación de la audiencia. Entonces la otra fuente podría hacer una "propuesta modesta" que sería aceptada de inmediato. Otro enfoque que a veces funciona es el procedimiento de “pie en la puerta”. Con esta táctica, uno puede lograr que la audiencia acepte una propuesta </a:t>
            </a:r>
            <a:r>
              <a:rPr lang="es-ES_tradnl" sz="2400" u="sng" dirty="0"/>
              <a:t>muy</a:t>
            </a:r>
            <a:r>
              <a:rPr lang="es-ES_tradnl" sz="2400" dirty="0"/>
              <a:t> modesta y luego, a tiempo, </a:t>
            </a:r>
            <a:r>
              <a:rPr lang="es-ES_tradnl" sz="2400" dirty="0" smtClean="0"/>
              <a:t>pedir </a:t>
            </a:r>
            <a:r>
              <a:rPr lang="es-ES_tradnl" sz="2400" dirty="0"/>
              <a:t>más.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21</a:t>
            </a:fld>
            <a:endParaRPr lang="en-US" sz="1600"/>
          </a:p>
        </p:txBody>
      </p:sp>
    </p:spTree>
    <p:extLst>
      <p:ext uri="{BB962C8B-B14F-4D97-AF65-F5344CB8AC3E}">
        <p14:creationId xmlns:p14="http://schemas.microsoft.com/office/powerpoint/2010/main" val="9994662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CASE ANALYSIS</a:t>
            </a:r>
          </a:p>
        </p:txBody>
      </p:sp>
      <p:sp>
        <p:nvSpPr>
          <p:cNvPr id="3" name="Marcador de contenido 2"/>
          <p:cNvSpPr>
            <a:spLocks noGrp="1"/>
          </p:cNvSpPr>
          <p:nvPr>
            <p:ph idx="1"/>
          </p:nvPr>
        </p:nvSpPr>
        <p:spPr>
          <a:xfrm>
            <a:off x="1097280" y="2011679"/>
            <a:ext cx="10058400" cy="4189615"/>
          </a:xfrm>
        </p:spPr>
        <p:txBody>
          <a:bodyPr>
            <a:normAutofit fontScale="92500" lnSpcReduction="10000"/>
          </a:bodyPr>
          <a:lstStyle/>
          <a:p>
            <a:pPr>
              <a:buClr>
                <a:schemeClr val="accent2"/>
              </a:buClr>
              <a:buFont typeface="Wingdings" charset="2"/>
              <a:buChar char="v"/>
            </a:pPr>
            <a:r>
              <a:rPr lang="es-ES_tradnl" sz="2400" dirty="0"/>
              <a:t>También se investiga la forma en que el miedo y las amenazas de castigo se pueden mezclar en el mensaje. El hallazgo general es que solo niveles modestos de miedo o amenaza pueden ser efectivos. Si uno pone demasiado miedo en el mensaje, la audiencia lo rechaza</a:t>
            </a:r>
            <a:r>
              <a:rPr lang="es-ES_tradnl" sz="2400" dirty="0" smtClean="0"/>
              <a:t>.</a:t>
            </a:r>
          </a:p>
          <a:p>
            <a:pPr>
              <a:buClr>
                <a:schemeClr val="accent2"/>
              </a:buClr>
              <a:buFont typeface="Wingdings" charset="2"/>
              <a:buChar char="v"/>
            </a:pPr>
            <a:r>
              <a:rPr lang="es-ES_tradnl" sz="2400" dirty="0"/>
              <a:t>Esta analogía del "pie en la puerta" puede ser particularmente relevante para las actividades de investigación. Por ejemplo, muchos resultados de proyectos de investigación son inciertos, mientras que los recursos necesarios para completar todo el esfuerzo de investigación pueden ser sustanciales. En consecuencia, solicitar todos los recursos necesarios para el proyecto de investigación desde el principio puede no ser un curso de acción prudente. </a:t>
            </a:r>
            <a:r>
              <a:rPr lang="es-ES_tradnl" sz="2400" dirty="0" smtClean="0"/>
              <a:t>Un </a:t>
            </a:r>
            <a:r>
              <a:rPr lang="es-ES_tradnl" sz="2400" dirty="0"/>
              <a:t>enfoque que funciona bastante bien es solicitar suficiente financiamiento de investigación para realizar programas iniciales o piloto para determinar la viabilidad del enfoque de investigación. De esta manera, uno tiene un "pie en la puerta" y es más probable que el patrocinador continúe con la financiación que si nunca se hubiera dado este paso inicial.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22</a:t>
            </a:fld>
            <a:endParaRPr lang="en-US" sz="1600"/>
          </a:p>
        </p:txBody>
      </p:sp>
    </p:spTree>
    <p:extLst>
      <p:ext uri="{BB962C8B-B14F-4D97-AF65-F5344CB8AC3E}">
        <p14:creationId xmlns:p14="http://schemas.microsoft.com/office/powerpoint/2010/main" val="12412454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CASE ANALYSIS</a:t>
            </a:r>
          </a:p>
        </p:txBody>
      </p:sp>
      <p:sp>
        <p:nvSpPr>
          <p:cNvPr id="3" name="Marcador de contenido 2"/>
          <p:cNvSpPr>
            <a:spLocks noGrp="1"/>
          </p:cNvSpPr>
          <p:nvPr>
            <p:ph idx="1"/>
          </p:nvPr>
        </p:nvSpPr>
        <p:spPr>
          <a:xfrm>
            <a:off x="1097280" y="2011679"/>
            <a:ext cx="10058400" cy="4189615"/>
          </a:xfrm>
        </p:spPr>
        <p:txBody>
          <a:bodyPr>
            <a:normAutofit fontScale="92500" lnSpcReduction="20000"/>
          </a:bodyPr>
          <a:lstStyle/>
          <a:p>
            <a:pPr>
              <a:buClr>
                <a:schemeClr val="accent2"/>
              </a:buClr>
              <a:buFont typeface="Wingdings" charset="2"/>
              <a:buChar char="v"/>
            </a:pPr>
            <a:r>
              <a:rPr lang="es-ES_tradnl" sz="2400" dirty="0" smtClean="0"/>
              <a:t>Las </a:t>
            </a:r>
            <a:r>
              <a:rPr lang="es-ES_tradnl" sz="2400" dirty="0"/>
              <a:t>fuentes que son extremadamente creíbles y están bien informadas pueden tener un mayor efecto en el cambio de actitud porque es probable que se las escuche con mucha atención y porque pueden abogar </a:t>
            </a:r>
            <a:r>
              <a:rPr lang="es-ES_tradnl" sz="2400" dirty="0" smtClean="0"/>
              <a:t>por </a:t>
            </a:r>
            <a:r>
              <a:rPr lang="es-ES_tradnl" sz="2400" dirty="0"/>
              <a:t>un cambio mayor. </a:t>
            </a:r>
            <a:endParaRPr lang="es-ES_tradnl" sz="2400" dirty="0" smtClean="0"/>
          </a:p>
          <a:p>
            <a:pPr>
              <a:buClr>
                <a:schemeClr val="accent2"/>
              </a:buClr>
              <a:buFont typeface="Wingdings" charset="2"/>
              <a:buChar char="v"/>
            </a:pPr>
            <a:r>
              <a:rPr lang="es-ES_tradnl" sz="2400" dirty="0" smtClean="0"/>
              <a:t>La </a:t>
            </a:r>
            <a:r>
              <a:rPr lang="es-ES_tradnl" sz="2400" dirty="0"/>
              <a:t>comunicación cara a cara es generalmente más efectiva que la comunicación por escrito o por otros medios. Sin embargo, en ciertas situaciones, la comunicación escrita puede ser más efectiva, por ejemplo, si el argumento es muy complejo y requiere que la audiencia lo piense paso a paso. </a:t>
            </a:r>
            <a:endParaRPr lang="es-ES_tradnl" sz="2400" dirty="0" smtClean="0"/>
          </a:p>
          <a:p>
            <a:pPr>
              <a:buClr>
                <a:schemeClr val="accent2"/>
              </a:buClr>
              <a:buFont typeface="Wingdings" charset="2"/>
              <a:buChar char="v"/>
            </a:pPr>
            <a:r>
              <a:rPr lang="es-ES_tradnl" sz="2400" dirty="0" smtClean="0"/>
              <a:t>Cuando </a:t>
            </a:r>
            <a:r>
              <a:rPr lang="es-ES_tradnl" sz="2400" dirty="0"/>
              <a:t>una audiencia está muy involucrada con un tema, es difícil cambiar su actitud. En general, las audiencias que </a:t>
            </a:r>
            <a:r>
              <a:rPr lang="es-ES_tradnl" sz="2400" dirty="0" smtClean="0"/>
              <a:t>son </a:t>
            </a:r>
            <a:r>
              <a:rPr lang="es-ES_tradnl" sz="2400" dirty="0"/>
              <a:t>complejas en su forma de pensar y seguras de sí mismas también son muy difíciles de cambiar. Tales audiencias suelen asistir y comprender, pero no </a:t>
            </a:r>
            <a:r>
              <a:rPr lang="es-ES_tradnl" sz="2400" dirty="0" smtClean="0"/>
              <a:t>ceden. </a:t>
            </a:r>
            <a:r>
              <a:rPr lang="es-ES_tradnl" sz="2400" dirty="0"/>
              <a:t>En otras palabras, el comunicador tiene diferentes problemas con diferentes audiencias. Como resultado, la relación entre variables como la participación, la inteligencia, la confianza en sí mismo y el cambio de actitud es una U invertida. Para niveles muy bajos o muy altos de estas variables, hay poco cambio de actitud; para niveles moderados hay una buena cantidad de cambio.</a:t>
            </a:r>
          </a:p>
          <a:p>
            <a:pPr>
              <a:buClr>
                <a:schemeClr val="accent2"/>
              </a:buClr>
              <a:buFont typeface="Wingdings" charset="2"/>
              <a:buChar char="v"/>
            </a:pPr>
            <a:endParaRPr lang="es-ES_tradnl" sz="24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23</a:t>
            </a:fld>
            <a:endParaRPr lang="en-US" sz="1600"/>
          </a:p>
        </p:txBody>
      </p:sp>
    </p:spTree>
    <p:extLst>
      <p:ext uri="{BB962C8B-B14F-4D97-AF65-F5344CB8AC3E}">
        <p14:creationId xmlns:p14="http://schemas.microsoft.com/office/powerpoint/2010/main" val="16924699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24</a:t>
            </a:fld>
            <a:endParaRPr lang="en-US" sz="1600" dirty="0"/>
          </a:p>
        </p:txBody>
      </p:sp>
      <p:sp>
        <p:nvSpPr>
          <p:cNvPr id="8" name="Título 1"/>
          <p:cNvSpPr txBox="1">
            <a:spLocks/>
          </p:cNvSpPr>
          <p:nvPr/>
        </p:nvSpPr>
        <p:spPr>
          <a:xfrm>
            <a:off x="829931" y="758952"/>
            <a:ext cx="10325749" cy="1169601"/>
          </a:xfrm>
          <a:prstGeom prst="rect">
            <a:avLst/>
          </a:prstGeom>
        </p:spPr>
        <p:txBody>
          <a:bodyPr>
            <a:normAutofit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sz="4400" dirty="0"/>
              <a:t>SEMANA 2</a:t>
            </a:r>
            <a:r>
              <a:rPr lang="es-ES" sz="4400" dirty="0" smtClean="0"/>
              <a:t>, Ch2 </a:t>
            </a:r>
          </a:p>
          <a:p>
            <a:r>
              <a:rPr lang="es-ES" sz="4400" dirty="0" smtClean="0"/>
              <a:t>Administración de </a:t>
            </a:r>
            <a:r>
              <a:rPr lang="es-ES" sz="4400" dirty="0"/>
              <a:t>Organizaciones de I+D</a:t>
            </a:r>
            <a:endParaRPr lang="en-US" sz="4400" dirty="0"/>
          </a:p>
        </p:txBody>
      </p:sp>
      <p:graphicFrame>
        <p:nvGraphicFramePr>
          <p:cNvPr id="3" name="Tabla 2"/>
          <p:cNvGraphicFramePr>
            <a:graphicFrameLocks noGrp="1"/>
          </p:cNvGraphicFramePr>
          <p:nvPr>
            <p:extLst>
              <p:ext uri="{D42A27DB-BD31-4B8C-83A1-F6EECF244321}">
                <p14:modId xmlns:p14="http://schemas.microsoft.com/office/powerpoint/2010/main" val="705618624"/>
              </p:ext>
            </p:extLst>
          </p:nvPr>
        </p:nvGraphicFramePr>
        <p:xfrm>
          <a:off x="829931" y="2337627"/>
          <a:ext cx="9348785" cy="2715636"/>
        </p:xfrm>
        <a:graphic>
          <a:graphicData uri="http://schemas.openxmlformats.org/drawingml/2006/table">
            <a:tbl>
              <a:tblPr/>
              <a:tblGrid>
                <a:gridCol w="9348785"/>
              </a:tblGrid>
              <a:tr h="678909">
                <a:tc>
                  <a:txBody>
                    <a:bodyPr/>
                    <a:lstStyle/>
                    <a:p>
                      <a:pPr algn="l" fontAlgn="b"/>
                      <a:r>
                        <a:rPr lang="es-ES_tradnl" sz="2800" b="0" i="0" u="none" strike="noStrike" dirty="0">
                          <a:solidFill>
                            <a:schemeClr val="tx1"/>
                          </a:solidFill>
                          <a:effectLst/>
                          <a:latin typeface="Arial" charset="0"/>
                        </a:rPr>
                        <a:t>Influyendo en las personas</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78909">
                <a:tc>
                  <a:txBody>
                    <a:bodyPr/>
                    <a:lstStyle/>
                    <a:p>
                      <a:pPr algn="l" fontAlgn="b"/>
                      <a:r>
                        <a:rPr lang="es-ES_tradnl" sz="2800" b="0" i="0" u="none" strike="noStrike" dirty="0">
                          <a:solidFill>
                            <a:srgbClr val="FF0000"/>
                          </a:solidFill>
                          <a:effectLst/>
                          <a:latin typeface="Arial" charset="0"/>
                        </a:rPr>
                        <a:t>Motivación en las organizaciones de I + D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78909">
                <a:tc>
                  <a:txBody>
                    <a:bodyPr/>
                    <a:lstStyle/>
                    <a:p>
                      <a:pPr algn="l" fontAlgn="b"/>
                      <a:r>
                        <a:rPr lang="es-ES_tradnl" sz="2800" b="0" i="0" u="none" strike="noStrike" dirty="0">
                          <a:effectLst/>
                          <a:latin typeface="Arial" charset="0"/>
                        </a:rPr>
                        <a:t>Tratar con la diversidad en las organizaciones de I + D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78909">
                <a:tc>
                  <a:txBody>
                    <a:bodyPr/>
                    <a:lstStyle/>
                    <a:p>
                      <a:pPr algn="l" fontAlgn="b"/>
                      <a:r>
                        <a:rPr lang="es-ES_tradnl" sz="2800" b="0" i="0" u="none" strike="noStrike" dirty="0">
                          <a:effectLst/>
                          <a:latin typeface="Arial" charset="0"/>
                        </a:rPr>
                        <a:t>Liderazgo y conflictos en las organizaciones de I + D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9603922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097279" y="758952"/>
            <a:ext cx="10428973" cy="3566160"/>
          </a:xfrm>
        </p:spPr>
        <p:txBody>
          <a:bodyPr>
            <a:normAutofit/>
          </a:bodyPr>
          <a:lstStyle/>
          <a:p>
            <a:pPr fontAlgn="b"/>
            <a:r>
              <a:rPr lang="es-ES_tradnl" sz="4400">
                <a:latin typeface="Arial" charset="0"/>
              </a:rPr>
              <a:t>Motivación en las organizaciones de I + D </a:t>
            </a:r>
            <a:endParaRPr lang="es-ES_tradnl" sz="4400" dirty="0">
              <a:latin typeface="Arial" charset="0"/>
            </a:endParaRPr>
          </a:p>
        </p:txBody>
      </p:sp>
    </p:spTree>
    <p:extLst>
      <p:ext uri="{BB962C8B-B14F-4D97-AF65-F5344CB8AC3E}">
        <p14:creationId xmlns:p14="http://schemas.microsoft.com/office/powerpoint/2010/main" val="11890431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INTRODUCCIÓN</a:t>
            </a:r>
            <a:endParaRPr lang="en-US" dirty="0"/>
          </a:p>
        </p:txBody>
      </p:sp>
      <p:sp>
        <p:nvSpPr>
          <p:cNvPr id="3" name="Marcador de contenido 2"/>
          <p:cNvSpPr>
            <a:spLocks noGrp="1"/>
          </p:cNvSpPr>
          <p:nvPr>
            <p:ph idx="1"/>
          </p:nvPr>
        </p:nvSpPr>
        <p:spPr>
          <a:xfrm>
            <a:off x="1097280" y="2011679"/>
            <a:ext cx="10058400" cy="4189615"/>
          </a:xfrm>
        </p:spPr>
        <p:txBody>
          <a:bodyPr>
            <a:normAutofit/>
          </a:bodyPr>
          <a:lstStyle/>
          <a:p>
            <a:pPr>
              <a:buClr>
                <a:schemeClr val="accent2"/>
              </a:buClr>
              <a:buFont typeface="Wingdings" charset="2"/>
              <a:buChar char="v"/>
            </a:pPr>
            <a:r>
              <a:rPr lang="es-ES_tradnl" sz="2400" dirty="0"/>
              <a:t>Los objetivos determinan una cantidad sustancial de comportamiento humano (Locke et al., 1981). </a:t>
            </a:r>
            <a:endParaRPr lang="es-ES_tradnl" sz="2400" dirty="0" smtClean="0"/>
          </a:p>
          <a:p>
            <a:pPr>
              <a:buClr>
                <a:schemeClr val="accent2"/>
              </a:buClr>
              <a:buFont typeface="Wingdings" charset="2"/>
              <a:buChar char="v"/>
            </a:pPr>
            <a:r>
              <a:rPr lang="es-ES_tradnl" sz="2400" dirty="0" smtClean="0"/>
              <a:t>La </a:t>
            </a:r>
            <a:r>
              <a:rPr lang="es-ES_tradnl" sz="2400" dirty="0"/>
              <a:t>motivación para alcanzar estos objetivos es un factor importante en el desempeño de los investigadores y en la efectividad de la organización. </a:t>
            </a:r>
            <a:endParaRPr lang="es-ES_tradnl" sz="2400" dirty="0" smtClean="0"/>
          </a:p>
          <a:p>
            <a:pPr>
              <a:buClr>
                <a:schemeClr val="accent2"/>
              </a:buClr>
              <a:buFont typeface="Wingdings" charset="2"/>
              <a:buChar char="v"/>
            </a:pPr>
            <a:r>
              <a:rPr lang="es-ES_tradnl" sz="2400" dirty="0" smtClean="0"/>
              <a:t>Los </a:t>
            </a:r>
            <a:r>
              <a:rPr lang="es-ES_tradnl" sz="2400" dirty="0"/>
              <a:t>individuos tienen metas y las organizaciones tienen metas. Para lograr la máxima eficacia organizativa, es importante que estos dos conjuntos de objetivos sean compatibles. </a:t>
            </a:r>
            <a:endParaRPr lang="es-ES_tradnl" sz="2400" dirty="0" smtClean="0"/>
          </a:p>
          <a:p>
            <a:pPr>
              <a:buClr>
                <a:schemeClr val="accent2"/>
              </a:buClr>
              <a:buFont typeface="Wingdings" charset="2"/>
              <a:buChar char="v"/>
            </a:pPr>
            <a:r>
              <a:rPr lang="es-ES_tradnl" sz="2400" dirty="0" smtClean="0"/>
              <a:t>De </a:t>
            </a:r>
            <a:r>
              <a:rPr lang="es-ES_tradnl" sz="2400" dirty="0"/>
              <a:t>hecho, ese es el papel principal de la administración. El gerente de I + D debe tener una comprensión clara de ambos conjuntos de objetivos y encontrar maneras de hacerlos similares, superpuestos y al menos no contradictorios. </a:t>
            </a:r>
            <a:endParaRPr lang="es-ES_tradnl" sz="24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26</a:t>
            </a:fld>
            <a:endParaRPr lang="en-US" sz="1600"/>
          </a:p>
        </p:txBody>
      </p:sp>
    </p:spTree>
    <p:extLst>
      <p:ext uri="{BB962C8B-B14F-4D97-AF65-F5344CB8AC3E}">
        <p14:creationId xmlns:p14="http://schemas.microsoft.com/office/powerpoint/2010/main" val="3086969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INTRODUCCIÓN</a:t>
            </a:r>
            <a:endParaRPr lang="en-US" dirty="0"/>
          </a:p>
        </p:txBody>
      </p:sp>
      <p:sp>
        <p:nvSpPr>
          <p:cNvPr id="3" name="Marcador de contenido 2"/>
          <p:cNvSpPr>
            <a:spLocks noGrp="1"/>
          </p:cNvSpPr>
          <p:nvPr>
            <p:ph idx="1"/>
          </p:nvPr>
        </p:nvSpPr>
        <p:spPr>
          <a:xfrm>
            <a:off x="1097280" y="1838253"/>
            <a:ext cx="10058400" cy="4189615"/>
          </a:xfrm>
        </p:spPr>
        <p:txBody>
          <a:bodyPr>
            <a:noAutofit/>
          </a:bodyPr>
          <a:lstStyle/>
          <a:p>
            <a:pPr>
              <a:buClr>
                <a:schemeClr val="accent2"/>
              </a:buClr>
              <a:buFont typeface="Wingdings" charset="2"/>
              <a:buChar char="v"/>
            </a:pPr>
            <a:r>
              <a:rPr lang="es-ES_tradnl" sz="2100" dirty="0"/>
              <a:t>La efectividad organizacional depende de </a:t>
            </a:r>
            <a:endParaRPr lang="es-ES_tradnl" sz="2100" dirty="0" smtClean="0"/>
          </a:p>
          <a:p>
            <a:pPr marL="292608" lvl="1" indent="0">
              <a:buClr>
                <a:schemeClr val="accent2"/>
              </a:buClr>
              <a:buNone/>
            </a:pPr>
            <a:r>
              <a:rPr lang="es-ES_tradnl" sz="2100" dirty="0" smtClean="0"/>
              <a:t>(</a:t>
            </a:r>
            <a:r>
              <a:rPr lang="es-ES_tradnl" sz="2100" dirty="0"/>
              <a:t>1) la motivación individual para la efectividad organizacional (es decir, los objetivos individuales que son compatibles con los objetivos de la organización), </a:t>
            </a:r>
            <a:endParaRPr lang="es-ES_tradnl" sz="2100" dirty="0" smtClean="0"/>
          </a:p>
          <a:p>
            <a:pPr marL="292608" lvl="1" indent="0">
              <a:buClr>
                <a:schemeClr val="accent2"/>
              </a:buClr>
              <a:buNone/>
            </a:pPr>
            <a:r>
              <a:rPr lang="es-ES_tradnl" sz="2100" dirty="0" smtClean="0"/>
              <a:t>(</a:t>
            </a:r>
            <a:r>
              <a:rPr lang="es-ES_tradnl" sz="2100" dirty="0"/>
              <a:t>2) el desempeño individual (solo porque uno tiene los objetivos correctos no se traduce automáticamente en un desempeño efectivo), y </a:t>
            </a:r>
            <a:endParaRPr lang="es-ES_tradnl" sz="2100" dirty="0" smtClean="0"/>
          </a:p>
          <a:p>
            <a:pPr marL="292608" lvl="1" indent="0">
              <a:buClr>
                <a:schemeClr val="accent2"/>
              </a:buClr>
              <a:buNone/>
            </a:pPr>
            <a:r>
              <a:rPr lang="es-ES_tradnl" sz="2100" dirty="0" smtClean="0"/>
              <a:t>(</a:t>
            </a:r>
            <a:r>
              <a:rPr lang="es-ES_tradnl" sz="2100" dirty="0"/>
              <a:t>3) adecuada coordinación de actuaciones individuales. El rendimiento depende de algo más que la motivación. Uno debe tener habilidades y habilidades adecuadas y una capacitación adecuada, y debe haber una buena correspondencia entre el individuo y las metas de la organización. </a:t>
            </a:r>
            <a:endParaRPr lang="es-ES_tradnl" sz="2100" dirty="0" smtClean="0"/>
          </a:p>
          <a:p>
            <a:pPr>
              <a:buClr>
                <a:schemeClr val="accent2"/>
              </a:buClr>
              <a:buFont typeface="Wingdings" charset="2"/>
              <a:buChar char="v"/>
            </a:pPr>
            <a:r>
              <a:rPr lang="es-ES_tradnl" sz="2100" dirty="0" smtClean="0"/>
              <a:t>La </a:t>
            </a:r>
            <a:r>
              <a:rPr lang="es-ES_tradnl" sz="2100" dirty="0"/>
              <a:t>coordinación depende de una comunicación adecuada, y puede mejorarse cuando los empleados participan en las decisiones que los afectan y cuando los objetivos de la organización se superponen con los personales. Para comprender mejor el rendimiento, es útil centrarse en un modelo que vincula la probabilidad de un acto con determinantes particulares.</a:t>
            </a:r>
            <a:endParaRPr lang="es-ES_tradnl" sz="21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27</a:t>
            </a:fld>
            <a:endParaRPr lang="en-US" sz="1600"/>
          </a:p>
        </p:txBody>
      </p:sp>
    </p:spTree>
    <p:extLst>
      <p:ext uri="{BB962C8B-B14F-4D97-AF65-F5344CB8AC3E}">
        <p14:creationId xmlns:p14="http://schemas.microsoft.com/office/powerpoint/2010/main" val="8598285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A MODEL OF HUMAN BEHAVIOR</a:t>
            </a:r>
            <a:endParaRPr lang="en-US" dirty="0"/>
          </a:p>
        </p:txBody>
      </p:sp>
      <p:sp>
        <p:nvSpPr>
          <p:cNvPr id="3" name="Marcador de contenido 2"/>
          <p:cNvSpPr>
            <a:spLocks noGrp="1"/>
          </p:cNvSpPr>
          <p:nvPr>
            <p:ph idx="1"/>
          </p:nvPr>
        </p:nvSpPr>
        <p:spPr>
          <a:xfrm>
            <a:off x="1097280" y="1838253"/>
            <a:ext cx="10058400" cy="4189615"/>
          </a:xfrm>
        </p:spPr>
        <p:txBody>
          <a:bodyPr>
            <a:noAutofit/>
          </a:bodyPr>
          <a:lstStyle/>
          <a:p>
            <a:pPr>
              <a:buClr>
                <a:schemeClr val="accent2"/>
              </a:buClr>
              <a:buFont typeface="Wingdings" charset="2"/>
              <a:buChar char="v"/>
            </a:pPr>
            <a:r>
              <a:rPr lang="es-ES_tradnl" sz="2200" dirty="0"/>
              <a:t>U</a:t>
            </a:r>
            <a:r>
              <a:rPr lang="es-ES_tradnl" sz="2200" dirty="0" smtClean="0"/>
              <a:t>n </a:t>
            </a:r>
            <a:r>
              <a:rPr lang="es-ES_tradnl" sz="2200" dirty="0"/>
              <a:t>acto es una breve secuencia de comportamientos que eventualmente resulta en algún </a:t>
            </a:r>
            <a:r>
              <a:rPr lang="es-ES_tradnl" sz="2200" dirty="0" smtClean="0"/>
              <a:t>OUTPUT, </a:t>
            </a:r>
            <a:r>
              <a:rPr lang="es-ES_tradnl" sz="2200" dirty="0"/>
              <a:t>como la publicación de un artículo o el desarrollo de un buen diseño de investigación. </a:t>
            </a:r>
            <a:endParaRPr lang="es-ES_tradnl" sz="2200" dirty="0" smtClean="0"/>
          </a:p>
          <a:p>
            <a:pPr>
              <a:buClr>
                <a:schemeClr val="accent2"/>
              </a:buClr>
              <a:buFont typeface="Wingdings" charset="2"/>
              <a:buChar char="v"/>
            </a:pPr>
            <a:r>
              <a:rPr lang="es-ES_tradnl" sz="2200" dirty="0" smtClean="0"/>
              <a:t>En </a:t>
            </a:r>
            <a:r>
              <a:rPr lang="es-ES_tradnl" sz="2200" dirty="0"/>
              <a:t>otras palabras, estamos usando la palabra "actuar" de una manera muy específica. </a:t>
            </a:r>
            <a:endParaRPr lang="es-ES_tradnl" sz="2200" dirty="0" smtClean="0"/>
          </a:p>
          <a:p>
            <a:pPr>
              <a:buClr>
                <a:schemeClr val="accent2"/>
              </a:buClr>
              <a:buFont typeface="Wingdings" charset="2"/>
              <a:buChar char="v"/>
            </a:pPr>
            <a:r>
              <a:rPr lang="es-ES_tradnl" sz="2200" dirty="0" smtClean="0"/>
              <a:t>Cientos </a:t>
            </a:r>
            <a:r>
              <a:rPr lang="es-ES_tradnl" sz="2200" dirty="0"/>
              <a:t>de estos actos son necesarios para producir una publicación o para desarrollar un producto. </a:t>
            </a:r>
            <a:endParaRPr lang="es-ES_tradnl" sz="2200" dirty="0" smtClean="0"/>
          </a:p>
          <a:p>
            <a:pPr>
              <a:buClr>
                <a:schemeClr val="accent2"/>
              </a:buClr>
              <a:buFont typeface="Wingdings" charset="2"/>
              <a:buChar char="v"/>
            </a:pPr>
            <a:r>
              <a:rPr lang="es-ES_tradnl" sz="2200" dirty="0" smtClean="0"/>
              <a:t>Lo </a:t>
            </a:r>
            <a:r>
              <a:rPr lang="es-ES_tradnl" sz="2200" dirty="0"/>
              <a:t>que estamos tratando de entender es lo que hace que estos pequeños actos sean más o menos probables. </a:t>
            </a:r>
            <a:endParaRPr lang="es-ES_tradnl" sz="2200" dirty="0" smtClean="0"/>
          </a:p>
          <a:p>
            <a:pPr>
              <a:buClr>
                <a:schemeClr val="accent2"/>
              </a:buClr>
              <a:buFont typeface="Wingdings" charset="2"/>
              <a:buChar char="v"/>
            </a:pPr>
            <a:r>
              <a:rPr lang="es-ES_tradnl" sz="2200" dirty="0" smtClean="0"/>
              <a:t>Las </a:t>
            </a:r>
            <a:r>
              <a:rPr lang="es-ES_tradnl" sz="2200" dirty="0"/>
              <a:t>acciones tienen resultados que se evalúan y se consideran como los resultados de una acción que puede satisfacer las necesidades individuales. Este modelo motivacional ha recibido cierto apoyo en la literatura (</a:t>
            </a:r>
            <a:r>
              <a:rPr lang="es-ES_tradnl" sz="2200" dirty="0" err="1"/>
              <a:t>Pritchard</a:t>
            </a:r>
            <a:r>
              <a:rPr lang="es-ES_tradnl" sz="2200" dirty="0"/>
              <a:t> y </a:t>
            </a:r>
            <a:r>
              <a:rPr lang="es-ES_tradnl" sz="2200" dirty="0" err="1"/>
              <a:t>Youngcourt</a:t>
            </a:r>
            <a:r>
              <a:rPr lang="es-ES_tradnl" sz="2200" dirty="0"/>
              <a:t>, 2008). </a:t>
            </a:r>
            <a:endParaRPr lang="es-ES_tradnl" sz="22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28</a:t>
            </a:fld>
            <a:endParaRPr lang="en-US" sz="1600"/>
          </a:p>
        </p:txBody>
      </p:sp>
    </p:spTree>
    <p:extLst>
      <p:ext uri="{BB962C8B-B14F-4D97-AF65-F5344CB8AC3E}">
        <p14:creationId xmlns:p14="http://schemas.microsoft.com/office/powerpoint/2010/main" val="49263885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A MODEL OF HUMAN BEHAVIOR</a:t>
            </a:r>
            <a:endParaRPr lang="en-US" dirty="0"/>
          </a:p>
        </p:txBody>
      </p:sp>
      <p:sp>
        <p:nvSpPr>
          <p:cNvPr id="3" name="Marcador de contenido 2"/>
          <p:cNvSpPr>
            <a:spLocks noGrp="1"/>
          </p:cNvSpPr>
          <p:nvPr>
            <p:ph idx="1"/>
          </p:nvPr>
        </p:nvSpPr>
        <p:spPr>
          <a:xfrm>
            <a:off x="1097280" y="1838253"/>
            <a:ext cx="10058400" cy="4189615"/>
          </a:xfrm>
        </p:spPr>
        <p:txBody>
          <a:bodyPr>
            <a:noAutofit/>
          </a:bodyPr>
          <a:lstStyle/>
          <a:p>
            <a:pPr>
              <a:buClr>
                <a:schemeClr val="accent2"/>
              </a:buClr>
              <a:buFont typeface="Wingdings" charset="2"/>
              <a:buChar char="v"/>
            </a:pPr>
            <a:r>
              <a:rPr lang="es-ES_tradnl" sz="2100" dirty="0"/>
              <a:t>Dos variables son importantes en este caso: hábitos previos y </a:t>
            </a:r>
            <a:r>
              <a:rPr lang="es-ES_tradnl" sz="2100" dirty="0" err="1"/>
              <a:t>autoinstrucción</a:t>
            </a:r>
            <a:r>
              <a:rPr lang="es-ES_tradnl" sz="2100" dirty="0"/>
              <a:t>. </a:t>
            </a:r>
            <a:endParaRPr lang="es-ES_tradnl" sz="2100" dirty="0" smtClean="0"/>
          </a:p>
          <a:p>
            <a:pPr>
              <a:buClr>
                <a:schemeClr val="accent2"/>
              </a:buClr>
              <a:buFont typeface="Wingdings" charset="2"/>
              <a:buChar char="v"/>
            </a:pPr>
            <a:r>
              <a:rPr lang="es-ES_tradnl" sz="2100" dirty="0" smtClean="0"/>
              <a:t>Por </a:t>
            </a:r>
            <a:r>
              <a:rPr lang="es-ES_tradnl" sz="2100" dirty="0"/>
              <a:t>ejemplo, cuando una persona dice: "Debo buscar estas referencias", eso es una </a:t>
            </a:r>
            <a:r>
              <a:rPr lang="es-ES_tradnl" sz="2100" dirty="0" err="1"/>
              <a:t>autoinstrucción</a:t>
            </a:r>
            <a:r>
              <a:rPr lang="es-ES_tradnl" sz="2100" dirty="0"/>
              <a:t> o una intención de comportamiento. La investigación ha demostrado que las intenciones de comportamiento predicen comportamientos bastante bien (</a:t>
            </a:r>
            <a:r>
              <a:rPr lang="es-ES_tradnl" sz="2100" dirty="0" err="1"/>
              <a:t>Triandis</a:t>
            </a:r>
            <a:r>
              <a:rPr lang="es-ES_tradnl" sz="2100" dirty="0"/>
              <a:t>, 1977, 1980). </a:t>
            </a:r>
            <a:endParaRPr lang="es-ES_tradnl" sz="2100" dirty="0" smtClean="0"/>
          </a:p>
          <a:p>
            <a:pPr>
              <a:buClr>
                <a:schemeClr val="accent2"/>
              </a:buClr>
              <a:buFont typeface="Wingdings" charset="2"/>
              <a:buChar char="v"/>
            </a:pPr>
            <a:r>
              <a:rPr lang="es-ES_tradnl" sz="2100" dirty="0" smtClean="0"/>
              <a:t>El </a:t>
            </a:r>
            <a:r>
              <a:rPr lang="es-ES_tradnl" sz="2100" dirty="0"/>
              <a:t>modelo establece que la probabilidad de un acto depende de dos tipos de variables: hábitos e intenciones de comportamiento. Sin embargo, incluso cuando las personas tienen los hábitos e intenciones adecuados para llevar a cabo un acto en particular, pueden no hacerlo porque las condiciones externas pueden no ser favorables. </a:t>
            </a:r>
            <a:endParaRPr lang="es-ES_tradnl" sz="2100" dirty="0" smtClean="0"/>
          </a:p>
          <a:p>
            <a:pPr>
              <a:buClr>
                <a:schemeClr val="accent2"/>
              </a:buClr>
              <a:buFont typeface="Wingdings" charset="2"/>
              <a:buChar char="v"/>
            </a:pPr>
            <a:r>
              <a:rPr lang="es-ES_tradnl" sz="2100" dirty="0" smtClean="0"/>
              <a:t>Utilizamos </a:t>
            </a:r>
            <a:r>
              <a:rPr lang="es-ES_tradnl" sz="2100" dirty="0"/>
              <a:t>el concepto de facilitar las condiciones para explicar el fenómeno de que aunque el individuo pueda tener todo lo que se requiere, el acto puede no ocurrir. Las razones más allá de las intenciones del individuo pueden no permitirlo. Por ejemplo, puede haber una falta de equipo adecuado o puede haber distracciones en el medio ambiente. </a:t>
            </a:r>
            <a:endParaRPr lang="es-ES_tradnl" sz="21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29</a:t>
            </a:fld>
            <a:endParaRPr lang="en-US" sz="1600"/>
          </a:p>
        </p:txBody>
      </p:sp>
    </p:spTree>
    <p:extLst>
      <p:ext uri="{BB962C8B-B14F-4D97-AF65-F5344CB8AC3E}">
        <p14:creationId xmlns:p14="http://schemas.microsoft.com/office/powerpoint/2010/main" val="2985928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pPr fontAlgn="b"/>
            <a:r>
              <a:rPr lang="es-ES_tradnl" sz="4400" dirty="0">
                <a:solidFill>
                  <a:schemeClr val="tx1"/>
                </a:solidFill>
                <a:latin typeface="Arial" charset="0"/>
              </a:rPr>
              <a:t>Influyendo en las personas</a:t>
            </a:r>
          </a:p>
        </p:txBody>
      </p:sp>
    </p:spTree>
    <p:extLst>
      <p:ext uri="{BB962C8B-B14F-4D97-AF65-F5344CB8AC3E}">
        <p14:creationId xmlns:p14="http://schemas.microsoft.com/office/powerpoint/2010/main" val="5729730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A MODEL OF HUMAN BEHAVIOR</a:t>
            </a:r>
            <a:endParaRPr lang="en-US" dirty="0"/>
          </a:p>
        </p:txBody>
      </p:sp>
      <p:sp>
        <p:nvSpPr>
          <p:cNvPr id="3" name="Marcador de contenido 2"/>
          <p:cNvSpPr>
            <a:spLocks noGrp="1"/>
          </p:cNvSpPr>
          <p:nvPr>
            <p:ph idx="1"/>
          </p:nvPr>
        </p:nvSpPr>
        <p:spPr>
          <a:xfrm>
            <a:off x="1097280" y="1838253"/>
            <a:ext cx="10058400" cy="4189615"/>
          </a:xfrm>
        </p:spPr>
        <p:txBody>
          <a:bodyPr>
            <a:noAutofit/>
          </a:bodyPr>
          <a:lstStyle/>
          <a:p>
            <a:pPr>
              <a:spcBef>
                <a:spcPts val="300"/>
              </a:spcBef>
              <a:spcAft>
                <a:spcPts val="300"/>
              </a:spcAft>
              <a:buClr>
                <a:schemeClr val="accent2"/>
              </a:buClr>
              <a:buFont typeface="Wingdings" charset="2"/>
              <a:buChar char="v"/>
            </a:pPr>
            <a:r>
              <a:rPr lang="es-ES_tradnl" sz="2100" dirty="0"/>
              <a:t>Las condiciones de facilitación se pueden medir tanto con los datos obtenidos "fuera del individuo" (por ejemplo, preguntando a los observadores objetivos, que conocen bien las condiciones de trabajo, para juzgar si el acto puede ocurrir) y con los datos obtenidos desde "dentro del individuo", por medir el sentido de "autoeficacia" del individuo. </a:t>
            </a:r>
            <a:endParaRPr lang="es-ES_tradnl" sz="2100" dirty="0" smtClean="0"/>
          </a:p>
          <a:p>
            <a:pPr>
              <a:spcBef>
                <a:spcPts val="300"/>
              </a:spcBef>
              <a:spcAft>
                <a:spcPts val="300"/>
              </a:spcAft>
              <a:buClr>
                <a:schemeClr val="accent2"/>
              </a:buClr>
              <a:buFont typeface="Wingdings" charset="2"/>
              <a:buChar char="v"/>
            </a:pPr>
            <a:r>
              <a:rPr lang="es-ES_tradnl" sz="2100" dirty="0" smtClean="0"/>
              <a:t>Esto </a:t>
            </a:r>
            <a:r>
              <a:rPr lang="es-ES_tradnl" sz="2100" dirty="0"/>
              <a:t>puede medirse preguntando al individuo, "¿Puede hacer eso?" Se puede construir una escala que mida las creencias del individuo de que el comportamiento puede tener lugar en diferentes tipos de circunstancias. </a:t>
            </a:r>
            <a:endParaRPr lang="es-ES_tradnl" sz="2100" dirty="0" smtClean="0"/>
          </a:p>
          <a:p>
            <a:pPr>
              <a:spcBef>
                <a:spcPts val="300"/>
              </a:spcBef>
              <a:spcAft>
                <a:spcPts val="300"/>
              </a:spcAft>
              <a:buClr>
                <a:schemeClr val="accent2"/>
              </a:buClr>
              <a:buFont typeface="Wingdings" charset="2"/>
              <a:buChar char="v"/>
            </a:pPr>
            <a:r>
              <a:rPr lang="es-ES_tradnl" sz="2100" dirty="0" smtClean="0"/>
              <a:t>Las </a:t>
            </a:r>
            <a:r>
              <a:rPr lang="es-ES_tradnl" sz="2100" dirty="0"/>
              <a:t>circunstancias descritas en la escala pueden ser cada vez más difíciles. Aquellos que piensan que pueden hacer el comportamiento en las circunstancias más difíciles son los más altos en autoeficacia. Por lo tanto, un alto sentido de autoeficacia es una condición facilitadora especialmente importante. Por ejemplo, podemos preguntar: “¿Puedes resolver esta ecuación?” Una persona que dice que no es muy baja en autoeficacia. Aquellos que responden que sí son más altos en autoeficacia. Una persona que dice que sí cuando la pregunta es "¿Puede resolver esta ecuación cuando está esperando abordar un avión en un aeropuerto ruidoso?" Tiene una alta autoeficacia.</a:t>
            </a:r>
            <a:endParaRPr lang="es-ES_tradnl" sz="21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30</a:t>
            </a:fld>
            <a:endParaRPr lang="en-US" sz="1600"/>
          </a:p>
        </p:txBody>
      </p:sp>
    </p:spTree>
    <p:extLst>
      <p:ext uri="{BB962C8B-B14F-4D97-AF65-F5344CB8AC3E}">
        <p14:creationId xmlns:p14="http://schemas.microsoft.com/office/powerpoint/2010/main" val="61073306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A MODEL OF HUMAN BEHAVIOR</a:t>
            </a:r>
            <a:endParaRPr lang="en-US" dirty="0"/>
          </a:p>
        </p:txBody>
      </p:sp>
      <p:sp>
        <p:nvSpPr>
          <p:cNvPr id="3" name="Marcador de contenido 2"/>
          <p:cNvSpPr>
            <a:spLocks noGrp="1"/>
          </p:cNvSpPr>
          <p:nvPr>
            <p:ph idx="1"/>
          </p:nvPr>
        </p:nvSpPr>
        <p:spPr>
          <a:xfrm>
            <a:off x="1097280" y="1838253"/>
            <a:ext cx="10058400" cy="4189615"/>
          </a:xfrm>
        </p:spPr>
        <p:txBody>
          <a:bodyPr>
            <a:noAutofit/>
          </a:bodyPr>
          <a:lstStyle/>
          <a:p>
            <a:pPr>
              <a:buClr>
                <a:schemeClr val="accent2"/>
              </a:buClr>
              <a:buFont typeface="Wingdings" charset="2"/>
              <a:buChar char="v"/>
            </a:pPr>
            <a:r>
              <a:rPr lang="es-ES_tradnl" sz="2150" dirty="0"/>
              <a:t>Considere un ejemplo más específico. Si una persona dice: "Buscaré esta referencia", pero el libro que contiene la referencia particular no está alrededor, la probabilidad de que ocurra el acto disminuye. </a:t>
            </a:r>
            <a:endParaRPr lang="es-ES_tradnl" sz="2150" dirty="0" smtClean="0"/>
          </a:p>
          <a:p>
            <a:pPr>
              <a:buClr>
                <a:schemeClr val="accent2"/>
              </a:buClr>
              <a:buFont typeface="Wingdings" charset="2"/>
              <a:buChar char="v"/>
            </a:pPr>
            <a:r>
              <a:rPr lang="es-ES_tradnl" sz="2150" dirty="0" smtClean="0"/>
              <a:t>Las </a:t>
            </a:r>
            <a:r>
              <a:rPr lang="es-ES_tradnl" sz="2150" dirty="0"/>
              <a:t>condiciones de facilitación modifican la probabilidad de que el hábito y la intención en sí mismos den como resultado el acto. Reflejan la situación dentro de la cual puede ocurrir el comportamiento. </a:t>
            </a:r>
            <a:endParaRPr lang="es-ES_tradnl" sz="2150" dirty="0" smtClean="0"/>
          </a:p>
          <a:p>
            <a:pPr>
              <a:buClr>
                <a:schemeClr val="accent2"/>
              </a:buClr>
              <a:buFont typeface="Wingdings" charset="2"/>
              <a:buChar char="v"/>
            </a:pPr>
            <a:r>
              <a:rPr lang="es-ES_tradnl" sz="2150" dirty="0" smtClean="0"/>
              <a:t>Para </a:t>
            </a:r>
            <a:r>
              <a:rPr lang="es-ES_tradnl" sz="2150" dirty="0"/>
              <a:t>aquellos que disfrutan de la precisión que brindan las declaraciones matemáticas, la primera ecuación del modelo es</a:t>
            </a:r>
            <a:r>
              <a:rPr lang="es-ES_tradnl" sz="2150" dirty="0" smtClean="0"/>
              <a:t>:</a:t>
            </a:r>
          </a:p>
          <a:p>
            <a:pPr>
              <a:buClr>
                <a:schemeClr val="accent2"/>
              </a:buClr>
              <a:buFont typeface="Wingdings" charset="2"/>
              <a:buChar char="v"/>
            </a:pPr>
            <a:endParaRPr lang="es-ES_tradnl" sz="2150" dirty="0"/>
          </a:p>
          <a:p>
            <a:pPr>
              <a:buClr>
                <a:schemeClr val="accent2"/>
              </a:buClr>
              <a:buFont typeface="Wingdings" charset="2"/>
              <a:buChar char="v"/>
            </a:pPr>
            <a:r>
              <a:rPr lang="es-ES_tradnl" sz="2150" dirty="0"/>
              <a:t>donde </a:t>
            </a:r>
            <a:r>
              <a:rPr lang="es-ES_tradnl" sz="2150" dirty="0" err="1"/>
              <a:t>P</a:t>
            </a:r>
            <a:r>
              <a:rPr lang="es-ES_tradnl" sz="2150" baseline="-25000" dirty="0" err="1"/>
              <a:t>a</a:t>
            </a:r>
            <a:r>
              <a:rPr lang="es-ES_tradnl" sz="2150" dirty="0"/>
              <a:t> es la probabilidad de un acto, W</a:t>
            </a:r>
            <a:r>
              <a:rPr lang="es-ES_tradnl" sz="2150" baseline="-25000" dirty="0"/>
              <a:t>H</a:t>
            </a:r>
            <a:r>
              <a:rPr lang="es-ES_tradnl" sz="2150" dirty="0"/>
              <a:t> y W</a:t>
            </a:r>
            <a:r>
              <a:rPr lang="es-ES_tradnl" sz="2150" baseline="-25000" dirty="0"/>
              <a:t>I</a:t>
            </a:r>
            <a:r>
              <a:rPr lang="es-ES_tradnl" sz="2150" dirty="0"/>
              <a:t> son ponderaciones que son números positivos entre 0 y 1.00 y suman 1.00, H es una medida de hábito, I es una medida de intención y F es una medida de las condiciones </a:t>
            </a:r>
            <a:r>
              <a:rPr lang="es-ES_tradnl" sz="2150" dirty="0" smtClean="0"/>
              <a:t>facilitadoras. </a:t>
            </a:r>
            <a:endParaRPr lang="es-ES_tradnl" sz="215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31</a:t>
            </a:fld>
            <a:endParaRPr lang="en-US" sz="1600"/>
          </a:p>
        </p:txBody>
      </p:sp>
      <p:pic>
        <p:nvPicPr>
          <p:cNvPr id="4" name="Imagen 3"/>
          <p:cNvPicPr>
            <a:picLocks noChangeAspect="1"/>
          </p:cNvPicPr>
          <p:nvPr/>
        </p:nvPicPr>
        <p:blipFill>
          <a:blip r:embed="rId2"/>
          <a:stretch>
            <a:fillRect/>
          </a:stretch>
        </p:blipFill>
        <p:spPr>
          <a:xfrm>
            <a:off x="4305626" y="4581634"/>
            <a:ext cx="3740918" cy="636752"/>
          </a:xfrm>
          <a:prstGeom prst="rect">
            <a:avLst/>
          </a:prstGeom>
        </p:spPr>
      </p:pic>
    </p:spTree>
    <p:extLst>
      <p:ext uri="{BB962C8B-B14F-4D97-AF65-F5344CB8AC3E}">
        <p14:creationId xmlns:p14="http://schemas.microsoft.com/office/powerpoint/2010/main" val="62264094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32</a:t>
            </a:fld>
            <a:endParaRPr lang="en-US" sz="1600" dirty="0"/>
          </a:p>
        </p:txBody>
      </p:sp>
      <p:sp>
        <p:nvSpPr>
          <p:cNvPr id="8" name="Título 1"/>
          <p:cNvSpPr txBox="1">
            <a:spLocks/>
          </p:cNvSpPr>
          <p:nvPr/>
        </p:nvSpPr>
        <p:spPr>
          <a:xfrm>
            <a:off x="829931" y="758952"/>
            <a:ext cx="10325749" cy="1169601"/>
          </a:xfrm>
          <a:prstGeom prst="rect">
            <a:avLst/>
          </a:prstGeom>
        </p:spPr>
        <p:txBody>
          <a:bodyPr>
            <a:normAutofit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sz="4400" dirty="0"/>
              <a:t>SEMANA 2</a:t>
            </a:r>
            <a:r>
              <a:rPr lang="es-ES" sz="4400" dirty="0" smtClean="0"/>
              <a:t>, Ch2 </a:t>
            </a:r>
          </a:p>
          <a:p>
            <a:r>
              <a:rPr lang="es-ES" sz="4400" dirty="0" smtClean="0"/>
              <a:t>Administración de </a:t>
            </a:r>
            <a:r>
              <a:rPr lang="es-ES" sz="4400" dirty="0"/>
              <a:t>Organizaciones de I+D</a:t>
            </a:r>
            <a:endParaRPr lang="en-US" sz="4400" dirty="0"/>
          </a:p>
        </p:txBody>
      </p:sp>
      <p:graphicFrame>
        <p:nvGraphicFramePr>
          <p:cNvPr id="3" name="Tabla 2"/>
          <p:cNvGraphicFramePr>
            <a:graphicFrameLocks noGrp="1"/>
          </p:cNvGraphicFramePr>
          <p:nvPr>
            <p:extLst>
              <p:ext uri="{D42A27DB-BD31-4B8C-83A1-F6EECF244321}">
                <p14:modId xmlns:p14="http://schemas.microsoft.com/office/powerpoint/2010/main" val="158021465"/>
              </p:ext>
            </p:extLst>
          </p:nvPr>
        </p:nvGraphicFramePr>
        <p:xfrm>
          <a:off x="829931" y="2337627"/>
          <a:ext cx="9348785" cy="2715636"/>
        </p:xfrm>
        <a:graphic>
          <a:graphicData uri="http://schemas.openxmlformats.org/drawingml/2006/table">
            <a:tbl>
              <a:tblPr/>
              <a:tblGrid>
                <a:gridCol w="9348785"/>
              </a:tblGrid>
              <a:tr h="678909">
                <a:tc>
                  <a:txBody>
                    <a:bodyPr/>
                    <a:lstStyle/>
                    <a:p>
                      <a:pPr algn="l" fontAlgn="b"/>
                      <a:r>
                        <a:rPr lang="es-ES_tradnl" sz="2800" b="0" i="0" u="none" strike="noStrike" dirty="0">
                          <a:solidFill>
                            <a:schemeClr val="tx1"/>
                          </a:solidFill>
                          <a:effectLst/>
                          <a:latin typeface="Arial" charset="0"/>
                        </a:rPr>
                        <a:t>Influyendo en las personas</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78909">
                <a:tc>
                  <a:txBody>
                    <a:bodyPr/>
                    <a:lstStyle/>
                    <a:p>
                      <a:pPr algn="l" fontAlgn="b"/>
                      <a:r>
                        <a:rPr lang="es-ES_tradnl" sz="2800" b="0" i="0" u="none" strike="noStrike">
                          <a:effectLst/>
                          <a:latin typeface="Arial" charset="0"/>
                        </a:rPr>
                        <a:t>Motivación en las organizaciones de I + D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78909">
                <a:tc>
                  <a:txBody>
                    <a:bodyPr/>
                    <a:lstStyle/>
                    <a:p>
                      <a:pPr algn="l" fontAlgn="b"/>
                      <a:r>
                        <a:rPr lang="es-ES_tradnl" sz="2800" b="0" i="0" u="none" strike="noStrike" dirty="0">
                          <a:solidFill>
                            <a:srgbClr val="FF0000"/>
                          </a:solidFill>
                          <a:effectLst/>
                          <a:latin typeface="Arial" charset="0"/>
                        </a:rPr>
                        <a:t>Tratar con la diversidad en las organizaciones de I + D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78909">
                <a:tc>
                  <a:txBody>
                    <a:bodyPr/>
                    <a:lstStyle/>
                    <a:p>
                      <a:pPr algn="l" fontAlgn="b"/>
                      <a:r>
                        <a:rPr lang="es-ES_tradnl" sz="2800" b="0" i="0" u="none" strike="noStrike" dirty="0">
                          <a:effectLst/>
                          <a:latin typeface="Arial" charset="0"/>
                        </a:rPr>
                        <a:t>Liderazgo y conflictos en las organizaciones de I + D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93369866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pPr fontAlgn="b"/>
            <a:r>
              <a:rPr lang="es-ES_tradnl" sz="4400" dirty="0">
                <a:latin typeface="Arial" charset="0"/>
              </a:rPr>
              <a:t>Tratar con la diversidad </a:t>
            </a:r>
            <a:r>
              <a:rPr lang="es-ES_tradnl" sz="4400" dirty="0" smtClean="0">
                <a:latin typeface="Arial" charset="0"/>
              </a:rPr>
              <a:t/>
            </a:r>
            <a:br>
              <a:rPr lang="es-ES_tradnl" sz="4400" dirty="0" smtClean="0">
                <a:latin typeface="Arial" charset="0"/>
              </a:rPr>
            </a:br>
            <a:r>
              <a:rPr lang="es-ES_tradnl" sz="4400" dirty="0" smtClean="0">
                <a:latin typeface="Arial" charset="0"/>
              </a:rPr>
              <a:t>en </a:t>
            </a:r>
            <a:r>
              <a:rPr lang="es-ES_tradnl" sz="4400" dirty="0">
                <a:latin typeface="Arial" charset="0"/>
              </a:rPr>
              <a:t>las organizaciones de I + D </a:t>
            </a:r>
          </a:p>
        </p:txBody>
      </p:sp>
    </p:spTree>
    <p:extLst>
      <p:ext uri="{BB962C8B-B14F-4D97-AF65-F5344CB8AC3E}">
        <p14:creationId xmlns:p14="http://schemas.microsoft.com/office/powerpoint/2010/main" val="31623826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34</a:t>
            </a:fld>
            <a:endParaRPr lang="en-US" sz="1600" dirty="0"/>
          </a:p>
        </p:txBody>
      </p:sp>
      <p:sp>
        <p:nvSpPr>
          <p:cNvPr id="8" name="Título 1"/>
          <p:cNvSpPr txBox="1">
            <a:spLocks/>
          </p:cNvSpPr>
          <p:nvPr/>
        </p:nvSpPr>
        <p:spPr>
          <a:xfrm>
            <a:off x="829931" y="758952"/>
            <a:ext cx="10325749" cy="1169601"/>
          </a:xfrm>
          <a:prstGeom prst="rect">
            <a:avLst/>
          </a:prstGeom>
        </p:spPr>
        <p:txBody>
          <a:bodyPr>
            <a:normAutofit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sz="4400" dirty="0"/>
              <a:t>SEMANA 2</a:t>
            </a:r>
            <a:r>
              <a:rPr lang="es-ES" sz="4400" dirty="0" smtClean="0"/>
              <a:t>, Ch2 </a:t>
            </a:r>
          </a:p>
          <a:p>
            <a:r>
              <a:rPr lang="es-ES" sz="4400" dirty="0" smtClean="0"/>
              <a:t>Administración de </a:t>
            </a:r>
            <a:r>
              <a:rPr lang="es-ES" sz="4400" dirty="0"/>
              <a:t>Organizaciones de I+D</a:t>
            </a:r>
            <a:endParaRPr lang="en-US" sz="4400" dirty="0"/>
          </a:p>
        </p:txBody>
      </p:sp>
      <p:graphicFrame>
        <p:nvGraphicFramePr>
          <p:cNvPr id="3" name="Tabla 2"/>
          <p:cNvGraphicFramePr>
            <a:graphicFrameLocks noGrp="1"/>
          </p:cNvGraphicFramePr>
          <p:nvPr>
            <p:extLst>
              <p:ext uri="{D42A27DB-BD31-4B8C-83A1-F6EECF244321}">
                <p14:modId xmlns:p14="http://schemas.microsoft.com/office/powerpoint/2010/main" val="1592707305"/>
              </p:ext>
            </p:extLst>
          </p:nvPr>
        </p:nvGraphicFramePr>
        <p:xfrm>
          <a:off x="829931" y="2337627"/>
          <a:ext cx="9348785" cy="2715636"/>
        </p:xfrm>
        <a:graphic>
          <a:graphicData uri="http://schemas.openxmlformats.org/drawingml/2006/table">
            <a:tbl>
              <a:tblPr/>
              <a:tblGrid>
                <a:gridCol w="9348785"/>
              </a:tblGrid>
              <a:tr h="678909">
                <a:tc>
                  <a:txBody>
                    <a:bodyPr/>
                    <a:lstStyle/>
                    <a:p>
                      <a:pPr algn="l" fontAlgn="b"/>
                      <a:r>
                        <a:rPr lang="es-ES_tradnl" sz="2800" b="0" i="0" u="none" strike="noStrike" dirty="0">
                          <a:solidFill>
                            <a:schemeClr val="tx1"/>
                          </a:solidFill>
                          <a:effectLst/>
                          <a:latin typeface="Arial" charset="0"/>
                        </a:rPr>
                        <a:t>Influyendo en las personas</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78909">
                <a:tc>
                  <a:txBody>
                    <a:bodyPr/>
                    <a:lstStyle/>
                    <a:p>
                      <a:pPr algn="l" fontAlgn="b"/>
                      <a:r>
                        <a:rPr lang="es-ES_tradnl" sz="2800" b="0" i="0" u="none" strike="noStrike">
                          <a:effectLst/>
                          <a:latin typeface="Arial" charset="0"/>
                        </a:rPr>
                        <a:t>Motivación en las organizaciones de I + D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78909">
                <a:tc>
                  <a:txBody>
                    <a:bodyPr/>
                    <a:lstStyle/>
                    <a:p>
                      <a:pPr algn="l" fontAlgn="b"/>
                      <a:r>
                        <a:rPr lang="es-ES_tradnl" sz="2800" b="0" i="0" u="none" strike="noStrike">
                          <a:effectLst/>
                          <a:latin typeface="Arial" charset="0"/>
                        </a:rPr>
                        <a:t>Tratar con la diversidad en las organizaciones de I + D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78909">
                <a:tc>
                  <a:txBody>
                    <a:bodyPr/>
                    <a:lstStyle/>
                    <a:p>
                      <a:pPr algn="l" fontAlgn="b"/>
                      <a:r>
                        <a:rPr lang="es-ES_tradnl" sz="2800" b="0" i="0" u="none" strike="noStrike" dirty="0" smtClean="0">
                          <a:solidFill>
                            <a:srgbClr val="FF0000"/>
                          </a:solidFill>
                          <a:effectLst/>
                          <a:latin typeface="Arial" charset="0"/>
                        </a:rPr>
                        <a:t>Liderazgo y conflictos en las organizaciones de I + D </a:t>
                      </a:r>
                      <a:endParaRPr lang="es-ES_tradnl" sz="2800" b="0" i="0" u="none" strike="noStrike" dirty="0">
                        <a:solidFill>
                          <a:srgbClr val="FF0000"/>
                        </a:solidFill>
                        <a:effectLst/>
                        <a:latin typeface="Arial"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40791531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pPr fontAlgn="b"/>
            <a:r>
              <a:rPr lang="es-ES_tradnl" sz="4400" dirty="0">
                <a:latin typeface="Arial" charset="0"/>
              </a:rPr>
              <a:t>Liderazgo y conflictos </a:t>
            </a:r>
            <a:r>
              <a:rPr lang="es-ES_tradnl" sz="4400" dirty="0" smtClean="0">
                <a:latin typeface="Arial" charset="0"/>
              </a:rPr>
              <a:t/>
            </a:r>
            <a:br>
              <a:rPr lang="es-ES_tradnl" sz="4400" dirty="0" smtClean="0">
                <a:latin typeface="Arial" charset="0"/>
              </a:rPr>
            </a:br>
            <a:r>
              <a:rPr lang="es-ES_tradnl" sz="4400" dirty="0" smtClean="0">
                <a:latin typeface="Arial" charset="0"/>
              </a:rPr>
              <a:t>en </a:t>
            </a:r>
            <a:r>
              <a:rPr lang="es-ES_tradnl" sz="4400" dirty="0">
                <a:latin typeface="Arial" charset="0"/>
              </a:rPr>
              <a:t>las organizaciones de I + D </a:t>
            </a:r>
          </a:p>
        </p:txBody>
      </p:sp>
    </p:spTree>
    <p:extLst>
      <p:ext uri="{BB962C8B-B14F-4D97-AF65-F5344CB8AC3E}">
        <p14:creationId xmlns:p14="http://schemas.microsoft.com/office/powerpoint/2010/main" val="4890274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Introducción</a:t>
            </a:r>
            <a:endParaRPr lang="en-US" dirty="0"/>
          </a:p>
        </p:txBody>
      </p:sp>
      <p:sp>
        <p:nvSpPr>
          <p:cNvPr id="3" name="Marcador de contenido 2"/>
          <p:cNvSpPr>
            <a:spLocks noGrp="1"/>
          </p:cNvSpPr>
          <p:nvPr>
            <p:ph idx="1"/>
          </p:nvPr>
        </p:nvSpPr>
        <p:spPr>
          <a:xfrm>
            <a:off x="1097280" y="2011679"/>
            <a:ext cx="10058400" cy="4189615"/>
          </a:xfrm>
        </p:spPr>
        <p:txBody>
          <a:bodyPr>
            <a:normAutofit fontScale="92500" lnSpcReduction="20000"/>
          </a:bodyPr>
          <a:lstStyle/>
          <a:p>
            <a:pPr>
              <a:buClr>
                <a:schemeClr val="accent2"/>
              </a:buClr>
              <a:buFont typeface="Wingdings" charset="2"/>
              <a:buChar char="v"/>
            </a:pPr>
            <a:r>
              <a:rPr lang="es-ES_tradnl" sz="2400" dirty="0"/>
              <a:t>Un aspecto importante del trabajo de un gerente es influir en otros. </a:t>
            </a:r>
            <a:endParaRPr lang="es-ES_tradnl" sz="2400" dirty="0" smtClean="0"/>
          </a:p>
          <a:p>
            <a:pPr>
              <a:buClr>
                <a:schemeClr val="accent2"/>
              </a:buClr>
              <a:buFont typeface="Wingdings" charset="2"/>
              <a:buChar char="v"/>
            </a:pPr>
            <a:r>
              <a:rPr lang="es-ES_tradnl" sz="2400" dirty="0" smtClean="0"/>
              <a:t>La </a:t>
            </a:r>
            <a:r>
              <a:rPr lang="es-ES_tradnl" sz="2400" dirty="0"/>
              <a:t>alta dirección a menudo necesita influir en el </a:t>
            </a:r>
            <a:r>
              <a:rPr lang="es-ES_tradnl" sz="2400" dirty="0" smtClean="0"/>
              <a:t>rango; </a:t>
            </a:r>
            <a:r>
              <a:rPr lang="es-ES_tradnl" sz="2400" dirty="0"/>
              <a:t>una gerencia inferior necesita influir en la gerencia media, y así sucesivamente. En </a:t>
            </a:r>
            <a:r>
              <a:rPr lang="es-ES_tradnl" sz="2400" dirty="0" smtClean="0"/>
              <a:t>esta </a:t>
            </a:r>
            <a:r>
              <a:rPr lang="es-ES_tradnl" sz="2400" dirty="0" err="1" smtClean="0"/>
              <a:t>secci</a:t>
            </a:r>
            <a:r>
              <a:rPr lang="es-ES" sz="2400" dirty="0" err="1" smtClean="0"/>
              <a:t>ón</a:t>
            </a:r>
            <a:r>
              <a:rPr lang="es-ES" sz="2400" dirty="0" smtClean="0"/>
              <a:t> </a:t>
            </a:r>
            <a:r>
              <a:rPr lang="es-ES_tradnl" sz="2400" dirty="0" smtClean="0"/>
              <a:t>consideraremos </a:t>
            </a:r>
            <a:r>
              <a:rPr lang="es-ES_tradnl" sz="2400" dirty="0"/>
              <a:t>cómo se forman y cambian las actitudes, y cómo una persona puede influir en los demás. </a:t>
            </a:r>
            <a:endParaRPr lang="es-ES_tradnl" sz="2400" dirty="0" smtClean="0"/>
          </a:p>
          <a:p>
            <a:pPr>
              <a:buClr>
                <a:schemeClr val="accent2"/>
              </a:buClr>
              <a:buFont typeface="Wingdings" charset="2"/>
              <a:buChar char="v"/>
            </a:pPr>
            <a:r>
              <a:rPr lang="es-ES_tradnl" sz="2400" dirty="0" smtClean="0"/>
              <a:t>La </a:t>
            </a:r>
            <a:r>
              <a:rPr lang="es-ES_tradnl" sz="2400" dirty="0"/>
              <a:t>"influencia" puede sonar como manipulación, y algunas personas pueden encontrarla objetable por razones morales. Sin embargo, según la evidencia de varios estudios, los gerentes que son influyentes con sus jefes son mejores gerentes y pueden ser más útiles para sus propios subordinados. Por ejemplo, algunos estudios muestran que los gerentes que son influyentes con sus supervisores tienen subordinados que están más satisfechos con sus trabajos. </a:t>
            </a:r>
            <a:endParaRPr lang="es-ES_tradnl" sz="2400" dirty="0" smtClean="0"/>
          </a:p>
          <a:p>
            <a:pPr>
              <a:buClr>
                <a:schemeClr val="accent2"/>
              </a:buClr>
              <a:buFont typeface="Wingdings" charset="2"/>
              <a:buChar char="v"/>
            </a:pPr>
            <a:r>
              <a:rPr lang="es-ES_tradnl" sz="2400" dirty="0" smtClean="0"/>
              <a:t>Además</a:t>
            </a:r>
            <a:r>
              <a:rPr lang="es-ES_tradnl" sz="2400" dirty="0"/>
              <a:t>, un aspecto importante de la administración baja o media es obtener recursos de la administración superior. Tales recursos en forma de aprobaciones presupuestarias, asignación de espacio y similares son vitales para la unidad que el </a:t>
            </a:r>
            <a:r>
              <a:rPr lang="es-ES_tradnl" sz="2400" dirty="0" smtClean="0"/>
              <a:t>gerente está administrando. </a:t>
            </a:r>
            <a:endParaRPr lang="es-ES_tradnl" sz="24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4</a:t>
            </a:fld>
            <a:endParaRPr lang="en-US" sz="1600"/>
          </a:p>
        </p:txBody>
      </p:sp>
    </p:spTree>
    <p:extLst>
      <p:ext uri="{BB962C8B-B14F-4D97-AF65-F5344CB8AC3E}">
        <p14:creationId xmlns:p14="http://schemas.microsoft.com/office/powerpoint/2010/main" val="3234240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Introducción</a:t>
            </a:r>
            <a:endParaRPr lang="en-US" dirty="0"/>
          </a:p>
        </p:txBody>
      </p:sp>
      <p:sp>
        <p:nvSpPr>
          <p:cNvPr id="3" name="Marcador de contenido 2"/>
          <p:cNvSpPr>
            <a:spLocks noGrp="1"/>
          </p:cNvSpPr>
          <p:nvPr>
            <p:ph idx="1"/>
          </p:nvPr>
        </p:nvSpPr>
        <p:spPr>
          <a:xfrm>
            <a:off x="1097280" y="2011679"/>
            <a:ext cx="10058400" cy="4189615"/>
          </a:xfrm>
        </p:spPr>
        <p:txBody>
          <a:bodyPr>
            <a:normAutofit lnSpcReduction="10000"/>
          </a:bodyPr>
          <a:lstStyle/>
          <a:p>
            <a:pPr>
              <a:buClr>
                <a:schemeClr val="accent2"/>
              </a:buClr>
              <a:buFont typeface="Wingdings" charset="2"/>
              <a:buChar char="v"/>
            </a:pPr>
            <a:r>
              <a:rPr lang="es-ES_tradnl" sz="2400" dirty="0" smtClean="0"/>
              <a:t>Dado </a:t>
            </a:r>
            <a:r>
              <a:rPr lang="es-ES_tradnl" sz="2400" dirty="0"/>
              <a:t>que los resultados de la investigación nunca se pueden predecir completamente y que existe un lapso de tiempo considerable entre los </a:t>
            </a:r>
            <a:r>
              <a:rPr lang="es-ES_tradnl" sz="2400" dirty="0" smtClean="0"/>
              <a:t>recursos que sirven como input </a:t>
            </a:r>
            <a:r>
              <a:rPr lang="es-ES_tradnl" sz="2400" dirty="0"/>
              <a:t>y los resultados de la </a:t>
            </a:r>
            <a:r>
              <a:rPr lang="es-ES_tradnl" sz="2400" dirty="0" smtClean="0"/>
              <a:t>investigación, o outputs, </a:t>
            </a:r>
            <a:r>
              <a:rPr lang="es-ES_tradnl" sz="2400" dirty="0"/>
              <a:t>la capacidad de los gerentes de I + D para influir en la alta gerencia y los </a:t>
            </a:r>
            <a:r>
              <a:rPr lang="es-ES_tradnl" sz="2400" dirty="0" smtClean="0"/>
              <a:t>sponsors podría </a:t>
            </a:r>
            <a:r>
              <a:rPr lang="es-ES_tradnl" sz="2400" dirty="0"/>
              <a:t>ser crucial para adquirir los recursos necesarios para la investigación. </a:t>
            </a:r>
            <a:endParaRPr lang="es-ES_tradnl" sz="2400" dirty="0" smtClean="0"/>
          </a:p>
          <a:p>
            <a:pPr>
              <a:buClr>
                <a:schemeClr val="accent2"/>
              </a:buClr>
              <a:buFont typeface="Wingdings" charset="2"/>
              <a:buChar char="v"/>
            </a:pPr>
            <a:r>
              <a:rPr lang="es-ES_tradnl" sz="2400" dirty="0" smtClean="0"/>
              <a:t>Esta capacidad de influir en las personas también podría ser importante para un gerente de I + D con fines internos y debe </a:t>
            </a:r>
            <a:r>
              <a:rPr lang="es-ES_tradnl" sz="2400" dirty="0"/>
              <a:t>proporcionarle las herramientas necesarias para </a:t>
            </a:r>
            <a:endParaRPr lang="es-ES_tradnl" sz="2400" dirty="0" smtClean="0"/>
          </a:p>
          <a:p>
            <a:pPr marL="0" indent="0">
              <a:buClr>
                <a:schemeClr val="accent2"/>
              </a:buClr>
              <a:buNone/>
            </a:pPr>
            <a:r>
              <a:rPr lang="es-ES_tradnl" sz="2400" dirty="0" smtClean="0"/>
              <a:t>(</a:t>
            </a:r>
            <a:r>
              <a:rPr lang="es-ES_tradnl" sz="2400" dirty="0"/>
              <a:t>a) proporcionar orden y propósito, y </a:t>
            </a:r>
            <a:endParaRPr lang="es-ES_tradnl" sz="2400" dirty="0" smtClean="0"/>
          </a:p>
          <a:p>
            <a:pPr marL="0" indent="0">
              <a:buClr>
                <a:schemeClr val="accent2"/>
              </a:buClr>
              <a:buNone/>
            </a:pPr>
            <a:r>
              <a:rPr lang="es-ES_tradnl" sz="2400" dirty="0" smtClean="0"/>
              <a:t>(</a:t>
            </a:r>
            <a:r>
              <a:rPr lang="es-ES_tradnl" sz="2400" dirty="0"/>
              <a:t>b) integrar las contribuciones de diferentes participantes al esfuerzo de investigación</a:t>
            </a:r>
            <a:r>
              <a:rPr lang="es-ES_tradnl" sz="2400" dirty="0" smtClean="0"/>
              <a:t>.</a:t>
            </a:r>
            <a:endParaRPr lang="es-ES_tradnl" sz="24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5</a:t>
            </a:fld>
            <a:endParaRPr lang="en-US" sz="1600"/>
          </a:p>
        </p:txBody>
      </p:sp>
    </p:spTree>
    <p:extLst>
      <p:ext uri="{BB962C8B-B14F-4D97-AF65-F5344CB8AC3E}">
        <p14:creationId xmlns:p14="http://schemas.microsoft.com/office/powerpoint/2010/main" val="16157334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Introducción</a:t>
            </a:r>
            <a:endParaRPr lang="en-US" dirty="0"/>
          </a:p>
        </p:txBody>
      </p:sp>
      <p:sp>
        <p:nvSpPr>
          <p:cNvPr id="3" name="Marcador de contenido 2"/>
          <p:cNvSpPr>
            <a:spLocks noGrp="1"/>
          </p:cNvSpPr>
          <p:nvPr>
            <p:ph idx="1"/>
          </p:nvPr>
        </p:nvSpPr>
        <p:spPr>
          <a:xfrm>
            <a:off x="1097280" y="2011679"/>
            <a:ext cx="10058400" cy="4189615"/>
          </a:xfrm>
        </p:spPr>
        <p:txBody>
          <a:bodyPr>
            <a:normAutofit fontScale="92500" lnSpcReduction="20000"/>
          </a:bodyPr>
          <a:lstStyle/>
          <a:p>
            <a:pPr>
              <a:buClr>
                <a:schemeClr val="accent2"/>
              </a:buClr>
              <a:buFont typeface="Wingdings" charset="2"/>
              <a:buChar char="v"/>
            </a:pPr>
            <a:r>
              <a:rPr lang="es-ES_tradnl" sz="2400" dirty="0"/>
              <a:t>Un investigador </a:t>
            </a:r>
            <a:r>
              <a:rPr lang="es-ES_tradnl" sz="2400" dirty="0" smtClean="0"/>
              <a:t>principal, </a:t>
            </a:r>
            <a:r>
              <a:rPr lang="es-ES_tradnl" sz="2400" dirty="0"/>
              <a:t>a menudo tiene que tratar con investigadores dentro de su propio equipo y también tiene que trabajar con el supervisor inmediato, el </a:t>
            </a:r>
            <a:r>
              <a:rPr lang="es-ES_tradnl" sz="2400" dirty="0" smtClean="0"/>
              <a:t>sponsor y </a:t>
            </a:r>
            <a:r>
              <a:rPr lang="es-ES_tradnl" sz="2400" dirty="0"/>
              <a:t>muchas personas en las oficinas de apoyo de una organización de investigación y desarrollo. </a:t>
            </a:r>
            <a:endParaRPr lang="es-ES_tradnl" sz="2400" dirty="0" smtClean="0"/>
          </a:p>
          <a:p>
            <a:pPr>
              <a:buClr>
                <a:schemeClr val="accent2"/>
              </a:buClr>
              <a:buFont typeface="Wingdings" charset="2"/>
              <a:buChar char="v"/>
            </a:pPr>
            <a:r>
              <a:rPr lang="es-ES_tradnl" sz="2400" dirty="0" smtClean="0"/>
              <a:t>La </a:t>
            </a:r>
            <a:r>
              <a:rPr lang="es-ES_tradnl" sz="2400" dirty="0"/>
              <a:t>capacidad de un investigador principal para comprender las actitudes y la motivación de diferentes personas e influir en </a:t>
            </a:r>
            <a:r>
              <a:rPr lang="es-ES_tradnl" sz="2400" dirty="0" smtClean="0"/>
              <a:t>ellas podría </a:t>
            </a:r>
            <a:r>
              <a:rPr lang="es-ES_tradnl" sz="2400" dirty="0"/>
              <a:t>hacer una diferencia crucial en la realización del trabajo. Estar en una posición de influencia requiere que un gerente entienda a las personas, y a sí mismo, tanto desde el punto de vista intelectual como emocional. </a:t>
            </a:r>
            <a:endParaRPr lang="es-ES_tradnl" sz="2400" dirty="0" smtClean="0"/>
          </a:p>
          <a:p>
            <a:pPr>
              <a:buClr>
                <a:schemeClr val="accent2"/>
              </a:buClr>
              <a:buFont typeface="Wingdings" charset="2"/>
              <a:buChar char="v"/>
            </a:pPr>
            <a:r>
              <a:rPr lang="es-ES_tradnl" sz="2400" dirty="0" smtClean="0"/>
              <a:t>Aunque </a:t>
            </a:r>
            <a:r>
              <a:rPr lang="es-ES_tradnl" sz="2400" dirty="0"/>
              <a:t>las empresas gastan recursos considerables en pruebas de </a:t>
            </a:r>
            <a:r>
              <a:rPr lang="es-ES_tradnl" sz="2400" dirty="0" smtClean="0"/>
              <a:t>personalidad, </a:t>
            </a:r>
            <a:r>
              <a:rPr lang="es-ES_tradnl" sz="2400" dirty="0"/>
              <a:t>es importante tener en cuenta que las personas no pueden ser etiquetadas por tipo de personalidad. Las personas necesitan ser entendidas de una manera no crítica (</a:t>
            </a:r>
            <a:r>
              <a:rPr lang="es-ES_tradnl" sz="2400" dirty="0" err="1"/>
              <a:t>Maccoby</a:t>
            </a:r>
            <a:r>
              <a:rPr lang="es-ES_tradnl" sz="2400" dirty="0"/>
              <a:t>, 2005). Al influir en las personas, algunos aspectos importantes se relacionan con la actitud y el cambio de actitud, e</a:t>
            </a:r>
            <a:r>
              <a:rPr lang="es-ES_tradnl" sz="2400" dirty="0" smtClean="0"/>
              <a:t>stos temas principales se </a:t>
            </a:r>
            <a:r>
              <a:rPr lang="es-ES_tradnl" sz="2400" dirty="0"/>
              <a:t>discuten en </a:t>
            </a:r>
            <a:r>
              <a:rPr lang="es-ES_tradnl" sz="2400" dirty="0" smtClean="0"/>
              <a:t>esta </a:t>
            </a:r>
            <a:r>
              <a:rPr lang="es-ES_tradnl" sz="2400" dirty="0" err="1" smtClean="0"/>
              <a:t>secci</a:t>
            </a:r>
            <a:r>
              <a:rPr lang="es-ES" sz="2400" dirty="0" err="1" smtClean="0"/>
              <a:t>ón</a:t>
            </a:r>
            <a:r>
              <a:rPr lang="es-ES_tradnl" sz="2400" dirty="0" smtClean="0"/>
              <a:t>.</a:t>
            </a:r>
            <a:endParaRPr lang="es-ES_tradnl" sz="24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6</a:t>
            </a:fld>
            <a:endParaRPr lang="en-US" sz="1600"/>
          </a:p>
        </p:txBody>
      </p:sp>
    </p:spTree>
    <p:extLst>
      <p:ext uri="{BB962C8B-B14F-4D97-AF65-F5344CB8AC3E}">
        <p14:creationId xmlns:p14="http://schemas.microsoft.com/office/powerpoint/2010/main" val="13646632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ACTITUD y </a:t>
            </a:r>
            <a:r>
              <a:rPr lang="es-ES" dirty="0"/>
              <a:t>CAMBIO DE ACTITUD</a:t>
            </a:r>
            <a:endParaRPr lang="en-US" dirty="0"/>
          </a:p>
        </p:txBody>
      </p:sp>
      <p:sp>
        <p:nvSpPr>
          <p:cNvPr id="3" name="Marcador de contenido 2"/>
          <p:cNvSpPr>
            <a:spLocks noGrp="1"/>
          </p:cNvSpPr>
          <p:nvPr>
            <p:ph idx="1"/>
          </p:nvPr>
        </p:nvSpPr>
        <p:spPr>
          <a:xfrm>
            <a:off x="1097280" y="2011679"/>
            <a:ext cx="10058400" cy="4189615"/>
          </a:xfrm>
        </p:spPr>
        <p:txBody>
          <a:bodyPr>
            <a:normAutofit/>
          </a:bodyPr>
          <a:lstStyle/>
          <a:p>
            <a:pPr>
              <a:buClr>
                <a:schemeClr val="accent2"/>
              </a:buClr>
              <a:buFont typeface="Wingdings" charset="2"/>
              <a:buChar char="v"/>
            </a:pPr>
            <a:r>
              <a:rPr lang="es-ES_tradnl" sz="2400" dirty="0" smtClean="0"/>
              <a:t>Una </a:t>
            </a:r>
            <a:r>
              <a:rPr lang="es-ES_tradnl" sz="2400" dirty="0"/>
              <a:t>actitud es una idea, cargada de afecto, que predispone a la acción. </a:t>
            </a:r>
            <a:endParaRPr lang="es-ES_tradnl" sz="2400" dirty="0" smtClean="0"/>
          </a:p>
          <a:p>
            <a:pPr>
              <a:buClr>
                <a:schemeClr val="accent2"/>
              </a:buClr>
              <a:buFont typeface="Wingdings" charset="2"/>
              <a:buChar char="v"/>
            </a:pPr>
            <a:r>
              <a:rPr lang="es-ES_tradnl" sz="2400" dirty="0" smtClean="0"/>
              <a:t>Por </a:t>
            </a:r>
            <a:r>
              <a:rPr lang="es-ES_tradnl" sz="2400" dirty="0"/>
              <a:t>ejemplo, la actitud </a:t>
            </a:r>
            <a:r>
              <a:rPr lang="es-ES_tradnl" sz="2400" dirty="0" smtClean="0"/>
              <a:t>del/la Top </a:t>
            </a:r>
            <a:r>
              <a:rPr lang="es-ES_tradnl" sz="2400" dirty="0"/>
              <a:t>Manager hacia el Departamento X de obtener espacio adicional se basa en varias creencias acerca de los problemas de espacio del Departamento X, qué tan bien se está desempeñando el Departamento X, el futuro de la investigación del Departamento X, etc. Cada una de estas ideas tiene alguna emoción, positiva o negativa, que se le atribuye. </a:t>
            </a:r>
            <a:endParaRPr lang="es-ES_tradnl" sz="2400" dirty="0" smtClean="0"/>
          </a:p>
          <a:p>
            <a:pPr>
              <a:buClr>
                <a:schemeClr val="accent2"/>
              </a:buClr>
              <a:buFont typeface="Wingdings" charset="2"/>
              <a:buChar char="v"/>
            </a:pPr>
            <a:r>
              <a:rPr lang="es-ES_tradnl" sz="2400" dirty="0" smtClean="0"/>
              <a:t>Por </a:t>
            </a:r>
            <a:r>
              <a:rPr lang="es-ES_tradnl" sz="2400" dirty="0"/>
              <a:t>ejemplo, si </a:t>
            </a:r>
            <a:r>
              <a:rPr lang="es-ES_tradnl" sz="2400" dirty="0" smtClean="0"/>
              <a:t>el Top </a:t>
            </a:r>
            <a:r>
              <a:rPr lang="es-ES_tradnl" sz="2400" dirty="0"/>
              <a:t>Manager cree que al Departamento X le está yendo bien, también es probable que se sienta más </a:t>
            </a:r>
            <a:r>
              <a:rPr lang="es-ES_tradnl" sz="2400" dirty="0" smtClean="0"/>
              <a:t>positivo </a:t>
            </a:r>
            <a:r>
              <a:rPr lang="es-ES_tradnl" sz="2400" dirty="0"/>
              <a:t>con respecto a que el Departamento X obtenga espacio adicional. Tales sentimientos se convierten en intenciones (por ejemplo, </a:t>
            </a:r>
            <a:r>
              <a:rPr lang="es-ES_tradnl" sz="2400" dirty="0" err="1"/>
              <a:t>autoinstrucciones</a:t>
            </a:r>
            <a:r>
              <a:rPr lang="es-ES_tradnl" sz="2400" dirty="0"/>
              <a:t> para aprobar el espacio adicional), que a menudo llevan a la acción (aprobación del espacio). </a:t>
            </a:r>
            <a:endParaRPr lang="es-ES_tradnl" sz="2400" dirty="0" smtClean="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7</a:t>
            </a:fld>
            <a:endParaRPr lang="en-US" sz="1600"/>
          </a:p>
        </p:txBody>
      </p:sp>
    </p:spTree>
    <p:extLst>
      <p:ext uri="{BB962C8B-B14F-4D97-AF65-F5344CB8AC3E}">
        <p14:creationId xmlns:p14="http://schemas.microsoft.com/office/powerpoint/2010/main" val="19630623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ACTITUD y CAMBIO DE ACTITUD</a:t>
            </a:r>
            <a:endParaRPr lang="en-US" dirty="0"/>
          </a:p>
        </p:txBody>
      </p:sp>
      <p:sp>
        <p:nvSpPr>
          <p:cNvPr id="3" name="Marcador de contenido 2"/>
          <p:cNvSpPr>
            <a:spLocks noGrp="1"/>
          </p:cNvSpPr>
          <p:nvPr>
            <p:ph idx="1"/>
          </p:nvPr>
        </p:nvSpPr>
        <p:spPr>
          <a:xfrm>
            <a:off x="1097280" y="2011679"/>
            <a:ext cx="10058400" cy="4189615"/>
          </a:xfrm>
        </p:spPr>
        <p:txBody>
          <a:bodyPr>
            <a:normAutofit lnSpcReduction="10000"/>
          </a:bodyPr>
          <a:lstStyle/>
          <a:p>
            <a:pPr>
              <a:buClr>
                <a:schemeClr val="accent2"/>
              </a:buClr>
              <a:buFont typeface="Wingdings" charset="2"/>
              <a:buChar char="v"/>
            </a:pPr>
            <a:r>
              <a:rPr lang="es-ES_tradnl" sz="2400" dirty="0"/>
              <a:t>Para cambiar una actitud, uno necesita considerar las fases del proceso de cambio de actitud. </a:t>
            </a:r>
            <a:endParaRPr lang="es-ES_tradnl" sz="2400" dirty="0" smtClean="0"/>
          </a:p>
          <a:p>
            <a:pPr>
              <a:buClr>
                <a:schemeClr val="accent2"/>
              </a:buClr>
              <a:buFont typeface="Wingdings" charset="2"/>
              <a:buChar char="v"/>
            </a:pPr>
            <a:r>
              <a:rPr lang="es-ES_tradnl" sz="2400" dirty="0" smtClean="0"/>
              <a:t>Estos </a:t>
            </a:r>
            <a:r>
              <a:rPr lang="es-ES_tradnl" sz="2400" dirty="0"/>
              <a:t>son </a:t>
            </a:r>
            <a:r>
              <a:rPr lang="es-ES_tradnl" sz="2400" b="1" dirty="0"/>
              <a:t>atención, comprensión, </a:t>
            </a:r>
            <a:r>
              <a:rPr lang="es-ES_tradnl" sz="2400" b="1" dirty="0" err="1" smtClean="0"/>
              <a:t>aceptaci</a:t>
            </a:r>
            <a:r>
              <a:rPr lang="es-ES" sz="2400" b="1" dirty="0" err="1" smtClean="0"/>
              <a:t>ón</a:t>
            </a:r>
            <a:r>
              <a:rPr lang="es-ES" sz="2400" b="1" dirty="0" smtClean="0"/>
              <a:t> </a:t>
            </a:r>
            <a:r>
              <a:rPr lang="es-ES_tradnl" sz="2400" b="1" dirty="0" smtClean="0"/>
              <a:t>y </a:t>
            </a:r>
            <a:r>
              <a:rPr lang="es-ES_tradnl" sz="2400" b="1" dirty="0"/>
              <a:t>recuerdo</a:t>
            </a:r>
            <a:r>
              <a:rPr lang="es-ES_tradnl" sz="2400" dirty="0"/>
              <a:t>, seguidos de </a:t>
            </a:r>
            <a:r>
              <a:rPr lang="es-ES_tradnl" sz="2400" b="1" dirty="0"/>
              <a:t>acción</a:t>
            </a:r>
            <a:r>
              <a:rPr lang="es-ES_tradnl" sz="2400" dirty="0"/>
              <a:t>. Por ejemplo, si la alta gerencia quiere cambiar la actitud </a:t>
            </a:r>
            <a:r>
              <a:rPr lang="es-ES_tradnl" sz="2400" dirty="0" smtClean="0"/>
              <a:t>hacia </a:t>
            </a:r>
            <a:r>
              <a:rPr lang="es-ES_tradnl" sz="2400" dirty="0"/>
              <a:t>una nueva política, debe producir una </a:t>
            </a:r>
            <a:r>
              <a:rPr lang="es-ES_tradnl" sz="2400" dirty="0" smtClean="0"/>
              <a:t>comunicación. </a:t>
            </a:r>
            <a:r>
              <a:rPr lang="es-ES_tradnl" sz="2400" dirty="0"/>
              <a:t>Si los empleados colocan </a:t>
            </a:r>
            <a:r>
              <a:rPr lang="es-ES_tradnl" sz="2400" dirty="0" smtClean="0"/>
              <a:t>el memo que </a:t>
            </a:r>
            <a:r>
              <a:rPr lang="es-ES_tradnl" sz="2400" dirty="0"/>
              <a:t>describe la nueva política en la papelera, sin leer, obviamente no tendrá ningún efecto. Pero incluso si se lee, hay que entenderlo. La comprensión es la fase en la que se comprende el mensaje de cambio de actitud</a:t>
            </a:r>
            <a:r>
              <a:rPr lang="es-ES_tradnl" sz="2400" dirty="0" smtClean="0"/>
              <a:t>.</a:t>
            </a:r>
          </a:p>
          <a:p>
            <a:pPr>
              <a:buClr>
                <a:schemeClr val="accent2"/>
              </a:buClr>
              <a:buFont typeface="Wingdings" charset="2"/>
              <a:buChar char="v"/>
            </a:pPr>
            <a:r>
              <a:rPr lang="es-ES_tradnl" sz="2400" dirty="0"/>
              <a:t>Sin embargo, entender no significa necesariamente aceptación. El lector puede entenderlo y rechazarlo. Por lo tanto, </a:t>
            </a:r>
            <a:r>
              <a:rPr lang="es-ES_tradnl" sz="2400" dirty="0" smtClean="0"/>
              <a:t>aceptar se </a:t>
            </a:r>
            <a:r>
              <a:rPr lang="es-ES_tradnl" sz="2400" dirty="0"/>
              <a:t>refiere a la fase en la que el lector no solo entiende, sino que también está de acuerdo con la sugerencia o el mensaje.</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8</a:t>
            </a:fld>
            <a:endParaRPr lang="en-US" sz="1600"/>
          </a:p>
        </p:txBody>
      </p:sp>
    </p:spTree>
    <p:extLst>
      <p:ext uri="{BB962C8B-B14F-4D97-AF65-F5344CB8AC3E}">
        <p14:creationId xmlns:p14="http://schemas.microsoft.com/office/powerpoint/2010/main" val="19112223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ACTITUD y CAMBIO DE ACTITUD</a:t>
            </a:r>
            <a:endParaRPr lang="en-US" dirty="0"/>
          </a:p>
        </p:txBody>
      </p:sp>
      <p:sp>
        <p:nvSpPr>
          <p:cNvPr id="3" name="Marcador de contenido 2"/>
          <p:cNvSpPr>
            <a:spLocks noGrp="1"/>
          </p:cNvSpPr>
          <p:nvPr>
            <p:ph idx="1"/>
          </p:nvPr>
        </p:nvSpPr>
        <p:spPr>
          <a:xfrm>
            <a:off x="1097280" y="2011679"/>
            <a:ext cx="10058400" cy="4189615"/>
          </a:xfrm>
        </p:spPr>
        <p:txBody>
          <a:bodyPr>
            <a:normAutofit/>
          </a:bodyPr>
          <a:lstStyle/>
          <a:p>
            <a:pPr>
              <a:buClr>
                <a:schemeClr val="accent2"/>
              </a:buClr>
              <a:buFont typeface="Wingdings" charset="2"/>
              <a:buChar char="v"/>
            </a:pPr>
            <a:r>
              <a:rPr lang="es-ES_tradnl" sz="2400" dirty="0" smtClean="0"/>
              <a:t>Si </a:t>
            </a:r>
            <a:r>
              <a:rPr lang="es-ES_tradnl" sz="2400" dirty="0"/>
              <a:t>bien </a:t>
            </a:r>
            <a:r>
              <a:rPr lang="es-ES_tradnl" sz="2400" dirty="0" smtClean="0"/>
              <a:t>la </a:t>
            </a:r>
            <a:r>
              <a:rPr lang="es-ES_tradnl" sz="2400" dirty="0" err="1" smtClean="0"/>
              <a:t>aceptaci</a:t>
            </a:r>
            <a:r>
              <a:rPr lang="es-ES" sz="2400" dirty="0" err="1" smtClean="0"/>
              <a:t>ón</a:t>
            </a:r>
            <a:r>
              <a:rPr lang="es-ES_tradnl" sz="2400" dirty="0" smtClean="0"/>
              <a:t> </a:t>
            </a:r>
            <a:r>
              <a:rPr lang="es-ES_tradnl" sz="2400" dirty="0"/>
              <a:t>es muy importante en el cambio de actitud, si uno está interesado en la acción, necesita dos fases más: </a:t>
            </a:r>
            <a:endParaRPr lang="es-ES_tradnl" sz="2400" dirty="0" smtClean="0"/>
          </a:p>
          <a:p>
            <a:pPr>
              <a:buClr>
                <a:schemeClr val="accent2"/>
              </a:buClr>
              <a:buFont typeface="Wingdings" charset="2"/>
              <a:buChar char="v"/>
            </a:pPr>
            <a:r>
              <a:rPr lang="es-ES_tradnl" sz="2400" dirty="0" smtClean="0"/>
              <a:t>Primero</a:t>
            </a:r>
            <a:r>
              <a:rPr lang="es-ES_tradnl" sz="2400" dirty="0"/>
              <a:t>, la persona debe recordar </a:t>
            </a:r>
            <a:r>
              <a:rPr lang="es-ES_tradnl" sz="2400" dirty="0" smtClean="0"/>
              <a:t>la </a:t>
            </a:r>
            <a:r>
              <a:rPr lang="es-ES_tradnl" sz="2400" dirty="0" err="1" smtClean="0"/>
              <a:t>aceptaci</a:t>
            </a:r>
            <a:r>
              <a:rPr lang="es-ES" sz="2400" dirty="0" err="1" smtClean="0"/>
              <a:t>ón</a:t>
            </a:r>
            <a:r>
              <a:rPr lang="es-ES_tradnl" sz="2400" dirty="0" smtClean="0"/>
              <a:t>, </a:t>
            </a:r>
            <a:r>
              <a:rPr lang="es-ES_tradnl" sz="2400" dirty="0"/>
              <a:t>y luego los factores involucrados en la acción (normas, roles, hábitos previos, afecto hacia el comportamiento, las consecuencias percibidas, y así </a:t>
            </a:r>
            <a:r>
              <a:rPr lang="es-ES_tradnl" sz="2400" dirty="0" smtClean="0"/>
              <a:t>sucesivamente) </a:t>
            </a:r>
            <a:r>
              <a:rPr lang="es-ES_tradnl" sz="2400" dirty="0"/>
              <a:t>no deben cancelar la intención de actuar. </a:t>
            </a:r>
            <a:endParaRPr lang="es-ES_tradnl" sz="2400" dirty="0" smtClean="0"/>
          </a:p>
          <a:p>
            <a:pPr>
              <a:buClr>
                <a:schemeClr val="accent2"/>
              </a:buClr>
              <a:buFont typeface="Wingdings" charset="2"/>
              <a:buChar char="v"/>
            </a:pPr>
            <a:r>
              <a:rPr lang="es-ES_tradnl" sz="2400" dirty="0" smtClean="0"/>
              <a:t>En </a:t>
            </a:r>
            <a:r>
              <a:rPr lang="es-ES_tradnl" sz="2400" dirty="0"/>
              <a:t>otras palabras, el análisis del cambio de actitud muestra que es un proceso complejo en el que el intento de cambiar las actitudes y el comportamiento puede ser "descarrilado" por muchos factores. Al pensar en los mejores medios para cambiar la actitud de alguien, es útil ser analítico, considerar y anticipar todos esos factores y, si es posible, hacerlos favorables al cambio.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9</a:t>
            </a:fld>
            <a:endParaRPr lang="en-US" sz="1600"/>
          </a:p>
        </p:txBody>
      </p:sp>
    </p:spTree>
    <p:extLst>
      <p:ext uri="{BB962C8B-B14F-4D97-AF65-F5344CB8AC3E}">
        <p14:creationId xmlns:p14="http://schemas.microsoft.com/office/powerpoint/2010/main" val="1469140791"/>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ción">
  <a:themeElements>
    <a:clrScheme name="Retrospección">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35645</TotalTime>
  <Words>4890</Words>
  <Application>Microsoft Macintosh PowerPoint</Application>
  <PresentationFormat>Panorámica</PresentationFormat>
  <Paragraphs>250</Paragraphs>
  <Slides>35</Slides>
  <Notes>5</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35</vt:i4>
      </vt:variant>
    </vt:vector>
  </HeadingPairs>
  <TitlesOfParts>
    <vt:vector size="40" baseType="lpstr">
      <vt:lpstr>Calibri</vt:lpstr>
      <vt:lpstr>Calibri Light</vt:lpstr>
      <vt:lpstr>Wingdings</vt:lpstr>
      <vt:lpstr>Arial</vt:lpstr>
      <vt:lpstr>Retrospección</vt:lpstr>
      <vt:lpstr>Presentación de PowerPoint</vt:lpstr>
      <vt:lpstr>Presentación de PowerPoint</vt:lpstr>
      <vt:lpstr>Influyendo en las personas</vt:lpstr>
      <vt:lpstr>Introducción</vt:lpstr>
      <vt:lpstr>Introducción</vt:lpstr>
      <vt:lpstr>Introducción</vt:lpstr>
      <vt:lpstr>ACTITUD y CAMBIO DE ACTITUD</vt:lpstr>
      <vt:lpstr>ACTITUD y CAMBIO DE ACTITUD</vt:lpstr>
      <vt:lpstr>ACTITUD y CAMBIO DE ACTITUD</vt:lpstr>
      <vt:lpstr>ACTITUD y CAMBIO DE ACTITUD</vt:lpstr>
      <vt:lpstr>ACTITUD y CAMBIO DE ACTITUD</vt:lpstr>
      <vt:lpstr>RESULTADOS  DE LA INVESTIGACIÓN DE LA ACTITUD</vt:lpstr>
      <vt:lpstr>RESULTADOS  DE LA INVESTIGACIÓN DE LA ACTITUD</vt:lpstr>
      <vt:lpstr> TALLER: BEHAVIORAL SCIENCE DIVISION CASE</vt:lpstr>
      <vt:lpstr>TALLER:  BEHAVIORAL SCIENCE DIVISION CASE</vt:lpstr>
      <vt:lpstr>TALLER:  BEHAVIORAL SCIENCE DIVISION CASE</vt:lpstr>
      <vt:lpstr>TALLER:  BEHAVIORAL SCIENCE DIVISION CASE</vt:lpstr>
      <vt:lpstr>TALLER:  BEHAVIORAL SCIENCE DIVISION CASE</vt:lpstr>
      <vt:lpstr>TALLER:  BEHAVIORAL SCIENCE DIVISION CASE</vt:lpstr>
      <vt:lpstr>TALLER:  BEHAVIORAL SCIENCE DIVISION CASE</vt:lpstr>
      <vt:lpstr>CASE ANALYSIS</vt:lpstr>
      <vt:lpstr>CASE ANALYSIS</vt:lpstr>
      <vt:lpstr>CASE ANALYSIS</vt:lpstr>
      <vt:lpstr>Presentación de PowerPoint</vt:lpstr>
      <vt:lpstr>Motivación en las organizaciones de I + D </vt:lpstr>
      <vt:lpstr>INTRODUCCIÓN</vt:lpstr>
      <vt:lpstr>INTRODUCCIÓN</vt:lpstr>
      <vt:lpstr>A MODEL OF HUMAN BEHAVIOR</vt:lpstr>
      <vt:lpstr>A MODEL OF HUMAN BEHAVIOR</vt:lpstr>
      <vt:lpstr>A MODEL OF HUMAN BEHAVIOR</vt:lpstr>
      <vt:lpstr>A MODEL OF HUMAN BEHAVIOR</vt:lpstr>
      <vt:lpstr>Presentación de PowerPoint</vt:lpstr>
      <vt:lpstr>Tratar con la diversidad  en las organizaciones de I + D </vt:lpstr>
      <vt:lpstr>Presentación de PowerPoint</vt:lpstr>
      <vt:lpstr>Liderazgo y conflictos  en las organizaciones de I + D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Modeling Users Preferences in Online Social Networks</dc:title>
  <dc:creator>Lorena Recalde</dc:creator>
  <cp:lastModifiedBy>Lorena Recalde</cp:lastModifiedBy>
  <cp:revision>339</cp:revision>
  <dcterms:created xsi:type="dcterms:W3CDTF">2018-09-05T16:34:01Z</dcterms:created>
  <dcterms:modified xsi:type="dcterms:W3CDTF">2019-05-06T22:22:43Z</dcterms:modified>
</cp:coreProperties>
</file>