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53"/>
  </p:notesMasterIdLst>
  <p:sldIdLst>
    <p:sldId id="358" r:id="rId2"/>
    <p:sldId id="539" r:id="rId3"/>
    <p:sldId id="540" r:id="rId4"/>
    <p:sldId id="541" r:id="rId5"/>
    <p:sldId id="542" r:id="rId6"/>
    <p:sldId id="543" r:id="rId7"/>
    <p:sldId id="544" r:id="rId8"/>
    <p:sldId id="545" r:id="rId9"/>
    <p:sldId id="546" r:id="rId10"/>
    <p:sldId id="547" r:id="rId11"/>
    <p:sldId id="548" r:id="rId12"/>
    <p:sldId id="549" r:id="rId13"/>
    <p:sldId id="550" r:id="rId14"/>
    <p:sldId id="551" r:id="rId15"/>
    <p:sldId id="552" r:id="rId16"/>
    <p:sldId id="559" r:id="rId17"/>
    <p:sldId id="553" r:id="rId18"/>
    <p:sldId id="554" r:id="rId19"/>
    <p:sldId id="555" r:id="rId20"/>
    <p:sldId id="556" r:id="rId21"/>
    <p:sldId id="560" r:id="rId22"/>
    <p:sldId id="561" r:id="rId23"/>
    <p:sldId id="570" r:id="rId24"/>
    <p:sldId id="571" r:id="rId25"/>
    <p:sldId id="572" r:id="rId26"/>
    <p:sldId id="573" r:id="rId27"/>
    <p:sldId id="574" r:id="rId28"/>
    <p:sldId id="575" r:id="rId29"/>
    <p:sldId id="568" r:id="rId30"/>
    <p:sldId id="569" r:id="rId31"/>
    <p:sldId id="576" r:id="rId32"/>
    <p:sldId id="577" r:id="rId33"/>
    <p:sldId id="579" r:id="rId34"/>
    <p:sldId id="578" r:id="rId35"/>
    <p:sldId id="580" r:id="rId36"/>
    <p:sldId id="581" r:id="rId37"/>
    <p:sldId id="582" r:id="rId38"/>
    <p:sldId id="583" r:id="rId39"/>
    <p:sldId id="584" r:id="rId40"/>
    <p:sldId id="585" r:id="rId41"/>
    <p:sldId id="586" r:id="rId42"/>
    <p:sldId id="587" r:id="rId43"/>
    <p:sldId id="588" r:id="rId44"/>
    <p:sldId id="589" r:id="rId45"/>
    <p:sldId id="590" r:id="rId46"/>
    <p:sldId id="591" r:id="rId47"/>
    <p:sldId id="592" r:id="rId48"/>
    <p:sldId id="593" r:id="rId49"/>
    <p:sldId id="594" r:id="rId50"/>
    <p:sldId id="595" r:id="rId51"/>
    <p:sldId id="596" r:id="rId5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6"/>
    <p:restoredTop sz="90168"/>
  </p:normalViewPr>
  <p:slideViewPr>
    <p:cSldViewPr snapToGrid="0" snapToObjects="1">
      <p:cViewPr varScale="1">
        <p:scale>
          <a:sx n="62" d="100"/>
          <a:sy n="62" d="100"/>
        </p:scale>
        <p:origin x="10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5/6/19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91473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1159737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1163927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1769635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2008948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310524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2113192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1852807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2614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49601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1712957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22130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1370210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119339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26</a:t>
            </a:fld>
            <a:endParaRPr lang="en-US"/>
          </a:p>
        </p:txBody>
      </p:sp>
    </p:spTree>
    <p:extLst>
      <p:ext uri="{BB962C8B-B14F-4D97-AF65-F5344CB8AC3E}">
        <p14:creationId xmlns:p14="http://schemas.microsoft.com/office/powerpoint/2010/main" val="2033074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1054097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1943688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32</a:t>
            </a:fld>
            <a:endParaRPr lang="en-US"/>
          </a:p>
        </p:txBody>
      </p:sp>
    </p:spTree>
    <p:extLst>
      <p:ext uri="{BB962C8B-B14F-4D97-AF65-F5344CB8AC3E}">
        <p14:creationId xmlns:p14="http://schemas.microsoft.com/office/powerpoint/2010/main" val="683737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33</a:t>
            </a:fld>
            <a:endParaRPr lang="en-US"/>
          </a:p>
        </p:txBody>
      </p:sp>
    </p:spTree>
    <p:extLst>
      <p:ext uri="{BB962C8B-B14F-4D97-AF65-F5344CB8AC3E}">
        <p14:creationId xmlns:p14="http://schemas.microsoft.com/office/powerpoint/2010/main" val="1392547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34</a:t>
            </a:fld>
            <a:endParaRPr lang="en-US"/>
          </a:p>
        </p:txBody>
      </p:sp>
    </p:spTree>
    <p:extLst>
      <p:ext uri="{BB962C8B-B14F-4D97-AF65-F5344CB8AC3E}">
        <p14:creationId xmlns:p14="http://schemas.microsoft.com/office/powerpoint/2010/main" val="66502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35</a:t>
            </a:fld>
            <a:endParaRPr lang="en-US"/>
          </a:p>
        </p:txBody>
      </p:sp>
    </p:spTree>
    <p:extLst>
      <p:ext uri="{BB962C8B-B14F-4D97-AF65-F5344CB8AC3E}">
        <p14:creationId xmlns:p14="http://schemas.microsoft.com/office/powerpoint/2010/main" val="93802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860422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36</a:t>
            </a:fld>
            <a:endParaRPr lang="en-US"/>
          </a:p>
        </p:txBody>
      </p:sp>
    </p:spTree>
    <p:extLst>
      <p:ext uri="{BB962C8B-B14F-4D97-AF65-F5344CB8AC3E}">
        <p14:creationId xmlns:p14="http://schemas.microsoft.com/office/powerpoint/2010/main" val="17550946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37</a:t>
            </a:fld>
            <a:endParaRPr lang="en-US"/>
          </a:p>
        </p:txBody>
      </p:sp>
    </p:spTree>
    <p:extLst>
      <p:ext uri="{BB962C8B-B14F-4D97-AF65-F5344CB8AC3E}">
        <p14:creationId xmlns:p14="http://schemas.microsoft.com/office/powerpoint/2010/main" val="1580039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39</a:t>
            </a:fld>
            <a:endParaRPr lang="en-US"/>
          </a:p>
        </p:txBody>
      </p:sp>
    </p:spTree>
    <p:extLst>
      <p:ext uri="{BB962C8B-B14F-4D97-AF65-F5344CB8AC3E}">
        <p14:creationId xmlns:p14="http://schemas.microsoft.com/office/powerpoint/2010/main" val="203353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40</a:t>
            </a:fld>
            <a:endParaRPr lang="en-US"/>
          </a:p>
        </p:txBody>
      </p:sp>
    </p:spTree>
    <p:extLst>
      <p:ext uri="{BB962C8B-B14F-4D97-AF65-F5344CB8AC3E}">
        <p14:creationId xmlns:p14="http://schemas.microsoft.com/office/powerpoint/2010/main" val="843456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41</a:t>
            </a:fld>
            <a:endParaRPr lang="en-US"/>
          </a:p>
        </p:txBody>
      </p:sp>
    </p:spTree>
    <p:extLst>
      <p:ext uri="{BB962C8B-B14F-4D97-AF65-F5344CB8AC3E}">
        <p14:creationId xmlns:p14="http://schemas.microsoft.com/office/powerpoint/2010/main" val="1978585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42</a:t>
            </a:fld>
            <a:endParaRPr lang="en-US"/>
          </a:p>
        </p:txBody>
      </p:sp>
    </p:spTree>
    <p:extLst>
      <p:ext uri="{BB962C8B-B14F-4D97-AF65-F5344CB8AC3E}">
        <p14:creationId xmlns:p14="http://schemas.microsoft.com/office/powerpoint/2010/main" val="14550150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43</a:t>
            </a:fld>
            <a:endParaRPr lang="en-US"/>
          </a:p>
        </p:txBody>
      </p:sp>
    </p:spTree>
    <p:extLst>
      <p:ext uri="{BB962C8B-B14F-4D97-AF65-F5344CB8AC3E}">
        <p14:creationId xmlns:p14="http://schemas.microsoft.com/office/powerpoint/2010/main" val="14135884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44</a:t>
            </a:fld>
            <a:endParaRPr lang="en-US"/>
          </a:p>
        </p:txBody>
      </p:sp>
    </p:spTree>
    <p:extLst>
      <p:ext uri="{BB962C8B-B14F-4D97-AF65-F5344CB8AC3E}">
        <p14:creationId xmlns:p14="http://schemas.microsoft.com/office/powerpoint/2010/main" val="745456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45</a:t>
            </a:fld>
            <a:endParaRPr lang="en-US"/>
          </a:p>
        </p:txBody>
      </p:sp>
    </p:spTree>
    <p:extLst>
      <p:ext uri="{BB962C8B-B14F-4D97-AF65-F5344CB8AC3E}">
        <p14:creationId xmlns:p14="http://schemas.microsoft.com/office/powerpoint/2010/main" val="6455375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47</a:t>
            </a:fld>
            <a:endParaRPr lang="en-US"/>
          </a:p>
        </p:txBody>
      </p:sp>
    </p:spTree>
    <p:extLst>
      <p:ext uri="{BB962C8B-B14F-4D97-AF65-F5344CB8AC3E}">
        <p14:creationId xmlns:p14="http://schemas.microsoft.com/office/powerpoint/2010/main" val="206707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a:t>
            </a:fld>
            <a:endParaRPr lang="en-US"/>
          </a:p>
        </p:txBody>
      </p:sp>
    </p:spTree>
    <p:extLst>
      <p:ext uri="{BB962C8B-B14F-4D97-AF65-F5344CB8AC3E}">
        <p14:creationId xmlns:p14="http://schemas.microsoft.com/office/powerpoint/2010/main" val="10383420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48</a:t>
            </a:fld>
            <a:endParaRPr lang="en-US"/>
          </a:p>
        </p:txBody>
      </p:sp>
    </p:spTree>
    <p:extLst>
      <p:ext uri="{BB962C8B-B14F-4D97-AF65-F5344CB8AC3E}">
        <p14:creationId xmlns:p14="http://schemas.microsoft.com/office/powerpoint/2010/main" val="9339143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49</a:t>
            </a:fld>
            <a:endParaRPr lang="en-US"/>
          </a:p>
        </p:txBody>
      </p:sp>
    </p:spTree>
    <p:extLst>
      <p:ext uri="{BB962C8B-B14F-4D97-AF65-F5344CB8AC3E}">
        <p14:creationId xmlns:p14="http://schemas.microsoft.com/office/powerpoint/2010/main" val="13824083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50</a:t>
            </a:fld>
            <a:endParaRPr lang="en-US"/>
          </a:p>
        </p:txBody>
      </p:sp>
    </p:spTree>
    <p:extLst>
      <p:ext uri="{BB962C8B-B14F-4D97-AF65-F5344CB8AC3E}">
        <p14:creationId xmlns:p14="http://schemas.microsoft.com/office/powerpoint/2010/main" val="1880619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51</a:t>
            </a:fld>
            <a:endParaRPr lang="en-US"/>
          </a:p>
        </p:txBody>
      </p:sp>
    </p:spTree>
    <p:extLst>
      <p:ext uri="{BB962C8B-B14F-4D97-AF65-F5344CB8AC3E}">
        <p14:creationId xmlns:p14="http://schemas.microsoft.com/office/powerpoint/2010/main" val="621606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1610500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a:t>
            </a:fld>
            <a:endParaRPr lang="en-US"/>
          </a:p>
        </p:txBody>
      </p:sp>
    </p:spTree>
    <p:extLst>
      <p:ext uri="{BB962C8B-B14F-4D97-AF65-F5344CB8AC3E}">
        <p14:creationId xmlns:p14="http://schemas.microsoft.com/office/powerpoint/2010/main" val="476243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140286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168519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266857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58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2097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67291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3060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23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29267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6/5/19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00094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6/5/19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2401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6/5/19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44491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6/5/19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20327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8837908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6/5/19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4365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100051" y="2021305"/>
            <a:ext cx="10058400" cy="1060018"/>
          </a:xfrm>
          <a:prstGeom prst="rect">
            <a:avLst/>
          </a:prstGeom>
        </p:spPr>
        <p:txBody>
          <a:bodyP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err="1" smtClean="0"/>
              <a:t>Writing</a:t>
            </a:r>
            <a:r>
              <a:rPr lang="es-ES" sz="5800" dirty="0" smtClean="0"/>
              <a:t> a </a:t>
            </a:r>
            <a:r>
              <a:rPr lang="es-ES" sz="5800" dirty="0" err="1" smtClean="0"/>
              <a:t>Scientific</a:t>
            </a:r>
            <a:r>
              <a:rPr lang="es-ES" sz="5800" dirty="0" smtClean="0"/>
              <a:t> </a:t>
            </a:r>
            <a:r>
              <a:rPr lang="es-ES" sz="5800" dirty="0" err="1" smtClean="0"/>
              <a:t>Paper</a:t>
            </a:r>
            <a:endParaRPr lang="es-ES" sz="5800" dirty="0" smtClean="0"/>
          </a:p>
          <a:p>
            <a:pPr algn="ctr"/>
            <a:r>
              <a:rPr lang="es-ES" sz="5800" dirty="0" smtClean="0"/>
              <a:t>Semana 2</a:t>
            </a:r>
            <a:endParaRPr lang="en-US" sz="7100" dirty="0"/>
          </a:p>
        </p:txBody>
      </p:sp>
      <p:sp>
        <p:nvSpPr>
          <p:cNvPr id="4" name="Subtítulo 2"/>
          <p:cNvSpPr txBox="1">
            <a:spLocks/>
          </p:cNvSpPr>
          <p:nvPr/>
        </p:nvSpPr>
        <p:spPr>
          <a:xfrm>
            <a:off x="956518" y="4691811"/>
            <a:ext cx="10058400" cy="11430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Politécnica Nacional</a:t>
            </a:r>
          </a:p>
          <a:p>
            <a:r>
              <a:rPr lang="es-ES" sz="2400" dirty="0" smtClean="0">
                <a:solidFill>
                  <a:schemeClr val="tx1"/>
                </a:solidFill>
              </a:rPr>
              <a:t>Programa de Maestría</a:t>
            </a:r>
            <a:endParaRPr lang="en-US" sz="2400" dirty="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2019-A</a:t>
            </a:r>
            <a:endParaRPr lang="en-US" dirty="0">
              <a:solidFill>
                <a:schemeClr val="tx1"/>
              </a:solidFill>
            </a:endParaRPr>
          </a:p>
        </p:txBody>
      </p:sp>
      <p:sp>
        <p:nvSpPr>
          <p:cNvPr id="2" name="CuadroTexto 1"/>
          <p:cNvSpPr txBox="1"/>
          <p:nvPr/>
        </p:nvSpPr>
        <p:spPr>
          <a:xfrm>
            <a:off x="6039854" y="5511645"/>
            <a:ext cx="5921680" cy="707886"/>
          </a:xfrm>
          <a:prstGeom prst="rect">
            <a:avLst/>
          </a:prstGeom>
          <a:noFill/>
        </p:spPr>
        <p:txBody>
          <a:bodyPr wrap="square" rtlCol="0">
            <a:spAutoFit/>
          </a:bodyPr>
          <a:lstStyle/>
          <a:p>
            <a:pPr algn="just"/>
            <a:r>
              <a:rPr lang="en-US" sz="2000" dirty="0" err="1" smtClean="0"/>
              <a:t>Contenido</a:t>
            </a:r>
            <a:r>
              <a:rPr lang="en-US" sz="2000" dirty="0" smtClean="0"/>
              <a:t> de Barbara </a:t>
            </a:r>
            <a:r>
              <a:rPr lang="en-US" sz="2000" dirty="0" err="1"/>
              <a:t>Gastel</a:t>
            </a:r>
            <a:r>
              <a:rPr lang="en-US" sz="2000" dirty="0"/>
              <a:t>, Robert A. Day - How to Write and Publish a Scientific Paper-</a:t>
            </a:r>
            <a:r>
              <a:rPr lang="en-US" sz="2000" dirty="0" err="1"/>
              <a:t>GreenWood</a:t>
            </a:r>
            <a:r>
              <a:rPr lang="en-US" sz="2000" dirty="0"/>
              <a:t> (2016)</a:t>
            </a: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10</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IMPORTANCE OF SYNTAX</a:t>
            </a:r>
            <a:endParaRPr lang="es-ES_tradnl" b="1" dirty="0"/>
          </a:p>
        </p:txBody>
      </p:sp>
      <p:sp>
        <p:nvSpPr>
          <p:cNvPr id="8" name="CuadroTexto 7"/>
          <p:cNvSpPr txBox="1"/>
          <p:nvPr/>
        </p:nvSpPr>
        <p:spPr>
          <a:xfrm>
            <a:off x="631452" y="1486729"/>
            <a:ext cx="11097486" cy="3831818"/>
          </a:xfrm>
          <a:prstGeom prst="rect">
            <a:avLst/>
          </a:prstGeom>
          <a:noFill/>
        </p:spPr>
        <p:txBody>
          <a:bodyPr wrap="square" rtlCol="0">
            <a:spAutoFit/>
          </a:bodyPr>
          <a:lstStyle/>
          <a:p>
            <a:r>
              <a:rPr lang="es-ES_tradnl" sz="2500" dirty="0" smtClean="0"/>
              <a:t>En los títulos, tenga especial cuidado con la sintaxis. La mayoría de los errores gramaticales en los títulos se deben al orden incorrecto de las </a:t>
            </a:r>
            <a:r>
              <a:rPr lang="es-ES_tradnl" sz="2500" dirty="0" err="1" smtClean="0"/>
              <a:t>palabras.Se</a:t>
            </a:r>
            <a:r>
              <a:rPr lang="es-ES_tradnl" sz="2500" dirty="0" smtClean="0"/>
              <a:t> envió un artículo al </a:t>
            </a:r>
            <a:r>
              <a:rPr lang="es-ES_tradnl" sz="2500" dirty="0" err="1" smtClean="0"/>
              <a:t>Journal</a:t>
            </a:r>
            <a:r>
              <a:rPr lang="es-ES_tradnl" sz="2500" dirty="0" smtClean="0"/>
              <a:t> of </a:t>
            </a:r>
            <a:r>
              <a:rPr lang="es-ES_tradnl" sz="2500" dirty="0" err="1" smtClean="0"/>
              <a:t>Bacteriology</a:t>
            </a:r>
            <a:r>
              <a:rPr lang="es-ES_tradnl" sz="2500" dirty="0" smtClean="0"/>
              <a:t> con el título </a:t>
            </a:r>
            <a:r>
              <a:rPr lang="es-ES_tradnl" sz="2800" dirty="0" smtClean="0"/>
              <a:t>“</a:t>
            </a:r>
            <a:r>
              <a:rPr lang="es-ES_tradnl" sz="2800" dirty="0" err="1" smtClean="0"/>
              <a:t>Mechanism</a:t>
            </a:r>
            <a:endParaRPr lang="es-ES_tradnl" sz="2800" dirty="0" smtClean="0"/>
          </a:p>
          <a:p>
            <a:r>
              <a:rPr lang="es-ES_tradnl" sz="2800" dirty="0" smtClean="0"/>
              <a:t>of </a:t>
            </a:r>
            <a:r>
              <a:rPr lang="es-ES_tradnl" sz="2800" dirty="0" err="1" smtClean="0"/>
              <a:t>Suppression</a:t>
            </a:r>
            <a:r>
              <a:rPr lang="es-ES_tradnl" sz="2800" dirty="0" smtClean="0"/>
              <a:t> of </a:t>
            </a:r>
            <a:r>
              <a:rPr lang="es-ES_tradnl" sz="2800" dirty="0" err="1" smtClean="0"/>
              <a:t>Nontransmissible</a:t>
            </a:r>
            <a:r>
              <a:rPr lang="es-ES_tradnl" sz="2800" dirty="0" smtClean="0"/>
              <a:t> </a:t>
            </a:r>
            <a:r>
              <a:rPr lang="es-ES_tradnl" sz="2800" dirty="0" err="1" smtClean="0"/>
              <a:t>Pneumonia</a:t>
            </a:r>
            <a:r>
              <a:rPr lang="es-ES_tradnl" sz="2800" dirty="0" smtClean="0"/>
              <a:t> in </a:t>
            </a:r>
            <a:r>
              <a:rPr lang="es-ES_tradnl" sz="2800" dirty="0" err="1" smtClean="0"/>
              <a:t>Mice</a:t>
            </a:r>
            <a:r>
              <a:rPr lang="es-ES_tradnl" sz="2800" dirty="0" smtClean="0"/>
              <a:t> </a:t>
            </a:r>
            <a:r>
              <a:rPr lang="es-ES_tradnl" sz="2800" dirty="0" err="1" smtClean="0"/>
              <a:t>Induced</a:t>
            </a:r>
            <a:r>
              <a:rPr lang="es-ES_tradnl" sz="2800" dirty="0" smtClean="0"/>
              <a:t> </a:t>
            </a:r>
            <a:r>
              <a:rPr lang="es-ES_tradnl" sz="2800" dirty="0" err="1" smtClean="0"/>
              <a:t>by</a:t>
            </a:r>
            <a:endParaRPr lang="es-ES_tradnl" sz="2800" dirty="0" smtClean="0"/>
          </a:p>
          <a:p>
            <a:r>
              <a:rPr lang="es-ES_tradnl" sz="2800" dirty="0" smtClean="0"/>
              <a:t>Newcastle </a:t>
            </a:r>
            <a:r>
              <a:rPr lang="es-ES_tradnl" sz="2800" dirty="0" err="1" smtClean="0"/>
              <a:t>Disease</a:t>
            </a:r>
            <a:r>
              <a:rPr lang="es-ES_tradnl" sz="2800" dirty="0" smtClean="0"/>
              <a:t> Virus.”</a:t>
            </a:r>
            <a:r>
              <a:rPr lang="es-ES_tradnl" sz="2500" dirty="0" smtClean="0"/>
              <a:t>. A menos que este autor haya logrado demostrar de alguna manera la generación espontánea, debe haber sido la neumonía inducida y no los ratones. (El título debería haber leído: </a:t>
            </a:r>
            <a:r>
              <a:rPr lang="es-ES_tradnl" sz="2800" dirty="0" smtClean="0"/>
              <a:t>“</a:t>
            </a:r>
            <a:r>
              <a:rPr lang="es-ES_tradnl" sz="2800" dirty="0" err="1" smtClean="0"/>
              <a:t>Mechanism</a:t>
            </a:r>
            <a:r>
              <a:rPr lang="es-ES_tradnl" sz="2800" dirty="0" smtClean="0"/>
              <a:t> of </a:t>
            </a:r>
            <a:r>
              <a:rPr lang="es-ES_tradnl" sz="2800" dirty="0" err="1" smtClean="0"/>
              <a:t>Suppression</a:t>
            </a:r>
            <a:endParaRPr lang="es-ES_tradnl" sz="2800" dirty="0" smtClean="0"/>
          </a:p>
          <a:p>
            <a:r>
              <a:rPr lang="es-ES_tradnl" sz="2800" dirty="0" smtClean="0"/>
              <a:t>of </a:t>
            </a:r>
            <a:r>
              <a:rPr lang="es-ES_tradnl" sz="2800" dirty="0" err="1" smtClean="0"/>
              <a:t>Nontransmissible</a:t>
            </a:r>
            <a:r>
              <a:rPr lang="es-ES_tradnl" sz="2800" dirty="0" smtClean="0"/>
              <a:t> </a:t>
            </a:r>
            <a:r>
              <a:rPr lang="es-ES_tradnl" sz="2800" dirty="0" err="1" smtClean="0"/>
              <a:t>Pneumonia</a:t>
            </a:r>
            <a:r>
              <a:rPr lang="es-ES_tradnl" sz="2800" dirty="0" smtClean="0"/>
              <a:t> </a:t>
            </a:r>
            <a:r>
              <a:rPr lang="es-ES_tradnl" sz="2800" dirty="0" err="1" smtClean="0"/>
              <a:t>Induced</a:t>
            </a:r>
            <a:r>
              <a:rPr lang="es-ES_tradnl" sz="2800" dirty="0" smtClean="0"/>
              <a:t> in </a:t>
            </a:r>
            <a:r>
              <a:rPr lang="es-ES_tradnl" sz="2800" dirty="0" err="1" smtClean="0"/>
              <a:t>Mice</a:t>
            </a:r>
            <a:r>
              <a:rPr lang="es-ES_tradnl" sz="2800" dirty="0" smtClean="0"/>
              <a:t> </a:t>
            </a:r>
            <a:r>
              <a:rPr lang="es-ES_tradnl" sz="2800" dirty="0" err="1" smtClean="0"/>
              <a:t>by</a:t>
            </a:r>
            <a:r>
              <a:rPr lang="es-ES_tradnl" sz="2800" dirty="0" smtClean="0"/>
              <a:t> Newcastle </a:t>
            </a:r>
            <a:r>
              <a:rPr lang="es-ES_tradnl" sz="2800" dirty="0" err="1" smtClean="0"/>
              <a:t>Disease</a:t>
            </a:r>
            <a:endParaRPr lang="es-ES_tradnl" sz="2800" dirty="0" smtClean="0"/>
          </a:p>
          <a:p>
            <a:r>
              <a:rPr lang="es-ES_tradnl" sz="2800" dirty="0" smtClean="0"/>
              <a:t>Virus.”</a:t>
            </a:r>
            <a:r>
              <a:rPr lang="es-ES_tradnl" sz="2500" dirty="0" smtClean="0"/>
              <a:t>)</a:t>
            </a:r>
            <a:endParaRPr lang="es-ES_tradnl" sz="2500" dirty="0"/>
          </a:p>
        </p:txBody>
      </p:sp>
    </p:spTree>
    <p:extLst>
      <p:ext uri="{BB962C8B-B14F-4D97-AF65-F5344CB8AC3E}">
        <p14:creationId xmlns:p14="http://schemas.microsoft.com/office/powerpoint/2010/main" val="1926579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11</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ABBREVIATIONS AND JARGON</a:t>
            </a:r>
            <a:endParaRPr lang="es-ES_tradnl" b="1" dirty="0"/>
          </a:p>
        </p:txBody>
      </p:sp>
      <p:sp>
        <p:nvSpPr>
          <p:cNvPr id="8" name="CuadroTexto 7"/>
          <p:cNvSpPr txBox="1"/>
          <p:nvPr/>
        </p:nvSpPr>
        <p:spPr>
          <a:xfrm>
            <a:off x="631452" y="1486729"/>
            <a:ext cx="11097486" cy="4324261"/>
          </a:xfrm>
          <a:prstGeom prst="rect">
            <a:avLst/>
          </a:prstGeom>
          <a:noFill/>
        </p:spPr>
        <p:txBody>
          <a:bodyPr wrap="square" rtlCol="0">
            <a:spAutoFit/>
          </a:bodyPr>
          <a:lstStyle/>
          <a:p>
            <a:pPr marL="457200" indent="-457200">
              <a:buFont typeface="Arial" charset="0"/>
              <a:buChar char="•"/>
            </a:pPr>
            <a:r>
              <a:rPr lang="en-US" sz="2500" dirty="0"/>
              <a:t>Los </a:t>
            </a:r>
            <a:r>
              <a:rPr lang="en-US" sz="2500" dirty="0" err="1"/>
              <a:t>títulos</a:t>
            </a:r>
            <a:r>
              <a:rPr lang="en-US" sz="2500" dirty="0"/>
              <a:t> </a:t>
            </a:r>
            <a:r>
              <a:rPr lang="en-US" sz="2500" dirty="0" err="1"/>
              <a:t>casi</a:t>
            </a:r>
            <a:r>
              <a:rPr lang="en-US" sz="2500" dirty="0"/>
              <a:t> </a:t>
            </a:r>
            <a:r>
              <a:rPr lang="en-US" sz="2500" dirty="0" err="1"/>
              <a:t>nunca</a:t>
            </a:r>
            <a:r>
              <a:rPr lang="en-US" sz="2500" dirty="0"/>
              <a:t> </a:t>
            </a:r>
            <a:r>
              <a:rPr lang="en-US" sz="2500" dirty="0" err="1"/>
              <a:t>deben</a:t>
            </a:r>
            <a:r>
              <a:rPr lang="en-US" sz="2500" dirty="0"/>
              <a:t> </a:t>
            </a:r>
            <a:r>
              <a:rPr lang="en-US" sz="2500" dirty="0" err="1"/>
              <a:t>contener</a:t>
            </a:r>
            <a:r>
              <a:rPr lang="en-US" sz="2500" dirty="0"/>
              <a:t> </a:t>
            </a:r>
            <a:r>
              <a:rPr lang="en-US" sz="2500" dirty="0" err="1"/>
              <a:t>abreviaturas</a:t>
            </a:r>
            <a:r>
              <a:rPr lang="en-US" sz="2500" dirty="0"/>
              <a:t>, </a:t>
            </a:r>
            <a:r>
              <a:rPr lang="en-US" sz="2500" dirty="0" err="1"/>
              <a:t>fórmulas</a:t>
            </a:r>
            <a:r>
              <a:rPr lang="en-US" sz="2500" dirty="0"/>
              <a:t> </a:t>
            </a:r>
            <a:r>
              <a:rPr lang="en-US" sz="2500" dirty="0" err="1"/>
              <a:t>químicas</a:t>
            </a:r>
            <a:r>
              <a:rPr lang="en-US" sz="2500" dirty="0"/>
              <a:t>, </a:t>
            </a:r>
            <a:r>
              <a:rPr lang="en-US" sz="2500" dirty="0" err="1"/>
              <a:t>nombres</a:t>
            </a:r>
            <a:r>
              <a:rPr lang="en-US" sz="2500" dirty="0"/>
              <a:t> </a:t>
            </a:r>
            <a:r>
              <a:rPr lang="en-US" sz="2500" dirty="0" err="1"/>
              <a:t>patentados</a:t>
            </a:r>
            <a:r>
              <a:rPr lang="en-US" sz="2500" dirty="0"/>
              <a:t> (en </a:t>
            </a:r>
            <a:r>
              <a:rPr lang="en-US" sz="2500" dirty="0" err="1"/>
              <a:t>lugar</a:t>
            </a:r>
            <a:r>
              <a:rPr lang="en-US" sz="2500" dirty="0"/>
              <a:t> de </a:t>
            </a:r>
            <a:r>
              <a:rPr lang="en-US" sz="2500" dirty="0" err="1"/>
              <a:t>genéricos</a:t>
            </a:r>
            <a:r>
              <a:rPr lang="en-US" sz="2500" dirty="0"/>
              <a:t>), </a:t>
            </a:r>
            <a:r>
              <a:rPr lang="en-US" sz="2500" dirty="0" err="1"/>
              <a:t>jerga</a:t>
            </a:r>
            <a:r>
              <a:rPr lang="en-US" sz="2500" dirty="0"/>
              <a:t> y </a:t>
            </a:r>
            <a:r>
              <a:rPr lang="en-US" sz="2500" dirty="0" err="1"/>
              <a:t>similares</a:t>
            </a:r>
            <a:r>
              <a:rPr lang="en-US" sz="2500" dirty="0"/>
              <a:t>. </a:t>
            </a:r>
            <a:endParaRPr lang="en-US" sz="2500" dirty="0" smtClean="0"/>
          </a:p>
          <a:p>
            <a:pPr marL="457200" indent="-457200">
              <a:buFont typeface="Arial" charset="0"/>
              <a:buChar char="•"/>
            </a:pPr>
            <a:r>
              <a:rPr lang="en-US" sz="2500" dirty="0" smtClean="0"/>
              <a:t>Al </a:t>
            </a:r>
            <a:r>
              <a:rPr lang="en-US" sz="2500" dirty="0" err="1"/>
              <a:t>diseñar</a:t>
            </a:r>
            <a:r>
              <a:rPr lang="en-US" sz="2500" dirty="0"/>
              <a:t> el </a:t>
            </a:r>
            <a:r>
              <a:rPr lang="en-US" sz="2500" dirty="0" err="1"/>
              <a:t>título</a:t>
            </a:r>
            <a:r>
              <a:rPr lang="en-US" sz="2500" dirty="0"/>
              <a:t>, el </a:t>
            </a:r>
            <a:r>
              <a:rPr lang="en-US" sz="2500" dirty="0" err="1"/>
              <a:t>autor</a:t>
            </a:r>
            <a:r>
              <a:rPr lang="en-US" sz="2500" dirty="0"/>
              <a:t> </a:t>
            </a:r>
            <a:r>
              <a:rPr lang="en-US" sz="2500" dirty="0" err="1"/>
              <a:t>debe</a:t>
            </a:r>
            <a:r>
              <a:rPr lang="en-US" sz="2500" dirty="0"/>
              <a:t> </a:t>
            </a:r>
            <a:r>
              <a:rPr lang="en-US" sz="2500" dirty="0" err="1"/>
              <a:t>preguntar</a:t>
            </a:r>
            <a:r>
              <a:rPr lang="en-US" sz="2500" dirty="0"/>
              <a:t>: "¿</a:t>
            </a:r>
            <a:r>
              <a:rPr lang="en-US" sz="2500" dirty="0" err="1"/>
              <a:t>Cómo</a:t>
            </a:r>
            <a:r>
              <a:rPr lang="en-US" sz="2500" dirty="0"/>
              <a:t> </a:t>
            </a:r>
            <a:r>
              <a:rPr lang="en-US" sz="2500" dirty="0" err="1"/>
              <a:t>buscaría</a:t>
            </a:r>
            <a:r>
              <a:rPr lang="en-US" sz="2500" dirty="0"/>
              <a:t> </a:t>
            </a:r>
            <a:r>
              <a:rPr lang="en-US" sz="2500" dirty="0" err="1"/>
              <a:t>este</a:t>
            </a:r>
            <a:r>
              <a:rPr lang="en-US" sz="2500" dirty="0"/>
              <a:t> </a:t>
            </a:r>
            <a:r>
              <a:rPr lang="en-US" sz="2500" dirty="0" err="1"/>
              <a:t>tipo</a:t>
            </a:r>
            <a:r>
              <a:rPr lang="en-US" sz="2500" dirty="0"/>
              <a:t> de </a:t>
            </a:r>
            <a:r>
              <a:rPr lang="en-US" sz="2500" dirty="0" err="1"/>
              <a:t>información</a:t>
            </a:r>
            <a:r>
              <a:rPr lang="en-US" sz="2500" dirty="0"/>
              <a:t> en un </a:t>
            </a:r>
            <a:r>
              <a:rPr lang="en-US" sz="2500" dirty="0" err="1"/>
              <a:t>índice</a:t>
            </a:r>
            <a:r>
              <a:rPr lang="en-US" sz="2500" dirty="0"/>
              <a:t>?" Si el </a:t>
            </a:r>
            <a:r>
              <a:rPr lang="en-US" sz="2500" dirty="0" err="1"/>
              <a:t>artículo</a:t>
            </a:r>
            <a:r>
              <a:rPr lang="en-US" sz="2500" dirty="0"/>
              <a:t> se </a:t>
            </a:r>
            <a:r>
              <a:rPr lang="en-US" sz="2500" dirty="0" err="1"/>
              <a:t>refiere</a:t>
            </a:r>
            <a:r>
              <a:rPr lang="en-US" sz="2500" dirty="0"/>
              <a:t> a un </a:t>
            </a:r>
            <a:r>
              <a:rPr lang="en-US" sz="2500" dirty="0" err="1"/>
              <a:t>efecto</a:t>
            </a:r>
            <a:r>
              <a:rPr lang="en-US" sz="2500" dirty="0"/>
              <a:t> del </a:t>
            </a:r>
            <a:r>
              <a:rPr lang="en-US" sz="2500" dirty="0" err="1"/>
              <a:t>ácido</a:t>
            </a:r>
            <a:r>
              <a:rPr lang="en-US" sz="2500" dirty="0"/>
              <a:t> </a:t>
            </a:r>
            <a:r>
              <a:rPr lang="en-US" sz="2500" dirty="0" err="1"/>
              <a:t>clorhídrico</a:t>
            </a:r>
            <a:r>
              <a:rPr lang="en-US" sz="2500" dirty="0"/>
              <a:t>, </a:t>
            </a:r>
            <a:r>
              <a:rPr lang="en-US" sz="2500" dirty="0" err="1"/>
              <a:t>si</a:t>
            </a:r>
            <a:r>
              <a:rPr lang="en-US" sz="2500" dirty="0"/>
              <a:t> el </a:t>
            </a:r>
            <a:r>
              <a:rPr lang="en-US" sz="2500" dirty="0" err="1"/>
              <a:t>título</a:t>
            </a:r>
            <a:r>
              <a:rPr lang="en-US" sz="2500" dirty="0"/>
              <a:t> </a:t>
            </a:r>
            <a:r>
              <a:rPr lang="en-US" sz="2500" dirty="0" err="1"/>
              <a:t>incluye</a:t>
            </a:r>
            <a:r>
              <a:rPr lang="en-US" sz="2500" dirty="0"/>
              <a:t> </a:t>
            </a:r>
            <a:r>
              <a:rPr lang="en-US" sz="2500" dirty="0" err="1"/>
              <a:t>las</a:t>
            </a:r>
            <a:r>
              <a:rPr lang="en-US" sz="2500" dirty="0"/>
              <a:t> palabras "</a:t>
            </a:r>
            <a:r>
              <a:rPr lang="en-US" sz="2500" dirty="0" err="1"/>
              <a:t>ácido</a:t>
            </a:r>
            <a:r>
              <a:rPr lang="en-US" sz="2500" dirty="0"/>
              <a:t> </a:t>
            </a:r>
            <a:r>
              <a:rPr lang="en-US" sz="2500" dirty="0" err="1" smtClean="0"/>
              <a:t>clorhídrico</a:t>
            </a:r>
            <a:r>
              <a:rPr lang="en-US" sz="2500" dirty="0" smtClean="0"/>
              <a:t>”. </a:t>
            </a:r>
          </a:p>
          <a:p>
            <a:pPr marL="457200" indent="-457200">
              <a:buFont typeface="Arial" charset="0"/>
              <a:buChar char="•"/>
            </a:pPr>
            <a:r>
              <a:rPr lang="en-US" sz="2500" dirty="0" smtClean="0"/>
              <a:t>En </a:t>
            </a:r>
            <a:r>
              <a:rPr lang="en-US" sz="2500" dirty="0" err="1"/>
              <a:t>realidad</a:t>
            </a:r>
            <a:r>
              <a:rPr lang="en-US" sz="2500" dirty="0"/>
              <a:t>, los </a:t>
            </a:r>
            <a:r>
              <a:rPr lang="en-US" sz="2500" dirty="0" err="1"/>
              <a:t>servicios</a:t>
            </a:r>
            <a:r>
              <a:rPr lang="en-US" sz="2500" dirty="0"/>
              <a:t> </a:t>
            </a:r>
            <a:r>
              <a:rPr lang="en-US" sz="2500" dirty="0" smtClean="0"/>
              <a:t>de b</a:t>
            </a:r>
            <a:r>
              <a:rPr lang="es-ES" sz="2500" dirty="0" err="1" smtClean="0"/>
              <a:t>úsqueda</a:t>
            </a:r>
            <a:r>
              <a:rPr lang="es-ES" sz="2500" dirty="0" smtClean="0"/>
              <a:t> </a:t>
            </a:r>
            <a:r>
              <a:rPr lang="en-US" sz="2500" dirty="0" err="1" smtClean="0"/>
              <a:t>más</a:t>
            </a:r>
            <a:r>
              <a:rPr lang="en-US" sz="2500" dirty="0" smtClean="0"/>
              <a:t> </a:t>
            </a:r>
            <a:r>
              <a:rPr lang="en-US" sz="2500" dirty="0" err="1"/>
              <a:t>grandes</a:t>
            </a:r>
            <a:r>
              <a:rPr lang="en-US" sz="2500" dirty="0"/>
              <a:t> </a:t>
            </a:r>
            <a:r>
              <a:rPr lang="en-US" sz="2500" dirty="0" err="1"/>
              <a:t>tienen</a:t>
            </a:r>
            <a:r>
              <a:rPr lang="en-US" sz="2500" dirty="0"/>
              <a:t> </a:t>
            </a:r>
            <a:r>
              <a:rPr lang="en-US" sz="2500" dirty="0" err="1"/>
              <a:t>programas</a:t>
            </a:r>
            <a:r>
              <a:rPr lang="en-US" sz="2500" dirty="0"/>
              <a:t> </a:t>
            </a:r>
            <a:r>
              <a:rPr lang="en-US" sz="2500" dirty="0" err="1"/>
              <a:t>informáticos</a:t>
            </a:r>
            <a:r>
              <a:rPr lang="en-US" sz="2500" dirty="0"/>
              <a:t> </a:t>
            </a:r>
            <a:r>
              <a:rPr lang="en-US" sz="2500" dirty="0" err="1"/>
              <a:t>que</a:t>
            </a:r>
            <a:r>
              <a:rPr lang="en-US" sz="2500" dirty="0"/>
              <a:t> </a:t>
            </a:r>
            <a:r>
              <a:rPr lang="en-US" sz="2500" dirty="0" err="1"/>
              <a:t>pueden</a:t>
            </a:r>
            <a:r>
              <a:rPr lang="en-US" sz="2500" dirty="0"/>
              <a:t> </a:t>
            </a:r>
            <a:r>
              <a:rPr lang="en-US" sz="2500" dirty="0" err="1"/>
              <a:t>reunir</a:t>
            </a:r>
            <a:r>
              <a:rPr lang="en-US" sz="2500" dirty="0"/>
              <a:t> entradas </a:t>
            </a:r>
            <a:r>
              <a:rPr lang="en-US" sz="2500" dirty="0" err="1"/>
              <a:t>como</a:t>
            </a:r>
            <a:r>
              <a:rPr lang="en-US" sz="2500" dirty="0"/>
              <a:t> el </a:t>
            </a:r>
            <a:r>
              <a:rPr lang="en-US" sz="2500" dirty="0" err="1"/>
              <a:t>ácido</a:t>
            </a:r>
            <a:r>
              <a:rPr lang="en-US" sz="2500" dirty="0"/>
              <a:t> </a:t>
            </a:r>
            <a:r>
              <a:rPr lang="en-US" sz="2500" dirty="0" err="1"/>
              <a:t>desoxirribonucleico</a:t>
            </a:r>
            <a:r>
              <a:rPr lang="en-US" sz="2500" dirty="0"/>
              <a:t>, el </a:t>
            </a:r>
            <a:r>
              <a:rPr lang="en-US" sz="2500" dirty="0" smtClean="0"/>
              <a:t>DNA </a:t>
            </a:r>
            <a:r>
              <a:rPr lang="en-US" sz="2500" dirty="0"/>
              <a:t>e </a:t>
            </a:r>
            <a:r>
              <a:rPr lang="en-US" sz="2500" dirty="0" err="1"/>
              <a:t>incluso</a:t>
            </a:r>
            <a:r>
              <a:rPr lang="en-US" sz="2500" dirty="0"/>
              <a:t> el </a:t>
            </a:r>
            <a:r>
              <a:rPr lang="en-US" sz="2500" dirty="0" smtClean="0"/>
              <a:t>AND. Sin </a:t>
            </a:r>
            <a:r>
              <a:rPr lang="en-US" sz="2500" dirty="0"/>
              <a:t>embargo, </a:t>
            </a:r>
            <a:r>
              <a:rPr lang="en-US" sz="2500" dirty="0" err="1"/>
              <a:t>por</a:t>
            </a:r>
            <a:r>
              <a:rPr lang="en-US" sz="2500" dirty="0"/>
              <a:t> mucho, la </a:t>
            </a:r>
            <a:r>
              <a:rPr lang="en-US" sz="2500" dirty="0" err="1"/>
              <a:t>mejor</a:t>
            </a:r>
            <a:r>
              <a:rPr lang="en-US" sz="2500" dirty="0"/>
              <a:t> </a:t>
            </a:r>
            <a:r>
              <a:rPr lang="en-US" sz="2500" dirty="0" err="1"/>
              <a:t>regla</a:t>
            </a:r>
            <a:r>
              <a:rPr lang="en-US" sz="2500" dirty="0"/>
              <a:t> para los </a:t>
            </a:r>
            <a:r>
              <a:rPr lang="en-US" sz="2500" dirty="0" err="1"/>
              <a:t>autores</a:t>
            </a:r>
            <a:r>
              <a:rPr lang="en-US" sz="2500" dirty="0"/>
              <a:t> (y </a:t>
            </a:r>
            <a:r>
              <a:rPr lang="en-US" sz="2500" dirty="0" err="1"/>
              <a:t>editores</a:t>
            </a:r>
            <a:r>
              <a:rPr lang="en-US" sz="2500" dirty="0"/>
              <a:t>) </a:t>
            </a:r>
            <a:r>
              <a:rPr lang="en-US" sz="2500" dirty="0" err="1"/>
              <a:t>es</a:t>
            </a:r>
            <a:r>
              <a:rPr lang="en-US" sz="2500" dirty="0"/>
              <a:t> </a:t>
            </a:r>
            <a:r>
              <a:rPr lang="en-US" sz="2500" dirty="0" err="1"/>
              <a:t>evitar</a:t>
            </a:r>
            <a:r>
              <a:rPr lang="en-US" sz="2500" dirty="0"/>
              <a:t> </a:t>
            </a:r>
            <a:r>
              <a:rPr lang="en-US" sz="2500" dirty="0" err="1"/>
              <a:t>las</a:t>
            </a:r>
            <a:r>
              <a:rPr lang="en-US" sz="2500" dirty="0"/>
              <a:t> </a:t>
            </a:r>
            <a:r>
              <a:rPr lang="en-US" sz="2500" dirty="0" err="1"/>
              <a:t>abreviaturas</a:t>
            </a:r>
            <a:r>
              <a:rPr lang="en-US" sz="2500" dirty="0"/>
              <a:t> en los </a:t>
            </a:r>
            <a:r>
              <a:rPr lang="en-US" sz="2500" dirty="0" err="1"/>
              <a:t>títulos</a:t>
            </a:r>
            <a:r>
              <a:rPr lang="en-US" sz="2500" dirty="0"/>
              <a:t>. </a:t>
            </a:r>
            <a:endParaRPr lang="en-US" sz="2500" dirty="0" smtClean="0"/>
          </a:p>
          <a:p>
            <a:pPr marL="457200" indent="-457200">
              <a:buFont typeface="Arial" charset="0"/>
              <a:buChar char="•"/>
            </a:pPr>
            <a:r>
              <a:rPr lang="en-US" sz="2500" dirty="0" smtClean="0"/>
              <a:t>Y </a:t>
            </a:r>
            <a:r>
              <a:rPr lang="en-US" sz="2500" dirty="0"/>
              <a:t>la </a:t>
            </a:r>
            <a:r>
              <a:rPr lang="en-US" sz="2500" dirty="0" err="1"/>
              <a:t>misma</a:t>
            </a:r>
            <a:r>
              <a:rPr lang="en-US" sz="2500" dirty="0"/>
              <a:t> </a:t>
            </a:r>
            <a:r>
              <a:rPr lang="en-US" sz="2500" dirty="0" err="1"/>
              <a:t>regla</a:t>
            </a:r>
            <a:r>
              <a:rPr lang="en-US" sz="2500" dirty="0"/>
              <a:t> </a:t>
            </a:r>
            <a:r>
              <a:rPr lang="en-US" sz="2500" dirty="0" err="1"/>
              <a:t>debe</a:t>
            </a:r>
            <a:r>
              <a:rPr lang="en-US" sz="2500" dirty="0"/>
              <a:t> </a:t>
            </a:r>
            <a:r>
              <a:rPr lang="en-US" sz="2500" dirty="0" err="1"/>
              <a:t>aplicarse</a:t>
            </a:r>
            <a:r>
              <a:rPr lang="en-US" sz="2500" dirty="0"/>
              <a:t> a los </a:t>
            </a:r>
            <a:r>
              <a:rPr lang="en-US" sz="2500" dirty="0" err="1"/>
              <a:t>nombres</a:t>
            </a:r>
            <a:r>
              <a:rPr lang="en-US" sz="2500" dirty="0"/>
              <a:t> </a:t>
            </a:r>
            <a:r>
              <a:rPr lang="en-US" sz="2500" dirty="0" err="1" smtClean="0"/>
              <a:t>propios</a:t>
            </a:r>
            <a:r>
              <a:rPr lang="en-US" sz="2500" dirty="0" smtClean="0"/>
              <a:t>, </a:t>
            </a:r>
            <a:r>
              <a:rPr lang="en-US" sz="2500" dirty="0"/>
              <a:t>la </a:t>
            </a:r>
            <a:r>
              <a:rPr lang="en-US" sz="2500" dirty="0" err="1"/>
              <a:t>jerga</a:t>
            </a:r>
            <a:r>
              <a:rPr lang="en-US" sz="2500" dirty="0"/>
              <a:t> y la </a:t>
            </a:r>
            <a:r>
              <a:rPr lang="en-US" sz="2500" dirty="0" err="1"/>
              <a:t>terminología</a:t>
            </a:r>
            <a:r>
              <a:rPr lang="en-US" sz="2500" dirty="0"/>
              <a:t> </a:t>
            </a:r>
            <a:r>
              <a:rPr lang="en-US" sz="2500" dirty="0" err="1"/>
              <a:t>inusual</a:t>
            </a:r>
            <a:r>
              <a:rPr lang="en-US" sz="2500" dirty="0"/>
              <a:t> o </a:t>
            </a:r>
            <a:r>
              <a:rPr lang="en-US" sz="2500" dirty="0" err="1"/>
              <a:t>obsoleta</a:t>
            </a:r>
            <a:r>
              <a:rPr lang="en-US" sz="2500" dirty="0"/>
              <a:t>.</a:t>
            </a:r>
          </a:p>
        </p:txBody>
      </p:sp>
    </p:spTree>
    <p:extLst>
      <p:ext uri="{BB962C8B-B14F-4D97-AF65-F5344CB8AC3E}">
        <p14:creationId xmlns:p14="http://schemas.microsoft.com/office/powerpoint/2010/main" val="1125559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4359"/>
            <a:ext cx="3200400" cy="3376062"/>
          </a:xfrm>
        </p:spPr>
        <p:txBody>
          <a:bodyPr>
            <a:normAutofit/>
          </a:bodyPr>
          <a:lstStyle/>
          <a:p>
            <a:r>
              <a:rPr lang="en-US" sz="4400" dirty="0" smtClean="0"/>
              <a:t>AUTHORS</a:t>
            </a:r>
            <a:endParaRPr lang="en-US" sz="4400" b="1" dirty="0"/>
          </a:p>
        </p:txBody>
      </p:sp>
      <p:sp>
        <p:nvSpPr>
          <p:cNvPr id="3" name="Marcador de contenido 2"/>
          <p:cNvSpPr>
            <a:spLocks noGrp="1"/>
          </p:cNvSpPr>
          <p:nvPr>
            <p:ph idx="1"/>
          </p:nvPr>
        </p:nvSpPr>
        <p:spPr>
          <a:xfrm>
            <a:off x="4800600" y="1547446"/>
            <a:ext cx="6492240" cy="4441874"/>
          </a:xfrm>
        </p:spPr>
        <p:txBody>
          <a:bodyPr>
            <a:normAutofit/>
          </a:bodyPr>
          <a:lstStyle/>
          <a:p>
            <a:pPr algn="r"/>
            <a:r>
              <a:rPr lang="en-US" sz="3200" dirty="0"/>
              <a:t>“If you have </a:t>
            </a:r>
            <a:r>
              <a:rPr lang="en-US" sz="3200" dirty="0" smtClean="0"/>
              <a:t>co-authors, problems</a:t>
            </a:r>
            <a:r>
              <a:rPr lang="en-US" sz="3200" dirty="0"/>
              <a:t> </a:t>
            </a:r>
            <a:r>
              <a:rPr lang="en-US" sz="3200" dirty="0" smtClean="0"/>
              <a:t>about </a:t>
            </a:r>
            <a:r>
              <a:rPr lang="en-US" sz="3200" dirty="0"/>
              <a:t>authorship can range from the </a:t>
            </a:r>
            <a:r>
              <a:rPr lang="en-US" sz="3200" dirty="0" smtClean="0"/>
              <a:t>trivial to </a:t>
            </a:r>
            <a:r>
              <a:rPr lang="en-US" sz="3200" dirty="0"/>
              <a:t>the catastrophic</a:t>
            </a:r>
            <a:r>
              <a:rPr lang="en-US" sz="3200" dirty="0" smtClean="0"/>
              <a:t>”.</a:t>
            </a:r>
          </a:p>
          <a:p>
            <a:pPr algn="r"/>
            <a:r>
              <a:rPr lang="en-US" sz="3200" dirty="0" smtClean="0"/>
              <a:t>—</a:t>
            </a:r>
            <a:r>
              <a:rPr lang="en-US" sz="3200" dirty="0"/>
              <a:t>O’Connor 1991, p. 10</a:t>
            </a:r>
          </a:p>
        </p:txBody>
      </p:sp>
      <p:sp>
        <p:nvSpPr>
          <p:cNvPr id="5" name="Marcador de número de diapositiva 4"/>
          <p:cNvSpPr>
            <a:spLocks noGrp="1"/>
          </p:cNvSpPr>
          <p:nvPr>
            <p:ph type="sldNum" sz="quarter" idx="12"/>
          </p:nvPr>
        </p:nvSpPr>
        <p:spPr/>
        <p:txBody>
          <a:bodyPr/>
          <a:lstStyle/>
          <a:p>
            <a:fld id="{5C8A0B6C-2F0D-9146-B965-5B2E4517E27B}" type="slidenum">
              <a:rPr lang="en-US" sz="1600" smtClean="0"/>
              <a:t>12</a:t>
            </a:fld>
            <a:endParaRPr lang="en-US" sz="1600" dirty="0"/>
          </a:p>
        </p:txBody>
      </p:sp>
    </p:spTree>
    <p:extLst>
      <p:ext uri="{BB962C8B-B14F-4D97-AF65-F5344CB8AC3E}">
        <p14:creationId xmlns:p14="http://schemas.microsoft.com/office/powerpoint/2010/main" val="77957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13</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THE ORDER OF THE NAMES</a:t>
            </a:r>
            <a:endParaRPr lang="es-ES_tradnl" b="1" dirty="0"/>
          </a:p>
        </p:txBody>
      </p:sp>
      <p:sp>
        <p:nvSpPr>
          <p:cNvPr id="8" name="CuadroTexto 7"/>
          <p:cNvSpPr txBox="1"/>
          <p:nvPr/>
        </p:nvSpPr>
        <p:spPr>
          <a:xfrm>
            <a:off x="631452" y="1625280"/>
            <a:ext cx="11097486" cy="4324261"/>
          </a:xfrm>
          <a:prstGeom prst="rect">
            <a:avLst/>
          </a:prstGeom>
          <a:noFill/>
        </p:spPr>
        <p:txBody>
          <a:bodyPr wrap="square" rtlCol="0">
            <a:spAutoFit/>
          </a:bodyPr>
          <a:lstStyle/>
          <a:p>
            <a:pPr marL="457200" indent="-457200">
              <a:buFont typeface="Arial" charset="0"/>
              <a:buChar char="•"/>
            </a:pPr>
            <a:r>
              <a:rPr lang="en-US" sz="2500" dirty="0" smtClean="0"/>
              <a:t>Ha </a:t>
            </a:r>
            <a:r>
              <a:rPr lang="en-US" sz="2500" dirty="0" err="1" smtClean="0"/>
              <a:t>habido</a:t>
            </a:r>
            <a:r>
              <a:rPr lang="en-US" sz="2500" dirty="0" smtClean="0"/>
              <a:t> </a:t>
            </a:r>
            <a:r>
              <a:rPr lang="en-US" sz="2500" dirty="0" err="1" smtClean="0"/>
              <a:t>casos</a:t>
            </a:r>
            <a:r>
              <a:rPr lang="en-US" sz="2500" dirty="0" smtClean="0"/>
              <a:t> en los </a:t>
            </a:r>
            <a:r>
              <a:rPr lang="en-US" sz="2500" dirty="0" err="1" smtClean="0"/>
              <a:t>que</a:t>
            </a:r>
            <a:r>
              <a:rPr lang="en-US" sz="2500" dirty="0" smtClean="0"/>
              <a:t> los </a:t>
            </a:r>
            <a:r>
              <a:rPr lang="en-US" sz="2500" dirty="0" err="1" smtClean="0"/>
              <a:t>colegas</a:t>
            </a:r>
            <a:r>
              <a:rPr lang="en-US" sz="2500" dirty="0" smtClean="0"/>
              <a:t> se </a:t>
            </a:r>
            <a:r>
              <a:rPr lang="en-US" sz="2500" dirty="0" err="1" smtClean="0"/>
              <a:t>han</a:t>
            </a:r>
            <a:r>
              <a:rPr lang="en-US" sz="2500" dirty="0" smtClean="0"/>
              <a:t> </a:t>
            </a:r>
            <a:r>
              <a:rPr lang="en-US" sz="2500" dirty="0" err="1" smtClean="0"/>
              <a:t>convertido</a:t>
            </a:r>
            <a:r>
              <a:rPr lang="en-US" sz="2500" dirty="0" smtClean="0"/>
              <a:t> en </a:t>
            </a:r>
            <a:r>
              <a:rPr lang="en-US" sz="2500" dirty="0" err="1" smtClean="0"/>
              <a:t>enemigos</a:t>
            </a:r>
            <a:r>
              <a:rPr lang="en-US" sz="2500" dirty="0"/>
              <a:t> </a:t>
            </a:r>
            <a:r>
              <a:rPr lang="en-US" sz="2500" dirty="0" smtClean="0"/>
              <a:t>solo </a:t>
            </a:r>
            <a:r>
              <a:rPr lang="en-US" sz="2500" dirty="0" err="1" smtClean="0"/>
              <a:t>porque</a:t>
            </a:r>
            <a:r>
              <a:rPr lang="en-US" sz="2500" dirty="0" smtClean="0"/>
              <a:t> no </a:t>
            </a:r>
            <a:r>
              <a:rPr lang="en-US" sz="2500" dirty="0" err="1" smtClean="0"/>
              <a:t>pudieron</a:t>
            </a:r>
            <a:r>
              <a:rPr lang="en-US" sz="2500" dirty="0" smtClean="0"/>
              <a:t> </a:t>
            </a:r>
            <a:r>
              <a:rPr lang="en-US" sz="2500" dirty="0" err="1" smtClean="0"/>
              <a:t>ponerse</a:t>
            </a:r>
            <a:r>
              <a:rPr lang="en-US" sz="2500" dirty="0" smtClean="0"/>
              <a:t> de </a:t>
            </a:r>
            <a:r>
              <a:rPr lang="en-US" sz="2500" dirty="0" err="1" smtClean="0"/>
              <a:t>acuerdo</a:t>
            </a:r>
            <a:r>
              <a:rPr lang="en-US" sz="2500" dirty="0" smtClean="0"/>
              <a:t> </a:t>
            </a:r>
            <a:r>
              <a:rPr lang="en-US" sz="2500" dirty="0" err="1" smtClean="0"/>
              <a:t>sobre</a:t>
            </a:r>
            <a:r>
              <a:rPr lang="en-US" sz="2500" dirty="0" smtClean="0"/>
              <a:t> los </a:t>
            </a:r>
            <a:r>
              <a:rPr lang="en-US" sz="2500" dirty="0" err="1" smtClean="0"/>
              <a:t>nombres</a:t>
            </a:r>
            <a:r>
              <a:rPr lang="en-US" sz="2500" dirty="0" smtClean="0"/>
              <a:t> de </a:t>
            </a:r>
            <a:r>
              <a:rPr lang="en-US" sz="2500" dirty="0" err="1" smtClean="0"/>
              <a:t>quiénes</a:t>
            </a:r>
            <a:r>
              <a:rPr lang="en-US" sz="2500" dirty="0" smtClean="0"/>
              <a:t> </a:t>
            </a:r>
            <a:r>
              <a:rPr lang="en-US" sz="2500" dirty="0" err="1" smtClean="0"/>
              <a:t>deberían</a:t>
            </a:r>
            <a:r>
              <a:rPr lang="en-US" sz="2500" dirty="0" smtClean="0"/>
              <a:t> </a:t>
            </a:r>
            <a:r>
              <a:rPr lang="en-US" sz="2500" dirty="0" err="1" smtClean="0"/>
              <a:t>aparecer</a:t>
            </a:r>
            <a:r>
              <a:rPr lang="en-US" sz="2500" dirty="0" smtClean="0"/>
              <a:t> o en </a:t>
            </a:r>
            <a:r>
              <a:rPr lang="en-US" sz="2500" dirty="0" err="1" smtClean="0"/>
              <a:t>qué</a:t>
            </a:r>
            <a:r>
              <a:rPr lang="en-US" sz="2500" dirty="0" smtClean="0"/>
              <a:t> </a:t>
            </a:r>
            <a:r>
              <a:rPr lang="en-US" sz="2500" dirty="0" err="1" smtClean="0"/>
              <a:t>orden</a:t>
            </a:r>
            <a:r>
              <a:rPr lang="en-US" sz="2500" dirty="0" smtClean="0"/>
              <a:t>. </a:t>
            </a:r>
          </a:p>
          <a:p>
            <a:pPr marL="457200" indent="-457200">
              <a:buFont typeface="Arial" charset="0"/>
              <a:buChar char="•"/>
            </a:pPr>
            <a:r>
              <a:rPr lang="en-US" sz="2500" dirty="0" smtClean="0"/>
              <a:t>¿</a:t>
            </a:r>
            <a:r>
              <a:rPr lang="en-US" sz="2500" dirty="0" err="1"/>
              <a:t>Cuál</a:t>
            </a:r>
            <a:r>
              <a:rPr lang="en-US" sz="2500" dirty="0"/>
              <a:t> </a:t>
            </a:r>
            <a:r>
              <a:rPr lang="en-US" sz="2500" dirty="0" err="1"/>
              <a:t>es</a:t>
            </a:r>
            <a:r>
              <a:rPr lang="en-US" sz="2500" dirty="0"/>
              <a:t> el </a:t>
            </a:r>
            <a:r>
              <a:rPr lang="en-US" sz="2500" dirty="0" err="1"/>
              <a:t>orden</a:t>
            </a:r>
            <a:r>
              <a:rPr lang="en-US" sz="2500" dirty="0"/>
              <a:t> </a:t>
            </a:r>
            <a:r>
              <a:rPr lang="en-US" sz="2500" dirty="0" err="1"/>
              <a:t>correcto</a:t>
            </a:r>
            <a:r>
              <a:rPr lang="en-US" sz="2500" dirty="0"/>
              <a:t>? </a:t>
            </a:r>
            <a:r>
              <a:rPr lang="en-US" sz="2500" dirty="0" err="1"/>
              <a:t>Desafortunadamente</a:t>
            </a:r>
            <a:r>
              <a:rPr lang="en-US" sz="2500" dirty="0"/>
              <a:t>, no hay </a:t>
            </a:r>
            <a:r>
              <a:rPr lang="en-US" sz="2500" dirty="0" err="1"/>
              <a:t>reglas</a:t>
            </a:r>
            <a:r>
              <a:rPr lang="en-US" sz="2500" dirty="0"/>
              <a:t> </a:t>
            </a:r>
            <a:r>
              <a:rPr lang="en-US" sz="2500" dirty="0" err="1"/>
              <a:t>acordadas</a:t>
            </a:r>
            <a:r>
              <a:rPr lang="en-US" sz="2500" dirty="0"/>
              <a:t> o </a:t>
            </a:r>
            <a:r>
              <a:rPr lang="en-US" sz="2500" dirty="0" err="1"/>
              <a:t>convenciones</a:t>
            </a:r>
            <a:r>
              <a:rPr lang="en-US" sz="2500" dirty="0"/>
              <a:t> </a:t>
            </a:r>
            <a:r>
              <a:rPr lang="en-US" sz="2500" dirty="0" err="1"/>
              <a:t>generalmente</a:t>
            </a:r>
            <a:r>
              <a:rPr lang="en-US" sz="2500" dirty="0"/>
              <a:t> </a:t>
            </a:r>
            <a:r>
              <a:rPr lang="en-US" sz="2500" dirty="0" err="1"/>
              <a:t>aceptadas</a:t>
            </a:r>
            <a:r>
              <a:rPr lang="en-US" sz="2500" dirty="0"/>
              <a:t>. </a:t>
            </a:r>
            <a:r>
              <a:rPr lang="en-US" sz="2500" dirty="0" err="1"/>
              <a:t>Algunos</a:t>
            </a:r>
            <a:r>
              <a:rPr lang="en-US" sz="2500" dirty="0"/>
              <a:t> </a:t>
            </a:r>
            <a:r>
              <a:rPr lang="en-US" sz="2500" dirty="0" err="1"/>
              <a:t>autores</a:t>
            </a:r>
            <a:r>
              <a:rPr lang="en-US" sz="2500" dirty="0"/>
              <a:t>, </a:t>
            </a:r>
            <a:r>
              <a:rPr lang="en-US" sz="2500" dirty="0" err="1"/>
              <a:t>quizás</a:t>
            </a:r>
            <a:r>
              <a:rPr lang="en-US" sz="2500" dirty="0"/>
              <a:t> para </a:t>
            </a:r>
            <a:r>
              <a:rPr lang="en-US" sz="2500" dirty="0" err="1"/>
              <a:t>evitar</a:t>
            </a:r>
            <a:r>
              <a:rPr lang="en-US" sz="2500" dirty="0"/>
              <a:t> </a:t>
            </a:r>
            <a:r>
              <a:rPr lang="en-US" sz="2500" dirty="0" err="1"/>
              <a:t>discusiones</a:t>
            </a:r>
            <a:r>
              <a:rPr lang="en-US" sz="2500" dirty="0"/>
              <a:t> entre </a:t>
            </a:r>
            <a:r>
              <a:rPr lang="en-US" sz="2500" dirty="0" err="1"/>
              <a:t>ellos</a:t>
            </a:r>
            <a:r>
              <a:rPr lang="en-US" sz="2500" dirty="0"/>
              <a:t>, </a:t>
            </a:r>
            <a:r>
              <a:rPr lang="en-US" sz="2500" dirty="0" err="1"/>
              <a:t>aceptan</a:t>
            </a:r>
            <a:r>
              <a:rPr lang="en-US" sz="2500" dirty="0"/>
              <a:t> </a:t>
            </a:r>
            <a:r>
              <a:rPr lang="en-US" sz="2500" dirty="0" err="1"/>
              <a:t>enumerar</a:t>
            </a:r>
            <a:r>
              <a:rPr lang="en-US" sz="2500" dirty="0"/>
              <a:t> </a:t>
            </a:r>
            <a:r>
              <a:rPr lang="en-US" sz="2500" dirty="0" err="1"/>
              <a:t>sus</a:t>
            </a:r>
            <a:r>
              <a:rPr lang="en-US" sz="2500" dirty="0"/>
              <a:t> </a:t>
            </a:r>
            <a:r>
              <a:rPr lang="en-US" sz="2500" dirty="0" err="1"/>
              <a:t>nombres</a:t>
            </a:r>
            <a:r>
              <a:rPr lang="en-US" sz="2500" dirty="0"/>
              <a:t> </a:t>
            </a:r>
            <a:r>
              <a:rPr lang="en-US" sz="2500" dirty="0" err="1"/>
              <a:t>alfabéticamente</a:t>
            </a:r>
            <a:r>
              <a:rPr lang="en-US" sz="2500" dirty="0"/>
              <a:t>. En el campo de </a:t>
            </a:r>
            <a:r>
              <a:rPr lang="en-US" sz="2500" dirty="0" err="1"/>
              <a:t>las</a:t>
            </a:r>
            <a:r>
              <a:rPr lang="en-US" sz="2500" dirty="0"/>
              <a:t> </a:t>
            </a:r>
            <a:r>
              <a:rPr lang="en-US" sz="2500" dirty="0" err="1"/>
              <a:t>matemáticas</a:t>
            </a:r>
            <a:r>
              <a:rPr lang="en-US" sz="2500" dirty="0"/>
              <a:t>, </a:t>
            </a:r>
            <a:r>
              <a:rPr lang="en-US" sz="2500" dirty="0" err="1"/>
              <a:t>esta</a:t>
            </a:r>
            <a:r>
              <a:rPr lang="en-US" sz="2500" dirty="0"/>
              <a:t> </a:t>
            </a:r>
            <a:r>
              <a:rPr lang="en-US" sz="2500" dirty="0" err="1"/>
              <a:t>práctica</a:t>
            </a:r>
            <a:r>
              <a:rPr lang="en-US" sz="2500" dirty="0"/>
              <a:t> </a:t>
            </a:r>
            <a:r>
              <a:rPr lang="en-US" sz="2500" dirty="0" err="1"/>
              <a:t>parece</a:t>
            </a:r>
            <a:r>
              <a:rPr lang="en-US" sz="2500" dirty="0"/>
              <a:t> </a:t>
            </a:r>
            <a:r>
              <a:rPr lang="en-US" sz="2500" dirty="0" err="1"/>
              <a:t>ser</a:t>
            </a:r>
            <a:r>
              <a:rPr lang="en-US" sz="2500" dirty="0"/>
              <a:t> </a:t>
            </a:r>
            <a:r>
              <a:rPr lang="en-US" sz="2500" dirty="0" err="1"/>
              <a:t>estándar</a:t>
            </a:r>
            <a:r>
              <a:rPr lang="en-US" sz="2500" dirty="0"/>
              <a:t>. </a:t>
            </a:r>
            <a:endParaRPr lang="en-US" sz="2500" dirty="0" smtClean="0"/>
          </a:p>
          <a:p>
            <a:pPr marL="457200" indent="-457200">
              <a:buFont typeface="Arial" charset="0"/>
              <a:buChar char="•"/>
            </a:pPr>
            <a:r>
              <a:rPr lang="en-US" sz="2500" dirty="0" err="1" smtClean="0"/>
              <a:t>Algunos</a:t>
            </a:r>
            <a:r>
              <a:rPr lang="en-US" sz="2500" dirty="0" smtClean="0"/>
              <a:t> </a:t>
            </a:r>
            <a:r>
              <a:rPr lang="en-US" sz="2500" dirty="0" err="1" smtClean="0"/>
              <a:t>investigadores</a:t>
            </a:r>
            <a:r>
              <a:rPr lang="en-US" sz="2500" dirty="0" smtClean="0"/>
              <a:t> </a:t>
            </a:r>
            <a:r>
              <a:rPr lang="en-US" sz="2500" dirty="0" err="1"/>
              <a:t>que</a:t>
            </a:r>
            <a:r>
              <a:rPr lang="en-US" sz="2500" dirty="0"/>
              <a:t> </a:t>
            </a:r>
            <a:r>
              <a:rPr lang="en-US" sz="2500" dirty="0" err="1"/>
              <a:t>colaboran</a:t>
            </a:r>
            <a:r>
              <a:rPr lang="en-US" sz="2500" dirty="0"/>
              <a:t> </a:t>
            </a:r>
            <a:r>
              <a:rPr lang="en-US" sz="2500" dirty="0" err="1"/>
              <a:t>repetidamente</a:t>
            </a:r>
            <a:r>
              <a:rPr lang="en-US" sz="2500" dirty="0"/>
              <a:t> se </a:t>
            </a:r>
            <a:r>
              <a:rPr lang="en-US" sz="2500" dirty="0" err="1"/>
              <a:t>turnan</a:t>
            </a:r>
            <a:r>
              <a:rPr lang="en-US" sz="2500" dirty="0"/>
              <a:t> para </a:t>
            </a:r>
            <a:r>
              <a:rPr lang="en-US" sz="2500" dirty="0" err="1"/>
              <a:t>ser</a:t>
            </a:r>
            <a:r>
              <a:rPr lang="en-US" sz="2500" dirty="0"/>
              <a:t> </a:t>
            </a:r>
            <a:r>
              <a:rPr lang="en-US" sz="2500" dirty="0" err="1"/>
              <a:t>listados</a:t>
            </a:r>
            <a:r>
              <a:rPr lang="en-US" sz="2500" dirty="0"/>
              <a:t> primero. </a:t>
            </a:r>
            <a:endParaRPr lang="en-US" sz="2500" dirty="0" smtClean="0"/>
          </a:p>
          <a:p>
            <a:pPr marL="457200" indent="-457200">
              <a:buFont typeface="Arial" charset="0"/>
              <a:buChar char="•"/>
            </a:pPr>
            <a:r>
              <a:rPr lang="en-US" sz="2500" dirty="0" smtClean="0"/>
              <a:t>Si </a:t>
            </a:r>
            <a:r>
              <a:rPr lang="en-US" sz="2500" dirty="0"/>
              <a:t>la </a:t>
            </a:r>
            <a:r>
              <a:rPr lang="en-US" sz="2500" dirty="0" err="1"/>
              <a:t>revista</a:t>
            </a:r>
            <a:r>
              <a:rPr lang="en-US" sz="2500" dirty="0"/>
              <a:t> lo </a:t>
            </a:r>
            <a:r>
              <a:rPr lang="en-US" sz="2500" dirty="0" err="1"/>
              <a:t>permite</a:t>
            </a:r>
            <a:r>
              <a:rPr lang="en-US" sz="2500" dirty="0"/>
              <a:t>, a </a:t>
            </a:r>
            <a:r>
              <a:rPr lang="en-US" sz="2500" dirty="0" err="1"/>
              <a:t>veces</a:t>
            </a:r>
            <a:r>
              <a:rPr lang="en-US" sz="2500" dirty="0"/>
              <a:t> los </a:t>
            </a:r>
            <a:r>
              <a:rPr lang="en-US" sz="2500" dirty="0" err="1"/>
              <a:t>artículos</a:t>
            </a:r>
            <a:r>
              <a:rPr lang="en-US" sz="2500" dirty="0"/>
              <a:t> </a:t>
            </a:r>
            <a:r>
              <a:rPr lang="en-US" sz="2500" dirty="0" err="1"/>
              <a:t>incluyen</a:t>
            </a:r>
            <a:r>
              <a:rPr lang="en-US" sz="2500" dirty="0"/>
              <a:t> </a:t>
            </a:r>
            <a:r>
              <a:rPr lang="en-US" sz="2500" dirty="0" err="1"/>
              <a:t>una</a:t>
            </a:r>
            <a:r>
              <a:rPr lang="en-US" sz="2500" dirty="0"/>
              <a:t> nota </a:t>
            </a:r>
            <a:r>
              <a:rPr lang="en-US" sz="2500" dirty="0" err="1"/>
              <a:t>que</a:t>
            </a:r>
            <a:r>
              <a:rPr lang="en-US" sz="2500" dirty="0"/>
              <a:t> </a:t>
            </a:r>
            <a:r>
              <a:rPr lang="en-US" sz="2500" dirty="0" err="1"/>
              <a:t>indica</a:t>
            </a:r>
            <a:r>
              <a:rPr lang="en-US" sz="2500" dirty="0"/>
              <a:t> </a:t>
            </a:r>
            <a:r>
              <a:rPr lang="en-US" sz="2500" dirty="0" err="1"/>
              <a:t>que</a:t>
            </a:r>
            <a:r>
              <a:rPr lang="en-US" sz="2500" dirty="0"/>
              <a:t> los dos </a:t>
            </a:r>
            <a:r>
              <a:rPr lang="en-US" sz="2500" dirty="0" err="1"/>
              <a:t>primeros</a:t>
            </a:r>
            <a:r>
              <a:rPr lang="en-US" sz="2500" dirty="0"/>
              <a:t> </a:t>
            </a:r>
            <a:r>
              <a:rPr lang="en-US" sz="2500" dirty="0" err="1"/>
              <a:t>autores</a:t>
            </a:r>
            <a:r>
              <a:rPr lang="en-US" sz="2500" dirty="0"/>
              <a:t> </a:t>
            </a:r>
            <a:r>
              <a:rPr lang="en-US" sz="2500" dirty="0" err="1"/>
              <a:t>contribuyeron</a:t>
            </a:r>
            <a:r>
              <a:rPr lang="en-US" sz="2500" dirty="0"/>
              <a:t> </a:t>
            </a:r>
            <a:r>
              <a:rPr lang="en-US" sz="2500" dirty="0" err="1"/>
              <a:t>igualmente</a:t>
            </a:r>
            <a:r>
              <a:rPr lang="en-US" sz="2500" dirty="0"/>
              <a:t> a la </a:t>
            </a:r>
            <a:r>
              <a:rPr lang="en-US" sz="2500" dirty="0" err="1"/>
              <a:t>investigación</a:t>
            </a:r>
            <a:r>
              <a:rPr lang="en-US" sz="2500" dirty="0"/>
              <a:t>.</a:t>
            </a:r>
          </a:p>
        </p:txBody>
      </p:sp>
    </p:spTree>
    <p:extLst>
      <p:ext uri="{BB962C8B-B14F-4D97-AF65-F5344CB8AC3E}">
        <p14:creationId xmlns:p14="http://schemas.microsoft.com/office/powerpoint/2010/main" val="848738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14</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THE ORDER OF THE NAMES</a:t>
            </a:r>
            <a:endParaRPr lang="es-ES_tradnl" b="1" dirty="0"/>
          </a:p>
        </p:txBody>
      </p:sp>
      <p:sp>
        <p:nvSpPr>
          <p:cNvPr id="8" name="CuadroTexto 7"/>
          <p:cNvSpPr txBox="1"/>
          <p:nvPr/>
        </p:nvSpPr>
        <p:spPr>
          <a:xfrm>
            <a:off x="631452" y="1486729"/>
            <a:ext cx="11097486" cy="4708981"/>
          </a:xfrm>
          <a:prstGeom prst="rect">
            <a:avLst/>
          </a:prstGeom>
          <a:noFill/>
        </p:spPr>
        <p:txBody>
          <a:bodyPr wrap="square" rtlCol="0">
            <a:spAutoFit/>
          </a:bodyPr>
          <a:lstStyle/>
          <a:p>
            <a:pPr marL="457200" indent="-457200">
              <a:buFont typeface="Arial" charset="0"/>
              <a:buChar char="•"/>
            </a:pPr>
            <a:r>
              <a:rPr lang="en-US" sz="2500" dirty="0"/>
              <a:t>En el </a:t>
            </a:r>
            <a:r>
              <a:rPr lang="en-US" sz="2500" dirty="0" err="1"/>
              <a:t>pasado</a:t>
            </a:r>
            <a:r>
              <a:rPr lang="en-US" sz="2500" dirty="0"/>
              <a:t>, </a:t>
            </a:r>
            <a:r>
              <a:rPr lang="en-US" sz="2500" dirty="0" err="1"/>
              <a:t>había</a:t>
            </a:r>
            <a:r>
              <a:rPr lang="en-US" sz="2500" dirty="0"/>
              <a:t> </a:t>
            </a:r>
            <a:r>
              <a:rPr lang="en-US" sz="2500" dirty="0" err="1"/>
              <a:t>una</a:t>
            </a:r>
            <a:r>
              <a:rPr lang="en-US" sz="2500" dirty="0"/>
              <a:t> </a:t>
            </a:r>
            <a:r>
              <a:rPr lang="en-US" sz="2500" dirty="0" err="1"/>
              <a:t>tendencia</a:t>
            </a:r>
            <a:r>
              <a:rPr lang="en-US" sz="2500" dirty="0"/>
              <a:t> </a:t>
            </a:r>
            <a:r>
              <a:rPr lang="en-US" sz="2500" dirty="0" smtClean="0"/>
              <a:t>a </a:t>
            </a:r>
            <a:r>
              <a:rPr lang="en-US" sz="2500" dirty="0" err="1"/>
              <a:t>enumerar</a:t>
            </a:r>
            <a:r>
              <a:rPr lang="en-US" sz="2500" dirty="0"/>
              <a:t> al </a:t>
            </a:r>
            <a:r>
              <a:rPr lang="en-US" sz="2500" dirty="0" err="1"/>
              <a:t>jefe</a:t>
            </a:r>
            <a:r>
              <a:rPr lang="en-US" sz="2500" dirty="0"/>
              <a:t> del </a:t>
            </a:r>
            <a:r>
              <a:rPr lang="en-US" sz="2500" dirty="0" err="1"/>
              <a:t>laboratorio</a:t>
            </a:r>
            <a:r>
              <a:rPr lang="en-US" sz="2500" dirty="0"/>
              <a:t> (o, </a:t>
            </a:r>
            <a:r>
              <a:rPr lang="en-US" sz="2500" dirty="0" err="1"/>
              <a:t>más</a:t>
            </a:r>
            <a:r>
              <a:rPr lang="en-US" sz="2500" dirty="0"/>
              <a:t> </a:t>
            </a:r>
            <a:r>
              <a:rPr lang="en-US" sz="2500" dirty="0" err="1"/>
              <a:t>generalmente</a:t>
            </a:r>
            <a:r>
              <a:rPr lang="en-US" sz="2500" dirty="0"/>
              <a:t>, al </a:t>
            </a:r>
            <a:r>
              <a:rPr lang="en-US" sz="2500" dirty="0" err="1"/>
              <a:t>jefe</a:t>
            </a:r>
            <a:r>
              <a:rPr lang="en-US" sz="2500" dirty="0"/>
              <a:t> del </a:t>
            </a:r>
            <a:r>
              <a:rPr lang="en-US" sz="2500" dirty="0" err="1"/>
              <a:t>grupo</a:t>
            </a:r>
            <a:r>
              <a:rPr lang="en-US" sz="2500" dirty="0"/>
              <a:t> de </a:t>
            </a:r>
            <a:r>
              <a:rPr lang="en-US" sz="2500" dirty="0" err="1"/>
              <a:t>investigación</a:t>
            </a:r>
            <a:r>
              <a:rPr lang="en-US" sz="2500" dirty="0"/>
              <a:t>) </a:t>
            </a:r>
            <a:r>
              <a:rPr lang="en-US" sz="2500" dirty="0" err="1"/>
              <a:t>como</a:t>
            </a:r>
            <a:r>
              <a:rPr lang="en-US" sz="2500" dirty="0"/>
              <a:t> </a:t>
            </a:r>
            <a:r>
              <a:rPr lang="en-US" sz="2500" dirty="0" err="1"/>
              <a:t>autor</a:t>
            </a:r>
            <a:r>
              <a:rPr lang="en-US" sz="2500" dirty="0"/>
              <a:t>, </a:t>
            </a:r>
            <a:r>
              <a:rPr lang="en-US" sz="2500" dirty="0" err="1"/>
              <a:t>independientemente</a:t>
            </a:r>
            <a:r>
              <a:rPr lang="en-US" sz="2500" dirty="0"/>
              <a:t> de </a:t>
            </a:r>
            <a:r>
              <a:rPr lang="en-US" sz="2500" dirty="0" err="1"/>
              <a:t>que</a:t>
            </a:r>
            <a:r>
              <a:rPr lang="en-US" sz="2500" dirty="0"/>
              <a:t> </a:t>
            </a:r>
            <a:r>
              <a:rPr lang="en-US" sz="2500" dirty="0" err="1"/>
              <a:t>él</a:t>
            </a:r>
            <a:r>
              <a:rPr lang="en-US" sz="2500" dirty="0"/>
              <a:t> o </a:t>
            </a:r>
            <a:r>
              <a:rPr lang="en-US" sz="2500" dirty="0" err="1"/>
              <a:t>ella</a:t>
            </a:r>
            <a:r>
              <a:rPr lang="en-US" sz="2500" dirty="0"/>
              <a:t> </a:t>
            </a:r>
            <a:r>
              <a:rPr lang="en-US" sz="2500" dirty="0" err="1"/>
              <a:t>participara</a:t>
            </a:r>
            <a:r>
              <a:rPr lang="en-US" sz="2500" dirty="0"/>
              <a:t> </a:t>
            </a:r>
            <a:r>
              <a:rPr lang="en-US" sz="2500" dirty="0" err="1"/>
              <a:t>activamente</a:t>
            </a:r>
            <a:r>
              <a:rPr lang="en-US" sz="2500" dirty="0"/>
              <a:t> en la </a:t>
            </a:r>
            <a:r>
              <a:rPr lang="en-US" sz="2500" dirty="0" err="1"/>
              <a:t>investigación</a:t>
            </a:r>
            <a:r>
              <a:rPr lang="en-US" sz="2500" dirty="0" smtClean="0"/>
              <a:t>.</a:t>
            </a:r>
          </a:p>
          <a:p>
            <a:pPr marL="457200" indent="-457200">
              <a:buFont typeface="Arial" charset="0"/>
              <a:buChar char="•"/>
            </a:pPr>
            <a:r>
              <a:rPr lang="en-US" sz="2500" dirty="0" smtClean="0"/>
              <a:t>A </a:t>
            </a:r>
            <a:r>
              <a:rPr lang="en-US" sz="2500" dirty="0"/>
              <a:t>menudo, </a:t>
            </a:r>
            <a:r>
              <a:rPr lang="en-US" sz="2500" dirty="0" err="1" smtClean="0"/>
              <a:t>iba</a:t>
            </a:r>
            <a:r>
              <a:rPr lang="en-US" sz="2500" dirty="0" smtClean="0"/>
              <a:t> en </a:t>
            </a:r>
            <a:r>
              <a:rPr lang="en-US" sz="2500" dirty="0" err="1"/>
              <a:t>último</a:t>
            </a:r>
            <a:r>
              <a:rPr lang="en-US" sz="2500" dirty="0"/>
              <a:t> </a:t>
            </a:r>
            <a:r>
              <a:rPr lang="en-US" sz="2500" dirty="0" err="1" smtClean="0"/>
              <a:t>lugar</a:t>
            </a:r>
            <a:r>
              <a:rPr lang="en-US" sz="2500" dirty="0" smtClean="0"/>
              <a:t>. </a:t>
            </a:r>
            <a:r>
              <a:rPr lang="en-US" sz="2500" dirty="0"/>
              <a:t>Como </a:t>
            </a:r>
            <a:r>
              <a:rPr lang="en-US" sz="2500" dirty="0" err="1"/>
              <a:t>resultado</a:t>
            </a:r>
            <a:r>
              <a:rPr lang="en-US" sz="2500" dirty="0"/>
              <a:t>, </a:t>
            </a:r>
            <a:r>
              <a:rPr lang="en-US" sz="2500" dirty="0" err="1" smtClean="0"/>
              <a:t>parec</a:t>
            </a:r>
            <a:r>
              <a:rPr lang="es-ES" sz="2500" dirty="0" err="1" smtClean="0"/>
              <a:t>ía</a:t>
            </a:r>
            <a:r>
              <a:rPr lang="es-ES" sz="2500" dirty="0" smtClean="0"/>
              <a:t> </a:t>
            </a:r>
            <a:r>
              <a:rPr lang="en-US" sz="2500" dirty="0" err="1" smtClean="0"/>
              <a:t>adquirir</a:t>
            </a:r>
            <a:r>
              <a:rPr lang="en-US" sz="2500" dirty="0" smtClean="0"/>
              <a:t> </a:t>
            </a:r>
            <a:r>
              <a:rPr lang="en-US" sz="2500" dirty="0" err="1"/>
              <a:t>prestigio</a:t>
            </a:r>
            <a:r>
              <a:rPr lang="en-US" sz="2500" dirty="0"/>
              <a:t>. </a:t>
            </a:r>
            <a:r>
              <a:rPr lang="en-US" sz="2500" dirty="0" err="1"/>
              <a:t>Por</a:t>
            </a:r>
            <a:r>
              <a:rPr lang="en-US" sz="2500" dirty="0"/>
              <a:t> lo </a:t>
            </a:r>
            <a:r>
              <a:rPr lang="en-US" sz="2500" dirty="0" err="1"/>
              <a:t>tanto</a:t>
            </a:r>
            <a:r>
              <a:rPr lang="en-US" sz="2500" dirty="0"/>
              <a:t>, dos </a:t>
            </a:r>
            <a:r>
              <a:rPr lang="en-US" sz="2500" dirty="0" err="1"/>
              <a:t>autores</a:t>
            </a:r>
            <a:r>
              <a:rPr lang="en-US" sz="2500" dirty="0"/>
              <a:t>, </a:t>
            </a:r>
            <a:r>
              <a:rPr lang="en-US" sz="2500" dirty="0" err="1"/>
              <a:t>ninguno</a:t>
            </a:r>
            <a:r>
              <a:rPr lang="en-US" sz="2500" dirty="0"/>
              <a:t> de los </a:t>
            </a:r>
            <a:r>
              <a:rPr lang="en-US" sz="2500" dirty="0" err="1"/>
              <a:t>cuales</a:t>
            </a:r>
            <a:r>
              <a:rPr lang="en-US" sz="2500" dirty="0"/>
              <a:t> era </a:t>
            </a:r>
            <a:r>
              <a:rPr lang="en-US" sz="2500" dirty="0" err="1"/>
              <a:t>jefe</a:t>
            </a:r>
            <a:r>
              <a:rPr lang="en-US" sz="2500" dirty="0"/>
              <a:t> de un </a:t>
            </a:r>
            <a:r>
              <a:rPr lang="en-US" sz="2500" dirty="0" err="1"/>
              <a:t>laboratorio</a:t>
            </a:r>
            <a:r>
              <a:rPr lang="en-US" sz="2500" dirty="0"/>
              <a:t> </a:t>
            </a:r>
            <a:r>
              <a:rPr lang="en-US" sz="2500" dirty="0" err="1"/>
              <a:t>ni</a:t>
            </a:r>
            <a:r>
              <a:rPr lang="en-US" sz="2500" dirty="0"/>
              <a:t> </a:t>
            </a:r>
            <a:r>
              <a:rPr lang="en-US" sz="2500" dirty="0" err="1"/>
              <a:t>siquiera</a:t>
            </a:r>
            <a:r>
              <a:rPr lang="en-US" sz="2500" dirty="0"/>
              <a:t> </a:t>
            </a:r>
            <a:r>
              <a:rPr lang="en-US" sz="2500" dirty="0" err="1"/>
              <a:t>necesariamente</a:t>
            </a:r>
            <a:r>
              <a:rPr lang="en-US" sz="2500" dirty="0"/>
              <a:t> un </a:t>
            </a:r>
            <a:r>
              <a:rPr lang="en-US" sz="2500" dirty="0" err="1"/>
              <a:t>profesor</a:t>
            </a:r>
            <a:r>
              <a:rPr lang="en-US" sz="2500" dirty="0"/>
              <a:t> principal, </a:t>
            </a:r>
            <a:r>
              <a:rPr lang="en-US" sz="2500" dirty="0" err="1" smtClean="0"/>
              <a:t>competían</a:t>
            </a:r>
            <a:r>
              <a:rPr lang="en-US" sz="2500" dirty="0" smtClean="0"/>
              <a:t> </a:t>
            </a:r>
            <a:r>
              <a:rPr lang="en-US" sz="2500" dirty="0" err="1"/>
              <a:t>por</a:t>
            </a:r>
            <a:r>
              <a:rPr lang="en-US" sz="2500" dirty="0"/>
              <a:t> el </a:t>
            </a:r>
            <a:r>
              <a:rPr lang="en-US" sz="2500" dirty="0" err="1"/>
              <a:t>segundo</a:t>
            </a:r>
            <a:r>
              <a:rPr lang="en-US" sz="2500" dirty="0"/>
              <a:t> </a:t>
            </a:r>
            <a:r>
              <a:rPr lang="en-US" sz="2500" dirty="0" err="1"/>
              <a:t>puesto</a:t>
            </a:r>
            <a:r>
              <a:rPr lang="en-US" sz="2500" dirty="0"/>
              <a:t>. Si </a:t>
            </a:r>
            <a:r>
              <a:rPr lang="en-US" sz="2500" dirty="0" err="1"/>
              <a:t>hubiera</a:t>
            </a:r>
            <a:r>
              <a:rPr lang="en-US" sz="2500" dirty="0"/>
              <a:t> </a:t>
            </a:r>
            <a:r>
              <a:rPr lang="en-US" sz="2500" dirty="0" err="1"/>
              <a:t>tres</a:t>
            </a:r>
            <a:r>
              <a:rPr lang="en-US" sz="2500" dirty="0"/>
              <a:t> o </a:t>
            </a:r>
            <a:r>
              <a:rPr lang="en-US" sz="2500" dirty="0" err="1"/>
              <a:t>más</a:t>
            </a:r>
            <a:r>
              <a:rPr lang="en-US" sz="2500" dirty="0"/>
              <a:t> </a:t>
            </a:r>
            <a:r>
              <a:rPr lang="en-US" sz="2500" dirty="0" err="1"/>
              <a:t>autores</a:t>
            </a:r>
            <a:r>
              <a:rPr lang="en-US" sz="2500" dirty="0"/>
              <a:t>, el </a:t>
            </a:r>
            <a:r>
              <a:rPr lang="en-US" sz="2500" dirty="0" err="1"/>
              <a:t>autor</a:t>
            </a:r>
            <a:r>
              <a:rPr lang="en-US" sz="2500" dirty="0"/>
              <a:t> </a:t>
            </a:r>
            <a:r>
              <a:rPr lang="en-US" sz="2500" dirty="0" err="1"/>
              <a:t>que</a:t>
            </a:r>
            <a:r>
              <a:rPr lang="en-US" sz="2500" dirty="0"/>
              <a:t> </a:t>
            </a:r>
            <a:r>
              <a:rPr lang="en-US" sz="2500" dirty="0" err="1"/>
              <a:t>busca</a:t>
            </a:r>
            <a:r>
              <a:rPr lang="en-US" sz="2500" dirty="0"/>
              <a:t> el </a:t>
            </a:r>
            <a:r>
              <a:rPr lang="en-US" sz="2500" dirty="0" err="1"/>
              <a:t>prestigio</a:t>
            </a:r>
            <a:r>
              <a:rPr lang="en-US" sz="2500" dirty="0"/>
              <a:t> </a:t>
            </a:r>
            <a:r>
              <a:rPr lang="en-US" sz="2500" dirty="0" err="1"/>
              <a:t>querría</a:t>
            </a:r>
            <a:r>
              <a:rPr lang="en-US" sz="2500" dirty="0"/>
              <a:t> la </a:t>
            </a:r>
            <a:r>
              <a:rPr lang="en-US" sz="2500" dirty="0" err="1"/>
              <a:t>primera</a:t>
            </a:r>
            <a:r>
              <a:rPr lang="en-US" sz="2500" dirty="0"/>
              <a:t> o la </a:t>
            </a:r>
            <a:r>
              <a:rPr lang="en-US" sz="2500" dirty="0" err="1"/>
              <a:t>última</a:t>
            </a:r>
            <a:r>
              <a:rPr lang="en-US" sz="2500" dirty="0"/>
              <a:t> </a:t>
            </a:r>
            <a:r>
              <a:rPr lang="en-US" sz="2500" dirty="0" err="1"/>
              <a:t>posición</a:t>
            </a:r>
            <a:r>
              <a:rPr lang="en-US" sz="2500" dirty="0"/>
              <a:t>, </a:t>
            </a:r>
            <a:r>
              <a:rPr lang="en-US" sz="2500" dirty="0" err="1"/>
              <a:t>pero</a:t>
            </a:r>
            <a:r>
              <a:rPr lang="en-US" sz="2500" dirty="0"/>
              <a:t> no la </a:t>
            </a:r>
            <a:r>
              <a:rPr lang="en-US" sz="2500" dirty="0" err="1"/>
              <a:t>intermedia</a:t>
            </a:r>
            <a:r>
              <a:rPr lang="en-US" sz="2500" dirty="0"/>
              <a:t>. </a:t>
            </a:r>
            <a:endParaRPr lang="en-US" sz="2500" dirty="0" smtClean="0"/>
          </a:p>
          <a:p>
            <a:pPr marL="457200" indent="-457200">
              <a:buFont typeface="Arial" charset="0"/>
              <a:buChar char="•"/>
            </a:pPr>
            <a:r>
              <a:rPr lang="en-US" sz="2500" dirty="0" err="1" smtClean="0"/>
              <a:t>Comúnmente</a:t>
            </a:r>
            <a:r>
              <a:rPr lang="en-US" sz="2500" dirty="0"/>
              <a:t>, el primer </a:t>
            </a:r>
            <a:r>
              <a:rPr lang="en-US" sz="2500" dirty="0" err="1"/>
              <a:t>autor</a:t>
            </a:r>
            <a:r>
              <a:rPr lang="en-US" sz="2500" dirty="0"/>
              <a:t> </a:t>
            </a:r>
            <a:r>
              <a:rPr lang="en-US" sz="2500" dirty="0" err="1"/>
              <a:t>es</a:t>
            </a:r>
            <a:r>
              <a:rPr lang="en-US" sz="2500" dirty="0"/>
              <a:t> la persona </a:t>
            </a:r>
            <a:r>
              <a:rPr lang="en-US" sz="2500" dirty="0" err="1"/>
              <a:t>que</a:t>
            </a:r>
            <a:r>
              <a:rPr lang="en-US" sz="2500" dirty="0"/>
              <a:t> </a:t>
            </a:r>
            <a:r>
              <a:rPr lang="en-US" sz="2500" dirty="0" err="1"/>
              <a:t>desempeñó</a:t>
            </a:r>
            <a:r>
              <a:rPr lang="en-US" sz="2500" dirty="0"/>
              <a:t> el </a:t>
            </a:r>
            <a:r>
              <a:rPr lang="en-US" sz="2500" dirty="0" err="1"/>
              <a:t>papel</a:t>
            </a:r>
            <a:r>
              <a:rPr lang="en-US" sz="2500" dirty="0"/>
              <a:t> principal en la </a:t>
            </a:r>
            <a:r>
              <a:rPr lang="en-US" sz="2500" dirty="0" err="1"/>
              <a:t>investigación</a:t>
            </a:r>
            <a:r>
              <a:rPr lang="en-US" sz="2500" dirty="0"/>
              <a:t>. P</a:t>
            </a:r>
            <a:r>
              <a:rPr lang="en-US" sz="2500" dirty="0" smtClean="0"/>
              <a:t>ara </a:t>
            </a:r>
            <a:r>
              <a:rPr lang="en-US" sz="2500" dirty="0" err="1"/>
              <a:t>ser</a:t>
            </a:r>
            <a:r>
              <a:rPr lang="en-US" sz="2500" dirty="0"/>
              <a:t> </a:t>
            </a:r>
            <a:r>
              <a:rPr lang="en-US" sz="2500" dirty="0" err="1"/>
              <a:t>listado</a:t>
            </a:r>
            <a:r>
              <a:rPr lang="en-US" sz="2500" dirty="0"/>
              <a:t> primero no </a:t>
            </a:r>
            <a:r>
              <a:rPr lang="en-US" sz="2500" dirty="0" smtClean="0"/>
              <a:t>se </a:t>
            </a:r>
            <a:r>
              <a:rPr lang="en-US" sz="2500" dirty="0" err="1" smtClean="0"/>
              <a:t>toma</a:t>
            </a:r>
            <a:r>
              <a:rPr lang="en-US" sz="2500" dirty="0" smtClean="0"/>
              <a:t> en </a:t>
            </a:r>
            <a:r>
              <a:rPr lang="en-US" sz="2500" dirty="0" err="1" smtClean="0"/>
              <a:t>cuenta</a:t>
            </a:r>
            <a:r>
              <a:rPr lang="en-US" sz="2500" dirty="0" smtClean="0"/>
              <a:t> un rank. </a:t>
            </a:r>
            <a:r>
              <a:rPr lang="en-US" sz="2500" dirty="0"/>
              <a:t>Un </a:t>
            </a:r>
            <a:r>
              <a:rPr lang="en-US" sz="2500" dirty="0" err="1"/>
              <a:t>estudiante</a:t>
            </a:r>
            <a:r>
              <a:rPr lang="en-US" sz="2500" dirty="0"/>
              <a:t> </a:t>
            </a:r>
            <a:r>
              <a:rPr lang="en-US" sz="2500" dirty="0" err="1"/>
              <a:t>graduado</a:t>
            </a:r>
            <a:r>
              <a:rPr lang="en-US" sz="2500" dirty="0"/>
              <a:t>, o </a:t>
            </a:r>
            <a:r>
              <a:rPr lang="en-US" sz="2500" dirty="0" err="1"/>
              <a:t>incluso</a:t>
            </a:r>
            <a:r>
              <a:rPr lang="en-US" sz="2500" dirty="0"/>
              <a:t> un </a:t>
            </a:r>
            <a:r>
              <a:rPr lang="en-US" sz="2500" dirty="0" err="1"/>
              <a:t>estudiante</a:t>
            </a:r>
            <a:r>
              <a:rPr lang="en-US" sz="2500" dirty="0"/>
              <a:t> </a:t>
            </a:r>
            <a:r>
              <a:rPr lang="en-US" sz="2500" dirty="0" err="1"/>
              <a:t>universitario</a:t>
            </a:r>
            <a:r>
              <a:rPr lang="en-US" sz="2500" dirty="0"/>
              <a:t>, </a:t>
            </a:r>
            <a:r>
              <a:rPr lang="en-US" sz="2500" dirty="0" err="1"/>
              <a:t>puede</a:t>
            </a:r>
            <a:r>
              <a:rPr lang="en-US" sz="2500" dirty="0"/>
              <a:t> </a:t>
            </a:r>
            <a:r>
              <a:rPr lang="en-US" sz="2500" dirty="0" err="1"/>
              <a:t>aparecer</a:t>
            </a:r>
            <a:r>
              <a:rPr lang="en-US" sz="2500" dirty="0"/>
              <a:t> primero </a:t>
            </a:r>
            <a:r>
              <a:rPr lang="en-US" sz="2500" dirty="0" err="1"/>
              <a:t>si</a:t>
            </a:r>
            <a:r>
              <a:rPr lang="en-US" sz="2500" dirty="0"/>
              <a:t> </a:t>
            </a:r>
            <a:r>
              <a:rPr lang="en-US" sz="2500" dirty="0" err="1"/>
              <a:t>él</a:t>
            </a:r>
            <a:r>
              <a:rPr lang="en-US" sz="2500" dirty="0"/>
              <a:t> o </a:t>
            </a:r>
            <a:r>
              <a:rPr lang="en-US" sz="2500" dirty="0" err="1"/>
              <a:t>ella</a:t>
            </a:r>
            <a:r>
              <a:rPr lang="en-US" sz="2500" dirty="0"/>
              <a:t> </a:t>
            </a:r>
            <a:r>
              <a:rPr lang="en-US" sz="2500" dirty="0" err="1"/>
              <a:t>dirigió</a:t>
            </a:r>
            <a:r>
              <a:rPr lang="en-US" sz="2500" dirty="0"/>
              <a:t> el </a:t>
            </a:r>
            <a:r>
              <a:rPr lang="en-US" sz="2500" dirty="0" err="1"/>
              <a:t>proyecto</a:t>
            </a:r>
            <a:r>
              <a:rPr lang="en-US" sz="2500" dirty="0"/>
              <a:t> de </a:t>
            </a:r>
            <a:r>
              <a:rPr lang="en-US" sz="2500" dirty="0" err="1"/>
              <a:t>investigación</a:t>
            </a:r>
            <a:r>
              <a:rPr lang="en-US" sz="2500" dirty="0"/>
              <a:t>. </a:t>
            </a:r>
          </a:p>
        </p:txBody>
      </p:sp>
    </p:spTree>
    <p:extLst>
      <p:ext uri="{BB962C8B-B14F-4D97-AF65-F5344CB8AC3E}">
        <p14:creationId xmlns:p14="http://schemas.microsoft.com/office/powerpoint/2010/main" val="1364175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15</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THE ORDER OF THE NAMES</a:t>
            </a:r>
            <a:endParaRPr lang="es-ES_tradnl" b="1" dirty="0"/>
          </a:p>
        </p:txBody>
      </p:sp>
      <p:sp>
        <p:nvSpPr>
          <p:cNvPr id="8" name="CuadroTexto 7"/>
          <p:cNvSpPr txBox="1"/>
          <p:nvPr/>
        </p:nvSpPr>
        <p:spPr>
          <a:xfrm>
            <a:off x="631452" y="1765025"/>
            <a:ext cx="11097486" cy="4324261"/>
          </a:xfrm>
          <a:prstGeom prst="rect">
            <a:avLst/>
          </a:prstGeom>
          <a:noFill/>
        </p:spPr>
        <p:txBody>
          <a:bodyPr wrap="square" rtlCol="0">
            <a:spAutoFit/>
          </a:bodyPr>
          <a:lstStyle/>
          <a:p>
            <a:pPr marL="457200" indent="-457200">
              <a:buFont typeface="Arial" charset="0"/>
              <a:buChar char="•"/>
            </a:pPr>
            <a:r>
              <a:rPr lang="es-ES_tradnl" sz="2500" dirty="0" smtClean="0"/>
              <a:t>Luego, se pueden enumerar varios autores aproximadamente en orden de disminución de la contribución al trabajo. </a:t>
            </a:r>
          </a:p>
          <a:p>
            <a:pPr marL="457200" indent="-457200">
              <a:buFont typeface="Arial" charset="0"/>
              <a:buChar char="•"/>
            </a:pPr>
            <a:r>
              <a:rPr lang="es-ES_tradnl" sz="2500" dirty="0" smtClean="0"/>
              <a:t>En algunos campos, el jefe del laboratorio todavía aparece a menudo en último lugar, en cuyo caso esta posición puede seguir exigiendo un respeto particular. Sin embargo, el jefe debe incluirse solo si él o ella efectivamente brindó orientación.</a:t>
            </a:r>
          </a:p>
          <a:p>
            <a:pPr marL="457200" indent="-457200">
              <a:buFont typeface="Arial" charset="0"/>
              <a:buChar char="•"/>
            </a:pPr>
            <a:r>
              <a:rPr lang="es-ES_tradnl" sz="2500" dirty="0" smtClean="0"/>
              <a:t>En general, todos los que figuran como autores deberían haber participado lo suficiente como para defender el documento o un aspecto sustancial del mismo.</a:t>
            </a:r>
          </a:p>
          <a:p>
            <a:pPr marL="457200" indent="-457200">
              <a:buFont typeface="Arial" charset="0"/>
              <a:buChar char="•"/>
            </a:pPr>
            <a:r>
              <a:rPr lang="es-ES_tradnl" sz="2500" dirty="0" smtClean="0"/>
              <a:t>Algunos autores que no participaron sustancialmente en la investigación pueden lamentar su inclusión cuando si la investigación es deficiente o incluso fraudulenta.</a:t>
            </a:r>
            <a:endParaRPr lang="es-ES_tradnl" sz="2500" dirty="0"/>
          </a:p>
        </p:txBody>
      </p:sp>
    </p:spTree>
    <p:extLst>
      <p:ext uri="{BB962C8B-B14F-4D97-AF65-F5344CB8AC3E}">
        <p14:creationId xmlns:p14="http://schemas.microsoft.com/office/powerpoint/2010/main" val="600894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16</a:t>
            </a:fld>
            <a:endParaRPr lang="es-ES_tradnl" sz="1600" dirty="0"/>
          </a:p>
        </p:txBody>
      </p:sp>
      <p:sp>
        <p:nvSpPr>
          <p:cNvPr id="6" name="Título 1"/>
          <p:cNvSpPr txBox="1">
            <a:spLocks/>
          </p:cNvSpPr>
          <p:nvPr/>
        </p:nvSpPr>
        <p:spPr>
          <a:xfrm>
            <a:off x="631452" y="457201"/>
            <a:ext cx="9521754" cy="116808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DEFINITION OF AUTHORSHIP</a:t>
            </a:r>
            <a:endParaRPr lang="es-ES_tradnl" b="1" dirty="0"/>
          </a:p>
        </p:txBody>
      </p:sp>
      <p:pic>
        <p:nvPicPr>
          <p:cNvPr id="3" name="Imagen 2"/>
          <p:cNvPicPr>
            <a:picLocks noChangeAspect="1"/>
          </p:cNvPicPr>
          <p:nvPr/>
        </p:nvPicPr>
        <p:blipFill>
          <a:blip r:embed="rId3"/>
          <a:stretch>
            <a:fillRect/>
          </a:stretch>
        </p:blipFill>
        <p:spPr>
          <a:xfrm>
            <a:off x="1715453" y="1365250"/>
            <a:ext cx="9358439" cy="4953571"/>
          </a:xfrm>
          <a:prstGeom prst="rect">
            <a:avLst/>
          </a:prstGeom>
        </p:spPr>
      </p:pic>
    </p:spTree>
    <p:extLst>
      <p:ext uri="{BB962C8B-B14F-4D97-AF65-F5344CB8AC3E}">
        <p14:creationId xmlns:p14="http://schemas.microsoft.com/office/powerpoint/2010/main" val="1831492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17</a:t>
            </a:fld>
            <a:endParaRPr lang="es-ES_tradnl" sz="1600" dirty="0"/>
          </a:p>
        </p:txBody>
      </p:sp>
      <p:sp>
        <p:nvSpPr>
          <p:cNvPr id="6" name="Título 1"/>
          <p:cNvSpPr txBox="1">
            <a:spLocks/>
          </p:cNvSpPr>
          <p:nvPr/>
        </p:nvSpPr>
        <p:spPr>
          <a:xfrm>
            <a:off x="631452" y="337931"/>
            <a:ext cx="9521754" cy="128735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DEFINITION OF AUTHORSHIP</a:t>
            </a:r>
            <a:endParaRPr lang="es-ES_tradnl" b="1" dirty="0"/>
          </a:p>
        </p:txBody>
      </p:sp>
      <p:sp>
        <p:nvSpPr>
          <p:cNvPr id="8" name="CuadroTexto 7"/>
          <p:cNvSpPr txBox="1"/>
          <p:nvPr/>
        </p:nvSpPr>
        <p:spPr>
          <a:xfrm>
            <a:off x="631452" y="1347583"/>
            <a:ext cx="11097486" cy="5093702"/>
          </a:xfrm>
          <a:prstGeom prst="rect">
            <a:avLst/>
          </a:prstGeom>
          <a:noFill/>
        </p:spPr>
        <p:txBody>
          <a:bodyPr wrap="square" rtlCol="0">
            <a:spAutoFit/>
          </a:bodyPr>
          <a:lstStyle/>
          <a:p>
            <a:pPr marL="457200" indent="-457200">
              <a:buFont typeface="Arial" charset="0"/>
              <a:buChar char="•"/>
            </a:pPr>
            <a:r>
              <a:rPr lang="es-ES_tradnl" sz="2500" dirty="0" smtClean="0"/>
              <a:t>La lista de autores debe incluir aquellos, y solo aquellos, que contribuyeron activamente a la conceptualización, diseño y ejecución generales de la investigación. Además, los autores normalmente deberían estar listados en orden de importancia para la investigación. </a:t>
            </a:r>
          </a:p>
          <a:p>
            <a:pPr marL="457200" indent="-457200">
              <a:buFont typeface="Arial" charset="0"/>
              <a:buChar char="•"/>
            </a:pPr>
            <a:r>
              <a:rPr lang="es-ES_tradnl" sz="2500" dirty="0" smtClean="0"/>
              <a:t>Los colegas o supervisores no deben pedir que sus nombres figuren en los manuscritos ni permitir que se los coloque en manuscritos que informen sobre investigaciones en las que ellos mismos no hayan participado de manera íntima.</a:t>
            </a:r>
          </a:p>
          <a:p>
            <a:pPr marL="457200" indent="-457200">
              <a:buFont typeface="Arial" charset="0"/>
              <a:buChar char="•"/>
            </a:pPr>
            <a:r>
              <a:rPr lang="es-ES_tradnl" sz="2500" dirty="0" smtClean="0"/>
              <a:t>Un autor de un artículo debe definirse como uno que asume la responsabilidad intelectual de los resultados de la investigación que se informa. Sin embargo, la ciencia moderna en muchos campos es colaborativa y multidisciplinaria. Puede ser poco realista suponer que todos los autores pueden defender todos los aspectos de un artículo escrito por colaboradores de varias disciplinas. Aun así, cada autor debe ser totalmente responsable de la elección de sus colegas. </a:t>
            </a:r>
            <a:endParaRPr lang="es-ES_tradnl" sz="2500" dirty="0"/>
          </a:p>
        </p:txBody>
      </p:sp>
    </p:spTree>
    <p:extLst>
      <p:ext uri="{BB962C8B-B14F-4D97-AF65-F5344CB8AC3E}">
        <p14:creationId xmlns:p14="http://schemas.microsoft.com/office/powerpoint/2010/main" val="1473626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18</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DEFINITION OF AUTHORSHIP</a:t>
            </a:r>
            <a:endParaRPr lang="es-ES_tradnl" b="1" dirty="0"/>
          </a:p>
        </p:txBody>
      </p:sp>
      <p:sp>
        <p:nvSpPr>
          <p:cNvPr id="8" name="CuadroTexto 7"/>
          <p:cNvSpPr txBox="1"/>
          <p:nvPr/>
        </p:nvSpPr>
        <p:spPr>
          <a:xfrm>
            <a:off x="631452" y="1486729"/>
            <a:ext cx="11097486" cy="4832092"/>
          </a:xfrm>
          <a:prstGeom prst="rect">
            <a:avLst/>
          </a:prstGeom>
          <a:noFill/>
        </p:spPr>
        <p:txBody>
          <a:bodyPr wrap="square" rtlCol="0">
            <a:spAutoFit/>
          </a:bodyPr>
          <a:lstStyle/>
          <a:p>
            <a:pPr marL="457200" indent="-457200">
              <a:buFont typeface="Arial" charset="0"/>
              <a:buChar char="•"/>
            </a:pPr>
            <a:r>
              <a:rPr lang="es-ES_tradnl" sz="2800" dirty="0" smtClean="0"/>
              <a:t>Es cierto que decidir sobre la autoría no siempre es fácil. </a:t>
            </a:r>
          </a:p>
          <a:p>
            <a:pPr marL="457200" indent="-457200">
              <a:buFont typeface="Arial" charset="0"/>
              <a:buChar char="•"/>
            </a:pPr>
            <a:r>
              <a:rPr lang="es-ES_tradnl" sz="2800" dirty="0" smtClean="0"/>
              <a:t>A menudo es increíblemente difícil analizar el aporte intelectual de un artículo. Ciertamente, aquellos que han trabajado juntos intensamente durante meses o años en un problema de investigación podrían tener dificultades para recordar quién tenía el concepto original de investigación o cuya brillante idea fue la clave del éxito de los experimentos. </a:t>
            </a:r>
          </a:p>
          <a:p>
            <a:pPr marL="457200" indent="-457200">
              <a:buFont typeface="Arial" charset="0"/>
              <a:buChar char="•"/>
            </a:pPr>
            <a:r>
              <a:rPr lang="es-ES_tradnl" sz="2800" dirty="0" smtClean="0"/>
              <a:t>Cada autor listado debería haber hecho una importante contribución al estudio, y con la palabra </a:t>
            </a:r>
            <a:r>
              <a:rPr lang="es-ES_tradnl" sz="2800" b="1" dirty="0" smtClean="0"/>
              <a:t>importante</a:t>
            </a:r>
            <a:r>
              <a:rPr lang="es-ES_tradnl" sz="2800" dirty="0" smtClean="0"/>
              <a:t> se refiere a aquellos aspectos del estudio que produjeron </a:t>
            </a:r>
            <a:r>
              <a:rPr lang="es-ES_tradnl" sz="2800" i="1" dirty="0" smtClean="0"/>
              <a:t>nueva información</a:t>
            </a:r>
            <a:r>
              <a:rPr lang="es-ES_tradnl" sz="2800" dirty="0" smtClean="0"/>
              <a:t>, el concepto que define un artículo científico original. </a:t>
            </a:r>
          </a:p>
        </p:txBody>
      </p:sp>
    </p:spTree>
    <p:extLst>
      <p:ext uri="{BB962C8B-B14F-4D97-AF65-F5344CB8AC3E}">
        <p14:creationId xmlns:p14="http://schemas.microsoft.com/office/powerpoint/2010/main" val="409894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19</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DEFINITION OF AUTHORSHIP</a:t>
            </a:r>
            <a:endParaRPr lang="es-ES_tradnl" b="1" dirty="0"/>
          </a:p>
        </p:txBody>
      </p:sp>
      <p:sp>
        <p:nvSpPr>
          <p:cNvPr id="8" name="CuadroTexto 7"/>
          <p:cNvSpPr txBox="1"/>
          <p:nvPr/>
        </p:nvSpPr>
        <p:spPr>
          <a:xfrm>
            <a:off x="631452" y="1625280"/>
            <a:ext cx="11097486" cy="3108543"/>
          </a:xfrm>
          <a:prstGeom prst="rect">
            <a:avLst/>
          </a:prstGeom>
          <a:noFill/>
        </p:spPr>
        <p:txBody>
          <a:bodyPr wrap="square" rtlCol="0">
            <a:spAutoFit/>
          </a:bodyPr>
          <a:lstStyle/>
          <a:p>
            <a:pPr marL="457200" indent="-457200">
              <a:buFont typeface="Arial" charset="0"/>
              <a:buChar char="•"/>
            </a:pPr>
            <a:r>
              <a:rPr lang="es-ES_tradnl" sz="2800" dirty="0" smtClean="0"/>
              <a:t>La secuencia de autores en un artículo publicado debe decidirse, por unanimidad, antes de comenzar la investigación. </a:t>
            </a:r>
          </a:p>
          <a:p>
            <a:pPr marL="457200" indent="-457200">
              <a:buFont typeface="Arial" charset="0"/>
              <a:buChar char="•"/>
            </a:pPr>
            <a:r>
              <a:rPr lang="es-ES_tradnl" sz="2800" dirty="0" smtClean="0"/>
              <a:t>Es posible que se requiera un cambio más adelante, según el giro que tome la investigación, pero es una tontería dejar esta importante cuestión de autoría hasta el final del proceso de investigación.</a:t>
            </a:r>
          </a:p>
          <a:p>
            <a:pPr marL="457200" indent="-457200">
              <a:buFont typeface="Arial" charset="0"/>
              <a:buChar char="•"/>
            </a:pPr>
            <a:r>
              <a:rPr lang="es-ES_tradnl" sz="2800" dirty="0"/>
              <a:t>La lista injustificada de múltiples autores afecta negativamente a los investigadores </a:t>
            </a:r>
            <a:r>
              <a:rPr lang="es-ES_tradnl" sz="2800" dirty="0" smtClean="0"/>
              <a:t>reales.</a:t>
            </a:r>
          </a:p>
        </p:txBody>
      </p:sp>
    </p:spTree>
    <p:extLst>
      <p:ext uri="{BB962C8B-B14F-4D97-AF65-F5344CB8AC3E}">
        <p14:creationId xmlns:p14="http://schemas.microsoft.com/office/powerpoint/2010/main" val="562567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4359"/>
            <a:ext cx="3200400" cy="3098410"/>
          </a:xfrm>
        </p:spPr>
        <p:txBody>
          <a:bodyPr>
            <a:normAutofit/>
          </a:bodyPr>
          <a:lstStyle/>
          <a:p>
            <a:r>
              <a:rPr lang="en-US" sz="4400" b="1" dirty="0" smtClean="0"/>
              <a:t>El T</a:t>
            </a:r>
            <a:r>
              <a:rPr lang="es-ES" sz="4400" b="1" dirty="0" smtClean="0"/>
              <a:t>ÍTULO</a:t>
            </a:r>
            <a:endParaRPr lang="en-US" sz="4400" b="1" dirty="0"/>
          </a:p>
        </p:txBody>
      </p:sp>
      <p:sp>
        <p:nvSpPr>
          <p:cNvPr id="3" name="Marcador de contenido 2"/>
          <p:cNvSpPr>
            <a:spLocks noGrp="1"/>
          </p:cNvSpPr>
          <p:nvPr>
            <p:ph idx="1"/>
          </p:nvPr>
        </p:nvSpPr>
        <p:spPr>
          <a:xfrm>
            <a:off x="4800600" y="1547446"/>
            <a:ext cx="6492240" cy="4441874"/>
          </a:xfrm>
        </p:spPr>
        <p:txBody>
          <a:bodyPr>
            <a:normAutofit/>
          </a:bodyPr>
          <a:lstStyle/>
          <a:p>
            <a:pPr algn="r"/>
            <a:r>
              <a:rPr lang="en-US" sz="3200" dirty="0"/>
              <a:t>First impressions are strong impressions; a title </a:t>
            </a:r>
            <a:r>
              <a:rPr lang="en-US" sz="3200" dirty="0" smtClean="0"/>
              <a:t>ought therefore </a:t>
            </a:r>
            <a:r>
              <a:rPr lang="en-US" sz="3200" dirty="0"/>
              <a:t>to be well </a:t>
            </a:r>
            <a:r>
              <a:rPr lang="en-US" sz="3200" dirty="0" smtClean="0"/>
              <a:t>studied, and </a:t>
            </a:r>
            <a:r>
              <a:rPr lang="en-US" sz="3200" dirty="0"/>
              <a:t>to give, so far as its limits permit, a definite and concise indication </a:t>
            </a:r>
            <a:r>
              <a:rPr lang="en-US" sz="3200" dirty="0" smtClean="0"/>
              <a:t>of what </a:t>
            </a:r>
            <a:r>
              <a:rPr lang="en-US" sz="3200" dirty="0"/>
              <a:t>is to come</a:t>
            </a:r>
            <a:r>
              <a:rPr lang="en-US" sz="3200" dirty="0" smtClean="0"/>
              <a:t>.</a:t>
            </a:r>
          </a:p>
          <a:p>
            <a:pPr algn="r"/>
            <a:endParaRPr lang="en-US" sz="3200" dirty="0"/>
          </a:p>
          <a:p>
            <a:pPr algn="r"/>
            <a:r>
              <a:rPr lang="en-US" sz="3200" dirty="0"/>
              <a:t>—</a:t>
            </a:r>
            <a:r>
              <a:rPr lang="en-US" sz="3200" dirty="0" smtClean="0"/>
              <a:t>T. Clifford </a:t>
            </a:r>
            <a:r>
              <a:rPr lang="en-US" sz="3200" dirty="0" err="1"/>
              <a:t>Allbutt</a:t>
            </a:r>
            <a:endParaRPr lang="en-US" sz="3200" dirty="0"/>
          </a:p>
        </p:txBody>
      </p:sp>
      <p:sp>
        <p:nvSpPr>
          <p:cNvPr id="5" name="Marcador de número de diapositiva 4"/>
          <p:cNvSpPr>
            <a:spLocks noGrp="1"/>
          </p:cNvSpPr>
          <p:nvPr>
            <p:ph type="sldNum" sz="quarter" idx="12"/>
          </p:nvPr>
        </p:nvSpPr>
        <p:spPr/>
        <p:txBody>
          <a:bodyPr/>
          <a:lstStyle/>
          <a:p>
            <a:fld id="{5C8A0B6C-2F0D-9146-B965-5B2E4517E27B}" type="slidenum">
              <a:rPr lang="en-US" smtClean="0"/>
              <a:t>2</a:t>
            </a:fld>
            <a:endParaRPr lang="en-US"/>
          </a:p>
        </p:txBody>
      </p:sp>
    </p:spTree>
    <p:extLst>
      <p:ext uri="{BB962C8B-B14F-4D97-AF65-F5344CB8AC3E}">
        <p14:creationId xmlns:p14="http://schemas.microsoft.com/office/powerpoint/2010/main" val="1297762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20</a:t>
            </a:fld>
            <a:endParaRPr lang="es-ES_tradnl" sz="1600" dirty="0"/>
          </a:p>
        </p:txBody>
      </p:sp>
      <p:sp>
        <p:nvSpPr>
          <p:cNvPr id="6" name="Título 1"/>
          <p:cNvSpPr txBox="1">
            <a:spLocks/>
          </p:cNvSpPr>
          <p:nvPr/>
        </p:nvSpPr>
        <p:spPr>
          <a:xfrm>
            <a:off x="146304" y="2132939"/>
            <a:ext cx="3538212" cy="203672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DEFINITION OF AUTHORSHIP</a:t>
            </a:r>
            <a:endParaRPr lang="es-ES_tradnl" b="1" dirty="0"/>
          </a:p>
        </p:txBody>
      </p:sp>
      <p:sp>
        <p:nvSpPr>
          <p:cNvPr id="8" name="CuadroTexto 7"/>
          <p:cNvSpPr txBox="1"/>
          <p:nvPr/>
        </p:nvSpPr>
        <p:spPr>
          <a:xfrm>
            <a:off x="471668" y="6403399"/>
            <a:ext cx="11097486" cy="477054"/>
          </a:xfrm>
          <a:prstGeom prst="rect">
            <a:avLst/>
          </a:prstGeom>
          <a:noFill/>
        </p:spPr>
        <p:txBody>
          <a:bodyPr wrap="square" rtlCol="0">
            <a:spAutoFit/>
          </a:bodyPr>
          <a:lstStyle/>
          <a:p>
            <a:pPr marL="457200" indent="-457200">
              <a:buFont typeface="Arial" charset="0"/>
              <a:buChar char="•"/>
            </a:pPr>
            <a:r>
              <a:rPr lang="es-ES_tradnl" sz="2500" dirty="0">
                <a:solidFill>
                  <a:schemeClr val="bg1"/>
                </a:solidFill>
              </a:rPr>
              <a:t>https://</a:t>
            </a:r>
            <a:r>
              <a:rPr lang="es-ES_tradnl" sz="2500" dirty="0" err="1">
                <a:solidFill>
                  <a:schemeClr val="bg1"/>
                </a:solidFill>
              </a:rPr>
              <a:t>www.nature.com</a:t>
            </a:r>
            <a:r>
              <a:rPr lang="es-ES_tradnl" sz="2500" dirty="0">
                <a:solidFill>
                  <a:schemeClr val="bg1"/>
                </a:solidFill>
              </a:rPr>
              <a:t>/</a:t>
            </a:r>
            <a:r>
              <a:rPr lang="es-ES_tradnl" sz="2500" dirty="0" err="1">
                <a:solidFill>
                  <a:schemeClr val="bg1"/>
                </a:solidFill>
              </a:rPr>
              <a:t>articles</a:t>
            </a:r>
            <a:r>
              <a:rPr lang="es-ES_tradnl" sz="2500" dirty="0">
                <a:solidFill>
                  <a:schemeClr val="bg1"/>
                </a:solidFill>
              </a:rPr>
              <a:t>/d41586-018-05280-0</a:t>
            </a:r>
            <a:endParaRPr lang="es-ES_tradnl" sz="2500" dirty="0" smtClean="0">
              <a:solidFill>
                <a:schemeClr val="bg1"/>
              </a:solidFill>
            </a:endParaRPr>
          </a:p>
        </p:txBody>
      </p:sp>
      <p:pic>
        <p:nvPicPr>
          <p:cNvPr id="3" name="Imagen 2"/>
          <p:cNvPicPr>
            <a:picLocks noChangeAspect="1"/>
          </p:cNvPicPr>
          <p:nvPr/>
        </p:nvPicPr>
        <p:blipFill>
          <a:blip r:embed="rId3"/>
          <a:stretch>
            <a:fillRect/>
          </a:stretch>
        </p:blipFill>
        <p:spPr>
          <a:xfrm>
            <a:off x="4604238" y="219456"/>
            <a:ext cx="7124700" cy="6032500"/>
          </a:xfrm>
          <a:prstGeom prst="rect">
            <a:avLst/>
          </a:prstGeom>
        </p:spPr>
      </p:pic>
    </p:spTree>
    <p:extLst>
      <p:ext uri="{BB962C8B-B14F-4D97-AF65-F5344CB8AC3E}">
        <p14:creationId xmlns:p14="http://schemas.microsoft.com/office/powerpoint/2010/main" val="273961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21</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SPECIFYING CONTRIBUTIONS</a:t>
            </a:r>
            <a:endParaRPr lang="es-ES_tradnl" b="1" dirty="0"/>
          </a:p>
        </p:txBody>
      </p:sp>
      <p:sp>
        <p:nvSpPr>
          <p:cNvPr id="8" name="CuadroTexto 7"/>
          <p:cNvSpPr txBox="1"/>
          <p:nvPr/>
        </p:nvSpPr>
        <p:spPr>
          <a:xfrm>
            <a:off x="631452" y="1625280"/>
            <a:ext cx="11097486" cy="3970318"/>
          </a:xfrm>
          <a:prstGeom prst="rect">
            <a:avLst/>
          </a:prstGeom>
          <a:noFill/>
        </p:spPr>
        <p:txBody>
          <a:bodyPr wrap="square" rtlCol="0">
            <a:spAutoFit/>
          </a:bodyPr>
          <a:lstStyle/>
          <a:p>
            <a:pPr marL="457200" indent="-457200">
              <a:buFont typeface="Arial" charset="0"/>
              <a:buChar char="•"/>
            </a:pPr>
            <a:r>
              <a:rPr lang="es-ES_tradnl" sz="2800" dirty="0"/>
              <a:t>Algunas revistas requieren una lista de qué autor o autores hicieron qué: por ejemplo, quién diseñó la investigación, quién recopiló los datos, quién analizó los datos y quién escribió el artículo. </a:t>
            </a:r>
            <a:endParaRPr lang="es-ES_tradnl" sz="2800" dirty="0" smtClean="0"/>
          </a:p>
          <a:p>
            <a:pPr marL="457200" indent="-457200">
              <a:buFont typeface="Arial" charset="0"/>
              <a:buChar char="•"/>
            </a:pPr>
            <a:r>
              <a:rPr lang="es-ES_tradnl" sz="2800" dirty="0" smtClean="0"/>
              <a:t>Algunas </a:t>
            </a:r>
            <a:r>
              <a:rPr lang="es-ES_tradnl" sz="2800" dirty="0"/>
              <a:t>revistas publican esta lista de colaboradores con el artículo. Otros simplemente lo guardan para su propia información. </a:t>
            </a:r>
            <a:endParaRPr lang="es-ES_tradnl" sz="2800" dirty="0" smtClean="0"/>
          </a:p>
          <a:p>
            <a:pPr marL="457200" indent="-457200">
              <a:buFont typeface="Arial" charset="0"/>
              <a:buChar char="•"/>
            </a:pPr>
            <a:r>
              <a:rPr lang="es-ES_tradnl" sz="2800" dirty="0" smtClean="0"/>
              <a:t>A </a:t>
            </a:r>
            <a:r>
              <a:rPr lang="es-ES_tradnl" sz="2800" dirty="0"/>
              <a:t>veces, hay colaboradores que no son autores, por ejemplo, personas que obtuvieron algunos de los datos pero que no participaron más ampliamente en la investigación o que brindaron orientación técnica o de otro tipo.</a:t>
            </a:r>
            <a:endParaRPr lang="es-ES_tradnl" sz="2800" dirty="0" smtClean="0"/>
          </a:p>
        </p:txBody>
      </p:sp>
    </p:spTree>
    <p:extLst>
      <p:ext uri="{BB962C8B-B14F-4D97-AF65-F5344CB8AC3E}">
        <p14:creationId xmlns:p14="http://schemas.microsoft.com/office/powerpoint/2010/main" val="359966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Toy Example: </a:t>
            </a:r>
            <a:br>
              <a:rPr lang="en-US" dirty="0" smtClean="0"/>
            </a:br>
            <a:r>
              <a:rPr lang="en-US" dirty="0" smtClean="0"/>
              <a:t>Literature Review Article</a:t>
            </a:r>
            <a:endParaRPr lang="en-US" dirty="0"/>
          </a:p>
        </p:txBody>
      </p:sp>
      <p:sp>
        <p:nvSpPr>
          <p:cNvPr id="5" name="Marcador de número de diapositiva 1"/>
          <p:cNvSpPr>
            <a:spLocks noGrp="1"/>
          </p:cNvSpPr>
          <p:nvPr>
            <p:ph type="sldNum" sz="quarter" idx="12"/>
          </p:nvPr>
        </p:nvSpPr>
        <p:spPr>
          <a:xfrm>
            <a:off x="828338" y="6318821"/>
            <a:ext cx="10384146" cy="537621"/>
          </a:xfrm>
        </p:spPr>
        <p:txBody>
          <a:bodyPr/>
          <a:lstStyle/>
          <a:p>
            <a:r>
              <a:rPr lang="es-ES_tradnl" sz="1600" dirty="0" smtClean="0"/>
              <a:t>22</a:t>
            </a:r>
            <a:endParaRPr lang="es-ES_tradnl" sz="1600" dirty="0"/>
          </a:p>
        </p:txBody>
      </p:sp>
    </p:spTree>
    <p:extLst>
      <p:ext uri="{BB962C8B-B14F-4D97-AF65-F5344CB8AC3E}">
        <p14:creationId xmlns:p14="http://schemas.microsoft.com/office/powerpoint/2010/main" val="91980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23</a:t>
            </a:fld>
            <a:endParaRPr lang="es-ES_tradnl" sz="1600" dirty="0"/>
          </a:p>
        </p:txBody>
      </p:sp>
      <p:sp>
        <p:nvSpPr>
          <p:cNvPr id="6" name="Título 1"/>
          <p:cNvSpPr txBox="1">
            <a:spLocks/>
          </p:cNvSpPr>
          <p:nvPr/>
        </p:nvSpPr>
        <p:spPr>
          <a:xfrm>
            <a:off x="357132" y="1473489"/>
            <a:ext cx="5220708"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a:t>Writing a Review Article: How has big data been used in Cognitive Urban Planning?</a:t>
            </a:r>
            <a:endParaRPr lang="es-ES_tradnl" sz="4000" b="1" dirty="0"/>
          </a:p>
        </p:txBody>
      </p:sp>
      <p:sp>
        <p:nvSpPr>
          <p:cNvPr id="5" name="Marcador de contenido 2"/>
          <p:cNvSpPr txBox="1">
            <a:spLocks/>
          </p:cNvSpPr>
          <p:nvPr/>
        </p:nvSpPr>
        <p:spPr>
          <a:xfrm>
            <a:off x="6272784" y="447217"/>
            <a:ext cx="5650992" cy="603068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spcAft>
                <a:spcPts val="300"/>
              </a:spcAft>
            </a:pPr>
            <a:r>
              <a:rPr lang="en-US" dirty="0" smtClean="0"/>
              <a:t>Abstract</a:t>
            </a:r>
          </a:p>
          <a:p>
            <a:pPr>
              <a:spcBef>
                <a:spcPts val="300"/>
              </a:spcBef>
              <a:spcAft>
                <a:spcPts val="300"/>
              </a:spcAft>
            </a:pPr>
            <a:r>
              <a:rPr lang="en-US" dirty="0" smtClean="0"/>
              <a:t>1. Introduction</a:t>
            </a:r>
          </a:p>
          <a:p>
            <a:pPr>
              <a:spcBef>
                <a:spcPts val="300"/>
              </a:spcBef>
              <a:spcAft>
                <a:spcPts val="300"/>
              </a:spcAft>
            </a:pPr>
            <a:r>
              <a:rPr lang="en-US" dirty="0" smtClean="0"/>
              <a:t>2. Systematic Literature Review</a:t>
            </a:r>
          </a:p>
          <a:p>
            <a:pPr lvl="1">
              <a:spcBef>
                <a:spcPts val="300"/>
              </a:spcBef>
              <a:spcAft>
                <a:spcPts val="300"/>
              </a:spcAft>
            </a:pPr>
            <a:r>
              <a:rPr lang="en-US" sz="2000" dirty="0" smtClean="0"/>
              <a:t>Article Selection Process</a:t>
            </a:r>
          </a:p>
          <a:p>
            <a:pPr lvl="1">
              <a:spcBef>
                <a:spcPts val="300"/>
              </a:spcBef>
              <a:spcAft>
                <a:spcPts val="300"/>
              </a:spcAft>
            </a:pPr>
            <a:r>
              <a:rPr lang="en-US" sz="2000" dirty="0" smtClean="0"/>
              <a:t>Articles Classification</a:t>
            </a:r>
          </a:p>
          <a:p>
            <a:pPr>
              <a:spcBef>
                <a:spcPts val="300"/>
              </a:spcBef>
              <a:spcAft>
                <a:spcPts val="300"/>
              </a:spcAft>
            </a:pPr>
            <a:r>
              <a:rPr lang="en-US" dirty="0" smtClean="0"/>
              <a:t>3. Data Analysis and Applied Strategies in Urban Planning</a:t>
            </a:r>
          </a:p>
          <a:p>
            <a:pPr lvl="1">
              <a:spcBef>
                <a:spcPts val="300"/>
              </a:spcBef>
              <a:spcAft>
                <a:spcPts val="300"/>
              </a:spcAft>
            </a:pPr>
            <a:r>
              <a:rPr lang="en-US" sz="2000" dirty="0" smtClean="0"/>
              <a:t>Overview of Data Mining Techniques</a:t>
            </a:r>
          </a:p>
          <a:p>
            <a:pPr lvl="2">
              <a:spcBef>
                <a:spcPts val="300"/>
              </a:spcBef>
              <a:spcAft>
                <a:spcPts val="300"/>
              </a:spcAft>
            </a:pPr>
            <a:r>
              <a:rPr lang="en-US" sz="1500" dirty="0" smtClean="0"/>
              <a:t>Machine Learning Algorithms</a:t>
            </a:r>
          </a:p>
          <a:p>
            <a:pPr lvl="2">
              <a:spcBef>
                <a:spcPts val="300"/>
              </a:spcBef>
              <a:spcAft>
                <a:spcPts val="300"/>
              </a:spcAft>
            </a:pPr>
            <a:r>
              <a:rPr lang="en-US" sz="1500" dirty="0" smtClean="0"/>
              <a:t>Unsupervised Strategies</a:t>
            </a:r>
          </a:p>
          <a:p>
            <a:pPr lvl="2">
              <a:spcBef>
                <a:spcPts val="300"/>
              </a:spcBef>
              <a:spcAft>
                <a:spcPts val="300"/>
              </a:spcAft>
            </a:pPr>
            <a:r>
              <a:rPr lang="en-US" sz="1500" dirty="0" smtClean="0"/>
              <a:t>Summary of Data Analysis Strategies</a:t>
            </a:r>
          </a:p>
          <a:p>
            <a:pPr lvl="1">
              <a:spcBef>
                <a:spcPts val="300"/>
              </a:spcBef>
              <a:spcAft>
                <a:spcPts val="300"/>
              </a:spcAft>
            </a:pPr>
            <a:r>
              <a:rPr lang="en-US" sz="2000" dirty="0" smtClean="0"/>
              <a:t>Overview of Other Techniques</a:t>
            </a:r>
          </a:p>
          <a:p>
            <a:pPr lvl="2">
              <a:spcBef>
                <a:spcPts val="300"/>
              </a:spcBef>
              <a:spcAft>
                <a:spcPts val="300"/>
              </a:spcAft>
            </a:pPr>
            <a:r>
              <a:rPr lang="en-US" sz="1500" dirty="0" smtClean="0"/>
              <a:t>Other techniques employed</a:t>
            </a:r>
          </a:p>
          <a:p>
            <a:pPr lvl="2">
              <a:spcBef>
                <a:spcPts val="300"/>
              </a:spcBef>
              <a:spcAft>
                <a:spcPts val="300"/>
              </a:spcAft>
            </a:pPr>
            <a:r>
              <a:rPr lang="en-US" sz="1500" dirty="0" smtClean="0"/>
              <a:t>Techniques of Evaluation and Assessment </a:t>
            </a:r>
          </a:p>
          <a:p>
            <a:pPr lvl="2">
              <a:spcBef>
                <a:spcPts val="300"/>
              </a:spcBef>
              <a:spcAft>
                <a:spcPts val="300"/>
              </a:spcAft>
            </a:pPr>
            <a:r>
              <a:rPr lang="en-US" sz="1500" dirty="0" smtClean="0"/>
              <a:t>Summary of Other Strategies</a:t>
            </a:r>
          </a:p>
          <a:p>
            <a:pPr>
              <a:spcBef>
                <a:spcPts val="300"/>
              </a:spcBef>
              <a:spcAft>
                <a:spcPts val="300"/>
              </a:spcAft>
            </a:pPr>
            <a:r>
              <a:rPr lang="en-US" dirty="0" smtClean="0"/>
              <a:t>4. Result and Comparisons</a:t>
            </a:r>
          </a:p>
          <a:p>
            <a:pPr>
              <a:spcBef>
                <a:spcPts val="300"/>
              </a:spcBef>
              <a:spcAft>
                <a:spcPts val="300"/>
              </a:spcAft>
            </a:pPr>
            <a:r>
              <a:rPr lang="en-US" dirty="0" smtClean="0"/>
              <a:t>5. Conclusions</a:t>
            </a:r>
          </a:p>
          <a:p>
            <a:pPr>
              <a:spcBef>
                <a:spcPts val="300"/>
              </a:spcBef>
              <a:spcAft>
                <a:spcPts val="300"/>
              </a:spcAft>
            </a:pPr>
            <a:r>
              <a:rPr lang="en-US" dirty="0" smtClean="0"/>
              <a:t>6. References</a:t>
            </a:r>
          </a:p>
        </p:txBody>
      </p:sp>
    </p:spTree>
    <p:extLst>
      <p:ext uri="{BB962C8B-B14F-4D97-AF65-F5344CB8AC3E}">
        <p14:creationId xmlns:p14="http://schemas.microsoft.com/office/powerpoint/2010/main" val="2005668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24</a:t>
            </a:fld>
            <a:endParaRPr lang="es-ES_tradnl" sz="1600" dirty="0"/>
          </a:p>
        </p:txBody>
      </p:sp>
      <p:sp>
        <p:nvSpPr>
          <p:cNvPr id="6" name="Título 1"/>
          <p:cNvSpPr txBox="1">
            <a:spLocks/>
          </p:cNvSpPr>
          <p:nvPr/>
        </p:nvSpPr>
        <p:spPr>
          <a:xfrm>
            <a:off x="668028" y="467649"/>
            <a:ext cx="8677140"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Section: Systematic Literature Review</a:t>
            </a:r>
            <a:endParaRPr lang="es-ES_tradnl" sz="4000" b="1" dirty="0"/>
          </a:p>
        </p:txBody>
      </p:sp>
      <p:sp>
        <p:nvSpPr>
          <p:cNvPr id="5" name="Marcador de contenido 2"/>
          <p:cNvSpPr txBox="1">
            <a:spLocks/>
          </p:cNvSpPr>
          <p:nvPr/>
        </p:nvSpPr>
        <p:spPr>
          <a:xfrm>
            <a:off x="668028" y="1280161"/>
            <a:ext cx="11095438" cy="402731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300" dirty="0"/>
              <a:t>In order to have a clear picture of big data data (i.e. social media data among others) employed in cognitive urban planning, this section provides a systematic literature review (SLR) of the data-oriented processes (sources, collection, cleaning, analysis, treatment and usage) with a specific focus on researches related to cognitive cities. “According to Cook, et al. (1997), a systematic review was distinguished from a traditional one in the case of the replicable, scientific, and transparent process. </a:t>
            </a:r>
            <a:endParaRPr lang="en-US" sz="2300" dirty="0" smtClean="0"/>
          </a:p>
          <a:p>
            <a:pPr marL="0" indent="0">
              <a:buNone/>
            </a:pPr>
            <a:r>
              <a:rPr lang="en-US" sz="2300" dirty="0" smtClean="0"/>
              <a:t>As </a:t>
            </a:r>
            <a:r>
              <a:rPr lang="en-US" sz="2300" dirty="0"/>
              <a:t>a research method, SLR is inspired from the field of medicine (</a:t>
            </a:r>
            <a:r>
              <a:rPr lang="en-US" sz="2300" dirty="0" err="1"/>
              <a:t>Kitchenham</a:t>
            </a:r>
            <a:r>
              <a:rPr lang="en-US" sz="2300" dirty="0"/>
              <a:t>, 2004) which provides a repeated research method and should supply sufficient details to be replicated by other researchers (</a:t>
            </a:r>
            <a:r>
              <a:rPr lang="en-US" sz="2300" dirty="0" err="1"/>
              <a:t>Charband</a:t>
            </a:r>
            <a:r>
              <a:rPr lang="en-US" sz="2300" dirty="0"/>
              <a:t> &amp; </a:t>
            </a:r>
            <a:r>
              <a:rPr lang="en-US" sz="2300" dirty="0" err="1"/>
              <a:t>Navimipour</a:t>
            </a:r>
            <a:r>
              <a:rPr lang="en-US" sz="2300" dirty="0"/>
              <a:t>, 2016; </a:t>
            </a:r>
            <a:r>
              <a:rPr lang="en-US" sz="2300" dirty="0" err="1"/>
              <a:t>Kupiainen</a:t>
            </a:r>
            <a:r>
              <a:rPr lang="en-US" sz="2300" dirty="0"/>
              <a:t>, </a:t>
            </a:r>
            <a:r>
              <a:rPr lang="en-US" sz="2300" dirty="0" err="1"/>
              <a:t>Mäntylä</a:t>
            </a:r>
            <a:r>
              <a:rPr lang="en-US" sz="2300" dirty="0"/>
              <a:t>, &amp; </a:t>
            </a:r>
            <a:r>
              <a:rPr lang="en-US" sz="2300" dirty="0" err="1"/>
              <a:t>Itkonen</a:t>
            </a:r>
            <a:r>
              <a:rPr lang="en-US" sz="2300" dirty="0"/>
              <a:t>, 2015; </a:t>
            </a:r>
            <a:r>
              <a:rPr lang="en-US" sz="2300" dirty="0" err="1"/>
              <a:t>Navimipour</a:t>
            </a:r>
            <a:r>
              <a:rPr lang="en-US" sz="2300" dirty="0"/>
              <a:t> &amp; </a:t>
            </a:r>
            <a:r>
              <a:rPr lang="en-US" sz="2300" dirty="0" err="1"/>
              <a:t>Charband</a:t>
            </a:r>
            <a:r>
              <a:rPr lang="en-US" sz="2300" dirty="0"/>
              <a:t>, 2016)”. Particularly, the number of studies on big data analysis and employment has been increasing dramatically, therefore in this section, in order to conduct a comprehensive study of the important mechanisms of big data in cognitive urban planning, the required background was culled from the existing SLR from 2010 to 201</a:t>
            </a:r>
            <a:r>
              <a:rPr lang="en-US" sz="2300" u="sng" dirty="0"/>
              <a:t>8</a:t>
            </a:r>
            <a:r>
              <a:rPr lang="en-US" sz="2300" dirty="0"/>
              <a:t>. In order to have valid data, the SLR selection procedure was evaluated and outlined in the following section.</a:t>
            </a:r>
          </a:p>
        </p:txBody>
      </p:sp>
    </p:spTree>
    <p:extLst>
      <p:ext uri="{BB962C8B-B14F-4D97-AF65-F5344CB8AC3E}">
        <p14:creationId xmlns:p14="http://schemas.microsoft.com/office/powerpoint/2010/main" val="152898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25</a:t>
            </a:fld>
            <a:endParaRPr lang="es-ES_tradnl" sz="1600" dirty="0"/>
          </a:p>
        </p:txBody>
      </p:sp>
      <p:sp>
        <p:nvSpPr>
          <p:cNvPr id="6" name="Título 1"/>
          <p:cNvSpPr txBox="1">
            <a:spLocks/>
          </p:cNvSpPr>
          <p:nvPr/>
        </p:nvSpPr>
        <p:spPr>
          <a:xfrm>
            <a:off x="668028" y="467649"/>
            <a:ext cx="8677140"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Subsection: Article Selection Process</a:t>
            </a:r>
          </a:p>
        </p:txBody>
      </p:sp>
      <p:sp>
        <p:nvSpPr>
          <p:cNvPr id="5" name="Marcador de contenido 2"/>
          <p:cNvSpPr txBox="1">
            <a:spLocks/>
          </p:cNvSpPr>
          <p:nvPr/>
        </p:nvSpPr>
        <p:spPr>
          <a:xfrm>
            <a:off x="668028" y="1280161"/>
            <a:ext cx="11095438" cy="402731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sz="2300" dirty="0"/>
          </a:p>
        </p:txBody>
      </p:sp>
      <p:sp>
        <p:nvSpPr>
          <p:cNvPr id="8" name="Marcador de contenido 2"/>
          <p:cNvSpPr txBox="1">
            <a:spLocks/>
          </p:cNvSpPr>
          <p:nvPr/>
        </p:nvSpPr>
        <p:spPr>
          <a:xfrm>
            <a:off x="828338" y="1570416"/>
            <a:ext cx="10058400" cy="402336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400" dirty="0" smtClean="0"/>
              <a:t>The article selection strategy consists of three main stages:</a:t>
            </a:r>
          </a:p>
          <a:p>
            <a:r>
              <a:rPr lang="en-US" sz="2400" dirty="0" smtClean="0"/>
              <a:t>Stage 1: Automated search based on the keywords;</a:t>
            </a:r>
          </a:p>
          <a:p>
            <a:r>
              <a:rPr lang="en-US" sz="2400" dirty="0" smtClean="0"/>
              <a:t>Stage 2: Selection based on the title of the papers, the publication year and papers language;</a:t>
            </a:r>
          </a:p>
          <a:p>
            <a:r>
              <a:rPr lang="en-US" sz="2400" dirty="0" smtClean="0"/>
              <a:t>Stage 3: Selection based on the reputation and validity of the journals</a:t>
            </a:r>
          </a:p>
          <a:p>
            <a:endParaRPr lang="en-US" sz="2400" dirty="0" smtClean="0"/>
          </a:p>
          <a:p>
            <a:pPr marL="0" indent="0">
              <a:buFont typeface="Calibri" panose="020F0502020204030204" pitchFamily="34" charset="0"/>
              <a:buNone/>
            </a:pPr>
            <a:r>
              <a:rPr lang="en-US" sz="2400" dirty="0" smtClean="0"/>
              <a:t>In stage 1, keywords (</a:t>
            </a:r>
            <a:r>
              <a:rPr lang="en-US" sz="2400" b="1" dirty="0" smtClean="0"/>
              <a:t>machine learning algorithms, urban planning, cognitive cities, social media, recommender systems</a:t>
            </a:r>
            <a:r>
              <a:rPr lang="en-US" sz="2400" dirty="0" smtClean="0"/>
              <a:t>) have been searched to find relevant articles. The result of the search was </a:t>
            </a:r>
            <a:r>
              <a:rPr lang="en-US" sz="2400" dirty="0" smtClean="0">
                <a:solidFill>
                  <a:srgbClr val="FF0000"/>
                </a:solidFill>
              </a:rPr>
              <a:t>340</a:t>
            </a:r>
            <a:r>
              <a:rPr lang="en-US" sz="2400" dirty="0" smtClean="0"/>
              <a:t> articles from journals, conference papers, books, chapters, notes and any articles in which a part of these keyword were mentioned.</a:t>
            </a:r>
            <a:endParaRPr lang="en-US" sz="2400" dirty="0"/>
          </a:p>
        </p:txBody>
      </p:sp>
    </p:spTree>
    <p:extLst>
      <p:ext uri="{BB962C8B-B14F-4D97-AF65-F5344CB8AC3E}">
        <p14:creationId xmlns:p14="http://schemas.microsoft.com/office/powerpoint/2010/main" val="3653105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26</a:t>
            </a:fld>
            <a:endParaRPr lang="es-ES_tradnl" sz="1600" dirty="0"/>
          </a:p>
        </p:txBody>
      </p:sp>
      <p:sp>
        <p:nvSpPr>
          <p:cNvPr id="6" name="Título 1"/>
          <p:cNvSpPr txBox="1">
            <a:spLocks/>
          </p:cNvSpPr>
          <p:nvPr/>
        </p:nvSpPr>
        <p:spPr>
          <a:xfrm>
            <a:off x="668028" y="467649"/>
            <a:ext cx="8677140"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Subsection: Article Selection Process</a:t>
            </a:r>
          </a:p>
        </p:txBody>
      </p:sp>
      <p:sp>
        <p:nvSpPr>
          <p:cNvPr id="5" name="Marcador de contenido 2"/>
          <p:cNvSpPr txBox="1">
            <a:spLocks/>
          </p:cNvSpPr>
          <p:nvPr/>
        </p:nvSpPr>
        <p:spPr>
          <a:xfrm>
            <a:off x="668028" y="1280161"/>
            <a:ext cx="11095438" cy="402731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sz="2300" dirty="0"/>
          </a:p>
        </p:txBody>
      </p:sp>
      <p:sp>
        <p:nvSpPr>
          <p:cNvPr id="8" name="Marcador de contenido 2"/>
          <p:cNvSpPr txBox="1">
            <a:spLocks/>
          </p:cNvSpPr>
          <p:nvPr/>
        </p:nvSpPr>
        <p:spPr>
          <a:xfrm>
            <a:off x="828338" y="1570416"/>
            <a:ext cx="10058400" cy="402336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50000"/>
              </a:lnSpc>
              <a:buNone/>
            </a:pPr>
            <a:r>
              <a:rPr lang="en-US" sz="2400" dirty="0"/>
              <a:t>Stage 2 was conducted by considering some criteria to ensure that only high-quality publications were included in the study. Therefore we focused on the articles retrieved from journal publications and IEEE conferences published by Elsevier, Springer, IEEE, DOAJ, and ACM. In this regard, the invalid conference articles, reports, working papers, editorial notes, erratum, commentaries, and book review articles were excluded. The articles were selected based on their titles related to </a:t>
            </a:r>
            <a:r>
              <a:rPr lang="en-US" sz="2400" b="1" dirty="0"/>
              <a:t>cognitive urban planning, big data usage </a:t>
            </a:r>
            <a:r>
              <a:rPr lang="en-US" sz="2400" dirty="0"/>
              <a:t>and related concepts.</a:t>
            </a:r>
          </a:p>
          <a:p>
            <a:pPr marL="0" indent="0">
              <a:lnSpc>
                <a:spcPct val="150000"/>
              </a:lnSpc>
              <a:buFont typeface="Calibri" panose="020F0502020204030204" pitchFamily="34" charset="0"/>
              <a:buNone/>
            </a:pPr>
            <a:endParaRPr lang="en-US" sz="2400" dirty="0"/>
          </a:p>
        </p:txBody>
      </p:sp>
    </p:spTree>
    <p:extLst>
      <p:ext uri="{BB962C8B-B14F-4D97-AF65-F5344CB8AC3E}">
        <p14:creationId xmlns:p14="http://schemas.microsoft.com/office/powerpoint/2010/main" val="1020900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27</a:t>
            </a:fld>
            <a:endParaRPr lang="es-ES_tradnl" sz="1600" dirty="0"/>
          </a:p>
        </p:txBody>
      </p:sp>
      <p:sp>
        <p:nvSpPr>
          <p:cNvPr id="6" name="Título 1"/>
          <p:cNvSpPr txBox="1">
            <a:spLocks/>
          </p:cNvSpPr>
          <p:nvPr/>
        </p:nvSpPr>
        <p:spPr>
          <a:xfrm>
            <a:off x="668028" y="467649"/>
            <a:ext cx="8677140"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Subsection: Article Selection Process</a:t>
            </a:r>
          </a:p>
        </p:txBody>
      </p:sp>
      <p:sp>
        <p:nvSpPr>
          <p:cNvPr id="5" name="Marcador de contenido 2"/>
          <p:cNvSpPr txBox="1">
            <a:spLocks/>
          </p:cNvSpPr>
          <p:nvPr/>
        </p:nvSpPr>
        <p:spPr>
          <a:xfrm>
            <a:off x="668028" y="1280161"/>
            <a:ext cx="11095438" cy="402731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sz="2300" dirty="0"/>
          </a:p>
        </p:txBody>
      </p:sp>
      <p:sp>
        <p:nvSpPr>
          <p:cNvPr id="8" name="Marcador de contenido 2"/>
          <p:cNvSpPr txBox="1">
            <a:spLocks/>
          </p:cNvSpPr>
          <p:nvPr/>
        </p:nvSpPr>
        <p:spPr>
          <a:xfrm>
            <a:off x="828338" y="1570416"/>
            <a:ext cx="10058400" cy="402336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sz="2400" dirty="0"/>
              <a:t>In stage 3, full texts and abstracts of the selected articles were reviewed by authors to verify the relevance of these articles. Based on this relevance to the subject matter, publication year, and journal rank, each article was either included or excluded. The cited information, abstracts, and keywords of all articles were exported to an Excel spreadsheet for further analysis. The selected articles were refined through three steps. After applying filters, we chose 5 famous publishers and studies that were related to </a:t>
            </a:r>
            <a:r>
              <a:rPr lang="en-US" sz="2400" b="1" dirty="0"/>
              <a:t>cognitive urban planning</a:t>
            </a:r>
            <a:r>
              <a:rPr lang="en-US" sz="2400" dirty="0"/>
              <a:t>, therefore, </a:t>
            </a:r>
            <a:r>
              <a:rPr lang="en-US" sz="2400" dirty="0">
                <a:solidFill>
                  <a:srgbClr val="FF0000"/>
                </a:solidFill>
              </a:rPr>
              <a:t>300</a:t>
            </a:r>
            <a:r>
              <a:rPr lang="en-US" sz="2400" dirty="0"/>
              <a:t> articles were excluded. Those articles written in the English language were included, moreover, opinion-driven reports (editorials, commentaries, and letters) and books were excluded. Finally, </a:t>
            </a:r>
            <a:r>
              <a:rPr lang="en-US" sz="2400" dirty="0">
                <a:solidFill>
                  <a:srgbClr val="FF0000"/>
                </a:solidFill>
              </a:rPr>
              <a:t>40</a:t>
            </a:r>
            <a:r>
              <a:rPr lang="en-US" sz="2400" dirty="0"/>
              <a:t> articles were obtained and analyzed.</a:t>
            </a:r>
          </a:p>
        </p:txBody>
      </p:sp>
    </p:spTree>
    <p:extLst>
      <p:ext uri="{BB962C8B-B14F-4D97-AF65-F5344CB8AC3E}">
        <p14:creationId xmlns:p14="http://schemas.microsoft.com/office/powerpoint/2010/main" val="19962629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28</a:t>
            </a:fld>
            <a:endParaRPr lang="es-ES_tradnl" sz="1600" dirty="0"/>
          </a:p>
        </p:txBody>
      </p:sp>
      <p:sp>
        <p:nvSpPr>
          <p:cNvPr id="6" name="Título 1"/>
          <p:cNvSpPr txBox="1">
            <a:spLocks/>
          </p:cNvSpPr>
          <p:nvPr/>
        </p:nvSpPr>
        <p:spPr>
          <a:xfrm>
            <a:off x="668028" y="467649"/>
            <a:ext cx="8677140"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Subsection: Articles Classification</a:t>
            </a:r>
          </a:p>
        </p:txBody>
      </p:sp>
      <p:sp>
        <p:nvSpPr>
          <p:cNvPr id="5" name="Marcador de contenido 2"/>
          <p:cNvSpPr txBox="1">
            <a:spLocks/>
          </p:cNvSpPr>
          <p:nvPr/>
        </p:nvSpPr>
        <p:spPr>
          <a:xfrm>
            <a:off x="668028" y="1280161"/>
            <a:ext cx="11095438" cy="402731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sz="2300" dirty="0"/>
          </a:p>
        </p:txBody>
      </p:sp>
      <p:sp>
        <p:nvSpPr>
          <p:cNvPr id="8" name="Marcador de contenido 2"/>
          <p:cNvSpPr txBox="1">
            <a:spLocks/>
          </p:cNvSpPr>
          <p:nvPr/>
        </p:nvSpPr>
        <p:spPr>
          <a:xfrm>
            <a:off x="828338" y="1388336"/>
            <a:ext cx="10058400" cy="402336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2400" dirty="0"/>
              <a:t>In this section, the classification of the papers based on their relevance to </a:t>
            </a:r>
            <a:r>
              <a:rPr lang="en-US" sz="2400" b="1" dirty="0"/>
              <a:t>big data in cognitive urban planning, CUP, </a:t>
            </a:r>
            <a:r>
              <a:rPr lang="en-US" sz="2400" dirty="0"/>
              <a:t>is described. Among the four kinds of big data sources employed in CUP, 14 articles out of 40 (35%) were related to social media data (Table 1); 9 articles out of 40 (22.5%) referred to e-government platforms information (Table 2); 8 articles of the 40</a:t>
            </a:r>
            <a:r>
              <a:rPr lang="is-IS" sz="2400" dirty="0"/>
              <a:t>…...</a:t>
            </a:r>
            <a:r>
              <a:rPr lang="en-US" sz="2400" dirty="0"/>
              <a:t>. Also, the classification of the papers based on the year of publication that opted from 2010-2018 is shown in Fig.1. In 2014, the number of published articles was maximum. Also, Fig 2 shows the classification of the papers over time in each category including Elsevier, Springer, IEEE, DOAJ, and ACM. Fig. 3 shows the classification of the articles among 5 publishers, where 46 % of the total article of journals belong to Springer, 34% of the articles are related to the IEEE, 11% of the articles are related to Elsevier, 7% of the articles are related to the ACM, and, the remaining 2% of the articles are related to the DOAJ.</a:t>
            </a:r>
          </a:p>
        </p:txBody>
      </p:sp>
    </p:spTree>
    <p:extLst>
      <p:ext uri="{BB962C8B-B14F-4D97-AF65-F5344CB8AC3E}">
        <p14:creationId xmlns:p14="http://schemas.microsoft.com/office/powerpoint/2010/main" val="1056033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437467" y="218821"/>
            <a:ext cx="8398933" cy="6115426"/>
          </a:xfrm>
          <a:prstGeom prst="rect">
            <a:avLst/>
          </a:prstGeom>
        </p:spPr>
      </p:pic>
      <p:sp>
        <p:nvSpPr>
          <p:cNvPr id="5" name="Título 1"/>
          <p:cNvSpPr>
            <a:spLocks noGrp="1"/>
          </p:cNvSpPr>
          <p:nvPr>
            <p:ph type="title"/>
          </p:nvPr>
        </p:nvSpPr>
        <p:spPr>
          <a:xfrm>
            <a:off x="929640" y="218821"/>
            <a:ext cx="2159000" cy="1325563"/>
          </a:xfrm>
        </p:spPr>
        <p:txBody>
          <a:bodyPr>
            <a:normAutofit fontScale="90000"/>
          </a:bodyPr>
          <a:lstStyle/>
          <a:p>
            <a:r>
              <a:rPr lang="en-US" smtClean="0"/>
              <a:t>Example</a:t>
            </a:r>
            <a:endParaRPr lang="en-US" dirty="0"/>
          </a:p>
        </p:txBody>
      </p:sp>
      <p:sp>
        <p:nvSpPr>
          <p:cNvPr id="6" name="Marcador de número de diapositiva 1"/>
          <p:cNvSpPr>
            <a:spLocks noGrp="1"/>
          </p:cNvSpPr>
          <p:nvPr>
            <p:ph type="sldNum" sz="quarter" idx="12"/>
          </p:nvPr>
        </p:nvSpPr>
        <p:spPr>
          <a:xfrm>
            <a:off x="828338" y="6318821"/>
            <a:ext cx="10384146" cy="537621"/>
          </a:xfrm>
        </p:spPr>
        <p:txBody>
          <a:bodyPr/>
          <a:lstStyle/>
          <a:p>
            <a:r>
              <a:rPr lang="es-ES_tradnl" sz="1600" dirty="0" smtClean="0"/>
              <a:t>29</a:t>
            </a:r>
            <a:endParaRPr lang="es-ES_tradnl" sz="1600" dirty="0"/>
          </a:p>
        </p:txBody>
      </p:sp>
    </p:spTree>
    <p:extLst>
      <p:ext uri="{BB962C8B-B14F-4D97-AF65-F5344CB8AC3E}">
        <p14:creationId xmlns:p14="http://schemas.microsoft.com/office/powerpoint/2010/main" val="1430152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LA </a:t>
            </a:r>
            <a:r>
              <a:rPr lang="es-ES" dirty="0" smtClean="0"/>
              <a:t>IMPORTANCIA DEL TÍTULO</a:t>
            </a:r>
            <a:endParaRPr lang="es-ES_tradnl" b="1" dirty="0"/>
          </a:p>
        </p:txBody>
      </p:sp>
      <p:sp>
        <p:nvSpPr>
          <p:cNvPr id="8" name="CuadroTexto 7"/>
          <p:cNvSpPr txBox="1"/>
          <p:nvPr/>
        </p:nvSpPr>
        <p:spPr>
          <a:xfrm>
            <a:off x="631452" y="1625280"/>
            <a:ext cx="11097486" cy="4324261"/>
          </a:xfrm>
          <a:prstGeom prst="rect">
            <a:avLst/>
          </a:prstGeom>
          <a:noFill/>
        </p:spPr>
        <p:txBody>
          <a:bodyPr wrap="square" rtlCol="0">
            <a:spAutoFit/>
          </a:bodyPr>
          <a:lstStyle/>
          <a:p>
            <a:pPr marL="457200" indent="-457200">
              <a:buFont typeface="Arial" charset="0"/>
              <a:buChar char="•"/>
            </a:pPr>
            <a:r>
              <a:rPr lang="en-US" sz="2500" dirty="0"/>
              <a:t>Al </a:t>
            </a:r>
            <a:r>
              <a:rPr lang="en-US" sz="2500" dirty="0" err="1"/>
              <a:t>preparar</a:t>
            </a:r>
            <a:r>
              <a:rPr lang="en-US" sz="2500" dirty="0"/>
              <a:t> </a:t>
            </a:r>
            <a:r>
              <a:rPr lang="en-US" sz="2500" dirty="0" smtClean="0"/>
              <a:t>el </a:t>
            </a:r>
            <a:r>
              <a:rPr lang="en-US" sz="2500" dirty="0" err="1"/>
              <a:t>título</a:t>
            </a:r>
            <a:r>
              <a:rPr lang="en-US" sz="2500" dirty="0"/>
              <a:t> para un </a:t>
            </a:r>
            <a:r>
              <a:rPr lang="en-US" sz="2500" dirty="0" err="1"/>
              <a:t>artículo</a:t>
            </a:r>
            <a:r>
              <a:rPr lang="en-US" sz="2500" dirty="0"/>
              <a:t>, </a:t>
            </a:r>
            <a:r>
              <a:rPr lang="en-US" sz="2500" dirty="0" err="1"/>
              <a:t>haría</a:t>
            </a:r>
            <a:r>
              <a:rPr lang="en-US" sz="2500" dirty="0"/>
              <a:t> </a:t>
            </a:r>
            <a:r>
              <a:rPr lang="en-US" sz="2500" dirty="0" err="1"/>
              <a:t>bien</a:t>
            </a:r>
            <a:r>
              <a:rPr lang="en-US" sz="2500" dirty="0"/>
              <a:t> en </a:t>
            </a:r>
            <a:r>
              <a:rPr lang="en-US" sz="2500" dirty="0" err="1"/>
              <a:t>recordar</a:t>
            </a:r>
            <a:r>
              <a:rPr lang="en-US" sz="2500" dirty="0"/>
              <a:t> un </a:t>
            </a:r>
            <a:r>
              <a:rPr lang="en-US" sz="2500" dirty="0" err="1"/>
              <a:t>hecho</a:t>
            </a:r>
            <a:r>
              <a:rPr lang="en-US" sz="2500" dirty="0"/>
              <a:t> </a:t>
            </a:r>
            <a:r>
              <a:rPr lang="en-US" sz="2500" dirty="0" err="1"/>
              <a:t>sobresaliente</a:t>
            </a:r>
            <a:r>
              <a:rPr lang="en-US" sz="2500" dirty="0"/>
              <a:t>: </a:t>
            </a:r>
            <a:r>
              <a:rPr lang="en-US" sz="2500" dirty="0" err="1"/>
              <a:t>este</a:t>
            </a:r>
            <a:r>
              <a:rPr lang="en-US" sz="2500" dirty="0"/>
              <a:t> </a:t>
            </a:r>
            <a:r>
              <a:rPr lang="en-US" sz="2500" dirty="0" err="1"/>
              <a:t>título</a:t>
            </a:r>
            <a:r>
              <a:rPr lang="en-US" sz="2500" dirty="0"/>
              <a:t> </a:t>
            </a:r>
            <a:r>
              <a:rPr lang="en-US" sz="2500" dirty="0" err="1"/>
              <a:t>será</a:t>
            </a:r>
            <a:r>
              <a:rPr lang="en-US" sz="2500" dirty="0"/>
              <a:t> </a:t>
            </a:r>
            <a:r>
              <a:rPr lang="en-US" sz="2500" dirty="0" err="1"/>
              <a:t>leído</a:t>
            </a:r>
            <a:r>
              <a:rPr lang="en-US" sz="2500" dirty="0"/>
              <a:t> </a:t>
            </a:r>
            <a:r>
              <a:rPr lang="en-US" sz="2500" dirty="0" err="1"/>
              <a:t>por</a:t>
            </a:r>
            <a:r>
              <a:rPr lang="en-US" sz="2500" dirty="0"/>
              <a:t> miles de personas</a:t>
            </a:r>
            <a:r>
              <a:rPr lang="en-US" sz="2500" dirty="0" smtClean="0"/>
              <a:t>.</a:t>
            </a:r>
          </a:p>
          <a:p>
            <a:pPr marL="457200" indent="-457200">
              <a:buFont typeface="Arial" charset="0"/>
              <a:buChar char="•"/>
            </a:pPr>
            <a:r>
              <a:rPr lang="en-US" sz="2500" dirty="0" err="1" smtClean="0"/>
              <a:t>Quizás</a:t>
            </a:r>
            <a:r>
              <a:rPr lang="en-US" sz="2500" dirty="0" smtClean="0"/>
              <a:t> </a:t>
            </a:r>
            <a:r>
              <a:rPr lang="en-US" sz="2500" dirty="0" err="1"/>
              <a:t>pocas</a:t>
            </a:r>
            <a:r>
              <a:rPr lang="en-US" sz="2500" dirty="0"/>
              <a:t> personas, </a:t>
            </a:r>
            <a:r>
              <a:rPr lang="en-US" sz="2500" dirty="0" err="1"/>
              <a:t>si</a:t>
            </a:r>
            <a:r>
              <a:rPr lang="en-US" sz="2500" dirty="0"/>
              <a:t> </a:t>
            </a:r>
            <a:r>
              <a:rPr lang="en-US" sz="2500" dirty="0" err="1"/>
              <a:t>las</a:t>
            </a:r>
            <a:r>
              <a:rPr lang="en-US" sz="2500" dirty="0"/>
              <a:t> hay, </a:t>
            </a:r>
            <a:r>
              <a:rPr lang="en-US" sz="2500" dirty="0" err="1"/>
              <a:t>leerán</a:t>
            </a:r>
            <a:r>
              <a:rPr lang="en-US" sz="2500" dirty="0"/>
              <a:t> el </a:t>
            </a:r>
            <a:r>
              <a:rPr lang="en-US" sz="2500" dirty="0" err="1"/>
              <a:t>artículo</a:t>
            </a:r>
            <a:r>
              <a:rPr lang="en-US" sz="2500" dirty="0"/>
              <a:t> </a:t>
            </a:r>
            <a:r>
              <a:rPr lang="en-US" sz="2500" dirty="0" err="1"/>
              <a:t>completo</a:t>
            </a:r>
            <a:r>
              <a:rPr lang="en-US" sz="2500" dirty="0"/>
              <a:t>, </a:t>
            </a:r>
            <a:r>
              <a:rPr lang="en-US" sz="2500" dirty="0" err="1"/>
              <a:t>pero</a:t>
            </a:r>
            <a:r>
              <a:rPr lang="en-US" sz="2500" dirty="0"/>
              <a:t> </a:t>
            </a:r>
            <a:r>
              <a:rPr lang="en-US" sz="2500" dirty="0" err="1"/>
              <a:t>muchas</a:t>
            </a:r>
            <a:r>
              <a:rPr lang="en-US" sz="2500" dirty="0"/>
              <a:t> personas </a:t>
            </a:r>
            <a:r>
              <a:rPr lang="en-US" sz="2500" dirty="0" err="1"/>
              <a:t>leerán</a:t>
            </a:r>
            <a:r>
              <a:rPr lang="en-US" sz="2500" dirty="0"/>
              <a:t> el </a:t>
            </a:r>
            <a:r>
              <a:rPr lang="en-US" sz="2500" dirty="0" err="1"/>
              <a:t>título</a:t>
            </a:r>
            <a:r>
              <a:rPr lang="en-US" sz="2500" dirty="0"/>
              <a:t>, </a:t>
            </a:r>
            <a:r>
              <a:rPr lang="en-US" sz="2500" dirty="0" err="1"/>
              <a:t>ya</a:t>
            </a:r>
            <a:r>
              <a:rPr lang="en-US" sz="2500" dirty="0"/>
              <a:t> sea en la </a:t>
            </a:r>
            <a:r>
              <a:rPr lang="en-US" sz="2500" dirty="0" err="1"/>
              <a:t>revista</a:t>
            </a:r>
            <a:r>
              <a:rPr lang="en-US" sz="2500" dirty="0"/>
              <a:t> original, en </a:t>
            </a:r>
            <a:r>
              <a:rPr lang="en-US" sz="2500" dirty="0" err="1"/>
              <a:t>una</a:t>
            </a:r>
            <a:r>
              <a:rPr lang="en-US" sz="2500" dirty="0"/>
              <a:t> de </a:t>
            </a:r>
            <a:r>
              <a:rPr lang="en-US" sz="2500" dirty="0" err="1"/>
              <a:t>las</a:t>
            </a:r>
            <a:r>
              <a:rPr lang="en-US" sz="2500" dirty="0"/>
              <a:t> bases de </a:t>
            </a:r>
            <a:r>
              <a:rPr lang="en-US" sz="2500" dirty="0" err="1"/>
              <a:t>datos</a:t>
            </a:r>
            <a:r>
              <a:rPr lang="en-US" sz="2500" dirty="0"/>
              <a:t> </a:t>
            </a:r>
            <a:r>
              <a:rPr lang="en-US" sz="2500" dirty="0" err="1"/>
              <a:t>secundarias</a:t>
            </a:r>
            <a:r>
              <a:rPr lang="en-US" sz="2500" dirty="0"/>
              <a:t> (</a:t>
            </a:r>
            <a:r>
              <a:rPr lang="en-US" sz="2500" dirty="0" err="1"/>
              <a:t>resumen</a:t>
            </a:r>
            <a:r>
              <a:rPr lang="en-US" sz="2500" dirty="0"/>
              <a:t> e </a:t>
            </a:r>
            <a:r>
              <a:rPr lang="en-US" sz="2500" dirty="0" err="1"/>
              <a:t>indización</a:t>
            </a:r>
            <a:r>
              <a:rPr lang="en-US" sz="2500" dirty="0"/>
              <a:t>), en la </a:t>
            </a:r>
            <a:r>
              <a:rPr lang="en-US" sz="2500" dirty="0" err="1"/>
              <a:t>salida</a:t>
            </a:r>
            <a:r>
              <a:rPr lang="en-US" sz="2500" dirty="0"/>
              <a:t> de un motor de </a:t>
            </a:r>
            <a:r>
              <a:rPr lang="en-US" sz="2500" dirty="0" err="1"/>
              <a:t>búsqueda</a:t>
            </a:r>
            <a:r>
              <a:rPr lang="en-US" sz="2500" dirty="0"/>
              <a:t>, o de </a:t>
            </a:r>
            <a:r>
              <a:rPr lang="en-US" sz="2500" dirty="0" err="1"/>
              <a:t>otra</a:t>
            </a:r>
            <a:r>
              <a:rPr lang="en-US" sz="2500" dirty="0"/>
              <a:t> </a:t>
            </a:r>
            <a:r>
              <a:rPr lang="en-US" sz="2500" dirty="0" err="1"/>
              <a:t>manera</a:t>
            </a:r>
            <a:r>
              <a:rPr lang="en-US" sz="2500" dirty="0"/>
              <a:t>. </a:t>
            </a:r>
            <a:endParaRPr lang="en-US" sz="2500" dirty="0" smtClean="0"/>
          </a:p>
          <a:p>
            <a:pPr marL="457200" indent="-457200">
              <a:buFont typeface="Arial" charset="0"/>
              <a:buChar char="•"/>
            </a:pPr>
            <a:r>
              <a:rPr lang="en-US" sz="2500" dirty="0" err="1" smtClean="0"/>
              <a:t>Por</a:t>
            </a:r>
            <a:r>
              <a:rPr lang="en-US" sz="2500" dirty="0" smtClean="0"/>
              <a:t> </a:t>
            </a:r>
            <a:r>
              <a:rPr lang="en-US" sz="2500" dirty="0"/>
              <a:t>lo </a:t>
            </a:r>
            <a:r>
              <a:rPr lang="en-US" sz="2500" dirty="0" err="1"/>
              <a:t>tanto</a:t>
            </a:r>
            <a:r>
              <a:rPr lang="en-US" sz="2500" dirty="0"/>
              <a:t>, </a:t>
            </a:r>
            <a:r>
              <a:rPr lang="en-US" sz="2500" dirty="0" err="1"/>
              <a:t>todas</a:t>
            </a:r>
            <a:r>
              <a:rPr lang="en-US" sz="2500" dirty="0"/>
              <a:t> </a:t>
            </a:r>
            <a:r>
              <a:rPr lang="en-US" sz="2500" dirty="0" err="1"/>
              <a:t>las</a:t>
            </a:r>
            <a:r>
              <a:rPr lang="en-US" sz="2500" dirty="0"/>
              <a:t> palabras en el </a:t>
            </a:r>
            <a:r>
              <a:rPr lang="en-US" sz="2500" dirty="0" err="1"/>
              <a:t>título</a:t>
            </a:r>
            <a:r>
              <a:rPr lang="en-US" sz="2500" dirty="0"/>
              <a:t> </a:t>
            </a:r>
            <a:r>
              <a:rPr lang="en-US" sz="2500" dirty="0" err="1"/>
              <a:t>deben</a:t>
            </a:r>
            <a:r>
              <a:rPr lang="en-US" sz="2500" dirty="0"/>
              <a:t> </a:t>
            </a:r>
            <a:r>
              <a:rPr lang="en-US" sz="2500" dirty="0" err="1"/>
              <a:t>ser</a:t>
            </a:r>
            <a:r>
              <a:rPr lang="en-US" sz="2500" dirty="0"/>
              <a:t> </a:t>
            </a:r>
            <a:r>
              <a:rPr lang="en-US" sz="2500" dirty="0" err="1"/>
              <a:t>elegidas</a:t>
            </a:r>
            <a:r>
              <a:rPr lang="en-US" sz="2500" dirty="0"/>
              <a:t> con gran </a:t>
            </a:r>
            <a:r>
              <a:rPr lang="en-US" sz="2500" dirty="0" err="1"/>
              <a:t>cuidado</a:t>
            </a:r>
            <a:r>
              <a:rPr lang="en-US" sz="2500" dirty="0"/>
              <a:t>, y </a:t>
            </a:r>
            <a:r>
              <a:rPr lang="en-US" sz="2500" dirty="0" err="1"/>
              <a:t>su</a:t>
            </a:r>
            <a:r>
              <a:rPr lang="en-US" sz="2500" dirty="0"/>
              <a:t> </a:t>
            </a:r>
            <a:r>
              <a:rPr lang="en-US" sz="2500" dirty="0" err="1"/>
              <a:t>asociación</a:t>
            </a:r>
            <a:r>
              <a:rPr lang="en-US" sz="2500" dirty="0"/>
              <a:t> entre </a:t>
            </a:r>
            <a:r>
              <a:rPr lang="en-US" sz="2500" dirty="0" err="1"/>
              <a:t>sí</a:t>
            </a:r>
            <a:r>
              <a:rPr lang="en-US" sz="2500" dirty="0"/>
              <a:t> </a:t>
            </a:r>
            <a:r>
              <a:rPr lang="en-US" sz="2500" dirty="0" err="1"/>
              <a:t>debe</a:t>
            </a:r>
            <a:r>
              <a:rPr lang="en-US" sz="2500" dirty="0"/>
              <a:t> </a:t>
            </a:r>
            <a:r>
              <a:rPr lang="en-US" sz="2500" dirty="0" err="1"/>
              <a:t>ser</a:t>
            </a:r>
            <a:r>
              <a:rPr lang="en-US" sz="2500" dirty="0"/>
              <a:t> </a:t>
            </a:r>
            <a:r>
              <a:rPr lang="en-US" sz="2500" dirty="0" err="1"/>
              <a:t>manejada</a:t>
            </a:r>
            <a:r>
              <a:rPr lang="en-US" sz="2500" dirty="0"/>
              <a:t> </a:t>
            </a:r>
            <a:r>
              <a:rPr lang="en-US" sz="2500" dirty="0" err="1"/>
              <a:t>cuidadosamente</a:t>
            </a:r>
            <a:r>
              <a:rPr lang="en-US" sz="2500" dirty="0" smtClean="0"/>
              <a:t>.</a:t>
            </a:r>
          </a:p>
          <a:p>
            <a:pPr marL="457200" indent="-457200">
              <a:buFont typeface="Arial" charset="0"/>
              <a:buChar char="•"/>
            </a:pPr>
            <a:r>
              <a:rPr lang="en-US" sz="2500" dirty="0" smtClean="0"/>
              <a:t> </a:t>
            </a:r>
            <a:r>
              <a:rPr lang="en-US" sz="2500" dirty="0" err="1"/>
              <a:t>Quizás</a:t>
            </a:r>
            <a:r>
              <a:rPr lang="en-US" sz="2500" dirty="0"/>
              <a:t> el error </a:t>
            </a:r>
            <a:r>
              <a:rPr lang="en-US" sz="2500" dirty="0" err="1"/>
              <a:t>más</a:t>
            </a:r>
            <a:r>
              <a:rPr lang="en-US" sz="2500" dirty="0"/>
              <a:t> </a:t>
            </a:r>
            <a:r>
              <a:rPr lang="en-US" sz="2500" dirty="0" err="1"/>
              <a:t>común</a:t>
            </a:r>
            <a:r>
              <a:rPr lang="en-US" sz="2500" dirty="0"/>
              <a:t> en los </a:t>
            </a:r>
            <a:r>
              <a:rPr lang="en-US" sz="2500" dirty="0" err="1"/>
              <a:t>títulos</a:t>
            </a:r>
            <a:r>
              <a:rPr lang="en-US" sz="2500" dirty="0"/>
              <a:t> </a:t>
            </a:r>
            <a:r>
              <a:rPr lang="en-US" sz="2500" dirty="0" err="1"/>
              <a:t>defectuosos</a:t>
            </a:r>
            <a:r>
              <a:rPr lang="en-US" sz="2500" dirty="0"/>
              <a:t>, y </a:t>
            </a:r>
            <a:r>
              <a:rPr lang="en-US" sz="2500" dirty="0" err="1"/>
              <a:t>ciertamente</a:t>
            </a:r>
            <a:r>
              <a:rPr lang="en-US" sz="2500" dirty="0"/>
              <a:t> el </a:t>
            </a:r>
            <a:r>
              <a:rPr lang="en-US" sz="2500" dirty="0" err="1"/>
              <a:t>más</a:t>
            </a:r>
            <a:r>
              <a:rPr lang="en-US" sz="2500" dirty="0"/>
              <a:t> </a:t>
            </a:r>
            <a:r>
              <a:rPr lang="en-US" sz="2500" dirty="0" err="1"/>
              <a:t>perjudicial</a:t>
            </a:r>
            <a:r>
              <a:rPr lang="en-US" sz="2500" dirty="0"/>
              <a:t> en </a:t>
            </a:r>
            <a:r>
              <a:rPr lang="en-US" sz="2500" dirty="0" err="1"/>
              <a:t>términos</a:t>
            </a:r>
            <a:r>
              <a:rPr lang="en-US" sz="2500" dirty="0"/>
              <a:t> de </a:t>
            </a:r>
            <a:r>
              <a:rPr lang="en-US" sz="2500" dirty="0" err="1"/>
              <a:t>comprensión</a:t>
            </a:r>
            <a:r>
              <a:rPr lang="en-US" sz="2500" dirty="0"/>
              <a:t>, sea la </a:t>
            </a:r>
            <a:r>
              <a:rPr lang="en-US" sz="2500" dirty="0" err="1"/>
              <a:t>sintaxis</a:t>
            </a:r>
            <a:r>
              <a:rPr lang="en-US" sz="2500" dirty="0"/>
              <a:t> </a:t>
            </a:r>
            <a:r>
              <a:rPr lang="en-US" sz="2500" dirty="0" err="1"/>
              <a:t>defectuosa</a:t>
            </a:r>
            <a:r>
              <a:rPr lang="en-US" sz="2500" dirty="0"/>
              <a:t> (</a:t>
            </a:r>
            <a:r>
              <a:rPr lang="en-US" sz="2500" dirty="0" err="1"/>
              <a:t>orden</a:t>
            </a:r>
            <a:r>
              <a:rPr lang="en-US" sz="2500" dirty="0"/>
              <a:t> de </a:t>
            </a:r>
            <a:r>
              <a:rPr lang="en-US" sz="2500" dirty="0" err="1"/>
              <a:t>las</a:t>
            </a:r>
            <a:r>
              <a:rPr lang="en-US" sz="2500" dirty="0"/>
              <a:t> palabras). </a:t>
            </a:r>
          </a:p>
        </p:txBody>
      </p:sp>
    </p:spTree>
    <p:extLst>
      <p:ext uri="{BB962C8B-B14F-4D97-AF65-F5344CB8AC3E}">
        <p14:creationId xmlns:p14="http://schemas.microsoft.com/office/powerpoint/2010/main" val="1645309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05913" y="1809219"/>
            <a:ext cx="4780487" cy="3799417"/>
          </a:xfrm>
          <a:prstGeom prst="rect">
            <a:avLst/>
          </a:prstGeom>
        </p:spPr>
      </p:pic>
      <p:sp>
        <p:nvSpPr>
          <p:cNvPr id="5" name="Título 1"/>
          <p:cNvSpPr>
            <a:spLocks noGrp="1"/>
          </p:cNvSpPr>
          <p:nvPr>
            <p:ph type="title"/>
          </p:nvPr>
        </p:nvSpPr>
        <p:spPr/>
        <p:txBody>
          <a:bodyPr/>
          <a:lstStyle/>
          <a:p>
            <a:r>
              <a:rPr lang="en-US" smtClean="0"/>
              <a:t>Example</a:t>
            </a:r>
            <a:endParaRPr lang="en-US" dirty="0"/>
          </a:p>
        </p:txBody>
      </p:sp>
      <p:pic>
        <p:nvPicPr>
          <p:cNvPr id="6" name="Imagen 5"/>
          <p:cNvPicPr>
            <a:picLocks noChangeAspect="1"/>
          </p:cNvPicPr>
          <p:nvPr/>
        </p:nvPicPr>
        <p:blipFill>
          <a:blip r:embed="rId3"/>
          <a:stretch>
            <a:fillRect/>
          </a:stretch>
        </p:blipFill>
        <p:spPr>
          <a:xfrm>
            <a:off x="5808133" y="45426"/>
            <a:ext cx="5812367" cy="6320114"/>
          </a:xfrm>
          <a:prstGeom prst="rect">
            <a:avLst/>
          </a:prstGeom>
        </p:spPr>
      </p:pic>
      <p:sp>
        <p:nvSpPr>
          <p:cNvPr id="7" name="Marcador de número de diapositiva 1"/>
          <p:cNvSpPr>
            <a:spLocks noGrp="1"/>
          </p:cNvSpPr>
          <p:nvPr>
            <p:ph type="sldNum" sz="quarter" idx="12"/>
          </p:nvPr>
        </p:nvSpPr>
        <p:spPr>
          <a:xfrm>
            <a:off x="828338" y="6318821"/>
            <a:ext cx="10384146" cy="537621"/>
          </a:xfrm>
        </p:spPr>
        <p:txBody>
          <a:bodyPr/>
          <a:lstStyle/>
          <a:p>
            <a:r>
              <a:rPr lang="es-ES_tradnl" sz="1600" dirty="0" smtClean="0"/>
              <a:t>30</a:t>
            </a:r>
            <a:endParaRPr lang="es-ES_tradnl" sz="1600" dirty="0"/>
          </a:p>
        </p:txBody>
      </p:sp>
    </p:spTree>
    <p:extLst>
      <p:ext uri="{BB962C8B-B14F-4D97-AF65-F5344CB8AC3E}">
        <p14:creationId xmlns:p14="http://schemas.microsoft.com/office/powerpoint/2010/main" val="1930106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4359"/>
            <a:ext cx="3200400" cy="3376062"/>
          </a:xfrm>
        </p:spPr>
        <p:txBody>
          <a:bodyPr>
            <a:normAutofit/>
          </a:bodyPr>
          <a:lstStyle/>
          <a:p>
            <a:r>
              <a:rPr lang="en-US" sz="4400" dirty="0" smtClean="0"/>
              <a:t>ABSTRACT</a:t>
            </a:r>
            <a:endParaRPr lang="en-US" sz="4400" b="1" dirty="0"/>
          </a:p>
        </p:txBody>
      </p:sp>
      <p:sp>
        <p:nvSpPr>
          <p:cNvPr id="3" name="Marcador de contenido 2"/>
          <p:cNvSpPr>
            <a:spLocks noGrp="1"/>
          </p:cNvSpPr>
          <p:nvPr>
            <p:ph idx="1"/>
          </p:nvPr>
        </p:nvSpPr>
        <p:spPr>
          <a:xfrm>
            <a:off x="4800600" y="1547446"/>
            <a:ext cx="6492240" cy="4441874"/>
          </a:xfrm>
        </p:spPr>
        <p:txBody>
          <a:bodyPr>
            <a:normAutofit/>
          </a:bodyPr>
          <a:lstStyle/>
          <a:p>
            <a:pPr algn="r"/>
            <a:r>
              <a:rPr lang="en-US" sz="3200" dirty="0"/>
              <a:t>“An abstract can be defined as a summary of the information </a:t>
            </a:r>
            <a:r>
              <a:rPr lang="en-US" sz="3200" dirty="0" smtClean="0"/>
              <a:t>in a </a:t>
            </a:r>
            <a:r>
              <a:rPr lang="en-US" sz="3200" dirty="0"/>
              <a:t>document</a:t>
            </a:r>
            <a:r>
              <a:rPr lang="en-US" sz="3200" dirty="0" smtClean="0"/>
              <a:t>.”</a:t>
            </a:r>
            <a:endParaRPr lang="en-US" sz="3200" dirty="0" smtClean="0"/>
          </a:p>
          <a:p>
            <a:pPr algn="r"/>
            <a:r>
              <a:rPr lang="en-US" sz="3200" dirty="0" smtClean="0"/>
              <a:t>—</a:t>
            </a:r>
            <a:r>
              <a:rPr lang="en-US" sz="3200" dirty="0"/>
              <a:t>Houghton</a:t>
            </a:r>
            <a:r>
              <a:rPr lang="en-US" sz="3200" dirty="0" smtClean="0"/>
              <a:t>, 1975</a:t>
            </a:r>
            <a:endParaRPr lang="en-US" sz="3200" dirty="0"/>
          </a:p>
        </p:txBody>
      </p:sp>
      <p:sp>
        <p:nvSpPr>
          <p:cNvPr id="5" name="Marcador de número de diapositiva 4"/>
          <p:cNvSpPr>
            <a:spLocks noGrp="1"/>
          </p:cNvSpPr>
          <p:nvPr>
            <p:ph type="sldNum" sz="quarter" idx="12"/>
          </p:nvPr>
        </p:nvSpPr>
        <p:spPr/>
        <p:txBody>
          <a:bodyPr/>
          <a:lstStyle/>
          <a:p>
            <a:fld id="{5C8A0B6C-2F0D-9146-B965-5B2E4517E27B}" type="slidenum">
              <a:rPr lang="en-US" sz="1600" smtClean="0"/>
              <a:t>31</a:t>
            </a:fld>
            <a:endParaRPr lang="en-US" sz="1600" dirty="0"/>
          </a:p>
        </p:txBody>
      </p:sp>
    </p:spTree>
    <p:extLst>
      <p:ext uri="{BB962C8B-B14F-4D97-AF65-F5344CB8AC3E}">
        <p14:creationId xmlns:p14="http://schemas.microsoft.com/office/powerpoint/2010/main" val="943890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32</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smtClean="0"/>
              <a:t>Definición</a:t>
            </a:r>
            <a:endParaRPr lang="es-ES_tradnl" b="1" dirty="0"/>
          </a:p>
        </p:txBody>
      </p:sp>
      <p:sp>
        <p:nvSpPr>
          <p:cNvPr id="8" name="CuadroTexto 7"/>
          <p:cNvSpPr txBox="1"/>
          <p:nvPr/>
        </p:nvSpPr>
        <p:spPr>
          <a:xfrm>
            <a:off x="631452" y="1625280"/>
            <a:ext cx="11097486" cy="4324261"/>
          </a:xfrm>
          <a:prstGeom prst="rect">
            <a:avLst/>
          </a:prstGeom>
          <a:noFill/>
        </p:spPr>
        <p:txBody>
          <a:bodyPr wrap="square" rtlCol="0">
            <a:spAutoFit/>
          </a:bodyPr>
          <a:lstStyle/>
          <a:p>
            <a:pPr marL="457200" indent="-457200">
              <a:buFont typeface="Arial" charset="0"/>
              <a:buChar char="•"/>
            </a:pPr>
            <a:r>
              <a:rPr lang="en-US" sz="2500" dirty="0"/>
              <a:t>Un </a:t>
            </a:r>
            <a:r>
              <a:rPr lang="en-US" sz="2500" dirty="0" smtClean="0"/>
              <a:t>abstract </a:t>
            </a:r>
            <a:r>
              <a:rPr lang="en-US" sz="2500" dirty="0" err="1" smtClean="0"/>
              <a:t>debe</a:t>
            </a:r>
            <a:r>
              <a:rPr lang="en-US" sz="2500" dirty="0" smtClean="0"/>
              <a:t> </a:t>
            </a:r>
            <a:r>
              <a:rPr lang="en-US" sz="2500" dirty="0"/>
              <a:t>verse </a:t>
            </a:r>
            <a:r>
              <a:rPr lang="en-US" sz="2500" dirty="0" err="1"/>
              <a:t>como</a:t>
            </a:r>
            <a:r>
              <a:rPr lang="en-US" sz="2500" dirty="0"/>
              <a:t> </a:t>
            </a:r>
            <a:r>
              <a:rPr lang="en-US" sz="2500" dirty="0" err="1"/>
              <a:t>una</a:t>
            </a:r>
            <a:r>
              <a:rPr lang="en-US" sz="2500" dirty="0"/>
              <a:t> </a:t>
            </a:r>
            <a:r>
              <a:rPr lang="en-US" sz="2500" dirty="0" err="1"/>
              <a:t>versión</a:t>
            </a:r>
            <a:r>
              <a:rPr lang="en-US" sz="2500" dirty="0"/>
              <a:t> en </a:t>
            </a:r>
            <a:r>
              <a:rPr lang="en-US" sz="2500" dirty="0" err="1"/>
              <a:t>miniatura</a:t>
            </a:r>
            <a:r>
              <a:rPr lang="en-US" sz="2500" dirty="0"/>
              <a:t> del </a:t>
            </a:r>
            <a:r>
              <a:rPr lang="en-US" sz="2500" dirty="0" err="1"/>
              <a:t>documento</a:t>
            </a:r>
            <a:r>
              <a:rPr lang="en-US" sz="2500" dirty="0"/>
              <a:t>. El </a:t>
            </a:r>
            <a:r>
              <a:rPr lang="en-US" sz="2500" dirty="0" smtClean="0"/>
              <a:t>abstract </a:t>
            </a:r>
            <a:r>
              <a:rPr lang="en-US" sz="2500" dirty="0" err="1" smtClean="0"/>
              <a:t>debe</a:t>
            </a:r>
            <a:r>
              <a:rPr lang="en-US" sz="2500" dirty="0" smtClean="0"/>
              <a:t> </a:t>
            </a:r>
            <a:r>
              <a:rPr lang="en-US" sz="2500" dirty="0" err="1"/>
              <a:t>proporcionar</a:t>
            </a:r>
            <a:r>
              <a:rPr lang="en-US" sz="2500" dirty="0"/>
              <a:t> un breve </a:t>
            </a:r>
            <a:r>
              <a:rPr lang="en-US" sz="2500" dirty="0" err="1"/>
              <a:t>resumen</a:t>
            </a:r>
            <a:r>
              <a:rPr lang="en-US" sz="2500" dirty="0"/>
              <a:t> de </a:t>
            </a:r>
            <a:r>
              <a:rPr lang="en-US" sz="2500" dirty="0" err="1"/>
              <a:t>cada</a:t>
            </a:r>
            <a:r>
              <a:rPr lang="en-US" sz="2500" dirty="0"/>
              <a:t> </a:t>
            </a:r>
            <a:r>
              <a:rPr lang="en-US" sz="2500" dirty="0" err="1"/>
              <a:t>una</a:t>
            </a:r>
            <a:r>
              <a:rPr lang="en-US" sz="2500" dirty="0"/>
              <a:t> de </a:t>
            </a:r>
            <a:r>
              <a:rPr lang="en-US" sz="2500" dirty="0" err="1"/>
              <a:t>las</a:t>
            </a:r>
            <a:r>
              <a:rPr lang="en-US" sz="2500" dirty="0"/>
              <a:t> </a:t>
            </a:r>
            <a:r>
              <a:rPr lang="en-US" sz="2500" dirty="0" err="1"/>
              <a:t>secciones</a:t>
            </a:r>
            <a:r>
              <a:rPr lang="en-US" sz="2500" dirty="0"/>
              <a:t> </a:t>
            </a:r>
            <a:r>
              <a:rPr lang="en-US" sz="2500" dirty="0" err="1"/>
              <a:t>principales</a:t>
            </a:r>
            <a:r>
              <a:rPr lang="en-US" sz="2500" dirty="0"/>
              <a:t> del </a:t>
            </a:r>
            <a:r>
              <a:rPr lang="en-US" sz="2500" dirty="0" err="1"/>
              <a:t>documento</a:t>
            </a:r>
            <a:r>
              <a:rPr lang="en-US" sz="2500" dirty="0"/>
              <a:t>: </a:t>
            </a:r>
            <a:r>
              <a:rPr lang="en-US" sz="2500" dirty="0" err="1"/>
              <a:t>introducción</a:t>
            </a:r>
            <a:r>
              <a:rPr lang="en-US" sz="2500" dirty="0"/>
              <a:t>, </a:t>
            </a:r>
            <a:r>
              <a:rPr lang="en-US" sz="2500" dirty="0" err="1"/>
              <a:t>materiales</a:t>
            </a:r>
            <a:r>
              <a:rPr lang="en-US" sz="2500" dirty="0"/>
              <a:t> y </a:t>
            </a:r>
            <a:r>
              <a:rPr lang="en-US" sz="2500" dirty="0" err="1"/>
              <a:t>métodos</a:t>
            </a:r>
            <a:r>
              <a:rPr lang="en-US" sz="2500" dirty="0"/>
              <a:t>, </a:t>
            </a:r>
            <a:r>
              <a:rPr lang="en-US" sz="2500" dirty="0" err="1"/>
              <a:t>resultados</a:t>
            </a:r>
            <a:r>
              <a:rPr lang="en-US" sz="2500" dirty="0"/>
              <a:t> y </a:t>
            </a:r>
            <a:r>
              <a:rPr lang="en-US" sz="2500" dirty="0" err="1"/>
              <a:t>discusión</a:t>
            </a:r>
            <a:r>
              <a:rPr lang="en-US" sz="2500" dirty="0"/>
              <a:t>. </a:t>
            </a:r>
            <a:endParaRPr lang="en-US" sz="2500" dirty="0" smtClean="0"/>
          </a:p>
          <a:p>
            <a:pPr marL="457200" indent="-457200">
              <a:buFont typeface="Arial" charset="0"/>
              <a:buChar char="•"/>
            </a:pPr>
            <a:r>
              <a:rPr lang="en-US" sz="2500" dirty="0" smtClean="0"/>
              <a:t>“</a:t>
            </a:r>
            <a:r>
              <a:rPr lang="en-US" sz="2500" dirty="0"/>
              <a:t>Un </a:t>
            </a:r>
            <a:r>
              <a:rPr lang="en-US" sz="2500" dirty="0" smtClean="0"/>
              <a:t>abstract </a:t>
            </a:r>
            <a:r>
              <a:rPr lang="en-US" sz="2500" dirty="0" err="1" smtClean="0"/>
              <a:t>bien</a:t>
            </a:r>
            <a:r>
              <a:rPr lang="en-US" sz="2500" dirty="0" smtClean="0"/>
              <a:t> </a:t>
            </a:r>
            <a:r>
              <a:rPr lang="en-US" sz="2500" dirty="0" err="1"/>
              <a:t>preparado</a:t>
            </a:r>
            <a:r>
              <a:rPr lang="en-US" sz="2500" dirty="0"/>
              <a:t> </a:t>
            </a:r>
            <a:r>
              <a:rPr lang="en-US" sz="2500" dirty="0" err="1"/>
              <a:t>permite</a:t>
            </a:r>
            <a:r>
              <a:rPr lang="en-US" sz="2500" dirty="0"/>
              <a:t> a los </a:t>
            </a:r>
            <a:r>
              <a:rPr lang="en-US" sz="2500" dirty="0" err="1"/>
              <a:t>lectores</a:t>
            </a:r>
            <a:r>
              <a:rPr lang="en-US" sz="2500" dirty="0"/>
              <a:t> </a:t>
            </a:r>
            <a:r>
              <a:rPr lang="en-US" sz="2500" dirty="0" err="1"/>
              <a:t>identificar</a:t>
            </a:r>
            <a:r>
              <a:rPr lang="en-US" sz="2500" dirty="0"/>
              <a:t> el </a:t>
            </a:r>
            <a:r>
              <a:rPr lang="en-US" sz="2500" dirty="0" err="1"/>
              <a:t>contenido</a:t>
            </a:r>
            <a:r>
              <a:rPr lang="en-US" sz="2500" dirty="0"/>
              <a:t> </a:t>
            </a:r>
            <a:r>
              <a:rPr lang="en-US" sz="2500" dirty="0" err="1"/>
              <a:t>básico</a:t>
            </a:r>
            <a:r>
              <a:rPr lang="en-US" sz="2500" dirty="0"/>
              <a:t> de un </a:t>
            </a:r>
            <a:r>
              <a:rPr lang="en-US" sz="2500" dirty="0" err="1"/>
              <a:t>documento</a:t>
            </a:r>
            <a:r>
              <a:rPr lang="en-US" sz="2500" dirty="0"/>
              <a:t> de </a:t>
            </a:r>
            <a:r>
              <a:rPr lang="en-US" sz="2500" dirty="0" err="1"/>
              <a:t>manera</a:t>
            </a:r>
            <a:r>
              <a:rPr lang="en-US" sz="2500" dirty="0"/>
              <a:t> </a:t>
            </a:r>
            <a:r>
              <a:rPr lang="en-US" sz="2500" dirty="0" err="1"/>
              <a:t>rápida</a:t>
            </a:r>
            <a:r>
              <a:rPr lang="en-US" sz="2500" dirty="0"/>
              <a:t> y </a:t>
            </a:r>
            <a:r>
              <a:rPr lang="en-US" sz="2500" dirty="0" err="1"/>
              <a:t>precisa</a:t>
            </a:r>
            <a:r>
              <a:rPr lang="en-US" sz="2500" dirty="0"/>
              <a:t>, </a:t>
            </a:r>
            <a:r>
              <a:rPr lang="en-US" sz="2500" dirty="0" err="1"/>
              <a:t>determinar</a:t>
            </a:r>
            <a:r>
              <a:rPr lang="en-US" sz="2500" dirty="0"/>
              <a:t> </a:t>
            </a:r>
            <a:r>
              <a:rPr lang="en-US" sz="2500" dirty="0" err="1"/>
              <a:t>su</a:t>
            </a:r>
            <a:r>
              <a:rPr lang="en-US" sz="2500" dirty="0"/>
              <a:t> </a:t>
            </a:r>
            <a:r>
              <a:rPr lang="en-US" sz="2500" dirty="0" err="1"/>
              <a:t>relevancia</a:t>
            </a:r>
            <a:r>
              <a:rPr lang="en-US" sz="2500" dirty="0"/>
              <a:t> para </a:t>
            </a:r>
            <a:r>
              <a:rPr lang="en-US" sz="2500" dirty="0" err="1"/>
              <a:t>sus</a:t>
            </a:r>
            <a:r>
              <a:rPr lang="en-US" sz="2500" dirty="0"/>
              <a:t> </a:t>
            </a:r>
            <a:r>
              <a:rPr lang="en-US" sz="2500" dirty="0" err="1"/>
              <a:t>intereses</a:t>
            </a:r>
            <a:r>
              <a:rPr lang="en-US" sz="2500" dirty="0"/>
              <a:t> y, </a:t>
            </a:r>
            <a:r>
              <a:rPr lang="en-US" sz="2500" dirty="0" err="1"/>
              <a:t>por</a:t>
            </a:r>
            <a:r>
              <a:rPr lang="en-US" sz="2500" dirty="0"/>
              <a:t> lo </a:t>
            </a:r>
            <a:r>
              <a:rPr lang="en-US" sz="2500" dirty="0" err="1"/>
              <a:t>tanto</a:t>
            </a:r>
            <a:r>
              <a:rPr lang="en-US" sz="2500" dirty="0"/>
              <a:t>, </a:t>
            </a:r>
            <a:r>
              <a:rPr lang="en-US" sz="2500" dirty="0" err="1"/>
              <a:t>decidir</a:t>
            </a:r>
            <a:r>
              <a:rPr lang="en-US" sz="2500" dirty="0"/>
              <a:t> </a:t>
            </a:r>
            <a:r>
              <a:rPr lang="en-US" sz="2500" dirty="0" err="1"/>
              <a:t>si</a:t>
            </a:r>
            <a:r>
              <a:rPr lang="en-US" sz="2500" dirty="0"/>
              <a:t> </a:t>
            </a:r>
            <a:r>
              <a:rPr lang="en-US" sz="2500" dirty="0" err="1"/>
              <a:t>necesitan</a:t>
            </a:r>
            <a:r>
              <a:rPr lang="en-US" sz="2500" dirty="0"/>
              <a:t> leer el </a:t>
            </a:r>
            <a:r>
              <a:rPr lang="en-US" sz="2500" dirty="0" err="1"/>
              <a:t>documento</a:t>
            </a:r>
            <a:r>
              <a:rPr lang="en-US" sz="2500" dirty="0"/>
              <a:t> en </a:t>
            </a:r>
            <a:r>
              <a:rPr lang="en-US" sz="2500" dirty="0" err="1"/>
              <a:t>su</a:t>
            </a:r>
            <a:r>
              <a:rPr lang="en-US" sz="2500" dirty="0"/>
              <a:t> </a:t>
            </a:r>
            <a:r>
              <a:rPr lang="en-US" sz="2500" dirty="0" err="1"/>
              <a:t>totalidad</a:t>
            </a:r>
            <a:r>
              <a:rPr lang="en-US" sz="2500" dirty="0"/>
              <a:t>” (American National Standards Institute 1979b</a:t>
            </a:r>
            <a:r>
              <a:rPr lang="en-US" sz="2500" dirty="0" smtClean="0"/>
              <a:t>). </a:t>
            </a:r>
          </a:p>
          <a:p>
            <a:pPr marL="457200" indent="-457200">
              <a:buFont typeface="Arial" charset="0"/>
              <a:buChar char="•"/>
            </a:pPr>
            <a:r>
              <a:rPr lang="en-US" sz="2500" dirty="0" smtClean="0"/>
              <a:t>El abstract no </a:t>
            </a:r>
            <a:r>
              <a:rPr lang="en-US" sz="2500" dirty="0" err="1"/>
              <a:t>debe</a:t>
            </a:r>
            <a:r>
              <a:rPr lang="en-US" sz="2500" dirty="0"/>
              <a:t> </a:t>
            </a:r>
            <a:r>
              <a:rPr lang="en-US" sz="2500" dirty="0" err="1"/>
              <a:t>exceder</a:t>
            </a:r>
            <a:r>
              <a:rPr lang="en-US" sz="2500" dirty="0"/>
              <a:t> la </a:t>
            </a:r>
            <a:r>
              <a:rPr lang="en-US" sz="2500" dirty="0" err="1"/>
              <a:t>longitud</a:t>
            </a:r>
            <a:r>
              <a:rPr lang="en-US" sz="2500" dirty="0"/>
              <a:t> </a:t>
            </a:r>
            <a:r>
              <a:rPr lang="en-US" sz="2500" dirty="0" err="1"/>
              <a:t>especificada</a:t>
            </a:r>
            <a:r>
              <a:rPr lang="en-US" sz="2500" dirty="0"/>
              <a:t> </a:t>
            </a:r>
            <a:r>
              <a:rPr lang="en-US" sz="2500" dirty="0" err="1"/>
              <a:t>por</a:t>
            </a:r>
            <a:r>
              <a:rPr lang="en-US" sz="2500" dirty="0"/>
              <a:t> la </a:t>
            </a:r>
            <a:r>
              <a:rPr lang="en-US" sz="2500" dirty="0" err="1"/>
              <a:t>revista</a:t>
            </a:r>
            <a:r>
              <a:rPr lang="en-US" sz="2500" dirty="0"/>
              <a:t> (</a:t>
            </a:r>
            <a:r>
              <a:rPr lang="en-US" sz="2500" dirty="0" err="1"/>
              <a:t>comúnmente</a:t>
            </a:r>
            <a:r>
              <a:rPr lang="en-US" sz="2500" dirty="0"/>
              <a:t>, 250 palabras), y </a:t>
            </a:r>
            <a:r>
              <a:rPr lang="en-US" sz="2500" dirty="0" err="1"/>
              <a:t>debe</a:t>
            </a:r>
            <a:r>
              <a:rPr lang="en-US" sz="2500" dirty="0"/>
              <a:t> </a:t>
            </a:r>
            <a:r>
              <a:rPr lang="en-US" sz="2500" dirty="0" err="1"/>
              <a:t>estar</a:t>
            </a:r>
            <a:r>
              <a:rPr lang="en-US" sz="2500" dirty="0"/>
              <a:t> </a:t>
            </a:r>
            <a:r>
              <a:rPr lang="en-US" sz="2500" dirty="0" err="1"/>
              <a:t>diseñado</a:t>
            </a:r>
            <a:r>
              <a:rPr lang="en-US" sz="2500" dirty="0"/>
              <a:t> para </a:t>
            </a:r>
            <a:r>
              <a:rPr lang="en-US" sz="2500" dirty="0" err="1"/>
              <a:t>definir</a:t>
            </a:r>
            <a:r>
              <a:rPr lang="en-US" sz="2500" dirty="0"/>
              <a:t> </a:t>
            </a:r>
            <a:r>
              <a:rPr lang="en-US" sz="2500" dirty="0" err="1"/>
              <a:t>claramente</a:t>
            </a:r>
            <a:r>
              <a:rPr lang="en-US" sz="2500" dirty="0"/>
              <a:t> lo </a:t>
            </a:r>
            <a:r>
              <a:rPr lang="en-US" sz="2500" dirty="0" err="1"/>
              <a:t>que</a:t>
            </a:r>
            <a:r>
              <a:rPr lang="en-US" sz="2500" dirty="0"/>
              <a:t> se </a:t>
            </a:r>
            <a:r>
              <a:rPr lang="en-US" sz="2500" dirty="0" err="1"/>
              <a:t>trata</a:t>
            </a:r>
            <a:r>
              <a:rPr lang="en-US" sz="2500" dirty="0"/>
              <a:t> en el </a:t>
            </a:r>
            <a:r>
              <a:rPr lang="en-US" sz="2500" dirty="0" err="1"/>
              <a:t>documento</a:t>
            </a:r>
            <a:r>
              <a:rPr lang="en-US" sz="2500" dirty="0"/>
              <a:t>. </a:t>
            </a:r>
            <a:endParaRPr lang="en-US" sz="2500" dirty="0"/>
          </a:p>
        </p:txBody>
      </p:sp>
    </p:spTree>
    <p:extLst>
      <p:ext uri="{BB962C8B-B14F-4D97-AF65-F5344CB8AC3E}">
        <p14:creationId xmlns:p14="http://schemas.microsoft.com/office/powerpoint/2010/main" val="5106222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33</a:t>
            </a:fld>
            <a:endParaRPr lang="es-ES_tradnl" sz="1600" dirty="0"/>
          </a:p>
        </p:txBody>
      </p:sp>
      <p:sp>
        <p:nvSpPr>
          <p:cNvPr id="8" name="CuadroTexto 7"/>
          <p:cNvSpPr txBox="1"/>
          <p:nvPr/>
        </p:nvSpPr>
        <p:spPr>
          <a:xfrm>
            <a:off x="471667" y="375139"/>
            <a:ext cx="11439595" cy="1631216"/>
          </a:xfrm>
          <a:prstGeom prst="rect">
            <a:avLst/>
          </a:prstGeom>
          <a:noFill/>
        </p:spPr>
        <p:txBody>
          <a:bodyPr wrap="square" rtlCol="0">
            <a:spAutoFit/>
          </a:bodyPr>
          <a:lstStyle/>
          <a:p>
            <a:pPr marL="457200" indent="-457200">
              <a:buFont typeface="Arial" charset="0"/>
              <a:buChar char="•"/>
            </a:pPr>
            <a:r>
              <a:rPr lang="en-US" sz="2500" dirty="0" err="1" smtClean="0"/>
              <a:t>Normalmente</a:t>
            </a:r>
            <a:r>
              <a:rPr lang="en-US" sz="2500" dirty="0"/>
              <a:t>, el abstract </a:t>
            </a:r>
            <a:r>
              <a:rPr lang="en-US" sz="2500" dirty="0" err="1" smtClean="0"/>
              <a:t>debe</a:t>
            </a:r>
            <a:r>
              <a:rPr lang="en-US" sz="2500" dirty="0" smtClean="0"/>
              <a:t> </a:t>
            </a:r>
            <a:r>
              <a:rPr lang="en-US" sz="2500" dirty="0" err="1"/>
              <a:t>escribirse</a:t>
            </a:r>
            <a:r>
              <a:rPr lang="en-US" sz="2500" dirty="0"/>
              <a:t> </a:t>
            </a:r>
            <a:r>
              <a:rPr lang="en-US" sz="2500" dirty="0" err="1"/>
              <a:t>como</a:t>
            </a:r>
            <a:r>
              <a:rPr lang="en-US" sz="2500" dirty="0"/>
              <a:t> un solo </a:t>
            </a:r>
            <a:r>
              <a:rPr lang="en-US" sz="2500" dirty="0" err="1"/>
              <a:t>párrafo</a:t>
            </a:r>
            <a:r>
              <a:rPr lang="en-US" sz="2500" dirty="0"/>
              <a:t>, </a:t>
            </a:r>
            <a:r>
              <a:rPr lang="en-US" sz="2500" dirty="0" err="1"/>
              <a:t>como</a:t>
            </a:r>
            <a:r>
              <a:rPr lang="en-US" sz="2500" dirty="0"/>
              <a:t> se </a:t>
            </a:r>
            <a:r>
              <a:rPr lang="en-US" sz="2500" dirty="0" err="1"/>
              <a:t>muestra</a:t>
            </a:r>
            <a:r>
              <a:rPr lang="en-US" sz="2500" dirty="0"/>
              <a:t> en la </a:t>
            </a:r>
            <a:r>
              <a:rPr lang="en-US" sz="2500" dirty="0" err="1" smtClean="0"/>
              <a:t>Figura</a:t>
            </a:r>
            <a:r>
              <a:rPr lang="en-US" sz="2500" dirty="0" smtClean="0"/>
              <a:t> 1. </a:t>
            </a:r>
            <a:r>
              <a:rPr lang="en-US" sz="2500" dirty="0"/>
              <a:t>Sin embargo, </a:t>
            </a:r>
            <a:r>
              <a:rPr lang="en-US" sz="2500" dirty="0" err="1"/>
              <a:t>algunas</a:t>
            </a:r>
            <a:r>
              <a:rPr lang="en-US" sz="2500" dirty="0"/>
              <a:t> </a:t>
            </a:r>
            <a:r>
              <a:rPr lang="en-US" sz="2500" dirty="0" err="1"/>
              <a:t>revistas</a:t>
            </a:r>
            <a:r>
              <a:rPr lang="en-US" sz="2500" dirty="0"/>
              <a:t> </a:t>
            </a:r>
            <a:r>
              <a:rPr lang="en-US" sz="2500" dirty="0" err="1"/>
              <a:t>ejecutan</a:t>
            </a:r>
            <a:r>
              <a:rPr lang="en-US" sz="2500" dirty="0"/>
              <a:t> </a:t>
            </a:r>
            <a:r>
              <a:rPr lang="en-US" sz="2500" dirty="0" err="1"/>
              <a:t>resúmenes</a:t>
            </a:r>
            <a:r>
              <a:rPr lang="en-US" sz="2500" dirty="0"/>
              <a:t> "</a:t>
            </a:r>
            <a:r>
              <a:rPr lang="en-US" sz="2500" dirty="0" err="1"/>
              <a:t>estructurados</a:t>
            </a:r>
            <a:r>
              <a:rPr lang="en-US" sz="2500" dirty="0"/>
              <a:t>" </a:t>
            </a:r>
            <a:r>
              <a:rPr lang="en-US" sz="2500" dirty="0" err="1"/>
              <a:t>que</a:t>
            </a:r>
            <a:r>
              <a:rPr lang="en-US" sz="2500" dirty="0"/>
              <a:t> </a:t>
            </a:r>
            <a:r>
              <a:rPr lang="en-US" sz="2500" dirty="0" err="1"/>
              <a:t>consisten</a:t>
            </a:r>
            <a:r>
              <a:rPr lang="en-US" sz="2500" dirty="0"/>
              <a:t> en </a:t>
            </a:r>
            <a:r>
              <a:rPr lang="en-US" sz="2500" dirty="0" err="1"/>
              <a:t>unos</a:t>
            </a:r>
            <a:r>
              <a:rPr lang="en-US" sz="2500" dirty="0"/>
              <a:t> </a:t>
            </a:r>
            <a:r>
              <a:rPr lang="en-US" sz="2500" dirty="0" err="1"/>
              <a:t>pocos</a:t>
            </a:r>
            <a:r>
              <a:rPr lang="en-US" sz="2500" dirty="0"/>
              <a:t> </a:t>
            </a:r>
            <a:r>
              <a:rPr lang="en-US" sz="2500" dirty="0" err="1"/>
              <a:t>párrafos</a:t>
            </a:r>
            <a:r>
              <a:rPr lang="en-US" sz="2500" dirty="0"/>
              <a:t> breves, </a:t>
            </a:r>
            <a:r>
              <a:rPr lang="en-US" sz="2500" dirty="0" err="1"/>
              <a:t>cada</a:t>
            </a:r>
            <a:r>
              <a:rPr lang="en-US" sz="2500" dirty="0"/>
              <a:t> </a:t>
            </a:r>
            <a:r>
              <a:rPr lang="en-US" sz="2500" dirty="0" err="1"/>
              <a:t>uno</a:t>
            </a:r>
            <a:r>
              <a:rPr lang="en-US" sz="2500" dirty="0"/>
              <a:t> </a:t>
            </a:r>
            <a:r>
              <a:rPr lang="en-US" sz="2500" dirty="0" err="1"/>
              <a:t>precedido</a:t>
            </a:r>
            <a:r>
              <a:rPr lang="en-US" sz="2500" dirty="0"/>
              <a:t> </a:t>
            </a:r>
            <a:r>
              <a:rPr lang="en-US" sz="2500" dirty="0" err="1"/>
              <a:t>por</a:t>
            </a:r>
            <a:r>
              <a:rPr lang="en-US" sz="2500" dirty="0"/>
              <a:t> un </a:t>
            </a:r>
            <a:r>
              <a:rPr lang="en-US" sz="2500" dirty="0" err="1"/>
              <a:t>subtítulo</a:t>
            </a:r>
            <a:r>
              <a:rPr lang="en-US" sz="2500" dirty="0"/>
              <a:t> </a:t>
            </a:r>
            <a:r>
              <a:rPr lang="en-US" sz="2500" dirty="0" err="1"/>
              <a:t>estandarizado</a:t>
            </a:r>
            <a:r>
              <a:rPr lang="en-US" sz="2500" dirty="0"/>
              <a:t>, </a:t>
            </a:r>
            <a:r>
              <a:rPr lang="en-US" sz="2500" dirty="0" err="1"/>
              <a:t>como</a:t>
            </a:r>
            <a:r>
              <a:rPr lang="en-US" sz="2500" dirty="0"/>
              <a:t> en la </a:t>
            </a:r>
            <a:r>
              <a:rPr lang="en-US" sz="2500" dirty="0" err="1"/>
              <a:t>Figura</a:t>
            </a:r>
            <a:r>
              <a:rPr lang="en-US" sz="2500" dirty="0"/>
              <a:t> </a:t>
            </a:r>
            <a:r>
              <a:rPr lang="en-US" sz="2500" dirty="0" smtClean="0"/>
              <a:t>2</a:t>
            </a:r>
            <a:r>
              <a:rPr lang="en-US" sz="2500" dirty="0"/>
              <a:t>. </a:t>
            </a:r>
            <a:endParaRPr lang="en-US" sz="2500" dirty="0"/>
          </a:p>
        </p:txBody>
      </p:sp>
      <p:pic>
        <p:nvPicPr>
          <p:cNvPr id="4" name="Imagen 3"/>
          <p:cNvPicPr>
            <a:picLocks noChangeAspect="1"/>
          </p:cNvPicPr>
          <p:nvPr/>
        </p:nvPicPr>
        <p:blipFill>
          <a:blip r:embed="rId3"/>
          <a:stretch>
            <a:fillRect/>
          </a:stretch>
        </p:blipFill>
        <p:spPr>
          <a:xfrm>
            <a:off x="1371598" y="2122323"/>
            <a:ext cx="4066676" cy="4400144"/>
          </a:xfrm>
          <a:prstGeom prst="rect">
            <a:avLst/>
          </a:prstGeom>
        </p:spPr>
      </p:pic>
      <p:pic>
        <p:nvPicPr>
          <p:cNvPr id="5" name="Imagen 4"/>
          <p:cNvPicPr>
            <a:picLocks noChangeAspect="1"/>
          </p:cNvPicPr>
          <p:nvPr/>
        </p:nvPicPr>
        <p:blipFill>
          <a:blip r:embed="rId4"/>
          <a:stretch>
            <a:fillRect/>
          </a:stretch>
        </p:blipFill>
        <p:spPr>
          <a:xfrm>
            <a:off x="6448925" y="2074197"/>
            <a:ext cx="3939287" cy="4513434"/>
          </a:xfrm>
          <a:prstGeom prst="rect">
            <a:avLst/>
          </a:prstGeom>
        </p:spPr>
      </p:pic>
    </p:spTree>
    <p:extLst>
      <p:ext uri="{BB962C8B-B14F-4D97-AF65-F5344CB8AC3E}">
        <p14:creationId xmlns:p14="http://schemas.microsoft.com/office/powerpoint/2010/main" val="234674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34</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Definición</a:t>
            </a:r>
            <a:endParaRPr lang="es-ES_tradnl" b="1" dirty="0"/>
          </a:p>
        </p:txBody>
      </p:sp>
      <p:sp>
        <p:nvSpPr>
          <p:cNvPr id="8" name="CuadroTexto 7"/>
          <p:cNvSpPr txBox="1"/>
          <p:nvPr/>
        </p:nvSpPr>
        <p:spPr>
          <a:xfrm>
            <a:off x="631452" y="1486729"/>
            <a:ext cx="11097486" cy="4708981"/>
          </a:xfrm>
          <a:prstGeom prst="rect">
            <a:avLst/>
          </a:prstGeom>
          <a:noFill/>
        </p:spPr>
        <p:txBody>
          <a:bodyPr wrap="square" rtlCol="0">
            <a:spAutoFit/>
          </a:bodyPr>
          <a:lstStyle/>
          <a:p>
            <a:pPr marL="457200" indent="-457200">
              <a:buFont typeface="Arial" charset="0"/>
              <a:buChar char="•"/>
            </a:pPr>
            <a:r>
              <a:rPr lang="en-US" sz="2500" dirty="0"/>
              <a:t>El </a:t>
            </a:r>
            <a:r>
              <a:rPr lang="en-US" sz="2500" dirty="0" err="1"/>
              <a:t>resumen</a:t>
            </a:r>
            <a:r>
              <a:rPr lang="en-US" sz="2500" dirty="0"/>
              <a:t> </a:t>
            </a:r>
            <a:r>
              <a:rPr lang="en-US" sz="2500" dirty="0" err="1"/>
              <a:t>debe</a:t>
            </a:r>
            <a:r>
              <a:rPr lang="en-US" sz="2500" dirty="0"/>
              <a:t> </a:t>
            </a:r>
            <a:endParaRPr lang="en-US" sz="2500" dirty="0" smtClean="0"/>
          </a:p>
          <a:p>
            <a:pPr marL="457200" indent="-457200">
              <a:buFont typeface="Arial" charset="0"/>
              <a:buChar char="•"/>
            </a:pPr>
            <a:endParaRPr lang="en-US" sz="2500" dirty="0" smtClean="0"/>
          </a:p>
          <a:p>
            <a:r>
              <a:rPr lang="en-US" sz="2500" dirty="0" smtClean="0"/>
              <a:t>(</a:t>
            </a:r>
            <a:r>
              <a:rPr lang="en-US" sz="2500" dirty="0"/>
              <a:t>1) </a:t>
            </a:r>
            <a:r>
              <a:rPr lang="en-US" sz="2500" dirty="0" err="1"/>
              <a:t>indicar</a:t>
            </a:r>
            <a:r>
              <a:rPr lang="en-US" sz="2500" dirty="0"/>
              <a:t> los </a:t>
            </a:r>
            <a:r>
              <a:rPr lang="en-US" sz="2500" dirty="0" err="1"/>
              <a:t>objetivos</a:t>
            </a:r>
            <a:r>
              <a:rPr lang="en-US" sz="2500" dirty="0"/>
              <a:t> </a:t>
            </a:r>
            <a:r>
              <a:rPr lang="en-US" sz="2500" dirty="0" err="1"/>
              <a:t>principales</a:t>
            </a:r>
            <a:r>
              <a:rPr lang="en-US" sz="2500" dirty="0"/>
              <a:t> y el </a:t>
            </a:r>
            <a:r>
              <a:rPr lang="en-US" sz="2500" dirty="0" err="1"/>
              <a:t>alcance</a:t>
            </a:r>
            <a:r>
              <a:rPr lang="en-US" sz="2500" dirty="0"/>
              <a:t> de la </a:t>
            </a:r>
            <a:r>
              <a:rPr lang="en-US" sz="2500" dirty="0" err="1"/>
              <a:t>investigación</a:t>
            </a:r>
            <a:r>
              <a:rPr lang="en-US" sz="2500" dirty="0"/>
              <a:t>, </a:t>
            </a:r>
            <a:endParaRPr lang="en-US" sz="2500" dirty="0" smtClean="0"/>
          </a:p>
          <a:p>
            <a:r>
              <a:rPr lang="en-US" sz="2500" dirty="0" smtClean="0"/>
              <a:t>(</a:t>
            </a:r>
            <a:r>
              <a:rPr lang="en-US" sz="2500" dirty="0"/>
              <a:t>2) </a:t>
            </a:r>
            <a:r>
              <a:rPr lang="en-US" sz="2500" dirty="0" err="1"/>
              <a:t>describir</a:t>
            </a:r>
            <a:r>
              <a:rPr lang="en-US" sz="2500" dirty="0"/>
              <a:t> los </a:t>
            </a:r>
            <a:r>
              <a:rPr lang="en-US" sz="2500" dirty="0" err="1"/>
              <a:t>métodos</a:t>
            </a:r>
            <a:r>
              <a:rPr lang="en-US" sz="2500" dirty="0"/>
              <a:t> </a:t>
            </a:r>
            <a:r>
              <a:rPr lang="en-US" sz="2500" dirty="0" err="1"/>
              <a:t>empleados</a:t>
            </a:r>
            <a:r>
              <a:rPr lang="en-US" sz="2500" dirty="0"/>
              <a:t>, </a:t>
            </a:r>
            <a:endParaRPr lang="en-US" sz="2500" dirty="0" smtClean="0"/>
          </a:p>
          <a:p>
            <a:r>
              <a:rPr lang="en-US" sz="2500" dirty="0" smtClean="0"/>
              <a:t>(</a:t>
            </a:r>
            <a:r>
              <a:rPr lang="en-US" sz="2500" dirty="0"/>
              <a:t>3) </a:t>
            </a:r>
            <a:r>
              <a:rPr lang="en-US" sz="2500" dirty="0" err="1"/>
              <a:t>resumir</a:t>
            </a:r>
            <a:r>
              <a:rPr lang="en-US" sz="2500" dirty="0"/>
              <a:t> los </a:t>
            </a:r>
            <a:r>
              <a:rPr lang="en-US" sz="2500" dirty="0" err="1"/>
              <a:t>resultados</a:t>
            </a:r>
            <a:r>
              <a:rPr lang="en-US" sz="2500" dirty="0"/>
              <a:t> y </a:t>
            </a:r>
            <a:endParaRPr lang="en-US" sz="2500" dirty="0" smtClean="0"/>
          </a:p>
          <a:p>
            <a:r>
              <a:rPr lang="en-US" sz="2500" dirty="0" smtClean="0"/>
              <a:t>(</a:t>
            </a:r>
            <a:r>
              <a:rPr lang="en-US" sz="2500" dirty="0"/>
              <a:t>4) </a:t>
            </a:r>
            <a:r>
              <a:rPr lang="en-US" sz="2500" dirty="0" err="1"/>
              <a:t>establecer</a:t>
            </a:r>
            <a:r>
              <a:rPr lang="en-US" sz="2500" dirty="0"/>
              <a:t> </a:t>
            </a:r>
            <a:r>
              <a:rPr lang="en-US" sz="2500" dirty="0" err="1"/>
              <a:t>las</a:t>
            </a:r>
            <a:r>
              <a:rPr lang="en-US" sz="2500" dirty="0"/>
              <a:t> </a:t>
            </a:r>
            <a:r>
              <a:rPr lang="en-US" sz="2500" dirty="0" err="1"/>
              <a:t>principales</a:t>
            </a:r>
            <a:r>
              <a:rPr lang="en-US" sz="2500" dirty="0"/>
              <a:t> </a:t>
            </a:r>
            <a:r>
              <a:rPr lang="en-US" sz="2500" dirty="0" err="1"/>
              <a:t>conclusiones</a:t>
            </a:r>
            <a:r>
              <a:rPr lang="en-US" sz="2500" dirty="0" smtClean="0"/>
              <a:t>.</a:t>
            </a:r>
          </a:p>
          <a:p>
            <a:endParaRPr lang="en-US" sz="2500" dirty="0" smtClean="0"/>
          </a:p>
          <a:p>
            <a:pPr marL="457200" indent="-457200">
              <a:buFont typeface="Arial" charset="0"/>
              <a:buChar char="•"/>
            </a:pPr>
            <a:r>
              <a:rPr lang="en-US" sz="2500" dirty="0" smtClean="0"/>
              <a:t> </a:t>
            </a:r>
            <a:r>
              <a:rPr lang="en-US" sz="2500" dirty="0"/>
              <a:t>La </a:t>
            </a:r>
            <a:r>
              <a:rPr lang="en-US" sz="2500" dirty="0" err="1"/>
              <a:t>importancia</a:t>
            </a:r>
            <a:r>
              <a:rPr lang="en-US" sz="2500" dirty="0"/>
              <a:t> de </a:t>
            </a:r>
            <a:r>
              <a:rPr lang="en-US" sz="2500" dirty="0" err="1"/>
              <a:t>las</a:t>
            </a:r>
            <a:r>
              <a:rPr lang="en-US" sz="2500" dirty="0"/>
              <a:t> </a:t>
            </a:r>
            <a:r>
              <a:rPr lang="en-US" sz="2500" dirty="0" err="1"/>
              <a:t>conclusiones</a:t>
            </a:r>
            <a:r>
              <a:rPr lang="en-US" sz="2500" dirty="0"/>
              <a:t> se </a:t>
            </a:r>
            <a:r>
              <a:rPr lang="en-US" sz="2500" dirty="0" err="1"/>
              <a:t>indica</a:t>
            </a:r>
            <a:r>
              <a:rPr lang="en-US" sz="2500" dirty="0"/>
              <a:t> </a:t>
            </a:r>
            <a:r>
              <a:rPr lang="en-US" sz="2500" dirty="0" err="1"/>
              <a:t>por</a:t>
            </a:r>
            <a:r>
              <a:rPr lang="en-US" sz="2500" dirty="0"/>
              <a:t> el </a:t>
            </a:r>
            <a:r>
              <a:rPr lang="en-US" sz="2500" dirty="0" err="1"/>
              <a:t>hecho</a:t>
            </a:r>
            <a:r>
              <a:rPr lang="en-US" sz="2500" dirty="0"/>
              <a:t> de </a:t>
            </a:r>
            <a:r>
              <a:rPr lang="en-US" sz="2500" dirty="0" err="1"/>
              <a:t>que</a:t>
            </a:r>
            <a:r>
              <a:rPr lang="en-US" sz="2500" dirty="0"/>
              <a:t> a menudo se </a:t>
            </a:r>
            <a:r>
              <a:rPr lang="en-US" sz="2500" dirty="0" err="1"/>
              <a:t>presentan</a:t>
            </a:r>
            <a:r>
              <a:rPr lang="en-US" sz="2500" dirty="0"/>
              <a:t> </a:t>
            </a:r>
            <a:r>
              <a:rPr lang="en-US" sz="2500" dirty="0" err="1"/>
              <a:t>tres</a:t>
            </a:r>
            <a:r>
              <a:rPr lang="en-US" sz="2500" dirty="0"/>
              <a:t> </a:t>
            </a:r>
            <a:r>
              <a:rPr lang="en-US" sz="2500" dirty="0" err="1"/>
              <a:t>veces</a:t>
            </a:r>
            <a:r>
              <a:rPr lang="en-US" sz="2500" dirty="0"/>
              <a:t>: </a:t>
            </a:r>
            <a:r>
              <a:rPr lang="en-US" sz="2500" dirty="0" err="1"/>
              <a:t>una</a:t>
            </a:r>
            <a:r>
              <a:rPr lang="en-US" sz="2500" dirty="0"/>
              <a:t> </a:t>
            </a:r>
            <a:r>
              <a:rPr lang="en-US" sz="2500" dirty="0" err="1"/>
              <a:t>vez</a:t>
            </a:r>
            <a:r>
              <a:rPr lang="en-US" sz="2500" dirty="0"/>
              <a:t> en el </a:t>
            </a:r>
            <a:r>
              <a:rPr lang="en-US" sz="2500" dirty="0" smtClean="0"/>
              <a:t>abstract, </a:t>
            </a:r>
            <a:r>
              <a:rPr lang="en-US" sz="2500" dirty="0" err="1"/>
              <a:t>otra</a:t>
            </a:r>
            <a:r>
              <a:rPr lang="en-US" sz="2500" dirty="0"/>
              <a:t> </a:t>
            </a:r>
            <a:r>
              <a:rPr lang="en-US" sz="2500" dirty="0" err="1"/>
              <a:t>vez</a:t>
            </a:r>
            <a:r>
              <a:rPr lang="en-US" sz="2500" dirty="0"/>
              <a:t> en la </a:t>
            </a:r>
            <a:r>
              <a:rPr lang="en-US" sz="2500" dirty="0" err="1"/>
              <a:t>introducción</a:t>
            </a:r>
            <a:r>
              <a:rPr lang="en-US" sz="2500" dirty="0"/>
              <a:t> y </a:t>
            </a:r>
            <a:r>
              <a:rPr lang="en-US" sz="2500" dirty="0" err="1"/>
              <a:t>otra</a:t>
            </a:r>
            <a:r>
              <a:rPr lang="en-US" sz="2500" dirty="0"/>
              <a:t> </a:t>
            </a:r>
            <a:r>
              <a:rPr lang="en-US" sz="2500" dirty="0" err="1"/>
              <a:t>vez</a:t>
            </a:r>
            <a:r>
              <a:rPr lang="en-US" sz="2500" dirty="0"/>
              <a:t> (con </a:t>
            </a:r>
            <a:r>
              <a:rPr lang="en-US" sz="2500" dirty="0" err="1"/>
              <a:t>más</a:t>
            </a:r>
            <a:r>
              <a:rPr lang="en-US" sz="2500" dirty="0"/>
              <a:t> </a:t>
            </a:r>
            <a:r>
              <a:rPr lang="en-US" sz="2500" dirty="0" err="1"/>
              <a:t>detalle</a:t>
            </a:r>
            <a:r>
              <a:rPr lang="en-US" sz="2500" dirty="0"/>
              <a:t>, </a:t>
            </a:r>
            <a:r>
              <a:rPr lang="en-US" sz="2500" dirty="0" err="1"/>
              <a:t>probablemente</a:t>
            </a:r>
            <a:r>
              <a:rPr lang="en-US" sz="2500" dirty="0"/>
              <a:t>) en la </a:t>
            </a:r>
            <a:r>
              <a:rPr lang="en-US" sz="2500" dirty="0" err="1"/>
              <a:t>discusión</a:t>
            </a:r>
            <a:r>
              <a:rPr lang="en-US" sz="2500" dirty="0"/>
              <a:t>. La </a:t>
            </a:r>
            <a:r>
              <a:rPr lang="en-US" sz="2500" dirty="0" err="1"/>
              <a:t>mayoría</a:t>
            </a:r>
            <a:r>
              <a:rPr lang="en-US" sz="2500" dirty="0"/>
              <a:t> o la </a:t>
            </a:r>
            <a:r>
              <a:rPr lang="en-US" sz="2500" dirty="0" err="1"/>
              <a:t>totalidad</a:t>
            </a:r>
            <a:r>
              <a:rPr lang="en-US" sz="2500" dirty="0"/>
              <a:t> del </a:t>
            </a:r>
            <a:r>
              <a:rPr lang="en-US" sz="2500" dirty="0" smtClean="0"/>
              <a:t>abstract </a:t>
            </a:r>
            <a:r>
              <a:rPr lang="en-US" sz="2500" dirty="0" err="1" smtClean="0"/>
              <a:t>debe</a:t>
            </a:r>
            <a:r>
              <a:rPr lang="en-US" sz="2500" dirty="0" smtClean="0"/>
              <a:t> </a:t>
            </a:r>
            <a:r>
              <a:rPr lang="en-US" sz="2500" dirty="0" err="1"/>
              <a:t>escribirse</a:t>
            </a:r>
            <a:r>
              <a:rPr lang="en-US" sz="2500" dirty="0"/>
              <a:t> en </a:t>
            </a:r>
            <a:r>
              <a:rPr lang="en-US" sz="2500" dirty="0" err="1"/>
              <a:t>tiempo</a:t>
            </a:r>
            <a:r>
              <a:rPr lang="en-US" sz="2500" dirty="0"/>
              <a:t> </a:t>
            </a:r>
            <a:r>
              <a:rPr lang="en-US" sz="2500" dirty="0" err="1"/>
              <a:t>pasado</a:t>
            </a:r>
            <a:r>
              <a:rPr lang="en-US" sz="2500" dirty="0"/>
              <a:t> </a:t>
            </a:r>
            <a:r>
              <a:rPr lang="en-US" sz="2500" dirty="0" err="1"/>
              <a:t>porque</a:t>
            </a:r>
            <a:r>
              <a:rPr lang="en-US" sz="2500" dirty="0"/>
              <a:t> se </a:t>
            </a:r>
            <a:r>
              <a:rPr lang="en-US" sz="2500" dirty="0" err="1"/>
              <a:t>refiere</a:t>
            </a:r>
            <a:r>
              <a:rPr lang="en-US" sz="2500" dirty="0"/>
              <a:t> al </a:t>
            </a:r>
            <a:r>
              <a:rPr lang="en-US" sz="2500" dirty="0" err="1"/>
              <a:t>trabajo</a:t>
            </a:r>
            <a:r>
              <a:rPr lang="en-US" sz="2500" dirty="0"/>
              <a:t> </a:t>
            </a:r>
            <a:r>
              <a:rPr lang="en-US" sz="2500" dirty="0" err="1"/>
              <a:t>realizado</a:t>
            </a:r>
            <a:r>
              <a:rPr lang="en-US" sz="2500" dirty="0"/>
              <a:t>. </a:t>
            </a:r>
            <a:endParaRPr lang="en-US" sz="2500" dirty="0"/>
          </a:p>
        </p:txBody>
      </p:sp>
    </p:spTree>
    <p:extLst>
      <p:ext uri="{BB962C8B-B14F-4D97-AF65-F5344CB8AC3E}">
        <p14:creationId xmlns:p14="http://schemas.microsoft.com/office/powerpoint/2010/main" val="3934531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35</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Definición</a:t>
            </a:r>
            <a:endParaRPr lang="es-ES_tradnl" b="1" dirty="0"/>
          </a:p>
        </p:txBody>
      </p:sp>
      <p:sp>
        <p:nvSpPr>
          <p:cNvPr id="8" name="CuadroTexto 7"/>
          <p:cNvSpPr txBox="1"/>
          <p:nvPr/>
        </p:nvSpPr>
        <p:spPr>
          <a:xfrm>
            <a:off x="631452" y="1486729"/>
            <a:ext cx="11097486" cy="3970318"/>
          </a:xfrm>
          <a:prstGeom prst="rect">
            <a:avLst/>
          </a:prstGeom>
          <a:noFill/>
        </p:spPr>
        <p:txBody>
          <a:bodyPr wrap="square" rtlCol="0">
            <a:spAutoFit/>
          </a:bodyPr>
          <a:lstStyle/>
          <a:p>
            <a:pPr marL="457200" indent="-457200">
              <a:buFont typeface="Arial" charset="0"/>
              <a:buChar char="•"/>
            </a:pPr>
            <a:r>
              <a:rPr lang="en-US" sz="2800" dirty="0"/>
              <a:t>El abstract </a:t>
            </a:r>
            <a:r>
              <a:rPr lang="en-US" sz="2800" dirty="0" err="1"/>
              <a:t>nunca</a:t>
            </a:r>
            <a:r>
              <a:rPr lang="en-US" sz="2800" dirty="0"/>
              <a:t> </a:t>
            </a:r>
            <a:r>
              <a:rPr lang="en-US" sz="2800" dirty="0" err="1"/>
              <a:t>debe</a:t>
            </a:r>
            <a:r>
              <a:rPr lang="en-US" sz="2800" dirty="0"/>
              <a:t> </a:t>
            </a:r>
            <a:r>
              <a:rPr lang="en-US" sz="2800" dirty="0" err="1"/>
              <a:t>proporcionar</a:t>
            </a:r>
            <a:r>
              <a:rPr lang="en-US" sz="2800" dirty="0"/>
              <a:t> </a:t>
            </a:r>
            <a:r>
              <a:rPr lang="en-US" sz="2800" dirty="0" err="1"/>
              <a:t>ninguna</a:t>
            </a:r>
            <a:r>
              <a:rPr lang="en-US" sz="2800" dirty="0"/>
              <a:t> </a:t>
            </a:r>
            <a:r>
              <a:rPr lang="en-US" sz="2800" dirty="0" err="1"/>
              <a:t>información</a:t>
            </a:r>
            <a:r>
              <a:rPr lang="en-US" sz="2800" dirty="0"/>
              <a:t> o </a:t>
            </a:r>
            <a:r>
              <a:rPr lang="en-US" sz="2800" dirty="0" err="1"/>
              <a:t>conclusión</a:t>
            </a:r>
            <a:r>
              <a:rPr lang="en-US" sz="2800" dirty="0"/>
              <a:t> </a:t>
            </a:r>
            <a:r>
              <a:rPr lang="en-US" sz="2800" dirty="0" err="1"/>
              <a:t>que</a:t>
            </a:r>
            <a:r>
              <a:rPr lang="en-US" sz="2800" dirty="0"/>
              <a:t> no se </a:t>
            </a:r>
            <a:r>
              <a:rPr lang="en-US" sz="2800" dirty="0" err="1"/>
              <a:t>indique</a:t>
            </a:r>
            <a:r>
              <a:rPr lang="en-US" sz="2800" dirty="0"/>
              <a:t> en el </a:t>
            </a:r>
            <a:r>
              <a:rPr lang="en-US" sz="2800" dirty="0" err="1"/>
              <a:t>documento</a:t>
            </a:r>
            <a:r>
              <a:rPr lang="en-US" sz="2800" dirty="0"/>
              <a:t>. </a:t>
            </a:r>
          </a:p>
          <a:p>
            <a:pPr marL="457200" indent="-457200">
              <a:buFont typeface="Arial" charset="0"/>
              <a:buChar char="•"/>
            </a:pPr>
            <a:endParaRPr lang="en-US" sz="2800" dirty="0"/>
          </a:p>
          <a:p>
            <a:pPr marL="457200" indent="-457200">
              <a:buFont typeface="Arial" charset="0"/>
              <a:buChar char="•"/>
            </a:pPr>
            <a:r>
              <a:rPr lang="en-US" sz="2800" dirty="0" smtClean="0"/>
              <a:t>La </a:t>
            </a:r>
            <a:r>
              <a:rPr lang="en-US" sz="2800" dirty="0" err="1"/>
              <a:t>literatura</a:t>
            </a:r>
            <a:r>
              <a:rPr lang="en-US" sz="2800" dirty="0"/>
              <a:t> no </a:t>
            </a:r>
            <a:r>
              <a:rPr lang="en-US" sz="2800" dirty="0" err="1"/>
              <a:t>debe</a:t>
            </a:r>
            <a:r>
              <a:rPr lang="en-US" sz="2800" dirty="0"/>
              <a:t> </a:t>
            </a:r>
            <a:r>
              <a:rPr lang="en-US" sz="2800" dirty="0" err="1"/>
              <a:t>citarse</a:t>
            </a:r>
            <a:r>
              <a:rPr lang="en-US" sz="2800" dirty="0"/>
              <a:t> en el </a:t>
            </a:r>
            <a:r>
              <a:rPr lang="en-US" sz="2800" dirty="0" smtClean="0"/>
              <a:t>abstract (</a:t>
            </a:r>
            <a:r>
              <a:rPr lang="en-US" sz="2800" dirty="0" err="1" smtClean="0"/>
              <a:t>excepto</a:t>
            </a:r>
            <a:r>
              <a:rPr lang="en-US" sz="2800" dirty="0" smtClean="0"/>
              <a:t> </a:t>
            </a:r>
            <a:r>
              <a:rPr lang="en-US" sz="2800" dirty="0"/>
              <a:t>en </a:t>
            </a:r>
            <a:r>
              <a:rPr lang="en-US" sz="2800" dirty="0" err="1"/>
              <a:t>raras</a:t>
            </a:r>
            <a:r>
              <a:rPr lang="en-US" sz="2800" dirty="0"/>
              <a:t> </a:t>
            </a:r>
            <a:r>
              <a:rPr lang="en-US" sz="2800" dirty="0" err="1"/>
              <a:t>ocasiones</a:t>
            </a:r>
            <a:r>
              <a:rPr lang="en-US" sz="2800" dirty="0"/>
              <a:t>, </a:t>
            </a:r>
            <a:r>
              <a:rPr lang="en-US" sz="2800" dirty="0" err="1"/>
              <a:t>como</a:t>
            </a:r>
            <a:r>
              <a:rPr lang="en-US" sz="2800" dirty="0"/>
              <a:t> la </a:t>
            </a:r>
            <a:r>
              <a:rPr lang="en-US" sz="2800" dirty="0" err="1"/>
              <a:t>modificación</a:t>
            </a:r>
            <a:r>
              <a:rPr lang="en-US" sz="2800" dirty="0"/>
              <a:t> de un </a:t>
            </a:r>
            <a:r>
              <a:rPr lang="en-US" sz="2800" dirty="0" err="1"/>
              <a:t>método</a:t>
            </a:r>
            <a:r>
              <a:rPr lang="en-US" sz="2800" dirty="0"/>
              <a:t> </a:t>
            </a:r>
            <a:r>
              <a:rPr lang="en-US" sz="2800" dirty="0" err="1"/>
              <a:t>publicado</a:t>
            </a:r>
            <a:r>
              <a:rPr lang="en-US" sz="2800" dirty="0"/>
              <a:t> </a:t>
            </a:r>
            <a:r>
              <a:rPr lang="en-US" sz="2800" dirty="0" err="1"/>
              <a:t>anteriormente</a:t>
            </a:r>
            <a:r>
              <a:rPr lang="en-US" sz="2800" dirty="0"/>
              <a:t>). </a:t>
            </a:r>
            <a:endParaRPr lang="en-US" sz="2800" dirty="0" smtClean="0"/>
          </a:p>
          <a:p>
            <a:pPr marL="457200" indent="-457200">
              <a:buFont typeface="Arial" charset="0"/>
              <a:buChar char="•"/>
            </a:pPr>
            <a:endParaRPr lang="en-US" sz="2800" dirty="0" smtClean="0"/>
          </a:p>
          <a:p>
            <a:pPr marL="457200" indent="-457200">
              <a:buFont typeface="Arial" charset="0"/>
              <a:buChar char="•"/>
            </a:pPr>
            <a:r>
              <a:rPr lang="en-US" sz="2800" dirty="0" smtClean="0"/>
              <a:t>Del </a:t>
            </a:r>
            <a:r>
              <a:rPr lang="en-US" sz="2800" dirty="0" err="1"/>
              <a:t>mismo</a:t>
            </a:r>
            <a:r>
              <a:rPr lang="en-US" sz="2800" dirty="0"/>
              <a:t> </a:t>
            </a:r>
            <a:r>
              <a:rPr lang="en-US" sz="2800" dirty="0" err="1"/>
              <a:t>modo</a:t>
            </a:r>
            <a:r>
              <a:rPr lang="en-US" sz="2800" dirty="0"/>
              <a:t>, </a:t>
            </a:r>
            <a:r>
              <a:rPr lang="en-US" sz="2800" dirty="0" err="1"/>
              <a:t>normalmente</a:t>
            </a:r>
            <a:r>
              <a:rPr lang="en-US" sz="2800" dirty="0"/>
              <a:t> el </a:t>
            </a:r>
            <a:r>
              <a:rPr lang="en-US" sz="2800" dirty="0" smtClean="0"/>
              <a:t>abstract no </a:t>
            </a:r>
            <a:r>
              <a:rPr lang="en-US" sz="2800" dirty="0" err="1"/>
              <a:t>debe</a:t>
            </a:r>
            <a:r>
              <a:rPr lang="en-US" sz="2800" dirty="0"/>
              <a:t> </a:t>
            </a:r>
            <a:r>
              <a:rPr lang="en-US" sz="2800" dirty="0" err="1"/>
              <a:t>incluir</a:t>
            </a:r>
            <a:r>
              <a:rPr lang="en-US" sz="2800" dirty="0"/>
              <a:t> o </a:t>
            </a:r>
            <a:r>
              <a:rPr lang="en-US" sz="2800" dirty="0" err="1"/>
              <a:t>referirse</a:t>
            </a:r>
            <a:r>
              <a:rPr lang="en-US" sz="2800" dirty="0"/>
              <a:t> a </a:t>
            </a:r>
            <a:r>
              <a:rPr lang="en-US" sz="2800" dirty="0" err="1"/>
              <a:t>tablas</a:t>
            </a:r>
            <a:r>
              <a:rPr lang="en-US" sz="2800" dirty="0"/>
              <a:t> y </a:t>
            </a:r>
            <a:r>
              <a:rPr lang="en-US" sz="2800" dirty="0" err="1"/>
              <a:t>figuras</a:t>
            </a:r>
            <a:r>
              <a:rPr lang="en-US" sz="2800" dirty="0"/>
              <a:t>. (Sin embargo, </a:t>
            </a:r>
            <a:r>
              <a:rPr lang="en-US" sz="2800" dirty="0" err="1"/>
              <a:t>algunas</a:t>
            </a:r>
            <a:r>
              <a:rPr lang="en-US" sz="2800" dirty="0"/>
              <a:t> </a:t>
            </a:r>
            <a:r>
              <a:rPr lang="en-US" sz="2800" dirty="0" err="1"/>
              <a:t>revistas</a:t>
            </a:r>
            <a:r>
              <a:rPr lang="en-US" sz="2800" dirty="0"/>
              <a:t> </a:t>
            </a:r>
            <a:r>
              <a:rPr lang="en-US" sz="2800" dirty="0" err="1"/>
              <a:t>permiten</a:t>
            </a:r>
            <a:r>
              <a:rPr lang="en-US" sz="2800" dirty="0"/>
              <a:t> o </a:t>
            </a:r>
            <a:r>
              <a:rPr lang="en-US" sz="2800" dirty="0" err="1"/>
              <a:t>incluso</a:t>
            </a:r>
            <a:r>
              <a:rPr lang="en-US" sz="2800" dirty="0"/>
              <a:t> </a:t>
            </a:r>
            <a:r>
              <a:rPr lang="en-US" sz="2800" dirty="0" err="1"/>
              <a:t>requieren</a:t>
            </a:r>
            <a:r>
              <a:rPr lang="en-US" sz="2800" dirty="0"/>
              <a:t> </a:t>
            </a:r>
            <a:r>
              <a:rPr lang="en-US" sz="2800" dirty="0" err="1"/>
              <a:t>que</a:t>
            </a:r>
            <a:r>
              <a:rPr lang="en-US" sz="2800" dirty="0"/>
              <a:t> el </a:t>
            </a:r>
            <a:r>
              <a:rPr lang="en-US" sz="2800" dirty="0" smtClean="0"/>
              <a:t>abstract </a:t>
            </a:r>
            <a:r>
              <a:rPr lang="en-US" sz="2800" dirty="0" err="1" smtClean="0"/>
              <a:t>incluya</a:t>
            </a:r>
            <a:r>
              <a:rPr lang="en-US" sz="2800" dirty="0" smtClean="0"/>
              <a:t> </a:t>
            </a:r>
            <a:r>
              <a:rPr lang="en-US" sz="2800" dirty="0"/>
              <a:t>un </a:t>
            </a:r>
            <a:r>
              <a:rPr lang="en-US" sz="2800" dirty="0" err="1"/>
              <a:t>gráfico</a:t>
            </a:r>
            <a:r>
              <a:rPr lang="en-US" sz="2800" dirty="0"/>
              <a:t>).</a:t>
            </a:r>
            <a:endParaRPr lang="en-US" sz="2800" dirty="0"/>
          </a:p>
        </p:txBody>
      </p:sp>
    </p:spTree>
    <p:extLst>
      <p:ext uri="{BB962C8B-B14F-4D97-AF65-F5344CB8AC3E}">
        <p14:creationId xmlns:p14="http://schemas.microsoft.com/office/powerpoint/2010/main" val="10900887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36</a:t>
            </a:fld>
            <a:endParaRPr lang="es-ES_tradnl" sz="1600" dirty="0"/>
          </a:p>
        </p:txBody>
      </p:sp>
      <p:sp>
        <p:nvSpPr>
          <p:cNvPr id="6" name="Título 1"/>
          <p:cNvSpPr txBox="1">
            <a:spLocks/>
          </p:cNvSpPr>
          <p:nvPr/>
        </p:nvSpPr>
        <p:spPr>
          <a:xfrm>
            <a:off x="631452" y="59470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Definición</a:t>
            </a:r>
            <a:endParaRPr lang="es-ES_tradnl" b="1" dirty="0"/>
          </a:p>
        </p:txBody>
      </p:sp>
      <p:sp>
        <p:nvSpPr>
          <p:cNvPr id="8" name="CuadroTexto 7"/>
          <p:cNvSpPr txBox="1"/>
          <p:nvPr/>
        </p:nvSpPr>
        <p:spPr>
          <a:xfrm>
            <a:off x="631452" y="1486729"/>
            <a:ext cx="11097486" cy="4832092"/>
          </a:xfrm>
          <a:prstGeom prst="rect">
            <a:avLst/>
          </a:prstGeom>
          <a:noFill/>
        </p:spPr>
        <p:txBody>
          <a:bodyPr wrap="square" rtlCol="0">
            <a:spAutoFit/>
          </a:bodyPr>
          <a:lstStyle/>
          <a:p>
            <a:pPr marL="457200" indent="-457200">
              <a:buFont typeface="Arial" charset="0"/>
              <a:buChar char="•"/>
            </a:pPr>
            <a:r>
              <a:rPr lang="en-US" sz="2800" dirty="0" err="1"/>
              <a:t>McGirr</a:t>
            </a:r>
            <a:r>
              <a:rPr lang="en-US" sz="2800" dirty="0"/>
              <a:t> (1973, p. 4) </a:t>
            </a:r>
            <a:r>
              <a:rPr lang="en-US" sz="2800" dirty="0" err="1"/>
              <a:t>proporcionó</a:t>
            </a:r>
            <a:r>
              <a:rPr lang="en-US" sz="2800" dirty="0"/>
              <a:t> </a:t>
            </a:r>
            <a:r>
              <a:rPr lang="en-US" sz="2800" dirty="0" err="1"/>
              <a:t>una</a:t>
            </a:r>
            <a:r>
              <a:rPr lang="en-US" sz="2800" dirty="0"/>
              <a:t> </a:t>
            </a:r>
            <a:r>
              <a:rPr lang="en-US" sz="2800" dirty="0" err="1"/>
              <a:t>discusión</a:t>
            </a:r>
            <a:r>
              <a:rPr lang="en-US" sz="2800" dirty="0"/>
              <a:t> </a:t>
            </a:r>
            <a:r>
              <a:rPr lang="en-US" sz="2800" dirty="0" err="1"/>
              <a:t>efectiva</a:t>
            </a:r>
            <a:r>
              <a:rPr lang="en-US" sz="2800" dirty="0"/>
              <a:t> de los </a:t>
            </a:r>
            <a:r>
              <a:rPr lang="en-US" sz="2800" dirty="0" err="1"/>
              <a:t>diversos</a:t>
            </a:r>
            <a:r>
              <a:rPr lang="en-US" sz="2800" dirty="0"/>
              <a:t> </a:t>
            </a:r>
            <a:r>
              <a:rPr lang="en-US" sz="2800" dirty="0" err="1"/>
              <a:t>usos</a:t>
            </a:r>
            <a:r>
              <a:rPr lang="en-US" sz="2800" dirty="0"/>
              <a:t> y </a:t>
            </a:r>
            <a:r>
              <a:rPr lang="en-US" sz="2800" dirty="0" err="1"/>
              <a:t>tipos</a:t>
            </a:r>
            <a:r>
              <a:rPr lang="en-US" sz="2800" dirty="0"/>
              <a:t> de </a:t>
            </a:r>
            <a:r>
              <a:rPr lang="en-US" sz="2800" dirty="0" smtClean="0"/>
              <a:t>abstracts, </a:t>
            </a:r>
            <a:r>
              <a:rPr lang="en-US" sz="2800" dirty="0" err="1"/>
              <a:t>cuyas</a:t>
            </a:r>
            <a:r>
              <a:rPr lang="en-US" sz="2800" dirty="0"/>
              <a:t> </a:t>
            </a:r>
            <a:r>
              <a:rPr lang="en-US" sz="2800" dirty="0" err="1"/>
              <a:t>conclusiones</a:t>
            </a:r>
            <a:r>
              <a:rPr lang="en-US" sz="2800" dirty="0"/>
              <a:t> vale la </a:t>
            </a:r>
            <a:r>
              <a:rPr lang="en-US" sz="2800" dirty="0" err="1"/>
              <a:t>pena</a:t>
            </a:r>
            <a:r>
              <a:rPr lang="en-US" sz="2800" dirty="0"/>
              <a:t> </a:t>
            </a:r>
            <a:r>
              <a:rPr lang="en-US" sz="2800" dirty="0" err="1"/>
              <a:t>repetir</a:t>
            </a:r>
            <a:r>
              <a:rPr lang="en-US" sz="2800" dirty="0"/>
              <a:t>: </a:t>
            </a:r>
            <a:endParaRPr lang="en-US" sz="2800" dirty="0" smtClean="0"/>
          </a:p>
          <a:p>
            <a:pPr marL="457200" indent="-457200">
              <a:buFont typeface="Arial" charset="0"/>
              <a:buChar char="•"/>
            </a:pPr>
            <a:r>
              <a:rPr lang="en-US" sz="2800" dirty="0" smtClean="0"/>
              <a:t>“</a:t>
            </a:r>
            <a:r>
              <a:rPr lang="en-US" sz="2800" dirty="0"/>
              <a:t>Al </a:t>
            </a:r>
            <a:r>
              <a:rPr lang="en-US" sz="2800" dirty="0" err="1"/>
              <a:t>escribir</a:t>
            </a:r>
            <a:r>
              <a:rPr lang="en-US" sz="2800" dirty="0"/>
              <a:t> el </a:t>
            </a:r>
            <a:r>
              <a:rPr lang="en-US" sz="2800" dirty="0" smtClean="0"/>
              <a:t>abstract, </a:t>
            </a:r>
            <a:r>
              <a:rPr lang="en-US" sz="2800" dirty="0" err="1"/>
              <a:t>recuerde</a:t>
            </a:r>
            <a:r>
              <a:rPr lang="en-US" sz="2800" dirty="0"/>
              <a:t> </a:t>
            </a:r>
            <a:r>
              <a:rPr lang="en-US" sz="2800" dirty="0" err="1"/>
              <a:t>que</a:t>
            </a:r>
            <a:r>
              <a:rPr lang="en-US" sz="2800" dirty="0"/>
              <a:t> se </a:t>
            </a:r>
            <a:r>
              <a:rPr lang="en-US" sz="2800" dirty="0" err="1"/>
              <a:t>publicará</a:t>
            </a:r>
            <a:r>
              <a:rPr lang="en-US" sz="2800" dirty="0"/>
              <a:t> </a:t>
            </a:r>
            <a:r>
              <a:rPr lang="en-US" sz="2800" dirty="0" err="1"/>
              <a:t>por</a:t>
            </a:r>
            <a:r>
              <a:rPr lang="en-US" sz="2800" dirty="0"/>
              <a:t> </a:t>
            </a:r>
            <a:r>
              <a:rPr lang="en-US" sz="2800" dirty="0" err="1"/>
              <a:t>sí</a:t>
            </a:r>
            <a:r>
              <a:rPr lang="en-US" sz="2800" dirty="0"/>
              <a:t> </a:t>
            </a:r>
            <a:r>
              <a:rPr lang="en-US" sz="2800" dirty="0" err="1"/>
              <a:t>mismo</a:t>
            </a:r>
            <a:r>
              <a:rPr lang="en-US" sz="2800" dirty="0"/>
              <a:t> y </a:t>
            </a:r>
            <a:r>
              <a:rPr lang="en-US" sz="2800" dirty="0" err="1"/>
              <a:t>debe</a:t>
            </a:r>
            <a:r>
              <a:rPr lang="en-US" sz="2800" dirty="0"/>
              <a:t> </a:t>
            </a:r>
            <a:r>
              <a:rPr lang="en-US" sz="2800" dirty="0" err="1"/>
              <a:t>ser</a:t>
            </a:r>
            <a:r>
              <a:rPr lang="en-US" sz="2800" dirty="0"/>
              <a:t> </a:t>
            </a:r>
            <a:r>
              <a:rPr lang="en-US" sz="2800" dirty="0" smtClean="0"/>
              <a:t>self-contained. </a:t>
            </a:r>
            <a:r>
              <a:rPr lang="en-US" sz="2800" dirty="0" err="1"/>
              <a:t>Es</a:t>
            </a:r>
            <a:r>
              <a:rPr lang="en-US" sz="2800" dirty="0"/>
              <a:t> </a:t>
            </a:r>
            <a:r>
              <a:rPr lang="en-US" sz="2800" dirty="0" err="1"/>
              <a:t>decir</a:t>
            </a:r>
            <a:r>
              <a:rPr lang="en-US" sz="2800" dirty="0"/>
              <a:t>, no </a:t>
            </a:r>
            <a:r>
              <a:rPr lang="en-US" sz="2800" dirty="0" err="1"/>
              <a:t>debe</a:t>
            </a:r>
            <a:r>
              <a:rPr lang="en-US" sz="2800" dirty="0"/>
              <a:t> </a:t>
            </a:r>
            <a:r>
              <a:rPr lang="en-US" sz="2800" dirty="0" err="1"/>
              <a:t>contener</a:t>
            </a:r>
            <a:r>
              <a:rPr lang="en-US" sz="2800" dirty="0"/>
              <a:t> </a:t>
            </a:r>
            <a:r>
              <a:rPr lang="en-US" sz="2800" dirty="0" err="1"/>
              <a:t>referencias</a:t>
            </a:r>
            <a:r>
              <a:rPr lang="en-US" sz="2800" dirty="0"/>
              <a:t> </a:t>
            </a:r>
            <a:r>
              <a:rPr lang="en-US" sz="2800" dirty="0" err="1"/>
              <a:t>bibliográficas</a:t>
            </a:r>
            <a:r>
              <a:rPr lang="en-US" sz="2800" dirty="0"/>
              <a:t>, de </a:t>
            </a:r>
            <a:r>
              <a:rPr lang="en-US" sz="2800" dirty="0" err="1"/>
              <a:t>figuras</a:t>
            </a:r>
            <a:r>
              <a:rPr lang="en-US" sz="2800" dirty="0"/>
              <a:t> o </a:t>
            </a:r>
            <a:r>
              <a:rPr lang="en-US" sz="2800" dirty="0" err="1"/>
              <a:t>tablas</a:t>
            </a:r>
            <a:r>
              <a:rPr lang="en-US" sz="2800" dirty="0"/>
              <a:t>. . . . </a:t>
            </a:r>
            <a:endParaRPr lang="en-US" sz="2800" dirty="0" smtClean="0"/>
          </a:p>
          <a:p>
            <a:pPr marL="457200" indent="-457200">
              <a:buFont typeface="Arial" charset="0"/>
              <a:buChar char="•"/>
            </a:pPr>
            <a:r>
              <a:rPr lang="en-US" sz="2800" dirty="0" smtClean="0"/>
              <a:t>El </a:t>
            </a:r>
            <a:r>
              <a:rPr lang="en-US" sz="2800" dirty="0" err="1"/>
              <a:t>lenguaje</a:t>
            </a:r>
            <a:r>
              <a:rPr lang="en-US" sz="2800" dirty="0"/>
              <a:t> </a:t>
            </a:r>
            <a:r>
              <a:rPr lang="en-US" sz="2800" dirty="0" err="1"/>
              <a:t>debe</a:t>
            </a:r>
            <a:r>
              <a:rPr lang="en-US" sz="2800" dirty="0"/>
              <a:t> </a:t>
            </a:r>
            <a:r>
              <a:rPr lang="en-US" sz="2800" dirty="0" err="1"/>
              <a:t>ser</a:t>
            </a:r>
            <a:r>
              <a:rPr lang="en-US" sz="2800" dirty="0"/>
              <a:t> familiar para el lector </a:t>
            </a:r>
            <a:r>
              <a:rPr lang="en-US" sz="2800" dirty="0" err="1"/>
              <a:t>potencial</a:t>
            </a:r>
            <a:r>
              <a:rPr lang="en-US" sz="2800" dirty="0"/>
              <a:t>. </a:t>
            </a:r>
            <a:r>
              <a:rPr lang="en-US" sz="2800" dirty="0" err="1"/>
              <a:t>Omitir</a:t>
            </a:r>
            <a:r>
              <a:rPr lang="en-US" sz="2800" dirty="0"/>
              <a:t> </a:t>
            </a:r>
            <a:r>
              <a:rPr lang="en-US" sz="2800" dirty="0" err="1"/>
              <a:t>abreviaturas</a:t>
            </a:r>
            <a:r>
              <a:rPr lang="en-US" sz="2800" dirty="0"/>
              <a:t> y </a:t>
            </a:r>
            <a:r>
              <a:rPr lang="en-US" sz="2800" dirty="0" err="1" smtClean="0"/>
              <a:t>acrónimos</a:t>
            </a:r>
            <a:r>
              <a:rPr lang="en-US" sz="2800" dirty="0" smtClean="0"/>
              <a:t>. </a:t>
            </a:r>
            <a:r>
              <a:rPr lang="en-US" sz="2800" dirty="0" err="1"/>
              <a:t>Escriba</a:t>
            </a:r>
            <a:r>
              <a:rPr lang="en-US" sz="2800" dirty="0"/>
              <a:t> el </a:t>
            </a:r>
            <a:r>
              <a:rPr lang="en-US" sz="2800" dirty="0" smtClean="0"/>
              <a:t>paper antes </a:t>
            </a:r>
            <a:r>
              <a:rPr lang="en-US" sz="2800" dirty="0"/>
              <a:t>de </a:t>
            </a:r>
            <a:r>
              <a:rPr lang="en-US" sz="2800" dirty="0" err="1"/>
              <a:t>escribir</a:t>
            </a:r>
            <a:r>
              <a:rPr lang="en-US" sz="2800" dirty="0"/>
              <a:t> el abstract</a:t>
            </a:r>
            <a:r>
              <a:rPr lang="en-US" sz="2800" dirty="0" smtClean="0"/>
              <a:t>, </a:t>
            </a:r>
            <a:r>
              <a:rPr lang="en-US" sz="2800" dirty="0" err="1"/>
              <a:t>si</a:t>
            </a:r>
            <a:r>
              <a:rPr lang="en-US" sz="2800" dirty="0"/>
              <a:t> </a:t>
            </a:r>
            <a:r>
              <a:rPr lang="en-US" sz="2800" dirty="0" err="1"/>
              <a:t>es</a:t>
            </a:r>
            <a:r>
              <a:rPr lang="en-US" sz="2800" dirty="0"/>
              <a:t> </a:t>
            </a:r>
            <a:r>
              <a:rPr lang="en-US" sz="2800" dirty="0" err="1" smtClean="0"/>
              <a:t>posible</a:t>
            </a:r>
            <a:r>
              <a:rPr lang="en-US" sz="2800" dirty="0" smtClean="0"/>
              <a:t>”. </a:t>
            </a:r>
          </a:p>
          <a:p>
            <a:pPr marL="457200" indent="-457200">
              <a:buFont typeface="Arial" charset="0"/>
              <a:buChar char="•"/>
            </a:pPr>
            <a:r>
              <a:rPr lang="en-US" sz="2800" dirty="0" smtClean="0"/>
              <a:t>A </a:t>
            </a:r>
            <a:r>
              <a:rPr lang="en-US" sz="2800" dirty="0" err="1"/>
              <a:t>menos</a:t>
            </a:r>
            <a:r>
              <a:rPr lang="en-US" sz="2800" dirty="0"/>
              <a:t> </a:t>
            </a:r>
            <a:r>
              <a:rPr lang="en-US" sz="2800" dirty="0" err="1"/>
              <a:t>que</a:t>
            </a:r>
            <a:r>
              <a:rPr lang="en-US" sz="2800" dirty="0"/>
              <a:t> se use un </a:t>
            </a:r>
            <a:r>
              <a:rPr lang="en-US" sz="2800" dirty="0" err="1"/>
              <a:t>término</a:t>
            </a:r>
            <a:r>
              <a:rPr lang="en-US" sz="2800" dirty="0"/>
              <a:t> largo </a:t>
            </a:r>
            <a:r>
              <a:rPr lang="en-US" sz="2800" dirty="0" err="1"/>
              <a:t>varias</a:t>
            </a:r>
            <a:r>
              <a:rPr lang="en-US" sz="2800" dirty="0"/>
              <a:t> </a:t>
            </a:r>
            <a:r>
              <a:rPr lang="en-US" sz="2800" dirty="0" err="1"/>
              <a:t>veces</a:t>
            </a:r>
            <a:r>
              <a:rPr lang="en-US" sz="2800" dirty="0"/>
              <a:t> </a:t>
            </a:r>
            <a:r>
              <a:rPr lang="en-US" sz="2800" dirty="0" err="1"/>
              <a:t>dentro</a:t>
            </a:r>
            <a:r>
              <a:rPr lang="en-US" sz="2800" dirty="0"/>
              <a:t> de un </a:t>
            </a:r>
            <a:r>
              <a:rPr lang="en-US" sz="2800" dirty="0" err="1"/>
              <a:t>resumen</a:t>
            </a:r>
            <a:r>
              <a:rPr lang="en-US" sz="2800" dirty="0"/>
              <a:t>, no </a:t>
            </a:r>
            <a:r>
              <a:rPr lang="en-US" sz="2800" dirty="0" err="1"/>
              <a:t>abrevie</a:t>
            </a:r>
            <a:r>
              <a:rPr lang="en-US" sz="2800" dirty="0"/>
              <a:t> el </a:t>
            </a:r>
            <a:r>
              <a:rPr lang="en-US" sz="2800" dirty="0" err="1"/>
              <a:t>término</a:t>
            </a:r>
            <a:r>
              <a:rPr lang="en-US" sz="2800" dirty="0"/>
              <a:t>. </a:t>
            </a:r>
            <a:r>
              <a:rPr lang="en-US" sz="2800" dirty="0" err="1"/>
              <a:t>Espere</a:t>
            </a:r>
            <a:r>
              <a:rPr lang="en-US" sz="2800" dirty="0"/>
              <a:t> e </a:t>
            </a:r>
            <a:r>
              <a:rPr lang="en-US" sz="2800" dirty="0" err="1"/>
              <a:t>introduzca</a:t>
            </a:r>
            <a:r>
              <a:rPr lang="en-US" sz="2800" dirty="0"/>
              <a:t> la </a:t>
            </a:r>
            <a:r>
              <a:rPr lang="en-US" sz="2800" dirty="0" err="1"/>
              <a:t>abreviatura</a:t>
            </a:r>
            <a:r>
              <a:rPr lang="en-US" sz="2800" dirty="0"/>
              <a:t> </a:t>
            </a:r>
            <a:r>
              <a:rPr lang="en-US" sz="2800" dirty="0" err="1"/>
              <a:t>apropiada</a:t>
            </a:r>
            <a:r>
              <a:rPr lang="en-US" sz="2800" dirty="0"/>
              <a:t> en el primer </a:t>
            </a:r>
            <a:r>
              <a:rPr lang="en-US" sz="2800" dirty="0" err="1"/>
              <a:t>uso</a:t>
            </a:r>
            <a:r>
              <a:rPr lang="en-US" sz="2800" dirty="0"/>
              <a:t> en el </a:t>
            </a:r>
            <a:r>
              <a:rPr lang="en-US" sz="2800" dirty="0" err="1"/>
              <a:t>texto</a:t>
            </a:r>
            <a:r>
              <a:rPr lang="en-US" sz="2800" dirty="0"/>
              <a:t> (</a:t>
            </a:r>
            <a:r>
              <a:rPr lang="en-US" sz="2800" dirty="0" err="1"/>
              <a:t>probablemente</a:t>
            </a:r>
            <a:r>
              <a:rPr lang="en-US" sz="2800" dirty="0"/>
              <a:t> en la </a:t>
            </a:r>
            <a:r>
              <a:rPr lang="en-US" sz="2800" dirty="0" err="1"/>
              <a:t>introducción</a:t>
            </a:r>
            <a:r>
              <a:rPr lang="en-US" sz="2800" dirty="0"/>
              <a:t>).</a:t>
            </a:r>
            <a:endParaRPr lang="en-US" sz="2800" dirty="0"/>
          </a:p>
        </p:txBody>
      </p:sp>
    </p:spTree>
    <p:extLst>
      <p:ext uri="{BB962C8B-B14F-4D97-AF65-F5344CB8AC3E}">
        <p14:creationId xmlns:p14="http://schemas.microsoft.com/office/powerpoint/2010/main" val="6222319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37</a:t>
            </a:fld>
            <a:endParaRPr lang="es-ES_tradnl" sz="1600" dirty="0"/>
          </a:p>
        </p:txBody>
      </p:sp>
      <p:sp>
        <p:nvSpPr>
          <p:cNvPr id="6" name="Título 1"/>
          <p:cNvSpPr txBox="1">
            <a:spLocks/>
          </p:cNvSpPr>
          <p:nvPr/>
        </p:nvSpPr>
        <p:spPr>
          <a:xfrm>
            <a:off x="631452" y="59470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smtClean="0"/>
              <a:t>Ejemplo</a:t>
            </a:r>
            <a:endParaRPr lang="es-ES_tradnl" b="1" dirty="0"/>
          </a:p>
        </p:txBody>
      </p:sp>
      <p:pic>
        <p:nvPicPr>
          <p:cNvPr id="4" name="Imagen 3"/>
          <p:cNvPicPr>
            <a:picLocks noChangeAspect="1"/>
          </p:cNvPicPr>
          <p:nvPr/>
        </p:nvPicPr>
        <p:blipFill>
          <a:blip r:embed="rId3"/>
          <a:stretch>
            <a:fillRect/>
          </a:stretch>
        </p:blipFill>
        <p:spPr>
          <a:xfrm>
            <a:off x="3922295" y="173120"/>
            <a:ext cx="7290189" cy="5986835"/>
          </a:xfrm>
          <a:prstGeom prst="rect">
            <a:avLst/>
          </a:prstGeom>
        </p:spPr>
      </p:pic>
    </p:spTree>
    <p:extLst>
      <p:ext uri="{BB962C8B-B14F-4D97-AF65-F5344CB8AC3E}">
        <p14:creationId xmlns:p14="http://schemas.microsoft.com/office/powerpoint/2010/main" val="2028109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6568" y="618422"/>
            <a:ext cx="3801979" cy="3376062"/>
          </a:xfrm>
        </p:spPr>
        <p:txBody>
          <a:bodyPr>
            <a:normAutofit/>
          </a:bodyPr>
          <a:lstStyle/>
          <a:p>
            <a:r>
              <a:rPr lang="en-US" sz="4400" dirty="0" smtClean="0"/>
              <a:t>INTRODUCCI</a:t>
            </a:r>
            <a:r>
              <a:rPr lang="es-ES" sz="4400" dirty="0" smtClean="0"/>
              <a:t>ÓN</a:t>
            </a:r>
            <a:endParaRPr lang="en-US" sz="4400" b="1" dirty="0"/>
          </a:p>
        </p:txBody>
      </p:sp>
      <p:sp>
        <p:nvSpPr>
          <p:cNvPr id="3" name="Marcador de contenido 2"/>
          <p:cNvSpPr>
            <a:spLocks noGrp="1"/>
          </p:cNvSpPr>
          <p:nvPr>
            <p:ph idx="1"/>
          </p:nvPr>
        </p:nvSpPr>
        <p:spPr>
          <a:xfrm>
            <a:off x="4800600" y="1547446"/>
            <a:ext cx="6749716" cy="4441874"/>
          </a:xfrm>
        </p:spPr>
        <p:txBody>
          <a:bodyPr>
            <a:normAutofit/>
          </a:bodyPr>
          <a:lstStyle/>
          <a:p>
            <a:pPr algn="r"/>
            <a:r>
              <a:rPr lang="en-US" sz="3200" dirty="0" smtClean="0"/>
              <a:t>“</a:t>
            </a:r>
            <a:r>
              <a:rPr lang="en-US" sz="3200" dirty="0"/>
              <a:t>A bad beginning makes a </a:t>
            </a:r>
            <a:r>
              <a:rPr lang="en-US" sz="3200" dirty="0" smtClean="0"/>
              <a:t>bad ending.”</a:t>
            </a:r>
            <a:endParaRPr lang="en-US" sz="3200" dirty="0" smtClean="0"/>
          </a:p>
          <a:p>
            <a:pPr algn="r"/>
            <a:r>
              <a:rPr lang="en-US" sz="3200" dirty="0" smtClean="0"/>
              <a:t>—</a:t>
            </a:r>
            <a:r>
              <a:rPr lang="en-US" sz="3200" dirty="0" smtClean="0"/>
              <a:t>Euripides</a:t>
            </a:r>
            <a:endParaRPr lang="en-US" sz="3200" dirty="0"/>
          </a:p>
        </p:txBody>
      </p:sp>
      <p:sp>
        <p:nvSpPr>
          <p:cNvPr id="5" name="Marcador de número de diapositiva 4"/>
          <p:cNvSpPr>
            <a:spLocks noGrp="1"/>
          </p:cNvSpPr>
          <p:nvPr>
            <p:ph type="sldNum" sz="quarter" idx="12"/>
          </p:nvPr>
        </p:nvSpPr>
        <p:spPr/>
        <p:txBody>
          <a:bodyPr/>
          <a:lstStyle/>
          <a:p>
            <a:fld id="{5C8A0B6C-2F0D-9146-B965-5B2E4517E27B}" type="slidenum">
              <a:rPr lang="en-US" sz="1600" smtClean="0"/>
              <a:t>38</a:t>
            </a:fld>
            <a:endParaRPr lang="en-US" sz="1600" dirty="0"/>
          </a:p>
        </p:txBody>
      </p:sp>
    </p:spTree>
    <p:extLst>
      <p:ext uri="{BB962C8B-B14F-4D97-AF65-F5344CB8AC3E}">
        <p14:creationId xmlns:p14="http://schemas.microsoft.com/office/powerpoint/2010/main" val="872017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39</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GUIDELINES</a:t>
            </a:r>
            <a:endParaRPr lang="es-ES_tradnl" b="1" dirty="0"/>
          </a:p>
        </p:txBody>
      </p:sp>
      <p:sp>
        <p:nvSpPr>
          <p:cNvPr id="8" name="CuadroTexto 7"/>
          <p:cNvSpPr txBox="1"/>
          <p:nvPr/>
        </p:nvSpPr>
        <p:spPr>
          <a:xfrm>
            <a:off x="631452" y="1480902"/>
            <a:ext cx="11097486" cy="4832092"/>
          </a:xfrm>
          <a:prstGeom prst="rect">
            <a:avLst/>
          </a:prstGeom>
          <a:noFill/>
        </p:spPr>
        <p:txBody>
          <a:bodyPr wrap="square" rtlCol="0">
            <a:spAutoFit/>
          </a:bodyPr>
          <a:lstStyle/>
          <a:p>
            <a:pPr marL="457200" indent="-457200">
              <a:buFont typeface="Arial" charset="0"/>
              <a:buChar char="•"/>
            </a:pPr>
            <a:r>
              <a:rPr lang="en-US" sz="2800" dirty="0" err="1" smtClean="0"/>
              <a:t>Algunos</a:t>
            </a:r>
            <a:r>
              <a:rPr lang="en-US" sz="2800" dirty="0" smtClean="0"/>
              <a:t> </a:t>
            </a:r>
            <a:r>
              <a:rPr lang="en-US" sz="2800" dirty="0" err="1"/>
              <a:t>escritores</a:t>
            </a:r>
            <a:r>
              <a:rPr lang="en-US" sz="2800" dirty="0"/>
              <a:t> </a:t>
            </a:r>
            <a:r>
              <a:rPr lang="en-US" sz="2800" dirty="0" err="1"/>
              <a:t>experimentados</a:t>
            </a:r>
            <a:r>
              <a:rPr lang="en-US" sz="2800" dirty="0"/>
              <a:t> </a:t>
            </a:r>
            <a:r>
              <a:rPr lang="en-US" sz="2800" dirty="0" err="1"/>
              <a:t>preparan</a:t>
            </a:r>
            <a:r>
              <a:rPr lang="en-US" sz="2800" dirty="0"/>
              <a:t> </a:t>
            </a:r>
            <a:r>
              <a:rPr lang="en-US" sz="2800" dirty="0" err="1"/>
              <a:t>su</a:t>
            </a:r>
            <a:r>
              <a:rPr lang="en-US" sz="2800" dirty="0"/>
              <a:t> </a:t>
            </a:r>
            <a:r>
              <a:rPr lang="en-US" sz="2800" dirty="0" err="1"/>
              <a:t>título</a:t>
            </a:r>
            <a:r>
              <a:rPr lang="en-US" sz="2800" dirty="0"/>
              <a:t> y </a:t>
            </a:r>
            <a:r>
              <a:rPr lang="en-US" sz="2800" dirty="0" err="1"/>
              <a:t>resumen</a:t>
            </a:r>
            <a:r>
              <a:rPr lang="en-US" sz="2800" dirty="0"/>
              <a:t> </a:t>
            </a:r>
            <a:r>
              <a:rPr lang="en-US" sz="2800" dirty="0" err="1"/>
              <a:t>después</a:t>
            </a:r>
            <a:r>
              <a:rPr lang="en-US" sz="2800" dirty="0"/>
              <a:t> de </a:t>
            </a:r>
            <a:r>
              <a:rPr lang="en-US" sz="2800" dirty="0" err="1"/>
              <a:t>que</a:t>
            </a:r>
            <a:r>
              <a:rPr lang="en-US" sz="2800" dirty="0"/>
              <a:t> se escribe el </a:t>
            </a:r>
            <a:r>
              <a:rPr lang="en-US" sz="2800" dirty="0" err="1"/>
              <a:t>documento</a:t>
            </a:r>
            <a:r>
              <a:rPr lang="en-US" sz="2800" dirty="0"/>
              <a:t>, </a:t>
            </a:r>
            <a:r>
              <a:rPr lang="en-US" sz="2800" dirty="0" err="1"/>
              <a:t>aunque</a:t>
            </a:r>
            <a:r>
              <a:rPr lang="en-US" sz="2800" dirty="0"/>
              <a:t> </a:t>
            </a:r>
            <a:r>
              <a:rPr lang="en-US" sz="2800" dirty="0" err="1"/>
              <a:t>por</a:t>
            </a:r>
            <a:r>
              <a:rPr lang="en-US" sz="2800" dirty="0"/>
              <a:t> </a:t>
            </a:r>
            <a:r>
              <a:rPr lang="en-US" sz="2800" dirty="0" err="1"/>
              <a:t>ubicación</a:t>
            </a:r>
            <a:r>
              <a:rPr lang="en-US" sz="2800" dirty="0"/>
              <a:t>, </a:t>
            </a:r>
            <a:r>
              <a:rPr lang="en-US" sz="2800" dirty="0" err="1"/>
              <a:t>estos</a:t>
            </a:r>
            <a:r>
              <a:rPr lang="en-US" sz="2800" dirty="0"/>
              <a:t> </a:t>
            </a:r>
            <a:r>
              <a:rPr lang="en-US" sz="2800" dirty="0" err="1"/>
              <a:t>elementos</a:t>
            </a:r>
            <a:r>
              <a:rPr lang="en-US" sz="2800" dirty="0"/>
              <a:t> son </a:t>
            </a:r>
            <a:r>
              <a:rPr lang="en-US" sz="2800" dirty="0" err="1" smtClean="0"/>
              <a:t>primeros</a:t>
            </a:r>
            <a:r>
              <a:rPr lang="en-US" sz="2800" dirty="0" smtClean="0"/>
              <a:t>.</a:t>
            </a:r>
          </a:p>
          <a:p>
            <a:pPr marL="457200" indent="-457200">
              <a:buFont typeface="Arial" charset="0"/>
              <a:buChar char="•"/>
            </a:pPr>
            <a:r>
              <a:rPr lang="en-US" sz="2800" dirty="0" smtClean="0"/>
              <a:t>Sin </a:t>
            </a:r>
            <a:r>
              <a:rPr lang="en-US" sz="2800" dirty="0"/>
              <a:t>embargo, </a:t>
            </a:r>
            <a:r>
              <a:rPr lang="en-US" sz="2800" dirty="0" err="1"/>
              <a:t>debe</a:t>
            </a:r>
            <a:r>
              <a:rPr lang="en-US" sz="2800" dirty="0"/>
              <a:t> </a:t>
            </a:r>
            <a:r>
              <a:rPr lang="en-US" sz="2800" dirty="0" err="1"/>
              <a:t>tener</a:t>
            </a:r>
            <a:r>
              <a:rPr lang="en-US" sz="2800" dirty="0"/>
              <a:t> en </a:t>
            </a:r>
            <a:r>
              <a:rPr lang="en-US" sz="2800" dirty="0" err="1"/>
              <a:t>mente</a:t>
            </a:r>
            <a:r>
              <a:rPr lang="en-US" sz="2800" dirty="0"/>
              <a:t> (</a:t>
            </a:r>
            <a:r>
              <a:rPr lang="en-US" sz="2800" dirty="0" err="1"/>
              <a:t>si</a:t>
            </a:r>
            <a:r>
              <a:rPr lang="en-US" sz="2800" dirty="0"/>
              <a:t> no </a:t>
            </a:r>
            <a:r>
              <a:rPr lang="en-US" sz="2800" dirty="0" err="1"/>
              <a:t>está</a:t>
            </a:r>
            <a:r>
              <a:rPr lang="en-US" sz="2800" dirty="0"/>
              <a:t> en </a:t>
            </a:r>
            <a:r>
              <a:rPr lang="en-US" sz="2800" dirty="0" err="1"/>
              <a:t>papel</a:t>
            </a:r>
            <a:r>
              <a:rPr lang="en-US" sz="2800" dirty="0"/>
              <a:t> o en la </a:t>
            </a:r>
            <a:r>
              <a:rPr lang="en-US" sz="2800" dirty="0" err="1"/>
              <a:t>computadora</a:t>
            </a:r>
            <a:r>
              <a:rPr lang="en-US" sz="2800" dirty="0"/>
              <a:t>) un </a:t>
            </a:r>
            <a:r>
              <a:rPr lang="en-US" sz="2800" dirty="0" err="1"/>
              <a:t>título</a:t>
            </a:r>
            <a:r>
              <a:rPr lang="en-US" sz="2800" dirty="0"/>
              <a:t> provisional y un </a:t>
            </a:r>
            <a:r>
              <a:rPr lang="en-US" sz="2800" dirty="0" err="1" smtClean="0"/>
              <a:t>abstact</a:t>
            </a:r>
            <a:r>
              <a:rPr lang="en-US" sz="2800" dirty="0" smtClean="0"/>
              <a:t> del </a:t>
            </a:r>
            <a:r>
              <a:rPr lang="en-US" sz="2800" dirty="0" err="1"/>
              <a:t>documento</a:t>
            </a:r>
            <a:r>
              <a:rPr lang="en-US" sz="2800" dirty="0"/>
              <a:t> </a:t>
            </a:r>
            <a:r>
              <a:rPr lang="en-US" sz="2800" dirty="0" err="1"/>
              <a:t>que</a:t>
            </a:r>
            <a:r>
              <a:rPr lang="en-US" sz="2800" dirty="0"/>
              <a:t> se propone </a:t>
            </a:r>
            <a:r>
              <a:rPr lang="en-US" sz="2800" dirty="0" err="1"/>
              <a:t>escribir</a:t>
            </a:r>
            <a:r>
              <a:rPr lang="en-US" sz="2800" dirty="0"/>
              <a:t>. </a:t>
            </a:r>
            <a:endParaRPr lang="en-US" sz="2800" dirty="0" smtClean="0"/>
          </a:p>
          <a:p>
            <a:pPr marL="457200" indent="-457200">
              <a:buFont typeface="Arial" charset="0"/>
              <a:buChar char="•"/>
            </a:pPr>
            <a:r>
              <a:rPr lang="en-US" sz="2800" dirty="0" err="1" smtClean="0"/>
              <a:t>También</a:t>
            </a:r>
            <a:r>
              <a:rPr lang="en-US" sz="2800" dirty="0" smtClean="0"/>
              <a:t> </a:t>
            </a:r>
            <a:r>
              <a:rPr lang="en-US" sz="2800" dirty="0" err="1"/>
              <a:t>debe</a:t>
            </a:r>
            <a:r>
              <a:rPr lang="en-US" sz="2800" dirty="0"/>
              <a:t> </a:t>
            </a:r>
            <a:r>
              <a:rPr lang="en-US" sz="2800" dirty="0" err="1"/>
              <a:t>considerar</a:t>
            </a:r>
            <a:r>
              <a:rPr lang="en-US" sz="2800" dirty="0"/>
              <a:t> los </a:t>
            </a:r>
            <a:r>
              <a:rPr lang="en-US" sz="2800" dirty="0" err="1"/>
              <a:t>antecedentes</a:t>
            </a:r>
            <a:r>
              <a:rPr lang="en-US" sz="2800" dirty="0"/>
              <a:t> de la </a:t>
            </a:r>
            <a:r>
              <a:rPr lang="en-US" sz="2800" dirty="0" err="1"/>
              <a:t>audiencia</a:t>
            </a:r>
            <a:r>
              <a:rPr lang="en-US" sz="2800" dirty="0"/>
              <a:t> para la </a:t>
            </a:r>
            <a:r>
              <a:rPr lang="en-US" sz="2800" dirty="0" err="1"/>
              <a:t>que</a:t>
            </a:r>
            <a:r>
              <a:rPr lang="en-US" sz="2800" dirty="0"/>
              <a:t> </a:t>
            </a:r>
            <a:r>
              <a:rPr lang="en-US" sz="2800" dirty="0" err="1"/>
              <a:t>está</a:t>
            </a:r>
            <a:r>
              <a:rPr lang="en-US" sz="2800" dirty="0"/>
              <a:t> </a:t>
            </a:r>
            <a:r>
              <a:rPr lang="en-US" sz="2800" dirty="0" err="1"/>
              <a:t>escribiendo</a:t>
            </a:r>
            <a:r>
              <a:rPr lang="en-US" sz="2800" dirty="0"/>
              <a:t>, de </a:t>
            </a:r>
            <a:r>
              <a:rPr lang="en-US" sz="2800" dirty="0" err="1"/>
              <a:t>modo</a:t>
            </a:r>
            <a:r>
              <a:rPr lang="en-US" sz="2800" dirty="0"/>
              <a:t> </a:t>
            </a:r>
            <a:r>
              <a:rPr lang="en-US" sz="2800" dirty="0" err="1"/>
              <a:t>que</a:t>
            </a:r>
            <a:r>
              <a:rPr lang="en-US" sz="2800" dirty="0"/>
              <a:t> </a:t>
            </a:r>
            <a:r>
              <a:rPr lang="en-US" sz="2800" dirty="0" err="1"/>
              <a:t>tenga</a:t>
            </a:r>
            <a:r>
              <a:rPr lang="en-US" sz="2800" dirty="0"/>
              <a:t> </a:t>
            </a:r>
            <a:r>
              <a:rPr lang="en-US" sz="2800" dirty="0" err="1"/>
              <a:t>una</a:t>
            </a:r>
            <a:r>
              <a:rPr lang="en-US" sz="2800" dirty="0"/>
              <a:t> base para </a:t>
            </a:r>
            <a:r>
              <a:rPr lang="en-US" sz="2800" dirty="0" err="1"/>
              <a:t>determinar</a:t>
            </a:r>
            <a:r>
              <a:rPr lang="en-US" sz="2800" dirty="0"/>
              <a:t> </a:t>
            </a:r>
            <a:r>
              <a:rPr lang="en-US" sz="2800" dirty="0" err="1"/>
              <a:t>qué</a:t>
            </a:r>
            <a:r>
              <a:rPr lang="en-US" sz="2800" dirty="0"/>
              <a:t> </a:t>
            </a:r>
            <a:r>
              <a:rPr lang="en-US" sz="2800" dirty="0" err="1"/>
              <a:t>términos</a:t>
            </a:r>
            <a:r>
              <a:rPr lang="en-US" sz="2800" dirty="0"/>
              <a:t> y </a:t>
            </a:r>
            <a:r>
              <a:rPr lang="en-US" sz="2800" dirty="0" err="1"/>
              <a:t>procedimientos</a:t>
            </a:r>
            <a:r>
              <a:rPr lang="en-US" sz="2800" dirty="0"/>
              <a:t> </a:t>
            </a:r>
            <a:r>
              <a:rPr lang="en-US" sz="2800" dirty="0" err="1"/>
              <a:t>necesitan</a:t>
            </a:r>
            <a:r>
              <a:rPr lang="en-US" sz="2800" dirty="0"/>
              <a:t> </a:t>
            </a:r>
            <a:r>
              <a:rPr lang="en-US" sz="2800" dirty="0" err="1"/>
              <a:t>definición</a:t>
            </a:r>
            <a:r>
              <a:rPr lang="en-US" sz="2800" dirty="0"/>
              <a:t> o </a:t>
            </a:r>
            <a:r>
              <a:rPr lang="en-US" sz="2800" dirty="0" err="1"/>
              <a:t>descripción</a:t>
            </a:r>
            <a:r>
              <a:rPr lang="en-US" sz="2800" dirty="0"/>
              <a:t> y </a:t>
            </a:r>
            <a:r>
              <a:rPr lang="en-US" sz="2800" dirty="0" err="1"/>
              <a:t>cuáles</a:t>
            </a:r>
            <a:r>
              <a:rPr lang="en-US" sz="2800" dirty="0"/>
              <a:t> no. Si no </a:t>
            </a:r>
            <a:r>
              <a:rPr lang="en-US" sz="2800" dirty="0" err="1"/>
              <a:t>tiene</a:t>
            </a:r>
            <a:r>
              <a:rPr lang="en-US" sz="2800" dirty="0"/>
              <a:t> un </a:t>
            </a:r>
            <a:r>
              <a:rPr lang="en-US" sz="2800" dirty="0" err="1"/>
              <a:t>propósito</a:t>
            </a:r>
            <a:r>
              <a:rPr lang="en-US" sz="2800" dirty="0"/>
              <a:t> </a:t>
            </a:r>
            <a:r>
              <a:rPr lang="en-US" sz="2800" dirty="0" err="1"/>
              <a:t>claro</a:t>
            </a:r>
            <a:r>
              <a:rPr lang="en-US" sz="2800" dirty="0"/>
              <a:t> en </a:t>
            </a:r>
            <a:r>
              <a:rPr lang="en-US" sz="2800" dirty="0" err="1"/>
              <a:t>mente</a:t>
            </a:r>
            <a:r>
              <a:rPr lang="en-US" sz="2800" dirty="0"/>
              <a:t>, </a:t>
            </a:r>
            <a:r>
              <a:rPr lang="en-US" sz="2800" dirty="0" err="1"/>
              <a:t>puede</a:t>
            </a:r>
            <a:r>
              <a:rPr lang="en-US" sz="2800" dirty="0"/>
              <a:t> </a:t>
            </a:r>
            <a:r>
              <a:rPr lang="en-US" sz="2800" dirty="0" err="1"/>
              <a:t>ir</a:t>
            </a:r>
            <a:r>
              <a:rPr lang="en-US" sz="2800" dirty="0"/>
              <a:t> </a:t>
            </a:r>
            <a:r>
              <a:rPr lang="en-US" sz="2800" dirty="0" err="1"/>
              <a:t>escribiendo</a:t>
            </a:r>
            <a:r>
              <a:rPr lang="en-US" sz="2800" dirty="0"/>
              <a:t> en </a:t>
            </a:r>
            <a:r>
              <a:rPr lang="en-US" sz="2800" dirty="0" err="1"/>
              <a:t>seis</a:t>
            </a:r>
            <a:r>
              <a:rPr lang="en-US" sz="2800" dirty="0"/>
              <a:t> </a:t>
            </a:r>
            <a:r>
              <a:rPr lang="en-US" sz="2800" dirty="0" err="1"/>
              <a:t>direcciones</a:t>
            </a:r>
            <a:r>
              <a:rPr lang="en-US" sz="2800" dirty="0"/>
              <a:t> a la </a:t>
            </a:r>
            <a:r>
              <a:rPr lang="en-US" sz="2800" dirty="0" err="1"/>
              <a:t>vez</a:t>
            </a:r>
            <a:r>
              <a:rPr lang="en-US" sz="2800" dirty="0"/>
              <a:t>. </a:t>
            </a:r>
            <a:endParaRPr lang="en-US" sz="2800" dirty="0" smtClean="0"/>
          </a:p>
        </p:txBody>
      </p:sp>
    </p:spTree>
    <p:extLst>
      <p:ext uri="{BB962C8B-B14F-4D97-AF65-F5344CB8AC3E}">
        <p14:creationId xmlns:p14="http://schemas.microsoft.com/office/powerpoint/2010/main" val="1564958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LA </a:t>
            </a:r>
            <a:r>
              <a:rPr lang="es-ES" dirty="0" smtClean="0"/>
              <a:t>IMPORTANCIA DEL TÍTULO</a:t>
            </a:r>
            <a:endParaRPr lang="es-ES_tradnl" b="1" dirty="0"/>
          </a:p>
        </p:txBody>
      </p:sp>
      <p:sp>
        <p:nvSpPr>
          <p:cNvPr id="8" name="CuadroTexto 7"/>
          <p:cNvSpPr txBox="1"/>
          <p:nvPr/>
        </p:nvSpPr>
        <p:spPr>
          <a:xfrm>
            <a:off x="631452" y="1486729"/>
            <a:ext cx="11097486" cy="4708981"/>
          </a:xfrm>
          <a:prstGeom prst="rect">
            <a:avLst/>
          </a:prstGeom>
          <a:noFill/>
        </p:spPr>
        <p:txBody>
          <a:bodyPr wrap="square" rtlCol="0">
            <a:spAutoFit/>
          </a:bodyPr>
          <a:lstStyle/>
          <a:p>
            <a:pPr marL="457200" indent="-457200">
              <a:buFont typeface="Arial" charset="0"/>
              <a:buChar char="•"/>
            </a:pPr>
            <a:r>
              <a:rPr lang="en-US" sz="2500" dirty="0" smtClean="0"/>
              <a:t>¿</a:t>
            </a:r>
            <a:r>
              <a:rPr lang="en-US" sz="2500" dirty="0" err="1"/>
              <a:t>Qué</a:t>
            </a:r>
            <a:r>
              <a:rPr lang="en-US" sz="2500" dirty="0"/>
              <a:t> </a:t>
            </a:r>
            <a:r>
              <a:rPr lang="en-US" sz="2500" dirty="0" err="1"/>
              <a:t>es</a:t>
            </a:r>
            <a:r>
              <a:rPr lang="en-US" sz="2500" dirty="0"/>
              <a:t> un </a:t>
            </a:r>
            <a:r>
              <a:rPr lang="en-US" sz="2500" dirty="0" err="1"/>
              <a:t>buen</a:t>
            </a:r>
            <a:r>
              <a:rPr lang="en-US" sz="2500" dirty="0"/>
              <a:t> </a:t>
            </a:r>
            <a:r>
              <a:rPr lang="en-US" sz="2500" dirty="0" err="1"/>
              <a:t>título</a:t>
            </a:r>
            <a:r>
              <a:rPr lang="en-US" sz="2500" dirty="0"/>
              <a:t>?  </a:t>
            </a:r>
            <a:r>
              <a:rPr lang="en-US" sz="2500" dirty="0" smtClean="0"/>
              <a:t>Lo </a:t>
            </a:r>
            <a:r>
              <a:rPr lang="en-US" sz="2500" dirty="0" err="1"/>
              <a:t>definimos</a:t>
            </a:r>
            <a:r>
              <a:rPr lang="en-US" sz="2500" dirty="0"/>
              <a:t> </a:t>
            </a:r>
            <a:r>
              <a:rPr lang="en-US" sz="2500" dirty="0" err="1"/>
              <a:t>como</a:t>
            </a:r>
            <a:r>
              <a:rPr lang="en-US" sz="2500" dirty="0"/>
              <a:t> </a:t>
            </a:r>
            <a:r>
              <a:rPr lang="en-US" sz="2500" dirty="0" err="1"/>
              <a:t>las</a:t>
            </a:r>
            <a:r>
              <a:rPr lang="en-US" sz="2500" dirty="0"/>
              <a:t> </a:t>
            </a:r>
            <a:r>
              <a:rPr lang="en-US" sz="2500" dirty="0" err="1"/>
              <a:t>pocas</a:t>
            </a:r>
            <a:r>
              <a:rPr lang="en-US" sz="2500" dirty="0"/>
              <a:t> palabras </a:t>
            </a:r>
            <a:r>
              <a:rPr lang="en-US" sz="2500" dirty="0" err="1"/>
              <a:t>posibles</a:t>
            </a:r>
            <a:r>
              <a:rPr lang="en-US" sz="2500" dirty="0"/>
              <a:t> </a:t>
            </a:r>
            <a:r>
              <a:rPr lang="en-US" sz="2500" dirty="0" err="1"/>
              <a:t>que</a:t>
            </a:r>
            <a:r>
              <a:rPr lang="en-US" sz="2500" dirty="0"/>
              <a:t> </a:t>
            </a:r>
            <a:r>
              <a:rPr lang="en-US" sz="2500" dirty="0" err="1"/>
              <a:t>describen</a:t>
            </a:r>
            <a:r>
              <a:rPr lang="en-US" sz="2500" dirty="0"/>
              <a:t> </a:t>
            </a:r>
            <a:r>
              <a:rPr lang="en-US" sz="2500" dirty="0" err="1"/>
              <a:t>adecuadamente</a:t>
            </a:r>
            <a:r>
              <a:rPr lang="en-US" sz="2500" dirty="0"/>
              <a:t> el </a:t>
            </a:r>
            <a:r>
              <a:rPr lang="en-US" sz="2500" dirty="0" err="1"/>
              <a:t>contenido</a:t>
            </a:r>
            <a:r>
              <a:rPr lang="en-US" sz="2500" dirty="0"/>
              <a:t> del </a:t>
            </a:r>
            <a:r>
              <a:rPr lang="en-US" sz="2500" dirty="0" err="1"/>
              <a:t>documento</a:t>
            </a:r>
            <a:r>
              <a:rPr lang="en-US" sz="2500" dirty="0"/>
              <a:t>. </a:t>
            </a:r>
            <a:endParaRPr lang="en-US" sz="2500" dirty="0" smtClean="0"/>
          </a:p>
          <a:p>
            <a:pPr marL="457200" indent="-457200">
              <a:buFont typeface="Arial" charset="0"/>
              <a:buChar char="•"/>
            </a:pPr>
            <a:r>
              <a:rPr lang="en-US" sz="2500" dirty="0" err="1" smtClean="0"/>
              <a:t>Recuerde</a:t>
            </a:r>
            <a:r>
              <a:rPr lang="en-US" sz="2500" dirty="0" smtClean="0"/>
              <a:t> </a:t>
            </a:r>
            <a:r>
              <a:rPr lang="en-US" sz="2500" dirty="0" err="1"/>
              <a:t>que</a:t>
            </a:r>
            <a:r>
              <a:rPr lang="en-US" sz="2500" dirty="0"/>
              <a:t> los </a:t>
            </a:r>
            <a:r>
              <a:rPr lang="en-US" sz="2500" dirty="0" err="1"/>
              <a:t>servicios</a:t>
            </a:r>
            <a:r>
              <a:rPr lang="en-US" sz="2500" dirty="0"/>
              <a:t> de </a:t>
            </a:r>
            <a:r>
              <a:rPr lang="en-US" sz="2500" dirty="0" err="1"/>
              <a:t>indexación</a:t>
            </a:r>
            <a:r>
              <a:rPr lang="en-US" sz="2500" dirty="0"/>
              <a:t> y </a:t>
            </a:r>
            <a:r>
              <a:rPr lang="en-US" sz="2500" dirty="0" err="1"/>
              <a:t>resumen</a:t>
            </a:r>
            <a:r>
              <a:rPr lang="en-US" sz="2500" dirty="0"/>
              <a:t> </a:t>
            </a:r>
            <a:r>
              <a:rPr lang="en-US" sz="2500" dirty="0" err="1"/>
              <a:t>dependen</a:t>
            </a:r>
            <a:r>
              <a:rPr lang="en-US" sz="2500" dirty="0"/>
              <a:t> en gran </a:t>
            </a:r>
            <a:r>
              <a:rPr lang="en-US" sz="2500" dirty="0" err="1"/>
              <a:t>medida</a:t>
            </a:r>
            <a:r>
              <a:rPr lang="en-US" sz="2500" dirty="0"/>
              <a:t> de la </a:t>
            </a:r>
            <a:r>
              <a:rPr lang="en-US" sz="2500" dirty="0" err="1"/>
              <a:t>precisión</a:t>
            </a:r>
            <a:r>
              <a:rPr lang="en-US" sz="2500" dirty="0"/>
              <a:t> del </a:t>
            </a:r>
            <a:r>
              <a:rPr lang="en-US" sz="2500" dirty="0" err="1"/>
              <a:t>título</a:t>
            </a:r>
            <a:r>
              <a:rPr lang="en-US" sz="2500" dirty="0"/>
              <a:t>, al </a:t>
            </a:r>
            <a:r>
              <a:rPr lang="en-US" sz="2500" dirty="0" err="1"/>
              <a:t>igual</a:t>
            </a:r>
            <a:r>
              <a:rPr lang="en-US" sz="2500" dirty="0"/>
              <a:t> </a:t>
            </a:r>
            <a:r>
              <a:rPr lang="en-US" sz="2500" dirty="0" err="1"/>
              <a:t>que</a:t>
            </a:r>
            <a:r>
              <a:rPr lang="en-US" sz="2500" dirty="0"/>
              <a:t> los </a:t>
            </a:r>
            <a:r>
              <a:rPr lang="en-US" sz="2500" dirty="0" err="1"/>
              <a:t>sistemas</a:t>
            </a:r>
            <a:r>
              <a:rPr lang="en-US" sz="2500" dirty="0"/>
              <a:t> </a:t>
            </a:r>
            <a:r>
              <a:rPr lang="en-US" sz="2500" dirty="0" err="1"/>
              <a:t>computarizados</a:t>
            </a:r>
            <a:r>
              <a:rPr lang="en-US" sz="2500" dirty="0"/>
              <a:t> </a:t>
            </a:r>
            <a:r>
              <a:rPr lang="en-US" sz="2500" dirty="0" err="1"/>
              <a:t>individuales</a:t>
            </a:r>
            <a:r>
              <a:rPr lang="en-US" sz="2500" dirty="0"/>
              <a:t> de </a:t>
            </a:r>
            <a:r>
              <a:rPr lang="en-US" sz="2500" dirty="0" err="1"/>
              <a:t>recuperación</a:t>
            </a:r>
            <a:r>
              <a:rPr lang="en-US" sz="2500" dirty="0"/>
              <a:t> de </a:t>
            </a:r>
            <a:r>
              <a:rPr lang="en-US" sz="2500" dirty="0" err="1"/>
              <a:t>literatura</a:t>
            </a:r>
            <a:r>
              <a:rPr lang="en-US" sz="2500" dirty="0"/>
              <a:t>. </a:t>
            </a:r>
            <a:endParaRPr lang="en-US" sz="2500" dirty="0" smtClean="0"/>
          </a:p>
          <a:p>
            <a:pPr marL="457200" indent="-457200">
              <a:buFont typeface="Arial" charset="0"/>
              <a:buChar char="•"/>
            </a:pPr>
            <a:r>
              <a:rPr lang="en-US" sz="2500" dirty="0" smtClean="0"/>
              <a:t>Un paper con </a:t>
            </a:r>
            <a:r>
              <a:rPr lang="en-US" sz="2500" dirty="0"/>
              <a:t>un </a:t>
            </a:r>
            <a:r>
              <a:rPr lang="en-US" sz="2500" dirty="0" err="1"/>
              <a:t>título</a:t>
            </a:r>
            <a:r>
              <a:rPr lang="en-US" sz="2500" dirty="0"/>
              <a:t> </a:t>
            </a:r>
            <a:r>
              <a:rPr lang="en-US" sz="2500" dirty="0" err="1"/>
              <a:t>incorrecto</a:t>
            </a:r>
            <a:r>
              <a:rPr lang="en-US" sz="2500" dirty="0"/>
              <a:t> </a:t>
            </a:r>
            <a:r>
              <a:rPr lang="en-US" sz="2500" dirty="0" err="1"/>
              <a:t>puede</a:t>
            </a:r>
            <a:r>
              <a:rPr lang="en-US" sz="2500" dirty="0"/>
              <a:t> </a:t>
            </a:r>
            <a:r>
              <a:rPr lang="en-US" sz="2500" dirty="0" err="1"/>
              <a:t>perderse</a:t>
            </a:r>
            <a:r>
              <a:rPr lang="en-US" sz="2500" dirty="0"/>
              <a:t> </a:t>
            </a:r>
            <a:r>
              <a:rPr lang="en-US" sz="2500" dirty="0" err="1"/>
              <a:t>virtualmente</a:t>
            </a:r>
            <a:r>
              <a:rPr lang="en-US" sz="2500" dirty="0"/>
              <a:t> y </a:t>
            </a:r>
            <a:r>
              <a:rPr lang="en-US" sz="2500" dirty="0" err="1"/>
              <a:t>nunca</a:t>
            </a:r>
            <a:r>
              <a:rPr lang="en-US" sz="2500" dirty="0"/>
              <a:t> </a:t>
            </a:r>
            <a:r>
              <a:rPr lang="en-US" sz="2500" dirty="0" err="1"/>
              <a:t>llegar</a:t>
            </a:r>
            <a:r>
              <a:rPr lang="en-US" sz="2500" dirty="0"/>
              <a:t> a </a:t>
            </a:r>
            <a:r>
              <a:rPr lang="en-US" sz="2500" dirty="0" err="1"/>
              <a:t>su</a:t>
            </a:r>
            <a:r>
              <a:rPr lang="en-US" sz="2500" dirty="0"/>
              <a:t> </a:t>
            </a:r>
            <a:r>
              <a:rPr lang="en-US" sz="2500" dirty="0" err="1"/>
              <a:t>audiencia</a:t>
            </a:r>
            <a:r>
              <a:rPr lang="en-US" sz="2500" dirty="0"/>
              <a:t> </a:t>
            </a:r>
            <a:r>
              <a:rPr lang="en-US" sz="2500" dirty="0" err="1"/>
              <a:t>prevista</a:t>
            </a:r>
            <a:r>
              <a:rPr lang="en-US" sz="2500" dirty="0" smtClean="0"/>
              <a:t>.</a:t>
            </a:r>
          </a:p>
          <a:p>
            <a:pPr marL="457200" indent="-457200">
              <a:buFont typeface="Arial" charset="0"/>
              <a:buChar char="•"/>
            </a:pPr>
            <a:r>
              <a:rPr lang="en-US" sz="2500" dirty="0" err="1"/>
              <a:t>Algunos</a:t>
            </a:r>
            <a:r>
              <a:rPr lang="en-US" sz="2500" dirty="0"/>
              <a:t> </a:t>
            </a:r>
            <a:r>
              <a:rPr lang="en-US" sz="2500" dirty="0" err="1"/>
              <a:t>autores</a:t>
            </a:r>
            <a:r>
              <a:rPr lang="en-US" sz="2500" dirty="0"/>
              <a:t> </a:t>
            </a:r>
            <a:r>
              <a:rPr lang="en-US" sz="2500" dirty="0" err="1"/>
              <a:t>sacrifican</a:t>
            </a:r>
            <a:r>
              <a:rPr lang="en-US" sz="2500" dirty="0"/>
              <a:t> </a:t>
            </a:r>
            <a:r>
              <a:rPr lang="en-US" sz="2500" dirty="0" err="1"/>
              <a:t>erróneamente</a:t>
            </a:r>
            <a:r>
              <a:rPr lang="en-US" sz="2500" dirty="0"/>
              <a:t> la </a:t>
            </a:r>
            <a:r>
              <a:rPr lang="en-US" sz="2500" dirty="0" err="1"/>
              <a:t>claridad</a:t>
            </a:r>
            <a:r>
              <a:rPr lang="en-US" sz="2500" dirty="0"/>
              <a:t> en un </a:t>
            </a:r>
            <a:r>
              <a:rPr lang="en-US" sz="2500" dirty="0" err="1"/>
              <a:t>intento</a:t>
            </a:r>
            <a:r>
              <a:rPr lang="en-US" sz="2500" dirty="0"/>
              <a:t> de </a:t>
            </a:r>
            <a:r>
              <a:rPr lang="en-US" sz="2500" dirty="0" err="1"/>
              <a:t>ser</a:t>
            </a:r>
            <a:r>
              <a:rPr lang="en-US" sz="2500" dirty="0"/>
              <a:t> </a:t>
            </a:r>
            <a:r>
              <a:rPr lang="en-US" sz="2500" dirty="0" err="1"/>
              <a:t>ingeniosos</a:t>
            </a:r>
            <a:r>
              <a:rPr lang="en-US" sz="2500" dirty="0"/>
              <a:t>. El </a:t>
            </a:r>
            <a:r>
              <a:rPr lang="en-US" sz="2500" dirty="0" err="1"/>
              <a:t>título</a:t>
            </a:r>
            <a:r>
              <a:rPr lang="en-US" sz="2500" dirty="0"/>
              <a:t> de un </a:t>
            </a:r>
            <a:r>
              <a:rPr lang="en-US" sz="2500" dirty="0" err="1"/>
              <a:t>artículo</a:t>
            </a:r>
            <a:r>
              <a:rPr lang="en-US" sz="2500" dirty="0"/>
              <a:t> no </a:t>
            </a:r>
            <a:r>
              <a:rPr lang="en-US" sz="2500" dirty="0" err="1"/>
              <a:t>tiene</a:t>
            </a:r>
            <a:r>
              <a:rPr lang="en-US" sz="2500" dirty="0"/>
              <a:t> </a:t>
            </a:r>
            <a:r>
              <a:rPr lang="en-US" sz="2500" dirty="0" err="1"/>
              <a:t>que</a:t>
            </a:r>
            <a:r>
              <a:rPr lang="en-US" sz="2500" dirty="0"/>
              <a:t> </a:t>
            </a:r>
            <a:r>
              <a:rPr lang="en-US" sz="2500" dirty="0" err="1"/>
              <a:t>ser</a:t>
            </a:r>
            <a:r>
              <a:rPr lang="en-US" sz="2500" dirty="0"/>
              <a:t>, y </a:t>
            </a:r>
            <a:r>
              <a:rPr lang="en-US" sz="2500" dirty="0" err="1"/>
              <a:t>generalmente</a:t>
            </a:r>
            <a:r>
              <a:rPr lang="en-US" sz="2500" dirty="0"/>
              <a:t> no </a:t>
            </a:r>
            <a:r>
              <a:rPr lang="en-US" sz="2500" dirty="0" err="1"/>
              <a:t>debería</a:t>
            </a:r>
            <a:r>
              <a:rPr lang="en-US" sz="2500" dirty="0"/>
              <a:t>, </a:t>
            </a:r>
            <a:r>
              <a:rPr lang="en-US" sz="2500" dirty="0" err="1"/>
              <a:t>ser</a:t>
            </a:r>
            <a:r>
              <a:rPr lang="en-US" sz="2500" dirty="0"/>
              <a:t> </a:t>
            </a:r>
            <a:r>
              <a:rPr lang="en-US" sz="2500" dirty="0" err="1" smtClean="0"/>
              <a:t>ingenioso</a:t>
            </a:r>
            <a:r>
              <a:rPr lang="en-US" sz="2500" dirty="0" smtClean="0"/>
              <a:t>. </a:t>
            </a:r>
            <a:r>
              <a:rPr lang="en-US" sz="2500" dirty="0" err="1"/>
              <a:t>Debe</a:t>
            </a:r>
            <a:r>
              <a:rPr lang="en-US" sz="2500" dirty="0"/>
              <a:t>, sin embargo, </a:t>
            </a:r>
            <a:r>
              <a:rPr lang="en-US" sz="2500" dirty="0" err="1"/>
              <a:t>ser</a:t>
            </a:r>
            <a:r>
              <a:rPr lang="en-US" sz="2500" dirty="0"/>
              <a:t> </a:t>
            </a:r>
            <a:r>
              <a:rPr lang="en-US" sz="2500" dirty="0" err="1"/>
              <a:t>claro</a:t>
            </a:r>
            <a:r>
              <a:rPr lang="en-US" sz="2500" dirty="0"/>
              <a:t>. </a:t>
            </a:r>
            <a:endParaRPr lang="en-US" sz="2500" dirty="0" smtClean="0"/>
          </a:p>
          <a:p>
            <a:pPr marL="457200" indent="-457200">
              <a:buFont typeface="Arial" charset="0"/>
              <a:buChar char="•"/>
            </a:pPr>
            <a:r>
              <a:rPr lang="en-US" sz="2500" dirty="0" smtClean="0"/>
              <a:t>Un </a:t>
            </a:r>
            <a:r>
              <a:rPr lang="en-US" sz="2500" dirty="0" err="1"/>
              <a:t>ejemplo</a:t>
            </a:r>
            <a:r>
              <a:rPr lang="en-US" sz="2500" dirty="0"/>
              <a:t> (</a:t>
            </a:r>
            <a:r>
              <a:rPr lang="en-US" sz="2500" dirty="0" err="1"/>
              <a:t>adaptado</a:t>
            </a:r>
            <a:r>
              <a:rPr lang="en-US" sz="2500" dirty="0"/>
              <a:t> de </a:t>
            </a:r>
            <a:r>
              <a:rPr lang="en-US" sz="2500" dirty="0" err="1"/>
              <a:t>Halm</a:t>
            </a:r>
            <a:r>
              <a:rPr lang="en-US" sz="2500" dirty="0"/>
              <a:t> y Landon 2007): “Association between Diuretic Use and Cardiovascular Mortality</a:t>
            </a:r>
            <a:r>
              <a:rPr lang="en-US" sz="2500" dirty="0" smtClean="0"/>
              <a:t>” </a:t>
            </a:r>
            <a:r>
              <a:rPr lang="en-US" sz="2500" dirty="0" err="1" smtClean="0"/>
              <a:t>podría</a:t>
            </a:r>
            <a:r>
              <a:rPr lang="en-US" sz="2500" dirty="0" smtClean="0"/>
              <a:t> </a:t>
            </a:r>
            <a:r>
              <a:rPr lang="en-US" sz="2500" dirty="0" err="1"/>
              <a:t>ser</a:t>
            </a:r>
            <a:r>
              <a:rPr lang="en-US" sz="2500" dirty="0"/>
              <a:t> un </a:t>
            </a:r>
            <a:r>
              <a:rPr lang="en-US" sz="2500" dirty="0" err="1"/>
              <a:t>título</a:t>
            </a:r>
            <a:r>
              <a:rPr lang="en-US" sz="2500" dirty="0"/>
              <a:t> </a:t>
            </a:r>
            <a:r>
              <a:rPr lang="en-US" sz="2500" dirty="0" err="1"/>
              <a:t>adecuado</a:t>
            </a:r>
            <a:r>
              <a:rPr lang="en-US" sz="2500" dirty="0"/>
              <a:t>. </a:t>
            </a:r>
          </a:p>
        </p:txBody>
      </p:sp>
    </p:spTree>
    <p:extLst>
      <p:ext uri="{BB962C8B-B14F-4D97-AF65-F5344CB8AC3E}">
        <p14:creationId xmlns:p14="http://schemas.microsoft.com/office/powerpoint/2010/main" val="5177880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40</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GUIDELINES</a:t>
            </a:r>
            <a:endParaRPr lang="es-ES_tradnl" b="1" dirty="0"/>
          </a:p>
        </p:txBody>
      </p:sp>
      <p:sp>
        <p:nvSpPr>
          <p:cNvPr id="8" name="CuadroTexto 7"/>
          <p:cNvSpPr txBox="1"/>
          <p:nvPr/>
        </p:nvSpPr>
        <p:spPr>
          <a:xfrm>
            <a:off x="631452" y="1625280"/>
            <a:ext cx="11097486" cy="3970318"/>
          </a:xfrm>
          <a:prstGeom prst="rect">
            <a:avLst/>
          </a:prstGeom>
          <a:noFill/>
        </p:spPr>
        <p:txBody>
          <a:bodyPr wrap="square" rtlCol="0">
            <a:spAutoFit/>
          </a:bodyPr>
          <a:lstStyle/>
          <a:p>
            <a:pPr marL="457200" indent="-457200">
              <a:buFont typeface="Arial" charset="0"/>
              <a:buChar char="•"/>
            </a:pPr>
            <a:r>
              <a:rPr lang="en-US" sz="2800" dirty="0" err="1"/>
              <a:t>Es</a:t>
            </a:r>
            <a:r>
              <a:rPr lang="en-US" sz="2800" dirty="0"/>
              <a:t> </a:t>
            </a:r>
            <a:r>
              <a:rPr lang="en-US" sz="2800" dirty="0" err="1"/>
              <a:t>aconsejable</a:t>
            </a:r>
            <a:r>
              <a:rPr lang="en-US" sz="2800" dirty="0"/>
              <a:t> </a:t>
            </a:r>
            <a:r>
              <a:rPr lang="en-US" sz="2800" dirty="0" err="1"/>
              <a:t>comenzar</a:t>
            </a:r>
            <a:r>
              <a:rPr lang="en-US" sz="2800" dirty="0"/>
              <a:t> a </a:t>
            </a:r>
            <a:r>
              <a:rPr lang="en-US" sz="2800" dirty="0" err="1"/>
              <a:t>escribir</a:t>
            </a:r>
            <a:r>
              <a:rPr lang="en-US" sz="2800" dirty="0"/>
              <a:t> el </a:t>
            </a:r>
            <a:r>
              <a:rPr lang="en-US" sz="2800" dirty="0" err="1"/>
              <a:t>documento</a:t>
            </a:r>
            <a:r>
              <a:rPr lang="en-US" sz="2800" dirty="0"/>
              <a:t> </a:t>
            </a:r>
            <a:r>
              <a:rPr lang="en-US" sz="2800" dirty="0" err="1"/>
              <a:t>mientras</a:t>
            </a:r>
            <a:r>
              <a:rPr lang="en-US" sz="2800" dirty="0"/>
              <a:t> el </a:t>
            </a:r>
            <a:r>
              <a:rPr lang="en-US" sz="2800" dirty="0" err="1"/>
              <a:t>trabajo</a:t>
            </a:r>
            <a:r>
              <a:rPr lang="en-US" sz="2800" dirty="0"/>
              <a:t> </a:t>
            </a:r>
            <a:r>
              <a:rPr lang="en-US" sz="2800" dirty="0" err="1"/>
              <a:t>aún</a:t>
            </a:r>
            <a:r>
              <a:rPr lang="en-US" sz="2800" dirty="0"/>
              <a:t> </a:t>
            </a:r>
            <a:r>
              <a:rPr lang="en-US" sz="2800" dirty="0" err="1"/>
              <a:t>está</a:t>
            </a:r>
            <a:r>
              <a:rPr lang="en-US" sz="2800" dirty="0"/>
              <a:t> en </a:t>
            </a:r>
            <a:r>
              <a:rPr lang="en-US" sz="2800" dirty="0" err="1"/>
              <a:t>progreso</a:t>
            </a:r>
            <a:r>
              <a:rPr lang="en-US" sz="2800" dirty="0"/>
              <a:t>. </a:t>
            </a:r>
            <a:r>
              <a:rPr lang="en-US" sz="2800" dirty="0" err="1"/>
              <a:t>Esto</a:t>
            </a:r>
            <a:r>
              <a:rPr lang="en-US" sz="2800" dirty="0"/>
              <a:t> </a:t>
            </a:r>
            <a:r>
              <a:rPr lang="en-US" sz="2800" dirty="0" err="1"/>
              <a:t>facilita</a:t>
            </a:r>
            <a:r>
              <a:rPr lang="en-US" sz="2800" dirty="0"/>
              <a:t> la </a:t>
            </a:r>
            <a:r>
              <a:rPr lang="en-US" sz="2800" dirty="0" err="1"/>
              <a:t>escritura</a:t>
            </a:r>
            <a:r>
              <a:rPr lang="en-US" sz="2800" dirty="0"/>
              <a:t> </a:t>
            </a:r>
            <a:r>
              <a:rPr lang="en-US" sz="2800" dirty="0" err="1"/>
              <a:t>porque</a:t>
            </a:r>
            <a:r>
              <a:rPr lang="en-US" sz="2800" dirty="0"/>
              <a:t> </a:t>
            </a:r>
            <a:r>
              <a:rPr lang="en-US" sz="2800" dirty="0" err="1"/>
              <a:t>todo</a:t>
            </a:r>
            <a:r>
              <a:rPr lang="en-US" sz="2800" dirty="0"/>
              <a:t> </a:t>
            </a:r>
            <a:r>
              <a:rPr lang="en-US" sz="2800" dirty="0" err="1"/>
              <a:t>es</a:t>
            </a:r>
            <a:r>
              <a:rPr lang="en-US" sz="2800" dirty="0"/>
              <a:t> fresco en </a:t>
            </a:r>
            <a:r>
              <a:rPr lang="en-US" sz="2800" dirty="0" err="1"/>
              <a:t>tu</a:t>
            </a:r>
            <a:r>
              <a:rPr lang="en-US" sz="2800" dirty="0"/>
              <a:t> </a:t>
            </a:r>
            <a:r>
              <a:rPr lang="en-US" sz="2800" dirty="0" err="1"/>
              <a:t>mente</a:t>
            </a:r>
            <a:r>
              <a:rPr lang="en-US" sz="2800" dirty="0"/>
              <a:t>. </a:t>
            </a:r>
            <a:r>
              <a:rPr lang="en-US" sz="2800" dirty="0" err="1"/>
              <a:t>Además</a:t>
            </a:r>
            <a:r>
              <a:rPr lang="en-US" sz="2800" dirty="0"/>
              <a:t>, </a:t>
            </a:r>
            <a:r>
              <a:rPr lang="en-US" sz="2800" dirty="0" err="1"/>
              <a:t>es</a:t>
            </a:r>
            <a:r>
              <a:rPr lang="en-US" sz="2800" dirty="0"/>
              <a:t> probable </a:t>
            </a:r>
            <a:r>
              <a:rPr lang="en-US" sz="2800" dirty="0" err="1"/>
              <a:t>que</a:t>
            </a:r>
            <a:r>
              <a:rPr lang="en-US" sz="2800" dirty="0"/>
              <a:t> el </a:t>
            </a:r>
            <a:r>
              <a:rPr lang="en-US" sz="2800" dirty="0" err="1"/>
              <a:t>proceso</a:t>
            </a:r>
            <a:r>
              <a:rPr lang="en-US" sz="2800" dirty="0"/>
              <a:t> de </a:t>
            </a:r>
            <a:r>
              <a:rPr lang="en-US" sz="2800" dirty="0" err="1"/>
              <a:t>escritura</a:t>
            </a:r>
            <a:r>
              <a:rPr lang="en-US" sz="2800" dirty="0"/>
              <a:t> en </a:t>
            </a:r>
            <a:r>
              <a:rPr lang="en-US" sz="2800" dirty="0" err="1"/>
              <a:t>sí</a:t>
            </a:r>
            <a:r>
              <a:rPr lang="en-US" sz="2800" dirty="0"/>
              <a:t> </a:t>
            </a:r>
            <a:r>
              <a:rPr lang="en-US" sz="2800" dirty="0" err="1"/>
              <a:t>mismo</a:t>
            </a:r>
            <a:r>
              <a:rPr lang="en-US" sz="2800" dirty="0"/>
              <a:t> </a:t>
            </a:r>
            <a:r>
              <a:rPr lang="en-US" sz="2800" dirty="0" err="1"/>
              <a:t>apunte</a:t>
            </a:r>
            <a:r>
              <a:rPr lang="en-US" sz="2800" dirty="0"/>
              <a:t> a </a:t>
            </a:r>
            <a:r>
              <a:rPr lang="en-US" sz="2800" dirty="0" err="1"/>
              <a:t>inconsistencias</a:t>
            </a:r>
            <a:r>
              <a:rPr lang="en-US" sz="2800" dirty="0"/>
              <a:t> en los </a:t>
            </a:r>
            <a:r>
              <a:rPr lang="en-US" sz="2800" dirty="0" err="1"/>
              <a:t>resultados</a:t>
            </a:r>
            <a:r>
              <a:rPr lang="en-US" sz="2800" dirty="0"/>
              <a:t> o </a:t>
            </a:r>
            <a:r>
              <a:rPr lang="en-US" sz="2800" dirty="0" err="1"/>
              <a:t>quizás</a:t>
            </a:r>
            <a:r>
              <a:rPr lang="en-US" sz="2800" dirty="0"/>
              <a:t> </a:t>
            </a:r>
            <a:r>
              <a:rPr lang="en-US" sz="2800" dirty="0" err="1"/>
              <a:t>sugiera</a:t>
            </a:r>
            <a:r>
              <a:rPr lang="en-US" sz="2800" dirty="0"/>
              <a:t> </a:t>
            </a:r>
            <a:r>
              <a:rPr lang="en-US" sz="2800" dirty="0" err="1"/>
              <a:t>márgenes</a:t>
            </a:r>
            <a:r>
              <a:rPr lang="en-US" sz="2800" dirty="0"/>
              <a:t> </a:t>
            </a:r>
            <a:r>
              <a:rPr lang="en-US" sz="2800" dirty="0" err="1"/>
              <a:t>interesantes</a:t>
            </a:r>
            <a:r>
              <a:rPr lang="en-US" sz="2800" dirty="0"/>
              <a:t> </a:t>
            </a:r>
            <a:r>
              <a:rPr lang="en-US" sz="2800" dirty="0" err="1"/>
              <a:t>que</a:t>
            </a:r>
            <a:r>
              <a:rPr lang="en-US" sz="2800" dirty="0"/>
              <a:t> </a:t>
            </a:r>
            <a:r>
              <a:rPr lang="en-US" sz="2800" dirty="0" err="1"/>
              <a:t>podrían</a:t>
            </a:r>
            <a:r>
              <a:rPr lang="en-US" sz="2800" dirty="0"/>
              <a:t> </a:t>
            </a:r>
            <a:r>
              <a:rPr lang="en-US" sz="2800" dirty="0" err="1"/>
              <a:t>seguirse</a:t>
            </a:r>
            <a:r>
              <a:rPr lang="en-US" sz="2800" dirty="0" smtClean="0"/>
              <a:t>.</a:t>
            </a:r>
          </a:p>
          <a:p>
            <a:pPr marL="457200" indent="-457200">
              <a:buFont typeface="Arial" charset="0"/>
              <a:buChar char="•"/>
            </a:pPr>
            <a:r>
              <a:rPr lang="en-US" sz="2800" dirty="0" err="1" smtClean="0"/>
              <a:t>Por</a:t>
            </a:r>
            <a:r>
              <a:rPr lang="en-US" sz="2800" dirty="0" smtClean="0"/>
              <a:t> </a:t>
            </a:r>
            <a:r>
              <a:rPr lang="en-US" sz="2800" dirty="0"/>
              <a:t>lo </a:t>
            </a:r>
            <a:r>
              <a:rPr lang="en-US" sz="2800" dirty="0" err="1"/>
              <a:t>tanto</a:t>
            </a:r>
            <a:r>
              <a:rPr lang="en-US" sz="2800" dirty="0"/>
              <a:t>, </a:t>
            </a:r>
            <a:r>
              <a:rPr lang="en-US" sz="2800" dirty="0" err="1"/>
              <a:t>comience</a:t>
            </a:r>
            <a:r>
              <a:rPr lang="en-US" sz="2800" dirty="0"/>
              <a:t> a </a:t>
            </a:r>
            <a:r>
              <a:rPr lang="en-US" sz="2800" dirty="0" err="1"/>
              <a:t>escribir</a:t>
            </a:r>
            <a:r>
              <a:rPr lang="en-US" sz="2800" dirty="0"/>
              <a:t> </a:t>
            </a:r>
            <a:r>
              <a:rPr lang="en-US" sz="2800" dirty="0" err="1"/>
              <a:t>mientras</a:t>
            </a:r>
            <a:r>
              <a:rPr lang="en-US" sz="2800" dirty="0"/>
              <a:t> </a:t>
            </a:r>
            <a:r>
              <a:rPr lang="en-US" sz="2800" dirty="0" smtClean="0"/>
              <a:t>los </a:t>
            </a:r>
            <a:r>
              <a:rPr lang="en-US" sz="2800" dirty="0" err="1"/>
              <a:t>materiales</a:t>
            </a:r>
            <a:r>
              <a:rPr lang="en-US" sz="2800" dirty="0"/>
              <a:t> </a:t>
            </a:r>
            <a:r>
              <a:rPr lang="en-US" sz="2800" dirty="0" smtClean="0"/>
              <a:t>y </a:t>
            </a:r>
            <a:r>
              <a:rPr lang="en-US" sz="2800" dirty="0" err="1" smtClean="0"/>
              <a:t>hechos</a:t>
            </a:r>
            <a:r>
              <a:rPr lang="en-US" sz="2800" dirty="0" smtClean="0"/>
              <a:t> </a:t>
            </a:r>
            <a:r>
              <a:rPr lang="en-US" sz="2800" dirty="0" err="1" smtClean="0"/>
              <a:t>experimentales</a:t>
            </a:r>
            <a:r>
              <a:rPr lang="en-US" sz="2800" dirty="0" smtClean="0"/>
              <a:t> </a:t>
            </a:r>
            <a:r>
              <a:rPr lang="en-US" sz="2800" dirty="0" err="1"/>
              <a:t>todavía</a:t>
            </a:r>
            <a:r>
              <a:rPr lang="en-US" sz="2800" dirty="0"/>
              <a:t> </a:t>
            </a:r>
            <a:r>
              <a:rPr lang="en-US" sz="2800" dirty="0" err="1"/>
              <a:t>están</a:t>
            </a:r>
            <a:r>
              <a:rPr lang="en-US" sz="2800" dirty="0"/>
              <a:t> </a:t>
            </a:r>
            <a:r>
              <a:rPr lang="en-US" sz="2800" dirty="0" err="1"/>
              <a:t>disponibles</a:t>
            </a:r>
            <a:r>
              <a:rPr lang="en-US" sz="2800" dirty="0"/>
              <a:t>. </a:t>
            </a:r>
            <a:endParaRPr lang="en-US" sz="2800" dirty="0" smtClean="0"/>
          </a:p>
          <a:p>
            <a:pPr marL="457200" indent="-457200">
              <a:buFont typeface="Arial" charset="0"/>
              <a:buChar char="•"/>
            </a:pPr>
            <a:r>
              <a:rPr lang="en-US" sz="2800" dirty="0" smtClean="0"/>
              <a:t>Si </a:t>
            </a:r>
            <a:r>
              <a:rPr lang="en-US" sz="2800" dirty="0" err="1"/>
              <a:t>tiene</a:t>
            </a:r>
            <a:r>
              <a:rPr lang="en-US" sz="2800" dirty="0"/>
              <a:t> </a:t>
            </a:r>
            <a:r>
              <a:rPr lang="en-US" sz="2800" dirty="0" err="1"/>
              <a:t>coautores</a:t>
            </a:r>
            <a:r>
              <a:rPr lang="en-US" sz="2800" dirty="0"/>
              <a:t>, </a:t>
            </a:r>
            <a:r>
              <a:rPr lang="en-US" sz="2800" dirty="0" err="1"/>
              <a:t>es</a:t>
            </a:r>
            <a:r>
              <a:rPr lang="en-US" sz="2800" dirty="0"/>
              <a:t> </a:t>
            </a:r>
            <a:r>
              <a:rPr lang="en-US" sz="2800" dirty="0" err="1"/>
              <a:t>aconsejable</a:t>
            </a:r>
            <a:r>
              <a:rPr lang="en-US" sz="2800" dirty="0"/>
              <a:t> </a:t>
            </a:r>
            <a:r>
              <a:rPr lang="en-US" sz="2800" dirty="0" err="1"/>
              <a:t>escribir</a:t>
            </a:r>
            <a:r>
              <a:rPr lang="en-US" sz="2800" dirty="0"/>
              <a:t> el </a:t>
            </a:r>
            <a:r>
              <a:rPr lang="en-US" sz="2800" dirty="0" err="1"/>
              <a:t>trabajo</a:t>
            </a:r>
            <a:r>
              <a:rPr lang="en-US" sz="2800" dirty="0"/>
              <a:t> </a:t>
            </a:r>
            <a:r>
              <a:rPr lang="en-US" sz="2800" dirty="0" err="1"/>
              <a:t>mientras</a:t>
            </a:r>
            <a:r>
              <a:rPr lang="en-US" sz="2800" dirty="0"/>
              <a:t> </a:t>
            </a:r>
            <a:r>
              <a:rPr lang="en-US" sz="2800" dirty="0" err="1"/>
              <a:t>todavía</a:t>
            </a:r>
            <a:r>
              <a:rPr lang="en-US" sz="2800" dirty="0"/>
              <a:t> </a:t>
            </a:r>
            <a:r>
              <a:rPr lang="en-US" sz="2800" dirty="0" err="1"/>
              <a:t>están</a:t>
            </a:r>
            <a:r>
              <a:rPr lang="en-US" sz="2800" dirty="0"/>
              <a:t> </a:t>
            </a:r>
            <a:r>
              <a:rPr lang="en-US" sz="2800" dirty="0" err="1"/>
              <a:t>disponibles</a:t>
            </a:r>
            <a:r>
              <a:rPr lang="en-US" sz="2800" dirty="0"/>
              <a:t> para </a:t>
            </a:r>
            <a:r>
              <a:rPr lang="en-US" sz="2800" dirty="0" err="1"/>
              <a:t>consultar</a:t>
            </a:r>
            <a:r>
              <a:rPr lang="en-US" sz="2800" dirty="0"/>
              <a:t>.</a:t>
            </a:r>
            <a:endParaRPr lang="en-US" sz="2800" dirty="0"/>
          </a:p>
        </p:txBody>
      </p:sp>
    </p:spTree>
    <p:extLst>
      <p:ext uri="{BB962C8B-B14F-4D97-AF65-F5344CB8AC3E}">
        <p14:creationId xmlns:p14="http://schemas.microsoft.com/office/powerpoint/2010/main" val="7818490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41</a:t>
            </a:fld>
            <a:endParaRPr lang="es-ES_tradnl" sz="1600" dirty="0"/>
          </a:p>
        </p:txBody>
      </p:sp>
      <p:sp>
        <p:nvSpPr>
          <p:cNvPr id="6" name="Título 1"/>
          <p:cNvSpPr txBox="1">
            <a:spLocks/>
          </p:cNvSpPr>
          <p:nvPr/>
        </p:nvSpPr>
        <p:spPr>
          <a:xfrm>
            <a:off x="631452" y="288759"/>
            <a:ext cx="9521754" cy="133652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GUIDELINES</a:t>
            </a:r>
            <a:endParaRPr lang="es-ES_tradnl" b="1" dirty="0"/>
          </a:p>
        </p:txBody>
      </p:sp>
      <p:sp>
        <p:nvSpPr>
          <p:cNvPr id="8" name="CuadroTexto 7"/>
          <p:cNvSpPr txBox="1"/>
          <p:nvPr/>
        </p:nvSpPr>
        <p:spPr>
          <a:xfrm>
            <a:off x="631452" y="1111008"/>
            <a:ext cx="11097486" cy="5262979"/>
          </a:xfrm>
          <a:prstGeom prst="rect">
            <a:avLst/>
          </a:prstGeom>
          <a:noFill/>
        </p:spPr>
        <p:txBody>
          <a:bodyPr wrap="square" rtlCol="0">
            <a:spAutoFit/>
          </a:bodyPr>
          <a:lstStyle/>
          <a:p>
            <a:pPr marL="457200" indent="-457200">
              <a:buFont typeface="Arial" charset="0"/>
              <a:buChar char="•"/>
            </a:pPr>
            <a:r>
              <a:rPr lang="en-US" sz="2800" dirty="0"/>
              <a:t>La </a:t>
            </a:r>
            <a:r>
              <a:rPr lang="en-US" sz="2800" dirty="0" err="1"/>
              <a:t>primera</a:t>
            </a:r>
            <a:r>
              <a:rPr lang="en-US" sz="2800" dirty="0"/>
              <a:t> </a:t>
            </a:r>
            <a:r>
              <a:rPr lang="en-US" sz="2800" dirty="0" err="1"/>
              <a:t>sección</a:t>
            </a:r>
            <a:r>
              <a:rPr lang="en-US" sz="2800" dirty="0"/>
              <a:t> del </a:t>
            </a:r>
            <a:r>
              <a:rPr lang="en-US" sz="2800" dirty="0" err="1"/>
              <a:t>texto</a:t>
            </a:r>
            <a:r>
              <a:rPr lang="en-US" sz="2800" dirty="0"/>
              <a:t> </a:t>
            </a:r>
            <a:r>
              <a:rPr lang="en-US" sz="2800" dirty="0" err="1"/>
              <a:t>propiamente</a:t>
            </a:r>
            <a:r>
              <a:rPr lang="en-US" sz="2800" dirty="0"/>
              <a:t> </a:t>
            </a:r>
            <a:r>
              <a:rPr lang="en-US" sz="2800" dirty="0" err="1"/>
              <a:t>dicho</a:t>
            </a:r>
            <a:r>
              <a:rPr lang="en-US" sz="2800" dirty="0"/>
              <a:t> </a:t>
            </a:r>
            <a:r>
              <a:rPr lang="en-US" sz="2800" dirty="0" err="1"/>
              <a:t>debería</a:t>
            </a:r>
            <a:r>
              <a:rPr lang="en-US" sz="2800" dirty="0"/>
              <a:t> </a:t>
            </a:r>
            <a:r>
              <a:rPr lang="en-US" sz="2800" dirty="0" err="1"/>
              <a:t>ser</a:t>
            </a:r>
            <a:r>
              <a:rPr lang="en-US" sz="2800" dirty="0"/>
              <a:t>, </a:t>
            </a:r>
            <a:r>
              <a:rPr lang="en-US" sz="2800" dirty="0" err="1"/>
              <a:t>por</a:t>
            </a:r>
            <a:r>
              <a:rPr lang="en-US" sz="2800" dirty="0"/>
              <a:t> </a:t>
            </a:r>
            <a:r>
              <a:rPr lang="en-US" sz="2800" dirty="0" err="1"/>
              <a:t>supuesto</a:t>
            </a:r>
            <a:r>
              <a:rPr lang="en-US" sz="2800" dirty="0"/>
              <a:t>, la </a:t>
            </a:r>
            <a:r>
              <a:rPr lang="en-US" sz="2800" dirty="0" err="1"/>
              <a:t>introducción</a:t>
            </a:r>
            <a:r>
              <a:rPr lang="en-US" sz="2800" dirty="0"/>
              <a:t>. </a:t>
            </a:r>
            <a:endParaRPr lang="en-US" sz="2800" dirty="0" smtClean="0"/>
          </a:p>
          <a:p>
            <a:pPr marL="457200" indent="-457200">
              <a:buFont typeface="Arial" charset="0"/>
              <a:buChar char="•"/>
            </a:pPr>
            <a:r>
              <a:rPr lang="en-US" sz="2800" dirty="0" smtClean="0"/>
              <a:t>El </a:t>
            </a:r>
            <a:r>
              <a:rPr lang="en-US" sz="2800" dirty="0" err="1"/>
              <a:t>propósito</a:t>
            </a:r>
            <a:r>
              <a:rPr lang="en-US" sz="2800" dirty="0"/>
              <a:t> de la </a:t>
            </a:r>
            <a:r>
              <a:rPr lang="en-US" sz="2800" dirty="0" err="1"/>
              <a:t>introducción</a:t>
            </a:r>
            <a:r>
              <a:rPr lang="en-US" sz="2800" dirty="0"/>
              <a:t> </a:t>
            </a:r>
            <a:r>
              <a:rPr lang="en-US" sz="2800" dirty="0" err="1"/>
              <a:t>es</a:t>
            </a:r>
            <a:r>
              <a:rPr lang="en-US" sz="2800" dirty="0"/>
              <a:t> </a:t>
            </a:r>
            <a:r>
              <a:rPr lang="en-US" sz="2800" dirty="0" err="1"/>
              <a:t>proporcionar</a:t>
            </a:r>
            <a:r>
              <a:rPr lang="en-US" sz="2800" dirty="0"/>
              <a:t> </a:t>
            </a:r>
            <a:r>
              <a:rPr lang="en-US" sz="2800" dirty="0" err="1"/>
              <a:t>información</a:t>
            </a:r>
            <a:r>
              <a:rPr lang="en-US" sz="2800" dirty="0"/>
              <a:t> de </a:t>
            </a:r>
            <a:r>
              <a:rPr lang="en-US" sz="2800" dirty="0" err="1"/>
              <a:t>antecedentes</a:t>
            </a:r>
            <a:r>
              <a:rPr lang="en-US" sz="2800" dirty="0"/>
              <a:t> </a:t>
            </a:r>
            <a:r>
              <a:rPr lang="en-US" sz="2800" dirty="0" err="1"/>
              <a:t>suficiente</a:t>
            </a:r>
            <a:r>
              <a:rPr lang="en-US" sz="2800" dirty="0"/>
              <a:t> para </a:t>
            </a:r>
            <a:r>
              <a:rPr lang="en-US" sz="2800" dirty="0" err="1"/>
              <a:t>que</a:t>
            </a:r>
            <a:r>
              <a:rPr lang="en-US" sz="2800" dirty="0"/>
              <a:t> el lector </a:t>
            </a:r>
            <a:r>
              <a:rPr lang="en-US" sz="2800" dirty="0" err="1"/>
              <a:t>pueda</a:t>
            </a:r>
            <a:r>
              <a:rPr lang="en-US" sz="2800" dirty="0"/>
              <a:t> </a:t>
            </a:r>
            <a:r>
              <a:rPr lang="en-US" sz="2800" dirty="0" err="1"/>
              <a:t>comprender</a:t>
            </a:r>
            <a:r>
              <a:rPr lang="en-US" sz="2800" dirty="0"/>
              <a:t> y </a:t>
            </a:r>
            <a:r>
              <a:rPr lang="en-US" sz="2800" dirty="0" err="1"/>
              <a:t>evaluar</a:t>
            </a:r>
            <a:r>
              <a:rPr lang="en-US" sz="2800" dirty="0"/>
              <a:t> los </a:t>
            </a:r>
            <a:r>
              <a:rPr lang="en-US" sz="2800" dirty="0" err="1"/>
              <a:t>resultados</a:t>
            </a:r>
            <a:r>
              <a:rPr lang="en-US" sz="2800" dirty="0"/>
              <a:t> del </a:t>
            </a:r>
            <a:r>
              <a:rPr lang="en-US" sz="2800" dirty="0" err="1"/>
              <a:t>presente</a:t>
            </a:r>
            <a:r>
              <a:rPr lang="en-US" sz="2800" dirty="0"/>
              <a:t> </a:t>
            </a:r>
            <a:r>
              <a:rPr lang="en-US" sz="2800" dirty="0" err="1"/>
              <a:t>estudio</a:t>
            </a:r>
            <a:r>
              <a:rPr lang="en-US" sz="2800" dirty="0"/>
              <a:t> sin </a:t>
            </a:r>
            <a:r>
              <a:rPr lang="en-US" sz="2800" dirty="0" err="1"/>
              <a:t>necesidad</a:t>
            </a:r>
            <a:r>
              <a:rPr lang="en-US" sz="2800" dirty="0"/>
              <a:t> de </a:t>
            </a:r>
            <a:r>
              <a:rPr lang="en-US" sz="2800" dirty="0" err="1"/>
              <a:t>consultar</a:t>
            </a:r>
            <a:r>
              <a:rPr lang="en-US" sz="2800" dirty="0"/>
              <a:t> </a:t>
            </a:r>
            <a:r>
              <a:rPr lang="en-US" sz="2800" dirty="0" err="1"/>
              <a:t>publicaciones</a:t>
            </a:r>
            <a:r>
              <a:rPr lang="en-US" sz="2800" dirty="0"/>
              <a:t> </a:t>
            </a:r>
            <a:r>
              <a:rPr lang="en-US" sz="2800" dirty="0" err="1"/>
              <a:t>anteriores</a:t>
            </a:r>
            <a:r>
              <a:rPr lang="en-US" sz="2800" dirty="0"/>
              <a:t> </a:t>
            </a:r>
            <a:r>
              <a:rPr lang="en-US" sz="2800" dirty="0" err="1"/>
              <a:t>sobre</a:t>
            </a:r>
            <a:r>
              <a:rPr lang="en-US" sz="2800" dirty="0"/>
              <a:t> el </a:t>
            </a:r>
            <a:r>
              <a:rPr lang="en-US" sz="2800" dirty="0" err="1"/>
              <a:t>tema</a:t>
            </a:r>
            <a:r>
              <a:rPr lang="en-US" sz="2800" dirty="0"/>
              <a:t>. </a:t>
            </a:r>
            <a:endParaRPr lang="en-US" sz="2800" dirty="0" smtClean="0"/>
          </a:p>
          <a:p>
            <a:pPr marL="457200" indent="-457200">
              <a:buFont typeface="Arial" charset="0"/>
              <a:buChar char="•"/>
            </a:pPr>
            <a:r>
              <a:rPr lang="en-US" sz="2800" dirty="0" smtClean="0"/>
              <a:t>La </a:t>
            </a:r>
            <a:r>
              <a:rPr lang="en-US" sz="2800" dirty="0" err="1"/>
              <a:t>introducción</a:t>
            </a:r>
            <a:r>
              <a:rPr lang="en-US" sz="2800" dirty="0"/>
              <a:t> </a:t>
            </a:r>
            <a:r>
              <a:rPr lang="en-US" sz="2800" dirty="0" err="1"/>
              <a:t>también</a:t>
            </a:r>
            <a:r>
              <a:rPr lang="en-US" sz="2800" dirty="0"/>
              <a:t> </a:t>
            </a:r>
            <a:r>
              <a:rPr lang="en-US" sz="2800" dirty="0" err="1"/>
              <a:t>debe</a:t>
            </a:r>
            <a:r>
              <a:rPr lang="en-US" sz="2800" dirty="0"/>
              <a:t> </a:t>
            </a:r>
            <a:r>
              <a:rPr lang="en-US" sz="2800" dirty="0" err="1"/>
              <a:t>proporcionar</a:t>
            </a:r>
            <a:r>
              <a:rPr lang="en-US" sz="2800" dirty="0"/>
              <a:t> </a:t>
            </a:r>
            <a:r>
              <a:rPr lang="en-US" sz="2800" dirty="0" err="1"/>
              <a:t>las</a:t>
            </a:r>
            <a:r>
              <a:rPr lang="en-US" sz="2800" dirty="0"/>
              <a:t> </a:t>
            </a:r>
            <a:r>
              <a:rPr lang="en-US" sz="2800" dirty="0" err="1"/>
              <a:t>razones</a:t>
            </a:r>
            <a:r>
              <a:rPr lang="en-US" sz="2800" dirty="0"/>
              <a:t> para el </a:t>
            </a:r>
            <a:r>
              <a:rPr lang="en-US" sz="2800" dirty="0" err="1"/>
              <a:t>presente</a:t>
            </a:r>
            <a:r>
              <a:rPr lang="en-US" sz="2800" dirty="0"/>
              <a:t> </a:t>
            </a:r>
            <a:r>
              <a:rPr lang="en-US" sz="2800" dirty="0" err="1"/>
              <a:t>estudio</a:t>
            </a:r>
            <a:r>
              <a:rPr lang="en-US" sz="2800" dirty="0"/>
              <a:t>. </a:t>
            </a:r>
            <a:endParaRPr lang="en-US" sz="2800" dirty="0" smtClean="0"/>
          </a:p>
          <a:p>
            <a:pPr marL="457200" indent="-457200">
              <a:buFont typeface="Arial" charset="0"/>
              <a:buChar char="•"/>
            </a:pPr>
            <a:r>
              <a:rPr lang="en-US" sz="2800" dirty="0" err="1" smtClean="0"/>
              <a:t>Por</a:t>
            </a:r>
            <a:r>
              <a:rPr lang="en-US" sz="2800" dirty="0" smtClean="0"/>
              <a:t> </a:t>
            </a:r>
            <a:r>
              <a:rPr lang="en-US" sz="2800" dirty="0" err="1"/>
              <a:t>encima</a:t>
            </a:r>
            <a:r>
              <a:rPr lang="en-US" sz="2800" dirty="0"/>
              <a:t> de </a:t>
            </a:r>
            <a:r>
              <a:rPr lang="en-US" sz="2800" dirty="0" err="1"/>
              <a:t>todo</a:t>
            </a:r>
            <a:r>
              <a:rPr lang="en-US" sz="2800" dirty="0"/>
              <a:t>, </a:t>
            </a:r>
            <a:r>
              <a:rPr lang="en-US" sz="2800" dirty="0" err="1"/>
              <a:t>debe</a:t>
            </a:r>
            <a:r>
              <a:rPr lang="en-US" sz="2800" dirty="0"/>
              <a:t> </a:t>
            </a:r>
            <a:r>
              <a:rPr lang="en-US" sz="2800" dirty="0" err="1"/>
              <a:t>indicar</a:t>
            </a:r>
            <a:r>
              <a:rPr lang="en-US" sz="2800" dirty="0"/>
              <a:t> de </a:t>
            </a:r>
            <a:r>
              <a:rPr lang="en-US" sz="2800" dirty="0" err="1"/>
              <a:t>manera</a:t>
            </a:r>
            <a:r>
              <a:rPr lang="en-US" sz="2800" dirty="0"/>
              <a:t> breve y </a:t>
            </a:r>
            <a:r>
              <a:rPr lang="en-US" sz="2800" dirty="0" err="1"/>
              <a:t>clara</a:t>
            </a:r>
            <a:r>
              <a:rPr lang="en-US" sz="2800" dirty="0"/>
              <a:t> </a:t>
            </a:r>
            <a:r>
              <a:rPr lang="en-US" sz="2800" dirty="0" err="1"/>
              <a:t>su</a:t>
            </a:r>
            <a:r>
              <a:rPr lang="en-US" sz="2800" dirty="0"/>
              <a:t> </a:t>
            </a:r>
            <a:r>
              <a:rPr lang="en-US" sz="2800" dirty="0" err="1"/>
              <a:t>propósito</a:t>
            </a:r>
            <a:r>
              <a:rPr lang="en-US" sz="2800" dirty="0"/>
              <a:t> al </a:t>
            </a:r>
            <a:r>
              <a:rPr lang="en-US" sz="2800" dirty="0" err="1"/>
              <a:t>escribir</a:t>
            </a:r>
            <a:r>
              <a:rPr lang="en-US" sz="2800" dirty="0"/>
              <a:t> el </a:t>
            </a:r>
            <a:r>
              <a:rPr lang="en-US" sz="2800" dirty="0" err="1"/>
              <a:t>documento</a:t>
            </a:r>
            <a:r>
              <a:rPr lang="en-US" sz="2800" dirty="0"/>
              <a:t>. </a:t>
            </a:r>
            <a:endParaRPr lang="en-US" sz="2800" dirty="0" smtClean="0"/>
          </a:p>
          <a:p>
            <a:pPr marL="457200" indent="-457200">
              <a:buFont typeface="Arial" charset="0"/>
              <a:buChar char="•"/>
            </a:pPr>
            <a:r>
              <a:rPr lang="en-US" sz="2800" dirty="0" err="1" smtClean="0"/>
              <a:t>Elija</a:t>
            </a:r>
            <a:r>
              <a:rPr lang="en-US" sz="2800" dirty="0" smtClean="0"/>
              <a:t> </a:t>
            </a:r>
            <a:r>
              <a:rPr lang="en-US" sz="2800" dirty="0" err="1"/>
              <a:t>las</a:t>
            </a:r>
            <a:r>
              <a:rPr lang="en-US" sz="2800" dirty="0"/>
              <a:t> </a:t>
            </a:r>
            <a:r>
              <a:rPr lang="en-US" sz="2800" dirty="0" err="1"/>
              <a:t>referencias</a:t>
            </a:r>
            <a:r>
              <a:rPr lang="en-US" sz="2800" dirty="0"/>
              <a:t> </a:t>
            </a:r>
            <a:r>
              <a:rPr lang="en-US" sz="2800" dirty="0" err="1"/>
              <a:t>cuidadosamente</a:t>
            </a:r>
            <a:r>
              <a:rPr lang="en-US" sz="2800" dirty="0"/>
              <a:t> para </a:t>
            </a:r>
            <a:r>
              <a:rPr lang="en-US" sz="2800" dirty="0" err="1"/>
              <a:t>proporcionar</a:t>
            </a:r>
            <a:r>
              <a:rPr lang="en-US" sz="2800" dirty="0"/>
              <a:t> la </a:t>
            </a:r>
            <a:r>
              <a:rPr lang="en-US" sz="2800" dirty="0" err="1"/>
              <a:t>información</a:t>
            </a:r>
            <a:r>
              <a:rPr lang="en-US" sz="2800" dirty="0"/>
              <a:t> de </a:t>
            </a:r>
            <a:r>
              <a:rPr lang="en-US" sz="2800" dirty="0" err="1"/>
              <a:t>fondo</a:t>
            </a:r>
            <a:r>
              <a:rPr lang="en-US" sz="2800" dirty="0"/>
              <a:t> </a:t>
            </a:r>
            <a:r>
              <a:rPr lang="en-US" sz="2800" dirty="0" err="1"/>
              <a:t>más</a:t>
            </a:r>
            <a:r>
              <a:rPr lang="en-US" sz="2800" dirty="0"/>
              <a:t> </a:t>
            </a:r>
            <a:r>
              <a:rPr lang="en-US" sz="2800" dirty="0" err="1"/>
              <a:t>importante</a:t>
            </a:r>
            <a:r>
              <a:rPr lang="en-US" sz="2800" dirty="0"/>
              <a:t>. </a:t>
            </a:r>
            <a:endParaRPr lang="en-US" sz="2800" dirty="0"/>
          </a:p>
        </p:txBody>
      </p:sp>
    </p:spTree>
    <p:extLst>
      <p:ext uri="{BB962C8B-B14F-4D97-AF65-F5344CB8AC3E}">
        <p14:creationId xmlns:p14="http://schemas.microsoft.com/office/powerpoint/2010/main" val="5484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42</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GUIDELINES</a:t>
            </a:r>
            <a:endParaRPr lang="es-ES_tradnl" b="1" dirty="0"/>
          </a:p>
        </p:txBody>
      </p:sp>
      <p:sp>
        <p:nvSpPr>
          <p:cNvPr id="8" name="CuadroTexto 7"/>
          <p:cNvSpPr txBox="1"/>
          <p:nvPr/>
        </p:nvSpPr>
        <p:spPr>
          <a:xfrm>
            <a:off x="631452" y="1486729"/>
            <a:ext cx="11097486" cy="4478149"/>
          </a:xfrm>
          <a:prstGeom prst="rect">
            <a:avLst/>
          </a:prstGeom>
          <a:noFill/>
        </p:spPr>
        <p:txBody>
          <a:bodyPr wrap="square" rtlCol="0">
            <a:spAutoFit/>
          </a:bodyPr>
          <a:lstStyle/>
          <a:p>
            <a:pPr marL="457200" indent="-457200">
              <a:buFont typeface="Arial" charset="0"/>
              <a:buChar char="•"/>
            </a:pPr>
            <a:r>
              <a:rPr lang="en-US" sz="2800" dirty="0"/>
              <a:t>Gran parte de la </a:t>
            </a:r>
            <a:r>
              <a:rPr lang="en-US" sz="2800" dirty="0" err="1"/>
              <a:t>introducción</a:t>
            </a:r>
            <a:r>
              <a:rPr lang="en-US" sz="2800" dirty="0"/>
              <a:t> </a:t>
            </a:r>
            <a:r>
              <a:rPr lang="en-US" sz="2800" dirty="0" err="1"/>
              <a:t>debe</a:t>
            </a:r>
            <a:r>
              <a:rPr lang="en-US" sz="2800" dirty="0"/>
              <a:t> </a:t>
            </a:r>
            <a:r>
              <a:rPr lang="en-US" sz="2800" dirty="0" err="1"/>
              <a:t>estar</a:t>
            </a:r>
            <a:r>
              <a:rPr lang="en-US" sz="2800" dirty="0"/>
              <a:t> </a:t>
            </a:r>
            <a:r>
              <a:rPr lang="en-US" sz="2800" dirty="0" err="1"/>
              <a:t>escrita</a:t>
            </a:r>
            <a:r>
              <a:rPr lang="en-US" sz="2800" dirty="0"/>
              <a:t> en </a:t>
            </a:r>
            <a:r>
              <a:rPr lang="en-US" sz="2800" dirty="0" err="1"/>
              <a:t>tiempo</a:t>
            </a:r>
            <a:r>
              <a:rPr lang="en-US" sz="2800" dirty="0"/>
              <a:t> </a:t>
            </a:r>
            <a:r>
              <a:rPr lang="en-US" sz="2800" dirty="0" err="1"/>
              <a:t>presente</a:t>
            </a:r>
            <a:r>
              <a:rPr lang="en-US" sz="2800" dirty="0"/>
              <a:t> </a:t>
            </a:r>
            <a:r>
              <a:rPr lang="en-US" sz="2800" dirty="0" err="1"/>
              <a:t>porque</a:t>
            </a:r>
            <a:r>
              <a:rPr lang="en-US" sz="2800" dirty="0"/>
              <a:t> se </a:t>
            </a:r>
            <a:r>
              <a:rPr lang="en-US" sz="2800" dirty="0" err="1"/>
              <a:t>refiere</a:t>
            </a:r>
            <a:r>
              <a:rPr lang="en-US" sz="2800" dirty="0"/>
              <a:t> </a:t>
            </a:r>
            <a:r>
              <a:rPr lang="en-US" sz="2800" dirty="0" err="1"/>
              <a:t>principalmente</a:t>
            </a:r>
            <a:r>
              <a:rPr lang="en-US" sz="2800" dirty="0"/>
              <a:t> a </a:t>
            </a:r>
            <a:r>
              <a:rPr lang="en-US" sz="2800" dirty="0" err="1"/>
              <a:t>su</a:t>
            </a:r>
            <a:r>
              <a:rPr lang="en-US" sz="2800" dirty="0"/>
              <a:t> </a:t>
            </a:r>
            <a:r>
              <a:rPr lang="en-US" sz="2800" dirty="0" err="1"/>
              <a:t>problema</a:t>
            </a:r>
            <a:r>
              <a:rPr lang="en-US" sz="2800" dirty="0"/>
              <a:t> y al </a:t>
            </a:r>
            <a:r>
              <a:rPr lang="en-US" sz="2800" dirty="0" err="1"/>
              <a:t>conocimiento</a:t>
            </a:r>
            <a:r>
              <a:rPr lang="en-US" sz="2800" dirty="0"/>
              <a:t> </a:t>
            </a:r>
            <a:r>
              <a:rPr lang="en-US" sz="2800" dirty="0" err="1"/>
              <a:t>establecido</a:t>
            </a:r>
            <a:r>
              <a:rPr lang="en-US" sz="2800" dirty="0"/>
              <a:t> al </a:t>
            </a:r>
            <a:r>
              <a:rPr lang="en-US" sz="2800" dirty="0" err="1"/>
              <a:t>comienzo</a:t>
            </a:r>
            <a:r>
              <a:rPr lang="en-US" sz="2800" dirty="0"/>
              <a:t> de </a:t>
            </a:r>
            <a:r>
              <a:rPr lang="en-US" sz="2800" dirty="0" err="1"/>
              <a:t>su</a:t>
            </a:r>
            <a:r>
              <a:rPr lang="en-US" sz="2800" dirty="0"/>
              <a:t> </a:t>
            </a:r>
            <a:r>
              <a:rPr lang="en-US" sz="2800" dirty="0" err="1"/>
              <a:t>trabajo</a:t>
            </a:r>
            <a:r>
              <a:rPr lang="en-US" sz="2800" dirty="0"/>
              <a:t>. </a:t>
            </a:r>
            <a:endParaRPr lang="en-US" sz="2800" dirty="0" smtClean="0"/>
          </a:p>
          <a:p>
            <a:pPr marL="457200" indent="-457200">
              <a:buFont typeface="Arial" charset="0"/>
              <a:buChar char="•"/>
            </a:pPr>
            <a:r>
              <a:rPr lang="en-US" sz="2800" dirty="0" smtClean="0"/>
              <a:t>Las </a:t>
            </a:r>
            <a:r>
              <a:rPr lang="en-US" sz="2800" dirty="0" err="1"/>
              <a:t>pautas</a:t>
            </a:r>
            <a:r>
              <a:rPr lang="en-US" sz="2800" dirty="0"/>
              <a:t> para </a:t>
            </a:r>
            <a:r>
              <a:rPr lang="en-US" sz="2800" dirty="0" err="1"/>
              <a:t>una</a:t>
            </a:r>
            <a:r>
              <a:rPr lang="en-US" sz="2800" dirty="0"/>
              <a:t> </a:t>
            </a:r>
            <a:r>
              <a:rPr lang="en-US" sz="2800" dirty="0" err="1"/>
              <a:t>buena</a:t>
            </a:r>
            <a:r>
              <a:rPr lang="en-US" sz="2800" dirty="0"/>
              <a:t> </a:t>
            </a:r>
            <a:r>
              <a:rPr lang="en-US" sz="2800" dirty="0" err="1"/>
              <a:t>introducción</a:t>
            </a:r>
            <a:r>
              <a:rPr lang="en-US" sz="2800" dirty="0"/>
              <a:t> son </a:t>
            </a:r>
            <a:r>
              <a:rPr lang="en-US" sz="2800" dirty="0" err="1"/>
              <a:t>las</a:t>
            </a:r>
            <a:r>
              <a:rPr lang="en-US" sz="2800" dirty="0"/>
              <a:t> </a:t>
            </a:r>
            <a:r>
              <a:rPr lang="en-US" sz="2800" dirty="0" err="1"/>
              <a:t>siguientes</a:t>
            </a:r>
            <a:r>
              <a:rPr lang="en-US" sz="2800" dirty="0" smtClean="0"/>
              <a:t>:</a:t>
            </a:r>
          </a:p>
          <a:p>
            <a:pPr>
              <a:spcBef>
                <a:spcPts val="200"/>
              </a:spcBef>
              <a:spcAft>
                <a:spcPts val="200"/>
              </a:spcAft>
            </a:pPr>
            <a:r>
              <a:rPr lang="en-US" sz="2800" dirty="0" smtClean="0"/>
              <a:t>(</a:t>
            </a:r>
            <a:r>
              <a:rPr lang="en-US" sz="2800" dirty="0"/>
              <a:t>1) La </a:t>
            </a:r>
            <a:r>
              <a:rPr lang="en-US" sz="2800" dirty="0" err="1"/>
              <a:t>introducción</a:t>
            </a:r>
            <a:r>
              <a:rPr lang="en-US" sz="2800" dirty="0"/>
              <a:t> </a:t>
            </a:r>
            <a:r>
              <a:rPr lang="en-US" sz="2800" dirty="0" err="1"/>
              <a:t>debe</a:t>
            </a:r>
            <a:r>
              <a:rPr lang="en-US" sz="2800" dirty="0"/>
              <a:t> </a:t>
            </a:r>
            <a:r>
              <a:rPr lang="en-US" sz="2800" dirty="0" err="1"/>
              <a:t>presentar</a:t>
            </a:r>
            <a:r>
              <a:rPr lang="en-US" sz="2800" dirty="0"/>
              <a:t> primero, con </a:t>
            </a:r>
            <a:r>
              <a:rPr lang="en-US" sz="2800" dirty="0" err="1"/>
              <a:t>toda</a:t>
            </a:r>
            <a:r>
              <a:rPr lang="en-US" sz="2800" dirty="0"/>
              <a:t> la </a:t>
            </a:r>
            <a:r>
              <a:rPr lang="en-US" sz="2800" dirty="0" err="1"/>
              <a:t>claridad</a:t>
            </a:r>
            <a:r>
              <a:rPr lang="en-US" sz="2800" dirty="0"/>
              <a:t> </a:t>
            </a:r>
            <a:r>
              <a:rPr lang="en-US" sz="2800" dirty="0" err="1"/>
              <a:t>posible</a:t>
            </a:r>
            <a:r>
              <a:rPr lang="en-US" sz="2800" dirty="0"/>
              <a:t>, la </a:t>
            </a:r>
            <a:r>
              <a:rPr lang="en-US" sz="2800" dirty="0" err="1"/>
              <a:t>naturaleza</a:t>
            </a:r>
            <a:r>
              <a:rPr lang="en-US" sz="2800" dirty="0"/>
              <a:t> y el </a:t>
            </a:r>
            <a:r>
              <a:rPr lang="en-US" sz="2800" dirty="0" err="1"/>
              <a:t>alcance</a:t>
            </a:r>
            <a:r>
              <a:rPr lang="en-US" sz="2800" dirty="0"/>
              <a:t> del </a:t>
            </a:r>
            <a:r>
              <a:rPr lang="en-US" sz="2800" dirty="0" err="1"/>
              <a:t>problema</a:t>
            </a:r>
            <a:r>
              <a:rPr lang="en-US" sz="2800" dirty="0"/>
              <a:t> </a:t>
            </a:r>
            <a:r>
              <a:rPr lang="en-US" sz="2800" dirty="0" err="1"/>
              <a:t>investigado</a:t>
            </a:r>
            <a:r>
              <a:rPr lang="en-US" sz="2800" dirty="0"/>
              <a:t>. </a:t>
            </a:r>
            <a:r>
              <a:rPr lang="en-US" sz="2800" dirty="0" err="1"/>
              <a:t>Por</a:t>
            </a:r>
            <a:r>
              <a:rPr lang="en-US" sz="2800" dirty="0"/>
              <a:t> </a:t>
            </a:r>
            <a:r>
              <a:rPr lang="en-US" sz="2800" dirty="0" err="1"/>
              <a:t>ejemplo</a:t>
            </a:r>
            <a:r>
              <a:rPr lang="en-US" sz="2800" dirty="0"/>
              <a:t>, </a:t>
            </a:r>
            <a:r>
              <a:rPr lang="en-US" sz="2800" dirty="0" err="1"/>
              <a:t>debe</a:t>
            </a:r>
            <a:r>
              <a:rPr lang="en-US" sz="2800" dirty="0"/>
              <a:t> </a:t>
            </a:r>
            <a:r>
              <a:rPr lang="en-US" sz="2800" dirty="0" err="1"/>
              <a:t>indicar</a:t>
            </a:r>
            <a:r>
              <a:rPr lang="en-US" sz="2800" dirty="0"/>
              <a:t> </a:t>
            </a:r>
            <a:r>
              <a:rPr lang="en-US" sz="2800" dirty="0" err="1"/>
              <a:t>por</a:t>
            </a:r>
            <a:r>
              <a:rPr lang="en-US" sz="2800" dirty="0"/>
              <a:t> </a:t>
            </a:r>
            <a:r>
              <a:rPr lang="en-US" sz="2800" dirty="0" err="1"/>
              <a:t>qué</a:t>
            </a:r>
            <a:r>
              <a:rPr lang="en-US" sz="2800" dirty="0"/>
              <a:t> el </a:t>
            </a:r>
            <a:r>
              <a:rPr lang="en-US" sz="2800" dirty="0" err="1"/>
              <a:t>área</a:t>
            </a:r>
            <a:r>
              <a:rPr lang="en-US" sz="2800" dirty="0"/>
              <a:t> </a:t>
            </a:r>
            <a:r>
              <a:rPr lang="en-US" sz="2800" dirty="0" err="1"/>
              <a:t>temática</a:t>
            </a:r>
            <a:r>
              <a:rPr lang="en-US" sz="2800" dirty="0"/>
              <a:t> general de la </a:t>
            </a:r>
            <a:r>
              <a:rPr lang="en-US" sz="2800" dirty="0" err="1"/>
              <a:t>investigación</a:t>
            </a:r>
            <a:r>
              <a:rPr lang="en-US" sz="2800" dirty="0"/>
              <a:t> </a:t>
            </a:r>
            <a:r>
              <a:rPr lang="en-US" sz="2800" dirty="0" err="1"/>
              <a:t>es</a:t>
            </a:r>
            <a:r>
              <a:rPr lang="en-US" sz="2800" dirty="0"/>
              <a:t> </a:t>
            </a:r>
            <a:r>
              <a:rPr lang="en-US" sz="2800" dirty="0" err="1"/>
              <a:t>importante</a:t>
            </a:r>
            <a:r>
              <a:rPr lang="en-US" sz="2800" dirty="0"/>
              <a:t>. </a:t>
            </a:r>
            <a:endParaRPr lang="en-US" sz="2800" dirty="0" smtClean="0"/>
          </a:p>
          <a:p>
            <a:pPr>
              <a:spcBef>
                <a:spcPts val="200"/>
              </a:spcBef>
              <a:spcAft>
                <a:spcPts val="200"/>
              </a:spcAft>
            </a:pPr>
            <a:r>
              <a:rPr lang="en-US" sz="2800" dirty="0" smtClean="0"/>
              <a:t>(</a:t>
            </a:r>
            <a:r>
              <a:rPr lang="en-US" sz="2800" dirty="0"/>
              <a:t>2) </a:t>
            </a:r>
            <a:r>
              <a:rPr lang="en-US" sz="2800" dirty="0" err="1"/>
              <a:t>Debe</a:t>
            </a:r>
            <a:r>
              <a:rPr lang="en-US" sz="2800" dirty="0"/>
              <a:t> </a:t>
            </a:r>
            <a:r>
              <a:rPr lang="en-US" sz="2800" dirty="0" err="1"/>
              <a:t>revisar</a:t>
            </a:r>
            <a:r>
              <a:rPr lang="en-US" sz="2800" dirty="0"/>
              <a:t> </a:t>
            </a:r>
            <a:r>
              <a:rPr lang="en-US" sz="2800" dirty="0" err="1"/>
              <a:t>brevemente</a:t>
            </a:r>
            <a:r>
              <a:rPr lang="en-US" sz="2800" dirty="0"/>
              <a:t> la </a:t>
            </a:r>
            <a:r>
              <a:rPr lang="en-US" sz="2800" dirty="0" err="1"/>
              <a:t>literatura</a:t>
            </a:r>
            <a:r>
              <a:rPr lang="en-US" sz="2800" dirty="0"/>
              <a:t> </a:t>
            </a:r>
            <a:r>
              <a:rPr lang="en-US" sz="2800" dirty="0" err="1"/>
              <a:t>pertinente</a:t>
            </a:r>
            <a:r>
              <a:rPr lang="en-US" sz="2800" dirty="0"/>
              <a:t> para </a:t>
            </a:r>
            <a:r>
              <a:rPr lang="en-US" sz="2800" dirty="0" err="1"/>
              <a:t>orientar</a:t>
            </a:r>
            <a:r>
              <a:rPr lang="en-US" sz="2800" dirty="0"/>
              <a:t> al lector. </a:t>
            </a:r>
            <a:r>
              <a:rPr lang="en-US" sz="2800" dirty="0" err="1"/>
              <a:t>También</a:t>
            </a:r>
            <a:r>
              <a:rPr lang="en-US" sz="2800" dirty="0"/>
              <a:t> </a:t>
            </a:r>
            <a:r>
              <a:rPr lang="en-US" sz="2800" dirty="0" err="1"/>
              <a:t>debe</a:t>
            </a:r>
            <a:r>
              <a:rPr lang="en-US" sz="2800" dirty="0"/>
              <a:t> </a:t>
            </a:r>
            <a:r>
              <a:rPr lang="en-US" sz="2800" dirty="0" err="1"/>
              <a:t>identificar</a:t>
            </a:r>
            <a:r>
              <a:rPr lang="en-US" sz="2800" dirty="0"/>
              <a:t> la </a:t>
            </a:r>
            <a:r>
              <a:rPr lang="en-US" sz="2800" dirty="0" err="1"/>
              <a:t>brecha</a:t>
            </a:r>
            <a:r>
              <a:rPr lang="en-US" sz="2800" dirty="0"/>
              <a:t> en la </a:t>
            </a:r>
            <a:r>
              <a:rPr lang="en-US" sz="2800" dirty="0" err="1"/>
              <a:t>literatura</a:t>
            </a:r>
            <a:r>
              <a:rPr lang="en-US" sz="2800" dirty="0"/>
              <a:t> </a:t>
            </a:r>
            <a:r>
              <a:rPr lang="en-US" sz="2800" dirty="0" err="1"/>
              <a:t>que</a:t>
            </a:r>
            <a:r>
              <a:rPr lang="en-US" sz="2800" dirty="0"/>
              <a:t> la </a:t>
            </a:r>
            <a:r>
              <a:rPr lang="en-US" sz="2800" dirty="0" err="1"/>
              <a:t>investigación</a:t>
            </a:r>
            <a:r>
              <a:rPr lang="en-US" sz="2800" dirty="0"/>
              <a:t> actual </a:t>
            </a:r>
            <a:r>
              <a:rPr lang="en-US" sz="2800" dirty="0" err="1" smtClean="0"/>
              <a:t>pretende</a:t>
            </a:r>
            <a:r>
              <a:rPr lang="en-US" sz="2800" dirty="0" smtClean="0"/>
              <a:t> </a:t>
            </a:r>
            <a:r>
              <a:rPr lang="en-US" sz="2800" dirty="0" err="1"/>
              <a:t>abordar</a:t>
            </a:r>
            <a:r>
              <a:rPr lang="en-US" sz="2800" dirty="0"/>
              <a:t>. </a:t>
            </a:r>
            <a:endParaRPr lang="en-US" sz="2800" dirty="0"/>
          </a:p>
        </p:txBody>
      </p:sp>
    </p:spTree>
    <p:extLst>
      <p:ext uri="{BB962C8B-B14F-4D97-AF65-F5344CB8AC3E}">
        <p14:creationId xmlns:p14="http://schemas.microsoft.com/office/powerpoint/2010/main" val="947396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43</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GUIDELINES</a:t>
            </a:r>
            <a:endParaRPr lang="es-ES_tradnl" b="1" dirty="0"/>
          </a:p>
        </p:txBody>
      </p:sp>
      <p:sp>
        <p:nvSpPr>
          <p:cNvPr id="8" name="CuadroTexto 7"/>
          <p:cNvSpPr txBox="1"/>
          <p:nvPr/>
        </p:nvSpPr>
        <p:spPr>
          <a:xfrm>
            <a:off x="631452" y="1625280"/>
            <a:ext cx="11097486" cy="4124206"/>
          </a:xfrm>
          <a:prstGeom prst="rect">
            <a:avLst/>
          </a:prstGeom>
          <a:noFill/>
        </p:spPr>
        <p:txBody>
          <a:bodyPr wrap="square" rtlCol="0">
            <a:spAutoFit/>
          </a:bodyPr>
          <a:lstStyle/>
          <a:p>
            <a:pPr>
              <a:spcBef>
                <a:spcPts val="300"/>
              </a:spcBef>
              <a:spcAft>
                <a:spcPts val="300"/>
              </a:spcAft>
            </a:pPr>
            <a:r>
              <a:rPr lang="en-US" sz="2800" dirty="0" smtClean="0"/>
              <a:t>(3) A </a:t>
            </a:r>
            <a:r>
              <a:rPr lang="en-US" sz="2800" dirty="0" err="1" smtClean="0"/>
              <a:t>continuación</a:t>
            </a:r>
            <a:r>
              <a:rPr lang="en-US" sz="2800" dirty="0" smtClean="0"/>
              <a:t>, </a:t>
            </a:r>
            <a:r>
              <a:rPr lang="en-US" sz="2800" dirty="0" err="1" smtClean="0"/>
              <a:t>debe</a:t>
            </a:r>
            <a:r>
              <a:rPr lang="en-US" sz="2800" dirty="0" smtClean="0"/>
              <a:t> </a:t>
            </a:r>
            <a:r>
              <a:rPr lang="en-US" sz="2800" dirty="0" err="1" smtClean="0"/>
              <a:t>aclarar</a:t>
            </a:r>
            <a:r>
              <a:rPr lang="en-US" sz="2800" dirty="0" smtClean="0"/>
              <a:t> el </a:t>
            </a:r>
            <a:r>
              <a:rPr lang="en-US" sz="2800" dirty="0" err="1" smtClean="0"/>
              <a:t>objetivo</a:t>
            </a:r>
            <a:r>
              <a:rPr lang="en-US" sz="2800" dirty="0" smtClean="0"/>
              <a:t> de la </a:t>
            </a:r>
            <a:r>
              <a:rPr lang="en-US" sz="2800" dirty="0" err="1" smtClean="0"/>
              <a:t>investigación</a:t>
            </a:r>
            <a:r>
              <a:rPr lang="en-US" sz="2800" dirty="0" smtClean="0"/>
              <a:t>. En </a:t>
            </a:r>
            <a:r>
              <a:rPr lang="en-US" sz="2800" dirty="0" err="1" smtClean="0"/>
              <a:t>algunas</a:t>
            </a:r>
            <a:r>
              <a:rPr lang="en-US" sz="2800" dirty="0" smtClean="0"/>
              <a:t> </a:t>
            </a:r>
            <a:r>
              <a:rPr lang="en-US" sz="2800" dirty="0" err="1" smtClean="0"/>
              <a:t>disciplinas</a:t>
            </a:r>
            <a:r>
              <a:rPr lang="en-US" sz="2800" dirty="0" smtClean="0"/>
              <a:t> o </a:t>
            </a:r>
            <a:r>
              <a:rPr lang="en-US" sz="2800" dirty="0" err="1" smtClean="0"/>
              <a:t>revistas</a:t>
            </a:r>
            <a:r>
              <a:rPr lang="en-US" sz="2800" dirty="0" smtClean="0"/>
              <a:t>, </a:t>
            </a:r>
            <a:r>
              <a:rPr lang="en-US" sz="2800" dirty="0" err="1" smtClean="0"/>
              <a:t>es</a:t>
            </a:r>
            <a:r>
              <a:rPr lang="en-US" sz="2800" dirty="0" smtClean="0"/>
              <a:t> </a:t>
            </a:r>
            <a:r>
              <a:rPr lang="en-US" sz="2800" dirty="0" err="1" smtClean="0"/>
              <a:t>costumbre</a:t>
            </a:r>
            <a:r>
              <a:rPr lang="en-US" sz="2800" dirty="0" smtClean="0"/>
              <a:t> </a:t>
            </a:r>
            <a:r>
              <a:rPr lang="en-US" sz="2800" dirty="0" err="1" smtClean="0"/>
              <a:t>enunciar</a:t>
            </a:r>
            <a:r>
              <a:rPr lang="en-US" sz="2800" dirty="0" smtClean="0"/>
              <a:t> </a:t>
            </a:r>
            <a:r>
              <a:rPr lang="en-US" sz="2800" dirty="0" err="1" smtClean="0"/>
              <a:t>aquí</a:t>
            </a:r>
            <a:r>
              <a:rPr lang="en-US" sz="2800" dirty="0" smtClean="0"/>
              <a:t> </a:t>
            </a:r>
            <a:r>
              <a:rPr lang="en-US" sz="2800" dirty="0" err="1" smtClean="0"/>
              <a:t>las</a:t>
            </a:r>
            <a:r>
              <a:rPr lang="en-US" sz="2800" dirty="0" smtClean="0"/>
              <a:t> </a:t>
            </a:r>
            <a:r>
              <a:rPr lang="en-US" sz="2800" dirty="0" err="1" smtClean="0"/>
              <a:t>hipótesis</a:t>
            </a:r>
            <a:r>
              <a:rPr lang="en-US" sz="2800" dirty="0" smtClean="0"/>
              <a:t> o </a:t>
            </a:r>
            <a:r>
              <a:rPr lang="en-US" sz="2800" dirty="0" err="1" smtClean="0"/>
              <a:t>preguntas</a:t>
            </a:r>
            <a:r>
              <a:rPr lang="en-US" sz="2800" dirty="0" smtClean="0"/>
              <a:t> de </a:t>
            </a:r>
            <a:r>
              <a:rPr lang="en-US" sz="2800" dirty="0" err="1" smtClean="0"/>
              <a:t>investigación</a:t>
            </a:r>
            <a:r>
              <a:rPr lang="en-US" sz="2800" dirty="0" smtClean="0"/>
              <a:t> </a:t>
            </a:r>
            <a:r>
              <a:rPr lang="en-US" sz="2800" dirty="0" err="1" smtClean="0"/>
              <a:t>que</a:t>
            </a:r>
            <a:r>
              <a:rPr lang="en-US" sz="2800" dirty="0" smtClean="0"/>
              <a:t> </a:t>
            </a:r>
            <a:r>
              <a:rPr lang="en-US" sz="2800" dirty="0" err="1" smtClean="0"/>
              <a:t>abordó</a:t>
            </a:r>
            <a:r>
              <a:rPr lang="en-US" sz="2800" dirty="0" smtClean="0"/>
              <a:t> el </a:t>
            </a:r>
            <a:r>
              <a:rPr lang="en-US" sz="2800" dirty="0" err="1" smtClean="0"/>
              <a:t>estudio</a:t>
            </a:r>
            <a:r>
              <a:rPr lang="en-US" sz="2800" dirty="0" smtClean="0"/>
              <a:t>. En </a:t>
            </a:r>
            <a:r>
              <a:rPr lang="en-US" sz="2800" dirty="0" err="1" smtClean="0"/>
              <a:t>otros</a:t>
            </a:r>
            <a:r>
              <a:rPr lang="en-US" sz="2800" dirty="0" smtClean="0"/>
              <a:t>, el </a:t>
            </a:r>
            <a:r>
              <a:rPr lang="en-US" sz="2800" dirty="0" err="1" smtClean="0"/>
              <a:t>objetivo</a:t>
            </a:r>
            <a:r>
              <a:rPr lang="en-US" sz="2800" dirty="0" smtClean="0"/>
              <a:t> </a:t>
            </a:r>
            <a:r>
              <a:rPr lang="en-US" sz="2800" dirty="0" err="1" smtClean="0"/>
              <a:t>puede</a:t>
            </a:r>
            <a:r>
              <a:rPr lang="en-US" sz="2800" dirty="0" smtClean="0"/>
              <a:t> </a:t>
            </a:r>
            <a:r>
              <a:rPr lang="en-US" sz="2800" dirty="0" err="1" smtClean="0"/>
              <a:t>ser</a:t>
            </a:r>
            <a:r>
              <a:rPr lang="en-US" sz="2800" dirty="0" smtClean="0"/>
              <a:t> </a:t>
            </a:r>
            <a:r>
              <a:rPr lang="en-US" sz="2800" dirty="0" err="1" smtClean="0"/>
              <a:t>señalado</a:t>
            </a:r>
            <a:r>
              <a:rPr lang="en-US" sz="2800" dirty="0" smtClean="0"/>
              <a:t> </a:t>
            </a:r>
            <a:r>
              <a:rPr lang="en-US" sz="2800" dirty="0" err="1" smtClean="0"/>
              <a:t>por</a:t>
            </a:r>
            <a:r>
              <a:rPr lang="en-US" sz="2800" dirty="0" smtClean="0"/>
              <a:t> </a:t>
            </a:r>
            <a:r>
              <a:rPr lang="en-US" sz="2800" dirty="0" err="1" smtClean="0"/>
              <a:t>una</a:t>
            </a:r>
            <a:r>
              <a:rPr lang="en-US" sz="2800" dirty="0" smtClean="0"/>
              <a:t> </a:t>
            </a:r>
            <a:r>
              <a:rPr lang="en-US" sz="2800" dirty="0" err="1" smtClean="0"/>
              <a:t>redacción</a:t>
            </a:r>
            <a:r>
              <a:rPr lang="en-US" sz="2800" dirty="0" smtClean="0"/>
              <a:t>.</a:t>
            </a:r>
          </a:p>
          <a:p>
            <a:pPr>
              <a:spcBef>
                <a:spcPts val="300"/>
              </a:spcBef>
              <a:spcAft>
                <a:spcPts val="300"/>
              </a:spcAft>
            </a:pPr>
            <a:r>
              <a:rPr lang="en-US" sz="2800" dirty="0" smtClean="0"/>
              <a:t>(4) </a:t>
            </a:r>
            <a:r>
              <a:rPr lang="en-US" sz="2800" dirty="0" err="1" smtClean="0"/>
              <a:t>Debe</a:t>
            </a:r>
            <a:r>
              <a:rPr lang="en-US" sz="2800" dirty="0" smtClean="0"/>
              <a:t> </a:t>
            </a:r>
            <a:r>
              <a:rPr lang="en-US" sz="2800" dirty="0" err="1" smtClean="0"/>
              <a:t>indicar</a:t>
            </a:r>
            <a:r>
              <a:rPr lang="en-US" sz="2800" dirty="0" smtClean="0"/>
              <a:t> el </a:t>
            </a:r>
            <a:r>
              <a:rPr lang="en-US" sz="2800" dirty="0" err="1" smtClean="0"/>
              <a:t>método</a:t>
            </a:r>
            <a:r>
              <a:rPr lang="en-US" sz="2800" dirty="0" smtClean="0"/>
              <a:t> de la </a:t>
            </a:r>
            <a:r>
              <a:rPr lang="en-US" sz="2800" dirty="0" err="1" smtClean="0"/>
              <a:t>investigación</a:t>
            </a:r>
            <a:r>
              <a:rPr lang="en-US" sz="2800" dirty="0" smtClean="0"/>
              <a:t>. Si se </a:t>
            </a:r>
            <a:r>
              <a:rPr lang="en-US" sz="2800" dirty="0" err="1" smtClean="0"/>
              <a:t>considera</a:t>
            </a:r>
            <a:r>
              <a:rPr lang="en-US" sz="2800" dirty="0" smtClean="0"/>
              <a:t> </a:t>
            </a:r>
            <a:r>
              <a:rPr lang="en-US" sz="2800" dirty="0" err="1" smtClean="0"/>
              <a:t>necesario</a:t>
            </a:r>
            <a:r>
              <a:rPr lang="en-US" sz="2800" dirty="0" smtClean="0"/>
              <a:t>, se </a:t>
            </a:r>
            <a:r>
              <a:rPr lang="en-US" sz="2800" dirty="0" err="1" smtClean="0"/>
              <a:t>deben</a:t>
            </a:r>
            <a:r>
              <a:rPr lang="en-US" sz="2800" dirty="0" smtClean="0"/>
              <a:t> </a:t>
            </a:r>
            <a:r>
              <a:rPr lang="en-US" sz="2800" dirty="0" err="1" smtClean="0"/>
              <a:t>indicar</a:t>
            </a:r>
            <a:r>
              <a:rPr lang="en-US" sz="2800" dirty="0" smtClean="0"/>
              <a:t> </a:t>
            </a:r>
            <a:r>
              <a:rPr lang="en-US" sz="2800" dirty="0" err="1" smtClean="0"/>
              <a:t>brevemente</a:t>
            </a:r>
            <a:r>
              <a:rPr lang="en-US" sz="2800" dirty="0" smtClean="0"/>
              <a:t> los </a:t>
            </a:r>
            <a:r>
              <a:rPr lang="en-US" sz="2800" dirty="0" err="1" smtClean="0"/>
              <a:t>motivos</a:t>
            </a:r>
            <a:r>
              <a:rPr lang="en-US" sz="2800" dirty="0" smtClean="0"/>
              <a:t> para </a:t>
            </a:r>
            <a:r>
              <a:rPr lang="en-US" sz="2800" dirty="0" err="1" smtClean="0"/>
              <a:t>elegir</a:t>
            </a:r>
            <a:r>
              <a:rPr lang="en-US" sz="2800" dirty="0" smtClean="0"/>
              <a:t> un </a:t>
            </a:r>
            <a:r>
              <a:rPr lang="en-US" sz="2800" dirty="0" err="1" smtClean="0"/>
              <a:t>método</a:t>
            </a:r>
            <a:r>
              <a:rPr lang="en-US" sz="2800" dirty="0" smtClean="0"/>
              <a:t> en particular. </a:t>
            </a:r>
          </a:p>
          <a:p>
            <a:pPr>
              <a:spcBef>
                <a:spcPts val="300"/>
              </a:spcBef>
              <a:spcAft>
                <a:spcPts val="300"/>
              </a:spcAft>
            </a:pPr>
            <a:r>
              <a:rPr lang="en-US" sz="2800" dirty="0" smtClean="0"/>
              <a:t>(5) </a:t>
            </a:r>
            <a:r>
              <a:rPr lang="en-US" sz="2800" dirty="0" err="1" smtClean="0"/>
              <a:t>Finalmente</a:t>
            </a:r>
            <a:r>
              <a:rPr lang="en-US" sz="2800" dirty="0" smtClean="0"/>
              <a:t>, en </a:t>
            </a:r>
            <a:r>
              <a:rPr lang="en-US" sz="2800" dirty="0" err="1" smtClean="0"/>
              <a:t>algunas</a:t>
            </a:r>
            <a:r>
              <a:rPr lang="en-US" sz="2800" dirty="0" smtClean="0"/>
              <a:t> </a:t>
            </a:r>
            <a:r>
              <a:rPr lang="en-US" sz="2800" dirty="0" err="1" smtClean="0"/>
              <a:t>disciplinas</a:t>
            </a:r>
            <a:r>
              <a:rPr lang="en-US" sz="2800" dirty="0" smtClean="0"/>
              <a:t> y </a:t>
            </a:r>
            <a:r>
              <a:rPr lang="en-US" sz="2800" dirty="0" err="1" smtClean="0"/>
              <a:t>revistas</a:t>
            </a:r>
            <a:r>
              <a:rPr lang="en-US" sz="2800" dirty="0" smtClean="0"/>
              <a:t>, la </a:t>
            </a:r>
            <a:r>
              <a:rPr lang="en-US" sz="2800" dirty="0" err="1" smtClean="0"/>
              <a:t>práctica</a:t>
            </a:r>
            <a:r>
              <a:rPr lang="en-US" sz="2800" dirty="0" smtClean="0"/>
              <a:t> </a:t>
            </a:r>
            <a:r>
              <a:rPr lang="en-US" sz="2800" dirty="0" err="1" smtClean="0"/>
              <a:t>estándar</a:t>
            </a:r>
            <a:r>
              <a:rPr lang="en-US" sz="2800" dirty="0" smtClean="0"/>
              <a:t> </a:t>
            </a:r>
            <a:r>
              <a:rPr lang="en-US" sz="2800" dirty="0" err="1" smtClean="0"/>
              <a:t>es</a:t>
            </a:r>
            <a:r>
              <a:rPr lang="en-US" sz="2800" dirty="0" smtClean="0"/>
              <a:t> </a:t>
            </a:r>
            <a:r>
              <a:rPr lang="en-US" sz="2800" dirty="0" err="1" smtClean="0"/>
              <a:t>finalizar</a:t>
            </a:r>
            <a:r>
              <a:rPr lang="en-US" sz="2800" dirty="0" smtClean="0"/>
              <a:t> la </a:t>
            </a:r>
            <a:r>
              <a:rPr lang="en-US" sz="2800" dirty="0" err="1" smtClean="0"/>
              <a:t>introducción</a:t>
            </a:r>
            <a:r>
              <a:rPr lang="en-US" sz="2800" dirty="0" smtClean="0"/>
              <a:t> </a:t>
            </a:r>
            <a:r>
              <a:rPr lang="en-US" sz="2800" dirty="0" err="1" smtClean="0"/>
              <a:t>indicando</a:t>
            </a:r>
            <a:r>
              <a:rPr lang="en-US" sz="2800" dirty="0" smtClean="0"/>
              <a:t> los </a:t>
            </a:r>
            <a:r>
              <a:rPr lang="en-US" sz="2800" dirty="0" err="1" smtClean="0"/>
              <a:t>principales</a:t>
            </a:r>
            <a:r>
              <a:rPr lang="en-US" sz="2800" dirty="0" smtClean="0"/>
              <a:t> </a:t>
            </a:r>
            <a:r>
              <a:rPr lang="en-US" sz="2800" dirty="0" err="1" smtClean="0"/>
              <a:t>resultados</a:t>
            </a:r>
            <a:r>
              <a:rPr lang="en-US" sz="2800" dirty="0" smtClean="0"/>
              <a:t> de la </a:t>
            </a:r>
            <a:r>
              <a:rPr lang="en-US" sz="2800" dirty="0" err="1" smtClean="0"/>
              <a:t>investigación</a:t>
            </a:r>
            <a:r>
              <a:rPr lang="en-US" sz="2800" dirty="0" smtClean="0"/>
              <a:t> y </a:t>
            </a:r>
            <a:r>
              <a:rPr lang="en-US" sz="2800" dirty="0" err="1" smtClean="0"/>
              <a:t>las</a:t>
            </a:r>
            <a:r>
              <a:rPr lang="en-US" sz="2800" dirty="0" smtClean="0"/>
              <a:t> </a:t>
            </a:r>
            <a:r>
              <a:rPr lang="en-US" sz="2800" dirty="0" err="1" smtClean="0"/>
              <a:t>principales</a:t>
            </a:r>
            <a:r>
              <a:rPr lang="en-US" sz="2800" dirty="0" smtClean="0"/>
              <a:t> </a:t>
            </a:r>
            <a:r>
              <a:rPr lang="en-US" sz="2800" dirty="0" err="1" smtClean="0"/>
              <a:t>conclusiones</a:t>
            </a:r>
            <a:r>
              <a:rPr lang="en-US" sz="2800" dirty="0" smtClean="0"/>
              <a:t> </a:t>
            </a:r>
            <a:r>
              <a:rPr lang="en-US" sz="2800" dirty="0" err="1" smtClean="0"/>
              <a:t>sugeridas</a:t>
            </a:r>
            <a:r>
              <a:rPr lang="en-US" sz="2800" dirty="0" smtClean="0"/>
              <a:t> </a:t>
            </a:r>
            <a:r>
              <a:rPr lang="en-US" sz="2800" dirty="0" err="1" smtClean="0"/>
              <a:t>por</a:t>
            </a:r>
            <a:r>
              <a:rPr lang="en-US" sz="2800" dirty="0" smtClean="0"/>
              <a:t> los </a:t>
            </a:r>
            <a:r>
              <a:rPr lang="en-US" sz="2800" dirty="0" err="1" smtClean="0"/>
              <a:t>resultados</a:t>
            </a:r>
            <a:r>
              <a:rPr lang="en-US" sz="2800" dirty="0" smtClean="0"/>
              <a:t>. </a:t>
            </a:r>
          </a:p>
        </p:txBody>
      </p:sp>
    </p:spTree>
    <p:extLst>
      <p:ext uri="{BB962C8B-B14F-4D97-AF65-F5344CB8AC3E}">
        <p14:creationId xmlns:p14="http://schemas.microsoft.com/office/powerpoint/2010/main" val="15235235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44</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GUIDELINES</a:t>
            </a:r>
            <a:endParaRPr lang="es-ES_tradnl" b="1" dirty="0"/>
          </a:p>
        </p:txBody>
      </p:sp>
      <p:sp>
        <p:nvSpPr>
          <p:cNvPr id="8" name="CuadroTexto 7"/>
          <p:cNvSpPr txBox="1"/>
          <p:nvPr/>
        </p:nvSpPr>
        <p:spPr>
          <a:xfrm>
            <a:off x="631452" y="1625280"/>
            <a:ext cx="11097486" cy="2246769"/>
          </a:xfrm>
          <a:prstGeom prst="rect">
            <a:avLst/>
          </a:prstGeom>
          <a:noFill/>
        </p:spPr>
        <p:txBody>
          <a:bodyPr wrap="square" rtlCol="0">
            <a:spAutoFit/>
          </a:bodyPr>
          <a:lstStyle/>
          <a:p>
            <a:pPr marL="457200" indent="-457200">
              <a:buFont typeface="Arial" charset="0"/>
              <a:buChar char="•"/>
            </a:pPr>
            <a:r>
              <a:rPr lang="en-US" sz="2800" dirty="0" err="1" smtClean="0"/>
              <a:t>Una</a:t>
            </a:r>
            <a:r>
              <a:rPr lang="en-US" sz="2800" dirty="0" smtClean="0"/>
              <a:t> </a:t>
            </a:r>
            <a:r>
              <a:rPr lang="en-US" sz="2800" dirty="0" err="1" smtClean="0"/>
              <a:t>introducción</a:t>
            </a:r>
            <a:r>
              <a:rPr lang="en-US" sz="2800" dirty="0" smtClean="0"/>
              <a:t> </a:t>
            </a:r>
            <a:r>
              <a:rPr lang="en-US" sz="2800" dirty="0" err="1" smtClean="0"/>
              <a:t>que</a:t>
            </a:r>
            <a:r>
              <a:rPr lang="en-US" sz="2800" dirty="0" smtClean="0"/>
              <a:t> </a:t>
            </a:r>
            <a:r>
              <a:rPr lang="en-US" sz="2800" dirty="0" err="1" smtClean="0"/>
              <a:t>está</a:t>
            </a:r>
            <a:r>
              <a:rPr lang="en-US" sz="2800" dirty="0" smtClean="0"/>
              <a:t> </a:t>
            </a:r>
            <a:r>
              <a:rPr lang="en-US" sz="2800" dirty="0" err="1" smtClean="0"/>
              <a:t>estructurada</a:t>
            </a:r>
            <a:r>
              <a:rPr lang="en-US" sz="2800" dirty="0" smtClean="0"/>
              <a:t> de </a:t>
            </a:r>
            <a:r>
              <a:rPr lang="en-US" sz="2800" dirty="0" err="1" smtClean="0"/>
              <a:t>esta</a:t>
            </a:r>
            <a:r>
              <a:rPr lang="en-US" sz="2800" dirty="0" smtClean="0"/>
              <a:t> </a:t>
            </a:r>
            <a:r>
              <a:rPr lang="en-US" sz="2800" dirty="0" err="1" smtClean="0"/>
              <a:t>manera</a:t>
            </a:r>
            <a:r>
              <a:rPr lang="en-US" sz="2800" dirty="0" smtClean="0"/>
              <a:t> (</a:t>
            </a:r>
            <a:r>
              <a:rPr lang="en-US" sz="2800" dirty="0" err="1" smtClean="0"/>
              <a:t>ver</a:t>
            </a:r>
            <a:r>
              <a:rPr lang="en-US" sz="2800" dirty="0" smtClean="0"/>
              <a:t>, </a:t>
            </a:r>
            <a:r>
              <a:rPr lang="en-US" sz="2800" dirty="0" err="1" smtClean="0"/>
              <a:t>por</a:t>
            </a:r>
            <a:r>
              <a:rPr lang="en-US" sz="2800" dirty="0" smtClean="0"/>
              <a:t> </a:t>
            </a:r>
            <a:r>
              <a:rPr lang="en-US" sz="2800" dirty="0" err="1" smtClean="0"/>
              <a:t>ejemplo</a:t>
            </a:r>
            <a:r>
              <a:rPr lang="en-US" sz="2800" dirty="0" smtClean="0"/>
              <a:t>, la </a:t>
            </a:r>
            <a:r>
              <a:rPr lang="en-US" sz="2800" dirty="0" err="1" smtClean="0"/>
              <a:t>Figura</a:t>
            </a:r>
            <a:r>
              <a:rPr lang="en-US" sz="2800" dirty="0"/>
              <a:t> </a:t>
            </a:r>
            <a:r>
              <a:rPr lang="en-US" sz="2800" dirty="0" smtClean="0"/>
              <a:t>10.1) </a:t>
            </a:r>
            <a:r>
              <a:rPr lang="en-US" sz="2800" dirty="0" err="1" smtClean="0"/>
              <a:t>tiene</a:t>
            </a:r>
            <a:r>
              <a:rPr lang="en-US" sz="2800" dirty="0" smtClean="0"/>
              <a:t> </a:t>
            </a:r>
            <a:r>
              <a:rPr lang="en-US" sz="2800" dirty="0" err="1" smtClean="0"/>
              <a:t>una</a:t>
            </a:r>
            <a:r>
              <a:rPr lang="en-US" sz="2800" dirty="0" smtClean="0"/>
              <a:t> forma de "</a:t>
            </a:r>
            <a:r>
              <a:rPr lang="en-US" sz="2800" dirty="0" err="1" smtClean="0"/>
              <a:t>embudo</a:t>
            </a:r>
            <a:r>
              <a:rPr lang="en-US" sz="2800" dirty="0" smtClean="0"/>
              <a:t>", </a:t>
            </a:r>
            <a:r>
              <a:rPr lang="en-US" sz="2800" dirty="0" err="1" smtClean="0"/>
              <a:t>que</a:t>
            </a:r>
            <a:r>
              <a:rPr lang="en-US" sz="2800" dirty="0" smtClean="0"/>
              <a:t> se </a:t>
            </a:r>
            <a:r>
              <a:rPr lang="en-US" sz="2800" dirty="0" err="1" smtClean="0"/>
              <a:t>mueve</a:t>
            </a:r>
            <a:r>
              <a:rPr lang="en-US" sz="2800" dirty="0" smtClean="0"/>
              <a:t> de </a:t>
            </a:r>
            <a:r>
              <a:rPr lang="en-US" sz="2800" dirty="0" err="1" smtClean="0"/>
              <a:t>amplio</a:t>
            </a:r>
            <a:r>
              <a:rPr lang="en-US" sz="2800" dirty="0" smtClean="0"/>
              <a:t> y general a </a:t>
            </a:r>
            <a:r>
              <a:rPr lang="en-US" sz="2800" dirty="0" err="1" smtClean="0"/>
              <a:t>estrecho</a:t>
            </a:r>
            <a:r>
              <a:rPr lang="en-US" sz="2800" dirty="0" smtClean="0"/>
              <a:t> y </a:t>
            </a:r>
            <a:r>
              <a:rPr lang="en-US" sz="2800" dirty="0" err="1" smtClean="0"/>
              <a:t>específico</a:t>
            </a:r>
            <a:r>
              <a:rPr lang="en-US" sz="2800" dirty="0" smtClean="0"/>
              <a:t>. </a:t>
            </a:r>
            <a:r>
              <a:rPr lang="en-US" sz="2800" dirty="0" err="1" smtClean="0"/>
              <a:t>Dicha</a:t>
            </a:r>
            <a:r>
              <a:rPr lang="en-US" sz="2800" dirty="0" smtClean="0"/>
              <a:t> </a:t>
            </a:r>
            <a:r>
              <a:rPr lang="en-US" sz="2800" dirty="0" err="1" smtClean="0"/>
              <a:t>introducción</a:t>
            </a:r>
            <a:r>
              <a:rPr lang="en-US" sz="2800" dirty="0" smtClean="0"/>
              <a:t> </a:t>
            </a:r>
            <a:r>
              <a:rPr lang="en-US" sz="2800" dirty="0" err="1" smtClean="0"/>
              <a:t>puede</a:t>
            </a:r>
            <a:r>
              <a:rPr lang="en-US" sz="2800" dirty="0" smtClean="0"/>
              <a:t> </a:t>
            </a:r>
            <a:r>
              <a:rPr lang="en-US" sz="2800" dirty="0" err="1" smtClean="0"/>
              <a:t>encaminar</a:t>
            </a:r>
            <a:r>
              <a:rPr lang="en-US" sz="2800" dirty="0" smtClean="0"/>
              <a:t> </a:t>
            </a:r>
            <a:r>
              <a:rPr lang="en-US" sz="2800" dirty="0" err="1" smtClean="0"/>
              <a:t>cómodamente</a:t>
            </a:r>
            <a:r>
              <a:rPr lang="en-US" sz="2800" dirty="0" smtClean="0"/>
              <a:t> a los </a:t>
            </a:r>
            <a:r>
              <a:rPr lang="en-US" sz="2800" dirty="0" err="1" smtClean="0"/>
              <a:t>lectores</a:t>
            </a:r>
            <a:r>
              <a:rPr lang="en-US" sz="2800" dirty="0" smtClean="0"/>
              <a:t> a leer </a:t>
            </a:r>
            <a:r>
              <a:rPr lang="en-US" sz="2800" dirty="0" err="1" smtClean="0"/>
              <a:t>sobre</a:t>
            </a:r>
            <a:r>
              <a:rPr lang="en-US" sz="2800" dirty="0" smtClean="0"/>
              <a:t> los </a:t>
            </a:r>
            <a:r>
              <a:rPr lang="en-US" sz="2800" dirty="0" err="1" smtClean="0"/>
              <a:t>detalles</a:t>
            </a:r>
            <a:r>
              <a:rPr lang="en-US" sz="2800" dirty="0" smtClean="0"/>
              <a:t> de </a:t>
            </a:r>
            <a:r>
              <a:rPr lang="en-US" sz="2800" dirty="0" err="1" smtClean="0"/>
              <a:t>su</a:t>
            </a:r>
            <a:r>
              <a:rPr lang="en-US" sz="2800" dirty="0" smtClean="0"/>
              <a:t> </a:t>
            </a:r>
            <a:r>
              <a:rPr lang="en-US" sz="2800" dirty="0" err="1" smtClean="0"/>
              <a:t>investigación</a:t>
            </a:r>
            <a:r>
              <a:rPr lang="en-US" sz="2800" dirty="0" smtClean="0"/>
              <a:t>.</a:t>
            </a:r>
            <a:endParaRPr lang="en-US" sz="2800" dirty="0"/>
          </a:p>
        </p:txBody>
      </p:sp>
    </p:spTree>
    <p:extLst>
      <p:ext uri="{BB962C8B-B14F-4D97-AF65-F5344CB8AC3E}">
        <p14:creationId xmlns:p14="http://schemas.microsoft.com/office/powerpoint/2010/main" val="981470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45</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EJEMPLO</a:t>
            </a:r>
            <a:endParaRPr lang="es-ES_tradnl" b="1" dirty="0"/>
          </a:p>
        </p:txBody>
      </p:sp>
      <p:pic>
        <p:nvPicPr>
          <p:cNvPr id="3" name="Imagen 2"/>
          <p:cNvPicPr>
            <a:picLocks noChangeAspect="1"/>
          </p:cNvPicPr>
          <p:nvPr/>
        </p:nvPicPr>
        <p:blipFill>
          <a:blip r:embed="rId3"/>
          <a:stretch>
            <a:fillRect/>
          </a:stretch>
        </p:blipFill>
        <p:spPr>
          <a:xfrm>
            <a:off x="4079373" y="21730"/>
            <a:ext cx="4992438" cy="6756781"/>
          </a:xfrm>
          <a:prstGeom prst="rect">
            <a:avLst/>
          </a:prstGeom>
        </p:spPr>
      </p:pic>
    </p:spTree>
    <p:extLst>
      <p:ext uri="{BB962C8B-B14F-4D97-AF65-F5344CB8AC3E}">
        <p14:creationId xmlns:p14="http://schemas.microsoft.com/office/powerpoint/2010/main" val="1735543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6568" y="618421"/>
            <a:ext cx="3801979" cy="3809199"/>
          </a:xfrm>
        </p:spPr>
        <p:txBody>
          <a:bodyPr>
            <a:normAutofit/>
          </a:bodyPr>
          <a:lstStyle/>
          <a:p>
            <a:pPr algn="ctr"/>
            <a:r>
              <a:rPr lang="en-US" sz="5400"/>
              <a:t>Materials </a:t>
            </a:r>
            <a:r>
              <a:rPr lang="en-US" sz="5400" smtClean="0"/>
              <a:t/>
            </a:r>
            <a:br>
              <a:rPr lang="en-US" sz="5400" smtClean="0"/>
            </a:br>
            <a:r>
              <a:rPr lang="en-US" sz="5400" smtClean="0"/>
              <a:t>and</a:t>
            </a:r>
            <a:r>
              <a:rPr lang="en-US" sz="5400"/>
              <a:t/>
            </a:r>
            <a:br>
              <a:rPr lang="en-US" sz="5400"/>
            </a:br>
            <a:r>
              <a:rPr lang="en-US" sz="5400"/>
              <a:t>Methods</a:t>
            </a:r>
            <a:endParaRPr lang="en-US" sz="5400" b="1" dirty="0"/>
          </a:p>
        </p:txBody>
      </p:sp>
      <p:sp>
        <p:nvSpPr>
          <p:cNvPr id="3" name="Marcador de contenido 2"/>
          <p:cNvSpPr>
            <a:spLocks noGrp="1"/>
          </p:cNvSpPr>
          <p:nvPr>
            <p:ph idx="1"/>
          </p:nvPr>
        </p:nvSpPr>
        <p:spPr>
          <a:xfrm>
            <a:off x="4800600" y="810926"/>
            <a:ext cx="6749716" cy="5370899"/>
          </a:xfrm>
        </p:spPr>
        <p:txBody>
          <a:bodyPr>
            <a:normAutofit fontScale="85000" lnSpcReduction="20000"/>
          </a:bodyPr>
          <a:lstStyle/>
          <a:p>
            <a:pPr>
              <a:lnSpc>
                <a:spcPct val="120000"/>
              </a:lnSpc>
              <a:buClr>
                <a:schemeClr val="tx1"/>
              </a:buClr>
              <a:buFont typeface="Arial" charset="0"/>
              <a:buChar char="•"/>
            </a:pPr>
            <a:r>
              <a:rPr lang="en-US" sz="3200" dirty="0" smtClean="0"/>
              <a:t> En </a:t>
            </a:r>
            <a:r>
              <a:rPr lang="en-US" sz="3200" dirty="0"/>
              <a:t>la </a:t>
            </a:r>
            <a:r>
              <a:rPr lang="en-US" sz="3200" dirty="0" err="1"/>
              <a:t>primera</a:t>
            </a:r>
            <a:r>
              <a:rPr lang="en-US" sz="3200" dirty="0"/>
              <a:t> </a:t>
            </a:r>
            <a:r>
              <a:rPr lang="en-US" sz="3200" dirty="0" err="1"/>
              <a:t>sección</a:t>
            </a:r>
            <a:r>
              <a:rPr lang="en-US" sz="3200" dirty="0"/>
              <a:t> del </a:t>
            </a:r>
            <a:r>
              <a:rPr lang="en-US" sz="3200" dirty="0" err="1"/>
              <a:t>documento</a:t>
            </a:r>
            <a:r>
              <a:rPr lang="en-US" sz="3200" dirty="0"/>
              <a:t>, la </a:t>
            </a:r>
            <a:r>
              <a:rPr lang="en-US" sz="3200" dirty="0" err="1"/>
              <a:t>introducción</a:t>
            </a:r>
            <a:r>
              <a:rPr lang="en-US" sz="3200" dirty="0"/>
              <a:t>, </a:t>
            </a:r>
            <a:r>
              <a:rPr lang="en-US" sz="3200" dirty="0" smtClean="0"/>
              <a:t>se </a:t>
            </a:r>
            <a:r>
              <a:rPr lang="en-US" sz="3200" dirty="0" err="1" smtClean="0"/>
              <a:t>debe</a:t>
            </a:r>
            <a:r>
              <a:rPr lang="en-US" sz="3200" dirty="0" smtClean="0"/>
              <a:t> </a:t>
            </a:r>
            <a:r>
              <a:rPr lang="en-US" sz="3200" dirty="0" err="1"/>
              <a:t>haber</a:t>
            </a:r>
            <a:r>
              <a:rPr lang="en-US" sz="3200" dirty="0"/>
              <a:t> </a:t>
            </a:r>
            <a:r>
              <a:rPr lang="en-US" sz="3200" dirty="0" err="1"/>
              <a:t>indicado</a:t>
            </a:r>
            <a:r>
              <a:rPr lang="en-US" sz="3200" dirty="0"/>
              <a:t> la </a:t>
            </a:r>
            <a:r>
              <a:rPr lang="en-US" sz="3200" dirty="0" err="1"/>
              <a:t>metodología</a:t>
            </a:r>
            <a:r>
              <a:rPr lang="en-US" sz="3200" dirty="0"/>
              <a:t> </a:t>
            </a:r>
            <a:r>
              <a:rPr lang="en-US" sz="3200" dirty="0" err="1"/>
              <a:t>empleada</a:t>
            </a:r>
            <a:r>
              <a:rPr lang="en-US" sz="3200" dirty="0"/>
              <a:t> en el </a:t>
            </a:r>
            <a:r>
              <a:rPr lang="en-US" sz="3200" dirty="0" err="1"/>
              <a:t>estudio</a:t>
            </a:r>
            <a:r>
              <a:rPr lang="en-US" sz="3200" dirty="0"/>
              <a:t>. Si </a:t>
            </a:r>
            <a:r>
              <a:rPr lang="en-US" sz="3200" dirty="0" err="1"/>
              <a:t>es</a:t>
            </a:r>
            <a:r>
              <a:rPr lang="en-US" sz="3200" dirty="0"/>
              <a:t> </a:t>
            </a:r>
            <a:r>
              <a:rPr lang="en-US" sz="3200" dirty="0" err="1"/>
              <a:t>necesario</a:t>
            </a:r>
            <a:r>
              <a:rPr lang="en-US" sz="3200" dirty="0"/>
              <a:t>, </a:t>
            </a:r>
            <a:r>
              <a:rPr lang="en-US" sz="3200" dirty="0" err="1"/>
              <a:t>también</a:t>
            </a:r>
            <a:r>
              <a:rPr lang="en-US" sz="3200" dirty="0"/>
              <a:t> </a:t>
            </a:r>
            <a:r>
              <a:rPr lang="en-US" sz="3200" dirty="0" smtClean="0"/>
              <a:t>se </a:t>
            </a:r>
            <a:r>
              <a:rPr lang="en-US" sz="3200" dirty="0" err="1" smtClean="0"/>
              <a:t>especificaron</a:t>
            </a:r>
            <a:r>
              <a:rPr lang="en-US" sz="3200" dirty="0" smtClean="0"/>
              <a:t> los </a:t>
            </a:r>
            <a:r>
              <a:rPr lang="en-US" sz="3200" dirty="0" err="1"/>
              <a:t>motivos</a:t>
            </a:r>
            <a:r>
              <a:rPr lang="en-US" sz="3200" dirty="0"/>
              <a:t> </a:t>
            </a:r>
            <a:r>
              <a:rPr lang="en-US" sz="3200" dirty="0" err="1"/>
              <a:t>por</a:t>
            </a:r>
            <a:r>
              <a:rPr lang="en-US" sz="3200" dirty="0"/>
              <a:t> los </a:t>
            </a:r>
            <a:r>
              <a:rPr lang="en-US" sz="3200" dirty="0" err="1"/>
              <a:t>que</a:t>
            </a:r>
            <a:r>
              <a:rPr lang="en-US" sz="3200" dirty="0"/>
              <a:t> </a:t>
            </a:r>
            <a:r>
              <a:rPr lang="en-US" sz="3200" dirty="0" err="1"/>
              <a:t>eligió</a:t>
            </a:r>
            <a:r>
              <a:rPr lang="en-US" sz="3200" dirty="0"/>
              <a:t> un </a:t>
            </a:r>
            <a:r>
              <a:rPr lang="en-US" sz="3200" dirty="0" err="1"/>
              <a:t>método</a:t>
            </a:r>
            <a:r>
              <a:rPr lang="en-US" sz="3200" dirty="0"/>
              <a:t> en particular </a:t>
            </a:r>
            <a:r>
              <a:rPr lang="en-US" sz="3200" dirty="0" err="1"/>
              <a:t>sobre</a:t>
            </a:r>
            <a:r>
              <a:rPr lang="en-US" sz="3200" dirty="0"/>
              <a:t> los </a:t>
            </a:r>
            <a:r>
              <a:rPr lang="en-US" sz="3200" dirty="0" err="1"/>
              <a:t>métodos</a:t>
            </a:r>
            <a:r>
              <a:rPr lang="en-US" sz="3200" dirty="0"/>
              <a:t> de </a:t>
            </a:r>
            <a:r>
              <a:rPr lang="en-US" sz="3200" dirty="0" err="1"/>
              <a:t>competencia</a:t>
            </a:r>
            <a:r>
              <a:rPr lang="en-US" sz="3200" dirty="0"/>
              <a:t>. </a:t>
            </a:r>
            <a:endParaRPr lang="en-US" sz="3200" dirty="0" smtClean="0"/>
          </a:p>
          <a:p>
            <a:pPr>
              <a:lnSpc>
                <a:spcPct val="120000"/>
              </a:lnSpc>
              <a:buClr>
                <a:schemeClr val="tx1"/>
              </a:buClr>
              <a:buFont typeface="Arial" charset="0"/>
              <a:buChar char="•"/>
            </a:pPr>
            <a:r>
              <a:rPr lang="en-US" sz="3200" dirty="0" smtClean="0"/>
              <a:t> </a:t>
            </a:r>
            <a:r>
              <a:rPr lang="en-US" sz="3200" dirty="0" err="1" smtClean="0"/>
              <a:t>Ahora</a:t>
            </a:r>
            <a:r>
              <a:rPr lang="en-US" sz="3200" dirty="0"/>
              <a:t>, en "</a:t>
            </a:r>
            <a:r>
              <a:rPr lang="en-US" sz="3200" dirty="0" err="1"/>
              <a:t>Materiales</a:t>
            </a:r>
            <a:r>
              <a:rPr lang="en-US" sz="3200" dirty="0"/>
              <a:t> y </a:t>
            </a:r>
            <a:r>
              <a:rPr lang="en-US" sz="3200" dirty="0" err="1"/>
              <a:t>métodos</a:t>
            </a:r>
            <a:r>
              <a:rPr lang="en-US" sz="3200" dirty="0"/>
              <a:t>" (</a:t>
            </a:r>
            <a:r>
              <a:rPr lang="en-US" sz="3200" dirty="0" err="1"/>
              <a:t>también</a:t>
            </a:r>
            <a:r>
              <a:rPr lang="en-US" sz="3200" dirty="0"/>
              <a:t> </a:t>
            </a:r>
            <a:r>
              <a:rPr lang="en-US" sz="3200" dirty="0" err="1"/>
              <a:t>designado</a:t>
            </a:r>
            <a:r>
              <a:rPr lang="en-US" sz="3200" dirty="0"/>
              <a:t> en </a:t>
            </a:r>
            <a:r>
              <a:rPr lang="en-US" sz="3200" dirty="0" err="1"/>
              <a:t>algunos</a:t>
            </a:r>
            <a:r>
              <a:rPr lang="en-US" sz="3200" dirty="0"/>
              <a:t> </a:t>
            </a:r>
            <a:r>
              <a:rPr lang="en-US" sz="3200" dirty="0" err="1"/>
              <a:t>casos</a:t>
            </a:r>
            <a:r>
              <a:rPr lang="en-US" sz="3200" dirty="0"/>
              <a:t> </a:t>
            </a:r>
            <a:r>
              <a:rPr lang="en-US" sz="3200" dirty="0" err="1"/>
              <a:t>por</a:t>
            </a:r>
            <a:r>
              <a:rPr lang="en-US" sz="3200" dirty="0"/>
              <a:t> </a:t>
            </a:r>
            <a:r>
              <a:rPr lang="en-US" sz="3200" dirty="0" err="1"/>
              <a:t>otros</a:t>
            </a:r>
            <a:r>
              <a:rPr lang="en-US" sz="3200" dirty="0"/>
              <a:t> </a:t>
            </a:r>
            <a:r>
              <a:rPr lang="en-US" sz="3200" dirty="0" err="1"/>
              <a:t>nombres</a:t>
            </a:r>
            <a:r>
              <a:rPr lang="en-US" sz="3200" dirty="0"/>
              <a:t>, </a:t>
            </a:r>
            <a:r>
              <a:rPr lang="en-US" sz="3200" dirty="0" err="1"/>
              <a:t>como</a:t>
            </a:r>
            <a:r>
              <a:rPr lang="en-US" sz="3200" dirty="0"/>
              <a:t> "</a:t>
            </a:r>
            <a:r>
              <a:rPr lang="en-US" sz="3200" dirty="0" err="1"/>
              <a:t>Procedimientos</a:t>
            </a:r>
            <a:r>
              <a:rPr lang="en-US" sz="3200" dirty="0"/>
              <a:t> </a:t>
            </a:r>
            <a:r>
              <a:rPr lang="en-US" sz="3200" dirty="0" err="1"/>
              <a:t>experimentales</a:t>
            </a:r>
            <a:r>
              <a:rPr lang="en-US" sz="3200" dirty="0"/>
              <a:t>"), </a:t>
            </a:r>
            <a:r>
              <a:rPr lang="en-US" sz="3200" dirty="0" err="1"/>
              <a:t>debe</a:t>
            </a:r>
            <a:r>
              <a:rPr lang="en-US" sz="3200" dirty="0"/>
              <a:t> </a:t>
            </a:r>
            <a:r>
              <a:rPr lang="en-US" sz="3200" dirty="0" err="1"/>
              <a:t>proporcionar</a:t>
            </a:r>
            <a:r>
              <a:rPr lang="en-US" sz="3200" dirty="0"/>
              <a:t> los </a:t>
            </a:r>
            <a:r>
              <a:rPr lang="en-US" sz="3200" dirty="0" err="1"/>
              <a:t>detalles</a:t>
            </a:r>
            <a:r>
              <a:rPr lang="en-US" sz="3200" dirty="0"/>
              <a:t> </a:t>
            </a:r>
            <a:r>
              <a:rPr lang="en-US" sz="3200" dirty="0" err="1"/>
              <a:t>completos</a:t>
            </a:r>
            <a:r>
              <a:rPr lang="en-US" sz="3200" dirty="0"/>
              <a:t>. La mayor parte de </a:t>
            </a:r>
            <a:r>
              <a:rPr lang="en-US" sz="3200" dirty="0" err="1"/>
              <a:t>esta</a:t>
            </a:r>
            <a:r>
              <a:rPr lang="en-US" sz="3200" dirty="0"/>
              <a:t> </a:t>
            </a:r>
            <a:r>
              <a:rPr lang="en-US" sz="3200" dirty="0" err="1"/>
              <a:t>sección</a:t>
            </a:r>
            <a:r>
              <a:rPr lang="en-US" sz="3200" dirty="0"/>
              <a:t> </a:t>
            </a:r>
            <a:r>
              <a:rPr lang="en-US" sz="3200" dirty="0" err="1"/>
              <a:t>debe</a:t>
            </a:r>
            <a:r>
              <a:rPr lang="en-US" sz="3200" dirty="0"/>
              <a:t> </a:t>
            </a:r>
            <a:r>
              <a:rPr lang="en-US" sz="3200" dirty="0" err="1"/>
              <a:t>estar</a:t>
            </a:r>
            <a:r>
              <a:rPr lang="en-US" sz="3200" dirty="0"/>
              <a:t> </a:t>
            </a:r>
            <a:r>
              <a:rPr lang="en-US" sz="3200" dirty="0" err="1"/>
              <a:t>escrita</a:t>
            </a:r>
            <a:r>
              <a:rPr lang="en-US" sz="3200" dirty="0"/>
              <a:t> en </a:t>
            </a:r>
            <a:r>
              <a:rPr lang="en-US" sz="3200" dirty="0" err="1"/>
              <a:t>tiempo</a:t>
            </a:r>
            <a:r>
              <a:rPr lang="en-US" sz="3200" dirty="0"/>
              <a:t> </a:t>
            </a:r>
            <a:r>
              <a:rPr lang="en-US" sz="3200" dirty="0" err="1"/>
              <a:t>pasado</a:t>
            </a:r>
            <a:r>
              <a:rPr lang="en-US" sz="3200" dirty="0"/>
              <a:t>.</a:t>
            </a:r>
            <a:endParaRPr lang="en-US" sz="3200" dirty="0"/>
          </a:p>
        </p:txBody>
      </p:sp>
      <p:sp>
        <p:nvSpPr>
          <p:cNvPr id="5" name="Marcador de número de diapositiva 4"/>
          <p:cNvSpPr>
            <a:spLocks noGrp="1"/>
          </p:cNvSpPr>
          <p:nvPr>
            <p:ph type="sldNum" sz="quarter" idx="12"/>
          </p:nvPr>
        </p:nvSpPr>
        <p:spPr/>
        <p:txBody>
          <a:bodyPr/>
          <a:lstStyle/>
          <a:p>
            <a:fld id="{5C8A0B6C-2F0D-9146-B965-5B2E4517E27B}" type="slidenum">
              <a:rPr lang="en-US" sz="1600" smtClean="0"/>
              <a:t>46</a:t>
            </a:fld>
            <a:endParaRPr lang="en-US" sz="1600" dirty="0"/>
          </a:p>
        </p:txBody>
      </p:sp>
    </p:spTree>
    <p:extLst>
      <p:ext uri="{BB962C8B-B14F-4D97-AF65-F5344CB8AC3E}">
        <p14:creationId xmlns:p14="http://schemas.microsoft.com/office/powerpoint/2010/main" val="1024401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47</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Prop</a:t>
            </a:r>
            <a:r>
              <a:rPr lang="es-ES" dirty="0" err="1" smtClean="0"/>
              <a:t>ósito</a:t>
            </a:r>
            <a:r>
              <a:rPr lang="es-ES" dirty="0" smtClean="0"/>
              <a:t> de la sección</a:t>
            </a:r>
            <a:endParaRPr lang="es-ES_tradnl" b="1" dirty="0"/>
          </a:p>
        </p:txBody>
      </p:sp>
      <p:sp>
        <p:nvSpPr>
          <p:cNvPr id="8" name="CuadroTexto 7"/>
          <p:cNvSpPr txBox="1"/>
          <p:nvPr/>
        </p:nvSpPr>
        <p:spPr>
          <a:xfrm>
            <a:off x="631452" y="1605594"/>
            <a:ext cx="11097486" cy="4247317"/>
          </a:xfrm>
          <a:prstGeom prst="rect">
            <a:avLst/>
          </a:prstGeom>
          <a:noFill/>
        </p:spPr>
        <p:txBody>
          <a:bodyPr wrap="square" rtlCol="0">
            <a:spAutoFit/>
          </a:bodyPr>
          <a:lstStyle/>
          <a:p>
            <a:pPr marL="457200" indent="-457200">
              <a:buFont typeface="Arial" charset="0"/>
              <a:buChar char="•"/>
            </a:pPr>
            <a:r>
              <a:rPr lang="en-US" sz="2700" dirty="0"/>
              <a:t>El </a:t>
            </a:r>
            <a:r>
              <a:rPr lang="en-US" sz="2700" dirty="0" err="1"/>
              <a:t>propósito</a:t>
            </a:r>
            <a:r>
              <a:rPr lang="en-US" sz="2700" dirty="0"/>
              <a:t> principal de la </a:t>
            </a:r>
            <a:r>
              <a:rPr lang="en-US" sz="2700" dirty="0" err="1"/>
              <a:t>sección</a:t>
            </a:r>
            <a:r>
              <a:rPr lang="en-US" sz="2700" dirty="0"/>
              <a:t> de </a:t>
            </a:r>
            <a:r>
              <a:rPr lang="en-US" sz="2700" dirty="0" err="1"/>
              <a:t>materiales</a:t>
            </a:r>
            <a:r>
              <a:rPr lang="en-US" sz="2700" dirty="0"/>
              <a:t> y </a:t>
            </a:r>
            <a:r>
              <a:rPr lang="en-US" sz="2700" dirty="0" err="1"/>
              <a:t>métodos</a:t>
            </a:r>
            <a:r>
              <a:rPr lang="en-US" sz="2700" dirty="0"/>
              <a:t> </a:t>
            </a:r>
            <a:r>
              <a:rPr lang="en-US" sz="2700" dirty="0" err="1"/>
              <a:t>es</a:t>
            </a:r>
            <a:r>
              <a:rPr lang="en-US" sz="2700" dirty="0"/>
              <a:t> </a:t>
            </a:r>
            <a:r>
              <a:rPr lang="en-US" sz="2700" dirty="0" err="1"/>
              <a:t>describir</a:t>
            </a:r>
            <a:r>
              <a:rPr lang="en-US" sz="2700" dirty="0"/>
              <a:t> (y </a:t>
            </a:r>
            <a:r>
              <a:rPr lang="en-US" sz="2700" dirty="0" err="1"/>
              <a:t>si</a:t>
            </a:r>
            <a:r>
              <a:rPr lang="en-US" sz="2700" dirty="0"/>
              <a:t> </a:t>
            </a:r>
            <a:r>
              <a:rPr lang="en-US" sz="2700" dirty="0" err="1"/>
              <a:t>es</a:t>
            </a:r>
            <a:r>
              <a:rPr lang="en-US" sz="2700" dirty="0"/>
              <a:t> </a:t>
            </a:r>
            <a:r>
              <a:rPr lang="en-US" sz="2700" dirty="0" err="1"/>
              <a:t>necesario</a:t>
            </a:r>
            <a:r>
              <a:rPr lang="en-US" sz="2700" dirty="0"/>
              <a:t>, defender) el </a:t>
            </a:r>
            <a:r>
              <a:rPr lang="en-US" sz="2700" dirty="0" err="1"/>
              <a:t>diseño</a:t>
            </a:r>
            <a:r>
              <a:rPr lang="en-US" sz="2700" dirty="0"/>
              <a:t> experimental y </a:t>
            </a:r>
            <a:r>
              <a:rPr lang="en-US" sz="2700" dirty="0" err="1"/>
              <a:t>luego</a:t>
            </a:r>
            <a:r>
              <a:rPr lang="en-US" sz="2700" dirty="0"/>
              <a:t> </a:t>
            </a:r>
            <a:r>
              <a:rPr lang="en-US" sz="2700" dirty="0" err="1"/>
              <a:t>proporcionar</a:t>
            </a:r>
            <a:r>
              <a:rPr lang="en-US" sz="2700" dirty="0"/>
              <a:t> </a:t>
            </a:r>
            <a:r>
              <a:rPr lang="en-US" sz="2700" dirty="0" err="1"/>
              <a:t>suficientes</a:t>
            </a:r>
            <a:r>
              <a:rPr lang="en-US" sz="2700" dirty="0"/>
              <a:t> </a:t>
            </a:r>
            <a:r>
              <a:rPr lang="en-US" sz="2700" dirty="0" err="1"/>
              <a:t>detalles</a:t>
            </a:r>
            <a:r>
              <a:rPr lang="en-US" sz="2700" dirty="0"/>
              <a:t> para </a:t>
            </a:r>
            <a:r>
              <a:rPr lang="en-US" sz="2700" dirty="0" err="1"/>
              <a:t>que</a:t>
            </a:r>
            <a:r>
              <a:rPr lang="en-US" sz="2700" dirty="0"/>
              <a:t> </a:t>
            </a:r>
            <a:r>
              <a:rPr lang="en-US" sz="2700" dirty="0" err="1" smtClean="0"/>
              <a:t>alguien</a:t>
            </a:r>
            <a:r>
              <a:rPr lang="en-US" sz="2700" dirty="0" smtClean="0"/>
              <a:t> m</a:t>
            </a:r>
            <a:r>
              <a:rPr lang="es-ES" sz="2700" dirty="0" err="1" smtClean="0"/>
              <a:t>ás</a:t>
            </a:r>
            <a:r>
              <a:rPr lang="es-ES" sz="2700" dirty="0" smtClean="0"/>
              <a:t> </a:t>
            </a:r>
            <a:r>
              <a:rPr lang="en-US" sz="2700" dirty="0" err="1" smtClean="0"/>
              <a:t>pueda</a:t>
            </a:r>
            <a:r>
              <a:rPr lang="en-US" sz="2700" dirty="0" smtClean="0"/>
              <a:t> </a:t>
            </a:r>
            <a:r>
              <a:rPr lang="en-US" sz="2700" dirty="0" err="1"/>
              <a:t>repetir</a:t>
            </a:r>
            <a:r>
              <a:rPr lang="en-US" sz="2700" dirty="0"/>
              <a:t> los </a:t>
            </a:r>
            <a:r>
              <a:rPr lang="en-US" sz="2700" dirty="0" err="1"/>
              <a:t>experimentos</a:t>
            </a:r>
            <a:r>
              <a:rPr lang="en-US" sz="2700" dirty="0"/>
              <a:t>. </a:t>
            </a:r>
            <a:endParaRPr lang="en-US" sz="2700" dirty="0" smtClean="0"/>
          </a:p>
          <a:p>
            <a:pPr marL="457200" indent="-457200">
              <a:buFont typeface="Arial" charset="0"/>
              <a:buChar char="•"/>
            </a:pPr>
            <a:r>
              <a:rPr lang="en-US" sz="2700" dirty="0" err="1" smtClean="0"/>
              <a:t>Otros</a:t>
            </a:r>
            <a:r>
              <a:rPr lang="en-US" sz="2700" dirty="0" smtClean="0"/>
              <a:t> </a:t>
            </a:r>
            <a:r>
              <a:rPr lang="en-US" sz="2700" dirty="0" err="1"/>
              <a:t>propósitos</a:t>
            </a:r>
            <a:r>
              <a:rPr lang="en-US" sz="2700" dirty="0"/>
              <a:t> </a:t>
            </a:r>
            <a:r>
              <a:rPr lang="en-US" sz="2700" dirty="0" err="1"/>
              <a:t>incluyen</a:t>
            </a:r>
            <a:r>
              <a:rPr lang="en-US" sz="2700" dirty="0"/>
              <a:t> </a:t>
            </a:r>
            <a:r>
              <a:rPr lang="en-US" sz="2700" dirty="0" err="1"/>
              <a:t>proporcionar</a:t>
            </a:r>
            <a:r>
              <a:rPr lang="en-US" sz="2700" dirty="0"/>
              <a:t> </a:t>
            </a:r>
            <a:r>
              <a:rPr lang="en-US" sz="2700" dirty="0" err="1"/>
              <a:t>información</a:t>
            </a:r>
            <a:r>
              <a:rPr lang="en-US" sz="2700" dirty="0"/>
              <a:t> </a:t>
            </a:r>
            <a:r>
              <a:rPr lang="en-US" sz="2700" dirty="0" err="1"/>
              <a:t>que</a:t>
            </a:r>
            <a:r>
              <a:rPr lang="en-US" sz="2700" dirty="0"/>
              <a:t> </a:t>
            </a:r>
            <a:r>
              <a:rPr lang="en-US" sz="2700" dirty="0" err="1"/>
              <a:t>permita</a:t>
            </a:r>
            <a:r>
              <a:rPr lang="en-US" sz="2700" dirty="0"/>
              <a:t> a los </a:t>
            </a:r>
            <a:r>
              <a:rPr lang="en-US" sz="2700" dirty="0" err="1"/>
              <a:t>lectores</a:t>
            </a:r>
            <a:r>
              <a:rPr lang="en-US" sz="2700" dirty="0"/>
              <a:t> </a:t>
            </a:r>
            <a:r>
              <a:rPr lang="en-US" sz="2700" dirty="0" err="1"/>
              <a:t>juzgar</a:t>
            </a:r>
            <a:r>
              <a:rPr lang="en-US" sz="2700" dirty="0"/>
              <a:t> la </a:t>
            </a:r>
            <a:r>
              <a:rPr lang="en-US" sz="2700" dirty="0" err="1"/>
              <a:t>conveniencia</a:t>
            </a:r>
            <a:r>
              <a:rPr lang="en-US" sz="2700" dirty="0"/>
              <a:t> de los </a:t>
            </a:r>
            <a:r>
              <a:rPr lang="en-US" sz="2700" dirty="0" err="1"/>
              <a:t>métodos</a:t>
            </a:r>
            <a:r>
              <a:rPr lang="en-US" sz="2700" dirty="0"/>
              <a:t> </a:t>
            </a:r>
            <a:r>
              <a:rPr lang="en-US" sz="2700" dirty="0" err="1"/>
              <a:t>experimentales</a:t>
            </a:r>
            <a:r>
              <a:rPr lang="en-US" sz="2700" dirty="0"/>
              <a:t> (y, </a:t>
            </a:r>
            <a:r>
              <a:rPr lang="en-US" sz="2700" dirty="0" err="1"/>
              <a:t>por</a:t>
            </a:r>
            <a:r>
              <a:rPr lang="en-US" sz="2700" dirty="0"/>
              <a:t> lo </a:t>
            </a:r>
            <a:r>
              <a:rPr lang="en-US" sz="2700" dirty="0" err="1"/>
              <a:t>tanto</a:t>
            </a:r>
            <a:r>
              <a:rPr lang="en-US" sz="2700" dirty="0"/>
              <a:t>, la </a:t>
            </a:r>
            <a:r>
              <a:rPr lang="en-US" sz="2700" dirty="0" err="1"/>
              <a:t>posible</a:t>
            </a:r>
            <a:r>
              <a:rPr lang="en-US" sz="2700" dirty="0"/>
              <a:t> </a:t>
            </a:r>
            <a:r>
              <a:rPr lang="en-US" sz="2700" dirty="0" err="1"/>
              <a:t>validez</a:t>
            </a:r>
            <a:r>
              <a:rPr lang="en-US" sz="2700" dirty="0"/>
              <a:t> de los </a:t>
            </a:r>
            <a:r>
              <a:rPr lang="en-US" sz="2700" dirty="0" err="1"/>
              <a:t>hallazgos</a:t>
            </a:r>
            <a:r>
              <a:rPr lang="en-US" sz="2700" dirty="0"/>
              <a:t>) y </a:t>
            </a:r>
            <a:r>
              <a:rPr lang="en-US" sz="2700" dirty="0" err="1"/>
              <a:t>que</a:t>
            </a:r>
            <a:r>
              <a:rPr lang="en-US" sz="2700" dirty="0"/>
              <a:t> </a:t>
            </a:r>
            <a:r>
              <a:rPr lang="en-US" sz="2700" dirty="0" err="1"/>
              <a:t>permita</a:t>
            </a:r>
            <a:r>
              <a:rPr lang="en-US" sz="2700" dirty="0"/>
              <a:t> </a:t>
            </a:r>
            <a:r>
              <a:rPr lang="en-US" sz="2700" dirty="0" err="1"/>
              <a:t>evaluar</a:t>
            </a:r>
            <a:r>
              <a:rPr lang="en-US" sz="2700" dirty="0"/>
              <a:t> la </a:t>
            </a:r>
            <a:r>
              <a:rPr lang="en-US" sz="2700" dirty="0" err="1"/>
              <a:t>medida</a:t>
            </a:r>
            <a:r>
              <a:rPr lang="en-US" sz="2700" dirty="0"/>
              <a:t> en </a:t>
            </a:r>
            <a:r>
              <a:rPr lang="en-US" sz="2700" dirty="0" err="1"/>
              <a:t>que</a:t>
            </a:r>
            <a:r>
              <a:rPr lang="en-US" sz="2700" dirty="0"/>
              <a:t> los </a:t>
            </a:r>
            <a:r>
              <a:rPr lang="en-US" sz="2700" dirty="0" err="1"/>
              <a:t>resultados</a:t>
            </a:r>
            <a:r>
              <a:rPr lang="en-US" sz="2700" dirty="0"/>
              <a:t> </a:t>
            </a:r>
            <a:r>
              <a:rPr lang="en-US" sz="2700" dirty="0" err="1"/>
              <a:t>pueden</a:t>
            </a:r>
            <a:r>
              <a:rPr lang="en-US" sz="2700" dirty="0"/>
              <a:t> </a:t>
            </a:r>
            <a:r>
              <a:rPr lang="en-US" sz="2700" dirty="0" err="1"/>
              <a:t>generalizarse</a:t>
            </a:r>
            <a:r>
              <a:rPr lang="en-US" sz="2700" dirty="0"/>
              <a:t>. </a:t>
            </a:r>
            <a:endParaRPr lang="en-US" sz="2700" dirty="0" smtClean="0"/>
          </a:p>
          <a:p>
            <a:pPr marL="457200" indent="-457200">
              <a:buFont typeface="Arial" charset="0"/>
              <a:buChar char="•"/>
            </a:pPr>
            <a:r>
              <a:rPr lang="en-US" sz="2700" dirty="0" err="1" smtClean="0"/>
              <a:t>Muchos</a:t>
            </a:r>
            <a:r>
              <a:rPr lang="en-US" sz="2700" dirty="0" smtClean="0"/>
              <a:t> </a:t>
            </a:r>
            <a:r>
              <a:rPr lang="en-US" sz="2700" dirty="0"/>
              <a:t>(</a:t>
            </a:r>
            <a:r>
              <a:rPr lang="en-US" sz="2700" dirty="0" err="1"/>
              <a:t>probablemente</a:t>
            </a:r>
            <a:r>
              <a:rPr lang="en-US" sz="2700" dirty="0"/>
              <a:t> la </a:t>
            </a:r>
            <a:r>
              <a:rPr lang="en-US" sz="2700" dirty="0" err="1"/>
              <a:t>mayoría</a:t>
            </a:r>
            <a:r>
              <a:rPr lang="en-US" sz="2700" dirty="0"/>
              <a:t>) de los </a:t>
            </a:r>
            <a:r>
              <a:rPr lang="en-US" sz="2700" dirty="0" err="1"/>
              <a:t>lectores</a:t>
            </a:r>
            <a:r>
              <a:rPr lang="en-US" sz="2700" dirty="0"/>
              <a:t> de </a:t>
            </a:r>
            <a:r>
              <a:rPr lang="en-US" sz="2700" dirty="0" err="1"/>
              <a:t>su</a:t>
            </a:r>
            <a:r>
              <a:rPr lang="en-US" sz="2700" dirty="0"/>
              <a:t> </a:t>
            </a:r>
            <a:r>
              <a:rPr lang="en-US" sz="2700" dirty="0" err="1"/>
              <a:t>artículo</a:t>
            </a:r>
            <a:r>
              <a:rPr lang="en-US" sz="2700" dirty="0"/>
              <a:t> </a:t>
            </a:r>
            <a:r>
              <a:rPr lang="en-US" sz="2700" dirty="0" err="1"/>
              <a:t>omitirán</a:t>
            </a:r>
            <a:r>
              <a:rPr lang="en-US" sz="2700" dirty="0"/>
              <a:t> </a:t>
            </a:r>
            <a:r>
              <a:rPr lang="en-US" sz="2700" dirty="0" err="1"/>
              <a:t>esta</a:t>
            </a:r>
            <a:r>
              <a:rPr lang="en-US" sz="2700" dirty="0"/>
              <a:t> </a:t>
            </a:r>
            <a:r>
              <a:rPr lang="en-US" sz="2700" dirty="0" err="1"/>
              <a:t>sección</a:t>
            </a:r>
            <a:r>
              <a:rPr lang="en-US" sz="2700" dirty="0"/>
              <a:t>, </a:t>
            </a:r>
            <a:r>
              <a:rPr lang="en-US" sz="2700" dirty="0" err="1"/>
              <a:t>porque</a:t>
            </a:r>
            <a:r>
              <a:rPr lang="en-US" sz="2700" dirty="0"/>
              <a:t> </a:t>
            </a:r>
            <a:r>
              <a:rPr lang="en-US" sz="2700" dirty="0" err="1"/>
              <a:t>ya</a:t>
            </a:r>
            <a:r>
              <a:rPr lang="en-US" sz="2700" dirty="0"/>
              <a:t> </a:t>
            </a:r>
            <a:r>
              <a:rPr lang="en-US" sz="2700" dirty="0" err="1"/>
              <a:t>conocen</a:t>
            </a:r>
            <a:r>
              <a:rPr lang="en-US" sz="2700" dirty="0"/>
              <a:t> </a:t>
            </a:r>
            <a:r>
              <a:rPr lang="en-US" sz="2700" dirty="0" err="1"/>
              <a:t>por</a:t>
            </a:r>
            <a:r>
              <a:rPr lang="en-US" sz="2700" dirty="0"/>
              <a:t> la </a:t>
            </a:r>
            <a:r>
              <a:rPr lang="en-US" sz="2700" dirty="0" err="1"/>
              <a:t>introducción</a:t>
            </a:r>
            <a:r>
              <a:rPr lang="en-US" sz="2700" dirty="0"/>
              <a:t> los </a:t>
            </a:r>
            <a:r>
              <a:rPr lang="en-US" sz="2700" dirty="0" err="1"/>
              <a:t>métodos</a:t>
            </a:r>
            <a:r>
              <a:rPr lang="en-US" sz="2700" dirty="0"/>
              <a:t> </a:t>
            </a:r>
            <a:r>
              <a:rPr lang="en-US" sz="2700" dirty="0" err="1"/>
              <a:t>generales</a:t>
            </a:r>
            <a:r>
              <a:rPr lang="en-US" sz="2700" dirty="0"/>
              <a:t> </a:t>
            </a:r>
            <a:r>
              <a:rPr lang="en-US" sz="2700" dirty="0" smtClean="0"/>
              <a:t>y </a:t>
            </a:r>
            <a:r>
              <a:rPr lang="en-US" sz="2700" dirty="0" err="1"/>
              <a:t>probablemente</a:t>
            </a:r>
            <a:r>
              <a:rPr lang="en-US" sz="2700" dirty="0"/>
              <a:t> no </a:t>
            </a:r>
            <a:r>
              <a:rPr lang="en-US" sz="2700" dirty="0" err="1"/>
              <a:t>tengan</a:t>
            </a:r>
            <a:r>
              <a:rPr lang="en-US" sz="2700" dirty="0"/>
              <a:t> </a:t>
            </a:r>
            <a:r>
              <a:rPr lang="en-US" sz="2700" dirty="0" err="1"/>
              <a:t>interés</a:t>
            </a:r>
            <a:r>
              <a:rPr lang="en-US" sz="2700" dirty="0"/>
              <a:t> en los </a:t>
            </a:r>
            <a:r>
              <a:rPr lang="en-US" sz="2700" dirty="0" err="1"/>
              <a:t>detalles</a:t>
            </a:r>
            <a:r>
              <a:rPr lang="en-US" sz="2700" dirty="0"/>
              <a:t> </a:t>
            </a:r>
            <a:r>
              <a:rPr lang="en-US" sz="2700" dirty="0" err="1"/>
              <a:t>experimentales</a:t>
            </a:r>
            <a:r>
              <a:rPr lang="en-US" sz="2700" dirty="0"/>
              <a:t>. </a:t>
            </a:r>
            <a:endParaRPr lang="en-US" sz="2700" dirty="0" smtClean="0"/>
          </a:p>
        </p:txBody>
      </p:sp>
    </p:spTree>
    <p:extLst>
      <p:ext uri="{BB962C8B-B14F-4D97-AF65-F5344CB8AC3E}">
        <p14:creationId xmlns:p14="http://schemas.microsoft.com/office/powerpoint/2010/main" val="7469571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48</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Prop</a:t>
            </a:r>
            <a:r>
              <a:rPr lang="es-ES" dirty="0" err="1" smtClean="0"/>
              <a:t>ósito</a:t>
            </a:r>
            <a:r>
              <a:rPr lang="es-ES" dirty="0" smtClean="0"/>
              <a:t> de la sección</a:t>
            </a:r>
            <a:endParaRPr lang="es-ES_tradnl" b="1" dirty="0"/>
          </a:p>
        </p:txBody>
      </p:sp>
      <p:sp>
        <p:nvSpPr>
          <p:cNvPr id="8" name="CuadroTexto 7"/>
          <p:cNvSpPr txBox="1"/>
          <p:nvPr/>
        </p:nvSpPr>
        <p:spPr>
          <a:xfrm>
            <a:off x="631452" y="1625280"/>
            <a:ext cx="11097486" cy="4493538"/>
          </a:xfrm>
          <a:prstGeom prst="rect">
            <a:avLst/>
          </a:prstGeom>
          <a:noFill/>
        </p:spPr>
        <p:txBody>
          <a:bodyPr wrap="square" rtlCol="0">
            <a:spAutoFit/>
          </a:bodyPr>
          <a:lstStyle/>
          <a:p>
            <a:pPr marL="457200" indent="-457200">
              <a:buFont typeface="Arial" charset="0"/>
              <a:buChar char="•"/>
            </a:pPr>
            <a:r>
              <a:rPr lang="en-US" sz="2600" dirty="0" smtClean="0"/>
              <a:t>Sin </a:t>
            </a:r>
            <a:r>
              <a:rPr lang="en-US" sz="2600" dirty="0"/>
              <a:t>embargo, la </a:t>
            </a:r>
            <a:r>
              <a:rPr lang="en-US" sz="2600" dirty="0" err="1"/>
              <a:t>escritura</a:t>
            </a:r>
            <a:r>
              <a:rPr lang="en-US" sz="2600" dirty="0"/>
              <a:t> </a:t>
            </a:r>
            <a:r>
              <a:rPr lang="en-US" sz="2600" dirty="0" err="1"/>
              <a:t>cuidadosa</a:t>
            </a:r>
            <a:r>
              <a:rPr lang="en-US" sz="2600" dirty="0"/>
              <a:t> de </a:t>
            </a:r>
            <a:r>
              <a:rPr lang="en-US" sz="2600" dirty="0" err="1"/>
              <a:t>esta</a:t>
            </a:r>
            <a:r>
              <a:rPr lang="en-US" sz="2600" dirty="0"/>
              <a:t> </a:t>
            </a:r>
            <a:r>
              <a:rPr lang="en-US" sz="2600" dirty="0" err="1"/>
              <a:t>sección</a:t>
            </a:r>
            <a:r>
              <a:rPr lang="en-US" sz="2600" dirty="0"/>
              <a:t> </a:t>
            </a:r>
            <a:r>
              <a:rPr lang="en-US" sz="2600" dirty="0" err="1"/>
              <a:t>es</a:t>
            </a:r>
            <a:r>
              <a:rPr lang="en-US" sz="2600" dirty="0"/>
              <a:t> de </a:t>
            </a:r>
            <a:r>
              <a:rPr lang="en-US" sz="2600" dirty="0" err="1"/>
              <a:t>importancia</a:t>
            </a:r>
            <a:r>
              <a:rPr lang="en-US" sz="2600" dirty="0"/>
              <a:t> </a:t>
            </a:r>
            <a:r>
              <a:rPr lang="en-US" sz="2600" dirty="0" err="1"/>
              <a:t>crítica</a:t>
            </a:r>
            <a:r>
              <a:rPr lang="en-US" sz="2600" dirty="0"/>
              <a:t> </a:t>
            </a:r>
            <a:r>
              <a:rPr lang="en-US" sz="2600" dirty="0" err="1"/>
              <a:t>porque</a:t>
            </a:r>
            <a:r>
              <a:rPr lang="en-US" sz="2600" dirty="0"/>
              <a:t> la </a:t>
            </a:r>
            <a:r>
              <a:rPr lang="en-US" sz="2600" dirty="0" err="1"/>
              <a:t>piedra</a:t>
            </a:r>
            <a:r>
              <a:rPr lang="en-US" sz="2600" dirty="0"/>
              <a:t> angular del </a:t>
            </a:r>
            <a:r>
              <a:rPr lang="en-US" sz="2600" dirty="0" err="1"/>
              <a:t>método</a:t>
            </a:r>
            <a:r>
              <a:rPr lang="en-US" sz="2600" dirty="0"/>
              <a:t> </a:t>
            </a:r>
            <a:r>
              <a:rPr lang="en-US" sz="2600" dirty="0" err="1"/>
              <a:t>científico</a:t>
            </a:r>
            <a:r>
              <a:rPr lang="en-US" sz="2600" dirty="0"/>
              <a:t> </a:t>
            </a:r>
            <a:r>
              <a:rPr lang="en-US" sz="2600" dirty="0" err="1"/>
              <a:t>requiere</a:t>
            </a:r>
            <a:r>
              <a:rPr lang="en-US" sz="2600" dirty="0"/>
              <a:t> </a:t>
            </a:r>
            <a:r>
              <a:rPr lang="en-US" sz="2600" dirty="0" err="1"/>
              <a:t>que</a:t>
            </a:r>
            <a:r>
              <a:rPr lang="en-US" sz="2600" dirty="0"/>
              <a:t> </a:t>
            </a:r>
            <a:r>
              <a:rPr lang="en-US" sz="2600" dirty="0" err="1"/>
              <a:t>sus</a:t>
            </a:r>
            <a:r>
              <a:rPr lang="en-US" sz="2600" dirty="0"/>
              <a:t> </a:t>
            </a:r>
            <a:r>
              <a:rPr lang="en-US" sz="2600" dirty="0" err="1"/>
              <a:t>resultados</a:t>
            </a:r>
            <a:r>
              <a:rPr lang="en-US" sz="2600" dirty="0"/>
              <a:t>, para </a:t>
            </a:r>
            <a:r>
              <a:rPr lang="en-US" sz="2600" dirty="0" err="1"/>
              <a:t>ser</a:t>
            </a:r>
            <a:r>
              <a:rPr lang="en-US" sz="2600" dirty="0"/>
              <a:t> de </a:t>
            </a:r>
            <a:r>
              <a:rPr lang="en-US" sz="2600" dirty="0" err="1"/>
              <a:t>mérito</a:t>
            </a:r>
            <a:r>
              <a:rPr lang="en-US" sz="2600" dirty="0"/>
              <a:t> </a:t>
            </a:r>
            <a:r>
              <a:rPr lang="en-US" sz="2600" dirty="0" err="1"/>
              <a:t>científico</a:t>
            </a:r>
            <a:r>
              <a:rPr lang="en-US" sz="2600" dirty="0"/>
              <a:t>, </a:t>
            </a:r>
            <a:r>
              <a:rPr lang="en-US" sz="2600" dirty="0" err="1"/>
              <a:t>sean</a:t>
            </a:r>
            <a:r>
              <a:rPr lang="en-US" sz="2600" dirty="0"/>
              <a:t> </a:t>
            </a:r>
            <a:r>
              <a:rPr lang="en-US" sz="2600" dirty="0" err="1"/>
              <a:t>reproducibles</a:t>
            </a:r>
            <a:r>
              <a:rPr lang="en-US" sz="2600" dirty="0"/>
              <a:t>; y, para </a:t>
            </a:r>
            <a:r>
              <a:rPr lang="en-US" sz="2600" dirty="0" err="1"/>
              <a:t>que</a:t>
            </a:r>
            <a:r>
              <a:rPr lang="en-US" sz="2600" dirty="0"/>
              <a:t> los </a:t>
            </a:r>
            <a:r>
              <a:rPr lang="en-US" sz="2600" dirty="0" err="1"/>
              <a:t>resultados</a:t>
            </a:r>
            <a:r>
              <a:rPr lang="en-US" sz="2600" dirty="0"/>
              <a:t> se </a:t>
            </a:r>
            <a:r>
              <a:rPr lang="en-US" sz="2600" dirty="0" err="1"/>
              <a:t>juzguen</a:t>
            </a:r>
            <a:r>
              <a:rPr lang="en-US" sz="2600" dirty="0"/>
              <a:t> </a:t>
            </a:r>
            <a:r>
              <a:rPr lang="en-US" sz="2600" dirty="0" err="1"/>
              <a:t>reproducibles</a:t>
            </a:r>
            <a:r>
              <a:rPr lang="en-US" sz="2600" dirty="0"/>
              <a:t>, </a:t>
            </a:r>
            <a:r>
              <a:rPr lang="en-US" sz="2600" dirty="0" err="1"/>
              <a:t>debe</a:t>
            </a:r>
            <a:r>
              <a:rPr lang="en-US" sz="2600" dirty="0"/>
              <a:t> </a:t>
            </a:r>
            <a:r>
              <a:rPr lang="en-US" sz="2600" dirty="0" err="1"/>
              <a:t>proporcionar</a:t>
            </a:r>
            <a:r>
              <a:rPr lang="en-US" sz="2600" dirty="0"/>
              <a:t> la base para la </a:t>
            </a:r>
            <a:r>
              <a:rPr lang="en-US" sz="2600" dirty="0" err="1"/>
              <a:t>repetición</a:t>
            </a:r>
            <a:r>
              <a:rPr lang="en-US" sz="2600" dirty="0"/>
              <a:t> de los </a:t>
            </a:r>
            <a:r>
              <a:rPr lang="en-US" sz="2600" dirty="0" err="1"/>
              <a:t>experimentos</a:t>
            </a:r>
            <a:r>
              <a:rPr lang="en-US" sz="2600" dirty="0"/>
              <a:t> </a:t>
            </a:r>
            <a:r>
              <a:rPr lang="en-US" sz="2600" dirty="0" err="1"/>
              <a:t>por</a:t>
            </a:r>
            <a:r>
              <a:rPr lang="en-US" sz="2600" dirty="0"/>
              <a:t> parte de </a:t>
            </a:r>
            <a:r>
              <a:rPr lang="en-US" sz="2600" dirty="0" err="1"/>
              <a:t>otros</a:t>
            </a:r>
            <a:r>
              <a:rPr lang="en-US" sz="2600" dirty="0"/>
              <a:t>. </a:t>
            </a:r>
            <a:endParaRPr lang="en-US" sz="2600" dirty="0" smtClean="0"/>
          </a:p>
          <a:p>
            <a:pPr marL="457200" indent="-457200">
              <a:buFont typeface="Arial" charset="0"/>
              <a:buChar char="•"/>
            </a:pPr>
            <a:r>
              <a:rPr lang="en-US" sz="2600" dirty="0" smtClean="0"/>
              <a:t>El </a:t>
            </a:r>
            <a:r>
              <a:rPr lang="en-US" sz="2600" dirty="0" err="1" smtClean="0"/>
              <a:t>potencial</a:t>
            </a:r>
            <a:r>
              <a:rPr lang="en-US" sz="2600" dirty="0" smtClean="0"/>
              <a:t> </a:t>
            </a:r>
            <a:r>
              <a:rPr lang="en-US" sz="2600" dirty="0"/>
              <a:t>para </a:t>
            </a:r>
            <a:r>
              <a:rPr lang="en-US" sz="2600" dirty="0" err="1"/>
              <a:t>reproducir</a:t>
            </a:r>
            <a:r>
              <a:rPr lang="en-US" sz="2600" dirty="0"/>
              <a:t> los </a:t>
            </a:r>
            <a:r>
              <a:rPr lang="en-US" sz="2600" dirty="0" err="1"/>
              <a:t>mismos</a:t>
            </a:r>
            <a:r>
              <a:rPr lang="en-US" sz="2600" dirty="0"/>
              <a:t> </a:t>
            </a:r>
            <a:r>
              <a:rPr lang="en-US" sz="2600" dirty="0" err="1"/>
              <a:t>resultados</a:t>
            </a:r>
            <a:r>
              <a:rPr lang="en-US" sz="2600" dirty="0"/>
              <a:t> o </a:t>
            </a:r>
            <a:r>
              <a:rPr lang="en-US" sz="2600" dirty="0" err="1"/>
              <a:t>similares</a:t>
            </a:r>
            <a:r>
              <a:rPr lang="en-US" sz="2600" dirty="0"/>
              <a:t> </a:t>
            </a:r>
            <a:r>
              <a:rPr lang="en-US" sz="2600" dirty="0" err="1"/>
              <a:t>debe</a:t>
            </a:r>
            <a:r>
              <a:rPr lang="en-US" sz="2600" dirty="0"/>
              <a:t> </a:t>
            </a:r>
            <a:r>
              <a:rPr lang="en-US" sz="2600" dirty="0" err="1"/>
              <a:t>existir</a:t>
            </a:r>
            <a:r>
              <a:rPr lang="en-US" sz="2600" dirty="0"/>
              <a:t>, o </a:t>
            </a:r>
            <a:r>
              <a:rPr lang="en-US" sz="2600" dirty="0" err="1"/>
              <a:t>su</a:t>
            </a:r>
            <a:r>
              <a:rPr lang="en-US" sz="2600" dirty="0"/>
              <a:t> </a:t>
            </a:r>
            <a:r>
              <a:rPr lang="en-US" sz="2600" dirty="0" err="1"/>
              <a:t>artículo</a:t>
            </a:r>
            <a:r>
              <a:rPr lang="en-US" sz="2600" dirty="0"/>
              <a:t> no </a:t>
            </a:r>
            <a:r>
              <a:rPr lang="en-US" sz="2600" dirty="0" err="1"/>
              <a:t>representa</a:t>
            </a:r>
            <a:r>
              <a:rPr lang="en-US" sz="2600" dirty="0"/>
              <a:t> </a:t>
            </a:r>
            <a:r>
              <a:rPr lang="en-US" sz="2600" dirty="0" err="1"/>
              <a:t>una</a:t>
            </a:r>
            <a:r>
              <a:rPr lang="en-US" sz="2600" dirty="0"/>
              <a:t> </a:t>
            </a:r>
            <a:r>
              <a:rPr lang="en-US" sz="2600" dirty="0" err="1"/>
              <a:t>buena</a:t>
            </a:r>
            <a:r>
              <a:rPr lang="en-US" sz="2600" dirty="0"/>
              <a:t> </a:t>
            </a:r>
            <a:r>
              <a:rPr lang="en-US" sz="2600" dirty="0" err="1"/>
              <a:t>ciencia</a:t>
            </a:r>
            <a:r>
              <a:rPr lang="en-US" sz="2600" dirty="0"/>
              <a:t>. </a:t>
            </a:r>
            <a:endParaRPr lang="en-US" sz="2600" dirty="0" smtClean="0"/>
          </a:p>
          <a:p>
            <a:pPr marL="457200" indent="-457200">
              <a:buFont typeface="Arial" charset="0"/>
              <a:buChar char="•"/>
            </a:pPr>
            <a:r>
              <a:rPr lang="en-US" sz="2600" dirty="0" err="1" smtClean="0"/>
              <a:t>Cuando</a:t>
            </a:r>
            <a:r>
              <a:rPr lang="en-US" sz="2600" dirty="0" smtClean="0"/>
              <a:t> </a:t>
            </a:r>
            <a:r>
              <a:rPr lang="en-US" sz="2600" dirty="0" err="1"/>
              <a:t>su</a:t>
            </a:r>
            <a:r>
              <a:rPr lang="en-US" sz="2600" dirty="0"/>
              <a:t> </a:t>
            </a:r>
            <a:r>
              <a:rPr lang="en-US" sz="2600" dirty="0" err="1"/>
              <a:t>artículo</a:t>
            </a:r>
            <a:r>
              <a:rPr lang="en-US" sz="2600" dirty="0"/>
              <a:t> </a:t>
            </a:r>
            <a:r>
              <a:rPr lang="en-US" sz="2600" dirty="0" err="1"/>
              <a:t>esté</a:t>
            </a:r>
            <a:r>
              <a:rPr lang="en-US" sz="2600" dirty="0"/>
              <a:t> </a:t>
            </a:r>
            <a:r>
              <a:rPr lang="en-US" sz="2600" dirty="0" err="1"/>
              <a:t>sujeto</a:t>
            </a:r>
            <a:r>
              <a:rPr lang="en-US" sz="2600" dirty="0"/>
              <a:t> a </a:t>
            </a:r>
            <a:r>
              <a:rPr lang="en-US" sz="2600" dirty="0" err="1"/>
              <a:t>una</a:t>
            </a:r>
            <a:r>
              <a:rPr lang="en-US" sz="2600" dirty="0"/>
              <a:t> </a:t>
            </a:r>
            <a:r>
              <a:rPr lang="en-US" sz="2600" dirty="0" err="1"/>
              <a:t>revisión</a:t>
            </a:r>
            <a:r>
              <a:rPr lang="en-US" sz="2600" dirty="0"/>
              <a:t> </a:t>
            </a:r>
            <a:r>
              <a:rPr lang="en-US" sz="2600" dirty="0" err="1"/>
              <a:t>por</a:t>
            </a:r>
            <a:r>
              <a:rPr lang="en-US" sz="2600" dirty="0"/>
              <a:t> pares, un </a:t>
            </a:r>
            <a:r>
              <a:rPr lang="en-US" sz="2600" dirty="0" err="1"/>
              <a:t>buen</a:t>
            </a:r>
            <a:r>
              <a:rPr lang="en-US" sz="2600" dirty="0"/>
              <a:t> </a:t>
            </a:r>
            <a:r>
              <a:rPr lang="en-US" sz="2600" dirty="0" err="1"/>
              <a:t>revisor</a:t>
            </a:r>
            <a:r>
              <a:rPr lang="en-US" sz="2600" dirty="0"/>
              <a:t> </a:t>
            </a:r>
            <a:r>
              <a:rPr lang="en-US" sz="2600" dirty="0" err="1"/>
              <a:t>leerá</a:t>
            </a:r>
            <a:r>
              <a:rPr lang="en-US" sz="2600" dirty="0"/>
              <a:t> </a:t>
            </a:r>
            <a:r>
              <a:rPr lang="en-US" sz="2600" dirty="0" err="1"/>
              <a:t>cuidadosamente</a:t>
            </a:r>
            <a:r>
              <a:rPr lang="en-US" sz="2600" dirty="0"/>
              <a:t> la </a:t>
            </a:r>
            <a:r>
              <a:rPr lang="en-US" sz="2600" dirty="0" err="1"/>
              <a:t>sección</a:t>
            </a:r>
            <a:r>
              <a:rPr lang="en-US" sz="2600" dirty="0"/>
              <a:t> de </a:t>
            </a:r>
            <a:r>
              <a:rPr lang="en-US" sz="2600" dirty="0" err="1"/>
              <a:t>materiales</a:t>
            </a:r>
            <a:r>
              <a:rPr lang="en-US" sz="2600" dirty="0"/>
              <a:t> y </a:t>
            </a:r>
            <a:r>
              <a:rPr lang="en-US" sz="2600" dirty="0" err="1"/>
              <a:t>métodos</a:t>
            </a:r>
            <a:r>
              <a:rPr lang="en-US" sz="2600" dirty="0"/>
              <a:t>. Si hay </a:t>
            </a:r>
            <a:r>
              <a:rPr lang="en-US" sz="2600" dirty="0" err="1"/>
              <a:t>dudas</a:t>
            </a:r>
            <a:r>
              <a:rPr lang="en-US" sz="2600" dirty="0"/>
              <a:t> </a:t>
            </a:r>
            <a:r>
              <a:rPr lang="en-US" sz="2600" dirty="0" err="1"/>
              <a:t>serias</a:t>
            </a:r>
            <a:r>
              <a:rPr lang="en-US" sz="2600" dirty="0"/>
              <a:t> de </a:t>
            </a:r>
            <a:r>
              <a:rPr lang="en-US" sz="2600" dirty="0" err="1"/>
              <a:t>que</a:t>
            </a:r>
            <a:r>
              <a:rPr lang="en-US" sz="2600" dirty="0"/>
              <a:t> </a:t>
            </a:r>
            <a:r>
              <a:rPr lang="en-US" sz="2600" dirty="0" err="1"/>
              <a:t>sus</a:t>
            </a:r>
            <a:r>
              <a:rPr lang="en-US" sz="2600" dirty="0"/>
              <a:t> </a:t>
            </a:r>
            <a:r>
              <a:rPr lang="en-US" sz="2600" dirty="0" err="1"/>
              <a:t>experimentos</a:t>
            </a:r>
            <a:r>
              <a:rPr lang="en-US" sz="2600" dirty="0"/>
              <a:t> </a:t>
            </a:r>
            <a:r>
              <a:rPr lang="en-US" sz="2600" dirty="0" err="1"/>
              <a:t>puedan</a:t>
            </a:r>
            <a:r>
              <a:rPr lang="en-US" sz="2600" dirty="0"/>
              <a:t> </a:t>
            </a:r>
            <a:r>
              <a:rPr lang="en-US" sz="2600" dirty="0" err="1"/>
              <a:t>repetirse</a:t>
            </a:r>
            <a:r>
              <a:rPr lang="en-US" sz="2600" dirty="0"/>
              <a:t>, el </a:t>
            </a:r>
            <a:r>
              <a:rPr lang="en-US" sz="2600" dirty="0" err="1"/>
              <a:t>revisor</a:t>
            </a:r>
            <a:r>
              <a:rPr lang="en-US" sz="2600" dirty="0"/>
              <a:t> </a:t>
            </a:r>
            <a:r>
              <a:rPr lang="en-US" sz="2600" dirty="0" err="1"/>
              <a:t>recomendará</a:t>
            </a:r>
            <a:r>
              <a:rPr lang="en-US" sz="2600" dirty="0"/>
              <a:t> el </a:t>
            </a:r>
            <a:r>
              <a:rPr lang="en-US" sz="2600" dirty="0" err="1"/>
              <a:t>rechazo</a:t>
            </a:r>
            <a:r>
              <a:rPr lang="en-US" sz="2600" dirty="0"/>
              <a:t> de </a:t>
            </a:r>
            <a:r>
              <a:rPr lang="en-US" sz="2600" dirty="0" err="1"/>
              <a:t>su</a:t>
            </a:r>
            <a:r>
              <a:rPr lang="en-US" sz="2600" dirty="0"/>
              <a:t> </a:t>
            </a:r>
            <a:r>
              <a:rPr lang="en-US" sz="2600" dirty="0" err="1"/>
              <a:t>manuscrito</a:t>
            </a:r>
            <a:r>
              <a:rPr lang="en-US" sz="2600" dirty="0"/>
              <a:t>, sin </a:t>
            </a:r>
            <a:r>
              <a:rPr lang="en-US" sz="2600" dirty="0" err="1"/>
              <a:t>importar</a:t>
            </a:r>
            <a:r>
              <a:rPr lang="en-US" sz="2600" dirty="0"/>
              <a:t> </a:t>
            </a:r>
            <a:r>
              <a:rPr lang="en-US" sz="2600" dirty="0" err="1"/>
              <a:t>cuán</a:t>
            </a:r>
            <a:r>
              <a:rPr lang="en-US" sz="2600" dirty="0"/>
              <a:t> </a:t>
            </a:r>
            <a:r>
              <a:rPr lang="en-US" sz="2600" dirty="0" err="1"/>
              <a:t>impresionantes</a:t>
            </a:r>
            <a:r>
              <a:rPr lang="en-US" sz="2600" dirty="0"/>
              <a:t> </a:t>
            </a:r>
            <a:r>
              <a:rPr lang="en-US" sz="2600" dirty="0" err="1"/>
              <a:t>sean</a:t>
            </a:r>
            <a:r>
              <a:rPr lang="en-US" sz="2600" dirty="0"/>
              <a:t> </a:t>
            </a:r>
            <a:r>
              <a:rPr lang="en-US" sz="2600" dirty="0" err="1"/>
              <a:t>sus</a:t>
            </a:r>
            <a:r>
              <a:rPr lang="en-US" sz="2600" dirty="0"/>
              <a:t> </a:t>
            </a:r>
            <a:r>
              <a:rPr lang="en-US" sz="2600" dirty="0" err="1"/>
              <a:t>resultados</a:t>
            </a:r>
            <a:r>
              <a:rPr lang="en-US" sz="2600" dirty="0"/>
              <a:t>.</a:t>
            </a:r>
            <a:endParaRPr lang="en-US" sz="2600" dirty="0" smtClean="0"/>
          </a:p>
        </p:txBody>
      </p:sp>
    </p:spTree>
    <p:extLst>
      <p:ext uri="{BB962C8B-B14F-4D97-AF65-F5344CB8AC3E}">
        <p14:creationId xmlns:p14="http://schemas.microsoft.com/office/powerpoint/2010/main" val="3400599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49</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ENCABEZADOS/SUBT</a:t>
            </a:r>
            <a:r>
              <a:rPr lang="es-ES" dirty="0" smtClean="0"/>
              <a:t>ÍTULOS</a:t>
            </a:r>
            <a:endParaRPr lang="es-ES_tradnl" b="1" dirty="0"/>
          </a:p>
        </p:txBody>
      </p:sp>
      <p:sp>
        <p:nvSpPr>
          <p:cNvPr id="8" name="CuadroTexto 7"/>
          <p:cNvSpPr txBox="1"/>
          <p:nvPr/>
        </p:nvSpPr>
        <p:spPr>
          <a:xfrm>
            <a:off x="631452" y="1771848"/>
            <a:ext cx="11097486" cy="3970318"/>
          </a:xfrm>
          <a:prstGeom prst="rect">
            <a:avLst/>
          </a:prstGeom>
          <a:noFill/>
        </p:spPr>
        <p:txBody>
          <a:bodyPr wrap="square" rtlCol="0">
            <a:spAutoFit/>
          </a:bodyPr>
          <a:lstStyle/>
          <a:p>
            <a:pPr marL="457200" indent="-457200">
              <a:buFont typeface="Arial" charset="0"/>
              <a:buChar char="•"/>
            </a:pPr>
            <a:r>
              <a:rPr lang="en-US" sz="2800" dirty="0"/>
              <a:t>La </a:t>
            </a:r>
            <a:r>
              <a:rPr lang="en-US" sz="2800" dirty="0" err="1"/>
              <a:t>sección</a:t>
            </a:r>
            <a:r>
              <a:rPr lang="en-US" sz="2800" dirty="0"/>
              <a:t> de </a:t>
            </a:r>
            <a:r>
              <a:rPr lang="en-US" sz="2800" dirty="0" err="1"/>
              <a:t>materiales</a:t>
            </a:r>
            <a:r>
              <a:rPr lang="en-US" sz="2800" dirty="0"/>
              <a:t> y </a:t>
            </a:r>
            <a:r>
              <a:rPr lang="en-US" sz="2800" dirty="0" err="1"/>
              <a:t>métodos</a:t>
            </a:r>
            <a:r>
              <a:rPr lang="en-US" sz="2800" dirty="0"/>
              <a:t> a menudo </a:t>
            </a:r>
            <a:r>
              <a:rPr lang="en-US" sz="2800" dirty="0" err="1"/>
              <a:t>tiene</a:t>
            </a:r>
            <a:r>
              <a:rPr lang="en-US" sz="2800" dirty="0"/>
              <a:t> </a:t>
            </a:r>
            <a:r>
              <a:rPr lang="en-US" sz="2800" dirty="0" err="1"/>
              <a:t>subtítulos</a:t>
            </a:r>
            <a:r>
              <a:rPr lang="en-US" sz="2800" dirty="0"/>
              <a:t>. </a:t>
            </a:r>
            <a:endParaRPr lang="en-US" sz="2800" dirty="0" smtClean="0"/>
          </a:p>
          <a:p>
            <a:pPr marL="457200" indent="-457200">
              <a:buFont typeface="Arial" charset="0"/>
              <a:buChar char="•"/>
            </a:pPr>
            <a:r>
              <a:rPr lang="en-US" sz="2800" dirty="0" smtClean="0"/>
              <a:t>Para </a:t>
            </a:r>
            <a:r>
              <a:rPr lang="en-US" sz="2800" dirty="0" err="1"/>
              <a:t>ver</a:t>
            </a:r>
            <a:r>
              <a:rPr lang="en-US" sz="2800" dirty="0"/>
              <a:t> </a:t>
            </a:r>
            <a:r>
              <a:rPr lang="en-US" sz="2800" dirty="0" err="1"/>
              <a:t>si</a:t>
            </a:r>
            <a:r>
              <a:rPr lang="en-US" sz="2800" dirty="0"/>
              <a:t> los </a:t>
            </a:r>
            <a:r>
              <a:rPr lang="en-US" sz="2800" dirty="0" err="1"/>
              <a:t>subtítulos</a:t>
            </a:r>
            <a:r>
              <a:rPr lang="en-US" sz="2800" dirty="0"/>
              <a:t> </a:t>
            </a:r>
            <a:r>
              <a:rPr lang="en-US" sz="2800" dirty="0" err="1"/>
              <a:t>serían</a:t>
            </a:r>
            <a:r>
              <a:rPr lang="en-US" sz="2800" dirty="0"/>
              <a:t> de </a:t>
            </a:r>
            <a:r>
              <a:rPr lang="en-US" sz="2800" dirty="0" err="1"/>
              <a:t>hecho</a:t>
            </a:r>
            <a:r>
              <a:rPr lang="en-US" sz="2800" dirty="0"/>
              <a:t> </a:t>
            </a:r>
            <a:r>
              <a:rPr lang="en-US" sz="2800" dirty="0" err="1"/>
              <a:t>adecuados</a:t>
            </a:r>
            <a:r>
              <a:rPr lang="en-US" sz="2800" dirty="0"/>
              <a:t>, y, de </a:t>
            </a:r>
            <a:r>
              <a:rPr lang="en-US" sz="2800" dirty="0" err="1"/>
              <a:t>ser</a:t>
            </a:r>
            <a:r>
              <a:rPr lang="en-US" sz="2800" dirty="0"/>
              <a:t> </a:t>
            </a:r>
            <a:r>
              <a:rPr lang="en-US" sz="2800" dirty="0" err="1"/>
              <a:t>así</a:t>
            </a:r>
            <a:r>
              <a:rPr lang="en-US" sz="2800" dirty="0"/>
              <a:t>, </a:t>
            </a:r>
            <a:r>
              <a:rPr lang="en-US" sz="2800" dirty="0" err="1"/>
              <a:t>qué</a:t>
            </a:r>
            <a:r>
              <a:rPr lang="en-US" sz="2800" dirty="0"/>
              <a:t> </a:t>
            </a:r>
            <a:r>
              <a:rPr lang="en-US" sz="2800" dirty="0" err="1"/>
              <a:t>tipos</a:t>
            </a:r>
            <a:r>
              <a:rPr lang="en-US" sz="2800" dirty="0"/>
              <a:t> </a:t>
            </a:r>
            <a:r>
              <a:rPr lang="en-US" sz="2800" dirty="0" err="1"/>
              <a:t>podrían</a:t>
            </a:r>
            <a:r>
              <a:rPr lang="en-US" sz="2800" dirty="0"/>
              <a:t> </a:t>
            </a:r>
            <a:r>
              <a:rPr lang="en-US" sz="2800" dirty="0" err="1"/>
              <a:t>ser</a:t>
            </a:r>
            <a:r>
              <a:rPr lang="en-US" sz="2800" dirty="0"/>
              <a:t> </a:t>
            </a:r>
            <a:r>
              <a:rPr lang="en-US" sz="2800" dirty="0" err="1"/>
              <a:t>apropiados</a:t>
            </a:r>
            <a:r>
              <a:rPr lang="en-US" sz="2800" dirty="0"/>
              <a:t>, </a:t>
            </a:r>
            <a:r>
              <a:rPr lang="en-US" sz="2800" dirty="0" err="1"/>
              <a:t>consulte</a:t>
            </a:r>
            <a:r>
              <a:rPr lang="en-US" sz="2800" dirty="0"/>
              <a:t> </a:t>
            </a:r>
            <a:r>
              <a:rPr lang="en-US" sz="2800" dirty="0" err="1"/>
              <a:t>artículos</a:t>
            </a:r>
            <a:r>
              <a:rPr lang="en-US" sz="2800" dirty="0"/>
              <a:t> </a:t>
            </a:r>
            <a:r>
              <a:rPr lang="en-US" sz="2800" dirty="0" err="1"/>
              <a:t>análogos</a:t>
            </a:r>
            <a:r>
              <a:rPr lang="en-US" sz="2800" dirty="0"/>
              <a:t> en </a:t>
            </a:r>
            <a:r>
              <a:rPr lang="en-US" sz="2800" dirty="0" err="1"/>
              <a:t>su</a:t>
            </a:r>
            <a:r>
              <a:rPr lang="en-US" sz="2800" dirty="0"/>
              <a:t> </a:t>
            </a:r>
            <a:r>
              <a:rPr lang="en-US" sz="2800" dirty="0" smtClean="0"/>
              <a:t>target journal. </a:t>
            </a:r>
          </a:p>
          <a:p>
            <a:pPr marL="457200" indent="-457200">
              <a:buFont typeface="Arial" charset="0"/>
              <a:buChar char="•"/>
            </a:pPr>
            <a:r>
              <a:rPr lang="en-US" sz="2800" dirty="0" err="1" smtClean="0"/>
              <a:t>Cuando</a:t>
            </a:r>
            <a:r>
              <a:rPr lang="en-US" sz="2800" dirty="0" smtClean="0"/>
              <a:t> </a:t>
            </a:r>
            <a:r>
              <a:rPr lang="en-US" sz="2800" dirty="0"/>
              <a:t>sea </a:t>
            </a:r>
            <a:r>
              <a:rPr lang="en-US" sz="2800" dirty="0" err="1"/>
              <a:t>posible</a:t>
            </a:r>
            <a:r>
              <a:rPr lang="en-US" sz="2800" dirty="0"/>
              <a:t>, </a:t>
            </a:r>
            <a:r>
              <a:rPr lang="en-US" sz="2800" dirty="0" err="1"/>
              <a:t>construya</a:t>
            </a:r>
            <a:r>
              <a:rPr lang="en-US" sz="2800" dirty="0"/>
              <a:t> </a:t>
            </a:r>
            <a:r>
              <a:rPr lang="en-US" sz="2800" dirty="0" err="1"/>
              <a:t>subtítulos</a:t>
            </a:r>
            <a:r>
              <a:rPr lang="en-US" sz="2800" dirty="0"/>
              <a:t> </a:t>
            </a:r>
            <a:r>
              <a:rPr lang="en-US" sz="2800" dirty="0" err="1"/>
              <a:t>que</a:t>
            </a:r>
            <a:r>
              <a:rPr lang="en-US" sz="2800" dirty="0"/>
              <a:t> "</a:t>
            </a:r>
            <a:r>
              <a:rPr lang="en-US" sz="2800" dirty="0" err="1"/>
              <a:t>coincidan</a:t>
            </a:r>
            <a:r>
              <a:rPr lang="en-US" sz="2800" dirty="0"/>
              <a:t>" con los </a:t>
            </a:r>
            <a:r>
              <a:rPr lang="en-US" sz="2800" dirty="0" err="1"/>
              <a:t>que</a:t>
            </a:r>
            <a:r>
              <a:rPr lang="en-US" sz="2800" dirty="0"/>
              <a:t> se </a:t>
            </a:r>
            <a:r>
              <a:rPr lang="en-US" sz="2800" dirty="0" err="1"/>
              <a:t>utilizarán</a:t>
            </a:r>
            <a:r>
              <a:rPr lang="en-US" sz="2800" dirty="0"/>
              <a:t> en la </a:t>
            </a:r>
            <a:r>
              <a:rPr lang="en-US" sz="2800" dirty="0" err="1"/>
              <a:t>sección</a:t>
            </a:r>
            <a:r>
              <a:rPr lang="en-US" sz="2800" dirty="0"/>
              <a:t> de </a:t>
            </a:r>
            <a:r>
              <a:rPr lang="en-US" sz="2800" dirty="0" err="1"/>
              <a:t>resultados</a:t>
            </a:r>
            <a:r>
              <a:rPr lang="en-US" sz="2800" dirty="0"/>
              <a:t>. </a:t>
            </a:r>
            <a:endParaRPr lang="en-US" sz="2800" dirty="0" smtClean="0"/>
          </a:p>
          <a:p>
            <a:pPr marL="457200" indent="-457200">
              <a:buFont typeface="Arial" charset="0"/>
              <a:buChar char="•"/>
            </a:pPr>
            <a:r>
              <a:rPr lang="en-US" sz="2800" dirty="0" smtClean="0"/>
              <a:t>La </a:t>
            </a:r>
            <a:r>
              <a:rPr lang="en-US" sz="2800" dirty="0" err="1"/>
              <a:t>redacción</a:t>
            </a:r>
            <a:r>
              <a:rPr lang="en-US" sz="2800" dirty="0"/>
              <a:t> de </a:t>
            </a:r>
            <a:r>
              <a:rPr lang="en-US" sz="2800" dirty="0" err="1"/>
              <a:t>ambas</a:t>
            </a:r>
            <a:r>
              <a:rPr lang="en-US" sz="2800" dirty="0"/>
              <a:t> </a:t>
            </a:r>
            <a:r>
              <a:rPr lang="en-US" sz="2800" dirty="0" err="1"/>
              <a:t>secciones</a:t>
            </a:r>
            <a:r>
              <a:rPr lang="en-US" sz="2800" dirty="0"/>
              <a:t> </a:t>
            </a:r>
            <a:r>
              <a:rPr lang="en-US" sz="2800" dirty="0" err="1"/>
              <a:t>será</a:t>
            </a:r>
            <a:r>
              <a:rPr lang="en-US" sz="2800" dirty="0"/>
              <a:t> </a:t>
            </a:r>
            <a:r>
              <a:rPr lang="en-US" sz="2800" dirty="0" err="1"/>
              <a:t>más</a:t>
            </a:r>
            <a:r>
              <a:rPr lang="en-US" sz="2800" dirty="0"/>
              <a:t> </a:t>
            </a:r>
            <a:r>
              <a:rPr lang="en-US" sz="2800" dirty="0" err="1"/>
              <a:t>fácil</a:t>
            </a:r>
            <a:r>
              <a:rPr lang="en-US" sz="2800" dirty="0"/>
              <a:t> </a:t>
            </a:r>
            <a:r>
              <a:rPr lang="en-US" sz="2800" dirty="0" err="1"/>
              <a:t>si</a:t>
            </a:r>
            <a:r>
              <a:rPr lang="en-US" sz="2800" dirty="0"/>
              <a:t> se </a:t>
            </a:r>
            <a:r>
              <a:rPr lang="en-US" sz="2800" dirty="0" err="1"/>
              <a:t>esfuerza</a:t>
            </a:r>
            <a:r>
              <a:rPr lang="en-US" sz="2800" dirty="0"/>
              <a:t> </a:t>
            </a:r>
            <a:r>
              <a:rPr lang="en-US" sz="2800" dirty="0" err="1"/>
              <a:t>por</a:t>
            </a:r>
            <a:r>
              <a:rPr lang="en-US" sz="2800" dirty="0"/>
              <a:t> </a:t>
            </a:r>
            <a:r>
              <a:rPr lang="en-US" sz="2800" dirty="0" err="1"/>
              <a:t>lograr</a:t>
            </a:r>
            <a:r>
              <a:rPr lang="en-US" sz="2800" dirty="0"/>
              <a:t> </a:t>
            </a:r>
            <a:r>
              <a:rPr lang="en-US" sz="2800" dirty="0" err="1"/>
              <a:t>una</a:t>
            </a:r>
            <a:r>
              <a:rPr lang="en-US" sz="2800" dirty="0"/>
              <a:t> </a:t>
            </a:r>
            <a:r>
              <a:rPr lang="en-US" sz="2800" dirty="0" err="1"/>
              <a:t>consistencia</a:t>
            </a:r>
            <a:r>
              <a:rPr lang="en-US" sz="2800" dirty="0"/>
              <a:t> </a:t>
            </a:r>
            <a:r>
              <a:rPr lang="en-US" sz="2800" dirty="0" err="1"/>
              <a:t>interna</a:t>
            </a:r>
            <a:r>
              <a:rPr lang="en-US" sz="2800" dirty="0"/>
              <a:t>, y el lector </a:t>
            </a:r>
            <a:r>
              <a:rPr lang="en-US" sz="2800" dirty="0" err="1"/>
              <a:t>podrá</a:t>
            </a:r>
            <a:r>
              <a:rPr lang="en-US" sz="2800" dirty="0"/>
              <a:t> </a:t>
            </a:r>
            <a:r>
              <a:rPr lang="en-US" sz="2800" dirty="0" err="1"/>
              <a:t>comprender</a:t>
            </a:r>
            <a:r>
              <a:rPr lang="en-US" sz="2800" dirty="0"/>
              <a:t> </a:t>
            </a:r>
            <a:r>
              <a:rPr lang="en-US" sz="2800" dirty="0" err="1"/>
              <a:t>rápidamente</a:t>
            </a:r>
            <a:r>
              <a:rPr lang="en-US" sz="2800" dirty="0"/>
              <a:t> la </a:t>
            </a:r>
            <a:r>
              <a:rPr lang="en-US" sz="2800" dirty="0" err="1"/>
              <a:t>relación</a:t>
            </a:r>
            <a:r>
              <a:rPr lang="en-US" sz="2800" dirty="0"/>
              <a:t> de un </a:t>
            </a:r>
            <a:r>
              <a:rPr lang="en-US" sz="2800" dirty="0" err="1"/>
              <a:t>método</a:t>
            </a:r>
            <a:r>
              <a:rPr lang="en-US" sz="2800" dirty="0"/>
              <a:t> particular con los </a:t>
            </a:r>
            <a:r>
              <a:rPr lang="en-US" sz="2800" dirty="0" err="1"/>
              <a:t>resultados</a:t>
            </a:r>
            <a:r>
              <a:rPr lang="en-US" sz="2800" dirty="0"/>
              <a:t> </a:t>
            </a:r>
            <a:r>
              <a:rPr lang="en-US" sz="2800" dirty="0" err="1"/>
              <a:t>relacionados</a:t>
            </a:r>
            <a:r>
              <a:rPr lang="en-US" sz="2800" dirty="0"/>
              <a:t>.</a:t>
            </a:r>
            <a:endParaRPr lang="en-US" sz="2800" dirty="0" smtClean="0"/>
          </a:p>
        </p:txBody>
      </p:sp>
    </p:spTree>
    <p:extLst>
      <p:ext uri="{BB962C8B-B14F-4D97-AF65-F5344CB8AC3E}">
        <p14:creationId xmlns:p14="http://schemas.microsoft.com/office/powerpoint/2010/main" val="948925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5</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LENGTH OF THE TITLE</a:t>
            </a:r>
            <a:endParaRPr lang="es-ES_tradnl" b="1" dirty="0"/>
          </a:p>
        </p:txBody>
      </p:sp>
      <p:sp>
        <p:nvSpPr>
          <p:cNvPr id="8" name="CuadroTexto 7"/>
          <p:cNvSpPr txBox="1"/>
          <p:nvPr/>
        </p:nvSpPr>
        <p:spPr>
          <a:xfrm>
            <a:off x="631452" y="1486729"/>
            <a:ext cx="11097486" cy="4708981"/>
          </a:xfrm>
          <a:prstGeom prst="rect">
            <a:avLst/>
          </a:prstGeom>
          <a:noFill/>
        </p:spPr>
        <p:txBody>
          <a:bodyPr wrap="square" rtlCol="0">
            <a:spAutoFit/>
          </a:bodyPr>
          <a:lstStyle/>
          <a:p>
            <a:pPr marL="457200" indent="-457200">
              <a:buFont typeface="Arial" charset="0"/>
              <a:buChar char="•"/>
            </a:pPr>
            <a:r>
              <a:rPr lang="en-US" sz="2500" dirty="0"/>
              <a:t>De </a:t>
            </a:r>
            <a:r>
              <a:rPr lang="en-US" sz="2500" dirty="0" err="1"/>
              <a:t>vez</a:t>
            </a:r>
            <a:r>
              <a:rPr lang="en-US" sz="2500" dirty="0"/>
              <a:t> en </a:t>
            </a:r>
            <a:r>
              <a:rPr lang="en-US" sz="2500" dirty="0" err="1"/>
              <a:t>cuando</a:t>
            </a:r>
            <a:r>
              <a:rPr lang="en-US" sz="2500" dirty="0"/>
              <a:t>, los </a:t>
            </a:r>
            <a:r>
              <a:rPr lang="en-US" sz="2500" dirty="0" err="1"/>
              <a:t>títulos</a:t>
            </a:r>
            <a:r>
              <a:rPr lang="en-US" sz="2500" dirty="0"/>
              <a:t> son </a:t>
            </a:r>
            <a:r>
              <a:rPr lang="en-US" sz="2500" dirty="0" err="1"/>
              <a:t>demasiado</a:t>
            </a:r>
            <a:r>
              <a:rPr lang="en-US" sz="2500" dirty="0"/>
              <a:t> </a:t>
            </a:r>
            <a:r>
              <a:rPr lang="en-US" sz="2500" dirty="0" err="1"/>
              <a:t>cortos</a:t>
            </a:r>
            <a:r>
              <a:rPr lang="en-US" sz="2500" dirty="0"/>
              <a:t>. Se </a:t>
            </a:r>
            <a:r>
              <a:rPr lang="en-US" sz="2500" dirty="0" err="1"/>
              <a:t>envió</a:t>
            </a:r>
            <a:r>
              <a:rPr lang="en-US" sz="2500" dirty="0"/>
              <a:t> un </a:t>
            </a:r>
            <a:r>
              <a:rPr lang="en-US" sz="2500" dirty="0" err="1"/>
              <a:t>artículo</a:t>
            </a:r>
            <a:r>
              <a:rPr lang="en-US" sz="2500" dirty="0"/>
              <a:t> al Journal of Bacteriology con el </a:t>
            </a:r>
            <a:r>
              <a:rPr lang="en-US" sz="2500" dirty="0" err="1"/>
              <a:t>título</a:t>
            </a:r>
            <a:r>
              <a:rPr lang="en-US" sz="2500" dirty="0"/>
              <a:t> "</a:t>
            </a:r>
            <a:r>
              <a:rPr lang="en-US" sz="2500" dirty="0" err="1"/>
              <a:t>Estudios</a:t>
            </a:r>
            <a:r>
              <a:rPr lang="en-US" sz="2500" dirty="0"/>
              <a:t> </a:t>
            </a:r>
            <a:r>
              <a:rPr lang="en-US" sz="2500" dirty="0" err="1"/>
              <a:t>sobre</a:t>
            </a:r>
            <a:r>
              <a:rPr lang="en-US" sz="2500" dirty="0"/>
              <a:t> </a:t>
            </a:r>
            <a:r>
              <a:rPr lang="en-US" sz="2500" dirty="0" err="1"/>
              <a:t>Brucella</a:t>
            </a:r>
            <a:r>
              <a:rPr lang="en-US" sz="2500" dirty="0"/>
              <a:t>". </a:t>
            </a:r>
            <a:r>
              <a:rPr lang="en-US" sz="2500" dirty="0" err="1"/>
              <a:t>Obviamente</a:t>
            </a:r>
            <a:r>
              <a:rPr lang="en-US" sz="2500" dirty="0"/>
              <a:t>, </a:t>
            </a:r>
            <a:r>
              <a:rPr lang="en-US" sz="2500" dirty="0" err="1"/>
              <a:t>este</a:t>
            </a:r>
            <a:r>
              <a:rPr lang="en-US" sz="2500" dirty="0"/>
              <a:t> </a:t>
            </a:r>
            <a:r>
              <a:rPr lang="en-US" sz="2500" dirty="0" err="1"/>
              <a:t>título</a:t>
            </a:r>
            <a:r>
              <a:rPr lang="en-US" sz="2500" dirty="0"/>
              <a:t> no </a:t>
            </a:r>
            <a:r>
              <a:rPr lang="en-US" sz="2500" dirty="0" err="1"/>
              <a:t>fue</a:t>
            </a:r>
            <a:r>
              <a:rPr lang="en-US" sz="2500" dirty="0"/>
              <a:t> </a:t>
            </a:r>
            <a:r>
              <a:rPr lang="en-US" sz="2500" dirty="0" err="1"/>
              <a:t>muy</a:t>
            </a:r>
            <a:r>
              <a:rPr lang="en-US" sz="2500" dirty="0"/>
              <a:t> </a:t>
            </a:r>
            <a:r>
              <a:rPr lang="en-US" sz="2500" dirty="0" err="1"/>
              <a:t>útil</a:t>
            </a:r>
            <a:r>
              <a:rPr lang="en-US" sz="2500" dirty="0"/>
              <a:t> para el lector </a:t>
            </a:r>
            <a:r>
              <a:rPr lang="en-US" sz="2500" dirty="0" err="1"/>
              <a:t>potencial</a:t>
            </a:r>
            <a:r>
              <a:rPr lang="en-US" sz="2500" dirty="0"/>
              <a:t>. ¿El </a:t>
            </a:r>
            <a:r>
              <a:rPr lang="en-US" sz="2500" dirty="0" err="1"/>
              <a:t>estudio</a:t>
            </a:r>
            <a:r>
              <a:rPr lang="en-US" sz="2500" dirty="0"/>
              <a:t> </a:t>
            </a:r>
            <a:r>
              <a:rPr lang="en-US" sz="2500" dirty="0" err="1"/>
              <a:t>fue</a:t>
            </a:r>
            <a:r>
              <a:rPr lang="en-US" sz="2500" dirty="0"/>
              <a:t> </a:t>
            </a:r>
            <a:r>
              <a:rPr lang="en-US" sz="2500" dirty="0" err="1"/>
              <a:t>taxonómico</a:t>
            </a:r>
            <a:r>
              <a:rPr lang="en-US" sz="2500" dirty="0"/>
              <a:t>, </a:t>
            </a:r>
            <a:r>
              <a:rPr lang="en-US" sz="2500" dirty="0" err="1"/>
              <a:t>genético</a:t>
            </a:r>
            <a:r>
              <a:rPr lang="en-US" sz="2500" dirty="0"/>
              <a:t>, </a:t>
            </a:r>
            <a:r>
              <a:rPr lang="en-US" sz="2500" dirty="0" err="1"/>
              <a:t>bioquímico</a:t>
            </a:r>
            <a:r>
              <a:rPr lang="en-US" sz="2500" dirty="0"/>
              <a:t> o </a:t>
            </a:r>
            <a:r>
              <a:rPr lang="en-US" sz="2500" dirty="0" err="1"/>
              <a:t>médico</a:t>
            </a:r>
            <a:r>
              <a:rPr lang="en-US" sz="2500" dirty="0"/>
              <a:t>? </a:t>
            </a:r>
            <a:r>
              <a:rPr lang="en-US" sz="2500" dirty="0" err="1"/>
              <a:t>Ciertamente</a:t>
            </a:r>
            <a:r>
              <a:rPr lang="en-US" sz="2500" dirty="0"/>
              <a:t> </a:t>
            </a:r>
            <a:r>
              <a:rPr lang="en-US" sz="2500" dirty="0" err="1"/>
              <a:t>nos</a:t>
            </a:r>
            <a:r>
              <a:rPr lang="en-US" sz="2500" dirty="0"/>
              <a:t> </a:t>
            </a:r>
            <a:r>
              <a:rPr lang="en-US" sz="2500" dirty="0" err="1"/>
              <a:t>gustaría</a:t>
            </a:r>
            <a:r>
              <a:rPr lang="en-US" sz="2500" dirty="0"/>
              <a:t> saber al </a:t>
            </a:r>
            <a:r>
              <a:rPr lang="en-US" sz="2500" dirty="0" err="1"/>
              <a:t>menos</a:t>
            </a:r>
            <a:r>
              <a:rPr lang="en-US" sz="2500" dirty="0"/>
              <a:t> </a:t>
            </a:r>
            <a:r>
              <a:rPr lang="en-US" sz="2500" dirty="0" err="1"/>
              <a:t>eso</a:t>
            </a:r>
            <a:r>
              <a:rPr lang="en-US" sz="2500" dirty="0"/>
              <a:t>. </a:t>
            </a:r>
            <a:endParaRPr lang="en-US" sz="2500" dirty="0" smtClean="0"/>
          </a:p>
          <a:p>
            <a:pPr marL="457200" indent="-457200">
              <a:buFont typeface="Arial" charset="0"/>
              <a:buChar char="•"/>
            </a:pPr>
            <a:r>
              <a:rPr lang="en-US" sz="2500" dirty="0" smtClean="0"/>
              <a:t>Mucho </a:t>
            </a:r>
            <a:r>
              <a:rPr lang="en-US" sz="2500" dirty="0" err="1"/>
              <a:t>más</a:t>
            </a:r>
            <a:r>
              <a:rPr lang="en-US" sz="2500" dirty="0"/>
              <a:t> a menudo, los </a:t>
            </a:r>
            <a:r>
              <a:rPr lang="en-US" sz="2500" dirty="0" err="1"/>
              <a:t>títulos</a:t>
            </a:r>
            <a:r>
              <a:rPr lang="en-US" sz="2500" dirty="0"/>
              <a:t> son </a:t>
            </a:r>
            <a:r>
              <a:rPr lang="en-US" sz="2500" dirty="0" err="1"/>
              <a:t>demasiado</a:t>
            </a:r>
            <a:r>
              <a:rPr lang="en-US" sz="2500" dirty="0"/>
              <a:t> largos. </a:t>
            </a:r>
            <a:r>
              <a:rPr lang="en-US" sz="2500" dirty="0" err="1"/>
              <a:t>Irónicamente</a:t>
            </a:r>
            <a:r>
              <a:rPr lang="en-US" sz="2500" dirty="0"/>
              <a:t>, los </a:t>
            </a:r>
            <a:r>
              <a:rPr lang="en-US" sz="2500" dirty="0" err="1"/>
              <a:t>títulos</a:t>
            </a:r>
            <a:r>
              <a:rPr lang="en-US" sz="2500" dirty="0"/>
              <a:t> largos </a:t>
            </a:r>
            <a:r>
              <a:rPr lang="en-US" sz="2500" dirty="0" err="1"/>
              <a:t>suelen</a:t>
            </a:r>
            <a:r>
              <a:rPr lang="en-US" sz="2500" dirty="0"/>
              <a:t> </a:t>
            </a:r>
            <a:r>
              <a:rPr lang="en-US" sz="2500" dirty="0" err="1"/>
              <a:t>ser</a:t>
            </a:r>
            <a:r>
              <a:rPr lang="en-US" sz="2500" dirty="0"/>
              <a:t> </a:t>
            </a:r>
            <a:r>
              <a:rPr lang="en-US" sz="2500" dirty="0" err="1"/>
              <a:t>menos</a:t>
            </a:r>
            <a:r>
              <a:rPr lang="en-US" sz="2500" dirty="0"/>
              <a:t> </a:t>
            </a:r>
            <a:r>
              <a:rPr lang="en-US" sz="2500" dirty="0" err="1"/>
              <a:t>significativos</a:t>
            </a:r>
            <a:r>
              <a:rPr lang="en-US" sz="2500" dirty="0"/>
              <a:t> </a:t>
            </a:r>
            <a:r>
              <a:rPr lang="en-US" sz="2500" dirty="0" err="1"/>
              <a:t>que</a:t>
            </a:r>
            <a:r>
              <a:rPr lang="en-US" sz="2500" dirty="0"/>
              <a:t> los </a:t>
            </a:r>
            <a:r>
              <a:rPr lang="en-US" sz="2500" dirty="0" err="1"/>
              <a:t>cortos</a:t>
            </a:r>
            <a:r>
              <a:rPr lang="en-US" sz="2500" dirty="0"/>
              <a:t>. </a:t>
            </a:r>
            <a:r>
              <a:rPr lang="en-US" sz="2500" dirty="0" err="1"/>
              <a:t>Hace</a:t>
            </a:r>
            <a:r>
              <a:rPr lang="en-US" sz="2500" dirty="0"/>
              <a:t> </a:t>
            </a:r>
            <a:r>
              <a:rPr lang="en-US" sz="2500" dirty="0" err="1"/>
              <a:t>más</a:t>
            </a:r>
            <a:r>
              <a:rPr lang="en-US" sz="2500" dirty="0"/>
              <a:t> o </a:t>
            </a:r>
            <a:r>
              <a:rPr lang="en-US" sz="2500" dirty="0" err="1"/>
              <a:t>menos</a:t>
            </a:r>
            <a:r>
              <a:rPr lang="en-US" sz="2500" dirty="0"/>
              <a:t> un </a:t>
            </a:r>
            <a:r>
              <a:rPr lang="en-US" sz="2500" dirty="0" err="1"/>
              <a:t>siglo</a:t>
            </a:r>
            <a:r>
              <a:rPr lang="en-US" sz="2500" dirty="0"/>
              <a:t>, </a:t>
            </a:r>
            <a:r>
              <a:rPr lang="en-US" sz="2500" dirty="0" err="1"/>
              <a:t>cuando</a:t>
            </a:r>
            <a:r>
              <a:rPr lang="en-US" sz="2500" dirty="0"/>
              <a:t> la </a:t>
            </a:r>
            <a:r>
              <a:rPr lang="en-US" sz="2500" dirty="0" err="1"/>
              <a:t>ciencia</a:t>
            </a:r>
            <a:r>
              <a:rPr lang="en-US" sz="2500" dirty="0"/>
              <a:t> era </a:t>
            </a:r>
            <a:r>
              <a:rPr lang="en-US" sz="2500" dirty="0" err="1"/>
              <a:t>menos</a:t>
            </a:r>
            <a:r>
              <a:rPr lang="en-US" sz="2500" dirty="0"/>
              <a:t> </a:t>
            </a:r>
            <a:r>
              <a:rPr lang="en-US" sz="2500" dirty="0" err="1"/>
              <a:t>especializada</a:t>
            </a:r>
            <a:r>
              <a:rPr lang="en-US" sz="2500" dirty="0"/>
              <a:t>, los </a:t>
            </a:r>
            <a:r>
              <a:rPr lang="en-US" sz="2500" dirty="0" err="1"/>
              <a:t>títulos</a:t>
            </a:r>
            <a:r>
              <a:rPr lang="en-US" sz="2500" dirty="0"/>
              <a:t> </a:t>
            </a:r>
            <a:r>
              <a:rPr lang="en-US" sz="2500" dirty="0" err="1"/>
              <a:t>tendían</a:t>
            </a:r>
            <a:r>
              <a:rPr lang="en-US" sz="2500" dirty="0"/>
              <a:t> a </a:t>
            </a:r>
            <a:r>
              <a:rPr lang="en-US" sz="2500" dirty="0" err="1"/>
              <a:t>ser</a:t>
            </a:r>
            <a:r>
              <a:rPr lang="en-US" sz="2500" dirty="0"/>
              <a:t> largos e </a:t>
            </a:r>
            <a:r>
              <a:rPr lang="en-US" sz="2500" dirty="0" err="1"/>
              <a:t>inespecíficos</a:t>
            </a:r>
            <a:r>
              <a:rPr lang="en-US" sz="2500" dirty="0"/>
              <a:t>, </a:t>
            </a:r>
            <a:r>
              <a:rPr lang="en-US" sz="2500" dirty="0" err="1"/>
              <a:t>como</a:t>
            </a:r>
            <a:r>
              <a:rPr lang="en-US" sz="2500" dirty="0"/>
              <a:t> </a:t>
            </a:r>
            <a:r>
              <a:rPr lang="en-US" sz="2500" dirty="0" err="1"/>
              <a:t>por</a:t>
            </a:r>
            <a:r>
              <a:rPr lang="en-US" sz="2500" dirty="0"/>
              <a:t> </a:t>
            </a:r>
            <a:r>
              <a:rPr lang="en-US" sz="2500" dirty="0" err="1"/>
              <a:t>ejemplo</a:t>
            </a:r>
            <a:r>
              <a:rPr lang="en-US" sz="2500" dirty="0"/>
              <a:t>: "En la </a:t>
            </a:r>
            <a:r>
              <a:rPr lang="en-US" sz="2500" dirty="0" err="1"/>
              <a:t>adición</a:t>
            </a:r>
            <a:r>
              <a:rPr lang="en-US" sz="2500" dirty="0"/>
              <a:t> al </a:t>
            </a:r>
            <a:r>
              <a:rPr lang="en-US" sz="2500" dirty="0" err="1"/>
              <a:t>método</a:t>
            </a:r>
            <a:r>
              <a:rPr lang="en-US" sz="2500" dirty="0"/>
              <a:t> de </a:t>
            </a:r>
            <a:r>
              <a:rPr lang="en-US" sz="2500" dirty="0" err="1"/>
              <a:t>investigación</a:t>
            </a:r>
            <a:r>
              <a:rPr lang="en-US" sz="2500" dirty="0"/>
              <a:t> </a:t>
            </a:r>
            <a:r>
              <a:rPr lang="en-US" sz="2500" dirty="0" err="1"/>
              <a:t>microscópica</a:t>
            </a:r>
            <a:r>
              <a:rPr lang="en-US" sz="2500" dirty="0"/>
              <a:t> </a:t>
            </a:r>
            <a:r>
              <a:rPr lang="en-US" sz="2500" dirty="0" err="1"/>
              <a:t>mediante</a:t>
            </a:r>
            <a:r>
              <a:rPr lang="en-US" sz="2500" dirty="0"/>
              <a:t> </a:t>
            </a:r>
            <a:r>
              <a:rPr lang="en-US" sz="2500" dirty="0" err="1"/>
              <a:t>una</a:t>
            </a:r>
            <a:r>
              <a:rPr lang="en-US" sz="2500" dirty="0"/>
              <a:t> </a:t>
            </a:r>
            <a:r>
              <a:rPr lang="en-US" sz="2500" dirty="0" err="1"/>
              <a:t>nueva</a:t>
            </a:r>
            <a:r>
              <a:rPr lang="en-US" sz="2500" dirty="0"/>
              <a:t> forma de </a:t>
            </a:r>
            <a:r>
              <a:rPr lang="en-US" sz="2500" dirty="0" err="1"/>
              <a:t>producir</a:t>
            </a:r>
            <a:r>
              <a:rPr lang="en-US" sz="2500" dirty="0"/>
              <a:t> </a:t>
            </a:r>
            <a:r>
              <a:rPr lang="en-US" sz="2500" dirty="0" err="1"/>
              <a:t>contraste</a:t>
            </a:r>
            <a:r>
              <a:rPr lang="en-US" sz="2500" dirty="0"/>
              <a:t> de color entre un </a:t>
            </a:r>
            <a:r>
              <a:rPr lang="en-US" sz="2500" dirty="0" err="1"/>
              <a:t>objeto</a:t>
            </a:r>
            <a:r>
              <a:rPr lang="en-US" sz="2500" dirty="0"/>
              <a:t> y </a:t>
            </a:r>
            <a:r>
              <a:rPr lang="en-US" sz="2500" dirty="0" err="1"/>
              <a:t>su</a:t>
            </a:r>
            <a:r>
              <a:rPr lang="en-US" sz="2500" dirty="0"/>
              <a:t> </a:t>
            </a:r>
            <a:r>
              <a:rPr lang="en-US" sz="2500" dirty="0" err="1"/>
              <a:t>fondo</a:t>
            </a:r>
            <a:r>
              <a:rPr lang="en-US" sz="2500" dirty="0"/>
              <a:t> o entre </a:t>
            </a:r>
            <a:r>
              <a:rPr lang="en-US" sz="2500" dirty="0" err="1"/>
              <a:t>partes</a:t>
            </a:r>
            <a:r>
              <a:rPr lang="en-US" sz="2500" dirty="0"/>
              <a:t> del </a:t>
            </a:r>
            <a:r>
              <a:rPr lang="en-US" sz="2500" dirty="0" err="1"/>
              <a:t>objeto</a:t>
            </a:r>
            <a:r>
              <a:rPr lang="en-US" sz="2500" dirty="0"/>
              <a:t> en </a:t>
            </a:r>
            <a:r>
              <a:rPr lang="en-US" sz="2500" dirty="0" err="1"/>
              <a:t>sí</a:t>
            </a:r>
            <a:r>
              <a:rPr lang="en-US" sz="2500" dirty="0"/>
              <a:t> "(</a:t>
            </a:r>
            <a:r>
              <a:rPr lang="en-US" sz="2500" dirty="0" err="1"/>
              <a:t>Rheinberg</a:t>
            </a:r>
            <a:r>
              <a:rPr lang="en-US" sz="2500" dirty="0"/>
              <a:t> J. 1896. JR </a:t>
            </a:r>
            <a:r>
              <a:rPr lang="en-US" sz="2500" dirty="0" err="1"/>
              <a:t>Microsc</a:t>
            </a:r>
            <a:r>
              <a:rPr lang="en-US" sz="2500" dirty="0"/>
              <a:t>. Soc. 373). </a:t>
            </a:r>
            <a:r>
              <a:rPr lang="en-US" sz="2500" dirty="0" err="1"/>
              <a:t>Eso</a:t>
            </a:r>
            <a:r>
              <a:rPr lang="en-US" sz="2500" dirty="0"/>
              <a:t> </a:t>
            </a:r>
            <a:r>
              <a:rPr lang="en-US" sz="2500" dirty="0" err="1"/>
              <a:t>ciertamente</a:t>
            </a:r>
            <a:r>
              <a:rPr lang="en-US" sz="2500" dirty="0"/>
              <a:t> </a:t>
            </a:r>
            <a:r>
              <a:rPr lang="en-US" sz="2500" dirty="0" err="1"/>
              <a:t>suena</a:t>
            </a:r>
            <a:r>
              <a:rPr lang="en-US" sz="2500" dirty="0"/>
              <a:t> </a:t>
            </a:r>
            <a:r>
              <a:rPr lang="en-US" sz="2500" dirty="0" err="1"/>
              <a:t>como</a:t>
            </a:r>
            <a:r>
              <a:rPr lang="en-US" sz="2500" dirty="0"/>
              <a:t> un </a:t>
            </a:r>
            <a:r>
              <a:rPr lang="en-US" sz="2500" dirty="0" err="1"/>
              <a:t>título</a:t>
            </a:r>
            <a:r>
              <a:rPr lang="en-US" sz="2500" dirty="0"/>
              <a:t> </a:t>
            </a:r>
            <a:r>
              <a:rPr lang="en-US" sz="2500" dirty="0" err="1"/>
              <a:t>pobre</a:t>
            </a:r>
            <a:r>
              <a:rPr lang="en-US" sz="2500" dirty="0"/>
              <a:t>; Tal </a:t>
            </a:r>
            <a:r>
              <a:rPr lang="en-US" sz="2500" dirty="0" err="1"/>
              <a:t>vez</a:t>
            </a:r>
            <a:r>
              <a:rPr lang="en-US" sz="2500" dirty="0"/>
              <a:t> </a:t>
            </a:r>
            <a:r>
              <a:rPr lang="en-US" sz="2500" dirty="0" err="1"/>
              <a:t>sería</a:t>
            </a:r>
            <a:r>
              <a:rPr lang="en-US" sz="2500" dirty="0"/>
              <a:t> un </a:t>
            </a:r>
            <a:r>
              <a:rPr lang="en-US" sz="2500" dirty="0" err="1"/>
              <a:t>buen</a:t>
            </a:r>
            <a:r>
              <a:rPr lang="en-US" sz="2500" dirty="0"/>
              <a:t> </a:t>
            </a:r>
            <a:r>
              <a:rPr lang="en-US" sz="2500" dirty="0" err="1"/>
              <a:t>resumen</a:t>
            </a:r>
            <a:r>
              <a:rPr lang="en-US" sz="2500" dirty="0"/>
              <a:t>. </a:t>
            </a:r>
          </a:p>
        </p:txBody>
      </p:sp>
    </p:spTree>
    <p:extLst>
      <p:ext uri="{BB962C8B-B14F-4D97-AF65-F5344CB8AC3E}">
        <p14:creationId xmlns:p14="http://schemas.microsoft.com/office/powerpoint/2010/main" val="21064024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50</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NEED FOR REFERENCES</a:t>
            </a:r>
            <a:endParaRPr lang="es-ES_tradnl" b="1" dirty="0"/>
          </a:p>
        </p:txBody>
      </p:sp>
      <p:sp>
        <p:nvSpPr>
          <p:cNvPr id="8" name="CuadroTexto 7"/>
          <p:cNvSpPr txBox="1"/>
          <p:nvPr/>
        </p:nvSpPr>
        <p:spPr>
          <a:xfrm>
            <a:off x="631452" y="1480902"/>
            <a:ext cx="11097486" cy="4832092"/>
          </a:xfrm>
          <a:prstGeom prst="rect">
            <a:avLst/>
          </a:prstGeom>
          <a:noFill/>
        </p:spPr>
        <p:txBody>
          <a:bodyPr wrap="square" rtlCol="0">
            <a:spAutoFit/>
          </a:bodyPr>
          <a:lstStyle/>
          <a:p>
            <a:pPr marL="457200" indent="-457200">
              <a:buFont typeface="Arial" charset="0"/>
              <a:buChar char="•"/>
            </a:pPr>
            <a:r>
              <a:rPr lang="en-US" sz="2800" dirty="0"/>
              <a:t>Al </a:t>
            </a:r>
            <a:r>
              <a:rPr lang="en-US" sz="2800" dirty="0" err="1"/>
              <a:t>describir</a:t>
            </a:r>
            <a:r>
              <a:rPr lang="en-US" sz="2800" dirty="0"/>
              <a:t> los </a:t>
            </a:r>
            <a:r>
              <a:rPr lang="en-US" sz="2800" dirty="0" err="1"/>
              <a:t>métodos</a:t>
            </a:r>
            <a:r>
              <a:rPr lang="en-US" sz="2800" dirty="0"/>
              <a:t> de </a:t>
            </a:r>
            <a:r>
              <a:rPr lang="en-US" sz="2800" dirty="0" err="1"/>
              <a:t>las</a:t>
            </a:r>
            <a:r>
              <a:rPr lang="en-US" sz="2800" dirty="0"/>
              <a:t> </a:t>
            </a:r>
            <a:r>
              <a:rPr lang="en-US" sz="2800" dirty="0" err="1"/>
              <a:t>investigaciones</a:t>
            </a:r>
            <a:r>
              <a:rPr lang="en-US" sz="2800" dirty="0"/>
              <a:t>, </a:t>
            </a:r>
            <a:r>
              <a:rPr lang="en-US" sz="2800" dirty="0" err="1"/>
              <a:t>debe</a:t>
            </a:r>
            <a:r>
              <a:rPr lang="en-US" sz="2800" dirty="0"/>
              <a:t> </a:t>
            </a:r>
            <a:r>
              <a:rPr lang="en-US" sz="2800" dirty="0" err="1"/>
              <a:t>proporcionar</a:t>
            </a:r>
            <a:r>
              <a:rPr lang="en-US" sz="2800" dirty="0"/>
              <a:t> (o </a:t>
            </a:r>
            <a:r>
              <a:rPr lang="en-US" sz="2800" dirty="0" err="1"/>
              <a:t>dirigir</a:t>
            </a:r>
            <a:r>
              <a:rPr lang="en-US" sz="2800" dirty="0"/>
              <a:t> a los </a:t>
            </a:r>
            <a:r>
              <a:rPr lang="en-US" sz="2800" dirty="0" err="1"/>
              <a:t>lectores</a:t>
            </a:r>
            <a:r>
              <a:rPr lang="en-US" sz="2800" dirty="0"/>
              <a:t>) </a:t>
            </a:r>
            <a:r>
              <a:rPr lang="en-US" sz="2800" dirty="0" err="1"/>
              <a:t>detalles</a:t>
            </a:r>
            <a:r>
              <a:rPr lang="en-US" sz="2800" dirty="0"/>
              <a:t> </a:t>
            </a:r>
            <a:r>
              <a:rPr lang="en-US" sz="2800" dirty="0" err="1" smtClean="0"/>
              <a:t>suficientes</a:t>
            </a:r>
            <a:r>
              <a:rPr lang="en-US" sz="2800" dirty="0" smtClean="0"/>
              <a:t>. </a:t>
            </a:r>
            <a:r>
              <a:rPr lang="en-US" sz="2800" dirty="0"/>
              <a:t>Si </a:t>
            </a:r>
            <a:r>
              <a:rPr lang="en-US" sz="2800" dirty="0" err="1"/>
              <a:t>su</a:t>
            </a:r>
            <a:r>
              <a:rPr lang="en-US" sz="2800" dirty="0"/>
              <a:t> </a:t>
            </a:r>
            <a:r>
              <a:rPr lang="en-US" sz="2800" dirty="0" err="1"/>
              <a:t>método</a:t>
            </a:r>
            <a:r>
              <a:rPr lang="en-US" sz="2800" dirty="0"/>
              <a:t> </a:t>
            </a:r>
            <a:r>
              <a:rPr lang="en-US" sz="2800" dirty="0" err="1"/>
              <a:t>es</a:t>
            </a:r>
            <a:r>
              <a:rPr lang="en-US" sz="2800" dirty="0"/>
              <a:t> </a:t>
            </a:r>
            <a:r>
              <a:rPr lang="en-US" sz="2800" dirty="0" err="1"/>
              <a:t>nuevo</a:t>
            </a:r>
            <a:r>
              <a:rPr lang="en-US" sz="2800" dirty="0"/>
              <a:t> (no </a:t>
            </a:r>
            <a:r>
              <a:rPr lang="en-US" sz="2800" dirty="0" err="1"/>
              <a:t>publicado</a:t>
            </a:r>
            <a:r>
              <a:rPr lang="en-US" sz="2800" dirty="0"/>
              <a:t>), </a:t>
            </a:r>
            <a:r>
              <a:rPr lang="en-US" sz="2800" dirty="0" err="1"/>
              <a:t>debe</a:t>
            </a:r>
            <a:r>
              <a:rPr lang="en-US" sz="2800" dirty="0"/>
              <a:t> </a:t>
            </a:r>
            <a:r>
              <a:rPr lang="en-US" sz="2800" dirty="0" err="1"/>
              <a:t>proporcionar</a:t>
            </a:r>
            <a:r>
              <a:rPr lang="en-US" sz="2800" dirty="0"/>
              <a:t> </a:t>
            </a:r>
            <a:r>
              <a:rPr lang="en-US" sz="2800" i="1" dirty="0" err="1"/>
              <a:t>todos</a:t>
            </a:r>
            <a:r>
              <a:rPr lang="en-US" sz="2800" dirty="0"/>
              <a:t> los </a:t>
            </a:r>
            <a:r>
              <a:rPr lang="en-US" sz="2800" dirty="0" err="1"/>
              <a:t>detalles</a:t>
            </a:r>
            <a:r>
              <a:rPr lang="en-US" sz="2800" dirty="0"/>
              <a:t> </a:t>
            </a:r>
            <a:r>
              <a:rPr lang="en-US" sz="2800" dirty="0" err="1"/>
              <a:t>necesarios</a:t>
            </a:r>
            <a:r>
              <a:rPr lang="en-US" sz="2800" dirty="0"/>
              <a:t>. </a:t>
            </a:r>
            <a:endParaRPr lang="en-US" sz="2800" dirty="0" smtClean="0"/>
          </a:p>
          <a:p>
            <a:pPr marL="457200" indent="-457200">
              <a:buFont typeface="Arial" charset="0"/>
              <a:buChar char="•"/>
            </a:pPr>
            <a:r>
              <a:rPr lang="en-US" sz="2800" dirty="0" smtClean="0"/>
              <a:t>Sin </a:t>
            </a:r>
            <a:r>
              <a:rPr lang="en-US" sz="2800" dirty="0"/>
              <a:t>embargo, </a:t>
            </a:r>
            <a:r>
              <a:rPr lang="en-US" sz="2800" dirty="0" err="1"/>
              <a:t>si</a:t>
            </a:r>
            <a:r>
              <a:rPr lang="en-US" sz="2800" dirty="0"/>
              <a:t> el </a:t>
            </a:r>
            <a:r>
              <a:rPr lang="en-US" sz="2800" dirty="0" err="1"/>
              <a:t>método</a:t>
            </a:r>
            <a:r>
              <a:rPr lang="en-US" sz="2800" dirty="0"/>
              <a:t> se ha </a:t>
            </a:r>
            <a:r>
              <a:rPr lang="en-US" sz="2800" dirty="0" err="1"/>
              <a:t>publicado</a:t>
            </a:r>
            <a:r>
              <a:rPr lang="en-US" sz="2800" dirty="0"/>
              <a:t> en </a:t>
            </a:r>
            <a:r>
              <a:rPr lang="en-US" sz="2800" dirty="0" err="1"/>
              <a:t>una</a:t>
            </a:r>
            <a:r>
              <a:rPr lang="en-US" sz="2800" dirty="0"/>
              <a:t> </a:t>
            </a:r>
            <a:r>
              <a:rPr lang="en-US" sz="2800" dirty="0" err="1"/>
              <a:t>revista</a:t>
            </a:r>
            <a:r>
              <a:rPr lang="en-US" sz="2800" dirty="0"/>
              <a:t>, se </a:t>
            </a:r>
            <a:r>
              <a:rPr lang="en-US" sz="2800" dirty="0" err="1"/>
              <a:t>debe</a:t>
            </a:r>
            <a:r>
              <a:rPr lang="en-US" sz="2800" dirty="0"/>
              <a:t> </a:t>
            </a:r>
            <a:r>
              <a:rPr lang="en-US" sz="2800" dirty="0" err="1"/>
              <a:t>proporcionar</a:t>
            </a:r>
            <a:r>
              <a:rPr lang="en-US" sz="2800" dirty="0"/>
              <a:t> la </a:t>
            </a:r>
            <a:r>
              <a:rPr lang="en-US" sz="2800" dirty="0" err="1"/>
              <a:t>referencia</a:t>
            </a:r>
            <a:r>
              <a:rPr lang="en-US" sz="2800" dirty="0"/>
              <a:t> </a:t>
            </a:r>
            <a:r>
              <a:rPr lang="en-US" sz="2800" dirty="0" err="1"/>
              <a:t>bibliográfica</a:t>
            </a:r>
            <a:r>
              <a:rPr lang="en-US" sz="2800" dirty="0"/>
              <a:t>. </a:t>
            </a:r>
            <a:endParaRPr lang="en-US" sz="2800" dirty="0" smtClean="0"/>
          </a:p>
          <a:p>
            <a:pPr marL="457200" indent="-457200">
              <a:buFont typeface="Arial" charset="0"/>
              <a:buChar char="•"/>
            </a:pPr>
            <a:r>
              <a:rPr lang="en-US" sz="2800" dirty="0" smtClean="0"/>
              <a:t>Para </a:t>
            </a:r>
            <a:r>
              <a:rPr lang="en-US" sz="2800" dirty="0"/>
              <a:t>un </a:t>
            </a:r>
            <a:r>
              <a:rPr lang="en-US" sz="2800" dirty="0" err="1"/>
              <a:t>método</a:t>
            </a:r>
            <a:r>
              <a:rPr lang="en-US" sz="2800" dirty="0"/>
              <a:t> </a:t>
            </a:r>
            <a:r>
              <a:rPr lang="en-US" sz="2800" dirty="0" err="1"/>
              <a:t>bien</a:t>
            </a:r>
            <a:r>
              <a:rPr lang="en-US" sz="2800" dirty="0"/>
              <a:t> </a:t>
            </a:r>
            <a:r>
              <a:rPr lang="en-US" sz="2800" dirty="0" err="1"/>
              <a:t>conocido</a:t>
            </a:r>
            <a:r>
              <a:rPr lang="en-US" sz="2800" dirty="0"/>
              <a:t> </a:t>
            </a:r>
            <a:r>
              <a:rPr lang="en-US" sz="2800" dirty="0" err="1"/>
              <a:t>por</a:t>
            </a:r>
            <a:r>
              <a:rPr lang="en-US" sz="2800" dirty="0"/>
              <a:t> los </a:t>
            </a:r>
            <a:r>
              <a:rPr lang="en-US" sz="2800" dirty="0" err="1"/>
              <a:t>lectores</a:t>
            </a:r>
            <a:r>
              <a:rPr lang="en-US" sz="2800" dirty="0"/>
              <a:t>, solo se </a:t>
            </a:r>
            <a:r>
              <a:rPr lang="en-US" sz="2800" dirty="0" err="1"/>
              <a:t>necesita</a:t>
            </a:r>
            <a:r>
              <a:rPr lang="en-US" sz="2800" dirty="0"/>
              <a:t> la </a:t>
            </a:r>
            <a:r>
              <a:rPr lang="en-US" sz="2800" dirty="0" err="1"/>
              <a:t>referencia</a:t>
            </a:r>
            <a:r>
              <a:rPr lang="en-US" sz="2800" dirty="0"/>
              <a:t> </a:t>
            </a:r>
            <a:r>
              <a:rPr lang="en-US" sz="2800" dirty="0" err="1"/>
              <a:t>bibliográfica</a:t>
            </a:r>
            <a:r>
              <a:rPr lang="en-US" sz="2800" dirty="0"/>
              <a:t>. </a:t>
            </a:r>
            <a:endParaRPr lang="en-US" sz="2800" dirty="0" smtClean="0"/>
          </a:p>
          <a:p>
            <a:pPr marL="457200" indent="-457200">
              <a:buFont typeface="Arial" charset="0"/>
              <a:buChar char="•"/>
            </a:pPr>
            <a:r>
              <a:rPr lang="en-US" sz="2800" dirty="0" smtClean="0"/>
              <a:t>Para </a:t>
            </a:r>
            <a:r>
              <a:rPr lang="en-US" sz="2800" dirty="0"/>
              <a:t>un </a:t>
            </a:r>
            <a:r>
              <a:rPr lang="en-US" sz="2800" dirty="0" err="1"/>
              <a:t>método</a:t>
            </a:r>
            <a:r>
              <a:rPr lang="en-US" sz="2800" dirty="0"/>
              <a:t> con el </a:t>
            </a:r>
            <a:r>
              <a:rPr lang="en-US" sz="2800" dirty="0" err="1"/>
              <a:t>que</a:t>
            </a:r>
            <a:r>
              <a:rPr lang="en-US" sz="2800" dirty="0"/>
              <a:t> los </a:t>
            </a:r>
            <a:r>
              <a:rPr lang="en-US" sz="2800" dirty="0" err="1"/>
              <a:t>lectores</a:t>
            </a:r>
            <a:r>
              <a:rPr lang="en-US" sz="2800" dirty="0"/>
              <a:t> </a:t>
            </a:r>
            <a:r>
              <a:rPr lang="en-US" sz="2800" dirty="0" err="1"/>
              <a:t>pueden</a:t>
            </a:r>
            <a:r>
              <a:rPr lang="en-US" sz="2800" dirty="0"/>
              <a:t> no </a:t>
            </a:r>
            <a:r>
              <a:rPr lang="en-US" sz="2800" dirty="0" err="1"/>
              <a:t>estar</a:t>
            </a:r>
            <a:r>
              <a:rPr lang="en-US" sz="2800" dirty="0"/>
              <a:t> </a:t>
            </a:r>
            <a:r>
              <a:rPr lang="en-US" sz="2800" dirty="0" err="1"/>
              <a:t>familiarizados</a:t>
            </a:r>
            <a:r>
              <a:rPr lang="en-US" sz="2800" dirty="0"/>
              <a:t>, vale la </a:t>
            </a:r>
            <a:r>
              <a:rPr lang="en-US" sz="2800" dirty="0" err="1"/>
              <a:t>pena</a:t>
            </a:r>
            <a:r>
              <a:rPr lang="en-US" sz="2800" dirty="0"/>
              <a:t> </a:t>
            </a:r>
            <a:r>
              <a:rPr lang="en-US" sz="2800" dirty="0" err="1"/>
              <a:t>agregar</a:t>
            </a:r>
            <a:r>
              <a:rPr lang="en-US" sz="2800" dirty="0"/>
              <a:t> </a:t>
            </a:r>
            <a:r>
              <a:rPr lang="en-US" sz="2800" dirty="0" err="1"/>
              <a:t>algunas</a:t>
            </a:r>
            <a:r>
              <a:rPr lang="en-US" sz="2800" dirty="0"/>
              <a:t> palabras de </a:t>
            </a:r>
            <a:r>
              <a:rPr lang="en-US" sz="2800" dirty="0" err="1"/>
              <a:t>descripción</a:t>
            </a:r>
            <a:r>
              <a:rPr lang="en-US" sz="2800" dirty="0"/>
              <a:t>, </a:t>
            </a:r>
            <a:r>
              <a:rPr lang="en-US" sz="2800" dirty="0" err="1"/>
              <a:t>especialmente</a:t>
            </a:r>
            <a:r>
              <a:rPr lang="en-US" sz="2800" dirty="0"/>
              <a:t> </a:t>
            </a:r>
            <a:r>
              <a:rPr lang="en-US" sz="2800" dirty="0" err="1"/>
              <a:t>si</a:t>
            </a:r>
            <a:r>
              <a:rPr lang="en-US" sz="2800" dirty="0"/>
              <a:t> la </a:t>
            </a:r>
            <a:r>
              <a:rPr lang="en-US" sz="2800" dirty="0" err="1"/>
              <a:t>revista</a:t>
            </a:r>
            <a:r>
              <a:rPr lang="en-US" sz="2800" dirty="0"/>
              <a:t> en la </a:t>
            </a:r>
            <a:r>
              <a:rPr lang="en-US" sz="2800" dirty="0" err="1"/>
              <a:t>que</a:t>
            </a:r>
            <a:r>
              <a:rPr lang="en-US" sz="2800" dirty="0"/>
              <a:t> se </a:t>
            </a:r>
            <a:r>
              <a:rPr lang="en-US" sz="2800" dirty="0" err="1"/>
              <a:t>describió</a:t>
            </a:r>
            <a:r>
              <a:rPr lang="en-US" sz="2800" dirty="0"/>
              <a:t> el </a:t>
            </a:r>
            <a:r>
              <a:rPr lang="en-US" sz="2800" dirty="0" err="1"/>
              <a:t>método</a:t>
            </a:r>
            <a:r>
              <a:rPr lang="en-US" sz="2800" dirty="0"/>
              <a:t> </a:t>
            </a:r>
            <a:r>
              <a:rPr lang="en-US" sz="2800" dirty="0" err="1"/>
              <a:t>podría</a:t>
            </a:r>
            <a:r>
              <a:rPr lang="en-US" sz="2800" dirty="0"/>
              <a:t> no </a:t>
            </a:r>
            <a:r>
              <a:rPr lang="en-US" sz="2800" dirty="0" err="1"/>
              <a:t>ser</a:t>
            </a:r>
            <a:r>
              <a:rPr lang="en-US" sz="2800" dirty="0"/>
              <a:t> </a:t>
            </a:r>
            <a:r>
              <a:rPr lang="en-US" sz="2800" dirty="0" err="1"/>
              <a:t>fácilmente</a:t>
            </a:r>
            <a:r>
              <a:rPr lang="en-US" sz="2800" dirty="0"/>
              <a:t> </a:t>
            </a:r>
            <a:r>
              <a:rPr lang="en-US" sz="2800" dirty="0" err="1"/>
              <a:t>accesible</a:t>
            </a:r>
            <a:r>
              <a:rPr lang="en-US" sz="2800" dirty="0"/>
              <a:t>. </a:t>
            </a:r>
            <a:endParaRPr lang="en-US" sz="2800" dirty="0" smtClean="0"/>
          </a:p>
        </p:txBody>
      </p:sp>
    </p:spTree>
    <p:extLst>
      <p:ext uri="{BB962C8B-B14F-4D97-AF65-F5344CB8AC3E}">
        <p14:creationId xmlns:p14="http://schemas.microsoft.com/office/powerpoint/2010/main" val="3908422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51</a:t>
            </a:fld>
            <a:endParaRPr lang="es-ES_tradnl" sz="1600" dirty="0"/>
          </a:p>
        </p:txBody>
      </p:sp>
      <p:sp>
        <p:nvSpPr>
          <p:cNvPr id="6" name="Título 1"/>
          <p:cNvSpPr txBox="1">
            <a:spLocks/>
          </p:cNvSpPr>
          <p:nvPr/>
        </p:nvSpPr>
        <p:spPr>
          <a:xfrm>
            <a:off x="631452" y="522513"/>
            <a:ext cx="10581032"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TABLES AND </a:t>
            </a:r>
            <a:r>
              <a:rPr lang="en-US" dirty="0"/>
              <a:t>FIGURES</a:t>
            </a:r>
            <a:endParaRPr lang="es-ES_tradnl" b="1" dirty="0"/>
          </a:p>
        </p:txBody>
      </p:sp>
      <p:sp>
        <p:nvSpPr>
          <p:cNvPr id="8" name="CuadroTexto 7"/>
          <p:cNvSpPr txBox="1"/>
          <p:nvPr/>
        </p:nvSpPr>
        <p:spPr>
          <a:xfrm>
            <a:off x="631452" y="1480902"/>
            <a:ext cx="11097486" cy="4832092"/>
          </a:xfrm>
          <a:prstGeom prst="rect">
            <a:avLst/>
          </a:prstGeom>
          <a:noFill/>
        </p:spPr>
        <p:txBody>
          <a:bodyPr wrap="square" rtlCol="0">
            <a:spAutoFit/>
          </a:bodyPr>
          <a:lstStyle/>
          <a:p>
            <a:pPr marL="457200" indent="-457200">
              <a:buFont typeface="Arial" charset="0"/>
              <a:buChar char="•"/>
            </a:pPr>
            <a:r>
              <a:rPr lang="en-US" sz="2800" dirty="0" err="1"/>
              <a:t>Cuando</a:t>
            </a:r>
            <a:r>
              <a:rPr lang="en-US" sz="2800" dirty="0"/>
              <a:t> se </a:t>
            </a:r>
            <a:r>
              <a:rPr lang="en-US" sz="2800" dirty="0" err="1"/>
              <a:t>usan</a:t>
            </a:r>
            <a:r>
              <a:rPr lang="en-US" sz="2800" dirty="0"/>
              <a:t> </a:t>
            </a:r>
            <a:r>
              <a:rPr lang="en-US" sz="2800" dirty="0" err="1"/>
              <a:t>muchas</a:t>
            </a:r>
            <a:r>
              <a:rPr lang="en-US" sz="2800" dirty="0"/>
              <a:t> </a:t>
            </a:r>
            <a:r>
              <a:rPr lang="en-US" sz="2800" dirty="0" err="1"/>
              <a:t>cepas</a:t>
            </a:r>
            <a:r>
              <a:rPr lang="en-US" sz="2800" dirty="0"/>
              <a:t> o </a:t>
            </a:r>
            <a:r>
              <a:rPr lang="en-US" sz="2800" dirty="0" err="1"/>
              <a:t>mutantes</a:t>
            </a:r>
            <a:r>
              <a:rPr lang="en-US" sz="2800" dirty="0"/>
              <a:t> </a:t>
            </a:r>
            <a:r>
              <a:rPr lang="en-US" sz="2800" dirty="0" err="1"/>
              <a:t>microbianos</a:t>
            </a:r>
            <a:r>
              <a:rPr lang="en-US" sz="2800" dirty="0"/>
              <a:t> en un </a:t>
            </a:r>
            <a:r>
              <a:rPr lang="en-US" sz="2800" dirty="0" err="1"/>
              <a:t>estudio</a:t>
            </a:r>
            <a:r>
              <a:rPr lang="en-US" sz="2800" dirty="0"/>
              <a:t>, prepare </a:t>
            </a:r>
            <a:r>
              <a:rPr lang="en-US" sz="2800" dirty="0" err="1"/>
              <a:t>tablas</a:t>
            </a:r>
            <a:r>
              <a:rPr lang="en-US" sz="2800" dirty="0"/>
              <a:t> de </a:t>
            </a:r>
            <a:r>
              <a:rPr lang="en-US" sz="2800" dirty="0" err="1"/>
              <a:t>cepas</a:t>
            </a:r>
            <a:r>
              <a:rPr lang="en-US" sz="2800" dirty="0"/>
              <a:t> </a:t>
            </a:r>
            <a:r>
              <a:rPr lang="en-US" sz="2800" dirty="0" err="1"/>
              <a:t>que</a:t>
            </a:r>
            <a:r>
              <a:rPr lang="en-US" sz="2800" dirty="0"/>
              <a:t> </a:t>
            </a:r>
            <a:r>
              <a:rPr lang="en-US" sz="2800" dirty="0" err="1"/>
              <a:t>identifiquen</a:t>
            </a:r>
            <a:r>
              <a:rPr lang="en-US" sz="2800" dirty="0"/>
              <a:t> la </a:t>
            </a:r>
            <a:r>
              <a:rPr lang="en-US" sz="2800" dirty="0" err="1"/>
              <a:t>fuente</a:t>
            </a:r>
            <a:r>
              <a:rPr lang="en-US" sz="2800" dirty="0"/>
              <a:t> y </a:t>
            </a:r>
            <a:r>
              <a:rPr lang="en-US" sz="2800" dirty="0" err="1"/>
              <a:t>las</a:t>
            </a:r>
            <a:r>
              <a:rPr lang="en-US" sz="2800" dirty="0"/>
              <a:t> </a:t>
            </a:r>
            <a:r>
              <a:rPr lang="en-US" sz="2800" dirty="0" err="1"/>
              <a:t>propiedades</a:t>
            </a:r>
            <a:r>
              <a:rPr lang="en-US" sz="2800" dirty="0"/>
              <a:t> de los </a:t>
            </a:r>
            <a:r>
              <a:rPr lang="en-US" sz="2800" dirty="0" err="1"/>
              <a:t>mutantes</a:t>
            </a:r>
            <a:r>
              <a:rPr lang="en-US" sz="2800" dirty="0"/>
              <a:t>, </a:t>
            </a:r>
            <a:r>
              <a:rPr lang="en-US" sz="2800" dirty="0" err="1"/>
              <a:t>bacteriófagos</a:t>
            </a:r>
            <a:r>
              <a:rPr lang="en-US" sz="2800" dirty="0"/>
              <a:t>, </a:t>
            </a:r>
            <a:r>
              <a:rPr lang="en-US" sz="2800" dirty="0" err="1"/>
              <a:t>plásmidos</a:t>
            </a:r>
            <a:r>
              <a:rPr lang="en-US" sz="2800" dirty="0"/>
              <a:t>, etc. </a:t>
            </a:r>
            <a:endParaRPr lang="en-US" sz="2800" dirty="0" smtClean="0"/>
          </a:p>
          <a:p>
            <a:pPr marL="457200" indent="-457200">
              <a:buFont typeface="Arial" charset="0"/>
              <a:buChar char="•"/>
            </a:pPr>
            <a:r>
              <a:rPr lang="en-US" sz="2800" dirty="0" smtClean="0"/>
              <a:t>Las </a:t>
            </a:r>
            <a:r>
              <a:rPr lang="en-US" sz="2800" dirty="0" err="1"/>
              <a:t>propiedades</a:t>
            </a:r>
            <a:r>
              <a:rPr lang="en-US" sz="2800" dirty="0"/>
              <a:t> de </a:t>
            </a:r>
            <a:r>
              <a:rPr lang="en-US" sz="2800" dirty="0" err="1"/>
              <a:t>múltiples</a:t>
            </a:r>
            <a:r>
              <a:rPr lang="en-US" sz="2800" dirty="0"/>
              <a:t> </a:t>
            </a:r>
            <a:r>
              <a:rPr lang="en-US" sz="2800" dirty="0" err="1"/>
              <a:t>compuestos</a:t>
            </a:r>
            <a:r>
              <a:rPr lang="en-US" sz="2800" dirty="0"/>
              <a:t> </a:t>
            </a:r>
            <a:r>
              <a:rPr lang="en-US" sz="2800" dirty="0" err="1"/>
              <a:t>químicos</a:t>
            </a:r>
            <a:r>
              <a:rPr lang="en-US" sz="2800" dirty="0"/>
              <a:t> </a:t>
            </a:r>
            <a:r>
              <a:rPr lang="en-US" sz="2800" dirty="0" err="1"/>
              <a:t>también</a:t>
            </a:r>
            <a:r>
              <a:rPr lang="en-US" sz="2800" dirty="0"/>
              <a:t> </a:t>
            </a:r>
            <a:r>
              <a:rPr lang="en-US" sz="2800" dirty="0" err="1"/>
              <a:t>pueden</a:t>
            </a:r>
            <a:r>
              <a:rPr lang="en-US" sz="2800" dirty="0"/>
              <a:t> </a:t>
            </a:r>
            <a:r>
              <a:rPr lang="en-US" sz="2800" dirty="0" err="1"/>
              <a:t>presentarse</a:t>
            </a:r>
            <a:r>
              <a:rPr lang="en-US" sz="2800" dirty="0"/>
              <a:t> en forma tabular, a menudo en </a:t>
            </a:r>
            <a:r>
              <a:rPr lang="en-US" sz="2800" dirty="0" err="1"/>
              <a:t>beneficio</a:t>
            </a:r>
            <a:r>
              <a:rPr lang="en-US" sz="2800" dirty="0"/>
              <a:t> de </a:t>
            </a:r>
            <a:r>
              <a:rPr lang="en-US" sz="2800" dirty="0" smtClean="0"/>
              <a:t>ambos, el </a:t>
            </a:r>
            <a:r>
              <a:rPr lang="en-US" sz="2800" dirty="0" err="1"/>
              <a:t>autor</a:t>
            </a:r>
            <a:r>
              <a:rPr lang="en-US" sz="2800" dirty="0"/>
              <a:t> y el lector. </a:t>
            </a:r>
            <a:endParaRPr lang="en-US" sz="2800" dirty="0" smtClean="0"/>
          </a:p>
          <a:p>
            <a:pPr marL="457200" indent="-457200">
              <a:buFont typeface="Arial" charset="0"/>
              <a:buChar char="•"/>
            </a:pPr>
            <a:r>
              <a:rPr lang="en-US" sz="2800" dirty="0" smtClean="0"/>
              <a:t>Las </a:t>
            </a:r>
            <a:r>
              <a:rPr lang="en-US" sz="2800" dirty="0" err="1"/>
              <a:t>tablas</a:t>
            </a:r>
            <a:r>
              <a:rPr lang="en-US" sz="2800" dirty="0"/>
              <a:t> se </a:t>
            </a:r>
            <a:r>
              <a:rPr lang="en-US" sz="2800" dirty="0" err="1"/>
              <a:t>pueden</a:t>
            </a:r>
            <a:r>
              <a:rPr lang="en-US" sz="2800" dirty="0"/>
              <a:t> </a:t>
            </a:r>
            <a:r>
              <a:rPr lang="en-US" sz="2800" dirty="0" err="1"/>
              <a:t>utilizar</a:t>
            </a:r>
            <a:r>
              <a:rPr lang="en-US" sz="2800" dirty="0"/>
              <a:t> para </a:t>
            </a:r>
            <a:r>
              <a:rPr lang="en-US" sz="2800" dirty="0" err="1"/>
              <a:t>otros</a:t>
            </a:r>
            <a:r>
              <a:rPr lang="en-US" sz="2800" dirty="0"/>
              <a:t> </a:t>
            </a:r>
            <a:r>
              <a:rPr lang="en-US" sz="2800" dirty="0" err="1"/>
              <a:t>tipos</a:t>
            </a:r>
            <a:r>
              <a:rPr lang="en-US" sz="2800" dirty="0"/>
              <a:t> de </a:t>
            </a:r>
            <a:r>
              <a:rPr lang="en-US" sz="2800" dirty="0" err="1"/>
              <a:t>información</a:t>
            </a:r>
            <a:r>
              <a:rPr lang="en-US" sz="2800" dirty="0"/>
              <a:t> de </a:t>
            </a:r>
            <a:r>
              <a:rPr lang="en-US" sz="2800" dirty="0" err="1"/>
              <a:t>este</a:t>
            </a:r>
            <a:r>
              <a:rPr lang="en-US" sz="2800" dirty="0"/>
              <a:t> </a:t>
            </a:r>
            <a:r>
              <a:rPr lang="en-US" sz="2800" dirty="0" err="1"/>
              <a:t>tipo</a:t>
            </a:r>
            <a:r>
              <a:rPr lang="en-US" sz="2800" dirty="0"/>
              <a:t>. </a:t>
            </a:r>
            <a:r>
              <a:rPr lang="en-US" sz="2800" dirty="0" smtClean="0"/>
              <a:t>Si </a:t>
            </a:r>
            <a:r>
              <a:rPr lang="en-US" sz="2800" dirty="0"/>
              <a:t>la </a:t>
            </a:r>
            <a:r>
              <a:rPr lang="en-US" sz="2800" dirty="0" err="1"/>
              <a:t>descripción</a:t>
            </a:r>
            <a:r>
              <a:rPr lang="en-US" sz="2800" dirty="0"/>
              <a:t> </a:t>
            </a:r>
            <a:r>
              <a:rPr lang="en-US" sz="2800" dirty="0" err="1"/>
              <a:t>es</a:t>
            </a:r>
            <a:r>
              <a:rPr lang="en-US" sz="2800" dirty="0"/>
              <a:t> lo </a:t>
            </a:r>
            <a:r>
              <a:rPr lang="en-US" sz="2800" dirty="0" err="1"/>
              <a:t>suficientemente</a:t>
            </a:r>
            <a:r>
              <a:rPr lang="en-US" sz="2800" dirty="0"/>
              <a:t> breve, </a:t>
            </a:r>
            <a:r>
              <a:rPr lang="en-US" sz="2800" dirty="0" err="1"/>
              <a:t>puede</a:t>
            </a:r>
            <a:r>
              <a:rPr lang="en-US" sz="2800" dirty="0"/>
              <a:t> </a:t>
            </a:r>
            <a:r>
              <a:rPr lang="en-US" sz="2800" dirty="0" err="1"/>
              <a:t>incluirse</a:t>
            </a:r>
            <a:r>
              <a:rPr lang="en-US" sz="2800" dirty="0"/>
              <a:t> en </a:t>
            </a:r>
            <a:r>
              <a:rPr lang="en-US" sz="2800" dirty="0" smtClean="0"/>
              <a:t>el pie de la </a:t>
            </a:r>
            <a:r>
              <a:rPr lang="en-US" sz="2800" dirty="0" err="1" smtClean="0"/>
              <a:t>tabla</a:t>
            </a:r>
            <a:r>
              <a:rPr lang="en-US" sz="2800" dirty="0" smtClean="0"/>
              <a:t> o </a:t>
            </a:r>
            <a:r>
              <a:rPr lang="en-US" sz="2800" dirty="0"/>
              <a:t>en la </a:t>
            </a:r>
            <a:r>
              <a:rPr lang="en-US" sz="2800" dirty="0" err="1"/>
              <a:t>leyenda</a:t>
            </a:r>
            <a:r>
              <a:rPr lang="en-US" sz="2800" dirty="0"/>
              <a:t> de la </a:t>
            </a:r>
            <a:r>
              <a:rPr lang="en-US" sz="2800" dirty="0" err="1"/>
              <a:t>figura</a:t>
            </a:r>
            <a:r>
              <a:rPr lang="en-US" sz="2800" dirty="0"/>
              <a:t> </a:t>
            </a:r>
            <a:r>
              <a:rPr lang="en-US" sz="2800" dirty="0" err="1"/>
              <a:t>si</a:t>
            </a:r>
            <a:r>
              <a:rPr lang="en-US" sz="2800" dirty="0"/>
              <a:t> el </a:t>
            </a:r>
            <a:r>
              <a:rPr lang="en-US" sz="2800" dirty="0" smtClean="0"/>
              <a:t>journal lo </a:t>
            </a:r>
            <a:r>
              <a:rPr lang="en-US" sz="2800" dirty="0" err="1"/>
              <a:t>permite</a:t>
            </a:r>
            <a:r>
              <a:rPr lang="en-US" sz="2800"/>
              <a:t>. </a:t>
            </a:r>
            <a:endParaRPr lang="en-US" sz="2800" smtClean="0"/>
          </a:p>
          <a:p>
            <a:pPr marL="457200" indent="-457200">
              <a:buFont typeface="Arial" charset="0"/>
              <a:buChar char="•"/>
            </a:pPr>
            <a:r>
              <a:rPr lang="en-US" sz="2800" smtClean="0"/>
              <a:t>Las </a:t>
            </a:r>
            <a:r>
              <a:rPr lang="en-US" sz="2800" dirty="0" err="1"/>
              <a:t>figuras</a:t>
            </a:r>
            <a:r>
              <a:rPr lang="en-US" sz="2800" dirty="0"/>
              <a:t> </a:t>
            </a:r>
            <a:r>
              <a:rPr lang="en-US" sz="2800" dirty="0" err="1"/>
              <a:t>también</a:t>
            </a:r>
            <a:r>
              <a:rPr lang="en-US" sz="2800" dirty="0"/>
              <a:t> </a:t>
            </a:r>
            <a:r>
              <a:rPr lang="en-US" sz="2800" dirty="0" err="1"/>
              <a:t>pueden</a:t>
            </a:r>
            <a:r>
              <a:rPr lang="en-US" sz="2800" dirty="0"/>
              <a:t> </a:t>
            </a:r>
            <a:r>
              <a:rPr lang="en-US" sz="2800" dirty="0" err="1"/>
              <a:t>ayudar</a:t>
            </a:r>
            <a:r>
              <a:rPr lang="en-US" sz="2800" dirty="0"/>
              <a:t> a </a:t>
            </a:r>
            <a:r>
              <a:rPr lang="en-US" sz="2800" dirty="0" err="1"/>
              <a:t>presentar</a:t>
            </a:r>
            <a:r>
              <a:rPr lang="en-US" sz="2800" dirty="0"/>
              <a:t> </a:t>
            </a:r>
            <a:r>
              <a:rPr lang="en-US" sz="2800" dirty="0" err="1"/>
              <a:t>métodos</a:t>
            </a:r>
            <a:r>
              <a:rPr lang="en-US" sz="2800" dirty="0"/>
              <a:t>. Los </a:t>
            </a:r>
            <a:r>
              <a:rPr lang="en-US" sz="2800" dirty="0" err="1"/>
              <a:t>ejemplos</a:t>
            </a:r>
            <a:r>
              <a:rPr lang="en-US" sz="2800" dirty="0"/>
              <a:t> </a:t>
            </a:r>
            <a:r>
              <a:rPr lang="en-US" sz="2800" dirty="0" err="1"/>
              <a:t>incluyen</a:t>
            </a:r>
            <a:r>
              <a:rPr lang="en-US" sz="2800" dirty="0"/>
              <a:t> </a:t>
            </a:r>
            <a:r>
              <a:rPr lang="en-US" sz="2800" dirty="0" err="1"/>
              <a:t>diagramas</a:t>
            </a:r>
            <a:r>
              <a:rPr lang="en-US" sz="2800" dirty="0"/>
              <a:t> de </a:t>
            </a:r>
            <a:r>
              <a:rPr lang="en-US" sz="2800" dirty="0" err="1"/>
              <a:t>flujo</a:t>
            </a:r>
            <a:r>
              <a:rPr lang="en-US" sz="2800" dirty="0"/>
              <a:t> de </a:t>
            </a:r>
            <a:r>
              <a:rPr lang="en-US" sz="2800" dirty="0" err="1"/>
              <a:t>protocolos</a:t>
            </a:r>
            <a:r>
              <a:rPr lang="en-US" sz="2800" dirty="0"/>
              <a:t> </a:t>
            </a:r>
            <a:r>
              <a:rPr lang="en-US" sz="2800" dirty="0" err="1" smtClean="0"/>
              <a:t>experimentales</a:t>
            </a:r>
            <a:r>
              <a:rPr lang="en-US" sz="2800" dirty="0" smtClean="0"/>
              <a:t>.</a:t>
            </a:r>
            <a:endParaRPr lang="en-US" sz="2800" dirty="0"/>
          </a:p>
        </p:txBody>
      </p:sp>
    </p:spTree>
    <p:extLst>
      <p:ext uri="{BB962C8B-B14F-4D97-AF65-F5344CB8AC3E}">
        <p14:creationId xmlns:p14="http://schemas.microsoft.com/office/powerpoint/2010/main" val="1285818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6</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LENGTH OF THE TITLE</a:t>
            </a:r>
            <a:endParaRPr lang="es-ES_tradnl" b="1" dirty="0"/>
          </a:p>
        </p:txBody>
      </p:sp>
      <p:sp>
        <p:nvSpPr>
          <p:cNvPr id="8" name="CuadroTexto 7"/>
          <p:cNvSpPr txBox="1"/>
          <p:nvPr/>
        </p:nvSpPr>
        <p:spPr>
          <a:xfrm>
            <a:off x="631452" y="1803252"/>
            <a:ext cx="11097486" cy="3939540"/>
          </a:xfrm>
          <a:prstGeom prst="rect">
            <a:avLst/>
          </a:prstGeom>
          <a:noFill/>
        </p:spPr>
        <p:txBody>
          <a:bodyPr wrap="square" rtlCol="0">
            <a:spAutoFit/>
          </a:bodyPr>
          <a:lstStyle/>
          <a:p>
            <a:pPr marL="457200" indent="-457200">
              <a:buFont typeface="Arial" charset="0"/>
              <a:buChar char="•"/>
            </a:pPr>
            <a:r>
              <a:rPr lang="en-US" sz="2500" dirty="0"/>
              <a:t>No solo los </a:t>
            </a:r>
            <a:r>
              <a:rPr lang="en-US" sz="2500" dirty="0" err="1"/>
              <a:t>científicos</a:t>
            </a:r>
            <a:r>
              <a:rPr lang="en-US" sz="2500" dirty="0"/>
              <a:t> </a:t>
            </a:r>
            <a:r>
              <a:rPr lang="en-US" sz="2500" dirty="0" err="1"/>
              <a:t>han</a:t>
            </a:r>
            <a:r>
              <a:rPr lang="en-US" sz="2500" dirty="0"/>
              <a:t> </a:t>
            </a:r>
            <a:r>
              <a:rPr lang="en-US" sz="2500" dirty="0" err="1"/>
              <a:t>escrito</a:t>
            </a:r>
            <a:r>
              <a:rPr lang="en-US" sz="2500" dirty="0"/>
              <a:t> </a:t>
            </a:r>
            <a:r>
              <a:rPr lang="en-US" sz="2500" dirty="0" err="1"/>
              <a:t>títulos</a:t>
            </a:r>
            <a:r>
              <a:rPr lang="en-US" sz="2500" dirty="0"/>
              <a:t> </a:t>
            </a:r>
            <a:r>
              <a:rPr lang="en-US" sz="2500" dirty="0" err="1"/>
              <a:t>divagantes</a:t>
            </a:r>
            <a:r>
              <a:rPr lang="en-US" sz="2500" dirty="0"/>
              <a:t>. </a:t>
            </a:r>
            <a:r>
              <a:rPr lang="en-US" sz="2500" dirty="0" err="1"/>
              <a:t>Considere</a:t>
            </a:r>
            <a:r>
              <a:rPr lang="en-US" sz="2500" dirty="0"/>
              <a:t> </a:t>
            </a:r>
            <a:r>
              <a:rPr lang="en-US" sz="2500" dirty="0" err="1" smtClean="0"/>
              <a:t>este</a:t>
            </a:r>
            <a:r>
              <a:rPr lang="en-US" sz="2500" dirty="0" smtClean="0"/>
              <a:t> del  </a:t>
            </a:r>
            <a:r>
              <a:rPr lang="en-US" sz="2500" dirty="0" err="1" smtClean="0"/>
              <a:t>año</a:t>
            </a:r>
            <a:r>
              <a:rPr lang="en-US" sz="2500" dirty="0" smtClean="0"/>
              <a:t> </a:t>
            </a:r>
            <a:r>
              <a:rPr lang="en-US" sz="2500" dirty="0"/>
              <a:t>1705</a:t>
            </a:r>
            <a:r>
              <a:rPr lang="en-US" sz="2500" dirty="0" smtClean="0"/>
              <a:t>: “A </a:t>
            </a:r>
            <a:r>
              <a:rPr lang="en-US" sz="2500" dirty="0"/>
              <a:t>Wedding Ring Fit for the Finger, or the Salve of Divinity on the Sore of Humanity with directions to those men that want wives, how to choose them, and to those women that have husbands, how to use </a:t>
            </a:r>
            <a:r>
              <a:rPr lang="en-US" sz="2500" dirty="0" smtClean="0"/>
              <a:t>them ”. </a:t>
            </a:r>
          </a:p>
          <a:p>
            <a:pPr marL="457200" indent="-457200">
              <a:buFont typeface="Arial" charset="0"/>
              <a:buChar char="•"/>
            </a:pPr>
            <a:r>
              <a:rPr lang="en-US" sz="2500" dirty="0" smtClean="0"/>
              <a:t>Sin </a:t>
            </a:r>
            <a:r>
              <a:rPr lang="en-US" sz="2500" dirty="0" err="1"/>
              <a:t>lugar</a:t>
            </a:r>
            <a:r>
              <a:rPr lang="en-US" sz="2500" dirty="0"/>
              <a:t> a </a:t>
            </a:r>
            <a:r>
              <a:rPr lang="en-US" sz="2500" dirty="0" err="1"/>
              <a:t>dudas</a:t>
            </a:r>
            <a:r>
              <a:rPr lang="en-US" sz="2500" dirty="0"/>
              <a:t>, los </a:t>
            </a:r>
            <a:r>
              <a:rPr lang="en-US" sz="2500" dirty="0" err="1"/>
              <a:t>títulos</a:t>
            </a:r>
            <a:r>
              <a:rPr lang="en-US" sz="2500" dirty="0"/>
              <a:t> </a:t>
            </a:r>
            <a:r>
              <a:rPr lang="en-US" sz="2500" dirty="0" err="1"/>
              <a:t>más</a:t>
            </a:r>
            <a:r>
              <a:rPr lang="en-US" sz="2500" dirty="0"/>
              <a:t> </a:t>
            </a:r>
            <a:r>
              <a:rPr lang="en-US" sz="2500" dirty="0" err="1"/>
              <a:t>excesivamente</a:t>
            </a:r>
            <a:r>
              <a:rPr lang="en-US" sz="2500" dirty="0"/>
              <a:t> largos </a:t>
            </a:r>
            <a:r>
              <a:rPr lang="en-US" sz="2500" dirty="0" err="1"/>
              <a:t>contienen</a:t>
            </a:r>
            <a:r>
              <a:rPr lang="en-US" sz="2500" dirty="0"/>
              <a:t> palabras de "</a:t>
            </a:r>
            <a:r>
              <a:rPr lang="en-US" sz="2500" dirty="0" err="1"/>
              <a:t>desperdicio</a:t>
            </a:r>
            <a:r>
              <a:rPr lang="en-US" sz="2500" dirty="0" smtClean="0"/>
              <a:t>".</a:t>
            </a:r>
          </a:p>
          <a:p>
            <a:pPr marL="457200" indent="-457200">
              <a:buFont typeface="Arial" charset="0"/>
              <a:buChar char="•"/>
            </a:pPr>
            <a:r>
              <a:rPr lang="en-US" sz="2500" dirty="0" smtClean="0"/>
              <a:t>A </a:t>
            </a:r>
            <a:r>
              <a:rPr lang="en-US" sz="2500" dirty="0"/>
              <a:t>menudo, </a:t>
            </a:r>
            <a:r>
              <a:rPr lang="en-US" sz="2500" dirty="0" err="1"/>
              <a:t>estas</a:t>
            </a:r>
            <a:r>
              <a:rPr lang="en-US" sz="2500" dirty="0"/>
              <a:t> palabras de </a:t>
            </a:r>
            <a:r>
              <a:rPr lang="en-US" sz="2500" dirty="0" err="1"/>
              <a:t>desecho</a:t>
            </a:r>
            <a:r>
              <a:rPr lang="en-US" sz="2500" dirty="0"/>
              <a:t> </a:t>
            </a:r>
            <a:r>
              <a:rPr lang="en-US" sz="2500" dirty="0" err="1"/>
              <a:t>aparecen</a:t>
            </a:r>
            <a:r>
              <a:rPr lang="en-US" sz="2500" dirty="0"/>
              <a:t> </a:t>
            </a:r>
            <a:r>
              <a:rPr lang="en-US" sz="2500" dirty="0" err="1"/>
              <a:t>justo</a:t>
            </a:r>
            <a:r>
              <a:rPr lang="en-US" sz="2500" dirty="0"/>
              <a:t> al </a:t>
            </a:r>
            <a:r>
              <a:rPr lang="en-US" sz="2500" dirty="0" err="1"/>
              <a:t>comienzo</a:t>
            </a:r>
            <a:r>
              <a:rPr lang="en-US" sz="2500" dirty="0"/>
              <a:t> del </a:t>
            </a:r>
            <a:r>
              <a:rPr lang="en-US" sz="2500" dirty="0" err="1"/>
              <a:t>título</a:t>
            </a:r>
            <a:r>
              <a:rPr lang="en-US" sz="2500" dirty="0"/>
              <a:t>, palabras </a:t>
            </a:r>
            <a:r>
              <a:rPr lang="en-US" sz="2500" dirty="0" err="1"/>
              <a:t>como</a:t>
            </a:r>
            <a:r>
              <a:rPr lang="en-US" sz="2500" dirty="0"/>
              <a:t> "</a:t>
            </a:r>
            <a:r>
              <a:rPr lang="en-US" sz="2500" dirty="0" err="1"/>
              <a:t>Estudios</a:t>
            </a:r>
            <a:r>
              <a:rPr lang="en-US" sz="2500" dirty="0"/>
              <a:t> </a:t>
            </a:r>
            <a:r>
              <a:rPr lang="en-US" sz="2500" dirty="0" err="1"/>
              <a:t>sobre</a:t>
            </a:r>
            <a:r>
              <a:rPr lang="en-US" sz="2500" dirty="0"/>
              <a:t>", "</a:t>
            </a:r>
            <a:r>
              <a:rPr lang="en-US" sz="2500" dirty="0" err="1"/>
              <a:t>Investigaciones</a:t>
            </a:r>
            <a:r>
              <a:rPr lang="en-US" sz="2500" dirty="0"/>
              <a:t> </a:t>
            </a:r>
            <a:r>
              <a:rPr lang="en-US" sz="2500" dirty="0" err="1"/>
              <a:t>sobre</a:t>
            </a:r>
            <a:r>
              <a:rPr lang="en-US" sz="2500" dirty="0"/>
              <a:t>" y "</a:t>
            </a:r>
            <a:r>
              <a:rPr lang="en-US" sz="2500" dirty="0" err="1"/>
              <a:t>Observaciones</a:t>
            </a:r>
            <a:r>
              <a:rPr lang="en-US" sz="2500" dirty="0"/>
              <a:t> </a:t>
            </a:r>
            <a:r>
              <a:rPr lang="en-US" sz="2500" dirty="0" err="1"/>
              <a:t>sobre</a:t>
            </a:r>
            <a:r>
              <a:rPr lang="en-US" sz="2500" dirty="0"/>
              <a:t>". </a:t>
            </a:r>
            <a:r>
              <a:rPr lang="en-US" sz="2500" dirty="0" err="1"/>
              <a:t>Una</a:t>
            </a:r>
            <a:r>
              <a:rPr lang="en-US" sz="2500" dirty="0"/>
              <a:t> </a:t>
            </a:r>
            <a:r>
              <a:rPr lang="en-US" sz="2500" dirty="0" err="1"/>
              <a:t>apertura</a:t>
            </a:r>
            <a:r>
              <a:rPr lang="en-US" sz="2500" dirty="0"/>
              <a:t> A, An o The </a:t>
            </a:r>
            <a:r>
              <a:rPr lang="en-US" sz="2500" dirty="0" err="1"/>
              <a:t>también</a:t>
            </a:r>
            <a:r>
              <a:rPr lang="en-US" sz="2500" dirty="0"/>
              <a:t> </a:t>
            </a:r>
            <a:r>
              <a:rPr lang="en-US" sz="2500" dirty="0" err="1"/>
              <a:t>es</a:t>
            </a:r>
            <a:r>
              <a:rPr lang="en-US" sz="2500" dirty="0"/>
              <a:t> </a:t>
            </a:r>
            <a:r>
              <a:rPr lang="en-US" sz="2500" dirty="0" err="1"/>
              <a:t>una</a:t>
            </a:r>
            <a:r>
              <a:rPr lang="en-US" sz="2500" dirty="0"/>
              <a:t> palabra de </a:t>
            </a:r>
            <a:r>
              <a:rPr lang="en-US" sz="2500" dirty="0" err="1"/>
              <a:t>desecho</a:t>
            </a:r>
            <a:r>
              <a:rPr lang="en-US" sz="2500" dirty="0"/>
              <a:t>. </a:t>
            </a:r>
            <a:r>
              <a:rPr lang="en-US" sz="2500" dirty="0" err="1"/>
              <a:t>Ciertamente</a:t>
            </a:r>
            <a:r>
              <a:rPr lang="en-US" sz="2500" dirty="0"/>
              <a:t>, tales palabras son </a:t>
            </a:r>
            <a:r>
              <a:rPr lang="en-US" sz="2500" dirty="0" err="1"/>
              <a:t>inútiles</a:t>
            </a:r>
            <a:r>
              <a:rPr lang="en-US" sz="2500" dirty="0"/>
              <a:t> para </a:t>
            </a:r>
            <a:r>
              <a:rPr lang="en-US" sz="2500" dirty="0" err="1"/>
              <a:t>propósitos</a:t>
            </a:r>
            <a:r>
              <a:rPr lang="en-US" sz="2500" dirty="0"/>
              <a:t> de </a:t>
            </a:r>
            <a:r>
              <a:rPr lang="en-US" sz="2500" dirty="0" err="1"/>
              <a:t>indexación</a:t>
            </a:r>
            <a:r>
              <a:rPr lang="en-US" sz="2500" dirty="0"/>
              <a:t>.</a:t>
            </a:r>
          </a:p>
        </p:txBody>
      </p:sp>
    </p:spTree>
    <p:extLst>
      <p:ext uri="{BB962C8B-B14F-4D97-AF65-F5344CB8AC3E}">
        <p14:creationId xmlns:p14="http://schemas.microsoft.com/office/powerpoint/2010/main" val="963122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7</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NEED FOR SPECIFIC TITLES</a:t>
            </a:r>
            <a:endParaRPr lang="es-ES_tradnl" b="1" dirty="0"/>
          </a:p>
        </p:txBody>
      </p:sp>
      <p:sp>
        <p:nvSpPr>
          <p:cNvPr id="8" name="CuadroTexto 7"/>
          <p:cNvSpPr txBox="1"/>
          <p:nvPr/>
        </p:nvSpPr>
        <p:spPr>
          <a:xfrm>
            <a:off x="631452" y="1486729"/>
            <a:ext cx="11097486" cy="3939540"/>
          </a:xfrm>
          <a:prstGeom prst="rect">
            <a:avLst/>
          </a:prstGeom>
          <a:noFill/>
        </p:spPr>
        <p:txBody>
          <a:bodyPr wrap="square" rtlCol="0">
            <a:spAutoFit/>
          </a:bodyPr>
          <a:lstStyle/>
          <a:p>
            <a:pPr marL="457200" indent="-457200">
              <a:buFont typeface="Arial" charset="0"/>
              <a:buChar char="•"/>
            </a:pPr>
            <a:r>
              <a:rPr lang="en-US" sz="2500" dirty="0" err="1"/>
              <a:t>Analicemos</a:t>
            </a:r>
            <a:r>
              <a:rPr lang="en-US" sz="2500" dirty="0"/>
              <a:t> un </a:t>
            </a:r>
            <a:r>
              <a:rPr lang="en-US" sz="2500" dirty="0" err="1"/>
              <a:t>título</a:t>
            </a:r>
            <a:r>
              <a:rPr lang="en-US" sz="2500" dirty="0"/>
              <a:t> de </a:t>
            </a:r>
            <a:r>
              <a:rPr lang="en-US" sz="2500" dirty="0" err="1"/>
              <a:t>muestra</a:t>
            </a:r>
            <a:r>
              <a:rPr lang="en-US" sz="2500" dirty="0"/>
              <a:t>: "</a:t>
            </a:r>
            <a:r>
              <a:rPr lang="en-US" sz="2500" dirty="0" err="1"/>
              <a:t>Acción</a:t>
            </a:r>
            <a:r>
              <a:rPr lang="en-US" sz="2500" dirty="0"/>
              <a:t> de los </a:t>
            </a:r>
            <a:r>
              <a:rPr lang="en-US" sz="2500" dirty="0" err="1"/>
              <a:t>antibióticos</a:t>
            </a:r>
            <a:r>
              <a:rPr lang="en-US" sz="2500" dirty="0"/>
              <a:t> </a:t>
            </a:r>
            <a:r>
              <a:rPr lang="en-US" sz="2500" dirty="0" err="1"/>
              <a:t>sobre</a:t>
            </a:r>
            <a:r>
              <a:rPr lang="en-US" sz="2500" dirty="0"/>
              <a:t> </a:t>
            </a:r>
            <a:r>
              <a:rPr lang="en-US" sz="2500" dirty="0" err="1"/>
              <a:t>las</a:t>
            </a:r>
            <a:r>
              <a:rPr lang="en-US" sz="2500" dirty="0"/>
              <a:t> </a:t>
            </a:r>
            <a:r>
              <a:rPr lang="en-US" sz="2500" dirty="0" err="1"/>
              <a:t>bacterias</a:t>
            </a:r>
            <a:r>
              <a:rPr lang="en-US" sz="2500" dirty="0"/>
              <a:t>". ¿</a:t>
            </a:r>
            <a:r>
              <a:rPr lang="en-US" sz="2500" dirty="0" err="1"/>
              <a:t>Es</a:t>
            </a:r>
            <a:r>
              <a:rPr lang="en-US" sz="2500" dirty="0"/>
              <a:t> un </a:t>
            </a:r>
            <a:r>
              <a:rPr lang="en-US" sz="2500" dirty="0" err="1"/>
              <a:t>buen</a:t>
            </a:r>
            <a:r>
              <a:rPr lang="en-US" sz="2500" dirty="0"/>
              <a:t> </a:t>
            </a:r>
            <a:r>
              <a:rPr lang="en-US" sz="2500" dirty="0" err="1"/>
              <a:t>título</a:t>
            </a:r>
            <a:r>
              <a:rPr lang="en-US" sz="2500" dirty="0"/>
              <a:t>? En la </a:t>
            </a:r>
            <a:r>
              <a:rPr lang="en-US" sz="2500" i="1" dirty="0"/>
              <a:t>forma</a:t>
            </a:r>
            <a:r>
              <a:rPr lang="en-US" sz="2500" dirty="0"/>
              <a:t> </a:t>
            </a:r>
            <a:r>
              <a:rPr lang="en-US" sz="2500" dirty="0" smtClean="0"/>
              <a:t>lo </a:t>
            </a:r>
            <a:r>
              <a:rPr lang="en-US" sz="2500" dirty="0" err="1" smtClean="0"/>
              <a:t>es</a:t>
            </a:r>
            <a:r>
              <a:rPr lang="en-US" sz="2500" dirty="0"/>
              <a:t>; </a:t>
            </a:r>
            <a:r>
              <a:rPr lang="en-US" sz="2500" dirty="0" err="1"/>
              <a:t>es</a:t>
            </a:r>
            <a:r>
              <a:rPr lang="en-US" sz="2500" dirty="0"/>
              <a:t> </a:t>
            </a:r>
            <a:r>
              <a:rPr lang="en-US" sz="2500" dirty="0" err="1"/>
              <a:t>corto</a:t>
            </a:r>
            <a:r>
              <a:rPr lang="en-US" sz="2500" dirty="0"/>
              <a:t> y no </a:t>
            </a:r>
            <a:r>
              <a:rPr lang="en-US" sz="2500" dirty="0" err="1"/>
              <a:t>lleva</a:t>
            </a:r>
            <a:r>
              <a:rPr lang="en-US" sz="2500" dirty="0"/>
              <a:t> </a:t>
            </a:r>
            <a:r>
              <a:rPr lang="en-US" sz="2500" dirty="0" err="1"/>
              <a:t>exceso</a:t>
            </a:r>
            <a:r>
              <a:rPr lang="en-US" sz="2500" dirty="0"/>
              <a:t> de </a:t>
            </a:r>
            <a:r>
              <a:rPr lang="en-US" sz="2500" dirty="0" smtClean="0"/>
              <a:t>palabras. </a:t>
            </a:r>
          </a:p>
          <a:p>
            <a:pPr marL="457200" indent="-457200">
              <a:buFont typeface="Arial" charset="0"/>
              <a:buChar char="•"/>
            </a:pPr>
            <a:r>
              <a:rPr lang="en-US" sz="2500" dirty="0" err="1" smtClean="0"/>
              <a:t>Ciertamente</a:t>
            </a:r>
            <a:r>
              <a:rPr lang="en-US" sz="2500" dirty="0"/>
              <a:t>, no se </a:t>
            </a:r>
            <a:r>
              <a:rPr lang="en-US" sz="2500" dirty="0" err="1"/>
              <a:t>mejoraría</a:t>
            </a:r>
            <a:r>
              <a:rPr lang="en-US" sz="2500" dirty="0"/>
              <a:t> </a:t>
            </a:r>
            <a:r>
              <a:rPr lang="en-US" sz="2500" dirty="0" err="1"/>
              <a:t>cambiándolo</a:t>
            </a:r>
            <a:r>
              <a:rPr lang="en-US" sz="2500" dirty="0"/>
              <a:t> a “</a:t>
            </a:r>
            <a:r>
              <a:rPr lang="en-US" sz="2500" dirty="0" err="1"/>
              <a:t>Observaciones</a:t>
            </a:r>
            <a:r>
              <a:rPr lang="en-US" sz="2500" dirty="0"/>
              <a:t> </a:t>
            </a:r>
            <a:r>
              <a:rPr lang="en-US" sz="2500" dirty="0" err="1"/>
              <a:t>preliminares</a:t>
            </a:r>
            <a:r>
              <a:rPr lang="en-US" sz="2500" dirty="0"/>
              <a:t> </a:t>
            </a:r>
            <a:r>
              <a:rPr lang="en-US" sz="2500" dirty="0" err="1"/>
              <a:t>sobre</a:t>
            </a:r>
            <a:r>
              <a:rPr lang="en-US" sz="2500" dirty="0"/>
              <a:t> el </a:t>
            </a:r>
            <a:r>
              <a:rPr lang="en-US" sz="2500" dirty="0" err="1"/>
              <a:t>efecto</a:t>
            </a:r>
            <a:r>
              <a:rPr lang="en-US" sz="2500" dirty="0"/>
              <a:t> de </a:t>
            </a:r>
            <a:r>
              <a:rPr lang="en-US" sz="2500" dirty="0" err="1"/>
              <a:t>ciertos</a:t>
            </a:r>
            <a:r>
              <a:rPr lang="en-US" sz="2500" dirty="0"/>
              <a:t> </a:t>
            </a:r>
            <a:r>
              <a:rPr lang="en-US" sz="2500" dirty="0" err="1"/>
              <a:t>antibióticos</a:t>
            </a:r>
            <a:r>
              <a:rPr lang="en-US" sz="2500" dirty="0"/>
              <a:t> en </a:t>
            </a:r>
            <a:r>
              <a:rPr lang="en-US" sz="2500" dirty="0" err="1"/>
              <a:t>varias</a:t>
            </a:r>
            <a:r>
              <a:rPr lang="en-US" sz="2500" dirty="0"/>
              <a:t> </a:t>
            </a:r>
            <a:r>
              <a:rPr lang="en-US" sz="2500" dirty="0" err="1"/>
              <a:t>especies</a:t>
            </a:r>
            <a:r>
              <a:rPr lang="en-US" sz="2500" dirty="0"/>
              <a:t> de </a:t>
            </a:r>
            <a:r>
              <a:rPr lang="en-US" sz="2500" dirty="0" err="1"/>
              <a:t>bacterias</a:t>
            </a:r>
            <a:r>
              <a:rPr lang="en-US" sz="2500" dirty="0"/>
              <a:t>”. </a:t>
            </a:r>
            <a:endParaRPr lang="en-US" sz="2500" dirty="0" smtClean="0"/>
          </a:p>
          <a:p>
            <a:pPr marL="457200" indent="-457200">
              <a:buFont typeface="Arial" charset="0"/>
              <a:buChar char="•"/>
            </a:pPr>
            <a:r>
              <a:rPr lang="en-US" sz="2500" dirty="0" smtClean="0"/>
              <a:t>Sin </a:t>
            </a:r>
            <a:r>
              <a:rPr lang="en-US" sz="2500" dirty="0"/>
              <a:t>embargo (y </a:t>
            </a:r>
            <a:r>
              <a:rPr lang="en-US" sz="2500" dirty="0" err="1"/>
              <a:t>esto</a:t>
            </a:r>
            <a:r>
              <a:rPr lang="en-US" sz="2500" dirty="0"/>
              <a:t> </a:t>
            </a:r>
            <a:r>
              <a:rPr lang="en-US" sz="2500" dirty="0" err="1"/>
              <a:t>nos</a:t>
            </a:r>
            <a:r>
              <a:rPr lang="en-US" sz="2500" dirty="0"/>
              <a:t> </a:t>
            </a:r>
            <a:r>
              <a:rPr lang="en-US" sz="2500" dirty="0" err="1"/>
              <a:t>lleva</a:t>
            </a:r>
            <a:r>
              <a:rPr lang="en-US" sz="2500" dirty="0"/>
              <a:t> al </a:t>
            </a:r>
            <a:r>
              <a:rPr lang="en-US" sz="2500" dirty="0" err="1"/>
              <a:t>siguiente</a:t>
            </a:r>
            <a:r>
              <a:rPr lang="en-US" sz="2500" dirty="0"/>
              <a:t> </a:t>
            </a:r>
            <a:r>
              <a:rPr lang="en-US" sz="2500" dirty="0" err="1"/>
              <a:t>punto</a:t>
            </a:r>
            <a:r>
              <a:rPr lang="en-US" sz="2500" dirty="0"/>
              <a:t>), la </a:t>
            </a:r>
            <a:r>
              <a:rPr lang="en-US" sz="2500" dirty="0" err="1"/>
              <a:t>mayoría</a:t>
            </a:r>
            <a:r>
              <a:rPr lang="en-US" sz="2500" dirty="0"/>
              <a:t> de los </a:t>
            </a:r>
            <a:r>
              <a:rPr lang="en-US" sz="2500" dirty="0" err="1"/>
              <a:t>títulos</a:t>
            </a:r>
            <a:r>
              <a:rPr lang="en-US" sz="2500" dirty="0"/>
              <a:t> </a:t>
            </a:r>
            <a:r>
              <a:rPr lang="en-US" sz="2500" dirty="0" err="1"/>
              <a:t>que</a:t>
            </a:r>
            <a:r>
              <a:rPr lang="en-US" sz="2500" dirty="0"/>
              <a:t> son </a:t>
            </a:r>
            <a:r>
              <a:rPr lang="en-US" sz="2500" dirty="0" err="1"/>
              <a:t>demasiado</a:t>
            </a:r>
            <a:r>
              <a:rPr lang="en-US" sz="2500" dirty="0"/>
              <a:t> </a:t>
            </a:r>
            <a:r>
              <a:rPr lang="en-US" sz="2500" dirty="0" err="1"/>
              <a:t>cortos</a:t>
            </a:r>
            <a:r>
              <a:rPr lang="en-US" sz="2500" dirty="0"/>
              <a:t> </a:t>
            </a:r>
            <a:r>
              <a:rPr lang="en-US" sz="2500" dirty="0" err="1" smtClean="0"/>
              <a:t>es</a:t>
            </a:r>
            <a:r>
              <a:rPr lang="en-US" sz="2500" dirty="0" smtClean="0"/>
              <a:t> </a:t>
            </a:r>
            <a:r>
              <a:rPr lang="en-US" sz="2500" dirty="0" err="1" smtClean="0"/>
              <a:t>porque</a:t>
            </a:r>
            <a:r>
              <a:rPr lang="en-US" sz="2500" dirty="0" smtClean="0"/>
              <a:t> </a:t>
            </a:r>
            <a:r>
              <a:rPr lang="en-US" sz="2500" dirty="0" err="1" smtClean="0"/>
              <a:t>incluyen</a:t>
            </a:r>
            <a:r>
              <a:rPr lang="en-US" sz="2500" dirty="0" smtClean="0"/>
              <a:t> </a:t>
            </a:r>
            <a:r>
              <a:rPr lang="en-US" sz="2500" dirty="0" err="1" smtClean="0"/>
              <a:t>términos</a:t>
            </a:r>
            <a:r>
              <a:rPr lang="en-US" sz="2500" dirty="0" smtClean="0"/>
              <a:t> </a:t>
            </a:r>
            <a:r>
              <a:rPr lang="en-US" sz="2500" dirty="0" err="1"/>
              <a:t>generales</a:t>
            </a:r>
            <a:r>
              <a:rPr lang="en-US" sz="2500" dirty="0"/>
              <a:t> en </a:t>
            </a:r>
            <a:r>
              <a:rPr lang="en-US" sz="2500" dirty="0" err="1"/>
              <a:t>lugar</a:t>
            </a:r>
            <a:r>
              <a:rPr lang="en-US" sz="2500" dirty="0"/>
              <a:t> de </a:t>
            </a:r>
            <a:r>
              <a:rPr lang="en-US" sz="2500" dirty="0" err="1"/>
              <a:t>específicos</a:t>
            </a:r>
            <a:r>
              <a:rPr lang="en-US" sz="2500" dirty="0"/>
              <a:t>. </a:t>
            </a:r>
            <a:endParaRPr lang="en-US" sz="2500" dirty="0" smtClean="0"/>
          </a:p>
          <a:p>
            <a:pPr marL="457200" indent="-457200">
              <a:buFont typeface="Arial" charset="0"/>
              <a:buChar char="•"/>
            </a:pPr>
            <a:r>
              <a:rPr lang="en-US" sz="2500" dirty="0" err="1" smtClean="0"/>
              <a:t>Podemos</a:t>
            </a:r>
            <a:r>
              <a:rPr lang="en-US" sz="2500" dirty="0" smtClean="0"/>
              <a:t> </a:t>
            </a:r>
            <a:r>
              <a:rPr lang="en-US" sz="2500" dirty="0" err="1"/>
              <a:t>asumir</a:t>
            </a:r>
            <a:r>
              <a:rPr lang="en-US" sz="2500" dirty="0"/>
              <a:t> con </a:t>
            </a:r>
            <a:r>
              <a:rPr lang="en-US" sz="2500" dirty="0" err="1"/>
              <a:t>seguridad</a:t>
            </a:r>
            <a:r>
              <a:rPr lang="en-US" sz="2500" dirty="0"/>
              <a:t> </a:t>
            </a:r>
            <a:r>
              <a:rPr lang="en-US" sz="2500" dirty="0" err="1"/>
              <a:t>que</a:t>
            </a:r>
            <a:r>
              <a:rPr lang="en-US" sz="2500" dirty="0"/>
              <a:t> el </a:t>
            </a:r>
            <a:r>
              <a:rPr lang="en-US" sz="2500" dirty="0" err="1"/>
              <a:t>estudio</a:t>
            </a:r>
            <a:r>
              <a:rPr lang="en-US" sz="2500" dirty="0"/>
              <a:t> </a:t>
            </a:r>
            <a:r>
              <a:rPr lang="en-US" sz="2500" dirty="0" err="1"/>
              <a:t>introducido</a:t>
            </a:r>
            <a:r>
              <a:rPr lang="en-US" sz="2500" dirty="0"/>
              <a:t> </a:t>
            </a:r>
            <a:r>
              <a:rPr lang="en-US" sz="2500" dirty="0" err="1"/>
              <a:t>por</a:t>
            </a:r>
            <a:r>
              <a:rPr lang="en-US" sz="2500" dirty="0"/>
              <a:t> el </a:t>
            </a:r>
            <a:r>
              <a:rPr lang="en-US" sz="2500" dirty="0" err="1"/>
              <a:t>título</a:t>
            </a:r>
            <a:r>
              <a:rPr lang="en-US" sz="2500" dirty="0"/>
              <a:t> anterior no </a:t>
            </a:r>
            <a:r>
              <a:rPr lang="en-US" sz="2500" dirty="0" err="1"/>
              <a:t>probó</a:t>
            </a:r>
            <a:r>
              <a:rPr lang="en-US" sz="2500" dirty="0"/>
              <a:t> el </a:t>
            </a:r>
            <a:r>
              <a:rPr lang="en-US" sz="2500" dirty="0" err="1"/>
              <a:t>efecto</a:t>
            </a:r>
            <a:r>
              <a:rPr lang="en-US" sz="2500" dirty="0"/>
              <a:t> de </a:t>
            </a:r>
            <a:r>
              <a:rPr lang="en-US" sz="2500" dirty="0" err="1"/>
              <a:t>todos</a:t>
            </a:r>
            <a:r>
              <a:rPr lang="en-US" sz="2500" dirty="0"/>
              <a:t> los </a:t>
            </a:r>
            <a:r>
              <a:rPr lang="en-US" sz="2500" dirty="0" err="1"/>
              <a:t>antibióticos</a:t>
            </a:r>
            <a:r>
              <a:rPr lang="en-US" sz="2500" dirty="0"/>
              <a:t> en </a:t>
            </a:r>
            <a:r>
              <a:rPr lang="en-US" sz="2500" dirty="0" err="1"/>
              <a:t>todo</a:t>
            </a:r>
            <a:r>
              <a:rPr lang="en-US" sz="2500" dirty="0"/>
              <a:t> </a:t>
            </a:r>
            <a:r>
              <a:rPr lang="en-US" sz="2500" dirty="0" err="1"/>
              <a:t>tipo</a:t>
            </a:r>
            <a:r>
              <a:rPr lang="en-US" sz="2500" dirty="0"/>
              <a:t> de </a:t>
            </a:r>
            <a:r>
              <a:rPr lang="en-US" sz="2500" dirty="0" err="1"/>
              <a:t>bacterias</a:t>
            </a:r>
            <a:r>
              <a:rPr lang="en-US" sz="2500" dirty="0"/>
              <a:t>. </a:t>
            </a:r>
            <a:r>
              <a:rPr lang="en-US" sz="2500" dirty="0" err="1"/>
              <a:t>Por</a:t>
            </a:r>
            <a:r>
              <a:rPr lang="en-US" sz="2500" dirty="0"/>
              <a:t> lo </a:t>
            </a:r>
            <a:r>
              <a:rPr lang="en-US" sz="2500" dirty="0" err="1"/>
              <a:t>tanto</a:t>
            </a:r>
            <a:r>
              <a:rPr lang="en-US" sz="2500" dirty="0"/>
              <a:t>, el </a:t>
            </a:r>
            <a:r>
              <a:rPr lang="en-US" sz="2500" dirty="0" err="1"/>
              <a:t>título</a:t>
            </a:r>
            <a:r>
              <a:rPr lang="en-US" sz="2500" dirty="0"/>
              <a:t> </a:t>
            </a:r>
            <a:r>
              <a:rPr lang="en-US" sz="2500" dirty="0" err="1"/>
              <a:t>es</a:t>
            </a:r>
            <a:r>
              <a:rPr lang="en-US" sz="2500" dirty="0"/>
              <a:t> </a:t>
            </a:r>
            <a:r>
              <a:rPr lang="en-US" sz="2500" dirty="0" err="1"/>
              <a:t>esencialmente</a:t>
            </a:r>
            <a:r>
              <a:rPr lang="en-US" sz="2500" dirty="0"/>
              <a:t> sin </a:t>
            </a:r>
            <a:r>
              <a:rPr lang="en-US" sz="2500" dirty="0" err="1"/>
              <a:t>sentido</a:t>
            </a:r>
            <a:r>
              <a:rPr lang="en-US" sz="2500" dirty="0"/>
              <a:t>. </a:t>
            </a:r>
          </a:p>
        </p:txBody>
      </p:sp>
    </p:spTree>
    <p:extLst>
      <p:ext uri="{BB962C8B-B14F-4D97-AF65-F5344CB8AC3E}">
        <p14:creationId xmlns:p14="http://schemas.microsoft.com/office/powerpoint/2010/main" val="801932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8</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NEED FOR SPECIFIC TITLES</a:t>
            </a:r>
            <a:endParaRPr lang="es-ES_tradnl" b="1" dirty="0"/>
          </a:p>
        </p:txBody>
      </p:sp>
      <p:sp>
        <p:nvSpPr>
          <p:cNvPr id="8" name="CuadroTexto 7"/>
          <p:cNvSpPr txBox="1"/>
          <p:nvPr/>
        </p:nvSpPr>
        <p:spPr>
          <a:xfrm>
            <a:off x="276956" y="1482854"/>
            <a:ext cx="11097486" cy="2677656"/>
          </a:xfrm>
          <a:prstGeom prst="rect">
            <a:avLst/>
          </a:prstGeom>
          <a:noFill/>
        </p:spPr>
        <p:txBody>
          <a:bodyPr wrap="square" rtlCol="0">
            <a:spAutoFit/>
          </a:bodyPr>
          <a:lstStyle/>
          <a:p>
            <a:pPr marL="457200" indent="-457200">
              <a:buFont typeface="Arial" charset="0"/>
              <a:buChar char="•"/>
            </a:pPr>
            <a:r>
              <a:rPr lang="en-US" sz="2400" dirty="0"/>
              <a:t>Si solo </a:t>
            </a:r>
            <a:r>
              <a:rPr lang="en-US" sz="2400" dirty="0" err="1"/>
              <a:t>uno</a:t>
            </a:r>
            <a:r>
              <a:rPr lang="en-US" sz="2400" dirty="0"/>
              <a:t> o </a:t>
            </a:r>
            <a:r>
              <a:rPr lang="en-US" sz="2400" dirty="0" err="1"/>
              <a:t>unos</a:t>
            </a:r>
            <a:r>
              <a:rPr lang="en-US" sz="2400" dirty="0"/>
              <a:t> </a:t>
            </a:r>
            <a:r>
              <a:rPr lang="en-US" sz="2400" dirty="0" err="1"/>
              <a:t>pocos</a:t>
            </a:r>
            <a:r>
              <a:rPr lang="en-US" sz="2400" dirty="0"/>
              <a:t> </a:t>
            </a:r>
            <a:r>
              <a:rPr lang="en-US" sz="2400" dirty="0" err="1"/>
              <a:t>antibióticos</a:t>
            </a:r>
            <a:r>
              <a:rPr lang="en-US" sz="2400" dirty="0"/>
              <a:t> </a:t>
            </a:r>
            <a:r>
              <a:rPr lang="en-US" sz="2400" dirty="0" err="1" smtClean="0"/>
              <a:t>fueran</a:t>
            </a:r>
            <a:r>
              <a:rPr lang="en-US" sz="2400" dirty="0" smtClean="0"/>
              <a:t> </a:t>
            </a:r>
            <a:r>
              <a:rPr lang="en-US" sz="2400" dirty="0" err="1" smtClean="0"/>
              <a:t>estudiados</a:t>
            </a:r>
            <a:r>
              <a:rPr lang="en-US" sz="2400" dirty="0"/>
              <a:t>, </a:t>
            </a:r>
            <a:r>
              <a:rPr lang="en-US" sz="2400" dirty="0" err="1"/>
              <a:t>deben</a:t>
            </a:r>
            <a:r>
              <a:rPr lang="en-US" sz="2400" dirty="0"/>
              <a:t> </a:t>
            </a:r>
            <a:r>
              <a:rPr lang="en-US" sz="2400" dirty="0" err="1"/>
              <a:t>ser</a:t>
            </a:r>
            <a:r>
              <a:rPr lang="en-US" sz="2400" dirty="0"/>
              <a:t> </a:t>
            </a:r>
            <a:r>
              <a:rPr lang="en-US" sz="2400" dirty="0" err="1"/>
              <a:t>enumerados</a:t>
            </a:r>
            <a:r>
              <a:rPr lang="en-US" sz="2400" dirty="0"/>
              <a:t> </a:t>
            </a:r>
            <a:r>
              <a:rPr lang="en-US" sz="2400" dirty="0" err="1"/>
              <a:t>individualmente</a:t>
            </a:r>
            <a:r>
              <a:rPr lang="en-US" sz="2400" dirty="0"/>
              <a:t> en el </a:t>
            </a:r>
            <a:r>
              <a:rPr lang="en-US" sz="2400" dirty="0" err="1"/>
              <a:t>título</a:t>
            </a:r>
            <a:r>
              <a:rPr lang="en-US" sz="2400" dirty="0"/>
              <a:t>. Si solo se </a:t>
            </a:r>
            <a:r>
              <a:rPr lang="en-US" sz="2400" dirty="0" err="1" smtClean="0"/>
              <a:t>prob</a:t>
            </a:r>
            <a:r>
              <a:rPr lang="es-ES" sz="2400" dirty="0" err="1" smtClean="0"/>
              <a:t>ó</a:t>
            </a:r>
            <a:r>
              <a:rPr lang="en-US" sz="2400" dirty="0" smtClean="0"/>
              <a:t> </a:t>
            </a:r>
            <a:r>
              <a:rPr lang="en-US" sz="2400" dirty="0" err="1"/>
              <a:t>uno</a:t>
            </a:r>
            <a:r>
              <a:rPr lang="en-US" sz="2400" dirty="0"/>
              <a:t> o </a:t>
            </a:r>
            <a:r>
              <a:rPr lang="en-US" sz="2400" dirty="0" err="1"/>
              <a:t>unos</a:t>
            </a:r>
            <a:r>
              <a:rPr lang="en-US" sz="2400" dirty="0"/>
              <a:t> </a:t>
            </a:r>
            <a:r>
              <a:rPr lang="en-US" sz="2400" dirty="0" err="1"/>
              <a:t>pocos</a:t>
            </a:r>
            <a:r>
              <a:rPr lang="en-US" sz="2400" dirty="0"/>
              <a:t> </a:t>
            </a:r>
            <a:r>
              <a:rPr lang="en-US" sz="2400" dirty="0" err="1"/>
              <a:t>organismos</a:t>
            </a:r>
            <a:r>
              <a:rPr lang="en-US" sz="2400" dirty="0"/>
              <a:t>, </a:t>
            </a:r>
            <a:r>
              <a:rPr lang="en-US" sz="2400" dirty="0" err="1"/>
              <a:t>estos</a:t>
            </a:r>
            <a:r>
              <a:rPr lang="en-US" sz="2400" dirty="0"/>
              <a:t> </a:t>
            </a:r>
            <a:r>
              <a:rPr lang="en-US" sz="2400" dirty="0" err="1"/>
              <a:t>deberían</a:t>
            </a:r>
            <a:r>
              <a:rPr lang="en-US" sz="2400" dirty="0"/>
              <a:t> </a:t>
            </a:r>
            <a:r>
              <a:rPr lang="en-US" sz="2400" dirty="0" err="1"/>
              <a:t>enumerarse</a:t>
            </a:r>
            <a:r>
              <a:rPr lang="en-US" sz="2400" dirty="0"/>
              <a:t> </a:t>
            </a:r>
            <a:r>
              <a:rPr lang="en-US" sz="2400" dirty="0" err="1"/>
              <a:t>individualmente</a:t>
            </a:r>
            <a:r>
              <a:rPr lang="en-US" sz="2400" dirty="0"/>
              <a:t> en el </a:t>
            </a:r>
            <a:r>
              <a:rPr lang="en-US" sz="2400" dirty="0" err="1"/>
              <a:t>título</a:t>
            </a:r>
            <a:r>
              <a:rPr lang="en-US" sz="2400" dirty="0"/>
              <a:t>. Si el </a:t>
            </a:r>
            <a:r>
              <a:rPr lang="en-US" sz="2400" dirty="0" err="1"/>
              <a:t>número</a:t>
            </a:r>
            <a:r>
              <a:rPr lang="en-US" sz="2400" dirty="0"/>
              <a:t> de </a:t>
            </a:r>
            <a:r>
              <a:rPr lang="en-US" sz="2400" dirty="0" err="1"/>
              <a:t>antibióticos</a:t>
            </a:r>
            <a:r>
              <a:rPr lang="en-US" sz="2400" dirty="0"/>
              <a:t> u </a:t>
            </a:r>
            <a:r>
              <a:rPr lang="en-US" sz="2400" dirty="0" err="1"/>
              <a:t>organismos</a:t>
            </a:r>
            <a:r>
              <a:rPr lang="en-US" sz="2400" dirty="0"/>
              <a:t> era </a:t>
            </a:r>
            <a:r>
              <a:rPr lang="en-US" sz="2400" dirty="0" err="1"/>
              <a:t>incómodamente</a:t>
            </a:r>
            <a:r>
              <a:rPr lang="en-US" sz="2400" dirty="0"/>
              <a:t> </a:t>
            </a:r>
            <a:r>
              <a:rPr lang="en-US" sz="2400" dirty="0" err="1" smtClean="0"/>
              <a:t>grande</a:t>
            </a:r>
            <a:r>
              <a:rPr lang="en-US" sz="2400" dirty="0" smtClean="0"/>
              <a:t>, </a:t>
            </a:r>
            <a:r>
              <a:rPr lang="en-US" sz="2400" dirty="0" err="1"/>
              <a:t>quizás</a:t>
            </a:r>
            <a:r>
              <a:rPr lang="en-US" sz="2400" dirty="0"/>
              <a:t> se </a:t>
            </a:r>
            <a:r>
              <a:rPr lang="en-US" sz="2400" dirty="0" err="1"/>
              <a:t>podría</a:t>
            </a:r>
            <a:r>
              <a:rPr lang="en-US" sz="2400" dirty="0"/>
              <a:t> </a:t>
            </a:r>
            <a:r>
              <a:rPr lang="en-US" sz="2400" dirty="0" err="1"/>
              <a:t>haber</a:t>
            </a:r>
            <a:r>
              <a:rPr lang="en-US" sz="2400" dirty="0"/>
              <a:t> </a:t>
            </a:r>
            <a:r>
              <a:rPr lang="en-US" sz="2400" dirty="0" err="1"/>
              <a:t>sustituido</a:t>
            </a:r>
            <a:r>
              <a:rPr lang="en-US" sz="2400" dirty="0"/>
              <a:t> </a:t>
            </a:r>
            <a:r>
              <a:rPr lang="en-US" sz="2400" dirty="0" smtClean="0"/>
              <a:t>con un </a:t>
            </a:r>
            <a:r>
              <a:rPr lang="en-US" sz="2400" dirty="0" err="1"/>
              <a:t>nombre</a:t>
            </a:r>
            <a:r>
              <a:rPr lang="en-US" sz="2400" dirty="0"/>
              <a:t> de </a:t>
            </a:r>
            <a:r>
              <a:rPr lang="en-US" sz="2400" dirty="0" err="1"/>
              <a:t>grupo</a:t>
            </a:r>
            <a:r>
              <a:rPr lang="en-US" sz="2400" dirty="0"/>
              <a:t>. </a:t>
            </a:r>
            <a:endParaRPr lang="en-US" sz="2400" dirty="0" smtClean="0"/>
          </a:p>
          <a:p>
            <a:pPr marL="457200" indent="-457200">
              <a:buFont typeface="Arial" charset="0"/>
              <a:buChar char="•"/>
            </a:pPr>
            <a:r>
              <a:rPr lang="en-US" sz="2400" dirty="0" err="1" smtClean="0"/>
              <a:t>Ejemplos</a:t>
            </a:r>
            <a:r>
              <a:rPr lang="en-US" sz="2400" dirty="0" smtClean="0"/>
              <a:t> </a:t>
            </a:r>
            <a:r>
              <a:rPr lang="en-US" sz="2400" dirty="0"/>
              <a:t>de </a:t>
            </a:r>
            <a:r>
              <a:rPr lang="en-US" sz="2400" dirty="0" err="1"/>
              <a:t>títulos</a:t>
            </a:r>
            <a:r>
              <a:rPr lang="en-US" sz="2400" dirty="0"/>
              <a:t> </a:t>
            </a:r>
            <a:r>
              <a:rPr lang="en-US" sz="2400" dirty="0" err="1"/>
              <a:t>más</a:t>
            </a:r>
            <a:r>
              <a:rPr lang="en-US" sz="2400" dirty="0"/>
              <a:t> </a:t>
            </a:r>
            <a:r>
              <a:rPr lang="en-US" sz="2400" dirty="0" err="1"/>
              <a:t>aceptables</a:t>
            </a:r>
            <a:r>
              <a:rPr lang="en-US" sz="2400" dirty="0"/>
              <a:t> son los </a:t>
            </a:r>
            <a:r>
              <a:rPr lang="en-US" sz="2400" dirty="0" err="1"/>
              <a:t>siguientes</a:t>
            </a:r>
            <a:r>
              <a:rPr lang="en-US" sz="2400" dirty="0"/>
              <a:t>:</a:t>
            </a:r>
          </a:p>
          <a:p>
            <a:pPr marL="457200" indent="-457200">
              <a:buFont typeface="Arial" charset="0"/>
              <a:buChar char="•"/>
            </a:pPr>
            <a:endParaRPr lang="en-US" sz="2400" dirty="0"/>
          </a:p>
        </p:txBody>
      </p:sp>
      <p:pic>
        <p:nvPicPr>
          <p:cNvPr id="3" name="Imagen 2"/>
          <p:cNvPicPr>
            <a:picLocks noChangeAspect="1"/>
          </p:cNvPicPr>
          <p:nvPr/>
        </p:nvPicPr>
        <p:blipFill>
          <a:blip r:embed="rId3"/>
          <a:stretch>
            <a:fillRect/>
          </a:stretch>
        </p:blipFill>
        <p:spPr>
          <a:xfrm>
            <a:off x="1459073" y="4093364"/>
            <a:ext cx="9122675" cy="2225457"/>
          </a:xfrm>
          <a:prstGeom prst="rect">
            <a:avLst/>
          </a:prstGeom>
        </p:spPr>
      </p:pic>
    </p:spTree>
    <p:extLst>
      <p:ext uri="{BB962C8B-B14F-4D97-AF65-F5344CB8AC3E}">
        <p14:creationId xmlns:p14="http://schemas.microsoft.com/office/powerpoint/2010/main" val="545036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9</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NEED FOR SPECIFIC TITLES</a:t>
            </a:r>
            <a:endParaRPr lang="es-ES_tradnl" b="1" dirty="0"/>
          </a:p>
        </p:txBody>
      </p:sp>
      <p:sp>
        <p:nvSpPr>
          <p:cNvPr id="8" name="CuadroTexto 7"/>
          <p:cNvSpPr txBox="1"/>
          <p:nvPr/>
        </p:nvSpPr>
        <p:spPr>
          <a:xfrm>
            <a:off x="631452" y="2260452"/>
            <a:ext cx="11097486" cy="2400657"/>
          </a:xfrm>
          <a:prstGeom prst="rect">
            <a:avLst/>
          </a:prstGeom>
          <a:noFill/>
        </p:spPr>
        <p:txBody>
          <a:bodyPr wrap="square" rtlCol="0">
            <a:spAutoFit/>
          </a:bodyPr>
          <a:lstStyle/>
          <a:p>
            <a:pPr marL="457200" indent="-457200">
              <a:buFont typeface="Arial" charset="0"/>
              <a:buChar char="•"/>
            </a:pPr>
            <a:r>
              <a:rPr lang="en-US" sz="2500" dirty="0" err="1"/>
              <a:t>Aunque</a:t>
            </a:r>
            <a:r>
              <a:rPr lang="en-US" sz="2500" dirty="0"/>
              <a:t> </a:t>
            </a:r>
            <a:r>
              <a:rPr lang="en-US" sz="2500" dirty="0" err="1"/>
              <a:t>estos</a:t>
            </a:r>
            <a:r>
              <a:rPr lang="en-US" sz="2500" dirty="0"/>
              <a:t> </a:t>
            </a:r>
            <a:r>
              <a:rPr lang="en-US" sz="2500" dirty="0" err="1"/>
              <a:t>títulos</a:t>
            </a:r>
            <a:r>
              <a:rPr lang="en-US" sz="2500" dirty="0"/>
              <a:t> son </a:t>
            </a:r>
            <a:r>
              <a:rPr lang="en-US" sz="2500" dirty="0" err="1"/>
              <a:t>más</a:t>
            </a:r>
            <a:r>
              <a:rPr lang="en-US" sz="2500" dirty="0"/>
              <a:t> </a:t>
            </a:r>
            <a:r>
              <a:rPr lang="en-US" sz="2500" dirty="0" err="1"/>
              <a:t>aceptables</a:t>
            </a:r>
            <a:r>
              <a:rPr lang="en-US" sz="2500" dirty="0"/>
              <a:t> </a:t>
            </a:r>
            <a:r>
              <a:rPr lang="en-US" sz="2500" dirty="0" err="1"/>
              <a:t>que</a:t>
            </a:r>
            <a:r>
              <a:rPr lang="en-US" sz="2500" dirty="0"/>
              <a:t> la </a:t>
            </a:r>
            <a:r>
              <a:rPr lang="en-US" sz="2500" dirty="0" err="1"/>
              <a:t>muestra</a:t>
            </a:r>
            <a:r>
              <a:rPr lang="en-US" sz="2500" dirty="0"/>
              <a:t>, no son </a:t>
            </a:r>
            <a:r>
              <a:rPr lang="en-US" sz="2500" dirty="0" err="1"/>
              <a:t>especialmente</a:t>
            </a:r>
            <a:r>
              <a:rPr lang="en-US" sz="2500" dirty="0"/>
              <a:t> </a:t>
            </a:r>
            <a:r>
              <a:rPr lang="en-US" sz="2500" dirty="0" err="1"/>
              <a:t>buenos</a:t>
            </a:r>
            <a:r>
              <a:rPr lang="en-US" sz="2500" dirty="0"/>
              <a:t> </a:t>
            </a:r>
            <a:r>
              <a:rPr lang="en-US" sz="2500" dirty="0" err="1"/>
              <a:t>porque</a:t>
            </a:r>
            <a:r>
              <a:rPr lang="en-US" sz="2500" dirty="0"/>
              <a:t> </a:t>
            </a:r>
            <a:r>
              <a:rPr lang="en-US" sz="2500" dirty="0" err="1"/>
              <a:t>aún</a:t>
            </a:r>
            <a:r>
              <a:rPr lang="en-US" sz="2500" dirty="0"/>
              <a:t> son </a:t>
            </a:r>
            <a:r>
              <a:rPr lang="en-US" sz="2500" dirty="0" err="1"/>
              <a:t>demasiado</a:t>
            </a:r>
            <a:r>
              <a:rPr lang="en-US" sz="2500" dirty="0"/>
              <a:t> </a:t>
            </a:r>
            <a:r>
              <a:rPr lang="en-US" sz="2500" dirty="0" err="1"/>
              <a:t>generales</a:t>
            </a:r>
            <a:r>
              <a:rPr lang="en-US" sz="2500" dirty="0"/>
              <a:t>. </a:t>
            </a:r>
            <a:endParaRPr lang="en-US" sz="2500" dirty="0" smtClean="0"/>
          </a:p>
          <a:p>
            <a:pPr marL="457200" indent="-457200">
              <a:buFont typeface="Arial" charset="0"/>
              <a:buChar char="•"/>
            </a:pPr>
            <a:r>
              <a:rPr lang="en-US" sz="2500" dirty="0" smtClean="0"/>
              <a:t>Si </a:t>
            </a:r>
            <a:r>
              <a:rPr lang="en-US" sz="2500" dirty="0"/>
              <a:t>la "</a:t>
            </a:r>
            <a:r>
              <a:rPr lang="en-US" sz="2500" dirty="0" err="1"/>
              <a:t>Acción</a:t>
            </a:r>
            <a:r>
              <a:rPr lang="en-US" sz="2500" dirty="0"/>
              <a:t> de" se </a:t>
            </a:r>
            <a:r>
              <a:rPr lang="en-US" sz="2500" dirty="0" err="1"/>
              <a:t>puede</a:t>
            </a:r>
            <a:r>
              <a:rPr lang="en-US" sz="2500" dirty="0"/>
              <a:t> </a:t>
            </a:r>
            <a:r>
              <a:rPr lang="en-US" sz="2500" dirty="0" err="1"/>
              <a:t>definir</a:t>
            </a:r>
            <a:r>
              <a:rPr lang="en-US" sz="2500" dirty="0"/>
              <a:t> </a:t>
            </a:r>
            <a:r>
              <a:rPr lang="en-US" sz="2500" dirty="0" err="1"/>
              <a:t>fácilmente</a:t>
            </a:r>
            <a:r>
              <a:rPr lang="en-US" sz="2500" dirty="0"/>
              <a:t>, el </a:t>
            </a:r>
            <a:r>
              <a:rPr lang="en-US" sz="2500" dirty="0" err="1"/>
              <a:t>significado</a:t>
            </a:r>
            <a:r>
              <a:rPr lang="en-US" sz="2500" dirty="0"/>
              <a:t> </a:t>
            </a:r>
            <a:r>
              <a:rPr lang="en-US" sz="2500" dirty="0" err="1"/>
              <a:t>podría</a:t>
            </a:r>
            <a:r>
              <a:rPr lang="en-US" sz="2500" dirty="0"/>
              <a:t> </a:t>
            </a:r>
            <a:r>
              <a:rPr lang="en-US" sz="2500" dirty="0" err="1"/>
              <a:t>ser</a:t>
            </a:r>
            <a:r>
              <a:rPr lang="en-US" sz="2500" dirty="0"/>
              <a:t> </a:t>
            </a:r>
            <a:r>
              <a:rPr lang="en-US" sz="2500" dirty="0" err="1"/>
              <a:t>más</a:t>
            </a:r>
            <a:r>
              <a:rPr lang="en-US" sz="2500" dirty="0"/>
              <a:t> </a:t>
            </a:r>
            <a:r>
              <a:rPr lang="en-US" sz="2500" dirty="0" err="1"/>
              <a:t>claro</a:t>
            </a:r>
            <a:r>
              <a:rPr lang="en-US" sz="2500" dirty="0"/>
              <a:t>. </a:t>
            </a:r>
            <a:r>
              <a:rPr lang="en-US" sz="2500" dirty="0" err="1"/>
              <a:t>Por</a:t>
            </a:r>
            <a:r>
              <a:rPr lang="en-US" sz="2500" dirty="0"/>
              <a:t> </a:t>
            </a:r>
            <a:r>
              <a:rPr lang="en-US" sz="2500" dirty="0" err="1"/>
              <a:t>ejemplo</a:t>
            </a:r>
            <a:r>
              <a:rPr lang="en-US" sz="2500" dirty="0"/>
              <a:t>, el primer </a:t>
            </a:r>
            <a:r>
              <a:rPr lang="en-US" sz="2500" dirty="0" err="1"/>
              <a:t>título</a:t>
            </a:r>
            <a:r>
              <a:rPr lang="en-US" sz="2500" dirty="0"/>
              <a:t> </a:t>
            </a:r>
            <a:r>
              <a:rPr lang="en-US" sz="2500" dirty="0" err="1"/>
              <a:t>podría</a:t>
            </a:r>
            <a:r>
              <a:rPr lang="en-US" sz="2500" dirty="0"/>
              <a:t> </a:t>
            </a:r>
            <a:r>
              <a:rPr lang="en-US" sz="2500" dirty="0" err="1"/>
              <a:t>haberse</a:t>
            </a:r>
            <a:r>
              <a:rPr lang="en-US" sz="2500" dirty="0"/>
              <a:t> </a:t>
            </a:r>
            <a:r>
              <a:rPr lang="en-US" sz="2500" dirty="0" err="1"/>
              <a:t>expresado</a:t>
            </a:r>
            <a:r>
              <a:rPr lang="en-US" sz="2500" dirty="0"/>
              <a:t> </a:t>
            </a:r>
            <a:r>
              <a:rPr lang="en-US" sz="2500" dirty="0" err="1" smtClean="0"/>
              <a:t>como</a:t>
            </a:r>
            <a:endParaRPr lang="en-US" sz="2500" dirty="0" smtClean="0"/>
          </a:p>
          <a:p>
            <a:endParaRPr lang="en-US" sz="2500" dirty="0" smtClean="0"/>
          </a:p>
          <a:p>
            <a:r>
              <a:rPr lang="en-US" sz="2500" dirty="0" smtClean="0"/>
              <a:t>“</a:t>
            </a:r>
            <a:r>
              <a:rPr lang="en-US" sz="2500" dirty="0"/>
              <a:t>Inhibition of Growth of Mycobacterium tuberculosis by Streptomycin.”</a:t>
            </a:r>
          </a:p>
        </p:txBody>
      </p:sp>
      <p:pic>
        <p:nvPicPr>
          <p:cNvPr id="5" name="Imagen 4"/>
          <p:cNvPicPr>
            <a:picLocks noChangeAspect="1"/>
          </p:cNvPicPr>
          <p:nvPr/>
        </p:nvPicPr>
        <p:blipFill rotWithShape="1">
          <a:blip r:embed="rId3"/>
          <a:srcRect b="80863"/>
          <a:stretch/>
        </p:blipFill>
        <p:spPr>
          <a:xfrm>
            <a:off x="192980" y="5746319"/>
            <a:ext cx="9122675" cy="425882"/>
          </a:xfrm>
          <a:prstGeom prst="rect">
            <a:avLst/>
          </a:prstGeom>
        </p:spPr>
      </p:pic>
    </p:spTree>
    <p:extLst>
      <p:ext uri="{BB962C8B-B14F-4D97-AF65-F5344CB8AC3E}">
        <p14:creationId xmlns:p14="http://schemas.microsoft.com/office/powerpoint/2010/main" val="796036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33777</TotalTime>
  <Words>4827</Words>
  <Application>Microsoft Macintosh PowerPoint</Application>
  <PresentationFormat>Panorámica</PresentationFormat>
  <Paragraphs>303</Paragraphs>
  <Slides>51</Slides>
  <Notes>43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51</vt:i4>
      </vt:variant>
    </vt:vector>
  </HeadingPairs>
  <TitlesOfParts>
    <vt:vector size="55" baseType="lpstr">
      <vt:lpstr>Calibri</vt:lpstr>
      <vt:lpstr>Calibri Light</vt:lpstr>
      <vt:lpstr>Arial</vt:lpstr>
      <vt:lpstr>Retrospección</vt:lpstr>
      <vt:lpstr>Presentación de PowerPoint</vt:lpstr>
      <vt:lpstr>El TÍTULO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AUTHORS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Toy Example:  Literature Review Article</vt:lpstr>
      <vt:lpstr>Presentación de PowerPoint</vt:lpstr>
      <vt:lpstr>Presentación de PowerPoint</vt:lpstr>
      <vt:lpstr>Presentación de PowerPoint</vt:lpstr>
      <vt:lpstr>Presentación de PowerPoint</vt:lpstr>
      <vt:lpstr>Presentación de PowerPoint</vt:lpstr>
      <vt:lpstr>Presentación de PowerPoint</vt:lpstr>
      <vt:lpstr>Example</vt:lpstr>
      <vt:lpstr>Example</vt:lpstr>
      <vt:lpstr>ABSTRACT</vt:lpstr>
      <vt:lpstr>Presentación de PowerPoint</vt:lpstr>
      <vt:lpstr>Presentación de PowerPoint</vt:lpstr>
      <vt:lpstr>Presentación de PowerPoint</vt:lpstr>
      <vt:lpstr>Presentación de PowerPoint</vt:lpstr>
      <vt:lpstr>Presentación de PowerPoint</vt:lpstr>
      <vt:lpstr>Presentación de PowerPoint</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Materials  and Methods</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307</cp:revision>
  <dcterms:created xsi:type="dcterms:W3CDTF">2018-09-05T16:34:01Z</dcterms:created>
  <dcterms:modified xsi:type="dcterms:W3CDTF">2019-05-06T22:05:23Z</dcterms:modified>
</cp:coreProperties>
</file>