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/>
    <p:restoredTop sz="93112"/>
  </p:normalViewPr>
  <p:slideViewPr>
    <p:cSldViewPr snapToGrid="0" snapToObjects="1">
      <p:cViewPr>
        <p:scale>
          <a:sx n="80" d="100"/>
          <a:sy n="80" d="100"/>
        </p:scale>
        <p:origin x="3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6" y="1214438"/>
            <a:ext cx="9994232" cy="23876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Microoperaciones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 Arquitectura de Computadores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6778"/>
            <a:ext cx="9144000" cy="1151021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Registros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1299412"/>
            <a:ext cx="11293641" cy="5037221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5 bit </a:t>
            </a:r>
            <a:r>
              <a:rPr lang="es-ES" sz="2300" dirty="0" err="1" smtClean="0"/>
              <a:t>operation</a:t>
            </a:r>
            <a:r>
              <a:rPr lang="es-ES" sz="2300" dirty="0" smtClean="0"/>
              <a:t>:</a:t>
            </a:r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r>
              <a:rPr lang="es-ES" sz="2300" dirty="0" smtClean="0"/>
              <a:t>EJERCICIO: R4 &lt;- R5 AND R2</a:t>
            </a:r>
          </a:p>
          <a:p>
            <a:pPr lvl="1"/>
            <a:r>
              <a:rPr lang="es-ES" sz="2300" dirty="0"/>
              <a:t>EJERCICIO: </a:t>
            </a:r>
            <a:r>
              <a:rPr lang="es-ES" sz="2300" dirty="0" smtClean="0"/>
              <a:t>R7 </a:t>
            </a:r>
            <a:r>
              <a:rPr lang="es-ES" sz="2300" dirty="0"/>
              <a:t>&lt;- </a:t>
            </a:r>
            <a:r>
              <a:rPr lang="es-ES" sz="2300" dirty="0" smtClean="0"/>
              <a:t> COMPLEMENT R1</a:t>
            </a:r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  <a:p>
            <a:pPr marL="457200" lvl="1" indent="0">
              <a:buNone/>
            </a:pPr>
            <a:endParaRPr lang="en-US" sz="2300" dirty="0"/>
          </a:p>
          <a:p>
            <a:pPr marL="3200400" lvl="7" indent="0">
              <a:buNone/>
            </a:pPr>
            <a:endParaRPr lang="en-US" sz="23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25629"/>
              </p:ext>
            </p:extLst>
          </p:nvPr>
        </p:nvGraphicFramePr>
        <p:xfrm>
          <a:off x="1163598" y="2014822"/>
          <a:ext cx="4170948" cy="3157220"/>
        </p:xfrm>
        <a:graphic>
          <a:graphicData uri="http://schemas.openxmlformats.org/drawingml/2006/table">
            <a:tbl>
              <a:tblPr/>
              <a:tblGrid>
                <a:gridCol w="1171074"/>
                <a:gridCol w="1844842"/>
                <a:gridCol w="1155032"/>
              </a:tblGrid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effectLst/>
                          <a:latin typeface="Arial" charset="0"/>
                        </a:rPr>
                        <a:t>OPR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00000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Transfer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effectLst/>
                          <a:latin typeface="Arial" charset="0"/>
                        </a:rPr>
                        <a:t>TSF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effectLst/>
                          <a:latin typeface="Arial" charset="0"/>
                        </a:rPr>
                        <a:t>00001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Increment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INC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00010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Add A+B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>
                          <a:effectLst/>
                          <a:latin typeface="Arial" charset="0"/>
                        </a:rPr>
                        <a:t>00101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Sub A-B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 charset="0"/>
                        </a:rPr>
                        <a:t>AND A &amp;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0" i="0" u="none" strike="noStrike">
                          <a:effectLst/>
                          <a:latin typeface="Arial" charset="0"/>
                        </a:rPr>
                        <a:t>01010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effectLst/>
                          <a:latin typeface="Arial" charset="0"/>
                        </a:rPr>
                        <a:t>OR A |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01100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effectLst/>
                          <a:latin typeface="Arial" charset="0"/>
                        </a:rPr>
                        <a:t>XOR A |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XOR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7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effectLst/>
                          <a:latin typeface="Arial" charset="0"/>
                        </a:rPr>
                        <a:t>01110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Complement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COM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10000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Shift right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SHR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effectLst/>
                          <a:latin typeface="Arial" charset="0"/>
                        </a:rPr>
                        <a:t>11000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Shift left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effectLst/>
                          <a:latin typeface="Arial" charset="0"/>
                        </a:rPr>
                        <a:t>SHL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160167" y="518317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 &lt;- R2 + R3</a:t>
            </a:r>
            <a:endParaRPr lang="en-US" sz="2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160167" y="1121686"/>
            <a:ext cx="52692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1. MUXA selector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(SEL A): BUS A &lt;- R2</a:t>
            </a:r>
          </a:p>
          <a:p>
            <a:r>
              <a:rPr lang="en-US" sz="2100" dirty="0" smtClean="0"/>
              <a:t>2. MUXB </a:t>
            </a:r>
            <a:r>
              <a:rPr lang="en-US" sz="2100" dirty="0"/>
              <a:t>selector</a:t>
            </a:r>
          </a:p>
          <a:p>
            <a:r>
              <a:rPr lang="en-US" sz="2100" dirty="0"/>
              <a:t>	(SEL </a:t>
            </a:r>
            <a:r>
              <a:rPr lang="en-US" sz="2100" dirty="0" smtClean="0"/>
              <a:t>B): </a:t>
            </a:r>
            <a:r>
              <a:rPr lang="en-US" sz="2100" dirty="0"/>
              <a:t>BUS </a:t>
            </a:r>
            <a:r>
              <a:rPr lang="en-US" sz="2100" dirty="0" smtClean="0"/>
              <a:t>B </a:t>
            </a:r>
            <a:r>
              <a:rPr lang="en-US" sz="2100" dirty="0"/>
              <a:t>&lt;- </a:t>
            </a:r>
            <a:r>
              <a:rPr lang="en-US" sz="2100" dirty="0" smtClean="0"/>
              <a:t>R3</a:t>
            </a:r>
          </a:p>
          <a:p>
            <a:r>
              <a:rPr lang="en-US" sz="2100" dirty="0" smtClean="0"/>
              <a:t>3. ALU operation selector</a:t>
            </a:r>
            <a:endParaRPr lang="en-US" sz="2100" dirty="0"/>
          </a:p>
          <a:p>
            <a:r>
              <a:rPr lang="en-US" sz="2100" dirty="0"/>
              <a:t>	</a:t>
            </a:r>
            <a:r>
              <a:rPr lang="en-US" sz="2100" dirty="0" smtClean="0"/>
              <a:t>(OPR): ALU to ADD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	(A+B will be performed)</a:t>
            </a:r>
            <a:endParaRPr lang="en-US" sz="2100" dirty="0"/>
          </a:p>
          <a:p>
            <a:r>
              <a:rPr lang="en-US" sz="2100" dirty="0" smtClean="0"/>
              <a:t>4. decoder destination selector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(SEL D): R1 &lt;- output</a:t>
            </a:r>
            <a:endParaRPr lang="en-US" sz="21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10019"/>
              </p:ext>
            </p:extLst>
          </p:nvPr>
        </p:nvGraphicFramePr>
        <p:xfrm>
          <a:off x="6160167" y="4312586"/>
          <a:ext cx="4821200" cy="1196340"/>
        </p:xfrm>
        <a:graphic>
          <a:graphicData uri="http://schemas.openxmlformats.org/drawingml/2006/table">
            <a:tbl>
              <a:tblPr/>
              <a:tblGrid>
                <a:gridCol w="964240"/>
                <a:gridCol w="964240"/>
                <a:gridCol w="964240"/>
                <a:gridCol w="964240"/>
                <a:gridCol w="964240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endParaRPr lang="es-ES_tradnl" sz="19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SEL 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SEL 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SEL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OPR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9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9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Control Word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900" b="0" i="0" u="none" strike="noStrike"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900" b="0" i="0" u="none" strike="noStrike"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900" b="0" i="0" u="none" strike="noStrike"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900" b="0" i="0" u="none" strike="noStrike" dirty="0">
                          <a:effectLst/>
                          <a:latin typeface="Arial" charset="0"/>
                        </a:rPr>
                        <a:t>00010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/>
          <a:lstStyle/>
          <a:p>
            <a:r>
              <a:rPr lang="en-US" dirty="0" smtClean="0"/>
              <a:t>Memory Transfer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1475874"/>
            <a:ext cx="11293641" cy="4940968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2 operaciones: </a:t>
            </a:r>
            <a:r>
              <a:rPr lang="es-ES" sz="2300" dirty="0" err="1" smtClean="0"/>
              <a:t>Read</a:t>
            </a:r>
            <a:r>
              <a:rPr lang="es-ES" sz="2300" dirty="0" smtClean="0"/>
              <a:t> and </a:t>
            </a:r>
            <a:r>
              <a:rPr lang="es-ES" sz="2300" dirty="0" err="1" smtClean="0"/>
              <a:t>Write</a:t>
            </a:r>
            <a:endParaRPr lang="es-ES" sz="2300" dirty="0" smtClean="0"/>
          </a:p>
          <a:p>
            <a:pPr lvl="1"/>
            <a:r>
              <a:rPr lang="es-ES" sz="2300" dirty="0" smtClean="0"/>
              <a:t>Transferencia de información desde la memoria a un ambiente exterior: </a:t>
            </a:r>
            <a:r>
              <a:rPr lang="es-ES" sz="2300" dirty="0" err="1" smtClean="0"/>
              <a:t>Read</a:t>
            </a:r>
            <a:endParaRPr lang="es-ES" sz="2300" dirty="0" smtClean="0"/>
          </a:p>
          <a:p>
            <a:pPr lvl="1"/>
            <a:r>
              <a:rPr lang="es-ES" sz="2300" dirty="0"/>
              <a:t>Transferencia de </a:t>
            </a:r>
            <a:r>
              <a:rPr lang="es-ES" sz="2300" dirty="0" smtClean="0"/>
              <a:t>nueva información para ser almacenada en la memoria: </a:t>
            </a:r>
            <a:r>
              <a:rPr lang="es-ES" sz="2300" dirty="0" err="1" smtClean="0"/>
              <a:t>Write</a:t>
            </a:r>
            <a:endParaRPr lang="es-ES" sz="2300" dirty="0" smtClean="0"/>
          </a:p>
          <a:p>
            <a:pPr lvl="1"/>
            <a:endParaRPr lang="es-ES" sz="2300" dirty="0"/>
          </a:p>
          <a:p>
            <a:pPr lvl="1"/>
            <a:r>
              <a:rPr lang="es-ES" sz="2300" dirty="0" err="1" smtClean="0"/>
              <a:t>Memory</a:t>
            </a:r>
            <a:r>
              <a:rPr lang="es-ES" sz="2300" dirty="0" smtClean="0"/>
              <a:t>: M</a:t>
            </a:r>
          </a:p>
          <a:p>
            <a:pPr lvl="1"/>
            <a:r>
              <a:rPr lang="es-ES" sz="2300" dirty="0" err="1" smtClean="0"/>
              <a:t>Address</a:t>
            </a:r>
            <a:r>
              <a:rPr lang="es-ES" sz="2300" dirty="0" smtClean="0"/>
              <a:t>: [    ]</a:t>
            </a:r>
          </a:p>
          <a:p>
            <a:pPr lvl="1"/>
            <a:endParaRPr lang="es-ES" sz="2300" dirty="0"/>
          </a:p>
          <a:p>
            <a:pPr lvl="1"/>
            <a:r>
              <a:rPr lang="es-ES" sz="2300" dirty="0" err="1" smtClean="0"/>
              <a:t>Read</a:t>
            </a:r>
            <a:r>
              <a:rPr lang="es-ES" sz="2300" dirty="0" smtClean="0"/>
              <a:t> : DR &lt;- M[AR]   DR: data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, AR: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endParaRPr lang="es-ES" sz="2300" dirty="0"/>
          </a:p>
          <a:p>
            <a:pPr lvl="1"/>
            <a:endParaRPr lang="es-ES" sz="2300" dirty="0" smtClean="0"/>
          </a:p>
          <a:p>
            <a:pPr lvl="1"/>
            <a:r>
              <a:rPr lang="es-ES" sz="2300" dirty="0" err="1" smtClean="0"/>
              <a:t>Write</a:t>
            </a:r>
            <a:r>
              <a:rPr lang="es-ES" sz="2300" dirty="0" smtClean="0"/>
              <a:t>:  M[AR] &lt;- R   </a:t>
            </a:r>
            <a:endParaRPr lang="es-ES" sz="2300" dirty="0" smtClean="0"/>
          </a:p>
          <a:p>
            <a:pPr marL="457200" lvl="1" indent="0">
              <a:buNone/>
            </a:pPr>
            <a:endParaRPr lang="en-US" sz="2300" dirty="0"/>
          </a:p>
          <a:p>
            <a:pPr marL="3200400" lvl="7" indent="0">
              <a:buNone/>
            </a:pPr>
            <a:endParaRPr lang="en-US" sz="23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91593"/>
              </p:ext>
            </p:extLst>
          </p:nvPr>
        </p:nvGraphicFramePr>
        <p:xfrm>
          <a:off x="3850105" y="4732421"/>
          <a:ext cx="1917700" cy="1813560"/>
        </p:xfrm>
        <a:graphic>
          <a:graphicData uri="http://schemas.openxmlformats.org/drawingml/2006/table">
            <a:tbl>
              <a:tblPr/>
              <a:tblGrid>
                <a:gridCol w="939863"/>
                <a:gridCol w="977837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endParaRPr lang="es-ES_tradnl" sz="19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mr-IN" sz="1900" b="0" i="0" u="none" strike="noStrike">
                          <a:effectLst/>
                          <a:latin typeface="Arial" charset="0"/>
                        </a:rPr>
                        <a:t>M[AR0]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900" b="0" i="0" u="none" strike="noStrike"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mr-IN" sz="1900" b="0" i="0" u="none" strike="noStrike">
                          <a:effectLst/>
                          <a:latin typeface="Arial" charset="0"/>
                        </a:rPr>
                        <a:t>M[AR1]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900" b="0" i="0" u="none" strike="noStrike">
                          <a:effectLst/>
                          <a:latin typeface="Arial" charset="0"/>
                        </a:rPr>
                        <a:t>M[AR2]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mr-IN" sz="1900" b="0" i="0" u="none" strike="noStrike">
                          <a:effectLst/>
                          <a:latin typeface="Arial" charset="0"/>
                        </a:rPr>
                        <a:t>M[AR3]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r" fontAlgn="ctr"/>
                      <a:r>
                        <a:rPr lang="mr-IN" sz="1900" b="0" i="0" u="none" strike="noStrike">
                          <a:effectLst/>
                          <a:latin typeface="Arial" charset="0"/>
                        </a:rPr>
                        <a:t>M[AR4]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10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/>
          <a:lstStyle/>
          <a:p>
            <a:r>
              <a:rPr lang="en-US" dirty="0" smtClean="0"/>
              <a:t>Memory Transfer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1475874"/>
            <a:ext cx="11293641" cy="4940968"/>
          </a:xfrm>
        </p:spPr>
        <p:txBody>
          <a:bodyPr>
            <a:noAutofit/>
          </a:bodyPr>
          <a:lstStyle/>
          <a:p>
            <a:pPr lvl="1"/>
            <a:r>
              <a:rPr lang="es-ES" sz="2300" dirty="0" err="1" smtClean="0"/>
              <a:t>AddressR</a:t>
            </a:r>
            <a:r>
              <a:rPr lang="es-ES" sz="2300" dirty="0" smtClean="0"/>
              <a:t> </a:t>
            </a:r>
            <a:r>
              <a:rPr lang="es-ES" sz="2300" dirty="0" err="1" smtClean="0"/>
              <a:t>holds</a:t>
            </a:r>
            <a:r>
              <a:rPr lang="es-ES" sz="2300" dirty="0" smtClean="0"/>
              <a:t> </a:t>
            </a:r>
            <a:r>
              <a:rPr lang="es-ES" sz="2300" dirty="0" err="1" smtClean="0"/>
              <a:t>location</a:t>
            </a:r>
            <a:r>
              <a:rPr lang="es-ES" sz="2300" dirty="0" smtClean="0"/>
              <a:t> of data to be </a:t>
            </a:r>
            <a:r>
              <a:rPr lang="es-ES" sz="2300" dirty="0" err="1" smtClean="0"/>
              <a:t>executed</a:t>
            </a:r>
            <a:endParaRPr lang="es-ES" sz="2300" dirty="0" smtClean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8833"/>
              </p:ext>
            </p:extLst>
          </p:nvPr>
        </p:nvGraphicFramePr>
        <p:xfrm>
          <a:off x="6160167" y="3488754"/>
          <a:ext cx="977837" cy="1813560"/>
        </p:xfrm>
        <a:graphic>
          <a:graphicData uri="http://schemas.openxmlformats.org/drawingml/2006/table">
            <a:tbl>
              <a:tblPr/>
              <a:tblGrid>
                <a:gridCol w="977837"/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900" b="0" i="0" u="none" strike="noStrike" dirty="0" err="1">
                          <a:effectLst/>
                          <a:latin typeface="Arial" charset="0"/>
                        </a:rPr>
                        <a:t>Memory</a:t>
                      </a:r>
                      <a:endParaRPr lang="es-ES_tradnl" sz="19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900" b="0" i="0" u="none" strike="noStrike" dirty="0" smtClean="0">
                          <a:effectLst/>
                          <a:latin typeface="Arial" charset="0"/>
                        </a:rPr>
                        <a:t>20</a:t>
                      </a:r>
                      <a:endParaRPr lang="es-ES_tradnl" sz="19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9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9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  <a:r>
                        <a:rPr lang="sk-SK" sz="1900" b="0" i="0" u="none" strike="noStrike" dirty="0" smtClean="0">
                          <a:effectLst/>
                          <a:latin typeface="Arial" charset="0"/>
                        </a:rPr>
                        <a:t>40</a:t>
                      </a:r>
                      <a:endParaRPr lang="sk-SK" sz="19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sk-SK" sz="19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7165291" y="37616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2000</a:t>
            </a:r>
            <a:endParaRPr lang="en-US"/>
          </a:p>
        </p:txBody>
      </p:sp>
      <p:sp>
        <p:nvSpPr>
          <p:cNvPr id="5" name="Flecha izquierda y derecha 4"/>
          <p:cNvSpPr/>
          <p:nvPr/>
        </p:nvSpPr>
        <p:spPr>
          <a:xfrm>
            <a:off x="2855495" y="2550695"/>
            <a:ext cx="4636168" cy="2727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855495" y="3637034"/>
            <a:ext cx="2133600" cy="2779808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064042" y="3793445"/>
            <a:ext cx="858253" cy="61762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4191000" y="3921783"/>
            <a:ext cx="529390" cy="48928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3064042" y="4647687"/>
            <a:ext cx="1656348" cy="144831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3219495" y="3923243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ALU</a:t>
            </a:r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4235116" y="400600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</a:t>
            </a:r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4125471" y="5739316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</a:t>
            </a:r>
            <a:endParaRPr lang="en-US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3757598" y="4375335"/>
            <a:ext cx="0" cy="2723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557338" y="4411066"/>
            <a:ext cx="0" cy="23662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336519" y="4736866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Address R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16729" y="513029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360299" y="5457632"/>
            <a:ext cx="105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R</a:t>
            </a:r>
            <a:endParaRPr lang="en-US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3064042" y="5106198"/>
            <a:ext cx="1656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3064042" y="5480373"/>
            <a:ext cx="1656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3062037" y="5739316"/>
            <a:ext cx="1656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3757598" y="2823411"/>
            <a:ext cx="1" cy="8136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6476734" y="2749271"/>
            <a:ext cx="1" cy="8136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4125471" y="2823411"/>
            <a:ext cx="1" cy="7775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6790597" y="2736982"/>
            <a:ext cx="1" cy="7775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269719" y="4921532"/>
            <a:ext cx="90210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78696" y="4736866"/>
            <a:ext cx="17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in M[2000]</a:t>
            </a:r>
            <a:endParaRPr lang="en-US" dirty="0"/>
          </a:p>
        </p:txBody>
      </p:sp>
      <p:cxnSp>
        <p:nvCxnSpPr>
          <p:cNvPr id="35" name="Conector recto de flecha 34"/>
          <p:cNvCxnSpPr/>
          <p:nvPr/>
        </p:nvCxnSpPr>
        <p:spPr>
          <a:xfrm flipH="1">
            <a:off x="2269719" y="5339025"/>
            <a:ext cx="90210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796741" y="5147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sp>
        <p:nvSpPr>
          <p:cNvPr id="37" name="CuadroTexto 36"/>
          <p:cNvSpPr txBox="1"/>
          <p:nvPr/>
        </p:nvSpPr>
        <p:spPr>
          <a:xfrm>
            <a:off x="4718385" y="224618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BUS</a:t>
            </a:r>
            <a:endParaRPr lang="en-US"/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2159933" y="4107280"/>
            <a:ext cx="90210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1783444" y="39204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224558" y="3911896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M[3000] &lt;- R</a:t>
            </a:r>
            <a:endParaRPr lang="en-US" dirty="0"/>
          </a:p>
          <a:p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165291" y="46723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BUS Architecture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2213810"/>
            <a:ext cx="11293641" cy="4203031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Conecta a 2 o más componentes</a:t>
            </a:r>
          </a:p>
          <a:p>
            <a:pPr lvl="1"/>
            <a:r>
              <a:rPr lang="es-ES" sz="2300" dirty="0" err="1" smtClean="0"/>
              <a:t>System</a:t>
            </a:r>
            <a:r>
              <a:rPr lang="es-ES" sz="2300" dirty="0" smtClean="0"/>
              <a:t> bus: conecta a los componentes principales como: procesador, memoria, I/O</a:t>
            </a:r>
          </a:p>
          <a:p>
            <a:pPr lvl="1"/>
            <a:r>
              <a:rPr lang="es-ES" sz="2300" dirty="0" smtClean="0"/>
              <a:t>Típicamente contiene entre 50 a 100 líneas separadas y cada línea tiene asignada una función.</a:t>
            </a:r>
          </a:p>
          <a:p>
            <a:pPr lvl="1"/>
            <a:r>
              <a:rPr lang="es-ES" sz="2300" dirty="0" smtClean="0"/>
              <a:t>3 grupos funcionales: data bus,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bus y control bus</a:t>
            </a:r>
          </a:p>
        </p:txBody>
      </p:sp>
      <p:sp>
        <p:nvSpPr>
          <p:cNvPr id="42" name="Flecha izquierda y derecha 41"/>
          <p:cNvSpPr/>
          <p:nvPr/>
        </p:nvSpPr>
        <p:spPr>
          <a:xfrm>
            <a:off x="6280482" y="859278"/>
            <a:ext cx="4636168" cy="1015326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>
            <a:off x="6790597" y="1256335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6820285" y="1344574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820284" y="1424243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6820284" y="1489006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6820284" y="1569253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6790597" y="1184753"/>
            <a:ext cx="3556561" cy="13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5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 smtClean="0"/>
              <a:t>Enteros</a:t>
            </a:r>
            <a:r>
              <a:rPr lang="en-US" dirty="0" smtClean="0"/>
              <a:t> sin </a:t>
            </a:r>
            <a:r>
              <a:rPr lang="en-US" dirty="0" err="1" smtClean="0"/>
              <a:t>signo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Integers sin </a:t>
            </a:r>
            <a:r>
              <a:rPr lang="en-US" dirty="0" err="1" smtClean="0"/>
              <a:t>signo</a:t>
            </a:r>
            <a:r>
              <a:rPr lang="en-US" dirty="0" smtClean="0"/>
              <a:t>: </a:t>
            </a:r>
            <a:r>
              <a:rPr lang="en-US" dirty="0" err="1" smtClean="0"/>
              <a:t>rango</a:t>
            </a:r>
            <a:r>
              <a:rPr lang="en-US" dirty="0" smtClean="0"/>
              <a:t> entre 0 a </a:t>
            </a:r>
            <a:r>
              <a:rPr lang="en-US" dirty="0" err="1" smtClean="0"/>
              <a:t>infinito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endParaRPr lang="en-US" dirty="0" smtClean="0"/>
          </a:p>
          <a:p>
            <a:pPr lvl="1"/>
            <a:r>
              <a:rPr lang="en-US" dirty="0" smtClean="0"/>
              <a:t>Si el n</a:t>
            </a:r>
            <a:r>
              <a:rPr lang="es-ES" dirty="0" err="1" smtClean="0"/>
              <a:t>úmero</a:t>
            </a:r>
            <a:r>
              <a:rPr lang="es-ES" dirty="0" smtClean="0"/>
              <a:t> de bits para almacenar el </a:t>
            </a:r>
            <a:r>
              <a:rPr lang="es-ES" dirty="0" err="1" smtClean="0"/>
              <a:t>integer</a:t>
            </a:r>
            <a:r>
              <a:rPr lang="es-ES" dirty="0" smtClean="0"/>
              <a:t> es de 8 bits los </a:t>
            </a:r>
            <a:r>
              <a:rPr lang="es-ES" dirty="0" err="1" smtClean="0"/>
              <a:t>integers</a:t>
            </a:r>
            <a:r>
              <a:rPr lang="es-ES" dirty="0" smtClean="0"/>
              <a:t> van en rango de 0 a 255</a:t>
            </a:r>
          </a:p>
          <a:p>
            <a:pPr lvl="1"/>
            <a:r>
              <a:rPr lang="en-US" dirty="0"/>
              <a:t>Si el n</a:t>
            </a:r>
            <a:r>
              <a:rPr lang="es-ES" dirty="0" err="1"/>
              <a:t>úmero</a:t>
            </a:r>
            <a:r>
              <a:rPr lang="es-ES" dirty="0"/>
              <a:t> de bits para almacenar el </a:t>
            </a:r>
            <a:r>
              <a:rPr lang="es-ES" dirty="0" err="1"/>
              <a:t>integer</a:t>
            </a:r>
            <a:r>
              <a:rPr lang="es-ES" dirty="0"/>
              <a:t> es de </a:t>
            </a:r>
            <a:r>
              <a:rPr lang="es-ES" dirty="0" smtClean="0"/>
              <a:t>16 </a:t>
            </a:r>
            <a:r>
              <a:rPr lang="es-ES" dirty="0"/>
              <a:t>bits los </a:t>
            </a:r>
            <a:r>
              <a:rPr lang="es-ES" dirty="0" err="1"/>
              <a:t>integers</a:t>
            </a:r>
            <a:r>
              <a:rPr lang="es-ES" dirty="0"/>
              <a:t> van en rango de 0 a </a:t>
            </a:r>
            <a:r>
              <a:rPr lang="es-ES" dirty="0" smtClean="0"/>
              <a:t>65535</a:t>
            </a:r>
          </a:p>
          <a:p>
            <a:pPr lvl="1"/>
            <a:r>
              <a:rPr lang="es-ES" dirty="0" smtClean="0"/>
              <a:t>Ejemplo: Almacenar el número 7 (base 10) en un espacio de memoria de 8 bits:</a:t>
            </a:r>
          </a:p>
          <a:p>
            <a:pPr lvl="2"/>
            <a:r>
              <a:rPr lang="es-ES" dirty="0" smtClean="0"/>
              <a:t>1. Convertir el 7 a binario: 111</a:t>
            </a:r>
          </a:p>
          <a:p>
            <a:pPr lvl="2"/>
            <a:r>
              <a:rPr lang="es-ES" dirty="0" smtClean="0"/>
              <a:t>2. Añadir (hacia la izquierda del binario) los ceros faltantes que cubran un total de 8bits:</a:t>
            </a:r>
          </a:p>
          <a:p>
            <a:pPr marL="1371600" lvl="3" indent="0">
              <a:buNone/>
            </a:pPr>
            <a:r>
              <a:rPr lang="es-ES" dirty="0" smtClean="0"/>
              <a:t>00000111</a:t>
            </a:r>
            <a:endParaRPr lang="es-ES" dirty="0"/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Ejercicio</a:t>
            </a:r>
            <a:r>
              <a:rPr lang="es-ES" dirty="0" smtClean="0"/>
              <a:t>: </a:t>
            </a:r>
            <a:r>
              <a:rPr lang="es-ES" dirty="0"/>
              <a:t>Almacenar el número </a:t>
            </a:r>
            <a:r>
              <a:rPr lang="es-ES" dirty="0" smtClean="0"/>
              <a:t>258 </a:t>
            </a:r>
            <a:r>
              <a:rPr lang="es-ES" dirty="0"/>
              <a:t>(base 10) en un espacio de memoria de </a:t>
            </a:r>
            <a:r>
              <a:rPr lang="es-ES" dirty="0" smtClean="0"/>
              <a:t>16 bits</a:t>
            </a:r>
          </a:p>
          <a:p>
            <a:pPr>
              <a:buClr>
                <a:srgbClr val="FF0000"/>
              </a:buClr>
              <a:buFont typeface="Wingdings" charset="2"/>
              <a:buChar char="Ø"/>
            </a:pPr>
            <a:r>
              <a:rPr lang="es-ES" dirty="0" smtClean="0"/>
              <a:t> Que pasa si queremos almacenar el número 258 en un espacio de memoria de 8 bits?</a:t>
            </a:r>
            <a:endParaRPr lang="es-ES" dirty="0"/>
          </a:p>
          <a:p>
            <a:pPr marL="457200" lvl="1" indent="0">
              <a:buNone/>
            </a:pPr>
            <a:endParaRPr lang="en-US" sz="3400" dirty="0"/>
          </a:p>
          <a:p>
            <a:pPr marL="3200400" lvl="7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61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Enteros</a:t>
            </a:r>
            <a:r>
              <a:rPr lang="en-US" dirty="0" smtClean="0"/>
              <a:t> con </a:t>
            </a:r>
            <a:r>
              <a:rPr lang="en-US" dirty="0" err="1" smtClean="0"/>
              <a:t>signo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3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Integers con </a:t>
            </a:r>
            <a:r>
              <a:rPr lang="en-US" dirty="0" err="1" smtClean="0"/>
              <a:t>signo</a:t>
            </a:r>
            <a:r>
              <a:rPr lang="en-US" dirty="0" smtClean="0"/>
              <a:t>: 	</a:t>
            </a:r>
            <a:r>
              <a:rPr lang="en-US" dirty="0"/>
              <a:t>1’s complement </a:t>
            </a:r>
            <a:r>
              <a:rPr lang="en-US" dirty="0" smtClean="0"/>
              <a:t>representation</a:t>
            </a:r>
            <a:endParaRPr lang="en-US" dirty="0"/>
          </a:p>
          <a:p>
            <a:pPr marL="3200400" lvl="7" indent="0">
              <a:buNone/>
            </a:pPr>
            <a:r>
              <a:rPr lang="en-US" sz="2800" dirty="0"/>
              <a:t>	2’s complement </a:t>
            </a:r>
            <a:r>
              <a:rPr lang="en-US" sz="2800" dirty="0" smtClean="0"/>
              <a:t>representation</a:t>
            </a:r>
          </a:p>
          <a:p>
            <a:r>
              <a:rPr lang="en-US" dirty="0"/>
              <a:t>1’s complement representation: </a:t>
            </a:r>
            <a:r>
              <a:rPr lang="en-US" dirty="0" err="1"/>
              <a:t>aplicar</a:t>
            </a:r>
            <a:r>
              <a:rPr lang="en-US" dirty="0"/>
              <a:t> el </a:t>
            </a:r>
            <a:r>
              <a:rPr lang="en-US" dirty="0" err="1"/>
              <a:t>complemento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bit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conforma</a:t>
            </a:r>
            <a:r>
              <a:rPr lang="en-US" dirty="0"/>
              <a:t> el n</a:t>
            </a:r>
            <a:r>
              <a:rPr lang="es-ES" dirty="0" err="1" smtClean="0"/>
              <a:t>úmero</a:t>
            </a:r>
            <a:r>
              <a:rPr lang="es-ES" dirty="0" smtClean="0"/>
              <a:t>:</a:t>
            </a:r>
          </a:p>
          <a:p>
            <a:pPr lvl="1"/>
            <a:r>
              <a:rPr lang="es-ES" dirty="0"/>
              <a:t>Ejemplo: Almacenar el número </a:t>
            </a:r>
            <a:r>
              <a:rPr lang="es-ES" b="1" dirty="0" smtClean="0"/>
              <a:t>-7</a:t>
            </a:r>
            <a:r>
              <a:rPr lang="es-ES" dirty="0" smtClean="0"/>
              <a:t> </a:t>
            </a:r>
            <a:r>
              <a:rPr lang="es-ES" dirty="0"/>
              <a:t>(base 10) en un espacio de memoria de 8 </a:t>
            </a:r>
            <a:r>
              <a:rPr lang="es-ES" dirty="0" smtClean="0"/>
              <a:t>bits </a:t>
            </a:r>
            <a:r>
              <a:rPr lang="es-ES" u="sng" dirty="0" smtClean="0"/>
              <a:t>usando </a:t>
            </a:r>
            <a:r>
              <a:rPr lang="en-US" u="sng" dirty="0"/>
              <a:t>1’s complement representation </a:t>
            </a:r>
            <a:r>
              <a:rPr lang="es-ES" dirty="0" smtClean="0"/>
              <a:t>:</a:t>
            </a:r>
            <a:endParaRPr lang="es-ES" dirty="0"/>
          </a:p>
          <a:p>
            <a:pPr lvl="2"/>
            <a:r>
              <a:rPr lang="es-ES" dirty="0"/>
              <a:t>1. Convertir el 7 a binario: 111</a:t>
            </a:r>
          </a:p>
          <a:p>
            <a:pPr lvl="2"/>
            <a:r>
              <a:rPr lang="es-ES" dirty="0"/>
              <a:t>2. Añadir (hacia la izquierda del binario) los ceros faltantes que cubran un total de 8bits:</a:t>
            </a:r>
          </a:p>
          <a:p>
            <a:pPr marL="1371600" lvl="3" indent="0">
              <a:buNone/>
            </a:pPr>
            <a:r>
              <a:rPr lang="es-ES" dirty="0"/>
              <a:t>00000111</a:t>
            </a:r>
          </a:p>
          <a:p>
            <a:pPr lvl="2"/>
            <a:r>
              <a:rPr lang="es-ES" dirty="0" smtClean="0"/>
              <a:t>3. Aplicar el reverso o complemento de cada bit:</a:t>
            </a:r>
          </a:p>
          <a:p>
            <a:pPr marL="1371600" lvl="3" indent="0">
              <a:buNone/>
            </a:pPr>
            <a:r>
              <a:rPr lang="es-ES" dirty="0" smtClean="0"/>
              <a:t>11111000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Ejercicio</a:t>
            </a:r>
            <a:r>
              <a:rPr lang="es-ES" dirty="0"/>
              <a:t>: Almacenar el número </a:t>
            </a:r>
            <a:r>
              <a:rPr lang="es-ES" b="1" dirty="0" smtClean="0"/>
              <a:t>-258 </a:t>
            </a:r>
            <a:r>
              <a:rPr lang="es-ES" dirty="0"/>
              <a:t>(base 10) en un espacio de memoria de 16 </a:t>
            </a:r>
            <a:r>
              <a:rPr lang="es-ES" dirty="0" smtClean="0"/>
              <a:t>bits </a:t>
            </a:r>
            <a:r>
              <a:rPr lang="es-ES" u="sng" dirty="0"/>
              <a:t>usando </a:t>
            </a:r>
            <a:r>
              <a:rPr lang="en-US" u="sng" dirty="0"/>
              <a:t>1’s complement representation </a:t>
            </a:r>
            <a:endParaRPr lang="es-ES" dirty="0"/>
          </a:p>
          <a:p>
            <a:pPr marL="1371600" lvl="3" indent="0">
              <a:buNone/>
            </a:pPr>
            <a:endParaRPr lang="es-ES" dirty="0"/>
          </a:p>
          <a:p>
            <a:endParaRPr lang="en-US" sz="4000" dirty="0"/>
          </a:p>
          <a:p>
            <a:endParaRPr lang="en-US" sz="3800" dirty="0"/>
          </a:p>
          <a:p>
            <a:pPr marL="3200400" lvl="7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932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Enteros</a:t>
            </a:r>
            <a:r>
              <a:rPr lang="en-US" dirty="0" smtClean="0"/>
              <a:t> con </a:t>
            </a:r>
            <a:r>
              <a:rPr lang="en-US" dirty="0" err="1" smtClean="0"/>
              <a:t>signo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36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Integers con </a:t>
            </a:r>
            <a:r>
              <a:rPr lang="en-US" sz="2600" dirty="0" err="1" smtClean="0"/>
              <a:t>signo</a:t>
            </a:r>
            <a:r>
              <a:rPr lang="en-US" sz="2600" dirty="0" smtClean="0"/>
              <a:t>: 	</a:t>
            </a:r>
            <a:r>
              <a:rPr lang="en-US" sz="2600" dirty="0"/>
              <a:t>1’s complement </a:t>
            </a:r>
            <a:r>
              <a:rPr lang="en-US" sz="2600" dirty="0" smtClean="0"/>
              <a:t>representation</a:t>
            </a:r>
            <a:endParaRPr lang="en-US" sz="2600" dirty="0"/>
          </a:p>
          <a:p>
            <a:pPr marL="3200400" lvl="7" indent="0">
              <a:buNone/>
            </a:pPr>
            <a:r>
              <a:rPr lang="en-US" sz="2600" dirty="0"/>
              <a:t>	2’s complement </a:t>
            </a:r>
            <a:r>
              <a:rPr lang="en-US" sz="2600" dirty="0" smtClean="0"/>
              <a:t>representation</a:t>
            </a:r>
          </a:p>
          <a:p>
            <a:r>
              <a:rPr lang="en-US" sz="2600" dirty="0"/>
              <a:t>2</a:t>
            </a:r>
            <a:r>
              <a:rPr lang="en-US" sz="2600" dirty="0" smtClean="0"/>
              <a:t>’s </a:t>
            </a:r>
            <a:r>
              <a:rPr lang="en-US" sz="2600" dirty="0"/>
              <a:t>complement representation: </a:t>
            </a:r>
            <a:r>
              <a:rPr lang="en-US" sz="2600" dirty="0" err="1"/>
              <a:t>aplicar</a:t>
            </a:r>
            <a:r>
              <a:rPr lang="en-US" sz="2600" dirty="0"/>
              <a:t> el </a:t>
            </a:r>
            <a:r>
              <a:rPr lang="en-US" sz="2600" dirty="0" err="1"/>
              <a:t>complemento</a:t>
            </a:r>
            <a:r>
              <a:rPr lang="en-US" sz="2600" dirty="0"/>
              <a:t> a </a:t>
            </a:r>
            <a:r>
              <a:rPr lang="en-US" sz="2600" dirty="0" err="1"/>
              <a:t>cada</a:t>
            </a:r>
            <a:r>
              <a:rPr lang="en-US" sz="2600" dirty="0"/>
              <a:t> bit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conforma</a:t>
            </a:r>
            <a:r>
              <a:rPr lang="en-US" sz="2600" dirty="0"/>
              <a:t> el n</a:t>
            </a:r>
            <a:r>
              <a:rPr lang="es-ES" sz="2600" dirty="0" err="1" smtClean="0"/>
              <a:t>úmero</a:t>
            </a:r>
            <a:r>
              <a:rPr lang="es-ES" sz="2600" dirty="0" smtClean="0"/>
              <a:t> EXCEPTO los que están a la derecha del primer ‘1’ encontrado de derecha a izquierda:</a:t>
            </a:r>
          </a:p>
          <a:p>
            <a:pPr lvl="1"/>
            <a:r>
              <a:rPr lang="es-ES" sz="2600" dirty="0"/>
              <a:t>Ejemplo</a:t>
            </a:r>
            <a:r>
              <a:rPr lang="es-ES" sz="2600" dirty="0" smtClean="0"/>
              <a:t>:</a:t>
            </a:r>
          </a:p>
          <a:p>
            <a:pPr lvl="2">
              <a:buFont typeface="Wingdings" charset="2"/>
              <a:buChar char="ü"/>
            </a:pPr>
            <a:r>
              <a:rPr lang="es-ES" sz="2600" dirty="0" smtClean="0"/>
              <a:t>Número: 00010000          -----&gt;  000</a:t>
            </a:r>
            <a:r>
              <a:rPr lang="es-ES" sz="2600" b="1" dirty="0" smtClean="0">
                <a:solidFill>
                  <a:srgbClr val="FF0000"/>
                </a:solidFill>
              </a:rPr>
              <a:t>1</a:t>
            </a:r>
            <a:r>
              <a:rPr lang="es-ES" sz="2600" dirty="0" smtClean="0"/>
              <a:t>0000</a:t>
            </a:r>
          </a:p>
          <a:p>
            <a:pPr lvl="2">
              <a:buFont typeface="Wingdings" charset="2"/>
              <a:buChar char="ü"/>
            </a:pPr>
            <a:r>
              <a:rPr lang="es-ES" sz="2600" dirty="0" smtClean="0"/>
              <a:t>Hallar </a:t>
            </a:r>
            <a:r>
              <a:rPr lang="en-US" sz="2600" dirty="0"/>
              <a:t>2’s complement </a:t>
            </a:r>
            <a:r>
              <a:rPr lang="en-US" sz="2600" dirty="0" smtClean="0"/>
              <a:t>representation: 111</a:t>
            </a:r>
            <a:r>
              <a:rPr lang="en-US" sz="2600" b="1" dirty="0" smtClean="0">
                <a:solidFill>
                  <a:srgbClr val="FF0000"/>
                </a:solidFill>
              </a:rPr>
              <a:t>10000</a:t>
            </a:r>
            <a:endParaRPr lang="es-ES" sz="2600" b="1" dirty="0">
              <a:solidFill>
                <a:srgbClr val="FF0000"/>
              </a:solidFill>
            </a:endParaRPr>
          </a:p>
          <a:p>
            <a:pPr lvl="1"/>
            <a:r>
              <a:rPr lang="es-ES" sz="2600" dirty="0"/>
              <a:t>Ejemplo:</a:t>
            </a:r>
          </a:p>
          <a:p>
            <a:pPr lvl="2">
              <a:buFont typeface="Wingdings" charset="2"/>
              <a:buChar char="ü"/>
            </a:pPr>
            <a:r>
              <a:rPr lang="es-ES" sz="2600" dirty="0"/>
              <a:t>Número: </a:t>
            </a:r>
            <a:r>
              <a:rPr lang="es-ES" sz="2600" dirty="0" smtClean="0"/>
              <a:t> 1100100          </a:t>
            </a:r>
            <a:r>
              <a:rPr lang="es-ES" sz="2600" dirty="0"/>
              <a:t>-----&gt; </a:t>
            </a:r>
            <a:r>
              <a:rPr lang="es-ES" sz="2600" dirty="0" smtClean="0"/>
              <a:t>  1100</a:t>
            </a:r>
            <a:r>
              <a:rPr lang="es-ES" sz="2600" b="1" dirty="0" smtClean="0">
                <a:solidFill>
                  <a:srgbClr val="FF0000"/>
                </a:solidFill>
              </a:rPr>
              <a:t>1</a:t>
            </a:r>
            <a:r>
              <a:rPr lang="es-ES" sz="2600" dirty="0" smtClean="0"/>
              <a:t>00</a:t>
            </a:r>
            <a:endParaRPr lang="es-ES" sz="2600" dirty="0"/>
          </a:p>
          <a:p>
            <a:pPr lvl="2">
              <a:buFont typeface="Wingdings" charset="2"/>
              <a:buChar char="ü"/>
            </a:pPr>
            <a:r>
              <a:rPr lang="es-ES" sz="2600" dirty="0"/>
              <a:t>Hallar </a:t>
            </a:r>
            <a:r>
              <a:rPr lang="en-US" sz="2600" dirty="0"/>
              <a:t>2’s complement representation: </a:t>
            </a:r>
            <a:r>
              <a:rPr lang="en-US" sz="2600" dirty="0" smtClean="0"/>
              <a:t>0011</a:t>
            </a:r>
            <a:r>
              <a:rPr lang="en-US" sz="2600" b="1" dirty="0" smtClean="0">
                <a:solidFill>
                  <a:srgbClr val="FF0000"/>
                </a:solidFill>
              </a:rPr>
              <a:t>100</a:t>
            </a:r>
            <a:endParaRPr lang="es-ES" sz="2600" b="1" dirty="0">
              <a:solidFill>
                <a:srgbClr val="FF0000"/>
              </a:solidFill>
            </a:endParaRPr>
          </a:p>
          <a:p>
            <a:endParaRPr lang="en-US" sz="2600" dirty="0"/>
          </a:p>
          <a:p>
            <a:endParaRPr lang="en-US" sz="2600" dirty="0"/>
          </a:p>
          <a:p>
            <a:pPr marL="3200400" lvl="7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760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Enteros</a:t>
            </a:r>
            <a:r>
              <a:rPr lang="en-US" dirty="0" smtClean="0"/>
              <a:t> con </a:t>
            </a:r>
            <a:r>
              <a:rPr lang="en-US" dirty="0" err="1" smtClean="0"/>
              <a:t>signo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36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sz="2600" dirty="0" smtClean="0"/>
              <a:t>Ejemplo: </a:t>
            </a:r>
            <a:r>
              <a:rPr lang="es-ES" sz="2800" dirty="0"/>
              <a:t>Almacenar el número </a:t>
            </a:r>
            <a:r>
              <a:rPr lang="es-ES" sz="2800" b="1" dirty="0" smtClean="0"/>
              <a:t>7</a:t>
            </a:r>
            <a:r>
              <a:rPr lang="es-ES" sz="2800" dirty="0" smtClean="0"/>
              <a:t> </a:t>
            </a:r>
            <a:r>
              <a:rPr lang="es-ES" sz="2800" dirty="0"/>
              <a:t>(base 10) en un espacio de memoria de 8 bits </a:t>
            </a:r>
            <a:r>
              <a:rPr lang="es-ES" sz="2800" u="sng" dirty="0"/>
              <a:t>usando </a:t>
            </a:r>
            <a:r>
              <a:rPr lang="en-US" sz="2800" u="sng" dirty="0" smtClean="0"/>
              <a:t>2’s </a:t>
            </a:r>
            <a:r>
              <a:rPr lang="en-US" sz="2800" u="sng" dirty="0"/>
              <a:t>complement representation </a:t>
            </a:r>
            <a:r>
              <a:rPr lang="es-ES" sz="2800" dirty="0" smtClean="0"/>
              <a:t>:</a:t>
            </a:r>
            <a:endParaRPr lang="es-ES" sz="2600" dirty="0" smtClean="0"/>
          </a:p>
          <a:p>
            <a:pPr lvl="2"/>
            <a:r>
              <a:rPr lang="es-ES" dirty="0"/>
              <a:t>1</a:t>
            </a:r>
            <a:r>
              <a:rPr lang="es-ES" sz="2400" dirty="0"/>
              <a:t>. Convertir el 7 a binario: 111</a:t>
            </a:r>
          </a:p>
          <a:p>
            <a:pPr lvl="2"/>
            <a:r>
              <a:rPr lang="es-ES" sz="2400" dirty="0"/>
              <a:t>2. Añadir (hacia la izquierda del binario) los ceros faltantes que cubran un total de </a:t>
            </a:r>
            <a:r>
              <a:rPr lang="es-ES" sz="2400" dirty="0" smtClean="0"/>
              <a:t>8bits:  00000111</a:t>
            </a:r>
          </a:p>
          <a:p>
            <a:pPr lvl="2"/>
            <a:r>
              <a:rPr lang="es-ES" sz="2400" dirty="0" smtClean="0"/>
              <a:t>3. El signo es + entonces no se hace nada más</a:t>
            </a:r>
          </a:p>
          <a:p>
            <a:pPr lvl="2"/>
            <a:endParaRPr lang="es-ES" sz="2400" dirty="0"/>
          </a:p>
          <a:p>
            <a:pPr lvl="1"/>
            <a:r>
              <a:rPr lang="es-ES" sz="2600" dirty="0"/>
              <a:t>Ejemplo: </a:t>
            </a:r>
            <a:r>
              <a:rPr lang="es-ES" sz="2800" dirty="0"/>
              <a:t>Almacenar el número </a:t>
            </a:r>
            <a:r>
              <a:rPr lang="es-ES" sz="2800" b="1" dirty="0" smtClean="0"/>
              <a:t>-40</a:t>
            </a:r>
            <a:r>
              <a:rPr lang="es-ES" sz="2800" dirty="0" smtClean="0"/>
              <a:t> </a:t>
            </a:r>
            <a:r>
              <a:rPr lang="es-ES" sz="2800" dirty="0"/>
              <a:t>(base 10) en un espacio de memoria de </a:t>
            </a:r>
            <a:r>
              <a:rPr lang="es-ES" sz="2800" dirty="0" smtClean="0"/>
              <a:t>16 </a:t>
            </a:r>
            <a:r>
              <a:rPr lang="es-ES" sz="2800" dirty="0"/>
              <a:t>bits </a:t>
            </a:r>
            <a:r>
              <a:rPr lang="es-ES" sz="2800" u="sng" dirty="0"/>
              <a:t>usando </a:t>
            </a:r>
            <a:r>
              <a:rPr lang="en-US" sz="2800" u="sng" dirty="0"/>
              <a:t>2’s complement representation </a:t>
            </a:r>
            <a:r>
              <a:rPr lang="es-ES" sz="2800" dirty="0"/>
              <a:t>:</a:t>
            </a:r>
            <a:endParaRPr lang="es-ES" sz="2600" dirty="0"/>
          </a:p>
          <a:p>
            <a:pPr lvl="2"/>
            <a:r>
              <a:rPr lang="es-ES" dirty="0"/>
              <a:t>1</a:t>
            </a:r>
            <a:r>
              <a:rPr lang="es-ES" sz="2400" dirty="0"/>
              <a:t>. Convertir el </a:t>
            </a:r>
            <a:r>
              <a:rPr lang="es-ES" sz="2400" dirty="0" smtClean="0"/>
              <a:t>40 </a:t>
            </a:r>
            <a:r>
              <a:rPr lang="es-ES" sz="2400" dirty="0"/>
              <a:t>a binario: </a:t>
            </a:r>
            <a:r>
              <a:rPr lang="es-ES" sz="2400" dirty="0" smtClean="0"/>
              <a:t>101000</a:t>
            </a:r>
            <a:endParaRPr lang="es-ES" sz="2400" dirty="0"/>
          </a:p>
          <a:p>
            <a:pPr lvl="2"/>
            <a:r>
              <a:rPr lang="es-ES" sz="2400" dirty="0"/>
              <a:t>2. Añadir (hacia la izquierda del binario) los ceros faltantes que cubran un total de </a:t>
            </a:r>
            <a:r>
              <a:rPr lang="es-ES" sz="2400" dirty="0" smtClean="0"/>
              <a:t>16bits</a:t>
            </a:r>
            <a:r>
              <a:rPr lang="es-ES" sz="2400" dirty="0"/>
              <a:t>:  </a:t>
            </a:r>
            <a:r>
              <a:rPr lang="es-ES" sz="2400" dirty="0" smtClean="0"/>
              <a:t>0000000000101000</a:t>
            </a:r>
            <a:endParaRPr lang="es-ES" sz="2400" dirty="0"/>
          </a:p>
          <a:p>
            <a:pPr lvl="2"/>
            <a:r>
              <a:rPr lang="es-ES" sz="2400" dirty="0" smtClean="0"/>
              <a:t>3</a:t>
            </a:r>
            <a:r>
              <a:rPr lang="es-ES" sz="2400" dirty="0"/>
              <a:t>. El signo es </a:t>
            </a:r>
            <a:r>
              <a:rPr lang="es-ES" sz="2400" dirty="0" smtClean="0"/>
              <a:t>- </a:t>
            </a:r>
            <a:r>
              <a:rPr lang="es-ES" sz="2400" dirty="0"/>
              <a:t>entonces </a:t>
            </a:r>
            <a:r>
              <a:rPr lang="es-ES" sz="2400" dirty="0" smtClean="0"/>
              <a:t>aplicamos el reverso según corresponda:</a:t>
            </a:r>
          </a:p>
          <a:p>
            <a:pPr marL="914400" lvl="2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000000000010</a:t>
            </a:r>
            <a:r>
              <a:rPr lang="es-ES" sz="2400" b="1" dirty="0" smtClean="0">
                <a:solidFill>
                  <a:srgbClr val="FF0000"/>
                </a:solidFill>
              </a:rPr>
              <a:t>1</a:t>
            </a:r>
            <a:r>
              <a:rPr lang="es-ES" sz="2400" dirty="0" smtClean="0"/>
              <a:t>000    </a:t>
            </a:r>
            <a:r>
              <a:rPr lang="es-ES" sz="2400" dirty="0" smtClean="0">
                <a:sym typeface="Wingdings"/>
              </a:rPr>
              <a:t>    111111111101</a:t>
            </a:r>
            <a:r>
              <a:rPr lang="es-ES" sz="2400" b="1" dirty="0" smtClean="0">
                <a:solidFill>
                  <a:srgbClr val="FF0000"/>
                </a:solidFill>
                <a:sym typeface="Wingdings"/>
              </a:rPr>
              <a:t>1</a:t>
            </a:r>
            <a:r>
              <a:rPr lang="es-ES" sz="2400" b="1" dirty="0" smtClean="0">
                <a:solidFill>
                  <a:srgbClr val="FF0000"/>
                </a:solidFill>
              </a:rPr>
              <a:t>000</a:t>
            </a:r>
            <a:endParaRPr lang="es-ES" sz="2400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s-ES" sz="2400" dirty="0"/>
          </a:p>
          <a:p>
            <a:pPr lvl="2"/>
            <a:endParaRPr lang="es-ES" sz="2400" dirty="0"/>
          </a:p>
          <a:p>
            <a:endParaRPr lang="en-US" sz="2600" dirty="0"/>
          </a:p>
          <a:p>
            <a:pPr marL="3200400" lvl="7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2990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233"/>
          </a:xfrm>
        </p:spPr>
        <p:txBody>
          <a:bodyPr>
            <a:normAutofit/>
          </a:bodyPr>
          <a:lstStyle/>
          <a:p>
            <a:pPr marL="742950" indent="-742950">
              <a:buClr>
                <a:srgbClr val="FF0000"/>
              </a:buClr>
              <a:buFont typeface="Wingdings" charset="2"/>
              <a:buChar char="Ø"/>
            </a:pPr>
            <a:r>
              <a:rPr lang="en-US" sz="2500" dirty="0" err="1" smtClean="0"/>
              <a:t>Ejercicio</a:t>
            </a:r>
            <a:r>
              <a:rPr lang="en-US" sz="2500" dirty="0" smtClean="0"/>
              <a:t>: </a:t>
            </a:r>
            <a:r>
              <a:rPr lang="es-ES" sz="2500" dirty="0" smtClean="0"/>
              <a:t>Completar la Tabla:</a:t>
            </a:r>
            <a:endParaRPr lang="en-US" sz="2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98359"/>
            <a:ext cx="10515600" cy="5374105"/>
          </a:xfrm>
        </p:spPr>
        <p:txBody>
          <a:bodyPr>
            <a:normAutofit/>
          </a:bodyPr>
          <a:lstStyle/>
          <a:p>
            <a:pPr lvl="1"/>
            <a:endParaRPr lang="es-ES" sz="2600" dirty="0" smtClean="0"/>
          </a:p>
          <a:p>
            <a:pPr marL="914400" lvl="2" indent="0">
              <a:buNone/>
            </a:pPr>
            <a:endParaRPr lang="es-ES" sz="2400" dirty="0"/>
          </a:p>
          <a:p>
            <a:pPr lvl="2"/>
            <a:endParaRPr lang="es-ES" sz="2400" dirty="0"/>
          </a:p>
          <a:p>
            <a:endParaRPr lang="en-US" sz="2600" dirty="0"/>
          </a:p>
          <a:p>
            <a:pPr marL="3200400" lvl="7" indent="0">
              <a:buNone/>
            </a:pPr>
            <a:endParaRPr lang="en-US" sz="26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45279"/>
              </p:ext>
            </p:extLst>
          </p:nvPr>
        </p:nvGraphicFramePr>
        <p:xfrm>
          <a:off x="1451811" y="1024956"/>
          <a:ext cx="9288378" cy="5656580"/>
        </p:xfrm>
        <a:graphic>
          <a:graphicData uri="http://schemas.openxmlformats.org/drawingml/2006/table">
            <a:tbl>
              <a:tblPr/>
              <a:tblGrid>
                <a:gridCol w="1388469"/>
                <a:gridCol w="3271762"/>
                <a:gridCol w="4628147"/>
              </a:tblGrid>
              <a:tr h="60025"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8bit allocation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16bit allocation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1's complement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1's complement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100" b="0" i="0" u="none" strike="noStrike" dirty="0" smtClean="0">
                          <a:effectLst/>
                          <a:latin typeface="Arial" charset="0"/>
                        </a:rPr>
                        <a:t>124</a:t>
                      </a:r>
                      <a:endParaRPr lang="es-ES_tradnl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 dirty="0">
                          <a:effectLst/>
                          <a:latin typeface="Arial" charset="0"/>
                        </a:rPr>
                        <a:t>-</a:t>
                      </a:r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1</a:t>
                      </a:r>
                      <a:r>
                        <a:rPr lang="es-ES" sz="2100" b="0" i="0" u="none" strike="noStrike" dirty="0" smtClean="0">
                          <a:effectLst/>
                          <a:latin typeface="Arial" charset="0"/>
                        </a:rPr>
                        <a:t>24</a:t>
                      </a:r>
                      <a:endParaRPr lang="mr-IN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>
                          <a:effectLst/>
                          <a:latin typeface="Arial" charset="0"/>
                        </a:rPr>
                        <a:t>-50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cs-CZ" sz="2100" b="0" i="0" u="none" strike="noStrike">
                          <a:effectLst/>
                          <a:latin typeface="Arial" charset="0"/>
                        </a:rPr>
                        <a:t>311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>
                          <a:effectLst/>
                          <a:latin typeface="Arial" charset="0"/>
                        </a:rPr>
                        <a:t>-311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s-ES_tradnl" sz="2100" b="0" i="0" u="none" strike="noStrike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8bit allocation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16bit allocation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2's complement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2's complement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100" b="0" i="0" u="none" strike="noStrike" dirty="0" smtClean="0">
                          <a:effectLst/>
                          <a:latin typeface="Arial" charset="0"/>
                        </a:rPr>
                        <a:t>124</a:t>
                      </a:r>
                      <a:endParaRPr lang="es-ES_tradnl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 dirty="0">
                          <a:effectLst/>
                          <a:latin typeface="Arial" charset="0"/>
                        </a:rPr>
                        <a:t>-</a:t>
                      </a:r>
                      <a:r>
                        <a:rPr lang="mr-IN" sz="2100" b="0" i="0" u="none" strike="noStrike" dirty="0" smtClean="0">
                          <a:effectLst/>
                          <a:latin typeface="Arial" charset="0"/>
                        </a:rPr>
                        <a:t>1</a:t>
                      </a:r>
                      <a:r>
                        <a:rPr lang="es-ES" sz="2100" b="0" i="0" u="none" strike="noStrike" dirty="0" smtClean="0">
                          <a:effectLst/>
                          <a:latin typeface="Arial" charset="0"/>
                        </a:rPr>
                        <a:t>24</a:t>
                      </a:r>
                      <a:endParaRPr lang="mr-IN" sz="21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100" b="0" i="0" u="none" strike="noStrike"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>
                          <a:effectLst/>
                          <a:latin typeface="Arial" charset="0"/>
                        </a:rPr>
                        <a:t>-50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cs-CZ" sz="2100" b="0" i="0" u="none" strike="noStrike">
                          <a:effectLst/>
                          <a:latin typeface="Arial" charset="0"/>
                        </a:rPr>
                        <a:t>311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mr-IN" sz="2100" b="0" i="0" u="none" strike="noStrike" dirty="0">
                          <a:effectLst/>
                          <a:latin typeface="Arial" charset="0"/>
                        </a:rPr>
                        <a:t>-311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100" b="0" i="0" u="none" strike="noStrike" dirty="0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45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 smtClean="0"/>
              <a:t>Microoperaciones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3393817"/>
            <a:ext cx="11293641" cy="3023025"/>
          </a:xfrm>
        </p:spPr>
        <p:txBody>
          <a:bodyPr>
            <a:noAutofit/>
          </a:bodyPr>
          <a:lstStyle/>
          <a:p>
            <a:r>
              <a:rPr lang="en-US" sz="2300" dirty="0" err="1" smtClean="0"/>
              <a:t>Operaciones</a:t>
            </a:r>
            <a:r>
              <a:rPr lang="en-US" sz="2300" dirty="0" smtClean="0"/>
              <a:t> </a:t>
            </a:r>
            <a:r>
              <a:rPr lang="en-US" sz="2300" dirty="0" err="1" smtClean="0"/>
              <a:t>ejecutadas</a:t>
            </a:r>
            <a:r>
              <a:rPr lang="en-US" sz="2300" dirty="0" smtClean="0"/>
              <a:t> en los </a:t>
            </a:r>
            <a:r>
              <a:rPr lang="en-US" sz="2300" dirty="0" err="1" smtClean="0"/>
              <a:t>datos</a:t>
            </a:r>
            <a:r>
              <a:rPr lang="en-US" sz="2300" dirty="0" smtClean="0"/>
              <a:t> </a:t>
            </a:r>
            <a:r>
              <a:rPr lang="en-US" sz="2300" dirty="0" err="1" smtClean="0"/>
              <a:t>almacenados</a:t>
            </a:r>
            <a:r>
              <a:rPr lang="en-US" sz="2300" dirty="0" smtClean="0"/>
              <a:t> en los </a:t>
            </a:r>
            <a:r>
              <a:rPr lang="en-US" sz="2300" dirty="0" err="1" smtClean="0"/>
              <a:t>registros</a:t>
            </a:r>
            <a:endParaRPr lang="en-US" sz="2300" dirty="0" smtClean="0"/>
          </a:p>
          <a:p>
            <a:pPr lvl="1"/>
            <a:r>
              <a:rPr lang="es-ES" sz="2300" dirty="0" smtClean="0"/>
              <a:t>Ejemplos: </a:t>
            </a:r>
            <a:r>
              <a:rPr lang="es-ES" sz="2300" dirty="0" err="1" smtClean="0"/>
              <a:t>shift</a:t>
            </a:r>
            <a:r>
              <a:rPr lang="es-ES" sz="2300" dirty="0" smtClean="0"/>
              <a:t>, </a:t>
            </a:r>
            <a:r>
              <a:rPr lang="es-ES" sz="2300" dirty="0" err="1" smtClean="0"/>
              <a:t>loand</a:t>
            </a:r>
            <a:r>
              <a:rPr lang="es-ES" sz="2300" dirty="0" smtClean="0"/>
              <a:t>, </a:t>
            </a:r>
            <a:r>
              <a:rPr lang="es-ES" sz="2300" dirty="0" err="1" smtClean="0"/>
              <a:t>clean</a:t>
            </a:r>
            <a:r>
              <a:rPr lang="es-ES" sz="2300" dirty="0" smtClean="0"/>
              <a:t>, </a:t>
            </a:r>
            <a:r>
              <a:rPr lang="es-ES" sz="2300" dirty="0" err="1" smtClean="0"/>
              <a:t>increment</a:t>
            </a:r>
            <a:r>
              <a:rPr lang="es-ES" sz="2300" dirty="0" smtClean="0"/>
              <a:t>, </a:t>
            </a:r>
            <a:r>
              <a:rPr lang="es-ES" sz="2300" dirty="0" err="1" smtClean="0"/>
              <a:t>count</a:t>
            </a:r>
            <a:endParaRPr lang="es-ES" sz="2300" dirty="0" smtClean="0"/>
          </a:p>
          <a:p>
            <a:r>
              <a:rPr lang="es-ES" sz="2300" dirty="0" smtClean="0"/>
              <a:t>4 tipos de </a:t>
            </a:r>
            <a:r>
              <a:rPr lang="es-ES" sz="2300" dirty="0" err="1" smtClean="0"/>
              <a:t>microoperaciones</a:t>
            </a:r>
            <a:r>
              <a:rPr lang="es-ES" sz="2300" dirty="0" smtClean="0"/>
              <a:t>:</a:t>
            </a:r>
          </a:p>
          <a:p>
            <a:pPr lvl="1"/>
            <a:r>
              <a:rPr lang="es-ES" sz="2300" dirty="0" err="1" smtClean="0"/>
              <a:t>Register</a:t>
            </a:r>
            <a:r>
              <a:rPr lang="es-ES" sz="2300" dirty="0" smtClean="0"/>
              <a:t> transfer </a:t>
            </a:r>
            <a:r>
              <a:rPr lang="es-ES" sz="2300" dirty="0" err="1" smtClean="0"/>
              <a:t>microoperations</a:t>
            </a:r>
            <a:r>
              <a:rPr lang="es-ES" sz="2300" dirty="0" smtClean="0"/>
              <a:t>: transfiere </a:t>
            </a:r>
            <a:r>
              <a:rPr lang="es-ES" sz="2300" dirty="0" err="1" smtClean="0"/>
              <a:t>binary</a:t>
            </a:r>
            <a:r>
              <a:rPr lang="es-ES" sz="2300" dirty="0" smtClean="0"/>
              <a:t> data de un </a:t>
            </a:r>
            <a:r>
              <a:rPr lang="es-ES" sz="2300" dirty="0" err="1" smtClean="0"/>
              <a:t>reg</a:t>
            </a:r>
            <a:r>
              <a:rPr lang="es-ES" sz="2300" dirty="0" smtClean="0"/>
              <a:t> a otro </a:t>
            </a:r>
            <a:r>
              <a:rPr lang="es-ES" sz="2300" dirty="0" err="1" smtClean="0"/>
              <a:t>reg</a:t>
            </a:r>
            <a:endParaRPr lang="es-ES" sz="2300" dirty="0" smtClean="0"/>
          </a:p>
          <a:p>
            <a:pPr lvl="1"/>
            <a:r>
              <a:rPr lang="es-ES" sz="2300" dirty="0" err="1" smtClean="0"/>
              <a:t>Arithmetic</a:t>
            </a:r>
            <a:r>
              <a:rPr lang="es-ES" sz="2300" dirty="0" smtClean="0"/>
              <a:t> transfer </a:t>
            </a:r>
            <a:r>
              <a:rPr lang="es-ES" sz="2300" dirty="0" err="1" smtClean="0"/>
              <a:t>microoperations</a:t>
            </a:r>
            <a:r>
              <a:rPr lang="es-ES" sz="2300" dirty="0" smtClean="0"/>
              <a:t>: realiza operaciones aritméticas en datos numéricos almacenados en los </a:t>
            </a:r>
            <a:r>
              <a:rPr lang="es-ES" sz="2300" dirty="0" err="1" smtClean="0"/>
              <a:t>reg</a:t>
            </a:r>
            <a:endParaRPr lang="es-ES" sz="2300" dirty="0" smtClean="0"/>
          </a:p>
          <a:p>
            <a:pPr lvl="1"/>
            <a:r>
              <a:rPr lang="es-ES" sz="2300" dirty="0" err="1" smtClean="0"/>
              <a:t>Logic</a:t>
            </a:r>
            <a:r>
              <a:rPr lang="es-ES" sz="2300" dirty="0" smtClean="0"/>
              <a:t> </a:t>
            </a:r>
            <a:r>
              <a:rPr lang="es-ES" sz="2300" dirty="0"/>
              <a:t>transfer </a:t>
            </a:r>
            <a:r>
              <a:rPr lang="es-ES" sz="2300" dirty="0" err="1" smtClean="0"/>
              <a:t>microoperations</a:t>
            </a:r>
            <a:r>
              <a:rPr lang="es-ES" sz="2300" dirty="0" smtClean="0"/>
              <a:t>: realiza manipulaciones de bits</a:t>
            </a:r>
          </a:p>
          <a:p>
            <a:pPr lvl="1"/>
            <a:r>
              <a:rPr lang="es-ES" sz="2300" dirty="0" err="1" smtClean="0"/>
              <a:t>Shift</a:t>
            </a:r>
            <a:r>
              <a:rPr lang="es-ES" sz="2300" dirty="0" smtClean="0"/>
              <a:t> </a:t>
            </a:r>
            <a:r>
              <a:rPr lang="es-ES" sz="2300" dirty="0" err="1" smtClean="0"/>
              <a:t>microoperations</a:t>
            </a:r>
            <a:r>
              <a:rPr lang="es-ES" sz="2300" dirty="0" smtClean="0"/>
              <a:t>: </a:t>
            </a:r>
            <a:r>
              <a:rPr lang="es-ES" sz="2300" dirty="0"/>
              <a:t>realiza </a:t>
            </a:r>
            <a:r>
              <a:rPr lang="es-ES" sz="2300" dirty="0" smtClean="0"/>
              <a:t>operaciones de cambio en datos almacenados </a:t>
            </a:r>
            <a:r>
              <a:rPr lang="es-ES" sz="2300" dirty="0"/>
              <a:t>en los </a:t>
            </a:r>
            <a:r>
              <a:rPr lang="es-ES" sz="2300" dirty="0" err="1" smtClean="0"/>
              <a:t>reg</a:t>
            </a:r>
            <a:endParaRPr lang="es-ES" sz="2300" dirty="0" smtClean="0"/>
          </a:p>
          <a:p>
            <a:pPr marL="457200" lvl="1" indent="0">
              <a:buNone/>
            </a:pPr>
            <a:r>
              <a:rPr lang="es-ES" sz="2300" dirty="0" smtClean="0"/>
              <a:t>** INTERNAL BUS to transfer </a:t>
            </a:r>
            <a:r>
              <a:rPr lang="es-ES" sz="2300" dirty="0" err="1" smtClean="0"/>
              <a:t>the</a:t>
            </a:r>
            <a:r>
              <a:rPr lang="es-ES" sz="2300" dirty="0" smtClean="0"/>
              <a:t> data</a:t>
            </a:r>
            <a:endParaRPr lang="es-ES" sz="2300" dirty="0"/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  <a:p>
            <a:pPr marL="457200" lvl="1" indent="0">
              <a:buNone/>
            </a:pPr>
            <a:endParaRPr lang="en-US" sz="2300" dirty="0"/>
          </a:p>
          <a:p>
            <a:pPr marL="3200400" lvl="7" indent="0">
              <a:buNone/>
            </a:pPr>
            <a:endParaRPr lang="en-US" sz="2300" dirty="0"/>
          </a:p>
        </p:txBody>
      </p:sp>
      <p:sp>
        <p:nvSpPr>
          <p:cNvPr id="4" name="Rectángulo 3"/>
          <p:cNvSpPr/>
          <p:nvPr/>
        </p:nvSpPr>
        <p:spPr>
          <a:xfrm>
            <a:off x="2085474" y="1572126"/>
            <a:ext cx="2133600" cy="166528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294021" y="1728537"/>
            <a:ext cx="858253" cy="61762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420979" y="1856875"/>
            <a:ext cx="529390" cy="48928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94021" y="2582779"/>
            <a:ext cx="858253" cy="52537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2449474" y="1858335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ALU</a:t>
            </a:r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3465095" y="194109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</a:t>
            </a:r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2422358" y="2679031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</a:t>
            </a:r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846783" y="123797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CPU</a:t>
            </a:r>
            <a:endParaRPr lang="en-US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2987577" y="2310427"/>
            <a:ext cx="0" cy="2723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2"/>
            <a:endCxn id="7" idx="0"/>
          </p:cNvCxnSpPr>
          <p:nvPr/>
        </p:nvCxnSpPr>
        <p:spPr>
          <a:xfrm>
            <a:off x="2723148" y="2346158"/>
            <a:ext cx="0" cy="23662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Registros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3625516"/>
            <a:ext cx="11293641" cy="2791326"/>
          </a:xfrm>
        </p:spPr>
        <p:txBody>
          <a:bodyPr>
            <a:noAutofit/>
          </a:bodyPr>
          <a:lstStyle/>
          <a:p>
            <a:pPr lvl="1"/>
            <a:r>
              <a:rPr lang="es-ES" sz="2300" dirty="0" err="1" smtClean="0"/>
              <a:t>Program</a:t>
            </a:r>
            <a:r>
              <a:rPr lang="es-ES" sz="2300" dirty="0" smtClean="0"/>
              <a:t> </a:t>
            </a:r>
            <a:r>
              <a:rPr lang="es-ES" sz="2300" dirty="0" err="1" smtClean="0"/>
              <a:t>Counter</a:t>
            </a:r>
            <a:r>
              <a:rPr lang="es-ES" sz="2300" dirty="0" smtClean="0"/>
              <a:t>: 12 bits (0, 11),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of </a:t>
            </a:r>
            <a:r>
              <a:rPr lang="es-ES" sz="2300" dirty="0" err="1" smtClean="0"/>
              <a:t>the</a:t>
            </a:r>
            <a:r>
              <a:rPr lang="es-ES" sz="2300" dirty="0" smtClean="0"/>
              <a:t> </a:t>
            </a:r>
            <a:r>
              <a:rPr lang="es-ES" sz="2300" dirty="0" err="1" smtClean="0"/>
              <a:t>instruction</a:t>
            </a:r>
            <a:endParaRPr lang="es-ES" sz="2300" dirty="0" smtClean="0"/>
          </a:p>
          <a:p>
            <a:pPr lvl="1"/>
            <a:r>
              <a:rPr lang="es-ES" sz="2300" dirty="0" err="1" smtClean="0"/>
              <a:t>Address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12 bits,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</a:t>
            </a:r>
            <a:r>
              <a:rPr lang="es-ES" sz="2300" dirty="0" err="1" smtClean="0"/>
              <a:t>from</a:t>
            </a:r>
            <a:r>
              <a:rPr lang="es-ES" sz="2300" dirty="0" smtClean="0"/>
              <a:t> </a:t>
            </a:r>
            <a:r>
              <a:rPr lang="es-ES" sz="2300" dirty="0" err="1" smtClean="0"/>
              <a:t>memory</a:t>
            </a:r>
            <a:endParaRPr lang="es-ES" sz="2300" dirty="0" smtClean="0"/>
          </a:p>
          <a:p>
            <a:pPr lvl="1"/>
            <a:r>
              <a:rPr lang="es-ES" sz="2300" dirty="0" err="1" smtClean="0"/>
              <a:t>Instructions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</a:t>
            </a:r>
            <a:r>
              <a:rPr lang="es-ES" sz="2300" dirty="0"/>
              <a:t>16 </a:t>
            </a:r>
            <a:r>
              <a:rPr lang="es-ES" sz="2300" dirty="0" smtClean="0"/>
              <a:t>bits, </a:t>
            </a:r>
            <a:r>
              <a:rPr lang="es-ES" sz="2300" dirty="0" err="1" smtClean="0"/>
              <a:t>instruction</a:t>
            </a:r>
            <a:r>
              <a:rPr lang="es-ES" sz="2300" dirty="0" smtClean="0"/>
              <a:t> </a:t>
            </a:r>
            <a:r>
              <a:rPr lang="es-ES" sz="2300" dirty="0" err="1" smtClean="0"/>
              <a:t>code</a:t>
            </a:r>
            <a:endParaRPr lang="es-ES" sz="2300" dirty="0" smtClean="0"/>
          </a:p>
          <a:p>
            <a:pPr lvl="1"/>
            <a:r>
              <a:rPr lang="es-ES" sz="2300" dirty="0" err="1" smtClean="0"/>
              <a:t>Temporary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</a:t>
            </a:r>
            <a:r>
              <a:rPr lang="es-ES" sz="2300" dirty="0"/>
              <a:t>16 </a:t>
            </a:r>
            <a:r>
              <a:rPr lang="es-ES" sz="2300" dirty="0" smtClean="0"/>
              <a:t>bits, </a:t>
            </a:r>
            <a:r>
              <a:rPr lang="es-ES" sz="2300" dirty="0" err="1" smtClean="0"/>
              <a:t>temporary</a:t>
            </a:r>
            <a:r>
              <a:rPr lang="es-ES" sz="2300" dirty="0" smtClean="0"/>
              <a:t> data</a:t>
            </a:r>
          </a:p>
          <a:p>
            <a:pPr lvl="1"/>
            <a:r>
              <a:rPr lang="es-ES" sz="2300" dirty="0" smtClean="0"/>
              <a:t>Output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</a:t>
            </a:r>
            <a:r>
              <a:rPr lang="es-ES" sz="2300" dirty="0"/>
              <a:t>8</a:t>
            </a:r>
            <a:r>
              <a:rPr lang="es-ES" sz="2300" dirty="0" smtClean="0"/>
              <a:t> bits, output </a:t>
            </a:r>
            <a:r>
              <a:rPr lang="es-ES" sz="2300" dirty="0" err="1" smtClean="0"/>
              <a:t>characters</a:t>
            </a:r>
            <a:endParaRPr lang="es-ES" sz="2300" dirty="0" smtClean="0"/>
          </a:p>
          <a:p>
            <a:pPr lvl="1"/>
            <a:r>
              <a:rPr lang="es-ES" sz="2300" dirty="0" smtClean="0"/>
              <a:t>Input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: </a:t>
            </a:r>
            <a:r>
              <a:rPr lang="es-ES" sz="2300" dirty="0"/>
              <a:t>8</a:t>
            </a:r>
            <a:r>
              <a:rPr lang="es-ES" sz="2300" dirty="0" smtClean="0"/>
              <a:t> bits, input </a:t>
            </a:r>
            <a:r>
              <a:rPr lang="es-ES" sz="2300" dirty="0" err="1" smtClean="0"/>
              <a:t>characters</a:t>
            </a:r>
            <a:endParaRPr lang="es-ES" sz="2300" dirty="0" smtClean="0"/>
          </a:p>
          <a:p>
            <a:pPr lvl="1"/>
            <a:r>
              <a:rPr lang="es-ES" sz="2300" dirty="0" smtClean="0"/>
              <a:t>Data </a:t>
            </a:r>
            <a:r>
              <a:rPr lang="es-ES" sz="2300" dirty="0" err="1" smtClean="0"/>
              <a:t>register</a:t>
            </a:r>
            <a:r>
              <a:rPr lang="es-ES" sz="2300" dirty="0"/>
              <a:t>: 16 </a:t>
            </a:r>
            <a:r>
              <a:rPr lang="es-ES" sz="2300" dirty="0" smtClean="0"/>
              <a:t>bits, </a:t>
            </a:r>
            <a:r>
              <a:rPr lang="es-ES" sz="2300" dirty="0" err="1" smtClean="0"/>
              <a:t>operands</a:t>
            </a:r>
            <a:endParaRPr lang="es-ES" sz="2300" dirty="0" smtClean="0"/>
          </a:p>
          <a:p>
            <a:pPr lvl="1"/>
            <a:r>
              <a:rPr lang="es-ES" sz="2300" dirty="0" err="1" smtClean="0"/>
              <a:t>Acumulator</a:t>
            </a:r>
            <a:r>
              <a:rPr lang="es-ES" sz="2300" dirty="0" smtClean="0"/>
              <a:t>: 16 bits, </a:t>
            </a:r>
            <a:r>
              <a:rPr lang="es-ES" sz="2300" dirty="0" err="1" smtClean="0"/>
              <a:t>processor</a:t>
            </a:r>
            <a:r>
              <a:rPr lang="es-ES" sz="2300" dirty="0" smtClean="0"/>
              <a:t> </a:t>
            </a:r>
            <a:r>
              <a:rPr lang="es-ES" sz="2300" dirty="0" err="1" smtClean="0"/>
              <a:t>register</a:t>
            </a:r>
            <a:r>
              <a:rPr lang="es-ES" sz="2300" dirty="0" smtClean="0"/>
              <a:t> (</a:t>
            </a:r>
            <a:r>
              <a:rPr lang="es-ES" sz="2300" dirty="0" err="1" smtClean="0"/>
              <a:t>results</a:t>
            </a:r>
            <a:r>
              <a:rPr lang="es-ES" sz="2300" dirty="0" smtClean="0"/>
              <a:t> of </a:t>
            </a:r>
            <a:r>
              <a:rPr lang="es-ES" sz="2300" dirty="0" err="1" smtClean="0"/>
              <a:t>operations</a:t>
            </a:r>
            <a:r>
              <a:rPr lang="es-ES" sz="2300" dirty="0" smtClean="0"/>
              <a:t>)</a:t>
            </a:r>
          </a:p>
          <a:p>
            <a:pPr lvl="1"/>
            <a:endParaRPr lang="es-ES" sz="2300" dirty="0" smtClean="0"/>
          </a:p>
          <a:p>
            <a:pPr marL="457200" lvl="1" indent="0">
              <a:buNone/>
            </a:pPr>
            <a:endParaRPr lang="en-US" sz="2300" dirty="0"/>
          </a:p>
          <a:p>
            <a:pPr marL="3200400" lvl="7" indent="0">
              <a:buNone/>
            </a:pPr>
            <a:endParaRPr lang="en-US" sz="2300" dirty="0"/>
          </a:p>
        </p:txBody>
      </p:sp>
      <p:sp>
        <p:nvSpPr>
          <p:cNvPr id="4" name="Rectángulo 3"/>
          <p:cNvSpPr/>
          <p:nvPr/>
        </p:nvSpPr>
        <p:spPr>
          <a:xfrm>
            <a:off x="2085474" y="1572126"/>
            <a:ext cx="2133600" cy="166528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2294021" y="1728537"/>
            <a:ext cx="858253" cy="61762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420979" y="1856875"/>
            <a:ext cx="529390" cy="489283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94021" y="2582779"/>
            <a:ext cx="858253" cy="52537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2449474" y="1858335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ALU</a:t>
            </a:r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3465095" y="194109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</a:t>
            </a:r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2422358" y="2679031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</a:t>
            </a:r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846783" y="123797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CPU</a:t>
            </a:r>
            <a:endParaRPr lang="en-US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2987577" y="2310427"/>
            <a:ext cx="0" cy="2723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2"/>
            <a:endCxn id="7" idx="0"/>
          </p:cNvCxnSpPr>
          <p:nvPr/>
        </p:nvCxnSpPr>
        <p:spPr>
          <a:xfrm>
            <a:off x="2723148" y="2346158"/>
            <a:ext cx="0" cy="23662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4" idx="3"/>
          </p:cNvCxnSpPr>
          <p:nvPr/>
        </p:nvCxnSpPr>
        <p:spPr>
          <a:xfrm flipV="1">
            <a:off x="4219074" y="2402114"/>
            <a:ext cx="1111297" cy="265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5330371" y="2260675"/>
            <a:ext cx="1182724" cy="451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5544867" y="2279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Cach</a:t>
            </a:r>
            <a:r>
              <a:rPr lang="es-ES" dirty="0" smtClean="0"/>
              <a:t>é</a:t>
            </a:r>
            <a:endParaRPr lang="en-US" dirty="0"/>
          </a:p>
        </p:txBody>
      </p:sp>
      <p:cxnSp>
        <p:nvCxnSpPr>
          <p:cNvPr id="20" name="Conector recto de flecha 19"/>
          <p:cNvCxnSpPr>
            <a:endCxn id="7" idx="3"/>
          </p:cNvCxnSpPr>
          <p:nvPr/>
        </p:nvCxnSpPr>
        <p:spPr>
          <a:xfrm flipH="1">
            <a:off x="3152274" y="2582779"/>
            <a:ext cx="2178097" cy="262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3183321" y="2698530"/>
            <a:ext cx="2147050" cy="3153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263444" y="2257638"/>
            <a:ext cx="1182724" cy="451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/>
          <p:cNvCxnSpPr>
            <a:stCxn id="17" idx="3"/>
            <a:endCxn id="25" idx="1"/>
          </p:cNvCxnSpPr>
          <p:nvPr/>
        </p:nvCxnSpPr>
        <p:spPr>
          <a:xfrm flipV="1">
            <a:off x="6513095" y="2483320"/>
            <a:ext cx="750349" cy="30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7331265" y="229074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Memoria</a:t>
            </a:r>
            <a:endParaRPr lang="en-US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7531780" y="2916664"/>
            <a:ext cx="646052" cy="4030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612592" y="295038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I/O</a:t>
            </a:r>
            <a:endParaRPr lang="en-US"/>
          </a:p>
        </p:txBody>
      </p:sp>
      <p:cxnSp>
        <p:nvCxnSpPr>
          <p:cNvPr id="36" name="Conector recto 35"/>
          <p:cNvCxnSpPr>
            <a:stCxn id="25" idx="2"/>
            <a:endCxn id="30" idx="0"/>
          </p:cNvCxnSpPr>
          <p:nvPr/>
        </p:nvCxnSpPr>
        <p:spPr>
          <a:xfrm>
            <a:off x="7854806" y="2709002"/>
            <a:ext cx="0" cy="207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6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95947"/>
            <a:ext cx="10515600" cy="854075"/>
          </a:xfrm>
        </p:spPr>
        <p:txBody>
          <a:bodyPr>
            <a:normAutofit/>
          </a:bodyPr>
          <a:lstStyle/>
          <a:p>
            <a:r>
              <a:rPr lang="en-US" sz="4200" dirty="0" smtClean="0"/>
              <a:t>Los </a:t>
            </a:r>
            <a:r>
              <a:rPr lang="en-US" sz="4200" dirty="0" err="1" smtClean="0"/>
              <a:t>Registros</a:t>
            </a:r>
            <a:r>
              <a:rPr lang="en-US" sz="4200" dirty="0" smtClean="0"/>
              <a:t>: temporal storage</a:t>
            </a:r>
            <a:endParaRPr lang="en-US" sz="4200" dirty="0"/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93578"/>
              </p:ext>
            </p:extLst>
          </p:nvPr>
        </p:nvGraphicFramePr>
        <p:xfrm>
          <a:off x="1806121" y="1644536"/>
          <a:ext cx="1409700" cy="2433977"/>
        </p:xfrm>
        <a:graphic>
          <a:graphicData uri="http://schemas.openxmlformats.org/drawingml/2006/table">
            <a:tbl>
              <a:tblPr/>
              <a:tblGrid>
                <a:gridCol w="1409700"/>
              </a:tblGrid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8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R4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R5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effectLst/>
                          <a:latin typeface="Arial" charset="0"/>
                        </a:rPr>
                        <a:t>R6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1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effectLst/>
                          <a:latin typeface="Arial" charset="0"/>
                        </a:rPr>
                        <a:t>R7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Conector recto de flecha 21"/>
          <p:cNvCxnSpPr/>
          <p:nvPr/>
        </p:nvCxnSpPr>
        <p:spPr>
          <a:xfrm flipV="1">
            <a:off x="1020726" y="1828800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1020725" y="2191415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020725" y="2543951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020725" y="2885854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1020725" y="3227757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1020725" y="3559027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1020724" y="3936017"/>
            <a:ext cx="785395" cy="106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242391" y="4259653"/>
            <a:ext cx="1456660" cy="4146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4603895" y="428232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</a:t>
            </a:r>
            <a:endParaRPr lang="en-US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3215821" y="3859620"/>
            <a:ext cx="3184979" cy="1659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3215821" y="3559027"/>
            <a:ext cx="3321457" cy="53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3215821" y="3217335"/>
            <a:ext cx="3503427" cy="74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3220420" y="2861524"/>
            <a:ext cx="3726290" cy="53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3215821" y="2511029"/>
            <a:ext cx="3972379" cy="72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220420" y="2185474"/>
            <a:ext cx="4221780" cy="594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215821" y="1820131"/>
            <a:ext cx="4442291" cy="1147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6260437" y="4259653"/>
            <a:ext cx="1456660" cy="4146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6621941" y="428232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MUX</a:t>
            </a:r>
            <a:endParaRPr lang="en-US"/>
          </a:p>
        </p:txBody>
      </p:sp>
      <p:cxnSp>
        <p:nvCxnSpPr>
          <p:cNvPr id="62" name="Conector recto de flecha 61"/>
          <p:cNvCxnSpPr/>
          <p:nvPr/>
        </p:nvCxnSpPr>
        <p:spPr>
          <a:xfrm>
            <a:off x="4336026" y="3859620"/>
            <a:ext cx="0" cy="4000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6400800" y="3869452"/>
            <a:ext cx="0" cy="4000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>
            <a:off x="4517922" y="3559027"/>
            <a:ext cx="4917" cy="7006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 flipH="1">
            <a:off x="6525240" y="3561685"/>
            <a:ext cx="4917" cy="7006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4704734" y="3217335"/>
            <a:ext cx="1" cy="10492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>
            <a:off x="6712052" y="3218403"/>
            <a:ext cx="1" cy="10492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4878679" y="2873644"/>
            <a:ext cx="7952" cy="14003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6938686" y="2858872"/>
            <a:ext cx="7952" cy="14003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 flipH="1">
            <a:off x="5098118" y="2518265"/>
            <a:ext cx="8851" cy="174091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 flipH="1">
            <a:off x="7168917" y="2511029"/>
            <a:ext cx="8851" cy="174091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H="1">
            <a:off x="5308129" y="2185474"/>
            <a:ext cx="8850" cy="206895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 flipH="1">
            <a:off x="7429798" y="2185805"/>
            <a:ext cx="8850" cy="206895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 flipH="1">
            <a:off x="5530336" y="1820131"/>
            <a:ext cx="8850" cy="242479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/>
          <p:nvPr/>
        </p:nvCxnSpPr>
        <p:spPr>
          <a:xfrm flipH="1">
            <a:off x="7649262" y="1828081"/>
            <a:ext cx="8850" cy="242479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1020724" y="1820131"/>
            <a:ext cx="0" cy="46094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1005504" y="415609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load</a:t>
            </a:r>
            <a:endParaRPr lang="en-US"/>
          </a:p>
        </p:txBody>
      </p:sp>
      <p:cxnSp>
        <p:nvCxnSpPr>
          <p:cNvPr id="88" name="Conector recto de flecha 87"/>
          <p:cNvCxnSpPr/>
          <p:nvPr/>
        </p:nvCxnSpPr>
        <p:spPr>
          <a:xfrm>
            <a:off x="3931140" y="4370258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931139" y="4505584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3931138" y="4641641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H="1" flipV="1">
            <a:off x="7717097" y="4340762"/>
            <a:ext cx="315858" cy="23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/>
          <p:nvPr/>
        </p:nvCxnSpPr>
        <p:spPr>
          <a:xfrm flipH="1" flipV="1">
            <a:off x="7717097" y="4476904"/>
            <a:ext cx="315858" cy="23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>
          <a:xfrm flipH="1" flipV="1">
            <a:off x="7717097" y="4610720"/>
            <a:ext cx="315858" cy="23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3255064" y="42747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SEL A</a:t>
            </a:r>
            <a:endParaRPr lang="en-US"/>
          </a:p>
        </p:txBody>
      </p:sp>
      <p:sp>
        <p:nvSpPr>
          <p:cNvPr id="99" name="CuadroTexto 98"/>
          <p:cNvSpPr txBox="1"/>
          <p:nvPr/>
        </p:nvSpPr>
        <p:spPr>
          <a:xfrm>
            <a:off x="8065619" y="429223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 B</a:t>
            </a:r>
            <a:endParaRPr lang="en-US" dirty="0"/>
          </a:p>
        </p:txBody>
      </p:sp>
      <p:sp>
        <p:nvSpPr>
          <p:cNvPr id="100" name="Rectángulo 99"/>
          <p:cNvSpPr/>
          <p:nvPr/>
        </p:nvSpPr>
        <p:spPr>
          <a:xfrm>
            <a:off x="1907458" y="5142271"/>
            <a:ext cx="1308363" cy="4227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adroTexto 100"/>
          <p:cNvSpPr txBox="1"/>
          <p:nvPr/>
        </p:nvSpPr>
        <p:spPr>
          <a:xfrm>
            <a:off x="2083110" y="5176062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decoder</a:t>
            </a:r>
            <a:endParaRPr lang="en-US"/>
          </a:p>
        </p:txBody>
      </p:sp>
      <p:cxnSp>
        <p:nvCxnSpPr>
          <p:cNvPr id="102" name="Conector recto de flecha 101"/>
          <p:cNvCxnSpPr/>
          <p:nvPr/>
        </p:nvCxnSpPr>
        <p:spPr>
          <a:xfrm flipV="1">
            <a:off x="2251585" y="5565058"/>
            <a:ext cx="0" cy="3539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 flipV="1">
            <a:off x="2510971" y="5565058"/>
            <a:ext cx="0" cy="3539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/>
          <p:nvPr/>
        </p:nvCxnSpPr>
        <p:spPr>
          <a:xfrm flipV="1">
            <a:off x="2748117" y="5565058"/>
            <a:ext cx="0" cy="3539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2167768" y="593868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 D</a:t>
            </a:r>
            <a:endParaRPr lang="en-US" dirty="0"/>
          </a:p>
        </p:txBody>
      </p:sp>
      <p:sp>
        <p:nvSpPr>
          <p:cNvPr id="108" name="Rectángulo 107"/>
          <p:cNvSpPr/>
          <p:nvPr/>
        </p:nvSpPr>
        <p:spPr>
          <a:xfrm>
            <a:off x="4242391" y="5176061"/>
            <a:ext cx="3474706" cy="7004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adroTexto 108"/>
          <p:cNvSpPr txBox="1"/>
          <p:nvPr/>
        </p:nvSpPr>
        <p:spPr>
          <a:xfrm>
            <a:off x="5566967" y="5261216"/>
            <a:ext cx="98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ALU</a:t>
            </a:r>
            <a:endParaRPr lang="en-US" sz="2800" dirty="0"/>
          </a:p>
        </p:txBody>
      </p:sp>
      <p:cxnSp>
        <p:nvCxnSpPr>
          <p:cNvPr id="110" name="Conector recto de flecha 109"/>
          <p:cNvCxnSpPr/>
          <p:nvPr/>
        </p:nvCxnSpPr>
        <p:spPr>
          <a:xfrm>
            <a:off x="3931139" y="5274011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>
            <a:off x="3931138" y="5409337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3931137" y="5545394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/>
          <p:nvPr/>
        </p:nvCxnSpPr>
        <p:spPr>
          <a:xfrm>
            <a:off x="3931137" y="5712361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>
            <a:off x="3931136" y="5847687"/>
            <a:ext cx="3112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3420969" y="535366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OPR</a:t>
            </a:r>
            <a:endParaRPr lang="en-US" dirty="0"/>
          </a:p>
        </p:txBody>
      </p:sp>
      <p:cxnSp>
        <p:nvCxnSpPr>
          <p:cNvPr id="120" name="Conector recto de flecha 119"/>
          <p:cNvCxnSpPr/>
          <p:nvPr/>
        </p:nvCxnSpPr>
        <p:spPr>
          <a:xfrm>
            <a:off x="5994494" y="5876470"/>
            <a:ext cx="16763" cy="790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5963739" y="646466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4940151" y="475414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bus</a:t>
            </a:r>
            <a:endParaRPr lang="en-US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991170" y="475895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bus</a:t>
            </a:r>
            <a:endParaRPr lang="en-US" dirty="0"/>
          </a:p>
        </p:txBody>
      </p:sp>
      <p:cxnSp>
        <p:nvCxnSpPr>
          <p:cNvPr id="124" name="Conector recto 123"/>
          <p:cNvCxnSpPr>
            <a:stCxn id="15" idx="2"/>
          </p:cNvCxnSpPr>
          <p:nvPr/>
        </p:nvCxnSpPr>
        <p:spPr>
          <a:xfrm>
            <a:off x="2510971" y="4078513"/>
            <a:ext cx="12577" cy="1063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 flipH="1">
            <a:off x="1020724" y="6429613"/>
            <a:ext cx="499053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Tabla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36100"/>
              </p:ext>
            </p:extLst>
          </p:nvPr>
        </p:nvGraphicFramePr>
        <p:xfrm>
          <a:off x="7928658" y="267183"/>
          <a:ext cx="3873500" cy="2552700"/>
        </p:xfrm>
        <a:graphic>
          <a:graphicData uri="http://schemas.openxmlformats.org/drawingml/2006/table">
            <a:tbl>
              <a:tblPr/>
              <a:tblGrid>
                <a:gridCol w="939893"/>
                <a:gridCol w="977869"/>
                <a:gridCol w="977869"/>
                <a:gridCol w="977869"/>
              </a:tblGrid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BINARY CODE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SEL 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SEL B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SEL 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>
                          <a:effectLst/>
                          <a:latin typeface="Arial" charset="0"/>
                        </a:rPr>
                        <a:t>i/p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b="0" i="0" u="none" strike="noStrike">
                          <a:effectLst/>
                          <a:latin typeface="Arial" charset="0"/>
                        </a:rPr>
                        <a:t>i/p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0" i="0" u="none" strike="noStrike">
                          <a:effectLst/>
                          <a:latin typeface="Arial" charset="0"/>
                        </a:rPr>
                        <a:t>R2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Arial" charset="0"/>
                        </a:rPr>
                        <a:t>R3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b="0" i="0" u="none" strike="noStrike"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effectLst/>
                          <a:latin typeface="Arial" charset="0"/>
                        </a:rPr>
                        <a:t>R7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 dirty="0">
                          <a:effectLst/>
                          <a:latin typeface="Arial" charset="0"/>
                        </a:rPr>
                        <a:t>R7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9" name="Conector recto de flecha 138"/>
          <p:cNvCxnSpPr/>
          <p:nvPr/>
        </p:nvCxnSpPr>
        <p:spPr>
          <a:xfrm flipH="1">
            <a:off x="4967534" y="4696992"/>
            <a:ext cx="7866" cy="50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/>
          <p:cNvCxnSpPr/>
          <p:nvPr/>
        </p:nvCxnSpPr>
        <p:spPr>
          <a:xfrm flipH="1">
            <a:off x="6988767" y="4681096"/>
            <a:ext cx="7866" cy="50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/>
          <p:cNvSpPr txBox="1"/>
          <p:nvPr/>
        </p:nvSpPr>
        <p:spPr>
          <a:xfrm>
            <a:off x="5979744" y="15067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4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837</Words>
  <Application>Microsoft Macintosh PowerPoint</Application>
  <PresentationFormat>Panorámica</PresentationFormat>
  <Paragraphs>311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Wingdings</vt:lpstr>
      <vt:lpstr>Tema de Office</vt:lpstr>
      <vt:lpstr>Microoperaciones en Arquitectura de Computadores</vt:lpstr>
      <vt:lpstr>Enteros sin signo</vt:lpstr>
      <vt:lpstr>Enteros con signo</vt:lpstr>
      <vt:lpstr>Enteros con signo</vt:lpstr>
      <vt:lpstr>Enteros con signo</vt:lpstr>
      <vt:lpstr>Ejercicio: Completar la Tabla:</vt:lpstr>
      <vt:lpstr>Microoperaciones</vt:lpstr>
      <vt:lpstr>Los Registros</vt:lpstr>
      <vt:lpstr>Los Registros: temporal storage</vt:lpstr>
      <vt:lpstr>Los Registros</vt:lpstr>
      <vt:lpstr>Memory Transfer</vt:lpstr>
      <vt:lpstr>Memory Transfer</vt:lpstr>
      <vt:lpstr>BUS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62</cp:revision>
  <dcterms:created xsi:type="dcterms:W3CDTF">2019-04-18T13:50:07Z</dcterms:created>
  <dcterms:modified xsi:type="dcterms:W3CDTF">2019-05-23T18:54:42Z</dcterms:modified>
</cp:coreProperties>
</file>