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07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316" r:id="rId11"/>
    <p:sldId id="315" r:id="rId12"/>
    <p:sldId id="318" r:id="rId13"/>
    <p:sldId id="319" r:id="rId14"/>
    <p:sldId id="317" r:id="rId15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0A0B"/>
    <a:srgbClr val="A80101"/>
    <a:srgbClr val="FCFFF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7"/>
    <p:restoredTop sz="93112"/>
  </p:normalViewPr>
  <p:slideViewPr>
    <p:cSldViewPr snapToGrid="0" snapToObjects="1">
      <p:cViewPr>
        <p:scale>
          <a:sx n="77" d="100"/>
          <a:sy n="77" d="100"/>
        </p:scale>
        <p:origin x="408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BC5C-D8D6-A14A-A27D-322464B1AC29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74F6-F1D2-1E45-B79A-4653D4ED55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478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BC5C-D8D6-A14A-A27D-322464B1AC29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74F6-F1D2-1E45-B79A-4653D4ED55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17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BC5C-D8D6-A14A-A27D-322464B1AC29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74F6-F1D2-1E45-B79A-4653D4ED55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931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BC5C-D8D6-A14A-A27D-322464B1AC29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74F6-F1D2-1E45-B79A-4653D4ED55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32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BC5C-D8D6-A14A-A27D-322464B1AC29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74F6-F1D2-1E45-B79A-4653D4ED55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31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BC5C-D8D6-A14A-A27D-322464B1AC29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74F6-F1D2-1E45-B79A-4653D4ED55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07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BC5C-D8D6-A14A-A27D-322464B1AC29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74F6-F1D2-1E45-B79A-4653D4ED55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699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BC5C-D8D6-A14A-A27D-322464B1AC29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74F6-F1D2-1E45-B79A-4653D4ED55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197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BC5C-D8D6-A14A-A27D-322464B1AC29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74F6-F1D2-1E45-B79A-4653D4ED55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57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BC5C-D8D6-A14A-A27D-322464B1AC29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74F6-F1D2-1E45-B79A-4653D4ED55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31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BC5C-D8D6-A14A-A27D-322464B1AC29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74F6-F1D2-1E45-B79A-4653D4ED55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035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BC5C-D8D6-A14A-A27D-322464B1AC29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174F6-F1D2-1E45-B79A-4653D4ED55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79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6906" y="1214438"/>
            <a:ext cx="9994232" cy="2387600"/>
          </a:xfrm>
        </p:spPr>
        <p:txBody>
          <a:bodyPr>
            <a:normAutofit/>
          </a:bodyPr>
          <a:lstStyle/>
          <a:p>
            <a:r>
              <a:rPr lang="es-ES" dirty="0" smtClean="0"/>
              <a:t>Computación Paralela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106778"/>
            <a:ext cx="9144000" cy="1151021"/>
          </a:xfrm>
        </p:spPr>
        <p:txBody>
          <a:bodyPr/>
          <a:lstStyle/>
          <a:p>
            <a:r>
              <a:rPr lang="en-US" dirty="0" err="1" smtClean="0"/>
              <a:t>Dra</a:t>
            </a:r>
            <a:r>
              <a:rPr lang="en-US" dirty="0" smtClean="0"/>
              <a:t>. Lorena Recalde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269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2367" y="815522"/>
            <a:ext cx="10515600" cy="854075"/>
          </a:xfrm>
        </p:spPr>
        <p:txBody>
          <a:bodyPr/>
          <a:lstStyle/>
          <a:p>
            <a:r>
              <a:rPr lang="en-US" dirty="0" smtClean="0"/>
              <a:t>Pipelining Process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3346" y="2045776"/>
            <a:ext cx="11293641" cy="3534630"/>
          </a:xfrm>
        </p:spPr>
        <p:txBody>
          <a:bodyPr>
            <a:noAutofit/>
          </a:bodyPr>
          <a:lstStyle/>
          <a:p>
            <a:pPr lvl="1"/>
            <a:r>
              <a:rPr lang="es-ES" dirty="0" smtClean="0"/>
              <a:t>Considere que existen k segmentos,</a:t>
            </a:r>
          </a:p>
          <a:p>
            <a:pPr lvl="1"/>
            <a:r>
              <a:rPr lang="es-ES" dirty="0" smtClean="0"/>
              <a:t>El ciclo de reloj es </a:t>
            </a:r>
            <a:r>
              <a:rPr lang="es-ES" dirty="0" err="1" smtClean="0"/>
              <a:t>tp</a:t>
            </a:r>
            <a:endParaRPr lang="es-ES" dirty="0" smtClean="0"/>
          </a:p>
          <a:p>
            <a:pPr lvl="1"/>
            <a:r>
              <a:rPr lang="es-ES" dirty="0" smtClean="0"/>
              <a:t>El numero de tareas a ejecutarse es n</a:t>
            </a:r>
          </a:p>
          <a:p>
            <a:pPr lvl="1"/>
            <a:endParaRPr lang="es-ES" dirty="0"/>
          </a:p>
          <a:p>
            <a:pPr lvl="1"/>
            <a:r>
              <a:rPr lang="es-ES" dirty="0" smtClean="0"/>
              <a:t>Para terminar la tarea T1 de los k segmentos se necesitará </a:t>
            </a:r>
            <a:r>
              <a:rPr lang="es-ES" dirty="0" err="1" smtClean="0"/>
              <a:t>ktp</a:t>
            </a:r>
            <a:r>
              <a:rPr lang="es-ES" dirty="0" smtClean="0"/>
              <a:t> de tiempo.</a:t>
            </a:r>
          </a:p>
          <a:p>
            <a:pPr lvl="1"/>
            <a:r>
              <a:rPr lang="es-ES" dirty="0" smtClean="0"/>
              <a:t>Las tareas restantes se definen como (n-1) y el tiempo que requieren para ejecutarse será de (n-1)</a:t>
            </a:r>
            <a:r>
              <a:rPr lang="es-ES" dirty="0" err="1" smtClean="0"/>
              <a:t>tp</a:t>
            </a:r>
            <a:endParaRPr lang="es-ES" dirty="0" smtClean="0"/>
          </a:p>
          <a:p>
            <a:pPr lvl="1"/>
            <a:r>
              <a:rPr lang="es-ES" dirty="0" smtClean="0"/>
              <a:t>Entonces para completar las n tareas de los k segmentos en un pipeline se requiere k + (n-1) ciclos de reloj.</a:t>
            </a:r>
          </a:p>
          <a:p>
            <a:pPr lvl="1"/>
            <a:r>
              <a:rPr lang="es-ES" dirty="0" smtClean="0"/>
              <a:t>Cuántos ciclos de reloj se requieren para ejecutar 4 segmentos que contienen 6 tareas?    4 + (6-1) = 9</a:t>
            </a:r>
          </a:p>
          <a:p>
            <a:pPr lvl="1"/>
            <a:endParaRPr lang="es-ES" dirty="0"/>
          </a:p>
          <a:p>
            <a:pPr lvl="1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422185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2367" y="382968"/>
            <a:ext cx="10515600" cy="854075"/>
          </a:xfrm>
        </p:spPr>
        <p:txBody>
          <a:bodyPr/>
          <a:lstStyle/>
          <a:p>
            <a:r>
              <a:rPr lang="en-US" dirty="0" smtClean="0"/>
              <a:t>Pipelining Process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0204" y="2543694"/>
            <a:ext cx="10139926" cy="4314305"/>
          </a:xfrm>
        </p:spPr>
        <p:txBody>
          <a:bodyPr>
            <a:noAutofit/>
          </a:bodyPr>
          <a:lstStyle/>
          <a:p>
            <a:pPr lvl="1"/>
            <a:r>
              <a:rPr lang="es-ES" dirty="0" smtClean="0"/>
              <a:t>Dibuje un diagrama espacio </a:t>
            </a:r>
            <a:r>
              <a:rPr lang="mr-IN" dirty="0" smtClean="0"/>
              <a:t>–</a:t>
            </a:r>
            <a:r>
              <a:rPr lang="es-ES" dirty="0" smtClean="0"/>
              <a:t> tiempo para un pipeline de 6 segmentos (muestre en el diagrama el tiempo o número de ciclos que toma procesar 8 tareas)</a:t>
            </a:r>
          </a:p>
          <a:p>
            <a:pPr lvl="1"/>
            <a:endParaRPr lang="es-ES" dirty="0" smtClean="0"/>
          </a:p>
          <a:p>
            <a:pPr lvl="1"/>
            <a:r>
              <a:rPr lang="es-ES" dirty="0" smtClean="0"/>
              <a:t>Cuántos ciclos de reloj se requieren para procesar 200 tareas en un pipeline de 6 segmentos?</a:t>
            </a:r>
          </a:p>
          <a:p>
            <a:pPr lvl="1"/>
            <a:endParaRPr lang="es-ES" dirty="0" smtClean="0"/>
          </a:p>
          <a:p>
            <a:pPr lvl="1"/>
            <a:endParaRPr lang="es-ES" dirty="0"/>
          </a:p>
          <a:p>
            <a:pPr lvl="1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961720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2367" y="67093"/>
            <a:ext cx="10515600" cy="854075"/>
          </a:xfrm>
        </p:spPr>
        <p:txBody>
          <a:bodyPr/>
          <a:lstStyle/>
          <a:p>
            <a:r>
              <a:rPr lang="en-US" dirty="0" smtClean="0"/>
              <a:t>En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unidad</a:t>
            </a:r>
            <a:r>
              <a:rPr lang="en-US" dirty="0" smtClean="0"/>
              <a:t> NON-Pipelining</a:t>
            </a:r>
            <a:endParaRPr lang="en-US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166256" y="1237043"/>
            <a:ext cx="11640732" cy="43433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s-ES" sz="2300" dirty="0" smtClean="0"/>
              <a:t>Considere que existen k segmentos,</a:t>
            </a:r>
          </a:p>
          <a:p>
            <a:pPr lvl="1"/>
            <a:r>
              <a:rPr lang="es-ES" sz="2300" dirty="0" smtClean="0"/>
              <a:t>El ciclo de reloj es </a:t>
            </a:r>
            <a:r>
              <a:rPr lang="es-ES" sz="2300" dirty="0" err="1" smtClean="0"/>
              <a:t>tp</a:t>
            </a:r>
            <a:endParaRPr lang="es-ES" sz="2300" dirty="0" smtClean="0"/>
          </a:p>
          <a:p>
            <a:pPr lvl="1"/>
            <a:r>
              <a:rPr lang="es-ES" sz="2300" dirty="0" smtClean="0"/>
              <a:t>El numero de tareas a ejecutarse es n</a:t>
            </a:r>
          </a:p>
          <a:p>
            <a:pPr lvl="1"/>
            <a:r>
              <a:rPr lang="es-ES" sz="2300" dirty="0" smtClean="0"/>
              <a:t>(Pero </a:t>
            </a:r>
            <a:r>
              <a:rPr lang="es-ES" sz="2300" dirty="0"/>
              <a:t>como hablamos de un sistema no </a:t>
            </a:r>
            <a:r>
              <a:rPr lang="es-ES" sz="2300" dirty="0" smtClean="0"/>
              <a:t>pipeline) Para completar una tarea el tiempo que se tarda es de </a:t>
            </a:r>
            <a:r>
              <a:rPr lang="es-ES" sz="2300" dirty="0" err="1" smtClean="0"/>
              <a:t>tn</a:t>
            </a:r>
            <a:r>
              <a:rPr lang="es-ES" sz="2300" dirty="0" smtClean="0"/>
              <a:t>; </a:t>
            </a:r>
          </a:p>
          <a:p>
            <a:pPr lvl="1"/>
            <a:r>
              <a:rPr lang="es-ES" sz="2300" dirty="0"/>
              <a:t>Noción de </a:t>
            </a:r>
            <a:r>
              <a:rPr lang="es-ES" sz="2300" b="1" dirty="0"/>
              <a:t>ratio de aceleración</a:t>
            </a:r>
            <a:r>
              <a:rPr lang="es-ES" sz="2300" dirty="0"/>
              <a:t>: La aceleración de un procesamiento pipeline sobre un procesamiento NON-pipeline se define como:</a:t>
            </a:r>
          </a:p>
          <a:p>
            <a:pPr lvl="1"/>
            <a:endParaRPr lang="es-ES" sz="2300" dirty="0" smtClean="0"/>
          </a:p>
          <a:p>
            <a:pPr lvl="1"/>
            <a:endParaRPr lang="es-ES" sz="2300" dirty="0"/>
          </a:p>
          <a:p>
            <a:pPr lvl="1"/>
            <a:r>
              <a:rPr lang="es-ES" sz="2300" dirty="0" smtClean="0"/>
              <a:t>Aquí asumimos que el tiempo que se tarda en procesar una tarea es el mismo en el sistema pipeline que en el sistema NON-pipeline; entonces </a:t>
            </a:r>
            <a:r>
              <a:rPr lang="es-ES" sz="2300" dirty="0" err="1" smtClean="0"/>
              <a:t>tn</a:t>
            </a:r>
            <a:r>
              <a:rPr lang="es-ES" sz="2300" dirty="0" smtClean="0"/>
              <a:t> = </a:t>
            </a:r>
            <a:r>
              <a:rPr lang="es-ES" sz="2300" dirty="0" err="1" smtClean="0"/>
              <a:t>ktp</a:t>
            </a:r>
            <a:endParaRPr lang="es-ES" sz="2300" dirty="0" smtClean="0"/>
          </a:p>
          <a:p>
            <a:pPr lvl="1"/>
            <a:r>
              <a:rPr lang="es-ES" sz="2300" dirty="0" smtClean="0"/>
              <a:t>La máxima aceleración viene dada por la fórmula</a:t>
            </a:r>
          </a:p>
          <a:p>
            <a:pPr lvl="1"/>
            <a:endParaRPr lang="es-ES" sz="2300" dirty="0" smtClean="0"/>
          </a:p>
          <a:p>
            <a:pPr lvl="1"/>
            <a:endParaRPr lang="es-ES" sz="2300" dirty="0" smtClean="0"/>
          </a:p>
          <a:p>
            <a:pPr lvl="1"/>
            <a:r>
              <a:rPr lang="es-ES" sz="2300" dirty="0" smtClean="0"/>
              <a:t>El tiempo total requerido para n tareas es </a:t>
            </a:r>
            <a:r>
              <a:rPr lang="es-ES" sz="2300" dirty="0" err="1" smtClean="0"/>
              <a:t>ntn</a:t>
            </a:r>
            <a:r>
              <a:rPr lang="es-ES" sz="2300" dirty="0" smtClean="0"/>
              <a:t> o reemplazando: n * k * </a:t>
            </a:r>
            <a:r>
              <a:rPr lang="es-ES" sz="2300" dirty="0" err="1" smtClean="0"/>
              <a:t>tp</a:t>
            </a:r>
            <a:endParaRPr lang="es-ES" sz="2300" dirty="0" smtClean="0"/>
          </a:p>
          <a:p>
            <a:pPr lvl="1"/>
            <a:endParaRPr lang="es-ES" sz="2300" dirty="0" smtClean="0"/>
          </a:p>
          <a:p>
            <a:pPr lvl="1"/>
            <a:endParaRPr lang="es-ES" sz="2300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5974" y="5156503"/>
            <a:ext cx="1213889" cy="115515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8254" y="3408724"/>
            <a:ext cx="2768255" cy="105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717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2367" y="382968"/>
            <a:ext cx="10515600" cy="854075"/>
          </a:xfrm>
        </p:spPr>
        <p:txBody>
          <a:bodyPr/>
          <a:lstStyle/>
          <a:p>
            <a:r>
              <a:rPr lang="en-US" dirty="0" smtClean="0"/>
              <a:t>En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unidad</a:t>
            </a:r>
            <a:r>
              <a:rPr lang="en-US" dirty="0" smtClean="0"/>
              <a:t> NON-Pipelining</a:t>
            </a:r>
            <a:endParaRPr lang="en-US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513346" y="1852185"/>
            <a:ext cx="11293641" cy="43433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s-ES" dirty="0" smtClean="0"/>
              <a:t>Ejemplo:</a:t>
            </a:r>
          </a:p>
          <a:p>
            <a:pPr lvl="1"/>
            <a:r>
              <a:rPr lang="es-ES" dirty="0" smtClean="0"/>
              <a:t>El tiempo para procesar una operación es </a:t>
            </a:r>
            <a:r>
              <a:rPr lang="es-ES" dirty="0" err="1" smtClean="0"/>
              <a:t>tp</a:t>
            </a:r>
            <a:r>
              <a:rPr lang="es-ES" dirty="0" smtClean="0"/>
              <a:t>= 20ns. Asuma que el pipeline tiene k = 4 segmentos y ejecuta 100 tareas en secuencia. Si se pone en marcha el pipeline tenemos (k+n-1)</a:t>
            </a:r>
            <a:r>
              <a:rPr lang="es-ES" dirty="0" err="1" smtClean="0"/>
              <a:t>tp</a:t>
            </a:r>
            <a:r>
              <a:rPr lang="es-ES" dirty="0" smtClean="0"/>
              <a:t> = (4+99)*20 = 2060ns en completarse.</a:t>
            </a:r>
          </a:p>
          <a:p>
            <a:pPr lvl="1"/>
            <a:r>
              <a:rPr lang="es-ES" dirty="0" smtClean="0"/>
              <a:t>Asumimos que </a:t>
            </a:r>
            <a:r>
              <a:rPr lang="es-ES" dirty="0" err="1" smtClean="0"/>
              <a:t>tn</a:t>
            </a:r>
            <a:r>
              <a:rPr lang="es-ES" dirty="0" smtClean="0"/>
              <a:t> = </a:t>
            </a:r>
            <a:r>
              <a:rPr lang="es-ES" dirty="0" err="1" smtClean="0"/>
              <a:t>ktp</a:t>
            </a:r>
            <a:r>
              <a:rPr lang="es-ES" dirty="0" smtClean="0"/>
              <a:t> = 4 * 20 = 80ns, para un sistema NO pipeline se requiere </a:t>
            </a:r>
            <a:r>
              <a:rPr lang="es-ES" dirty="0" err="1" smtClean="0"/>
              <a:t>nktp</a:t>
            </a:r>
            <a:r>
              <a:rPr lang="es-ES" dirty="0" smtClean="0"/>
              <a:t>= 100 * 80 = 8000ns para completar las 100 tareas.</a:t>
            </a:r>
          </a:p>
          <a:p>
            <a:pPr lvl="1"/>
            <a:r>
              <a:rPr lang="es-ES" dirty="0" smtClean="0"/>
              <a:t>El ratio de aceleración es igual a 8000/2060 = 3.88</a:t>
            </a:r>
          </a:p>
          <a:p>
            <a:pPr lvl="1"/>
            <a:endParaRPr lang="es-ES" dirty="0"/>
          </a:p>
          <a:p>
            <a:pPr lvl="1"/>
            <a:r>
              <a:rPr lang="es-ES" dirty="0" smtClean="0"/>
              <a:t>Si asumimos que </a:t>
            </a:r>
            <a:r>
              <a:rPr lang="es-ES" dirty="0" err="1" smtClean="0"/>
              <a:t>tn</a:t>
            </a:r>
            <a:r>
              <a:rPr lang="es-ES" dirty="0" smtClean="0"/>
              <a:t>=60ns, entonces la aceleración </a:t>
            </a:r>
            <a:r>
              <a:rPr lang="es-ES" u="sng" dirty="0" smtClean="0"/>
              <a:t>máxima</a:t>
            </a:r>
            <a:r>
              <a:rPr lang="es-ES" dirty="0" smtClean="0"/>
              <a:t> = 60ns/20ns = 3</a:t>
            </a:r>
          </a:p>
          <a:p>
            <a:pPr lvl="1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850900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2367" y="532594"/>
            <a:ext cx="10515600" cy="854075"/>
          </a:xfrm>
        </p:spPr>
        <p:txBody>
          <a:bodyPr/>
          <a:lstStyle/>
          <a:p>
            <a:r>
              <a:rPr lang="en-US" dirty="0" smtClean="0"/>
              <a:t>Pipelining Process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34109" y="2078182"/>
            <a:ext cx="11220581" cy="4347478"/>
          </a:xfrm>
        </p:spPr>
        <p:txBody>
          <a:bodyPr>
            <a:noAutofit/>
          </a:bodyPr>
          <a:lstStyle/>
          <a:p>
            <a:pPr lvl="1"/>
            <a:r>
              <a:rPr lang="es-ES" dirty="0" smtClean="0"/>
              <a:t>Dibuje un diagrama espacio </a:t>
            </a:r>
            <a:r>
              <a:rPr lang="mr-IN" dirty="0" smtClean="0"/>
              <a:t>–</a:t>
            </a:r>
            <a:r>
              <a:rPr lang="es-ES" dirty="0" smtClean="0"/>
              <a:t> tiempo para un pipeline de 6 segmentos (muestre en el diagrama el tiempo o número de ciclos que toma procesar 8 tareas)</a:t>
            </a:r>
          </a:p>
          <a:p>
            <a:pPr lvl="1"/>
            <a:r>
              <a:rPr lang="es-ES" dirty="0" smtClean="0"/>
              <a:t>Cuántos ciclos de reloj se requieren para procesar 200 tareas en un pipeline de 6 segmentos?</a:t>
            </a:r>
          </a:p>
          <a:p>
            <a:pPr lvl="1"/>
            <a:r>
              <a:rPr lang="es-ES" dirty="0" smtClean="0"/>
              <a:t>Un sistema NON-pipeline tarda 50ns para procesar una tarea (</a:t>
            </a:r>
            <a:r>
              <a:rPr lang="es-ES" dirty="0" err="1" smtClean="0"/>
              <a:t>tn</a:t>
            </a:r>
            <a:r>
              <a:rPr lang="es-ES" dirty="0" smtClean="0"/>
              <a:t>=50ns). La misma tarea puede ser procesada en un pipeline de 6 segmentos con un </a:t>
            </a:r>
            <a:r>
              <a:rPr lang="es-ES" dirty="0" err="1" smtClean="0"/>
              <a:t>tp</a:t>
            </a:r>
            <a:r>
              <a:rPr lang="es-ES" dirty="0" smtClean="0"/>
              <a:t>=10ns. Determine el radio de aceleración del pipeline para 100 tareas. Cuál es la máxima aceleración que puede ser alcanzada?</a:t>
            </a:r>
          </a:p>
          <a:p>
            <a:pPr lvl="1"/>
            <a:endParaRPr lang="es-ES" dirty="0"/>
          </a:p>
          <a:p>
            <a:pPr lvl="1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22489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2367" y="815522"/>
            <a:ext cx="10515600" cy="8540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Pipelining Process: </a:t>
            </a:r>
            <a:br>
              <a:rPr lang="en-US" dirty="0" smtClean="0"/>
            </a:br>
            <a:r>
              <a:rPr lang="en-US" sz="3600" dirty="0" smtClean="0"/>
              <a:t>C</a:t>
            </a:r>
            <a:r>
              <a:rPr lang="es-ES" sz="3600" dirty="0" err="1" smtClean="0"/>
              <a:t>ómo</a:t>
            </a:r>
            <a:r>
              <a:rPr lang="es-ES" sz="3600" dirty="0" smtClean="0"/>
              <a:t> un programa se ejecuta a manera de pipeline</a:t>
            </a:r>
            <a:endParaRPr lang="en-US" sz="36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3347" y="1892595"/>
            <a:ext cx="9777810" cy="4478225"/>
          </a:xfrm>
        </p:spPr>
        <p:txBody>
          <a:bodyPr>
            <a:noAutofit/>
          </a:bodyPr>
          <a:lstStyle/>
          <a:p>
            <a:pPr lvl="1"/>
            <a:r>
              <a:rPr lang="es-ES" dirty="0" smtClean="0"/>
              <a:t>Conjunto de elementos de procesamiento de datos conectados en serie -&gt;instrucciones de un programa</a:t>
            </a:r>
            <a:endParaRPr lang="es-ES" sz="2400" dirty="0" smtClean="0"/>
          </a:p>
          <a:p>
            <a:pPr lvl="1"/>
            <a:r>
              <a:rPr lang="es-ES" dirty="0" smtClean="0"/>
              <a:t>Output de un elemento es el input de otro elemento</a:t>
            </a:r>
          </a:p>
          <a:p>
            <a:pPr lvl="1"/>
            <a:r>
              <a:rPr lang="es-ES" dirty="0" smtClean="0"/>
              <a:t>Un programa estará cargado en memoria entonces recuperar (</a:t>
            </a:r>
            <a:r>
              <a:rPr lang="es-ES" dirty="0" err="1" smtClean="0"/>
              <a:t>fetch</a:t>
            </a:r>
            <a:r>
              <a:rPr lang="es-ES" dirty="0" smtClean="0"/>
              <a:t>) la instrucción del </a:t>
            </a:r>
            <a:r>
              <a:rPr lang="es-ES" dirty="0"/>
              <a:t>programa </a:t>
            </a:r>
            <a:r>
              <a:rPr lang="es-ES" dirty="0" smtClean="0"/>
              <a:t>desde </a:t>
            </a:r>
            <a:r>
              <a:rPr lang="es-ES" dirty="0"/>
              <a:t>la </a:t>
            </a:r>
            <a:r>
              <a:rPr lang="es-ES" dirty="0" smtClean="0"/>
              <a:t>memoria</a:t>
            </a:r>
          </a:p>
          <a:p>
            <a:pPr lvl="1"/>
            <a:r>
              <a:rPr lang="es-ES" dirty="0" smtClean="0"/>
              <a:t>Sin importar las instrucciones del programa, éstas se ejecutan en </a:t>
            </a:r>
            <a:r>
              <a:rPr lang="es-ES" b="1" dirty="0" smtClean="0"/>
              <a:t>5 fases </a:t>
            </a:r>
            <a:r>
              <a:rPr lang="es-ES" dirty="0" smtClean="0"/>
              <a:t>en el procesador:</a:t>
            </a:r>
          </a:p>
          <a:p>
            <a:pPr lvl="1"/>
            <a:r>
              <a:rPr lang="es-ES" dirty="0" err="1" smtClean="0"/>
              <a:t>Instruction</a:t>
            </a:r>
            <a:r>
              <a:rPr lang="es-ES" dirty="0" smtClean="0"/>
              <a:t> </a:t>
            </a:r>
            <a:r>
              <a:rPr lang="es-ES" dirty="0" err="1" smtClean="0"/>
              <a:t>fetch</a:t>
            </a:r>
            <a:endParaRPr lang="es-ES" dirty="0" smtClean="0"/>
          </a:p>
          <a:p>
            <a:pPr lvl="1"/>
            <a:r>
              <a:rPr lang="es-ES" dirty="0" err="1" smtClean="0"/>
              <a:t>Instruction</a:t>
            </a:r>
            <a:r>
              <a:rPr lang="es-ES" dirty="0" smtClean="0"/>
              <a:t> </a:t>
            </a:r>
            <a:r>
              <a:rPr lang="es-ES" dirty="0" err="1" smtClean="0"/>
              <a:t>decode</a:t>
            </a:r>
            <a:endParaRPr lang="es-ES" dirty="0" smtClean="0"/>
          </a:p>
          <a:p>
            <a:pPr lvl="1"/>
            <a:r>
              <a:rPr lang="es-ES" dirty="0" err="1" smtClean="0"/>
              <a:t>Opcode</a:t>
            </a:r>
            <a:r>
              <a:rPr lang="es-ES" dirty="0" smtClean="0"/>
              <a:t> </a:t>
            </a:r>
            <a:r>
              <a:rPr lang="es-ES" dirty="0" err="1" smtClean="0"/>
              <a:t>fetch</a:t>
            </a:r>
            <a:endParaRPr lang="es-ES" dirty="0" smtClean="0"/>
          </a:p>
          <a:p>
            <a:pPr lvl="1"/>
            <a:r>
              <a:rPr lang="es-ES" dirty="0" err="1"/>
              <a:t>Opcode</a:t>
            </a:r>
            <a:r>
              <a:rPr lang="es-ES" dirty="0"/>
              <a:t> </a:t>
            </a:r>
            <a:r>
              <a:rPr lang="es-ES" dirty="0" err="1"/>
              <a:t>execute</a:t>
            </a:r>
            <a:r>
              <a:rPr lang="es-ES" dirty="0"/>
              <a:t> </a:t>
            </a:r>
            <a:endParaRPr lang="es-ES" dirty="0" smtClean="0"/>
          </a:p>
          <a:p>
            <a:pPr lvl="1"/>
            <a:r>
              <a:rPr lang="es-ES" dirty="0" err="1" smtClean="0"/>
              <a:t>Operand</a:t>
            </a:r>
            <a:r>
              <a:rPr lang="es-ES" dirty="0" smtClean="0"/>
              <a:t> store</a:t>
            </a:r>
          </a:p>
          <a:p>
            <a:pPr lvl="1"/>
            <a:endParaRPr lang="es-ES" dirty="0" smtClean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362331"/>
              </p:ext>
            </p:extLst>
          </p:nvPr>
        </p:nvGraphicFramePr>
        <p:xfrm>
          <a:off x="6509288" y="4928461"/>
          <a:ext cx="2667000" cy="419100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  <a:gridCol w="533400"/>
              </a:tblGrid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IF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OF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0670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2367" y="815522"/>
            <a:ext cx="10515600" cy="854075"/>
          </a:xfrm>
        </p:spPr>
        <p:txBody>
          <a:bodyPr/>
          <a:lstStyle/>
          <a:p>
            <a:r>
              <a:rPr lang="en-US" dirty="0" smtClean="0"/>
              <a:t>NON-Pipelining Processing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3346" y="1892595"/>
            <a:ext cx="11293641" cy="4478225"/>
          </a:xfrm>
        </p:spPr>
        <p:txBody>
          <a:bodyPr>
            <a:noAutofit/>
          </a:bodyPr>
          <a:lstStyle/>
          <a:p>
            <a:pPr lvl="1"/>
            <a:r>
              <a:rPr lang="es-ES" dirty="0" smtClean="0"/>
              <a:t>Ejecución de una instrucción tras otra</a:t>
            </a:r>
          </a:p>
          <a:p>
            <a:pPr lvl="1"/>
            <a:r>
              <a:rPr lang="es-ES" dirty="0" smtClean="0"/>
              <a:t>Cuando se completa una instrucción se carga la siguiente</a:t>
            </a:r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r>
              <a:rPr lang="es-ES" dirty="0" err="1"/>
              <a:t>t</a:t>
            </a:r>
            <a:r>
              <a:rPr lang="es-ES" dirty="0" err="1" smtClean="0"/>
              <a:t>p</a:t>
            </a:r>
            <a:r>
              <a:rPr lang="es-ES" dirty="0" smtClean="0"/>
              <a:t>: duración de una fase</a:t>
            </a:r>
          </a:p>
          <a:p>
            <a:pPr lvl="1"/>
            <a:r>
              <a:rPr lang="es-ES" dirty="0" err="1" smtClean="0"/>
              <a:t>tn</a:t>
            </a:r>
            <a:r>
              <a:rPr lang="es-ES" dirty="0" smtClean="0"/>
              <a:t>: duración total del programa</a:t>
            </a:r>
          </a:p>
          <a:p>
            <a:pPr lvl="1"/>
            <a:r>
              <a:rPr lang="es-ES" dirty="0" smtClean="0"/>
              <a:t>Si </a:t>
            </a:r>
            <a:r>
              <a:rPr lang="es-ES" dirty="0" err="1" smtClean="0"/>
              <a:t>tp</a:t>
            </a:r>
            <a:r>
              <a:rPr lang="es-ES" dirty="0" smtClean="0"/>
              <a:t>=1, </a:t>
            </a:r>
            <a:r>
              <a:rPr lang="es-ES" dirty="0" err="1" smtClean="0"/>
              <a:t>tn</a:t>
            </a:r>
            <a:r>
              <a:rPr lang="es-ES" dirty="0" smtClean="0"/>
              <a:t> = 15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918424"/>
              </p:ext>
            </p:extLst>
          </p:nvPr>
        </p:nvGraphicFramePr>
        <p:xfrm>
          <a:off x="1746917" y="3094817"/>
          <a:ext cx="8826497" cy="1257300"/>
        </p:xfrm>
        <a:graphic>
          <a:graphicData uri="http://schemas.openxmlformats.org/drawingml/2006/table">
            <a:tbl>
              <a:tblPr/>
              <a:tblGrid>
                <a:gridCol w="828377"/>
                <a:gridCol w="533208"/>
                <a:gridCol w="533208"/>
                <a:gridCol w="533208"/>
                <a:gridCol w="533208"/>
                <a:gridCol w="533208"/>
                <a:gridCol w="533208"/>
                <a:gridCol w="533208"/>
                <a:gridCol w="533208"/>
                <a:gridCol w="533208"/>
                <a:gridCol w="533208"/>
                <a:gridCol w="533208"/>
                <a:gridCol w="533208"/>
                <a:gridCol w="533208"/>
                <a:gridCol w="533208"/>
                <a:gridCol w="533208"/>
              </a:tblGrid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400" b="0" i="0" u="none" strike="noStrike">
                          <a:solidFill>
                            <a:srgbClr val="000000"/>
                          </a:solidFill>
                          <a:effectLst/>
                          <a:latin typeface="Brush Script MT Cursiva" charset="0"/>
                        </a:rPr>
                        <a:t>i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IF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OF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 fontAlgn="b"/>
                      <a:endParaRPr lang="es-ES_tradnl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2400" b="0" i="0" u="none" strike="noStrike">
                          <a:solidFill>
                            <a:srgbClr val="000000"/>
                          </a:solidFill>
                          <a:effectLst/>
                          <a:latin typeface="Brush Script MT Cursiva" charset="0"/>
                        </a:rPr>
                        <a:t>i+1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IF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OF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 fontAlgn="b"/>
                      <a:endParaRPr lang="es-ES_tradnl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2400" b="0" i="0" u="none" strike="noStrike">
                          <a:solidFill>
                            <a:srgbClr val="000000"/>
                          </a:solidFill>
                          <a:effectLst/>
                          <a:latin typeface="Brush Script MT Cursiva" charset="0"/>
                        </a:rPr>
                        <a:t>i+2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IF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OF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3125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2367" y="815522"/>
            <a:ext cx="10515600" cy="854075"/>
          </a:xfrm>
        </p:spPr>
        <p:txBody>
          <a:bodyPr/>
          <a:lstStyle/>
          <a:p>
            <a:r>
              <a:rPr lang="en-US" dirty="0" smtClean="0"/>
              <a:t>Pipelining Processing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3346" y="1892595"/>
            <a:ext cx="11293641" cy="4478225"/>
          </a:xfrm>
        </p:spPr>
        <p:txBody>
          <a:bodyPr>
            <a:noAutofit/>
          </a:bodyPr>
          <a:lstStyle/>
          <a:p>
            <a:pPr lvl="1"/>
            <a:r>
              <a:rPr lang="es-ES" dirty="0" smtClean="0"/>
              <a:t>Cuando termina una fase de una instrucción empieza una fase de la siguiente instrucción. Las fases estarán ejecutando un elemento diferente</a:t>
            </a:r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pPr lvl="1"/>
            <a:endParaRPr lang="es-ES" dirty="0"/>
          </a:p>
          <a:p>
            <a:pPr lvl="1"/>
            <a:r>
              <a:rPr lang="es-ES" dirty="0"/>
              <a:t>Si </a:t>
            </a:r>
            <a:r>
              <a:rPr lang="es-ES" dirty="0" err="1"/>
              <a:t>tp</a:t>
            </a:r>
            <a:r>
              <a:rPr lang="es-ES" dirty="0"/>
              <a:t>=1, </a:t>
            </a:r>
            <a:r>
              <a:rPr lang="es-ES" dirty="0" err="1"/>
              <a:t>tn</a:t>
            </a:r>
            <a:r>
              <a:rPr lang="es-ES" dirty="0"/>
              <a:t> = 7</a:t>
            </a:r>
          </a:p>
          <a:p>
            <a:pPr lvl="1"/>
            <a:r>
              <a:rPr lang="es-ES" dirty="0" smtClean="0"/>
              <a:t>Con </a:t>
            </a:r>
            <a:r>
              <a:rPr lang="es-ES" dirty="0" err="1" smtClean="0"/>
              <a:t>pipelining</a:t>
            </a:r>
            <a:r>
              <a:rPr lang="es-ES" dirty="0" smtClean="0"/>
              <a:t> se mejora el rendimiento del sistema en procesadores modernos</a:t>
            </a:r>
          </a:p>
          <a:p>
            <a:pPr lvl="1"/>
            <a:endParaRPr lang="es-ES" dirty="0" smtClean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646005"/>
              </p:ext>
            </p:extLst>
          </p:nvPr>
        </p:nvGraphicFramePr>
        <p:xfrm>
          <a:off x="1352120" y="2874407"/>
          <a:ext cx="4559301" cy="1257300"/>
        </p:xfrm>
        <a:graphic>
          <a:graphicData uri="http://schemas.openxmlformats.org/drawingml/2006/table">
            <a:tbl>
              <a:tblPr/>
              <a:tblGrid>
                <a:gridCol w="828098"/>
                <a:gridCol w="533029"/>
                <a:gridCol w="533029"/>
                <a:gridCol w="533029"/>
                <a:gridCol w="533029"/>
                <a:gridCol w="533029"/>
                <a:gridCol w="533029"/>
                <a:gridCol w="533029"/>
              </a:tblGrid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400" b="0" i="0" u="none" strike="noStrike">
                          <a:solidFill>
                            <a:srgbClr val="000000"/>
                          </a:solidFill>
                          <a:effectLst/>
                          <a:latin typeface="Brush Script MT Cursiva" charset="0"/>
                        </a:rPr>
                        <a:t>i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IF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OF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 fontAlgn="b"/>
                      <a:endParaRPr lang="es-ES_tradnl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2400" b="0" i="0" u="none" strike="noStrike">
                          <a:solidFill>
                            <a:srgbClr val="000000"/>
                          </a:solidFill>
                          <a:effectLst/>
                          <a:latin typeface="Brush Script MT Cursiva" charset="0"/>
                        </a:rPr>
                        <a:t>i+1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IF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OF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 fontAlgn="b"/>
                      <a:endParaRPr lang="es-ES_tradnl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2400" b="0" i="0" u="none" strike="noStrike">
                          <a:solidFill>
                            <a:srgbClr val="000000"/>
                          </a:solidFill>
                          <a:effectLst/>
                          <a:latin typeface="Brush Script MT Cursiva" charset="0"/>
                        </a:rPr>
                        <a:t>i+2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IF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OF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7946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2367" y="815522"/>
            <a:ext cx="10515600" cy="854075"/>
          </a:xfrm>
        </p:spPr>
        <p:txBody>
          <a:bodyPr/>
          <a:lstStyle/>
          <a:p>
            <a:r>
              <a:rPr lang="en-US" dirty="0" smtClean="0"/>
              <a:t>Pipelining Process: </a:t>
            </a:r>
            <a:r>
              <a:rPr lang="en-US" dirty="0" err="1" smtClean="0"/>
              <a:t>Ejemplo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3346" y="1892595"/>
            <a:ext cx="11293641" cy="4478225"/>
          </a:xfrm>
        </p:spPr>
        <p:txBody>
          <a:bodyPr>
            <a:noAutofit/>
          </a:bodyPr>
          <a:lstStyle/>
          <a:p>
            <a:pPr lvl="1"/>
            <a:r>
              <a:rPr lang="es-ES" dirty="0" smtClean="0"/>
              <a:t>Ejecutar la instrucción: </a:t>
            </a:r>
            <a:r>
              <a:rPr lang="es-ES" dirty="0" err="1" smtClean="0"/>
              <a:t>Ai</a:t>
            </a:r>
            <a:r>
              <a:rPr lang="es-ES" dirty="0" smtClean="0"/>
              <a:t> * Bi + Ci para i = {1, 2, </a:t>
            </a:r>
            <a:r>
              <a:rPr lang="mr-IN" dirty="0" smtClean="0"/>
              <a:t>…</a:t>
            </a:r>
            <a:r>
              <a:rPr lang="es-ES" dirty="0" smtClean="0"/>
              <a:t>, 7}</a:t>
            </a:r>
          </a:p>
          <a:p>
            <a:pPr lvl="1"/>
            <a:r>
              <a:rPr lang="es-ES" dirty="0" smtClean="0"/>
              <a:t>7 instrucciones</a:t>
            </a:r>
          </a:p>
          <a:p>
            <a:pPr lvl="1"/>
            <a:endParaRPr lang="es-ES" dirty="0"/>
          </a:p>
          <a:p>
            <a:pPr lvl="1"/>
            <a:r>
              <a:rPr lang="es-ES" dirty="0" smtClean="0"/>
              <a:t>Mover los valores a los registros:</a:t>
            </a:r>
          </a:p>
          <a:p>
            <a:pPr lvl="1"/>
            <a:r>
              <a:rPr lang="es-ES" dirty="0" smtClean="0"/>
              <a:t>R1 &lt;- </a:t>
            </a:r>
            <a:r>
              <a:rPr lang="es-ES" dirty="0" err="1" smtClean="0"/>
              <a:t>Ai</a:t>
            </a:r>
            <a:endParaRPr lang="es-ES" dirty="0" smtClean="0"/>
          </a:p>
          <a:p>
            <a:pPr lvl="1"/>
            <a:r>
              <a:rPr lang="es-ES" dirty="0" smtClean="0"/>
              <a:t>R2 &lt;- Bi</a:t>
            </a:r>
          </a:p>
          <a:p>
            <a:pPr lvl="1"/>
            <a:r>
              <a:rPr lang="es-ES" dirty="0" smtClean="0"/>
              <a:t>R3 &lt;- </a:t>
            </a:r>
            <a:r>
              <a:rPr lang="es-ES" dirty="0" err="1" smtClean="0"/>
              <a:t>Ai</a:t>
            </a:r>
            <a:r>
              <a:rPr lang="es-ES" dirty="0" smtClean="0"/>
              <a:t> * Bi</a:t>
            </a:r>
          </a:p>
          <a:p>
            <a:pPr lvl="1"/>
            <a:r>
              <a:rPr lang="es-ES" dirty="0" smtClean="0"/>
              <a:t>R4 &lt;- Ci</a:t>
            </a:r>
          </a:p>
          <a:p>
            <a:pPr lvl="1"/>
            <a:r>
              <a:rPr lang="es-ES" dirty="0" smtClean="0"/>
              <a:t>R5 &lt;- R3 + R4</a:t>
            </a:r>
          </a:p>
          <a:p>
            <a:pPr lvl="1"/>
            <a:endParaRPr lang="es-ES" dirty="0" smtClean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pPr lvl="1"/>
            <a:endParaRPr lang="es-ES" dirty="0"/>
          </a:p>
          <a:p>
            <a:pPr lvl="1"/>
            <a:endParaRPr lang="es-ES" dirty="0" smtClean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868" y="2450859"/>
            <a:ext cx="5119058" cy="423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18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2367" y="815522"/>
            <a:ext cx="10515600" cy="854075"/>
          </a:xfrm>
        </p:spPr>
        <p:txBody>
          <a:bodyPr/>
          <a:lstStyle/>
          <a:p>
            <a:r>
              <a:rPr lang="en-US" dirty="0" smtClean="0"/>
              <a:t>Pipelining Process: </a:t>
            </a:r>
            <a:r>
              <a:rPr lang="en-US" dirty="0" err="1" smtClean="0"/>
              <a:t>Ejemplo</a:t>
            </a:r>
            <a:endParaRPr lang="en-US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859524"/>
              </p:ext>
            </p:extLst>
          </p:nvPr>
        </p:nvGraphicFramePr>
        <p:xfrm>
          <a:off x="2954580" y="1967047"/>
          <a:ext cx="6654306" cy="4351340"/>
        </p:xfrm>
        <a:graphic>
          <a:graphicData uri="http://schemas.openxmlformats.org/drawingml/2006/table">
            <a:tbl>
              <a:tblPr/>
              <a:tblGrid>
                <a:gridCol w="1448852"/>
                <a:gridCol w="754791"/>
                <a:gridCol w="754791"/>
                <a:gridCol w="1153875"/>
                <a:gridCol w="737439"/>
                <a:gridCol w="1804558"/>
              </a:tblGrid>
              <a:tr h="370327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Ciclo</a:t>
                      </a:r>
                    </a:p>
                  </a:txBody>
                  <a:tcPr marL="11573" marR="11573" marT="1157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endParaRPr lang="es-ES_tradn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573" marR="11573" marT="115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ES_tradn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573" marR="11573" marT="115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ES_tradn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573" marR="11573" marT="115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32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ES_tradnl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Clock Pulse Num</a:t>
                      </a:r>
                    </a:p>
                  </a:txBody>
                  <a:tcPr marL="11573" marR="11573" marT="115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ES_tradnl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Segmento 1</a:t>
                      </a:r>
                    </a:p>
                  </a:txBody>
                  <a:tcPr marL="11573" marR="11573" marT="115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ES_tradnl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Segmento 2</a:t>
                      </a:r>
                    </a:p>
                  </a:txBody>
                  <a:tcPr marL="11573" marR="11573" marT="115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Segmento 3</a:t>
                      </a:r>
                    </a:p>
                  </a:txBody>
                  <a:tcPr marL="11573" marR="11573" marT="115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3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R1</a:t>
                      </a:r>
                    </a:p>
                  </a:txBody>
                  <a:tcPr marL="11573" marR="11573" marT="115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R2</a:t>
                      </a:r>
                    </a:p>
                  </a:txBody>
                  <a:tcPr marL="11573" marR="11573" marT="115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R3</a:t>
                      </a:r>
                    </a:p>
                  </a:txBody>
                  <a:tcPr marL="11573" marR="11573" marT="115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R4</a:t>
                      </a:r>
                    </a:p>
                  </a:txBody>
                  <a:tcPr marL="11573" marR="11573" marT="115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R5</a:t>
                      </a:r>
                    </a:p>
                  </a:txBody>
                  <a:tcPr marL="11573" marR="11573" marT="115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8754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1573" marR="11573" marT="1157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A1</a:t>
                      </a:r>
                    </a:p>
                  </a:txBody>
                  <a:tcPr marL="11573" marR="11573" marT="115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B1</a:t>
                      </a:r>
                    </a:p>
                  </a:txBody>
                  <a:tcPr marL="11573" marR="11573" marT="115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73" marR="11573" marT="1157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73" marR="11573" marT="115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73" marR="11573" marT="115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8754"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11573" marR="11573" marT="1157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A2</a:t>
                      </a:r>
                    </a:p>
                  </a:txBody>
                  <a:tcPr marL="11573" marR="11573" marT="115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B2</a:t>
                      </a:r>
                    </a:p>
                  </a:txBody>
                  <a:tcPr marL="11573" marR="11573" marT="115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A1 * B1</a:t>
                      </a:r>
                    </a:p>
                  </a:txBody>
                  <a:tcPr marL="11573" marR="11573" marT="115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C1</a:t>
                      </a:r>
                    </a:p>
                  </a:txBody>
                  <a:tcPr marL="11573" marR="11573" marT="115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73" marR="11573" marT="1157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8754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1573" marR="11573" marT="1157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A3</a:t>
                      </a:r>
                    </a:p>
                  </a:txBody>
                  <a:tcPr marL="11573" marR="11573" marT="115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B3</a:t>
                      </a:r>
                    </a:p>
                  </a:txBody>
                  <a:tcPr marL="11573" marR="11573" marT="115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A2 * B2</a:t>
                      </a:r>
                    </a:p>
                  </a:txBody>
                  <a:tcPr marL="11573" marR="11573" marT="115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C2</a:t>
                      </a:r>
                    </a:p>
                  </a:txBody>
                  <a:tcPr marL="11573" marR="11573" marT="115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A1 * B1 + C1</a:t>
                      </a:r>
                    </a:p>
                  </a:txBody>
                  <a:tcPr marL="11573" marR="11573" marT="115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8754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11573" marR="11573" marT="1157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A4</a:t>
                      </a:r>
                    </a:p>
                  </a:txBody>
                  <a:tcPr marL="11573" marR="11573" marT="115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B4</a:t>
                      </a:r>
                    </a:p>
                  </a:txBody>
                  <a:tcPr marL="11573" marR="11573" marT="115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A3 * B3</a:t>
                      </a:r>
                    </a:p>
                  </a:txBody>
                  <a:tcPr marL="11573" marR="11573" marT="115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C3</a:t>
                      </a:r>
                    </a:p>
                  </a:txBody>
                  <a:tcPr marL="11573" marR="11573" marT="115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A2 * B2 + C2</a:t>
                      </a:r>
                    </a:p>
                  </a:txBody>
                  <a:tcPr marL="11573" marR="11573" marT="115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8754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11573" marR="11573" marT="1157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A5</a:t>
                      </a:r>
                    </a:p>
                  </a:txBody>
                  <a:tcPr marL="11573" marR="11573" marT="115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B5</a:t>
                      </a:r>
                    </a:p>
                  </a:txBody>
                  <a:tcPr marL="11573" marR="11573" marT="115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A4 * B4</a:t>
                      </a:r>
                    </a:p>
                  </a:txBody>
                  <a:tcPr marL="11573" marR="11573" marT="115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C4</a:t>
                      </a:r>
                    </a:p>
                  </a:txBody>
                  <a:tcPr marL="11573" marR="11573" marT="115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A3 * B3 + C3</a:t>
                      </a:r>
                    </a:p>
                  </a:txBody>
                  <a:tcPr marL="11573" marR="11573" marT="115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8754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</a:t>
                      </a:r>
                    </a:p>
                  </a:txBody>
                  <a:tcPr marL="11573" marR="11573" marT="1157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A6</a:t>
                      </a:r>
                    </a:p>
                  </a:txBody>
                  <a:tcPr marL="11573" marR="11573" marT="115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B6</a:t>
                      </a:r>
                    </a:p>
                  </a:txBody>
                  <a:tcPr marL="11573" marR="11573" marT="115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A5 * B5</a:t>
                      </a:r>
                    </a:p>
                  </a:txBody>
                  <a:tcPr marL="11573" marR="11573" marT="115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C5</a:t>
                      </a:r>
                    </a:p>
                  </a:txBody>
                  <a:tcPr marL="11573" marR="11573" marT="115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A4 * B4 + C4</a:t>
                      </a:r>
                    </a:p>
                  </a:txBody>
                  <a:tcPr marL="11573" marR="11573" marT="115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8754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</a:t>
                      </a:r>
                    </a:p>
                  </a:txBody>
                  <a:tcPr marL="11573" marR="11573" marT="1157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A7</a:t>
                      </a:r>
                    </a:p>
                  </a:txBody>
                  <a:tcPr marL="11573" marR="11573" marT="115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B7</a:t>
                      </a:r>
                    </a:p>
                  </a:txBody>
                  <a:tcPr marL="11573" marR="11573" marT="115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A6 * B6</a:t>
                      </a:r>
                    </a:p>
                  </a:txBody>
                  <a:tcPr marL="11573" marR="11573" marT="115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C6</a:t>
                      </a:r>
                    </a:p>
                  </a:txBody>
                  <a:tcPr marL="11573" marR="11573" marT="115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A5 * B5 + C5</a:t>
                      </a:r>
                    </a:p>
                  </a:txBody>
                  <a:tcPr marL="11573" marR="11573" marT="115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8754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</a:t>
                      </a:r>
                    </a:p>
                  </a:txBody>
                  <a:tcPr marL="11573" marR="11573" marT="1157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73" marR="11573" marT="1157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73" marR="11573" marT="115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A7 * B7</a:t>
                      </a:r>
                    </a:p>
                  </a:txBody>
                  <a:tcPr marL="11573" marR="11573" marT="115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C7</a:t>
                      </a:r>
                    </a:p>
                  </a:txBody>
                  <a:tcPr marL="11573" marR="11573" marT="115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A6 * B6 + C6</a:t>
                      </a:r>
                    </a:p>
                  </a:txBody>
                  <a:tcPr marL="11573" marR="11573" marT="115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327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</a:t>
                      </a:r>
                    </a:p>
                  </a:txBody>
                  <a:tcPr marL="11573" marR="11573" marT="1157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73" marR="11573" marT="1157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73" marR="11573" marT="115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73" marR="11573" marT="1157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73" marR="11573" marT="115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A7 * B7 + C7</a:t>
                      </a:r>
                    </a:p>
                  </a:txBody>
                  <a:tcPr marL="11573" marR="11573" marT="115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581891" y="6334304"/>
            <a:ext cx="7738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Los 5 </a:t>
            </a:r>
            <a:r>
              <a:rPr lang="en-US" sz="2400" dirty="0" err="1" smtClean="0"/>
              <a:t>registros</a:t>
            </a:r>
            <a:r>
              <a:rPr lang="en-US" sz="2400" dirty="0" smtClean="0"/>
              <a:t> </a:t>
            </a:r>
            <a:r>
              <a:rPr lang="en-US" sz="2400" dirty="0" err="1" smtClean="0"/>
              <a:t>contendr</a:t>
            </a:r>
            <a:r>
              <a:rPr lang="es-ES" sz="2400" dirty="0" err="1" smtClean="0"/>
              <a:t>án</a:t>
            </a:r>
            <a:r>
              <a:rPr lang="es-ES" sz="2400" dirty="0" smtClean="0"/>
              <a:t> </a:t>
            </a:r>
            <a:r>
              <a:rPr lang="es-ES" sz="2400" smtClean="0"/>
              <a:t>nueva </a:t>
            </a:r>
            <a:r>
              <a:rPr lang="es-ES" sz="2400" smtClean="0"/>
              <a:t>data </a:t>
            </a:r>
            <a:r>
              <a:rPr lang="es-ES" sz="2400" dirty="0" smtClean="0"/>
              <a:t>con cada ‘</a:t>
            </a:r>
            <a:r>
              <a:rPr lang="es-ES" sz="2400" dirty="0" err="1" smtClean="0"/>
              <a:t>clock</a:t>
            </a:r>
            <a:r>
              <a:rPr lang="es-ES" sz="2400" dirty="0" smtClean="0"/>
              <a:t> pulse’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1229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2367" y="815522"/>
            <a:ext cx="10515600" cy="854075"/>
          </a:xfrm>
        </p:spPr>
        <p:txBody>
          <a:bodyPr/>
          <a:lstStyle/>
          <a:p>
            <a:r>
              <a:rPr lang="en-US" dirty="0" smtClean="0"/>
              <a:t>Pipelining Process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3346" y="2377440"/>
            <a:ext cx="11293641" cy="3993380"/>
          </a:xfrm>
        </p:spPr>
        <p:txBody>
          <a:bodyPr>
            <a:noAutofit/>
          </a:bodyPr>
          <a:lstStyle/>
          <a:p>
            <a:pPr lvl="1"/>
            <a:r>
              <a:rPr lang="es-ES" dirty="0"/>
              <a:t>Los segmentos operan concurrentemente con otros </a:t>
            </a:r>
            <a:r>
              <a:rPr lang="es-ES" dirty="0" smtClean="0"/>
              <a:t>segmentos</a:t>
            </a:r>
          </a:p>
          <a:p>
            <a:pPr lvl="1"/>
            <a:r>
              <a:rPr lang="es-ES" dirty="0" smtClean="0"/>
              <a:t>Un pipeline puede ser visto como un conjunto de segmentos de procesamiento</a:t>
            </a:r>
          </a:p>
          <a:p>
            <a:pPr lvl="1"/>
            <a:r>
              <a:rPr lang="es-ES" dirty="0" smtClean="0"/>
              <a:t>Cada subproceso se ejecuta especialmente en un segmento</a:t>
            </a:r>
          </a:p>
          <a:p>
            <a:pPr lvl="1"/>
            <a:r>
              <a:rPr lang="es-ES" dirty="0" smtClean="0"/>
              <a:t>La instrucción es particionada por eso cada segmento hace un procesamiento parcial</a:t>
            </a:r>
          </a:p>
          <a:p>
            <a:pPr lvl="1"/>
            <a:r>
              <a:rPr lang="es-ES" dirty="0" smtClean="0"/>
              <a:t>El resultado se obtiene después de la ejecución de todos los segmentos</a:t>
            </a:r>
          </a:p>
          <a:p>
            <a:pPr lvl="1"/>
            <a:r>
              <a:rPr lang="es-ES" dirty="0" smtClean="0"/>
              <a:t>Se trabaja con diferentes registros en los segmentos que se ejecutan de manera concurrente</a:t>
            </a:r>
          </a:p>
          <a:p>
            <a:pPr lvl="1"/>
            <a:r>
              <a:rPr lang="es-ES" b="1" dirty="0" smtClean="0">
                <a:solidFill>
                  <a:srgbClr val="FF0000"/>
                </a:solidFill>
              </a:rPr>
              <a:t>Responda</a:t>
            </a:r>
            <a:r>
              <a:rPr lang="es-ES" dirty="0" smtClean="0"/>
              <a:t>: ¿Qué tipo de operaciones/aplicaciones se pueden ejecutar en un pipeline </a:t>
            </a:r>
            <a:r>
              <a:rPr lang="es-ES" dirty="0" err="1" smtClean="0"/>
              <a:t>processor</a:t>
            </a:r>
            <a:r>
              <a:rPr lang="es-ES" dirty="0" smtClean="0"/>
              <a:t>?</a:t>
            </a:r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pPr lvl="1"/>
            <a:endParaRPr lang="es-ES" dirty="0"/>
          </a:p>
          <a:p>
            <a:pPr lvl="1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722351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7988" y="399010"/>
            <a:ext cx="10515600" cy="854075"/>
          </a:xfrm>
        </p:spPr>
        <p:txBody>
          <a:bodyPr/>
          <a:lstStyle/>
          <a:p>
            <a:r>
              <a:rPr lang="en-US" dirty="0" smtClean="0"/>
              <a:t>Pipelining Process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1666632"/>
            <a:ext cx="4496467" cy="4789642"/>
          </a:xfrm>
        </p:spPr>
        <p:txBody>
          <a:bodyPr>
            <a:noAutofit/>
          </a:bodyPr>
          <a:lstStyle/>
          <a:p>
            <a:pPr lvl="1"/>
            <a:r>
              <a:rPr lang="es-ES" dirty="0" smtClean="0"/>
              <a:t>Ejemplo:</a:t>
            </a:r>
          </a:p>
          <a:p>
            <a:pPr lvl="1"/>
            <a:r>
              <a:rPr lang="es-ES" dirty="0" smtClean="0"/>
              <a:t>(los registros que separan los segmentos contienen resultados intermedios)</a:t>
            </a:r>
          </a:p>
          <a:p>
            <a:pPr lvl="1"/>
            <a:r>
              <a:rPr lang="es-ES" dirty="0" smtClean="0"/>
              <a:t>Si existen 4 Segmentos y por cada segmento se ejecutan 6 tareas (una tarea por un ciclo de reloj) cómo se grafica el diagrama espacio </a:t>
            </a:r>
            <a:r>
              <a:rPr lang="mr-IN" dirty="0" smtClean="0"/>
              <a:t>–</a:t>
            </a:r>
            <a:r>
              <a:rPr lang="es-ES" dirty="0" smtClean="0"/>
              <a:t> tiempo de este pipeline?</a:t>
            </a:r>
          </a:p>
          <a:p>
            <a:pPr lvl="1"/>
            <a:r>
              <a:rPr lang="es-ES" dirty="0" smtClean="0"/>
              <a:t>Después de qué ciclo dejará de ejecutarse la tarea T1?</a:t>
            </a:r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pPr lvl="1"/>
            <a:endParaRPr lang="es-ES" dirty="0"/>
          </a:p>
          <a:p>
            <a:pPr lvl="1"/>
            <a:endParaRPr lang="es-ES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6467" y="1581178"/>
            <a:ext cx="7188200" cy="23622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6467" y="4278770"/>
            <a:ext cx="73025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433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6869" y="413965"/>
            <a:ext cx="10515600" cy="854075"/>
          </a:xfrm>
        </p:spPr>
        <p:txBody>
          <a:bodyPr/>
          <a:lstStyle/>
          <a:p>
            <a:r>
              <a:rPr lang="en-US" dirty="0" smtClean="0"/>
              <a:t>Pipelining Process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25064" y="2293748"/>
            <a:ext cx="10046994" cy="4061573"/>
          </a:xfrm>
        </p:spPr>
        <p:txBody>
          <a:bodyPr>
            <a:noAutofit/>
          </a:bodyPr>
          <a:lstStyle/>
          <a:p>
            <a:pPr lvl="1"/>
            <a:r>
              <a:rPr lang="es-ES" sz="2600" dirty="0" smtClean="0"/>
              <a:t>Realizar la operación (</a:t>
            </a:r>
            <a:r>
              <a:rPr lang="es-ES" sz="2600" dirty="0" err="1" smtClean="0"/>
              <a:t>Ai</a:t>
            </a:r>
            <a:r>
              <a:rPr lang="es-ES" sz="2600" dirty="0" smtClean="0"/>
              <a:t> + Bi)(Ci + Di) para una serie de números. Especificar un pipeline para llevar a cabo esta tarea. Liste los contenidos de todos los registros en el pipeline para i = 1 hasta i = 7.</a:t>
            </a:r>
          </a:p>
          <a:p>
            <a:pPr lvl="1"/>
            <a:r>
              <a:rPr lang="es-ES" sz="2600" dirty="0" smtClean="0"/>
              <a:t>Hacer un diagrama donde se muestre cómo se usan los registros y operaciones</a:t>
            </a:r>
          </a:p>
          <a:p>
            <a:pPr lvl="1"/>
            <a:r>
              <a:rPr lang="es-ES" sz="2600" dirty="0" smtClean="0"/>
              <a:t>Muestre los segmentos necesarios en una tabla</a:t>
            </a:r>
            <a:endParaRPr lang="es-ES" sz="2600" dirty="0"/>
          </a:p>
          <a:p>
            <a:pPr lvl="1"/>
            <a:r>
              <a:rPr lang="es-ES" sz="2600" dirty="0" smtClean="0"/>
              <a:t>Cómo sería el diagrama espacio </a:t>
            </a:r>
            <a:r>
              <a:rPr lang="mr-IN" sz="2600" dirty="0" smtClean="0"/>
              <a:t>–</a:t>
            </a:r>
            <a:r>
              <a:rPr lang="es-ES" sz="2600" dirty="0" smtClean="0"/>
              <a:t> tiempo?</a:t>
            </a:r>
            <a:endParaRPr lang="es-ES" sz="2600" dirty="0"/>
          </a:p>
          <a:p>
            <a:pPr lvl="1"/>
            <a:endParaRPr lang="es-ES" sz="2600" dirty="0" smtClean="0"/>
          </a:p>
          <a:p>
            <a:pPr lvl="1"/>
            <a:endParaRPr lang="es-ES" sz="2600" dirty="0"/>
          </a:p>
          <a:p>
            <a:pPr lvl="1"/>
            <a:endParaRPr lang="es-ES" sz="2600" dirty="0" smtClean="0"/>
          </a:p>
        </p:txBody>
      </p:sp>
    </p:spTree>
    <p:extLst>
      <p:ext uri="{BB962C8B-B14F-4D97-AF65-F5344CB8AC3E}">
        <p14:creationId xmlns:p14="http://schemas.microsoft.com/office/powerpoint/2010/main" val="12512866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3886</TotalTime>
  <Words>1062</Words>
  <Application>Microsoft Macintosh PowerPoint</Application>
  <PresentationFormat>Panorámica</PresentationFormat>
  <Paragraphs>215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Brush Script MT Cursiva</vt:lpstr>
      <vt:lpstr>Calibri</vt:lpstr>
      <vt:lpstr>Calibri Light</vt:lpstr>
      <vt:lpstr>Mangal</vt:lpstr>
      <vt:lpstr>Arial</vt:lpstr>
      <vt:lpstr>Tema de Office</vt:lpstr>
      <vt:lpstr>Computación Paralela</vt:lpstr>
      <vt:lpstr>Pipelining Process:  Cómo un programa se ejecuta a manera de pipeline</vt:lpstr>
      <vt:lpstr>NON-Pipelining Processing</vt:lpstr>
      <vt:lpstr>Pipelining Processing</vt:lpstr>
      <vt:lpstr>Pipelining Process: Ejemplo</vt:lpstr>
      <vt:lpstr>Pipelining Process: Ejemplo</vt:lpstr>
      <vt:lpstr>Pipelining Process</vt:lpstr>
      <vt:lpstr>Pipelining Process</vt:lpstr>
      <vt:lpstr>Pipelining Process</vt:lpstr>
      <vt:lpstr>Pipelining Process</vt:lpstr>
      <vt:lpstr>Pipelining Process</vt:lpstr>
      <vt:lpstr>En una unidad NON-Pipelining</vt:lpstr>
      <vt:lpstr>En una unidad NON-Pipelining</vt:lpstr>
      <vt:lpstr>Pipelining Process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Puertas Lógicas</dc:title>
  <dc:creator>Lorena Recalde</dc:creator>
  <cp:lastModifiedBy>Lorena Recalde</cp:lastModifiedBy>
  <cp:revision>160</cp:revision>
  <dcterms:created xsi:type="dcterms:W3CDTF">2019-04-18T13:50:07Z</dcterms:created>
  <dcterms:modified xsi:type="dcterms:W3CDTF">2019-12-20T15:26:49Z</dcterms:modified>
</cp:coreProperties>
</file>