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3" r:id="rId3"/>
    <p:sldId id="324" r:id="rId4"/>
    <p:sldId id="325" r:id="rId5"/>
    <p:sldId id="326" r:id="rId6"/>
    <p:sldId id="327" r:id="rId7"/>
    <p:sldId id="332" r:id="rId8"/>
    <p:sldId id="333" r:id="rId9"/>
    <p:sldId id="334" r:id="rId10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A0B"/>
    <a:srgbClr val="A80101"/>
    <a:srgbClr val="FCFF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7"/>
    <p:restoredTop sz="93112"/>
  </p:normalViewPr>
  <p:slideViewPr>
    <p:cSldViewPr snapToGrid="0" snapToObjects="1">
      <p:cViewPr>
        <p:scale>
          <a:sx n="80" d="100"/>
          <a:sy n="80" d="100"/>
        </p:scale>
        <p:origin x="2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7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3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3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0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9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9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5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3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BC5C-D8D6-A14A-A27D-322464B1AC29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6906" y="1214438"/>
            <a:ext cx="9994232" cy="2387600"/>
          </a:xfrm>
        </p:spPr>
        <p:txBody>
          <a:bodyPr>
            <a:normAutofit/>
          </a:bodyPr>
          <a:lstStyle/>
          <a:p>
            <a:r>
              <a:rPr lang="es-ES" dirty="0" smtClean="0"/>
              <a:t>Computación Paralela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06778"/>
            <a:ext cx="9144000" cy="1151021"/>
          </a:xfrm>
        </p:spPr>
        <p:txBody>
          <a:bodyPr/>
          <a:lstStyle/>
          <a:p>
            <a:r>
              <a:rPr lang="en-US" dirty="0" err="1" smtClean="0"/>
              <a:t>Dra</a:t>
            </a:r>
            <a:r>
              <a:rPr lang="en-US" dirty="0" smtClean="0"/>
              <a:t>. Lorena Recalde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6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1931" y="650311"/>
            <a:ext cx="10515600" cy="854075"/>
          </a:xfrm>
        </p:spPr>
        <p:txBody>
          <a:bodyPr/>
          <a:lstStyle/>
          <a:p>
            <a:r>
              <a:rPr lang="es-ES" dirty="0" smtClean="0"/>
              <a:t>NOTA</a:t>
            </a:r>
            <a:endParaRPr lang="en-US" dirty="0"/>
          </a:p>
        </p:txBody>
      </p:sp>
      <p:sp>
        <p:nvSpPr>
          <p:cNvPr id="13" name="Marcador de contenido 2"/>
          <p:cNvSpPr>
            <a:spLocks noGrp="1"/>
          </p:cNvSpPr>
          <p:nvPr>
            <p:ph idx="1"/>
          </p:nvPr>
        </p:nvSpPr>
        <p:spPr>
          <a:xfrm>
            <a:off x="513346" y="1892595"/>
            <a:ext cx="11293641" cy="4478225"/>
          </a:xfrm>
        </p:spPr>
        <p:txBody>
          <a:bodyPr>
            <a:noAutofit/>
          </a:bodyPr>
          <a:lstStyle/>
          <a:p>
            <a:r>
              <a:rPr lang="en-US" dirty="0" smtClean="0"/>
              <a:t>Almost</a:t>
            </a:r>
            <a:r>
              <a:rPr lang="en-US" dirty="0"/>
              <a:t> </a:t>
            </a:r>
            <a:r>
              <a:rPr lang="en-US" dirty="0" smtClean="0"/>
              <a:t>all </a:t>
            </a:r>
            <a:r>
              <a:rPr lang="en-US" dirty="0"/>
              <a:t>computers are constructed using a clock that determines when events </a:t>
            </a:r>
            <a:r>
              <a:rPr lang="en-US" dirty="0" smtClean="0"/>
              <a:t>take place </a:t>
            </a:r>
            <a:r>
              <a:rPr lang="en-US" dirty="0"/>
              <a:t>in the hardware. </a:t>
            </a:r>
            <a:r>
              <a:rPr lang="en-US" dirty="0" smtClean="0"/>
              <a:t>These </a:t>
            </a:r>
            <a:r>
              <a:rPr lang="en-US" dirty="0"/>
              <a:t>discrete time intervals are called </a:t>
            </a:r>
            <a:r>
              <a:rPr lang="en-US" b="1" dirty="0"/>
              <a:t>clock cycles </a:t>
            </a:r>
            <a:r>
              <a:rPr lang="en-US" dirty="0"/>
              <a:t>(</a:t>
            </a:r>
            <a:r>
              <a:rPr lang="en-US" dirty="0" smtClean="0"/>
              <a:t>or ticks</a:t>
            </a:r>
            <a:r>
              <a:rPr lang="en-US" dirty="0"/>
              <a:t>, clock ticks, clock periods, clocks, cycles). </a:t>
            </a:r>
            <a:endParaRPr lang="en-US" dirty="0" smtClean="0"/>
          </a:p>
          <a:p>
            <a:r>
              <a:rPr lang="en-US" dirty="0" smtClean="0"/>
              <a:t>Designers </a:t>
            </a:r>
            <a:r>
              <a:rPr lang="en-US" dirty="0"/>
              <a:t>refer to the length of </a:t>
            </a:r>
            <a:r>
              <a:rPr lang="en-US" dirty="0" smtClean="0"/>
              <a:t>a clock </a:t>
            </a:r>
            <a:r>
              <a:rPr lang="en-US" dirty="0"/>
              <a:t>period both as the time for a complete clock cycle (e.g., 250 picoseconds, </a:t>
            </a:r>
            <a:r>
              <a:rPr lang="en-US" dirty="0" smtClean="0"/>
              <a:t>or 250 </a:t>
            </a:r>
            <a:r>
              <a:rPr lang="en-US" dirty="0" err="1"/>
              <a:t>ps</a:t>
            </a:r>
            <a:r>
              <a:rPr lang="en-US" dirty="0"/>
              <a:t>) and as the clock rate (e.g., 4 gigahertz, or </a:t>
            </a:r>
            <a:r>
              <a:rPr lang="en-US" dirty="0" smtClean="0"/>
              <a:t>4 </a:t>
            </a:r>
            <a:r>
              <a:rPr lang="en-US" dirty="0"/>
              <a:t>GHz), which is the inverse of </a:t>
            </a:r>
            <a:r>
              <a:rPr lang="en-US" dirty="0" smtClean="0"/>
              <a:t>the clock </a:t>
            </a:r>
            <a:r>
              <a:rPr lang="en-US" dirty="0"/>
              <a:t>period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/>
              <a:t>clock </a:t>
            </a:r>
            <a:r>
              <a:rPr lang="en-US" smtClean="0"/>
              <a:t>period: The length of </a:t>
            </a:r>
            <a:r>
              <a:rPr lang="en-US"/>
              <a:t>each clock cycle.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6519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3777" y="650311"/>
            <a:ext cx="3493008" cy="1855145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Pipelining</a:t>
            </a:r>
            <a:r>
              <a:rPr lang="es-ES" dirty="0" smtClean="0"/>
              <a:t> and </a:t>
            </a:r>
            <a:br>
              <a:rPr lang="es-ES" dirty="0" smtClean="0"/>
            </a:br>
            <a:r>
              <a:rPr lang="es-ES" dirty="0" smtClean="0"/>
              <a:t>NON-</a:t>
            </a:r>
            <a:r>
              <a:rPr lang="es-ES" dirty="0" err="1" smtClean="0"/>
              <a:t>Pipelining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998" y="36576"/>
            <a:ext cx="69977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3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1931" y="650311"/>
            <a:ext cx="10515600" cy="854075"/>
          </a:xfrm>
        </p:spPr>
        <p:txBody>
          <a:bodyPr/>
          <a:lstStyle/>
          <a:p>
            <a:r>
              <a:rPr lang="es-ES" dirty="0" err="1" smtClean="0"/>
              <a:t>Pipelining</a:t>
            </a:r>
            <a:r>
              <a:rPr lang="es-ES" dirty="0" smtClean="0"/>
              <a:t> and </a:t>
            </a:r>
            <a:r>
              <a:rPr lang="es-ES" dirty="0" smtClean="0"/>
              <a:t>NON-</a:t>
            </a:r>
            <a:r>
              <a:rPr lang="es-ES" dirty="0" err="1" smtClean="0"/>
              <a:t>Pipelining</a:t>
            </a:r>
            <a:r>
              <a:rPr lang="es-ES" dirty="0" smtClean="0"/>
              <a:t> (Single </a:t>
            </a:r>
            <a:r>
              <a:rPr lang="es-ES" dirty="0" err="1" smtClean="0"/>
              <a:t>cycle</a:t>
            </a:r>
            <a:r>
              <a:rPr lang="es-ES" dirty="0" smtClean="0"/>
              <a:t>)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651" y="2227262"/>
            <a:ext cx="9420674" cy="347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3405" y="185091"/>
            <a:ext cx="4005072" cy="1611626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Single-Cycle versus Pipelined Performance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753" y="0"/>
            <a:ext cx="7175500" cy="67818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28614" y="2116571"/>
            <a:ext cx="45091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Ejecuci</a:t>
            </a:r>
            <a:r>
              <a:rPr lang="es-ES" dirty="0" err="1" smtClean="0"/>
              <a:t>ón</a:t>
            </a:r>
            <a:r>
              <a:rPr lang="es-ES" dirty="0" smtClean="0"/>
              <a:t> </a:t>
            </a:r>
            <a:r>
              <a:rPr lang="en-US" dirty="0" err="1" smtClean="0"/>
              <a:t>Nonpipelined</a:t>
            </a:r>
            <a:r>
              <a:rPr lang="en-US" dirty="0"/>
              <a:t> y pipelined de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instrucciones</a:t>
            </a:r>
            <a:r>
              <a:rPr lang="en-US" dirty="0"/>
              <a:t> </a:t>
            </a:r>
            <a:r>
              <a:rPr lang="en-US" dirty="0" smtClean="0"/>
              <a:t>load word. </a:t>
            </a:r>
          </a:p>
          <a:p>
            <a:r>
              <a:rPr lang="en-US" dirty="0" smtClean="0"/>
              <a:t>El </a:t>
            </a:r>
            <a:r>
              <a:rPr lang="en-US" dirty="0" err="1"/>
              <a:t>tiempo</a:t>
            </a:r>
            <a:r>
              <a:rPr lang="en-US" dirty="0"/>
              <a:t> entre la </a:t>
            </a:r>
            <a:r>
              <a:rPr lang="en-US" dirty="0" err="1"/>
              <a:t>primera</a:t>
            </a:r>
            <a:r>
              <a:rPr lang="en-US" dirty="0"/>
              <a:t> y la </a:t>
            </a:r>
            <a:r>
              <a:rPr lang="en-US" dirty="0" err="1"/>
              <a:t>cuarta</a:t>
            </a:r>
            <a:r>
              <a:rPr lang="en-US" dirty="0"/>
              <a:t> </a:t>
            </a:r>
            <a:r>
              <a:rPr lang="en-US" dirty="0" err="1" smtClean="0"/>
              <a:t>instrucci</a:t>
            </a:r>
            <a:r>
              <a:rPr lang="es-ES" dirty="0" err="1" smtClean="0"/>
              <a:t>ón</a:t>
            </a:r>
            <a:r>
              <a:rPr lang="en-US" dirty="0" smtClean="0"/>
              <a:t> </a:t>
            </a:r>
            <a:r>
              <a:rPr lang="en-US" dirty="0"/>
              <a:t>en el </a:t>
            </a:r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 smtClean="0"/>
              <a:t>nonpipelined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/>
              <a:t>de 3 × 800 </a:t>
            </a:r>
            <a:r>
              <a:rPr lang="en-US" dirty="0" err="1" smtClean="0"/>
              <a:t>ps</a:t>
            </a:r>
            <a:r>
              <a:rPr lang="en-US" dirty="0" smtClean="0"/>
              <a:t> </a:t>
            </a:r>
            <a:r>
              <a:rPr lang="en-US" dirty="0"/>
              <a:t>o 2400 ps. </a:t>
            </a:r>
            <a:endParaRPr lang="en-US" dirty="0" smtClean="0"/>
          </a:p>
          <a:p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/>
              <a:t> de </a:t>
            </a:r>
            <a:r>
              <a:rPr lang="en-US" dirty="0" smtClean="0"/>
              <a:t>pipeline </a:t>
            </a:r>
            <a:r>
              <a:rPr lang="en-US" dirty="0" err="1" smtClean="0"/>
              <a:t>toman</a:t>
            </a:r>
            <a:r>
              <a:rPr lang="en-US" dirty="0" smtClean="0"/>
              <a:t> un </a:t>
            </a:r>
            <a:r>
              <a:rPr lang="en-US" dirty="0"/>
              <a:t>solo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reloj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lo </a:t>
            </a:r>
            <a:r>
              <a:rPr lang="en-US" dirty="0" err="1"/>
              <a:t>que</a:t>
            </a:r>
            <a:r>
              <a:rPr lang="en-US" dirty="0"/>
              <a:t> el </a:t>
            </a:r>
            <a:r>
              <a:rPr lang="en-US" dirty="0" err="1"/>
              <a:t>ciclo</a:t>
            </a:r>
            <a:r>
              <a:rPr lang="en-US" dirty="0"/>
              <a:t> del </a:t>
            </a:r>
            <a:r>
              <a:rPr lang="en-US" dirty="0" err="1"/>
              <a:t>reloj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lo </a:t>
            </a:r>
            <a:r>
              <a:rPr lang="en-US" dirty="0" err="1"/>
              <a:t>suficientemente</a:t>
            </a:r>
            <a:r>
              <a:rPr lang="en-US" dirty="0"/>
              <a:t> largo para </a:t>
            </a:r>
            <a:r>
              <a:rPr lang="en-US" dirty="0" err="1"/>
              <a:t>adaptarse</a:t>
            </a:r>
            <a:r>
              <a:rPr lang="en-US" dirty="0"/>
              <a:t> a la </a:t>
            </a:r>
            <a:r>
              <a:rPr lang="en-US" dirty="0" err="1"/>
              <a:t>operación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lenta</a:t>
            </a:r>
            <a:r>
              <a:rPr lang="en-US" dirty="0"/>
              <a:t>. </a:t>
            </a:r>
            <a:r>
              <a:rPr lang="en-US" dirty="0" smtClean="0"/>
              <a:t>El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reloj</a:t>
            </a:r>
            <a:r>
              <a:rPr lang="en-US" dirty="0"/>
              <a:t> de </a:t>
            </a:r>
            <a:r>
              <a:rPr lang="en-US" dirty="0" err="1"/>
              <a:t>ejecución</a:t>
            </a:r>
            <a:r>
              <a:rPr lang="en-US" dirty="0"/>
              <a:t> pipelined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/>
              <a:t>tener</a:t>
            </a:r>
            <a:r>
              <a:rPr lang="en-US" dirty="0"/>
              <a:t> el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reloj</a:t>
            </a:r>
            <a:r>
              <a:rPr lang="en-US" dirty="0"/>
              <a:t> de </a:t>
            </a:r>
            <a:r>
              <a:rPr lang="en-US" dirty="0" err="1"/>
              <a:t>peor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200 </a:t>
            </a:r>
            <a:r>
              <a:rPr lang="en-US" dirty="0" err="1"/>
              <a:t>ps</a:t>
            </a:r>
            <a:r>
              <a:rPr lang="en-US" dirty="0"/>
              <a:t>, </a:t>
            </a:r>
            <a:r>
              <a:rPr lang="en-US" dirty="0" err="1"/>
              <a:t>aunque</a:t>
            </a:r>
            <a:r>
              <a:rPr lang="en-US" dirty="0"/>
              <a:t> </a:t>
            </a:r>
            <a:r>
              <a:rPr lang="en-US" dirty="0" err="1" smtClean="0"/>
              <a:t>algunas</a:t>
            </a:r>
            <a:r>
              <a:rPr lang="en-US" dirty="0" smtClean="0"/>
              <a:t> </a:t>
            </a:r>
            <a:r>
              <a:rPr lang="en-US" dirty="0" err="1"/>
              <a:t>etapas</a:t>
            </a:r>
            <a:r>
              <a:rPr lang="en-US" dirty="0"/>
              <a:t> </a:t>
            </a:r>
            <a:r>
              <a:rPr lang="en-US" dirty="0" err="1"/>
              <a:t>toman</a:t>
            </a:r>
            <a:r>
              <a:rPr lang="en-US" dirty="0"/>
              <a:t> solo 100 ps. </a:t>
            </a:r>
            <a:endParaRPr lang="en-US" dirty="0" smtClean="0"/>
          </a:p>
          <a:p>
            <a:r>
              <a:rPr lang="es-ES" dirty="0" err="1" smtClean="0"/>
              <a:t>Pipelining</a:t>
            </a:r>
            <a:r>
              <a:rPr lang="en-US" dirty="0" smtClean="0"/>
              <a:t> </a:t>
            </a:r>
            <a:r>
              <a:rPr lang="en-US" dirty="0" err="1"/>
              <a:t>aún</a:t>
            </a:r>
            <a:r>
              <a:rPr lang="en-US" dirty="0"/>
              <a:t> </a:t>
            </a:r>
            <a:r>
              <a:rPr lang="en-US" dirty="0" err="1"/>
              <a:t>ofrece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mejora</a:t>
            </a:r>
            <a:r>
              <a:rPr lang="en-US" dirty="0"/>
              <a:t> de </a:t>
            </a:r>
            <a:r>
              <a:rPr lang="en-US" dirty="0" err="1" smtClean="0"/>
              <a:t>rendimiento</a:t>
            </a:r>
            <a:r>
              <a:rPr lang="en-US" dirty="0" smtClean="0"/>
              <a:t>: </a:t>
            </a:r>
            <a:r>
              <a:rPr lang="en-US" dirty="0"/>
              <a:t>el </a:t>
            </a:r>
            <a:r>
              <a:rPr lang="en-US" dirty="0" err="1"/>
              <a:t>tiempo</a:t>
            </a:r>
            <a:r>
              <a:rPr lang="en-US" dirty="0"/>
              <a:t> entre la </a:t>
            </a:r>
            <a:r>
              <a:rPr lang="en-US" dirty="0" err="1"/>
              <a:t>primera</a:t>
            </a:r>
            <a:r>
              <a:rPr lang="en-US" dirty="0"/>
              <a:t> y la </a:t>
            </a:r>
            <a:r>
              <a:rPr lang="en-US" dirty="0" err="1"/>
              <a:t>cuarta</a:t>
            </a:r>
            <a:r>
              <a:rPr lang="en-US" dirty="0"/>
              <a:t> </a:t>
            </a:r>
            <a:r>
              <a:rPr lang="en-US" dirty="0" err="1" smtClean="0"/>
              <a:t>instrucci</a:t>
            </a:r>
            <a:r>
              <a:rPr lang="es-ES" dirty="0" err="1" smtClean="0"/>
              <a:t>ón</a:t>
            </a:r>
            <a:r>
              <a:rPr lang="en-US" dirty="0" smtClean="0"/>
              <a:t> </a:t>
            </a:r>
            <a:r>
              <a:rPr lang="en-US" dirty="0" err="1"/>
              <a:t>es</a:t>
            </a:r>
            <a:r>
              <a:rPr lang="en-US" dirty="0"/>
              <a:t> de 3 × 200 </a:t>
            </a:r>
            <a:r>
              <a:rPr lang="en-US" dirty="0" err="1"/>
              <a:t>ps</a:t>
            </a:r>
            <a:r>
              <a:rPr lang="en-US" dirty="0"/>
              <a:t> o 600 ps.</a:t>
            </a:r>
          </a:p>
        </p:txBody>
      </p:sp>
    </p:spTree>
    <p:extLst>
      <p:ext uri="{BB962C8B-B14F-4D97-AF65-F5344CB8AC3E}">
        <p14:creationId xmlns:p14="http://schemas.microsoft.com/office/powerpoint/2010/main" val="107080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1931" y="650311"/>
            <a:ext cx="10515600" cy="854075"/>
          </a:xfrm>
        </p:spPr>
        <p:txBody>
          <a:bodyPr/>
          <a:lstStyle/>
          <a:p>
            <a:r>
              <a:rPr lang="es-ES" dirty="0" smtClean="0"/>
              <a:t>Ejercicio</a:t>
            </a:r>
            <a:endParaRPr lang="en-US" dirty="0"/>
          </a:p>
        </p:txBody>
      </p:sp>
      <p:sp>
        <p:nvSpPr>
          <p:cNvPr id="13" name="Marcador de contenido 2"/>
          <p:cNvSpPr>
            <a:spLocks noGrp="1"/>
          </p:cNvSpPr>
          <p:nvPr>
            <p:ph idx="1"/>
          </p:nvPr>
        </p:nvSpPr>
        <p:spPr>
          <a:xfrm>
            <a:off x="513346" y="1529542"/>
            <a:ext cx="11293641" cy="4478225"/>
          </a:xfrm>
        </p:spPr>
        <p:txBody>
          <a:bodyPr>
            <a:noAutofit/>
          </a:bodyPr>
          <a:lstStyle/>
          <a:p>
            <a:r>
              <a:rPr lang="en-US" dirty="0" err="1" smtClean="0"/>
              <a:t>Hemos</a:t>
            </a:r>
            <a:r>
              <a:rPr lang="en-US" dirty="0" smtClean="0"/>
              <a:t> </a:t>
            </a:r>
            <a:r>
              <a:rPr lang="en-US" dirty="0" err="1" smtClean="0"/>
              <a:t>visto</a:t>
            </a:r>
            <a:r>
              <a:rPr lang="en-US" dirty="0" smtClean="0"/>
              <a:t> </a:t>
            </a:r>
            <a:r>
              <a:rPr lang="en-US" dirty="0" err="1" smtClean="0"/>
              <a:t>cómo</a:t>
            </a:r>
            <a:r>
              <a:rPr lang="en-US" dirty="0" smtClean="0"/>
              <a:t> el pipelining </a:t>
            </a:r>
            <a:r>
              <a:rPr lang="en-US" dirty="0" err="1" smtClean="0"/>
              <a:t>afecta</a:t>
            </a:r>
            <a:r>
              <a:rPr lang="en-US" dirty="0" smtClean="0"/>
              <a:t> </a:t>
            </a:r>
            <a:r>
              <a:rPr lang="en-US" dirty="0"/>
              <a:t>el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ciclo</a:t>
            </a:r>
            <a:r>
              <a:rPr lang="en-US" dirty="0"/>
              <a:t> del </a:t>
            </a:r>
            <a:r>
              <a:rPr lang="en-US" dirty="0" err="1"/>
              <a:t>reloj</a:t>
            </a:r>
            <a:r>
              <a:rPr lang="en-US" dirty="0"/>
              <a:t> del </a:t>
            </a:r>
            <a:r>
              <a:rPr lang="en-US" dirty="0" err="1"/>
              <a:t>procesador</a:t>
            </a:r>
            <a:r>
              <a:rPr lang="en-US" dirty="0"/>
              <a:t>. </a:t>
            </a:r>
            <a:r>
              <a:rPr lang="en-US" dirty="0" err="1"/>
              <a:t>T</a:t>
            </a:r>
            <a:r>
              <a:rPr lang="en-US" dirty="0" err="1" smtClean="0"/>
              <a:t>enemos</a:t>
            </a:r>
            <a:r>
              <a:rPr lang="en-US" dirty="0" smtClean="0"/>
              <a:t> 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ejercicio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muestra</a:t>
            </a:r>
            <a:r>
              <a:rPr lang="en-US" dirty="0" smtClean="0"/>
              <a:t> el </a:t>
            </a:r>
            <a:r>
              <a:rPr lang="en-US" dirty="0" err="1" smtClean="0"/>
              <a:t>tiempo</a:t>
            </a:r>
            <a:r>
              <a:rPr lang="en-US" dirty="0" smtClean="0"/>
              <a:t> (</a:t>
            </a:r>
            <a:r>
              <a:rPr lang="en-US" dirty="0" err="1" smtClean="0"/>
              <a:t>latencia</a:t>
            </a:r>
            <a:r>
              <a:rPr lang="en-US" dirty="0" smtClean="0"/>
              <a:t>)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tardan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fases</a:t>
            </a:r>
            <a:r>
              <a:rPr lang="en-US" dirty="0" smtClean="0"/>
              <a:t> </a:t>
            </a:r>
            <a:r>
              <a:rPr lang="en-US" dirty="0" err="1" smtClean="0"/>
              <a:t>individuales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instrucci</a:t>
            </a:r>
            <a:r>
              <a:rPr lang="es-ES" dirty="0" err="1" smtClean="0"/>
              <a:t>ón</a:t>
            </a:r>
            <a:r>
              <a:rPr lang="en-US" dirty="0" smtClean="0"/>
              <a:t>:</a:t>
            </a:r>
            <a:endParaRPr lang="es-E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088" y="2835735"/>
            <a:ext cx="7637286" cy="93291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59375" y="4190187"/>
            <a:ext cx="10940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¿</a:t>
            </a:r>
            <a:r>
              <a:rPr lang="en-US" sz="2400" dirty="0" err="1" smtClean="0"/>
              <a:t>Cuál</a:t>
            </a:r>
            <a:r>
              <a:rPr lang="en-US" sz="2400" dirty="0" smtClean="0"/>
              <a:t> </a:t>
            </a:r>
            <a:r>
              <a:rPr lang="en-US" sz="2400" dirty="0" err="1"/>
              <a:t>es</a:t>
            </a:r>
            <a:r>
              <a:rPr lang="en-US" sz="2400" dirty="0"/>
              <a:t> el </a:t>
            </a:r>
            <a:r>
              <a:rPr lang="en-US" sz="2400" dirty="0" err="1"/>
              <a:t>tiempo</a:t>
            </a:r>
            <a:r>
              <a:rPr lang="en-US" sz="2400" dirty="0"/>
              <a:t> de </a:t>
            </a:r>
            <a:r>
              <a:rPr lang="en-US" sz="2400" dirty="0" err="1"/>
              <a:t>ciclo</a:t>
            </a:r>
            <a:r>
              <a:rPr lang="en-US" sz="2400" dirty="0"/>
              <a:t> del </a:t>
            </a:r>
            <a:r>
              <a:rPr lang="en-US" sz="2400" dirty="0" err="1"/>
              <a:t>reloj</a:t>
            </a:r>
            <a:r>
              <a:rPr lang="en-US" sz="2400" dirty="0"/>
              <a:t> en un </a:t>
            </a:r>
            <a:r>
              <a:rPr lang="en-US" sz="2400" dirty="0" err="1"/>
              <a:t>procesador</a:t>
            </a:r>
            <a:r>
              <a:rPr lang="en-US" sz="2400" dirty="0"/>
              <a:t> </a:t>
            </a:r>
            <a:r>
              <a:rPr lang="en-US" sz="2400" dirty="0" smtClean="0"/>
              <a:t>pipeline y </a:t>
            </a:r>
            <a:r>
              <a:rPr lang="en-US" sz="2400" dirty="0"/>
              <a:t>no </a:t>
            </a:r>
            <a:r>
              <a:rPr lang="en-US" sz="2400" dirty="0" smtClean="0"/>
              <a:t>pipeline?</a:t>
            </a:r>
          </a:p>
          <a:p>
            <a:r>
              <a:rPr lang="en-US" sz="2400" dirty="0" smtClean="0"/>
              <a:t>2. ¿</a:t>
            </a:r>
            <a:r>
              <a:rPr lang="en-US" sz="2400" dirty="0" err="1" smtClean="0"/>
              <a:t>Cuál</a:t>
            </a:r>
            <a:r>
              <a:rPr lang="en-US" sz="2400" dirty="0" smtClean="0"/>
              <a:t> </a:t>
            </a:r>
            <a:r>
              <a:rPr lang="en-US" sz="2400" dirty="0" err="1"/>
              <a:t>es</a:t>
            </a:r>
            <a:r>
              <a:rPr lang="en-US" sz="2400" dirty="0"/>
              <a:t> la </a:t>
            </a:r>
            <a:r>
              <a:rPr lang="en-US" sz="2400" dirty="0" err="1"/>
              <a:t>latencia</a:t>
            </a:r>
            <a:r>
              <a:rPr lang="en-US" sz="2400" dirty="0"/>
              <a:t> </a:t>
            </a:r>
            <a:r>
              <a:rPr lang="en-US" sz="2400" dirty="0" smtClean="0"/>
              <a:t>o </a:t>
            </a:r>
            <a:r>
              <a:rPr lang="en-US" sz="2400" dirty="0" err="1" smtClean="0"/>
              <a:t>tiempo</a:t>
            </a:r>
            <a:r>
              <a:rPr lang="en-US" sz="2400" dirty="0" smtClean="0"/>
              <a:t> total </a:t>
            </a:r>
            <a:r>
              <a:rPr lang="en-US" sz="2400" dirty="0"/>
              <a:t>de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instrucción</a:t>
            </a:r>
            <a:r>
              <a:rPr lang="en-US" sz="2400" dirty="0"/>
              <a:t> LW en un </a:t>
            </a:r>
            <a:r>
              <a:rPr lang="en-US" sz="2400" dirty="0" err="1"/>
              <a:t>procesador</a:t>
            </a:r>
            <a:r>
              <a:rPr lang="en-US" sz="2400" dirty="0"/>
              <a:t> pipeline y no pipeline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3. Si </a:t>
            </a:r>
            <a:r>
              <a:rPr lang="en-US" sz="2400" dirty="0" err="1"/>
              <a:t>pudiéramos</a:t>
            </a:r>
            <a:r>
              <a:rPr lang="en-US" sz="2400" dirty="0"/>
              <a:t> </a:t>
            </a:r>
            <a:r>
              <a:rPr lang="en-US" sz="2400" dirty="0" err="1"/>
              <a:t>dividir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etapa</a:t>
            </a:r>
            <a:r>
              <a:rPr lang="en-US" sz="2400" dirty="0"/>
              <a:t> de la </a:t>
            </a:r>
            <a:r>
              <a:rPr lang="en-US" sz="2400" dirty="0" err="1"/>
              <a:t>ruta</a:t>
            </a:r>
            <a:r>
              <a:rPr lang="en-US" sz="2400" dirty="0"/>
              <a:t> de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segmentada</a:t>
            </a:r>
            <a:r>
              <a:rPr lang="en-US" sz="2400" dirty="0"/>
              <a:t> en dos </a:t>
            </a:r>
            <a:r>
              <a:rPr lang="en-US" sz="2400" dirty="0" err="1"/>
              <a:t>nuevas</a:t>
            </a:r>
            <a:r>
              <a:rPr lang="en-US" sz="2400" dirty="0"/>
              <a:t> </a:t>
            </a:r>
            <a:r>
              <a:rPr lang="en-US" sz="2400" dirty="0" err="1"/>
              <a:t>etapas</a:t>
            </a:r>
            <a:r>
              <a:rPr lang="en-US" sz="2400" dirty="0"/>
              <a:t>,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con la </a:t>
            </a:r>
            <a:r>
              <a:rPr lang="en-US" sz="2400" dirty="0" err="1"/>
              <a:t>mitad</a:t>
            </a:r>
            <a:r>
              <a:rPr lang="en-US" sz="2400" dirty="0"/>
              <a:t> de la </a:t>
            </a:r>
            <a:r>
              <a:rPr lang="en-US" sz="2400" dirty="0" err="1"/>
              <a:t>latencia</a:t>
            </a:r>
            <a:r>
              <a:rPr lang="en-US" sz="2400" dirty="0"/>
              <a:t> de la </a:t>
            </a:r>
            <a:r>
              <a:rPr lang="en-US" sz="2400" dirty="0" err="1"/>
              <a:t>etapa</a:t>
            </a:r>
            <a:r>
              <a:rPr lang="en-US" sz="2400" dirty="0"/>
              <a:t> original, ¿</a:t>
            </a:r>
            <a:r>
              <a:rPr lang="en-US" sz="2400" dirty="0" err="1"/>
              <a:t>qué</a:t>
            </a:r>
            <a:r>
              <a:rPr lang="en-US" sz="2400" dirty="0"/>
              <a:t> </a:t>
            </a:r>
            <a:r>
              <a:rPr lang="en-US" sz="2400" dirty="0" err="1"/>
              <a:t>etapa</a:t>
            </a:r>
            <a:r>
              <a:rPr lang="en-US" sz="2400" dirty="0"/>
              <a:t> </a:t>
            </a:r>
            <a:r>
              <a:rPr lang="en-US" sz="2400" dirty="0" err="1"/>
              <a:t>dividiría</a:t>
            </a:r>
            <a:r>
              <a:rPr lang="en-US" sz="2400" dirty="0"/>
              <a:t> y </a:t>
            </a:r>
            <a:r>
              <a:rPr lang="en-US" sz="2400" dirty="0" err="1"/>
              <a:t>cuál</a:t>
            </a:r>
            <a:r>
              <a:rPr lang="en-US" sz="2400" dirty="0"/>
              <a:t> </a:t>
            </a:r>
            <a:r>
              <a:rPr lang="en-US" sz="2400" dirty="0" err="1"/>
              <a:t>es</a:t>
            </a:r>
            <a:r>
              <a:rPr lang="en-US" sz="2400" dirty="0"/>
              <a:t> el </a:t>
            </a:r>
            <a:r>
              <a:rPr lang="en-US" sz="2400" dirty="0" err="1"/>
              <a:t>nuevo</a:t>
            </a:r>
            <a:r>
              <a:rPr lang="en-US" sz="2400" dirty="0"/>
              <a:t> </a:t>
            </a:r>
            <a:r>
              <a:rPr lang="en-US" sz="2400" dirty="0" err="1"/>
              <a:t>tiempo</a:t>
            </a:r>
            <a:r>
              <a:rPr lang="en-US" sz="2400" dirty="0"/>
              <a:t> de </a:t>
            </a:r>
            <a:r>
              <a:rPr lang="en-US" sz="2400" dirty="0" err="1"/>
              <a:t>ciclo</a:t>
            </a:r>
            <a:r>
              <a:rPr lang="en-US" sz="2400" dirty="0"/>
              <a:t> de </a:t>
            </a:r>
            <a:r>
              <a:rPr lang="en-US" sz="2400" dirty="0" err="1"/>
              <a:t>reloj</a:t>
            </a:r>
            <a:r>
              <a:rPr lang="en-US" sz="2400" dirty="0"/>
              <a:t> del </a:t>
            </a:r>
            <a:r>
              <a:rPr lang="en-US" sz="2400" dirty="0" err="1"/>
              <a:t>procesador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311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1931" y="650311"/>
            <a:ext cx="10515600" cy="854075"/>
          </a:xfrm>
        </p:spPr>
        <p:txBody>
          <a:bodyPr/>
          <a:lstStyle/>
          <a:p>
            <a:r>
              <a:rPr lang="es-ES" dirty="0" smtClean="0"/>
              <a:t>Pipeline </a:t>
            </a:r>
            <a:r>
              <a:rPr lang="es-ES" dirty="0" err="1" smtClean="0"/>
              <a:t>Hazards</a:t>
            </a:r>
            <a:endParaRPr lang="en-US" dirty="0"/>
          </a:p>
        </p:txBody>
      </p:sp>
      <p:sp>
        <p:nvSpPr>
          <p:cNvPr id="13" name="Marcador de contenido 2"/>
          <p:cNvSpPr>
            <a:spLocks noGrp="1"/>
          </p:cNvSpPr>
          <p:nvPr>
            <p:ph idx="1"/>
          </p:nvPr>
        </p:nvSpPr>
        <p:spPr>
          <a:xfrm>
            <a:off x="513346" y="1892595"/>
            <a:ext cx="11293641" cy="4478225"/>
          </a:xfrm>
        </p:spPr>
        <p:txBody>
          <a:bodyPr>
            <a:noAutofit/>
          </a:bodyPr>
          <a:lstStyle/>
          <a:p>
            <a:r>
              <a:rPr lang="en-US" dirty="0"/>
              <a:t>Hay </a:t>
            </a:r>
            <a:r>
              <a:rPr lang="en-US" dirty="0" err="1"/>
              <a:t>situaciones</a:t>
            </a:r>
            <a:r>
              <a:rPr lang="en-US" dirty="0"/>
              <a:t> en </a:t>
            </a:r>
            <a:r>
              <a:rPr lang="en-US" dirty="0" smtClean="0"/>
              <a:t>un </a:t>
            </a:r>
            <a:r>
              <a:rPr lang="en-US" dirty="0" err="1" smtClean="0"/>
              <a:t>sistema</a:t>
            </a:r>
            <a:r>
              <a:rPr lang="en-US" dirty="0" smtClean="0"/>
              <a:t> de pipeline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instrucción</a:t>
            </a:r>
            <a:r>
              <a:rPr lang="en-US" dirty="0"/>
              <a:t> no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ejecutarse</a:t>
            </a:r>
            <a:r>
              <a:rPr lang="en-US" dirty="0"/>
              <a:t> en el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reloj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Estos</a:t>
            </a:r>
            <a:r>
              <a:rPr lang="en-US" dirty="0" smtClean="0"/>
              <a:t> </a:t>
            </a:r>
            <a:r>
              <a:rPr lang="en-US" dirty="0" err="1"/>
              <a:t>eventos</a:t>
            </a:r>
            <a:r>
              <a:rPr lang="en-US" dirty="0"/>
              <a:t> se </a:t>
            </a:r>
            <a:r>
              <a:rPr lang="en-US" dirty="0" err="1"/>
              <a:t>llaman</a:t>
            </a:r>
            <a:r>
              <a:rPr lang="en-US" dirty="0"/>
              <a:t> </a:t>
            </a:r>
            <a:r>
              <a:rPr lang="es-ES" dirty="0" err="1"/>
              <a:t>Hazards</a:t>
            </a:r>
            <a:r>
              <a:rPr lang="en-US" dirty="0" smtClean="0"/>
              <a:t>, </a:t>
            </a:r>
            <a:r>
              <a:rPr lang="en-US" dirty="0"/>
              <a:t>y hay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err="1" smtClean="0"/>
              <a:t>Riesgo</a:t>
            </a:r>
            <a:r>
              <a:rPr lang="en-US" b="1" dirty="0" smtClean="0"/>
              <a:t> </a:t>
            </a:r>
            <a:r>
              <a:rPr lang="en-US" b="1" dirty="0" err="1" smtClean="0"/>
              <a:t>estructural</a:t>
            </a:r>
            <a:r>
              <a:rPr lang="en-US" b="1" dirty="0" smtClean="0"/>
              <a:t> (</a:t>
            </a:r>
            <a:r>
              <a:rPr lang="en-US" b="1" dirty="0"/>
              <a:t>structural hazard</a:t>
            </a:r>
            <a:r>
              <a:rPr lang="en-US" b="1" dirty="0" smtClean="0"/>
              <a:t>). </a:t>
            </a:r>
          </a:p>
          <a:p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el hardware no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admitir</a:t>
            </a:r>
            <a:r>
              <a:rPr lang="en-US" dirty="0"/>
              <a:t> la </a:t>
            </a:r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instrucciones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ejecutar</a:t>
            </a:r>
            <a:r>
              <a:rPr lang="en-US" dirty="0"/>
              <a:t> en 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reloj</a:t>
            </a:r>
            <a:r>
              <a:rPr lang="en-US" dirty="0"/>
              <a:t>.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instrucción</a:t>
            </a:r>
            <a:r>
              <a:rPr lang="en-US" dirty="0"/>
              <a:t> </a:t>
            </a:r>
            <a:r>
              <a:rPr lang="en-US" dirty="0" err="1"/>
              <a:t>planificada</a:t>
            </a:r>
            <a:r>
              <a:rPr lang="en-US" dirty="0"/>
              <a:t> no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ejecutarse</a:t>
            </a:r>
            <a:r>
              <a:rPr lang="en-US" dirty="0"/>
              <a:t> en el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reloj</a:t>
            </a:r>
            <a:r>
              <a:rPr lang="en-US" dirty="0"/>
              <a:t> </a:t>
            </a:r>
            <a:r>
              <a:rPr lang="en-US" dirty="0" err="1"/>
              <a:t>adecuado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el hardware no </a:t>
            </a:r>
            <a:r>
              <a:rPr lang="en-US" dirty="0" err="1"/>
              <a:t>admite</a:t>
            </a:r>
            <a:r>
              <a:rPr lang="en-US" dirty="0"/>
              <a:t> la </a:t>
            </a:r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instrucciones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configuradas</a:t>
            </a:r>
            <a:r>
              <a:rPr lang="en-US" dirty="0"/>
              <a:t> para </a:t>
            </a:r>
            <a:r>
              <a:rPr lang="en-US" dirty="0" err="1"/>
              <a:t>ejecutarse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727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3805" y="265301"/>
            <a:ext cx="10515600" cy="854075"/>
          </a:xfrm>
        </p:spPr>
        <p:txBody>
          <a:bodyPr/>
          <a:lstStyle/>
          <a:p>
            <a:r>
              <a:rPr lang="es-ES" dirty="0" smtClean="0"/>
              <a:t>Pipeline </a:t>
            </a:r>
            <a:r>
              <a:rPr lang="es-ES" dirty="0" err="1" smtClean="0"/>
              <a:t>Hazards</a:t>
            </a:r>
            <a:endParaRPr lang="en-US" dirty="0"/>
          </a:p>
        </p:txBody>
      </p:sp>
      <p:sp>
        <p:nvSpPr>
          <p:cNvPr id="13" name="Marcador de contenido 2"/>
          <p:cNvSpPr>
            <a:spLocks noGrp="1"/>
          </p:cNvSpPr>
          <p:nvPr>
            <p:ph idx="1"/>
          </p:nvPr>
        </p:nvSpPr>
        <p:spPr>
          <a:xfrm>
            <a:off x="513346" y="1331495"/>
            <a:ext cx="11293641" cy="50393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 smtClean="0"/>
              <a:t>Riesgo</a:t>
            </a:r>
            <a:r>
              <a:rPr lang="en-US" b="1" dirty="0" smtClean="0"/>
              <a:t> </a:t>
            </a:r>
            <a:r>
              <a:rPr lang="en-US" b="1" dirty="0" err="1" smtClean="0"/>
              <a:t>estructural</a:t>
            </a:r>
            <a:r>
              <a:rPr lang="en-US" b="1" dirty="0" smtClean="0"/>
              <a:t> (</a:t>
            </a:r>
            <a:r>
              <a:rPr lang="en-US" b="1" dirty="0"/>
              <a:t>structural hazard</a:t>
            </a:r>
            <a:r>
              <a:rPr lang="en-US" b="1" dirty="0" smtClean="0"/>
              <a:t>).  EJEMPLO</a:t>
            </a:r>
          </a:p>
          <a:p>
            <a:r>
              <a:rPr lang="en-US" dirty="0" smtClean="0"/>
              <a:t>Si </a:t>
            </a:r>
            <a:r>
              <a:rPr lang="en-US" dirty="0"/>
              <a:t>el pipeline en la </a:t>
            </a:r>
            <a:r>
              <a:rPr lang="en-US" dirty="0" err="1"/>
              <a:t>Figura</a:t>
            </a:r>
            <a:r>
              <a:rPr lang="en-US" dirty="0"/>
              <a:t> 4.27 </a:t>
            </a:r>
            <a:r>
              <a:rPr lang="en-US" dirty="0" err="1"/>
              <a:t>tuviera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cuarta</a:t>
            </a:r>
            <a:r>
              <a:rPr lang="en-US" dirty="0"/>
              <a:t> </a:t>
            </a:r>
            <a:r>
              <a:rPr lang="en-US" dirty="0" err="1"/>
              <a:t>instrucción</a:t>
            </a:r>
            <a:r>
              <a:rPr lang="en-US" dirty="0"/>
              <a:t>, </a:t>
            </a:r>
            <a:r>
              <a:rPr lang="en-US" dirty="0" err="1"/>
              <a:t>veríamos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en 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reloj</a:t>
            </a:r>
            <a:r>
              <a:rPr lang="en-US" dirty="0"/>
              <a:t>, 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instrucción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u="sng" dirty="0" err="1"/>
              <a:t>accediendo</a:t>
            </a:r>
            <a:r>
              <a:rPr lang="en-US" u="sng" dirty="0"/>
              <a:t> a los </a:t>
            </a:r>
            <a:r>
              <a:rPr lang="en-US" u="sng" dirty="0" err="1"/>
              <a:t>datos</a:t>
            </a:r>
            <a:r>
              <a:rPr lang="en-US" dirty="0"/>
              <a:t> de la </a:t>
            </a:r>
            <a:r>
              <a:rPr lang="en-US" dirty="0" err="1"/>
              <a:t>memoria</a:t>
            </a:r>
            <a:r>
              <a:rPr lang="en-US" dirty="0"/>
              <a:t>, </a:t>
            </a:r>
            <a:r>
              <a:rPr lang="en-US" dirty="0" err="1"/>
              <a:t>mientras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la </a:t>
            </a:r>
            <a:r>
              <a:rPr lang="en-US" dirty="0" err="1"/>
              <a:t>cuarta</a:t>
            </a:r>
            <a:r>
              <a:rPr lang="en-US" dirty="0"/>
              <a:t> </a:t>
            </a:r>
            <a:r>
              <a:rPr lang="en-US" dirty="0" err="1"/>
              <a:t>instrucción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u="sng" dirty="0" err="1"/>
              <a:t>buscando</a:t>
            </a:r>
            <a:r>
              <a:rPr lang="en-US" u="sng" dirty="0"/>
              <a:t> </a:t>
            </a:r>
            <a:r>
              <a:rPr lang="en-US" u="sng" dirty="0" err="1"/>
              <a:t>una</a:t>
            </a:r>
            <a:r>
              <a:rPr lang="en-US" u="sng" dirty="0"/>
              <a:t> </a:t>
            </a:r>
            <a:r>
              <a:rPr lang="en-US" u="sng" dirty="0" err="1"/>
              <a:t>instrucción</a:t>
            </a:r>
            <a:r>
              <a:rPr lang="en-US" u="sng" dirty="0"/>
              <a:t> de </a:t>
            </a:r>
            <a:r>
              <a:rPr lang="en-US" u="sng" dirty="0" err="1"/>
              <a:t>esa</a:t>
            </a:r>
            <a:r>
              <a:rPr lang="en-US" u="sng" dirty="0"/>
              <a:t> </a:t>
            </a:r>
            <a:r>
              <a:rPr lang="en-US" u="sng" dirty="0" err="1"/>
              <a:t>misma</a:t>
            </a:r>
            <a:r>
              <a:rPr lang="en-US" u="sng" dirty="0"/>
              <a:t> </a:t>
            </a:r>
            <a:r>
              <a:rPr lang="en-US" u="sng" dirty="0" err="1"/>
              <a:t>memoria</a:t>
            </a:r>
            <a:r>
              <a:rPr lang="en-US" dirty="0"/>
              <a:t>. Sin dos </a:t>
            </a:r>
            <a:r>
              <a:rPr lang="en-US" dirty="0" err="1"/>
              <a:t>memorias</a:t>
            </a:r>
            <a:r>
              <a:rPr lang="en-US" dirty="0"/>
              <a:t>, </a:t>
            </a:r>
            <a:r>
              <a:rPr lang="en-US" dirty="0" err="1" smtClean="0"/>
              <a:t>nuestro</a:t>
            </a:r>
            <a:r>
              <a:rPr lang="en-US" dirty="0" smtClean="0"/>
              <a:t> pipeline </a:t>
            </a:r>
            <a:r>
              <a:rPr lang="en-US" dirty="0" err="1" smtClean="0"/>
              <a:t>podría</a:t>
            </a:r>
            <a:r>
              <a:rPr lang="en-US" dirty="0" smtClean="0"/>
              <a:t> </a:t>
            </a:r>
            <a:r>
              <a:rPr lang="en-US" dirty="0" err="1"/>
              <a:t>tener</a:t>
            </a:r>
            <a:r>
              <a:rPr lang="en-US" dirty="0"/>
              <a:t> un </a:t>
            </a:r>
            <a:r>
              <a:rPr lang="en-US" dirty="0" err="1"/>
              <a:t>riesgo</a:t>
            </a:r>
            <a:r>
              <a:rPr lang="en-US" dirty="0"/>
              <a:t> </a:t>
            </a:r>
            <a:r>
              <a:rPr lang="en-US" dirty="0" err="1"/>
              <a:t>estructural</a:t>
            </a:r>
            <a:r>
              <a:rPr lang="en-US" dirty="0"/>
              <a:t>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458" y="3952701"/>
            <a:ext cx="7021764" cy="275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3805" y="265301"/>
            <a:ext cx="10515600" cy="854075"/>
          </a:xfrm>
        </p:spPr>
        <p:txBody>
          <a:bodyPr/>
          <a:lstStyle/>
          <a:p>
            <a:r>
              <a:rPr lang="es-ES" dirty="0" smtClean="0"/>
              <a:t>Pipeline </a:t>
            </a:r>
            <a:r>
              <a:rPr lang="es-ES" dirty="0" err="1" smtClean="0"/>
              <a:t>Hazards</a:t>
            </a:r>
            <a:endParaRPr lang="en-US" dirty="0"/>
          </a:p>
        </p:txBody>
      </p:sp>
      <p:sp>
        <p:nvSpPr>
          <p:cNvPr id="13" name="Marcador de contenido 2"/>
          <p:cNvSpPr>
            <a:spLocks noGrp="1"/>
          </p:cNvSpPr>
          <p:nvPr>
            <p:ph idx="1"/>
          </p:nvPr>
        </p:nvSpPr>
        <p:spPr>
          <a:xfrm>
            <a:off x="513346" y="1331495"/>
            <a:ext cx="11293641" cy="50393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b="1" dirty="0"/>
              <a:t>Data </a:t>
            </a:r>
            <a:r>
              <a:rPr lang="en-US" sz="2500" b="1" dirty="0" smtClean="0"/>
              <a:t>Hazards</a:t>
            </a:r>
          </a:p>
          <a:p>
            <a:r>
              <a:rPr lang="en-US" sz="2500" dirty="0" err="1"/>
              <a:t>O</a:t>
            </a:r>
            <a:r>
              <a:rPr lang="en-US" sz="2500" dirty="0" err="1" smtClean="0"/>
              <a:t>curren</a:t>
            </a:r>
            <a:r>
              <a:rPr lang="en-US" sz="2500" dirty="0" smtClean="0"/>
              <a:t> </a:t>
            </a:r>
            <a:r>
              <a:rPr lang="en-US" sz="2500" dirty="0" err="1"/>
              <a:t>cuando</a:t>
            </a:r>
            <a:r>
              <a:rPr lang="en-US" sz="2500" dirty="0"/>
              <a:t> </a:t>
            </a:r>
            <a:r>
              <a:rPr lang="en-US" sz="2500" dirty="0" smtClean="0"/>
              <a:t>el </a:t>
            </a:r>
            <a:r>
              <a:rPr lang="en-US" sz="2500" dirty="0"/>
              <a:t>pipeline </a:t>
            </a:r>
            <a:r>
              <a:rPr lang="en-US" sz="2500" dirty="0" err="1" smtClean="0"/>
              <a:t>debe</a:t>
            </a:r>
            <a:r>
              <a:rPr lang="en-US" sz="2500" dirty="0" smtClean="0"/>
              <a:t> </a:t>
            </a:r>
            <a:r>
              <a:rPr lang="en-US" sz="2500" dirty="0" err="1"/>
              <a:t>detenerse</a:t>
            </a:r>
            <a:r>
              <a:rPr lang="en-US" sz="2500" dirty="0"/>
              <a:t> </a:t>
            </a:r>
            <a:r>
              <a:rPr lang="en-US" sz="2500" dirty="0" err="1"/>
              <a:t>porque</a:t>
            </a:r>
            <a:r>
              <a:rPr lang="en-US" sz="2500" dirty="0"/>
              <a:t> un </a:t>
            </a:r>
            <a:r>
              <a:rPr lang="en-US" sz="2500" dirty="0" err="1"/>
              <a:t>paso</a:t>
            </a:r>
            <a:r>
              <a:rPr lang="en-US" sz="2500" dirty="0"/>
              <a:t> </a:t>
            </a:r>
            <a:r>
              <a:rPr lang="en-US" sz="2500" dirty="0" err="1"/>
              <a:t>debe</a:t>
            </a:r>
            <a:r>
              <a:rPr lang="en-US" sz="2500" dirty="0"/>
              <a:t> </a:t>
            </a:r>
            <a:r>
              <a:rPr lang="en-US" sz="2500" dirty="0" err="1"/>
              <a:t>esperar</a:t>
            </a:r>
            <a:r>
              <a:rPr lang="en-US" sz="2500" dirty="0"/>
              <a:t> a </a:t>
            </a:r>
            <a:r>
              <a:rPr lang="en-US" sz="2500" dirty="0" err="1"/>
              <a:t>que</a:t>
            </a:r>
            <a:r>
              <a:rPr lang="en-US" sz="2500" dirty="0"/>
              <a:t> se complete </a:t>
            </a:r>
            <a:r>
              <a:rPr lang="en-US" sz="2500" dirty="0" err="1"/>
              <a:t>otro</a:t>
            </a:r>
            <a:r>
              <a:rPr lang="en-US" sz="2500" dirty="0"/>
              <a:t>. </a:t>
            </a:r>
            <a:endParaRPr lang="en-US" sz="2500" dirty="0" smtClean="0"/>
          </a:p>
          <a:p>
            <a:r>
              <a:rPr lang="en-US" sz="2500" dirty="0" smtClean="0"/>
              <a:t>En un </a:t>
            </a:r>
            <a:r>
              <a:rPr lang="en-US" sz="2500" dirty="0"/>
              <a:t>pipeline</a:t>
            </a:r>
            <a:r>
              <a:rPr lang="en-US" sz="2500" dirty="0" smtClean="0"/>
              <a:t> </a:t>
            </a:r>
            <a:r>
              <a:rPr lang="en-US" sz="2500" dirty="0"/>
              <a:t>de </a:t>
            </a:r>
            <a:r>
              <a:rPr lang="en-US" sz="2500" dirty="0" err="1"/>
              <a:t>computadora</a:t>
            </a:r>
            <a:r>
              <a:rPr lang="en-US" sz="2500" dirty="0"/>
              <a:t>, los </a:t>
            </a:r>
            <a:r>
              <a:rPr lang="en-US" sz="2500" dirty="0" err="1"/>
              <a:t>riesgos</a:t>
            </a:r>
            <a:r>
              <a:rPr lang="en-US" sz="2500" dirty="0"/>
              <a:t> de </a:t>
            </a:r>
            <a:r>
              <a:rPr lang="en-US" sz="2500" dirty="0" err="1"/>
              <a:t>datos</a:t>
            </a:r>
            <a:r>
              <a:rPr lang="en-US" sz="2500" dirty="0"/>
              <a:t> </a:t>
            </a:r>
            <a:r>
              <a:rPr lang="en-US" sz="2500" dirty="0" smtClean="0"/>
              <a:t>o data hazards </a:t>
            </a:r>
            <a:r>
              <a:rPr lang="en-US" sz="2500" dirty="0" err="1"/>
              <a:t>surgen</a:t>
            </a:r>
            <a:r>
              <a:rPr lang="en-US" sz="2500" dirty="0" smtClean="0"/>
              <a:t> de </a:t>
            </a:r>
            <a:r>
              <a:rPr lang="en-US" sz="2500" dirty="0"/>
              <a:t>la </a:t>
            </a:r>
            <a:r>
              <a:rPr lang="en-US" sz="2500" dirty="0" err="1"/>
              <a:t>dependencia</a:t>
            </a:r>
            <a:r>
              <a:rPr lang="en-US" sz="2500" dirty="0"/>
              <a:t> de </a:t>
            </a:r>
            <a:r>
              <a:rPr lang="en-US" sz="2500" dirty="0" err="1"/>
              <a:t>una</a:t>
            </a:r>
            <a:r>
              <a:rPr lang="en-US" sz="2500" dirty="0"/>
              <a:t> </a:t>
            </a:r>
            <a:r>
              <a:rPr lang="en-US" sz="2500" dirty="0" err="1"/>
              <a:t>instrucción</a:t>
            </a:r>
            <a:r>
              <a:rPr lang="en-US" sz="2500" dirty="0"/>
              <a:t> </a:t>
            </a:r>
            <a:r>
              <a:rPr lang="en-US" sz="2500" dirty="0" smtClean="0"/>
              <a:t>en </a:t>
            </a:r>
            <a:r>
              <a:rPr lang="en-US" sz="2500" dirty="0" err="1" smtClean="0"/>
              <a:t>una</a:t>
            </a:r>
            <a:r>
              <a:rPr lang="en-US" sz="2500" dirty="0" smtClean="0"/>
              <a:t> </a:t>
            </a:r>
            <a:r>
              <a:rPr lang="en-US" sz="2500" dirty="0"/>
              <a:t>anterior </a:t>
            </a:r>
            <a:r>
              <a:rPr lang="en-US" sz="2500" dirty="0" err="1"/>
              <a:t>que</a:t>
            </a:r>
            <a:r>
              <a:rPr lang="en-US" sz="2500" dirty="0"/>
              <a:t> </a:t>
            </a:r>
            <a:r>
              <a:rPr lang="en-US" sz="2500" dirty="0" err="1"/>
              <a:t>todavía</a:t>
            </a:r>
            <a:r>
              <a:rPr lang="en-US" sz="2500" dirty="0"/>
              <a:t> </a:t>
            </a:r>
            <a:r>
              <a:rPr lang="en-US" sz="2500" dirty="0" err="1"/>
              <a:t>está</a:t>
            </a:r>
            <a:r>
              <a:rPr lang="en-US" sz="2500" dirty="0"/>
              <a:t> en </a:t>
            </a:r>
            <a:r>
              <a:rPr lang="en-US" sz="2500" dirty="0" smtClean="0"/>
              <a:t>el pipeline. </a:t>
            </a:r>
            <a:endParaRPr lang="en-US" sz="2500" dirty="0" smtClean="0"/>
          </a:p>
          <a:p>
            <a:r>
              <a:rPr lang="en-US" sz="2500" dirty="0" err="1"/>
              <a:t>Por</a:t>
            </a:r>
            <a:r>
              <a:rPr lang="en-US" sz="2500" dirty="0"/>
              <a:t> </a:t>
            </a:r>
            <a:r>
              <a:rPr lang="en-US" sz="2500" dirty="0" err="1"/>
              <a:t>ejemplo</a:t>
            </a:r>
            <a:r>
              <a:rPr lang="en-US" sz="2500" dirty="0"/>
              <a:t>, </a:t>
            </a:r>
            <a:r>
              <a:rPr lang="en-US" sz="2500" dirty="0" err="1"/>
              <a:t>supongamos</a:t>
            </a:r>
            <a:r>
              <a:rPr lang="en-US" sz="2500" dirty="0"/>
              <a:t> </a:t>
            </a:r>
            <a:r>
              <a:rPr lang="en-US" sz="2500" dirty="0" err="1"/>
              <a:t>que</a:t>
            </a:r>
            <a:r>
              <a:rPr lang="en-US" sz="2500" dirty="0"/>
              <a:t> </a:t>
            </a:r>
            <a:r>
              <a:rPr lang="en-US" sz="2500" dirty="0" err="1"/>
              <a:t>tenemos</a:t>
            </a:r>
            <a:r>
              <a:rPr lang="en-US" sz="2500" dirty="0"/>
              <a:t> </a:t>
            </a:r>
            <a:r>
              <a:rPr lang="en-US" sz="2500" dirty="0" err="1"/>
              <a:t>una</a:t>
            </a:r>
            <a:r>
              <a:rPr lang="en-US" sz="2500" dirty="0"/>
              <a:t> </a:t>
            </a:r>
            <a:r>
              <a:rPr lang="en-US" sz="2500" dirty="0" err="1"/>
              <a:t>instrucción</a:t>
            </a:r>
            <a:r>
              <a:rPr lang="en-US" sz="2500" dirty="0"/>
              <a:t> de </a:t>
            </a:r>
            <a:r>
              <a:rPr lang="en-US" sz="2500" dirty="0" err="1"/>
              <a:t>suma</a:t>
            </a:r>
            <a:r>
              <a:rPr lang="en-US" sz="2500" dirty="0"/>
              <a:t> </a:t>
            </a:r>
            <a:r>
              <a:rPr lang="en-US" sz="2500" dirty="0" err="1"/>
              <a:t>seguida</a:t>
            </a:r>
            <a:r>
              <a:rPr lang="en-US" sz="2500" dirty="0"/>
              <a:t> </a:t>
            </a:r>
            <a:r>
              <a:rPr lang="en-US" sz="2500" dirty="0" err="1"/>
              <a:t>inmediatamente</a:t>
            </a:r>
            <a:r>
              <a:rPr lang="en-US" sz="2500" dirty="0"/>
              <a:t> de </a:t>
            </a:r>
            <a:r>
              <a:rPr lang="en-US" sz="2500" dirty="0" err="1"/>
              <a:t>una</a:t>
            </a:r>
            <a:r>
              <a:rPr lang="en-US" sz="2500" dirty="0"/>
              <a:t> </a:t>
            </a:r>
            <a:r>
              <a:rPr lang="en-US" sz="2500" dirty="0" err="1"/>
              <a:t>instrucción</a:t>
            </a:r>
            <a:r>
              <a:rPr lang="en-US" sz="2500" dirty="0"/>
              <a:t> de </a:t>
            </a:r>
            <a:r>
              <a:rPr lang="en-US" sz="2500" dirty="0" err="1"/>
              <a:t>resta</a:t>
            </a:r>
            <a:r>
              <a:rPr lang="en-US" sz="2500" dirty="0"/>
              <a:t> </a:t>
            </a:r>
            <a:r>
              <a:rPr lang="en-US" sz="2500" dirty="0" err="1"/>
              <a:t>que</a:t>
            </a:r>
            <a:r>
              <a:rPr lang="en-US" sz="2500" dirty="0"/>
              <a:t> </a:t>
            </a:r>
            <a:r>
              <a:rPr lang="en-US" sz="2500" dirty="0" err="1"/>
              <a:t>usa</a:t>
            </a:r>
            <a:r>
              <a:rPr lang="en-US" sz="2500" dirty="0"/>
              <a:t> la </a:t>
            </a:r>
            <a:r>
              <a:rPr lang="en-US" sz="2500" dirty="0" err="1"/>
              <a:t>suma</a:t>
            </a:r>
            <a:r>
              <a:rPr lang="en-US" sz="2500" dirty="0"/>
              <a:t> ($ s0</a:t>
            </a:r>
            <a:r>
              <a:rPr lang="en-US" sz="2500" dirty="0" smtClean="0"/>
              <a:t>):</a:t>
            </a:r>
          </a:p>
          <a:p>
            <a:endParaRPr lang="en-US" sz="2500" dirty="0"/>
          </a:p>
          <a:p>
            <a:endParaRPr lang="en-US" sz="2500" dirty="0" smtClean="0"/>
          </a:p>
          <a:p>
            <a:endParaRPr lang="en-US" sz="2500" dirty="0"/>
          </a:p>
          <a:p>
            <a:r>
              <a:rPr lang="en-US" sz="2500" dirty="0"/>
              <a:t>Sin </a:t>
            </a:r>
            <a:r>
              <a:rPr lang="en-US" sz="2500" dirty="0" err="1"/>
              <a:t>intervención</a:t>
            </a:r>
            <a:r>
              <a:rPr lang="en-US" sz="2500" dirty="0"/>
              <a:t>, un </a:t>
            </a:r>
            <a:r>
              <a:rPr lang="en-US" sz="2500" dirty="0" smtClean="0"/>
              <a:t>data hazard </a:t>
            </a:r>
            <a:r>
              <a:rPr lang="en-US" sz="2500" dirty="0" err="1" smtClean="0"/>
              <a:t>podría</a:t>
            </a:r>
            <a:r>
              <a:rPr lang="en-US" sz="2500" dirty="0" smtClean="0"/>
              <a:t> </a:t>
            </a:r>
            <a:r>
              <a:rPr lang="en-US" sz="2500" dirty="0" err="1"/>
              <a:t>detener</a:t>
            </a:r>
            <a:r>
              <a:rPr lang="en-US" sz="2500" dirty="0"/>
              <a:t> </a:t>
            </a:r>
            <a:r>
              <a:rPr lang="en-US" sz="2500" dirty="0" err="1"/>
              <a:t>severamente</a:t>
            </a:r>
            <a:r>
              <a:rPr lang="en-US" sz="2500" dirty="0"/>
              <a:t> </a:t>
            </a:r>
            <a:r>
              <a:rPr lang="en-US" sz="2500" dirty="0" smtClean="0"/>
              <a:t>el pipeline. </a:t>
            </a:r>
            <a:r>
              <a:rPr lang="en-US" sz="2500" dirty="0"/>
              <a:t>La </a:t>
            </a:r>
            <a:r>
              <a:rPr lang="en-US" sz="2500" dirty="0" err="1"/>
              <a:t>instrucción</a:t>
            </a:r>
            <a:r>
              <a:rPr lang="en-US" sz="2500" dirty="0"/>
              <a:t> </a:t>
            </a:r>
            <a:r>
              <a:rPr lang="en-US" sz="2500" u="sng" dirty="0"/>
              <a:t>add</a:t>
            </a:r>
            <a:r>
              <a:rPr lang="en-US" sz="2500" dirty="0"/>
              <a:t> no escribe </a:t>
            </a:r>
            <a:r>
              <a:rPr lang="en-US" sz="2500" dirty="0" err="1"/>
              <a:t>su</a:t>
            </a:r>
            <a:r>
              <a:rPr lang="en-US" sz="2500" dirty="0"/>
              <a:t> </a:t>
            </a:r>
            <a:r>
              <a:rPr lang="en-US" sz="2500" dirty="0" err="1"/>
              <a:t>resultado</a:t>
            </a:r>
            <a:r>
              <a:rPr lang="en-US" sz="2500" dirty="0"/>
              <a:t> hasta la </a:t>
            </a:r>
            <a:r>
              <a:rPr lang="en-US" sz="2500" i="1" dirty="0" err="1"/>
              <a:t>etapa</a:t>
            </a:r>
            <a:r>
              <a:rPr lang="en-US" sz="2500" i="1" dirty="0"/>
              <a:t> final</a:t>
            </a:r>
            <a:r>
              <a:rPr lang="en-US" sz="2500" dirty="0"/>
              <a:t>, lo </a:t>
            </a:r>
            <a:r>
              <a:rPr lang="en-US" sz="2500" dirty="0" err="1"/>
              <a:t>que</a:t>
            </a:r>
            <a:r>
              <a:rPr lang="en-US" sz="2500" dirty="0"/>
              <a:t> </a:t>
            </a:r>
            <a:r>
              <a:rPr lang="en-US" sz="2500" dirty="0" err="1"/>
              <a:t>significa</a:t>
            </a:r>
            <a:r>
              <a:rPr lang="en-US" sz="2500" dirty="0"/>
              <a:t> </a:t>
            </a:r>
            <a:r>
              <a:rPr lang="en-US" sz="2500" dirty="0" err="1"/>
              <a:t>que</a:t>
            </a:r>
            <a:r>
              <a:rPr lang="en-US" sz="2500" dirty="0"/>
              <a:t> </a:t>
            </a:r>
            <a:r>
              <a:rPr lang="en-US" sz="2500" dirty="0" err="1"/>
              <a:t>tendríamos</a:t>
            </a:r>
            <a:r>
              <a:rPr lang="en-US" sz="2500" dirty="0"/>
              <a:t> </a:t>
            </a:r>
            <a:r>
              <a:rPr lang="en-US" sz="2500" dirty="0" err="1"/>
              <a:t>que</a:t>
            </a:r>
            <a:r>
              <a:rPr lang="en-US" sz="2500" dirty="0"/>
              <a:t> </a:t>
            </a:r>
            <a:r>
              <a:rPr lang="en-US" sz="2500" dirty="0" err="1"/>
              <a:t>perder</a:t>
            </a:r>
            <a:r>
              <a:rPr lang="en-US" sz="2500" dirty="0"/>
              <a:t> </a:t>
            </a:r>
            <a:r>
              <a:rPr lang="en-US" sz="2500" b="1" dirty="0" smtClean="0"/>
              <a:t>CU</a:t>
            </a:r>
            <a:r>
              <a:rPr lang="es-ES" sz="2500" b="1" dirty="0" smtClean="0"/>
              <a:t>ÁNTOS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ciclos</a:t>
            </a:r>
            <a:r>
              <a:rPr lang="en-US" sz="2500" b="1" dirty="0" smtClean="0"/>
              <a:t> </a:t>
            </a:r>
            <a:r>
              <a:rPr lang="en-US" sz="2500" dirty="0"/>
              <a:t>de </a:t>
            </a:r>
            <a:r>
              <a:rPr lang="en-US" sz="2500" dirty="0" err="1"/>
              <a:t>reloj</a:t>
            </a:r>
            <a:r>
              <a:rPr lang="en-US" sz="2500" dirty="0"/>
              <a:t> en </a:t>
            </a:r>
            <a:r>
              <a:rPr lang="en-US" sz="2500" dirty="0" smtClean="0"/>
              <a:t>el pipeline?</a:t>
            </a:r>
            <a:endParaRPr lang="en-US" sz="25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09" y="4340057"/>
            <a:ext cx="3408279" cy="8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64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4493</TotalTime>
  <Words>644</Words>
  <Application>Microsoft Macintosh PowerPoint</Application>
  <PresentationFormat>Panorámica</PresentationFormat>
  <Paragraphs>36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Tema de Office</vt:lpstr>
      <vt:lpstr>Computación Paralela</vt:lpstr>
      <vt:lpstr>NOTA</vt:lpstr>
      <vt:lpstr>Pipelining and  NON-Pipelining</vt:lpstr>
      <vt:lpstr>Pipelining and NON-Pipelining (Single cycle)</vt:lpstr>
      <vt:lpstr>Single-Cycle versus Pipelined Performance</vt:lpstr>
      <vt:lpstr>Ejercicio</vt:lpstr>
      <vt:lpstr>Pipeline Hazards</vt:lpstr>
      <vt:lpstr>Pipeline Hazards</vt:lpstr>
      <vt:lpstr>Pipeline Hazards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Puertas Lógicas</dc:title>
  <dc:creator>Lorena Recalde</dc:creator>
  <cp:lastModifiedBy>Lorena Recalde</cp:lastModifiedBy>
  <cp:revision>176</cp:revision>
  <dcterms:created xsi:type="dcterms:W3CDTF">2019-04-18T13:50:07Z</dcterms:created>
  <dcterms:modified xsi:type="dcterms:W3CDTF">2019-12-20T15:26:21Z</dcterms:modified>
</cp:coreProperties>
</file>